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theme/theme1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theme/theme19.xml" ContentType="application/vnd.openxmlformats-officedocument.theme+xml"/>
  <Override PartName="/ppt/slideLayouts/slideLayout157.xml" ContentType="application/vnd.openxmlformats-officedocument.presentationml.slideLayout+xml"/>
  <Override PartName="/ppt/theme/theme20.xml" ContentType="application/vnd.openxmlformats-officedocument.theme+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theme/themeOverride1.xml" ContentType="application/vnd.openxmlformats-officedocument.themeOverrid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2.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4.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5.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6.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9.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0.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1.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3.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4.xml" ContentType="application/vnd.openxmlformats-officedocument.theme+xml"/>
  <Override PartName="/ppt/slideLayouts/slideLayout410.xml" ContentType="application/vnd.openxmlformats-officedocument.presentationml.slideLayout+xml"/>
  <Override PartName="/ppt/theme/theme45.xml" ContentType="application/vnd.openxmlformats-officedocument.theme+xml"/>
  <Override PartName="/ppt/slideLayouts/slideLayout411.xml" ContentType="application/vnd.openxmlformats-officedocument.presentationml.slideLayout+xml"/>
  <Override PartName="/ppt/theme/theme46.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9.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5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5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4.xml" ContentType="application/vnd.openxmlformats-officedocument.theme+xml"/>
  <Override PartName="/ppt/theme/themeOverride2.xml" ContentType="application/vnd.openxmlformats-officedocument.themeOverrid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6.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5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6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1.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62.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63.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64.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6.xml" ContentType="application/vnd.openxmlformats-officedocument.themeOverride+xml"/>
  <Override PartName="/ppt/notesSlides/notesSlide5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9.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0.xml" ContentType="application/vnd.openxmlformats-officedocument.themeOverride+xml"/>
  <Override PartName="/ppt/notesSlides/notesSlide6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63.xml" ContentType="application/vnd.openxmlformats-officedocument.presentationml.notesSlide+xml"/>
  <Override PartName="/ppt/theme/themeOverride13.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5.xml" ContentType="application/vnd.openxmlformats-officedocument.themeOverride+xml"/>
  <Override PartName="/ppt/notesSlides/notesSlide71.xml" ContentType="application/vnd.openxmlformats-officedocument.presentationml.notesSlide+xml"/>
  <Override PartName="/ppt/theme/themeOverride16.xml" ContentType="application/vnd.openxmlformats-officedocument.themeOverride+xml"/>
  <Override PartName="/ppt/notesSlides/notesSlide72.xml" ContentType="application/vnd.openxmlformats-officedocument.presentationml.notesSlide+xml"/>
  <Override PartName="/ppt/theme/themeOverride17.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8.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9.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20.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29.xml" ContentType="application/vnd.openxmlformats-officedocument.themeOverr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9" r:id="rId2"/>
    <p:sldMasterId id="2147483657" r:id="rId3"/>
    <p:sldMasterId id="2147483655" r:id="rId4"/>
    <p:sldMasterId id="2147483747" r:id="rId5"/>
    <p:sldMasterId id="2147483905" r:id="rId6"/>
    <p:sldMasterId id="2147483917" r:id="rId7"/>
    <p:sldMasterId id="2147483930" r:id="rId8"/>
    <p:sldMasterId id="2147483932" r:id="rId9"/>
    <p:sldMasterId id="2147484089" r:id="rId10"/>
    <p:sldMasterId id="2147484092" r:id="rId11"/>
    <p:sldMasterId id="2147484106" r:id="rId12"/>
    <p:sldMasterId id="2147484118" r:id="rId13"/>
    <p:sldMasterId id="2147484144" r:id="rId14"/>
    <p:sldMasterId id="2147484157" r:id="rId15"/>
    <p:sldMasterId id="2147484159" r:id="rId16"/>
    <p:sldMasterId id="2147484161" r:id="rId17"/>
    <p:sldMasterId id="2147484165" r:id="rId18"/>
    <p:sldMasterId id="2147484178" r:id="rId19"/>
    <p:sldMasterId id="2147484182" r:id="rId20"/>
    <p:sldMasterId id="2147484211" r:id="rId21"/>
    <p:sldMasterId id="2147485095" r:id="rId22"/>
    <p:sldMasterId id="2147485416" r:id="rId23"/>
    <p:sldMasterId id="2147485430" r:id="rId24"/>
    <p:sldMasterId id="2147485442" r:id="rId25"/>
    <p:sldMasterId id="2147485467" r:id="rId26"/>
    <p:sldMasterId id="2147485479" r:id="rId27"/>
    <p:sldMasterId id="2147485491" r:id="rId28"/>
    <p:sldMasterId id="2147485494" r:id="rId29"/>
    <p:sldMasterId id="2147485507" r:id="rId30"/>
    <p:sldMasterId id="2147485519" r:id="rId31"/>
    <p:sldMasterId id="2147485531" r:id="rId32"/>
    <p:sldMasterId id="2147485543" r:id="rId33"/>
    <p:sldMasterId id="2147485555" r:id="rId34"/>
    <p:sldMasterId id="2147485568" r:id="rId35"/>
    <p:sldMasterId id="2147485580" r:id="rId36"/>
    <p:sldMasterId id="2147485592" r:id="rId37"/>
    <p:sldMasterId id="2147485604" r:id="rId38"/>
    <p:sldMasterId id="2147485628" r:id="rId39"/>
    <p:sldMasterId id="2147485640" r:id="rId40"/>
    <p:sldMasterId id="2147485652" r:id="rId41"/>
    <p:sldMasterId id="2147485664" r:id="rId42"/>
    <p:sldMasterId id="2147485676" r:id="rId43"/>
    <p:sldMasterId id="2147485688" r:id="rId44"/>
    <p:sldMasterId id="2147485700" r:id="rId45"/>
    <p:sldMasterId id="2147485702" r:id="rId46"/>
    <p:sldMasterId id="2147485716" r:id="rId47"/>
    <p:sldMasterId id="2147485728" r:id="rId48"/>
    <p:sldMasterId id="2147485740" r:id="rId49"/>
    <p:sldMasterId id="2147485754" r:id="rId50"/>
    <p:sldMasterId id="2147485768" r:id="rId51"/>
    <p:sldMasterId id="2147485780" r:id="rId52"/>
    <p:sldMasterId id="2147485793" r:id="rId53"/>
    <p:sldMasterId id="2147485797" r:id="rId54"/>
    <p:sldMasterId id="2147485821" r:id="rId55"/>
    <p:sldMasterId id="2147485837" r:id="rId56"/>
    <p:sldMasterId id="2147485850" r:id="rId57"/>
    <p:sldMasterId id="2147485863" r:id="rId58"/>
    <p:sldMasterId id="2147485877" r:id="rId59"/>
    <p:sldMasterId id="2147485914" r:id="rId60"/>
    <p:sldMasterId id="2147485926" r:id="rId61"/>
    <p:sldMasterId id="2147485940" r:id="rId62"/>
    <p:sldMasterId id="2147485954" r:id="rId63"/>
    <p:sldMasterId id="2147485968" r:id="rId64"/>
    <p:sldMasterId id="2147485982" r:id="rId65"/>
  </p:sldMasterIdLst>
  <p:notesMasterIdLst>
    <p:notesMasterId r:id="rId278"/>
  </p:notesMasterIdLst>
  <p:sldIdLst>
    <p:sldId id="256" r:id="rId66"/>
    <p:sldId id="327" r:id="rId67"/>
    <p:sldId id="509" r:id="rId68"/>
    <p:sldId id="328" r:id="rId69"/>
    <p:sldId id="329" r:id="rId70"/>
    <p:sldId id="330" r:id="rId71"/>
    <p:sldId id="406" r:id="rId72"/>
    <p:sldId id="407" r:id="rId73"/>
    <p:sldId id="408" r:id="rId74"/>
    <p:sldId id="397" r:id="rId75"/>
    <p:sldId id="332" r:id="rId76"/>
    <p:sldId id="409" r:id="rId77"/>
    <p:sldId id="511"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2433" r:id="rId91"/>
    <p:sldId id="424" r:id="rId92"/>
    <p:sldId id="425" r:id="rId93"/>
    <p:sldId id="510" r:id="rId94"/>
    <p:sldId id="427" r:id="rId95"/>
    <p:sldId id="428" r:id="rId96"/>
    <p:sldId id="429" r:id="rId97"/>
    <p:sldId id="430" r:id="rId98"/>
    <p:sldId id="431" r:id="rId99"/>
    <p:sldId id="2416" r:id="rId100"/>
    <p:sldId id="433" r:id="rId101"/>
    <p:sldId id="434" r:id="rId102"/>
    <p:sldId id="435" r:id="rId103"/>
    <p:sldId id="436" r:id="rId104"/>
    <p:sldId id="437" r:id="rId105"/>
    <p:sldId id="2417" r:id="rId106"/>
    <p:sldId id="439" r:id="rId107"/>
    <p:sldId id="440" r:id="rId108"/>
    <p:sldId id="4237" r:id="rId109"/>
    <p:sldId id="442" r:id="rId110"/>
    <p:sldId id="276" r:id="rId111"/>
    <p:sldId id="275" r:id="rId112"/>
    <p:sldId id="443" r:id="rId113"/>
    <p:sldId id="333" r:id="rId114"/>
    <p:sldId id="334" r:id="rId115"/>
    <p:sldId id="444" r:id="rId116"/>
    <p:sldId id="335" r:id="rId117"/>
    <p:sldId id="336" r:id="rId118"/>
    <p:sldId id="445" r:id="rId119"/>
    <p:sldId id="446" r:id="rId120"/>
    <p:sldId id="2429" r:id="rId121"/>
    <p:sldId id="4238" r:id="rId122"/>
    <p:sldId id="2431" r:id="rId123"/>
    <p:sldId id="450" r:id="rId124"/>
    <p:sldId id="457" r:id="rId125"/>
    <p:sldId id="452" r:id="rId126"/>
    <p:sldId id="453" r:id="rId127"/>
    <p:sldId id="454" r:id="rId128"/>
    <p:sldId id="455" r:id="rId129"/>
    <p:sldId id="458" r:id="rId130"/>
    <p:sldId id="281" r:id="rId131"/>
    <p:sldId id="265" r:id="rId132"/>
    <p:sldId id="338" r:id="rId133"/>
    <p:sldId id="339" r:id="rId134"/>
    <p:sldId id="340" r:id="rId135"/>
    <p:sldId id="341" r:id="rId136"/>
    <p:sldId id="459" r:id="rId137"/>
    <p:sldId id="278" r:id="rId138"/>
    <p:sldId id="295" r:id="rId139"/>
    <p:sldId id="296" r:id="rId140"/>
    <p:sldId id="297" r:id="rId141"/>
    <p:sldId id="298" r:id="rId142"/>
    <p:sldId id="289" r:id="rId143"/>
    <p:sldId id="343" r:id="rId144"/>
    <p:sldId id="344" r:id="rId145"/>
    <p:sldId id="460" r:id="rId146"/>
    <p:sldId id="461" r:id="rId147"/>
    <p:sldId id="462" r:id="rId148"/>
    <p:sldId id="512" r:id="rId149"/>
    <p:sldId id="347" r:id="rId150"/>
    <p:sldId id="464" r:id="rId151"/>
    <p:sldId id="465" r:id="rId152"/>
    <p:sldId id="348" r:id="rId153"/>
    <p:sldId id="299" r:id="rId154"/>
    <p:sldId id="291" r:id="rId155"/>
    <p:sldId id="349" r:id="rId156"/>
    <p:sldId id="350" r:id="rId157"/>
    <p:sldId id="301" r:id="rId158"/>
    <p:sldId id="351" r:id="rId159"/>
    <p:sldId id="352" r:id="rId160"/>
    <p:sldId id="353" r:id="rId161"/>
    <p:sldId id="354" r:id="rId162"/>
    <p:sldId id="355" r:id="rId163"/>
    <p:sldId id="356" r:id="rId164"/>
    <p:sldId id="357" r:id="rId165"/>
    <p:sldId id="358" r:id="rId166"/>
    <p:sldId id="279" r:id="rId167"/>
    <p:sldId id="359" r:id="rId168"/>
    <p:sldId id="404" r:id="rId169"/>
    <p:sldId id="360" r:id="rId170"/>
    <p:sldId id="466" r:id="rId171"/>
    <p:sldId id="277" r:id="rId172"/>
    <p:sldId id="467" r:id="rId173"/>
    <p:sldId id="300" r:id="rId174"/>
    <p:sldId id="514" r:id="rId175"/>
    <p:sldId id="515" r:id="rId176"/>
    <p:sldId id="516" r:id="rId177"/>
    <p:sldId id="517" r:id="rId178"/>
    <p:sldId id="518" r:id="rId179"/>
    <p:sldId id="519" r:id="rId180"/>
    <p:sldId id="513" r:id="rId181"/>
    <p:sldId id="475" r:id="rId182"/>
    <p:sldId id="476" r:id="rId183"/>
    <p:sldId id="2425" r:id="rId184"/>
    <p:sldId id="2427" r:id="rId185"/>
    <p:sldId id="2428" r:id="rId186"/>
    <p:sldId id="363" r:id="rId187"/>
    <p:sldId id="507" r:id="rId188"/>
    <p:sldId id="481" r:id="rId189"/>
    <p:sldId id="482" r:id="rId190"/>
    <p:sldId id="400" r:id="rId191"/>
    <p:sldId id="270" r:id="rId192"/>
    <p:sldId id="365" r:id="rId193"/>
    <p:sldId id="366" r:id="rId194"/>
    <p:sldId id="483" r:id="rId195"/>
    <p:sldId id="303" r:id="rId196"/>
    <p:sldId id="304" r:id="rId197"/>
    <p:sldId id="484" r:id="rId198"/>
    <p:sldId id="572" r:id="rId199"/>
    <p:sldId id="367" r:id="rId200"/>
    <p:sldId id="486" r:id="rId201"/>
    <p:sldId id="2432" r:id="rId202"/>
    <p:sldId id="487" r:id="rId203"/>
    <p:sldId id="369" r:id="rId204"/>
    <p:sldId id="401" r:id="rId205"/>
    <p:sldId id="305" r:id="rId206"/>
    <p:sldId id="370" r:id="rId207"/>
    <p:sldId id="371" r:id="rId208"/>
    <p:sldId id="372" r:id="rId209"/>
    <p:sldId id="373" r:id="rId210"/>
    <p:sldId id="374" r:id="rId211"/>
    <p:sldId id="488" r:id="rId212"/>
    <p:sldId id="568" r:id="rId213"/>
    <p:sldId id="569" r:id="rId214"/>
    <p:sldId id="570" r:id="rId215"/>
    <p:sldId id="571" r:id="rId216"/>
    <p:sldId id="402" r:id="rId217"/>
    <p:sldId id="292" r:id="rId218"/>
    <p:sldId id="508" r:id="rId219"/>
    <p:sldId id="293" r:id="rId220"/>
    <p:sldId id="306" r:id="rId221"/>
    <p:sldId id="307" r:id="rId222"/>
    <p:sldId id="308" r:id="rId223"/>
    <p:sldId id="377" r:id="rId224"/>
    <p:sldId id="489" r:id="rId225"/>
    <p:sldId id="490" r:id="rId226"/>
    <p:sldId id="378" r:id="rId227"/>
    <p:sldId id="379" r:id="rId228"/>
    <p:sldId id="380" r:id="rId229"/>
    <p:sldId id="381" r:id="rId230"/>
    <p:sldId id="506" r:id="rId231"/>
    <p:sldId id="383" r:id="rId232"/>
    <p:sldId id="398" r:id="rId233"/>
    <p:sldId id="385" r:id="rId234"/>
    <p:sldId id="287" r:id="rId235"/>
    <p:sldId id="310" r:id="rId236"/>
    <p:sldId id="311" r:id="rId237"/>
    <p:sldId id="386" r:id="rId238"/>
    <p:sldId id="387" r:id="rId239"/>
    <p:sldId id="388" r:id="rId240"/>
    <p:sldId id="389" r:id="rId241"/>
    <p:sldId id="390" r:id="rId242"/>
    <p:sldId id="313" r:id="rId243"/>
    <p:sldId id="3366" r:id="rId244"/>
    <p:sldId id="3367" r:id="rId245"/>
    <p:sldId id="391" r:id="rId246"/>
    <p:sldId id="392" r:id="rId247"/>
    <p:sldId id="393" r:id="rId248"/>
    <p:sldId id="399" r:id="rId249"/>
    <p:sldId id="314" r:id="rId250"/>
    <p:sldId id="315" r:id="rId251"/>
    <p:sldId id="322" r:id="rId252"/>
    <p:sldId id="323" r:id="rId253"/>
    <p:sldId id="493" r:id="rId254"/>
    <p:sldId id="318" r:id="rId255"/>
    <p:sldId id="286" r:id="rId256"/>
    <p:sldId id="269" r:id="rId257"/>
    <p:sldId id="274" r:id="rId258"/>
    <p:sldId id="494" r:id="rId259"/>
    <p:sldId id="495" r:id="rId260"/>
    <p:sldId id="2414" r:id="rId261"/>
    <p:sldId id="2415" r:id="rId262"/>
    <p:sldId id="900" r:id="rId263"/>
    <p:sldId id="499" r:id="rId264"/>
    <p:sldId id="2419" r:id="rId265"/>
    <p:sldId id="2418" r:id="rId266"/>
    <p:sldId id="2421" r:id="rId267"/>
    <p:sldId id="2422" r:id="rId268"/>
    <p:sldId id="2424" r:id="rId269"/>
    <p:sldId id="969" r:id="rId270"/>
    <p:sldId id="2010" r:id="rId271"/>
    <p:sldId id="505" r:id="rId272"/>
    <p:sldId id="263" r:id="rId273"/>
    <p:sldId id="267" r:id="rId274"/>
    <p:sldId id="324" r:id="rId275"/>
    <p:sldId id="396" r:id="rId276"/>
    <p:sldId id="556" r:id="rId27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407AA5E-7E18-4A4B-9B66-6A32D90C9A71}">
          <p14:sldIdLst>
            <p14:sldId id="256"/>
            <p14:sldId id="327"/>
            <p14:sldId id="509"/>
            <p14:sldId id="328"/>
            <p14:sldId id="329"/>
            <p14:sldId id="330"/>
            <p14:sldId id="406"/>
            <p14:sldId id="407"/>
            <p14:sldId id="408"/>
            <p14:sldId id="397"/>
            <p14:sldId id="332"/>
            <p14:sldId id="409"/>
            <p14:sldId id="511"/>
            <p14:sldId id="411"/>
            <p14:sldId id="412"/>
            <p14:sldId id="413"/>
            <p14:sldId id="414"/>
            <p14:sldId id="415"/>
            <p14:sldId id="416"/>
            <p14:sldId id="417"/>
          </p14:sldIdLst>
        </p14:section>
        <p14:section name="Introduction" id="{A727DCD3-548C-4205-A078-370C66D08B0D}">
          <p14:sldIdLst>
            <p14:sldId id="418"/>
            <p14:sldId id="419"/>
            <p14:sldId id="420"/>
            <p14:sldId id="421"/>
            <p14:sldId id="422"/>
            <p14:sldId id="2433"/>
            <p14:sldId id="424"/>
            <p14:sldId id="425"/>
          </p14:sldIdLst>
        </p14:section>
        <p14:section name="Sermon" id="{F3384F74-5B58-4246-BA45-499448716278}">
          <p14:sldIdLst>
            <p14:sldId id="510"/>
            <p14:sldId id="427"/>
            <p14:sldId id="428"/>
            <p14:sldId id="429"/>
            <p14:sldId id="430"/>
            <p14:sldId id="431"/>
            <p14:sldId id="2416"/>
            <p14:sldId id="433"/>
            <p14:sldId id="434"/>
            <p14:sldId id="435"/>
            <p14:sldId id="436"/>
            <p14:sldId id="437"/>
            <p14:sldId id="2417"/>
            <p14:sldId id="439"/>
            <p14:sldId id="440"/>
            <p14:sldId id="4237"/>
            <p14:sldId id="442"/>
            <p14:sldId id="276"/>
            <p14:sldId id="275"/>
            <p14:sldId id="443"/>
          </p14:sldIdLst>
        </p14:section>
        <p14:section name="Chapters" id="{BB8A4251-B960-4529-B745-3E014F28FC8A}">
          <p14:sldIdLst>
            <p14:sldId id="333"/>
            <p14:sldId id="334"/>
            <p14:sldId id="444"/>
            <p14:sldId id="335"/>
            <p14:sldId id="336"/>
            <p14:sldId id="445"/>
            <p14:sldId id="446"/>
            <p14:sldId id="2429"/>
            <p14:sldId id="4238"/>
            <p14:sldId id="2431"/>
            <p14:sldId id="450"/>
            <p14:sldId id="457"/>
            <p14:sldId id="452"/>
            <p14:sldId id="453"/>
            <p14:sldId id="454"/>
            <p14:sldId id="455"/>
            <p14:sldId id="458"/>
            <p14:sldId id="281"/>
            <p14:sldId id="265"/>
            <p14:sldId id="338"/>
            <p14:sldId id="339"/>
            <p14:sldId id="340"/>
            <p14:sldId id="341"/>
            <p14:sldId id="459"/>
            <p14:sldId id="278"/>
            <p14:sldId id="295"/>
            <p14:sldId id="296"/>
            <p14:sldId id="297"/>
            <p14:sldId id="298"/>
            <p14:sldId id="289"/>
            <p14:sldId id="343"/>
            <p14:sldId id="344"/>
            <p14:sldId id="460"/>
            <p14:sldId id="461"/>
            <p14:sldId id="462"/>
            <p14:sldId id="512"/>
            <p14:sldId id="347"/>
            <p14:sldId id="464"/>
            <p14:sldId id="465"/>
            <p14:sldId id="348"/>
            <p14:sldId id="299"/>
            <p14:sldId id="291"/>
            <p14:sldId id="349"/>
            <p14:sldId id="350"/>
            <p14:sldId id="301"/>
            <p14:sldId id="351"/>
            <p14:sldId id="352"/>
            <p14:sldId id="353"/>
            <p14:sldId id="354"/>
            <p14:sldId id="355"/>
            <p14:sldId id="356"/>
            <p14:sldId id="357"/>
            <p14:sldId id="358"/>
            <p14:sldId id="279"/>
            <p14:sldId id="359"/>
            <p14:sldId id="404"/>
            <p14:sldId id="360"/>
            <p14:sldId id="466"/>
            <p14:sldId id="277"/>
            <p14:sldId id="467"/>
            <p14:sldId id="300"/>
            <p14:sldId id="514"/>
            <p14:sldId id="515"/>
            <p14:sldId id="516"/>
            <p14:sldId id="517"/>
            <p14:sldId id="518"/>
            <p14:sldId id="519"/>
            <p14:sldId id="513"/>
            <p14:sldId id="475"/>
            <p14:sldId id="476"/>
            <p14:sldId id="2425"/>
            <p14:sldId id="2427"/>
            <p14:sldId id="2428"/>
            <p14:sldId id="363"/>
            <p14:sldId id="507"/>
            <p14:sldId id="481"/>
            <p14:sldId id="482"/>
            <p14:sldId id="400"/>
            <p14:sldId id="270"/>
            <p14:sldId id="365"/>
            <p14:sldId id="366"/>
            <p14:sldId id="483"/>
            <p14:sldId id="303"/>
            <p14:sldId id="304"/>
            <p14:sldId id="484"/>
            <p14:sldId id="572"/>
            <p14:sldId id="367"/>
            <p14:sldId id="486"/>
            <p14:sldId id="2432"/>
            <p14:sldId id="487"/>
            <p14:sldId id="369"/>
            <p14:sldId id="401"/>
            <p14:sldId id="305"/>
            <p14:sldId id="370"/>
            <p14:sldId id="371"/>
            <p14:sldId id="372"/>
            <p14:sldId id="373"/>
            <p14:sldId id="374"/>
            <p14:sldId id="488"/>
            <p14:sldId id="568"/>
            <p14:sldId id="569"/>
            <p14:sldId id="570"/>
            <p14:sldId id="571"/>
            <p14:sldId id="402"/>
            <p14:sldId id="292"/>
            <p14:sldId id="508"/>
            <p14:sldId id="293"/>
            <p14:sldId id="306"/>
            <p14:sldId id="307"/>
            <p14:sldId id="308"/>
            <p14:sldId id="377"/>
            <p14:sldId id="489"/>
            <p14:sldId id="490"/>
            <p14:sldId id="378"/>
            <p14:sldId id="379"/>
            <p14:sldId id="380"/>
            <p14:sldId id="381"/>
            <p14:sldId id="506"/>
            <p14:sldId id="383"/>
            <p14:sldId id="398"/>
            <p14:sldId id="385"/>
            <p14:sldId id="287"/>
            <p14:sldId id="310"/>
            <p14:sldId id="311"/>
            <p14:sldId id="386"/>
            <p14:sldId id="387"/>
            <p14:sldId id="388"/>
            <p14:sldId id="389"/>
            <p14:sldId id="390"/>
            <p14:sldId id="313"/>
            <p14:sldId id="3366"/>
            <p14:sldId id="3367"/>
            <p14:sldId id="391"/>
            <p14:sldId id="392"/>
            <p14:sldId id="393"/>
            <p14:sldId id="399"/>
            <p14:sldId id="314"/>
            <p14:sldId id="315"/>
            <p14:sldId id="322"/>
            <p14:sldId id="323"/>
            <p14:sldId id="493"/>
          </p14:sldIdLst>
        </p14:section>
        <p14:section name="Conclusion" id="{492AB497-F117-5041-BAE6-1FB1A96833A9}">
          <p14:sldIdLst>
            <p14:sldId id="318"/>
            <p14:sldId id="286"/>
            <p14:sldId id="269"/>
            <p14:sldId id="274"/>
            <p14:sldId id="494"/>
            <p14:sldId id="495"/>
            <p14:sldId id="2414"/>
            <p14:sldId id="2415"/>
            <p14:sldId id="900"/>
            <p14:sldId id="499"/>
            <p14:sldId id="2419"/>
            <p14:sldId id="2418"/>
            <p14:sldId id="2421"/>
            <p14:sldId id="2422"/>
            <p14:sldId id="2424"/>
            <p14:sldId id="969"/>
            <p14:sldId id="2010"/>
          </p14:sldIdLst>
        </p14:section>
        <p14:section name="Supplements" id="{D1A9FF5E-B8E2-7243-AE21-72F4CA8043C3}">
          <p14:sldIdLst>
            <p14:sldId id="505"/>
            <p14:sldId id="263"/>
            <p14:sldId id="267"/>
            <p14:sldId id="324"/>
            <p14:sldId id="396"/>
            <p14:sldId id="5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59C"/>
    <a:srgbClr val="6FBE43"/>
    <a:srgbClr val="1F487C"/>
    <a:srgbClr val="59449C"/>
    <a:srgbClr val="0F2A43"/>
    <a:srgbClr val="264C72"/>
    <a:srgbClr val="FBD4FD"/>
    <a:srgbClr val="92FBA2"/>
    <a:srgbClr val="8CD0E4"/>
    <a:srgbClr val="F9F58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7"/>
    <p:restoredTop sz="84537"/>
  </p:normalViewPr>
  <p:slideViewPr>
    <p:cSldViewPr>
      <p:cViewPr varScale="1">
        <p:scale>
          <a:sx n="116" d="100"/>
          <a:sy n="116" d="100"/>
        </p:scale>
        <p:origin x="64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269"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viewProps" Target="viewProps.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cs typeface="MS PGothic" charset="0"/>
              </a:defRPr>
            </a:lvl1pPr>
          </a:lstStyle>
          <a:p>
            <a:pPr>
              <a:defRPr/>
            </a:pPr>
            <a:endParaRPr lang="en-US"/>
          </a:p>
        </p:txBody>
      </p:sp>
      <p:sp>
        <p:nvSpPr>
          <p:cNvPr id="120835"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cs typeface="MS PGothic" charset="0"/>
              </a:defRPr>
            </a:lvl1pPr>
          </a:lstStyle>
          <a:p>
            <a:pPr>
              <a:defRPr/>
            </a:pPr>
            <a:endParaRPr lang="en-US"/>
          </a:p>
        </p:txBody>
      </p:sp>
      <p:sp>
        <p:nvSpPr>
          <p:cNvPr id="24064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7"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cs typeface="MS PGothic" charset="0"/>
              </a:defRPr>
            </a:lvl1pPr>
          </a:lstStyle>
          <a:p>
            <a:pPr>
              <a:defRPr/>
            </a:pPr>
            <a:endParaRPr lang="en-US"/>
          </a:p>
        </p:txBody>
      </p:sp>
      <p:sp>
        <p:nvSpPr>
          <p:cNvPr id="120839"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a typeface="MS PGothic" charset="0"/>
                <a:cs typeface="MS PGothic" charset="0"/>
              </a:defRPr>
            </a:lvl1pPr>
          </a:lstStyle>
          <a:p>
            <a:fld id="{26EFAA2B-FB58-7142-AFDE-5B00F2B0BE24}" type="slidenum">
              <a:rPr lang="en-US"/>
              <a:pPr/>
              <a:t>‹#›</a:t>
            </a:fld>
            <a:endParaRPr lang="en-US"/>
          </a:p>
        </p:txBody>
      </p:sp>
    </p:spTree>
    <p:extLst>
      <p:ext uri="{BB962C8B-B14F-4D97-AF65-F5344CB8AC3E}">
        <p14:creationId xmlns:p14="http://schemas.microsoft.com/office/powerpoint/2010/main" val="3251713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ＭＳ Ｐゴシック" charset="0"/>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a:ln/>
        </p:spPr>
      </p:sp>
      <p:sp>
        <p:nvSpPr>
          <p:cNvPr id="2426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42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BAAE7F-2814-774F-876C-619867CC580E}"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877067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285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75896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152</a:t>
            </a:fld>
            <a:endParaRPr lang="en-US" sz="120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105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AB2553-EB9D-6646-9DD0-553ECBBCABDC}" type="slidenum">
              <a:rPr lang="en-GB" sz="1200">
                <a:solidFill>
                  <a:srgbClr val="FFFFFF"/>
                </a:solidFill>
              </a:rPr>
              <a:pPr eaLnBrk="1" hangingPunct="1"/>
              <a:t>156</a:t>
            </a:fld>
            <a:endParaRPr lang="en-GB" sz="1200">
              <a:solidFill>
                <a:srgbClr val="FFFFFF"/>
              </a:solidFill>
            </a:endParaRPr>
          </a:p>
        </p:txBody>
      </p:sp>
      <p:sp>
        <p:nvSpPr>
          <p:cNvPr id="3010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6EDCC2BE-56B0-5945-9C0D-B04D8235DEDB}" type="slidenum">
              <a:rPr lang="en-GB" sz="1200">
                <a:solidFill>
                  <a:srgbClr val="000000"/>
                </a:solidFill>
                <a:latin typeface="Calibri" charset="0"/>
              </a:rPr>
              <a:pPr algn="r" eaLnBrk="1" hangingPunct="1">
                <a:buClr>
                  <a:srgbClr val="000000"/>
                </a:buClr>
                <a:buFont typeface="Calibri" charset="0"/>
                <a:buNone/>
              </a:pPr>
              <a:t>156</a:t>
            </a:fld>
            <a:endParaRPr lang="en-GB" sz="1200">
              <a:solidFill>
                <a:srgbClr val="000000"/>
              </a:solidFill>
              <a:latin typeface="Calibri" charset="0"/>
            </a:endParaRPr>
          </a:p>
        </p:txBody>
      </p:sp>
      <p:sp>
        <p:nvSpPr>
          <p:cNvPr id="3010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10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310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174D2-15BC-FE43-9571-3BFF9E115344}" type="slidenum">
              <a:rPr lang="en-GB" sz="1200">
                <a:solidFill>
                  <a:srgbClr val="FFFFFF"/>
                </a:solidFill>
              </a:rPr>
              <a:pPr eaLnBrk="1" hangingPunct="1"/>
              <a:t>157</a:t>
            </a:fld>
            <a:endParaRPr lang="en-GB" sz="1200">
              <a:solidFill>
                <a:srgbClr val="FFFFFF"/>
              </a:solidFill>
            </a:endParaRPr>
          </a:p>
        </p:txBody>
      </p:sp>
      <p:sp>
        <p:nvSpPr>
          <p:cNvPr id="3031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F9CAAAD8-880D-6A47-AE7A-743028064939}" type="slidenum">
              <a:rPr lang="en-GB" sz="1200">
                <a:solidFill>
                  <a:srgbClr val="000000"/>
                </a:solidFill>
                <a:latin typeface="Calibri" charset="0"/>
              </a:rPr>
              <a:pPr algn="r" eaLnBrk="1" hangingPunct="1">
                <a:buClr>
                  <a:srgbClr val="000000"/>
                </a:buClr>
                <a:buFont typeface="Calibri" charset="0"/>
                <a:buNone/>
              </a:pPr>
              <a:t>157</a:t>
            </a:fld>
            <a:endParaRPr lang="en-GB" sz="1200">
              <a:solidFill>
                <a:srgbClr val="000000"/>
              </a:solidFill>
              <a:latin typeface="Calibri" charset="0"/>
            </a:endParaRPr>
          </a:p>
        </p:txBody>
      </p:sp>
      <p:sp>
        <p:nvSpPr>
          <p:cNvPr id="3031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31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FFFFFF"/>
                </a:solidFill>
                <a:latin typeface="Calibri" charset="0"/>
              </a:rPr>
              <a:t>10/06/10</a:t>
            </a:r>
          </a:p>
        </p:txBody>
      </p:sp>
      <p:sp>
        <p:nvSpPr>
          <p:cNvPr id="30515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BFD754D4-7A0C-5641-B640-6E06BC43147F}" type="slidenum">
              <a:rPr lang="en-GB" sz="1200">
                <a:solidFill>
                  <a:srgbClr val="FFFFFF"/>
                </a:solidFill>
                <a:latin typeface="Calibri" charset="0"/>
              </a:rPr>
              <a:pPr eaLnBrk="1" hangingPunct="1"/>
              <a:t>158</a:t>
            </a:fld>
            <a:endParaRPr lang="en-GB" sz="1200">
              <a:solidFill>
                <a:srgbClr val="FFFFFF"/>
              </a:solidFill>
              <a:latin typeface="Calibri" charset="0"/>
            </a:endParaRPr>
          </a:p>
        </p:txBody>
      </p:sp>
      <p:sp>
        <p:nvSpPr>
          <p:cNvPr id="305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43120CE0-2ACE-6340-8B99-0B8595D3C8DB}" type="slidenum">
              <a:rPr lang="en-GB" sz="1200">
                <a:solidFill>
                  <a:srgbClr val="000000"/>
                </a:solidFill>
                <a:latin typeface="Calibri" charset="0"/>
              </a:rPr>
              <a:pPr algn="r" eaLnBrk="1" hangingPunct="1">
                <a:buClr>
                  <a:srgbClr val="000000"/>
                </a:buClr>
                <a:buFont typeface="Calibri" charset="0"/>
                <a:buNone/>
              </a:pPr>
              <a:t>158</a:t>
            </a:fld>
            <a:endParaRPr lang="en-GB" sz="1200">
              <a:solidFill>
                <a:srgbClr val="000000"/>
              </a:solidFill>
              <a:latin typeface="Calibri" charset="0"/>
            </a:endParaRPr>
          </a:p>
        </p:txBody>
      </p:sp>
      <p:sp>
        <p:nvSpPr>
          <p:cNvPr id="305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5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3950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686772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194894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165</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168</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168</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3FB9B-C53B-DF47-B6CD-BF5AB18CD9BF}" type="slidenum">
              <a:rPr lang="en-US" sz="1200">
                <a:solidFill>
                  <a:srgbClr val="000000"/>
                </a:solidFill>
                <a:latin typeface="Arial" charset="0"/>
                <a:cs typeface="Arial" charset="0"/>
              </a:rPr>
              <a:pPr eaLnBrk="1" hangingPunct="1"/>
              <a:t>170</a:t>
            </a:fld>
            <a:endParaRPr lang="en-US" sz="1200">
              <a:solidFill>
                <a:srgbClr val="000000"/>
              </a:solidFill>
              <a:latin typeface="Arial" charset="0"/>
              <a:cs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4A20DA-CD9A-804B-B4C5-A6272184C5B4}" type="slidenum">
              <a:rPr lang="en-US" sz="1200">
                <a:solidFill>
                  <a:srgbClr val="000000"/>
                </a:solidFill>
                <a:latin typeface="Arial" charset="0"/>
              </a:rPr>
              <a:pPr eaLnBrk="1" hangingPunct="1"/>
              <a:t>171</a:t>
            </a:fld>
            <a:endParaRPr lang="en-US" sz="1200">
              <a:solidFill>
                <a:srgbClr val="000000"/>
              </a:solidFill>
              <a:latin typeface="Arial" charset="0"/>
            </a:endParaRPr>
          </a:p>
        </p:txBody>
      </p:sp>
      <p:sp>
        <p:nvSpPr>
          <p:cNvPr id="311298" name="Rectangle 1026"/>
          <p:cNvSpPr>
            <a:spLocks noGrp="1" noRot="1" noChangeAspect="1" noChangeArrowheads="1" noTextEdit="1"/>
          </p:cNvSpPr>
          <p:nvPr>
            <p:ph type="sldImg"/>
          </p:nvPr>
        </p:nvSpPr>
        <p:spPr>
          <a:solidFill>
            <a:srgbClr val="FFFFFF"/>
          </a:solidFill>
          <a:ln/>
        </p:spPr>
      </p:sp>
      <p:sp>
        <p:nvSpPr>
          <p:cNvPr id="311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F4AEE-46F9-1D4C-9781-D9CD3834E720}" type="slidenum">
              <a:rPr lang="en-US" sz="1200">
                <a:solidFill>
                  <a:srgbClr val="000000"/>
                </a:solidFill>
              </a:rPr>
              <a:pPr eaLnBrk="1" hangingPunct="1"/>
              <a:t>178</a:t>
            </a:fld>
            <a:endParaRPr lang="en-US" sz="1200">
              <a:solidFill>
                <a:srgbClr val="000000"/>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tl val="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tl val="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#37. The Plain and the Holy Portion in Cubits.</a:t>
            </a:r>
          </a:p>
          <a:p>
            <a:r>
              <a:rPr lang="en-US" dirty="0"/>
              <a:t>Zechariah says the plain that the mountain of the Lord will sit upon will extend from </a:t>
            </a:r>
            <a:r>
              <a:rPr lang="en-US" dirty="0" err="1"/>
              <a:t>Geba</a:t>
            </a:r>
            <a:r>
              <a:rPr lang="en-US" dirty="0"/>
              <a:t> (see picture #37), </a:t>
            </a:r>
            <a:r>
              <a:rPr lang="en-US" dirty="0" err="1"/>
              <a:t>Jaba</a:t>
            </a:r>
            <a:r>
              <a:rPr lang="en-US" dirty="0"/>
              <a:t> today, about 6 miles northeast of Jerusalem; to </a:t>
            </a:r>
            <a:r>
              <a:rPr lang="en-US" dirty="0" err="1"/>
              <a:t>Rimmon</a:t>
            </a:r>
            <a:r>
              <a:rPr lang="en-US" dirty="0"/>
              <a:t> (see picture #37), probably En-</a:t>
            </a:r>
            <a:r>
              <a:rPr lang="en-US" dirty="0" err="1"/>
              <a:t>Rimmon</a:t>
            </a:r>
            <a:r>
              <a:rPr lang="en-US" dirty="0"/>
              <a:t>, about 36 miles southeast of Jerusalem, near Beersheba.</a:t>
            </a:r>
          </a:p>
          <a:p>
            <a:r>
              <a:rPr lang="ru-RU" dirty="0"/>
              <a:t>"</a:t>
            </a:r>
            <a:r>
              <a:rPr lang="en-US" dirty="0"/>
              <a:t>All the land shall be turned into a plain from </a:t>
            </a:r>
            <a:r>
              <a:rPr lang="en-US" dirty="0" err="1"/>
              <a:t>Geba</a:t>
            </a:r>
            <a:r>
              <a:rPr lang="en-US" dirty="0"/>
              <a:t> to </a:t>
            </a:r>
            <a:r>
              <a:rPr lang="en-US" dirty="0" err="1"/>
              <a:t>Rimmon</a:t>
            </a:r>
            <a:r>
              <a:rPr lang="en-US" dirty="0"/>
              <a:t> south of Jerusalem. She shall be raised up and inhabited in her place from Benjamin</a:t>
            </a:r>
            <a:r>
              <a:rPr lang="uk-UA" dirty="0"/>
              <a:t>'</a:t>
            </a:r>
            <a:r>
              <a:rPr lang="en-US" dirty="0"/>
              <a:t>s Gate to the place of the First Gate and the Corner Gate, and from the Tower of </a:t>
            </a:r>
            <a:r>
              <a:rPr lang="en-US" dirty="0" err="1"/>
              <a:t>Hananel</a:t>
            </a:r>
            <a:r>
              <a:rPr lang="en-US" dirty="0"/>
              <a:t> to the king</a:t>
            </a:r>
            <a:r>
              <a:rPr lang="uk-UA" dirty="0"/>
              <a:t>'</a:t>
            </a:r>
            <a:r>
              <a:rPr lang="en-US" dirty="0"/>
              <a:t>s winepresses,</a:t>
            </a:r>
            <a:r>
              <a:rPr lang="ru-RU" dirty="0"/>
              <a:t>"</a:t>
            </a:r>
            <a:r>
              <a:rPr lang="en-US" dirty="0"/>
              <a:t> NKJV Zech14:10. All the Judean Mountains, which you can see within the dashed oval in the center of picture #37, will be leveled; but the Samarian Hills, the area within the dashed oval to the right of picture #37, will remain. Jerusalem will be lifted up </a:t>
            </a:r>
            <a:r>
              <a:rPr lang="ru-RU" dirty="0"/>
              <a:t>"</a:t>
            </a:r>
            <a:r>
              <a:rPr lang="en-US" dirty="0"/>
              <a:t>in her place</a:t>
            </a:r>
            <a:r>
              <a:rPr lang="ru-RU" dirty="0"/>
              <a:t>"</a:t>
            </a:r>
            <a:r>
              <a:rPr lang="en-US" dirty="0"/>
              <a:t>; probably with the same geographical features that are there now, only higher.</a:t>
            </a:r>
          </a:p>
          <a:p>
            <a:r>
              <a:rPr lang="en-US" dirty="0"/>
              <a:t>How much higher? The current elevation of Jerusalem is about 2,500 feet. Altitude sickness, in our present time at least, begins around 8,000 feet. The highest alpine tree line in the world is at about 17,000 feet, so that</a:t>
            </a:r>
            <a:r>
              <a:rPr lang="uk-UA" dirty="0"/>
              <a:t>'</a:t>
            </a:r>
            <a:r>
              <a:rPr lang="en-US" dirty="0"/>
              <a:t>s not an issue. So probably, the mountain of the Lord</a:t>
            </a:r>
            <a:r>
              <a:rPr lang="uk-UA" dirty="0"/>
              <a:t>'</a:t>
            </a:r>
            <a:r>
              <a:rPr lang="en-US" dirty="0"/>
              <a:t>s house will be less than 8,000 feet high. But in addition to Jerusalem being raised, other mountains in the earth will be lowered, so the mountain at Jerusalem will be the highest, and yet still have a pleasant environment.</a:t>
            </a:r>
          </a:p>
          <a:p>
            <a:r>
              <a:rPr lang="en-US" dirty="0"/>
              <a:t>In picture #37, the temple, the very tiny black square at the northeast corner of the city square, is located on the temple mount; and the northeast corner of the city, the small square in the middle of the mountain, is at the location of the original city of Jerusalem (the city of David).</a:t>
            </a:r>
            <a:r>
              <a:rPr lang="ru-RU" dirty="0"/>
              <a:t>"</a:t>
            </a:r>
            <a:endParaRPr lang="en-US" dirty="0"/>
          </a:p>
          <a:p>
            <a:endParaRPr lang="en-US" dirty="0"/>
          </a:p>
          <a:p>
            <a:r>
              <a:rPr lang="en-US" dirty="0"/>
              <a:t>Wayne </a:t>
            </a:r>
            <a:r>
              <a:rPr lang="en-US" dirty="0" err="1"/>
              <a:t>ODonnell</a:t>
            </a:r>
            <a:r>
              <a:rPr lang="en-US" dirty="0"/>
              <a:t>, </a:t>
            </a:r>
            <a:r>
              <a:rPr lang="ru-RU" dirty="0"/>
              <a:t>"</a:t>
            </a:r>
            <a:r>
              <a:rPr lang="ko-KR" altLang="en-US" dirty="0" err="1"/>
              <a:t>以西结书</a:t>
            </a:r>
            <a:r>
              <a:rPr lang="en-US" dirty="0"/>
              <a:t> 40 - 48: Tour of </a:t>
            </a:r>
            <a:r>
              <a:rPr lang="ko-KR" altLang="en-US" dirty="0" err="1"/>
              <a:t>以西结书</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撒迦利亚书提到，主的山所坐落的平原将从迦巴（见图</a:t>
            </a:r>
            <a:r>
              <a:rPr lang="en-US" altLang="zh-CN" dirty="0">
                <a:latin typeface="Times New Roman" charset="0"/>
                <a:ea typeface="ＭＳ Ｐゴシック" charset="0"/>
                <a:cs typeface="ＭＳ Ｐゴシック" charset="0"/>
              </a:rPr>
              <a:t>#37</a:t>
            </a:r>
            <a:r>
              <a:rPr lang="zh-CN" altLang="en-US" dirty="0">
                <a:latin typeface="Times New Roman" charset="0"/>
                <a:ea typeface="ＭＳ Ｐゴシック" charset="0"/>
                <a:cs typeface="ＭＳ Ｐゴシック" charset="0"/>
              </a:rPr>
              <a:t>），即今天的贾巴，位于耶路撒冷东北约</a:t>
            </a:r>
            <a:r>
              <a:rPr lang="en-US" altLang="zh-CN" dirty="0">
                <a:latin typeface="Times New Roman" charset="0"/>
                <a:ea typeface="ＭＳ Ｐゴシック" charset="0"/>
                <a:cs typeface="ＭＳ Ｐゴシック" charset="0"/>
              </a:rPr>
              <a:t>6</a:t>
            </a:r>
            <a:r>
              <a:rPr lang="zh-CN" altLang="en-US" dirty="0">
                <a:latin typeface="Times New Roman" charset="0"/>
                <a:ea typeface="ＭＳ Ｐゴシック" charset="0"/>
                <a:cs typeface="ＭＳ Ｐゴシック" charset="0"/>
              </a:rPr>
              <a:t>英里，延伸到临门（见图</a:t>
            </a:r>
            <a:r>
              <a:rPr lang="en-US" altLang="zh-CN" dirty="0">
                <a:latin typeface="Times New Roman" charset="0"/>
                <a:ea typeface="ＭＳ Ｐゴシック" charset="0"/>
                <a:cs typeface="ＭＳ Ｐゴシック" charset="0"/>
              </a:rPr>
              <a:t>#37</a:t>
            </a:r>
            <a:r>
              <a:rPr lang="zh-CN" altLang="en-US" dirty="0">
                <a:latin typeface="Times New Roman" charset="0"/>
                <a:ea typeface="ＭＳ Ｐゴシック" charset="0"/>
                <a:cs typeface="ＭＳ Ｐゴシック" charset="0"/>
              </a:rPr>
              <a:t>），可能是恩临门，位于耶路撒冷东南约</a:t>
            </a:r>
            <a:r>
              <a:rPr lang="en-US" altLang="zh-CN" dirty="0">
                <a:latin typeface="Times New Roman" charset="0"/>
                <a:ea typeface="ＭＳ Ｐゴシック" charset="0"/>
                <a:cs typeface="ＭＳ Ｐゴシック" charset="0"/>
              </a:rPr>
              <a:t>36</a:t>
            </a:r>
            <a:r>
              <a:rPr lang="zh-CN" altLang="en-US" dirty="0">
                <a:latin typeface="Times New Roman" charset="0"/>
                <a:ea typeface="ＭＳ Ｐゴシック" charset="0"/>
                <a:cs typeface="ＭＳ Ｐゴシック" charset="0"/>
              </a:rPr>
              <a:t>英里，靠近别是巴。</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“全地必变为平原，从迦巴到南方的临门；耶路撒冷必仍居高位，照她原有的地方而住，从便雅悯门到第一门之处，到角门，从哈楠业楼到王的酒醡，”撒迦利亚书</a:t>
            </a:r>
            <a:r>
              <a:rPr lang="en-US" altLang="zh-CN" dirty="0">
                <a:latin typeface="Times New Roman" charset="0"/>
                <a:ea typeface="ＭＳ Ｐゴシック" charset="0"/>
                <a:cs typeface="ＭＳ Ｐゴシック" charset="0"/>
              </a:rPr>
              <a:t>14:10</a:t>
            </a:r>
            <a:r>
              <a:rPr lang="zh-CN" altLang="en-US" dirty="0">
                <a:latin typeface="Times New Roman" charset="0"/>
                <a:ea typeface="ＭＳ Ｐゴシック" charset="0"/>
                <a:cs typeface="ＭＳ Ｐゴシック" charset="0"/>
              </a:rPr>
              <a:t>（新译本）。图</a:t>
            </a:r>
            <a:r>
              <a:rPr lang="en-US" altLang="zh-CN" dirty="0">
                <a:latin typeface="Times New Roman" charset="0"/>
                <a:ea typeface="ＭＳ Ｐゴシック" charset="0"/>
                <a:cs typeface="ＭＳ Ｐゴシック" charset="0"/>
              </a:rPr>
              <a:t>#37</a:t>
            </a:r>
            <a:r>
              <a:rPr lang="zh-CN" altLang="en-US" dirty="0">
                <a:latin typeface="Times New Roman" charset="0"/>
                <a:ea typeface="ＭＳ Ｐゴシック" charset="0"/>
                <a:cs typeface="ＭＳ Ｐゴシック" charset="0"/>
              </a:rPr>
              <a:t>中虚线椭圆内的犹大山地将被夷平；但图</a:t>
            </a:r>
            <a:r>
              <a:rPr lang="en-US" altLang="zh-CN" dirty="0">
                <a:latin typeface="Times New Roman" charset="0"/>
                <a:ea typeface="ＭＳ Ｐゴシック" charset="0"/>
                <a:cs typeface="ＭＳ Ｐゴシック" charset="0"/>
              </a:rPr>
              <a:t>#37</a:t>
            </a:r>
            <a:r>
              <a:rPr lang="zh-CN" altLang="en-US" dirty="0">
                <a:latin typeface="Times New Roman" charset="0"/>
                <a:ea typeface="ＭＳ Ｐゴシック" charset="0"/>
                <a:cs typeface="ＭＳ Ｐゴシック" charset="0"/>
              </a:rPr>
              <a:t>右侧虚线椭圆内的撒玛利亚山地将保留。耶路撒冷将被抬高“在她原有的地方”；可能仍然保持现有的地形特征，只是更高。</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究竟有多高？耶路撒冷目前的海拔约为</a:t>
            </a:r>
            <a:r>
              <a:rPr lang="en-US" altLang="zh-CN" dirty="0">
                <a:latin typeface="Times New Roman" charset="0"/>
                <a:ea typeface="ＭＳ Ｐゴシック" charset="0"/>
                <a:cs typeface="ＭＳ Ｐゴシック" charset="0"/>
              </a:rPr>
              <a:t>2,500</a:t>
            </a:r>
            <a:r>
              <a:rPr lang="zh-CN" altLang="en-US" dirty="0">
                <a:latin typeface="Times New Roman" charset="0"/>
                <a:ea typeface="ＭＳ Ｐゴシック" charset="0"/>
                <a:cs typeface="ＭＳ Ｐゴシック" charset="0"/>
              </a:rPr>
              <a:t>英尺。在我们现今的时代，高原反应一般从</a:t>
            </a:r>
            <a:r>
              <a:rPr lang="en-US" altLang="zh-CN" dirty="0">
                <a:latin typeface="Times New Roman" charset="0"/>
                <a:ea typeface="ＭＳ Ｐゴシック" charset="0"/>
                <a:cs typeface="ＭＳ Ｐゴシック" charset="0"/>
              </a:rPr>
              <a:t>8,000</a:t>
            </a:r>
            <a:r>
              <a:rPr lang="zh-CN" altLang="en-US" dirty="0">
                <a:latin typeface="Times New Roman" charset="0"/>
                <a:ea typeface="ＭＳ Ｐゴシック" charset="0"/>
                <a:cs typeface="ＭＳ Ｐゴシック" charset="0"/>
              </a:rPr>
              <a:t>英尺开始出现。全球最高的高山树线约为</a:t>
            </a:r>
            <a:r>
              <a:rPr lang="en-US" altLang="zh-CN" dirty="0">
                <a:latin typeface="Times New Roman" charset="0"/>
                <a:ea typeface="ＭＳ Ｐゴシック" charset="0"/>
                <a:cs typeface="ＭＳ Ｐゴシック" charset="0"/>
              </a:rPr>
              <a:t>17,000</a:t>
            </a:r>
            <a:r>
              <a:rPr lang="zh-CN" altLang="en-US" dirty="0">
                <a:latin typeface="Times New Roman" charset="0"/>
                <a:ea typeface="ＭＳ Ｐゴシック" charset="0"/>
                <a:cs typeface="ＭＳ Ｐゴシック" charset="0"/>
              </a:rPr>
              <a:t>英尺，因此这不会是问题。因此，主的圣山可能不会高于</a:t>
            </a:r>
            <a:r>
              <a:rPr lang="en-US" altLang="zh-CN" dirty="0">
                <a:latin typeface="Times New Roman" charset="0"/>
                <a:ea typeface="ＭＳ Ｐゴシック" charset="0"/>
                <a:cs typeface="ＭＳ Ｐゴシック" charset="0"/>
              </a:rPr>
              <a:t>8,000</a:t>
            </a:r>
            <a:r>
              <a:rPr lang="zh-CN" altLang="en-US" dirty="0">
                <a:latin typeface="Times New Roman" charset="0"/>
                <a:ea typeface="ＭＳ Ｐゴシック" charset="0"/>
                <a:cs typeface="ＭＳ Ｐゴシック" charset="0"/>
              </a:rPr>
              <a:t>英尺。此外，地球上的其他山将会降低，所以耶路撒冷的山将会是最高的，同时仍保持宜人的环境。</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在图</a:t>
            </a:r>
            <a:r>
              <a:rPr lang="en-US" altLang="zh-CN" dirty="0">
                <a:latin typeface="Times New Roman" charset="0"/>
                <a:ea typeface="ＭＳ Ｐゴシック" charset="0"/>
                <a:cs typeface="ＭＳ Ｐゴシック" charset="0"/>
              </a:rPr>
              <a:t>#37</a:t>
            </a:r>
            <a:r>
              <a:rPr lang="zh-CN" altLang="en-US" dirty="0">
                <a:latin typeface="Times New Roman" charset="0"/>
                <a:ea typeface="ＭＳ Ｐゴシック" charset="0"/>
                <a:cs typeface="ＭＳ Ｐゴシック" charset="0"/>
              </a:rPr>
              <a:t>中，圣殿，即城市方块东北角的小黑方块，位于圣殿山上；城市东北角的小方块位于山的中间，即原耶路撒冷城（大卫城）的位置。</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tl val="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tl val="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#38. The Plain and the Holy Portion in Reeds.</a:t>
            </a:r>
          </a:p>
          <a:p>
            <a:r>
              <a:rPr lang="en-US" dirty="0"/>
              <a:t>Although I used a lot of space describing why it seems a scribe may have added the word </a:t>
            </a:r>
            <a:r>
              <a:rPr lang="ru-RU" dirty="0"/>
              <a:t>"</a:t>
            </a:r>
            <a:r>
              <a:rPr lang="en-US" dirty="0"/>
              <a:t>reeds</a:t>
            </a:r>
            <a:r>
              <a:rPr lang="ru-RU" dirty="0"/>
              <a:t>"</a:t>
            </a:r>
            <a:r>
              <a:rPr lang="en-US" dirty="0"/>
              <a:t> four times to the Hebrew of </a:t>
            </a:r>
            <a:r>
              <a:rPr lang="ko-KR" altLang="en-US" dirty="0" err="1"/>
              <a:t>以西结书</a:t>
            </a:r>
            <a:r>
              <a:rPr lang="en-US" dirty="0"/>
              <a:t> 42:16-19; it may very well be that </a:t>
            </a:r>
            <a:r>
              <a:rPr lang="ru-RU" dirty="0"/>
              <a:t>"</a:t>
            </a:r>
            <a:r>
              <a:rPr lang="en-US" dirty="0"/>
              <a:t>reeds</a:t>
            </a:r>
            <a:r>
              <a:rPr lang="ru-RU" dirty="0"/>
              <a:t>"</a:t>
            </a:r>
            <a:r>
              <a:rPr lang="en-US" dirty="0"/>
              <a:t> is the correct reading, so I have presented picture #38 as a possible representation of the holy portion of the land in reeds. However, I used a reed of 6 medium cubits, rather than 6 long cubits, in preparing picture #38.</a:t>
            </a:r>
          </a:p>
          <a:p>
            <a:r>
              <a:rPr lang="en-US" dirty="0"/>
              <a:t>Again, the temple, the very tiny black square at the northeast corner of the city, is located on the temple mount; and the city</a:t>
            </a:r>
            <a:r>
              <a:rPr lang="uk-UA" dirty="0"/>
              <a:t>'</a:t>
            </a:r>
            <a:r>
              <a:rPr lang="en-US" dirty="0"/>
              <a:t>s northeast corner is at the location of the original city of Jerusalem (the city of David). </a:t>
            </a:r>
          </a:p>
          <a:p>
            <a:r>
              <a:rPr lang="en-US" dirty="0"/>
              <a:t>If the measurements are in reeds, the land boundaries for the priests, Levites, the city, and the prince would probably have to extend beyond the mountain of the Lord, because otherwise the mountain would have to extend over the Dead Sea. Now, I have no problem believing the God who made the earth can make major changes to the land of Israel before the Messianic Kingdom is set up. But when God describes the borders of messianic Israel as being from the Jordan River to the Mediterranean Sea, it </a:t>
            </a:r>
            <a:r>
              <a:rPr lang="en-US" dirty="0" err="1"/>
              <a:t>doesn</a:t>
            </a:r>
            <a:r>
              <a:rPr lang="uk-UA" dirty="0"/>
              <a:t>'</a:t>
            </a:r>
            <a:r>
              <a:rPr lang="en-US" dirty="0"/>
              <a:t>t sound like he is talking about a repositioned Jordan River and Mediterranean Sea. </a:t>
            </a:r>
            <a:r>
              <a:rPr lang="ru-RU" dirty="0"/>
              <a:t>"</a:t>
            </a:r>
            <a:r>
              <a:rPr lang="en-US" dirty="0"/>
              <a:t>From the land of Israel by Jordan, ... this is the east side. ... The west side also shall be the great sea.</a:t>
            </a:r>
            <a:r>
              <a:rPr lang="ru-RU" dirty="0"/>
              <a:t>"</a:t>
            </a:r>
            <a:r>
              <a:rPr lang="en-US" dirty="0"/>
              <a:t> Ez47:18-20.</a:t>
            </a:r>
            <a:r>
              <a:rPr lang="ru-RU" dirty="0"/>
              <a:t>"</a:t>
            </a:r>
            <a:endParaRPr lang="en-US" dirty="0"/>
          </a:p>
          <a:p>
            <a:endParaRPr lang="en-US" dirty="0"/>
          </a:p>
          <a:p>
            <a:r>
              <a:rPr lang="en-US" dirty="0"/>
              <a:t>Wayne </a:t>
            </a:r>
            <a:r>
              <a:rPr lang="en-US" dirty="0" err="1"/>
              <a:t>ODonnell</a:t>
            </a:r>
            <a:r>
              <a:rPr lang="en-US" dirty="0"/>
              <a:t>, </a:t>
            </a:r>
            <a:r>
              <a:rPr lang="ru-RU" dirty="0"/>
              <a:t>"</a:t>
            </a:r>
            <a:r>
              <a:rPr lang="ko-KR" altLang="en-US" dirty="0" err="1"/>
              <a:t>以西结书</a:t>
            </a:r>
            <a:r>
              <a:rPr lang="en-US" dirty="0"/>
              <a:t> 40 - 48: Tour of </a:t>
            </a:r>
            <a:r>
              <a:rPr lang="ko-KR" altLang="en-US" dirty="0" err="1"/>
              <a:t>以西结书</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pPr eaLnBrk="1" hangingPunct="1"/>
            <a:r>
              <a:rPr lang="zh-CN" altLang="en-US" dirty="0">
                <a:latin typeface="Times New Roman" charset="0"/>
                <a:ea typeface="ＭＳ Ｐゴシック" charset="0"/>
                <a:cs typeface="ＭＳ Ｐゴシック" charset="0"/>
              </a:rPr>
              <a:t>参见图</a:t>
            </a:r>
            <a:r>
              <a:rPr lang="en-US" altLang="zh-CN" dirty="0">
                <a:latin typeface="Times New Roman" charset="0"/>
                <a:ea typeface="ＭＳ Ｐゴシック" charset="0"/>
                <a:cs typeface="ＭＳ Ｐゴシック" charset="0"/>
              </a:rPr>
              <a:t>#38</a:t>
            </a:r>
            <a:r>
              <a:rPr lang="zh-CN" altLang="en-US" dirty="0">
                <a:latin typeface="Times New Roman" charset="0"/>
                <a:ea typeface="ＭＳ Ｐゴシック" charset="0"/>
                <a:cs typeface="ＭＳ Ｐゴシック" charset="0"/>
              </a:rPr>
              <a:t>：平原和用“量竿”表示的圣地部分。尽管之前花了很多篇幅解释为何认为以西结书</a:t>
            </a:r>
            <a:r>
              <a:rPr lang="en-US" altLang="zh-CN" dirty="0">
                <a:latin typeface="Times New Roman" charset="0"/>
                <a:ea typeface="ＭＳ Ｐゴシック" charset="0"/>
                <a:cs typeface="ＭＳ Ｐゴシック" charset="0"/>
              </a:rPr>
              <a:t>42:16-19</a:t>
            </a:r>
            <a:r>
              <a:rPr lang="zh-CN" altLang="en-US" dirty="0">
                <a:latin typeface="Times New Roman" charset="0"/>
                <a:ea typeface="ＭＳ Ｐゴシック" charset="0"/>
                <a:cs typeface="ＭＳ Ｐゴシック" charset="0"/>
              </a:rPr>
              <a:t>的希伯来文中“四次添加‘量竿’一词”可能是抄写者的增添内容，但“量竿”很有可能确实是正确的文本。因此，我在图</a:t>
            </a:r>
            <a:r>
              <a:rPr lang="en-US" altLang="zh-CN" dirty="0">
                <a:latin typeface="Times New Roman" charset="0"/>
                <a:ea typeface="ＭＳ Ｐゴシック" charset="0"/>
                <a:cs typeface="ＭＳ Ｐゴシック" charset="0"/>
              </a:rPr>
              <a:t>#38</a:t>
            </a:r>
            <a:r>
              <a:rPr lang="zh-CN" altLang="en-US" dirty="0">
                <a:latin typeface="Times New Roman" charset="0"/>
                <a:ea typeface="ＭＳ Ｐゴシック" charset="0"/>
                <a:cs typeface="ＭＳ Ｐゴシック" charset="0"/>
              </a:rPr>
              <a:t>中将圣地区域用量竿表示作为一种可能的展现。不过，制作图</a:t>
            </a:r>
            <a:r>
              <a:rPr lang="en-US" altLang="zh-CN" dirty="0">
                <a:latin typeface="Times New Roman" charset="0"/>
                <a:ea typeface="ＭＳ Ｐゴシック" charset="0"/>
                <a:cs typeface="ＭＳ Ｐゴシック" charset="0"/>
              </a:rPr>
              <a:t>#38</a:t>
            </a:r>
            <a:r>
              <a:rPr lang="zh-CN" altLang="en-US" dirty="0">
                <a:latin typeface="Times New Roman" charset="0"/>
                <a:ea typeface="ＭＳ Ｐゴシック" charset="0"/>
                <a:cs typeface="ＭＳ Ｐゴシック" charset="0"/>
              </a:rPr>
              <a:t>时我使用的是</a:t>
            </a:r>
            <a:r>
              <a:rPr lang="en-US" altLang="zh-CN" dirty="0">
                <a:latin typeface="Times New Roman" charset="0"/>
                <a:ea typeface="ＭＳ Ｐゴシック" charset="0"/>
                <a:cs typeface="ＭＳ Ｐゴシック" charset="0"/>
              </a:rPr>
              <a:t>6</a:t>
            </a:r>
            <a:r>
              <a:rPr lang="zh-CN" altLang="en-US" dirty="0">
                <a:latin typeface="Times New Roman" charset="0"/>
                <a:ea typeface="ＭＳ Ｐゴシック" charset="0"/>
                <a:cs typeface="ＭＳ Ｐゴシック" charset="0"/>
              </a:rPr>
              <a:t>个中等肘的量竿，而非</a:t>
            </a:r>
            <a:r>
              <a:rPr lang="en-US" altLang="zh-CN" dirty="0">
                <a:latin typeface="Times New Roman" charset="0"/>
                <a:ea typeface="ＭＳ Ｐゴシック" charset="0"/>
                <a:cs typeface="ＭＳ Ｐゴシック" charset="0"/>
              </a:rPr>
              <a:t>6</a:t>
            </a:r>
            <a:r>
              <a:rPr lang="zh-CN" altLang="en-US" dirty="0">
                <a:latin typeface="Times New Roman" charset="0"/>
                <a:ea typeface="ＭＳ Ｐゴシック" charset="0"/>
                <a:cs typeface="ＭＳ Ｐゴシック" charset="0"/>
              </a:rPr>
              <a:t>个长肘的量竿。</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同样地，圣殿位于城市东北角的一个非常小的黑色方块上，即圣殿山的位置；而城市的东北角则标示在原耶路撒冷城（大卫城）的位置。</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如果这些测量单位是以“量竿”计算的，那么祭司、利未人、城市和王子的土地边界可能需要延伸到主的山之外，否则山体范围将延伸至死海。我完全相信创造地球的上帝可以在弥赛亚国度建立之前对以色列的土地进行重大变动。然而，当上帝描述弥赛亚时期以色列的边界是从约旦河到地中海时，这并不像是在谈论重新定位后的约旦河和地中海。“从以色列地靠近约旦河</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这是东边。</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西边也要靠着大海。”（以西结书</a:t>
            </a:r>
            <a:r>
              <a:rPr lang="en-US" altLang="zh-CN" dirty="0">
                <a:latin typeface="Times New Roman" charset="0"/>
                <a:ea typeface="ＭＳ Ｐゴシック" charset="0"/>
                <a:cs typeface="ＭＳ Ｐゴシック" charset="0"/>
              </a:rPr>
              <a:t>47:18-20</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184</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184</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solidFill>
            <a:srgbClr val="FFFFFF"/>
          </a:solidFill>
          <a:ln/>
        </p:spPr>
      </p:sp>
      <p:sp>
        <p:nvSpPr>
          <p:cNvPr id="3225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46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E240AD-E753-BE4A-9324-27A78809E4C1}" type="slidenum">
              <a:rPr lang="en-US" sz="1200"/>
              <a:pPr eaLnBrk="1" hangingPunct="1"/>
              <a:t>191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05675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a:ln/>
        </p:spPr>
      </p:sp>
      <p:sp>
        <p:nvSpPr>
          <p:cNvPr id="3266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FAE3-FABF-414A-BD8C-AFE49B2B8D57}" type="slidenum">
              <a:rPr lang="en-US" sz="1200"/>
              <a:pPr eaLnBrk="1" hangingPunct="1"/>
              <a:t>192</a:t>
            </a:fld>
            <a:endParaRPr lang="en-US" sz="12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a:ln/>
        </p:spPr>
      </p:sp>
      <p:sp>
        <p:nvSpPr>
          <p:cNvPr id="32870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870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B3430B-E97D-1842-9C51-FF7FB74A161C}" type="slidenum">
              <a:rPr lang="en-US" sz="1200"/>
              <a:pPr eaLnBrk="1" hangingPunct="1"/>
              <a:t>193</a:t>
            </a:fld>
            <a:endParaRPr lang="en-US" sz="12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那些离弃耶稣的基督徒，在祂再来时将无法与祂一同掌权。</a:t>
            </a:r>
          </a:p>
          <a:p>
            <a:endParaRPr lang="en-US" dirty="0"/>
          </a:p>
        </p:txBody>
      </p:sp>
    </p:spTree>
    <p:extLst>
      <p:ext uri="{BB962C8B-B14F-4D97-AF65-F5344CB8AC3E}">
        <p14:creationId xmlns:p14="http://schemas.microsoft.com/office/powerpoint/2010/main" val="25410654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659932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23290821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27703782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0" fontAlgn="base" latinLnBrk="0" hangingPunct="0">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39149226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56717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259614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1822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361816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979875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261673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663455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a:ln/>
        </p:spPr>
      </p:sp>
      <p:sp>
        <p:nvSpPr>
          <p:cNvPr id="3307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D3AE7D-2311-4C42-B4A8-F5DA5FE70C05}" type="slidenum">
              <a:rPr lang="en-US" sz="1200"/>
              <a:pPr eaLnBrk="1" hangingPunct="1"/>
              <a:t>208</a:t>
            </a:fld>
            <a:endParaRPr lang="en-US" sz="12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9E66B7-60C9-1043-8862-12544E535152}" type="slidenum">
              <a:rPr lang="en-US" sz="1200"/>
              <a:pPr eaLnBrk="1" hangingPunct="1"/>
              <a:t>209</a:t>
            </a:fld>
            <a:endParaRPr lang="en-US" sz="12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49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344F85-DD23-C145-900A-D41969D0F2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72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a:ln/>
        </p:spPr>
      </p:sp>
      <p:sp>
        <p:nvSpPr>
          <p:cNvPr id="257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7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D7729E-7DD1-5F43-A157-D47763D93E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18122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DAB3F3-2B18-FD44-91E1-8CE9B9FA170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752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EFAA2B-FB58-7142-AFDE-5B00F2B0BE24}" type="slidenum">
              <a:rPr lang="en-US" smtClean="0"/>
              <a:pPr/>
              <a:t>24</a:t>
            </a:fld>
            <a:endParaRPr lang="en-US"/>
          </a:p>
        </p:txBody>
      </p:sp>
    </p:spTree>
    <p:extLst>
      <p:ext uri="{BB962C8B-B14F-4D97-AF65-F5344CB8AC3E}">
        <p14:creationId xmlns:p14="http://schemas.microsoft.com/office/powerpoint/2010/main" val="59010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1425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9195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8506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44717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69950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25501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9692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many Christian publications have popularized the statistic that 1700 American pastors leave the ministry every month. However, none of these reports cite their source!</a:t>
            </a:r>
          </a:p>
          <a:p>
            <a:r>
              <a:rPr lang="en-US" dirty="0"/>
              <a:t>• So a reporter named Lawrence Wilson investigated the claim.</a:t>
            </a:r>
          </a:p>
          <a:p>
            <a:r>
              <a:rPr lang="en-US" dirty="0"/>
              <a:t>• He says that we should stop saying this.</a:t>
            </a:r>
          </a:p>
          <a:p>
            <a:r>
              <a:rPr lang="zh-CN" altLang="en-US" dirty="0">
                <a:solidFill>
                  <a:srgbClr val="0E0E0E"/>
                </a:solidFill>
                <a:effectLst/>
                <a:latin typeface=".AppleSystemUIFont"/>
              </a:rPr>
              <a:t>近年来，许多基督教出版物普及了这样一个统计数据：每个月有</a:t>
            </a:r>
            <a:r>
              <a:rPr lang="en-US" altLang="zh-CN" dirty="0">
                <a:solidFill>
                  <a:srgbClr val="0E0E0E"/>
                </a:solidFill>
                <a:effectLst/>
                <a:latin typeface=".AppleSystemUIFont"/>
              </a:rPr>
              <a:t>1700</a:t>
            </a:r>
            <a:r>
              <a:rPr lang="zh-CN" altLang="en-US" dirty="0">
                <a:solidFill>
                  <a:srgbClr val="0E0E0E"/>
                </a:solidFill>
                <a:effectLst/>
                <a:latin typeface=".AppleSystemUIFont"/>
              </a:rPr>
              <a:t>名美国牧师离开事奉岗位。然而，这些报道都没有引用来源！</a:t>
            </a:r>
          </a:p>
          <a:p>
            <a:r>
              <a:rPr lang="en-US" altLang="zh-CN" dirty="0">
                <a:solidFill>
                  <a:srgbClr val="0E0E0E"/>
                </a:solidFill>
                <a:effectLst/>
                <a:latin typeface=".AppleSystemUIFont"/>
              </a:rPr>
              <a:t>• </a:t>
            </a:r>
            <a:r>
              <a:rPr lang="zh-CN" altLang="en-US" dirty="0">
                <a:solidFill>
                  <a:srgbClr val="0E0E0E"/>
                </a:solidFill>
                <a:effectLst/>
                <a:latin typeface=".AppleSystemUIFont"/>
              </a:rPr>
              <a:t>因此，一位名叫劳伦斯</a:t>
            </a:r>
            <a:r>
              <a:rPr lang="en-US" altLang="zh-CN" dirty="0">
                <a:solidFill>
                  <a:srgbClr val="0E0E0E"/>
                </a:solidFill>
                <a:effectLst/>
                <a:latin typeface=".AppleSystemUIFont"/>
              </a:rPr>
              <a:t>·</a:t>
            </a:r>
            <a:r>
              <a:rPr lang="zh-CN" altLang="en-US" dirty="0">
                <a:solidFill>
                  <a:srgbClr val="0E0E0E"/>
                </a:solidFill>
                <a:effectLst/>
                <a:latin typeface=".AppleSystemUIFont"/>
              </a:rPr>
              <a:t>威尔逊的记者对这一说法进行了调查。</a:t>
            </a:r>
          </a:p>
          <a:p>
            <a:r>
              <a:rPr lang="en-US" altLang="zh-CN" dirty="0">
                <a:solidFill>
                  <a:srgbClr val="0E0E0E"/>
                </a:solidFill>
                <a:effectLst/>
                <a:latin typeface=".AppleSystemUIFont"/>
              </a:rPr>
              <a:t>• </a:t>
            </a:r>
            <a:r>
              <a:rPr lang="zh-CN" altLang="en-US" dirty="0">
                <a:solidFill>
                  <a:srgbClr val="0E0E0E"/>
                </a:solidFill>
                <a:effectLst/>
                <a:latin typeface=".AppleSystemUIFont"/>
              </a:rPr>
              <a:t>他说，我们不应该再传播这一说法。</a:t>
            </a:r>
          </a:p>
          <a:p>
            <a:endParaRPr lang="en-US" dirty="0"/>
          </a:p>
        </p:txBody>
      </p:sp>
      <p:sp>
        <p:nvSpPr>
          <p:cNvPr id="4" name="Slide Number Placeholder 3"/>
          <p:cNvSpPr>
            <a:spLocks noGrp="1"/>
          </p:cNvSpPr>
          <p:nvPr>
            <p:ph type="sldNum" sz="quarter" idx="5"/>
          </p:nvPr>
        </p:nvSpPr>
        <p:spPr/>
        <p:txBody>
          <a:bodyPr/>
          <a:lstStyle/>
          <a:p>
            <a:fld id="{26EFAA2B-FB58-7142-AFDE-5B00F2B0BE24}" type="slidenum">
              <a:rPr lang="en-US" smtClean="0"/>
              <a:pPr/>
              <a:t>36</a:t>
            </a:fld>
            <a:endParaRPr lang="en-US"/>
          </a:p>
        </p:txBody>
      </p:sp>
    </p:spTree>
    <p:extLst>
      <p:ext uri="{BB962C8B-B14F-4D97-AF65-F5344CB8AC3E}">
        <p14:creationId xmlns:p14="http://schemas.microsoft.com/office/powerpoint/2010/main" val="3499678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另一位作家**艾德</a:t>
            </a:r>
            <a:r>
              <a:rPr lang="en-US" altLang="zh-CN" dirty="0">
                <a:solidFill>
                  <a:srgbClr val="0E0E0E"/>
                </a:solidFill>
                <a:effectLst/>
                <a:latin typeface=".AppleSystemUIFont"/>
              </a:rPr>
              <a:t>·</a:t>
            </a:r>
            <a:r>
              <a:rPr lang="zh-CN" altLang="en-US" dirty="0">
                <a:solidFill>
                  <a:srgbClr val="0E0E0E"/>
                </a:solidFill>
                <a:effectLst/>
                <a:latin typeface=".AppleSystemUIFont"/>
              </a:rPr>
              <a:t>斯泰泽（</a:t>
            </a:r>
            <a:r>
              <a:rPr lang="en-US" altLang="zh-CN" dirty="0">
                <a:solidFill>
                  <a:srgbClr val="0E0E0E"/>
                </a:solidFill>
                <a:effectLst/>
                <a:latin typeface=".AppleSystemUIFont"/>
              </a:rPr>
              <a:t>Ed Stetzer</a:t>
            </a:r>
            <a:r>
              <a:rPr lang="zh-CN" altLang="en-US" dirty="0">
                <a:solidFill>
                  <a:srgbClr val="0E0E0E"/>
                </a:solidFill>
                <a:effectLst/>
                <a:latin typeface=".AppleSystemUIFont"/>
              </a:rPr>
              <a:t>）**也在他的文章</a:t>
            </a:r>
            <a:r>
              <a:rPr lang="en-US" altLang="zh-CN" dirty="0">
                <a:solidFill>
                  <a:srgbClr val="0E0E0E"/>
                </a:solidFill>
                <a:effectLst/>
                <a:latin typeface=".AppleSystemUIFont"/>
              </a:rPr>
              <a:t>《</a:t>
            </a:r>
            <a:r>
              <a:rPr lang="zh-CN" altLang="en-US" b="1" dirty="0">
                <a:solidFill>
                  <a:srgbClr val="0E0E0E"/>
                </a:solidFill>
                <a:effectLst/>
                <a:latin typeface=".AppleSystemUIFont"/>
              </a:rPr>
              <a:t>那个说牧师都很痛苦并想要辞职的统计数据</a:t>
            </a:r>
            <a:r>
              <a:rPr lang="en-US" altLang="zh-CN" dirty="0">
                <a:solidFill>
                  <a:srgbClr val="0E0E0E"/>
                </a:solidFill>
                <a:effectLst/>
                <a:latin typeface=".AppleSystemUIFont"/>
              </a:rPr>
              <a:t>》</a:t>
            </a:r>
            <a:r>
              <a:rPr lang="zh-CN" altLang="en-US" dirty="0">
                <a:solidFill>
                  <a:srgbClr val="0E0E0E"/>
                </a:solidFill>
                <a:effectLst/>
                <a:latin typeface=".AppleSystemUIFont"/>
              </a:rPr>
              <a:t>中对此发表了看法。</a:t>
            </a:r>
          </a:p>
          <a:p>
            <a:endParaRPr lang="en-US" dirty="0"/>
          </a:p>
        </p:txBody>
      </p:sp>
      <p:sp>
        <p:nvSpPr>
          <p:cNvPr id="4" name="Slide Number Placeholder 3"/>
          <p:cNvSpPr>
            <a:spLocks noGrp="1"/>
          </p:cNvSpPr>
          <p:nvPr>
            <p:ph type="sldNum" sz="quarter" idx="5"/>
          </p:nvPr>
        </p:nvSpPr>
        <p:spPr/>
        <p:txBody>
          <a:bodyPr/>
          <a:lstStyle/>
          <a:p>
            <a:fld id="{26EFAA2B-FB58-7142-AFDE-5B00F2B0BE24}" type="slidenum">
              <a:rPr lang="en-US" smtClean="0"/>
              <a:pPr/>
              <a:t>37</a:t>
            </a:fld>
            <a:endParaRPr lang="en-US"/>
          </a:p>
        </p:txBody>
      </p:sp>
    </p:spTree>
    <p:extLst>
      <p:ext uri="{BB962C8B-B14F-4D97-AF65-F5344CB8AC3E}">
        <p14:creationId xmlns:p14="http://schemas.microsoft.com/office/powerpoint/2010/main" val="402921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Stetzer reports answers from evangelical pastors to a LifeWay survey. The question was simple: In your current church, where is the senior pastor from 10 years ago?</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斯泰泽报告了福音派牧师对一项由</a:t>
            </a:r>
            <a:r>
              <a:rPr lang="en-US" altLang="zh-CN" b="1" dirty="0" err="1">
                <a:solidFill>
                  <a:srgbClr val="0E0E0E"/>
                </a:solidFill>
                <a:effectLst/>
                <a:latin typeface=".AppleSystemUIFont"/>
              </a:rPr>
              <a:t>LifeWay</a:t>
            </a:r>
            <a:r>
              <a:rPr lang="zh-CN" altLang="en-US" dirty="0">
                <a:solidFill>
                  <a:srgbClr val="0E0E0E"/>
                </a:solidFill>
                <a:effectLst/>
                <a:latin typeface=".AppleSystemUIFont"/>
              </a:rPr>
              <a:t>进行的调查的回答。问题很简单：在你现在的教会里，</a:t>
            </a:r>
            <a:r>
              <a:rPr lang="en-US" altLang="zh-CN" dirty="0">
                <a:solidFill>
                  <a:srgbClr val="0E0E0E"/>
                </a:solidFill>
                <a:effectLst/>
                <a:latin typeface=".AppleSystemUIFont"/>
              </a:rPr>
              <a:t>10</a:t>
            </a:r>
            <a:r>
              <a:rPr lang="zh-CN" altLang="en-US" dirty="0">
                <a:solidFill>
                  <a:srgbClr val="0E0E0E"/>
                </a:solidFill>
                <a:effectLst/>
                <a:latin typeface=".AppleSystemUIFont"/>
              </a:rPr>
              <a:t>年前的主任牧师现在在哪里？</a:t>
            </a:r>
          </a:p>
          <a:p>
            <a:endParaRPr lang="en-US" dirty="0"/>
          </a:p>
        </p:txBody>
      </p:sp>
      <p:sp>
        <p:nvSpPr>
          <p:cNvPr id="4" name="Slide Number Placeholder 3"/>
          <p:cNvSpPr>
            <a:spLocks noGrp="1"/>
          </p:cNvSpPr>
          <p:nvPr>
            <p:ph type="sldNum" sz="quarter" idx="5"/>
          </p:nvPr>
        </p:nvSpPr>
        <p:spPr/>
        <p:txBody>
          <a:bodyPr/>
          <a:lstStyle/>
          <a:p>
            <a:fld id="{26EFAA2B-FB58-7142-AFDE-5B00F2B0BE24}" type="slidenum">
              <a:rPr lang="en-US" smtClean="0"/>
              <a:pPr/>
              <a:t>38</a:t>
            </a:fld>
            <a:endParaRPr lang="en-US"/>
          </a:p>
        </p:txBody>
      </p:sp>
    </p:spTree>
    <p:extLst>
      <p:ext uri="{BB962C8B-B14F-4D97-AF65-F5344CB8AC3E}">
        <p14:creationId xmlns:p14="http://schemas.microsoft.com/office/powerpoint/2010/main" val="3747289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are encouraging!</a:t>
            </a:r>
          </a:p>
        </p:txBody>
      </p:sp>
      <p:sp>
        <p:nvSpPr>
          <p:cNvPr id="4" name="Slide Number Placeholder 3"/>
          <p:cNvSpPr>
            <a:spLocks noGrp="1"/>
          </p:cNvSpPr>
          <p:nvPr>
            <p:ph type="sldNum" sz="quarter" idx="5"/>
          </p:nvPr>
        </p:nvSpPr>
        <p:spPr/>
        <p:txBody>
          <a:bodyPr/>
          <a:lstStyle/>
          <a:p>
            <a:fld id="{26EFAA2B-FB58-7142-AFDE-5B00F2B0BE24}" type="slidenum">
              <a:rPr lang="en-US" smtClean="0"/>
              <a:pPr/>
              <a:t>39</a:t>
            </a:fld>
            <a:endParaRPr lang="en-US"/>
          </a:p>
        </p:txBody>
      </p:sp>
    </p:spTree>
    <p:extLst>
      <p:ext uri="{BB962C8B-B14F-4D97-AF65-F5344CB8AC3E}">
        <p14:creationId xmlns:p14="http://schemas.microsoft.com/office/powerpoint/2010/main" val="507682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65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31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5867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85890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1612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pPr eaLnBrk="1" hangingPunct="1"/>
              <a:t>46</a:t>
            </a:fld>
            <a:endParaRPr lang="en-US" sz="1200"/>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a:ln/>
        </p:spPr>
      </p:sp>
      <p:sp>
        <p:nvSpPr>
          <p:cNvPr id="2467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467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8413A9-4C2B-A844-BF4F-0F433564F8EC}" type="slidenum">
              <a:rPr lang="en-US" sz="1200"/>
              <a:pPr eaLnBrk="1" hangingPunct="1"/>
              <a:t>47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31782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29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5909C-3CFA-504D-A044-E39FBA07A4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4914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6449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30619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2146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基督徒在肉身存在期间，会持续与罪挣扎。</a:t>
            </a:r>
            <a:endParaRPr lang="en-US" dirty="0"/>
          </a:p>
          <a:p>
            <a:r>
              <a:rPr lang="en-US" dirty="0"/>
              <a:t>________________</a:t>
            </a:r>
          </a:p>
          <a:p>
            <a:r>
              <a:rPr lang="en-US" dirty="0"/>
              <a:t>OS-38-Zechariah-57</a:t>
            </a:r>
          </a:p>
          <a:p>
            <a:r>
              <a:rPr lang="en-US" dirty="0"/>
              <a:t>NS-06-Rom5-8—slide 39</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7840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36171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33919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16873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686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10</a:t>
            </a:fld>
            <a:endParaRPr lang="en-US" sz="120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noTextEdi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62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52BC7-6876-8043-B163-B746A34ABA43}" type="slidenum">
              <a:rPr lang="en-US" sz="1200"/>
              <a:pPr eaLnBrk="1" hangingPunct="1"/>
              <a:t>66</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a:ln/>
        </p:spPr>
      </p:sp>
      <p:sp>
        <p:nvSpPr>
          <p:cNvPr id="263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3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1245B4-592C-884B-A2BF-DC5FAAD7707E}" type="slidenum">
              <a:rPr lang="en-US" sz="1200"/>
              <a:pPr eaLnBrk="1" hangingPunct="1"/>
              <a:t>67</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a:ln/>
        </p:spPr>
      </p:sp>
      <p:sp>
        <p:nvSpPr>
          <p:cNvPr id="2682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82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8B5B92-D43E-564C-9A26-0ECB282114BC}" type="slidenum">
              <a:rPr lang="en-US" sz="1200"/>
              <a:pPr eaLnBrk="1" hangingPunct="1"/>
              <a:t>73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EE6912-27CE-7A46-9A00-1F1C1407145D}" type="slidenum">
              <a:rPr lang="en-US" sz="1200">
                <a:solidFill>
                  <a:srgbClr val="000000"/>
                </a:solidFill>
              </a:rPr>
              <a:pPr eaLnBrk="1" hangingPunct="1"/>
              <a:t>74</a:t>
            </a:fld>
            <a:endParaRPr lang="en-US" sz="1200">
              <a:solidFill>
                <a:srgbClr val="000000"/>
              </a:solidFill>
            </a:endParaRPr>
          </a:p>
        </p:txBody>
      </p:sp>
      <p:sp>
        <p:nvSpPr>
          <p:cNvPr id="270338" name="Rectangle 1026"/>
          <p:cNvSpPr>
            <a:spLocks noGrp="1" noRot="1" noChangeAspect="1" noChangeArrowheads="1" noTextEdit="1"/>
          </p:cNvSpPr>
          <p:nvPr>
            <p:ph type="sldImg"/>
          </p:nvPr>
        </p:nvSpPr>
        <p:spPr>
          <a:solidFill>
            <a:srgbClr val="FFFFFF"/>
          </a:solidFill>
          <a:ln/>
        </p:spPr>
      </p:sp>
      <p:sp>
        <p:nvSpPr>
          <p:cNvPr id="2703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C9E427-8E41-3246-BC62-C277BAF41892}" type="slidenum">
              <a:rPr lang="en-US" sz="1200">
                <a:solidFill>
                  <a:srgbClr val="000000"/>
                </a:solidFill>
              </a:rPr>
              <a:pPr eaLnBrk="1" hangingPunct="1"/>
              <a:t>75</a:t>
            </a:fld>
            <a:endParaRPr lang="en-US" sz="1200">
              <a:solidFill>
                <a:srgbClr val="000000"/>
              </a:solidFill>
            </a:endParaRPr>
          </a:p>
        </p:txBody>
      </p:sp>
      <p:sp>
        <p:nvSpPr>
          <p:cNvPr id="272386" name="Rectangle 2"/>
          <p:cNvSpPr>
            <a:spLocks noGrp="1" noRot="1" noChangeAspect="1" noChangeArrowheads="1" noTextEdit="1"/>
          </p:cNvSpPr>
          <p:nvPr>
            <p:ph type="sldImg"/>
          </p:nvPr>
        </p:nvSpPr>
        <p:spPr>
          <a:solidFill>
            <a:srgbClr val="FFFFFF"/>
          </a:solidFill>
          <a:ln/>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191C3D-FD8B-6B42-ACC6-2A1767738F2E}" type="slidenum">
              <a:rPr lang="en-US" sz="1200">
                <a:solidFill>
                  <a:srgbClr val="000000"/>
                </a:solidFill>
              </a:rPr>
              <a:pPr eaLnBrk="1" hangingPunct="1"/>
              <a:t>76</a:t>
            </a:fld>
            <a:endParaRPr lang="en-US" sz="1200">
              <a:solidFill>
                <a:srgbClr val="000000"/>
              </a:solidFill>
            </a:endParaRPr>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F00B42-359B-B74D-8E4E-458623A45A14}" type="slidenum">
              <a:rPr lang="en-US" sz="1200">
                <a:solidFill>
                  <a:srgbClr val="000000"/>
                </a:solidFill>
              </a:rPr>
              <a:pPr eaLnBrk="1" hangingPunct="1"/>
              <a:t>77</a:t>
            </a:fld>
            <a:endParaRPr lang="en-US" sz="1200">
              <a:solidFill>
                <a:srgbClr val="000000"/>
              </a:solidFill>
            </a:endParaRPr>
          </a:p>
        </p:txBody>
      </p:sp>
      <p:sp>
        <p:nvSpPr>
          <p:cNvPr id="276482" name="Rectangle 2"/>
          <p:cNvSpPr>
            <a:spLocks noGrp="1" noRot="1" noChangeAspect="1" noChangeArrowheads="1" noTextEdit="1"/>
          </p:cNvSpPr>
          <p:nvPr>
            <p:ph type="sldImg"/>
          </p:nvPr>
        </p:nvSpPr>
        <p:spPr>
          <a:solidFill>
            <a:srgbClr val="FFFFFF"/>
          </a:solidFill>
          <a:ln/>
        </p:spPr>
      </p:sp>
      <p:sp>
        <p:nvSpPr>
          <p:cNvPr id="276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ln/>
        </p:spPr>
      </p:sp>
      <p:sp>
        <p:nvSpPr>
          <p:cNvPr id="2785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785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688C1-C76A-D74D-8889-158FD82B09D5}" type="slidenum">
              <a:rPr lang="en-US" sz="1200">
                <a:solidFill>
                  <a:srgbClr val="000000"/>
                </a:solidFill>
              </a:rPr>
              <a:pPr eaLnBrk="1" hangingPunct="1"/>
              <a:t>78</a:t>
            </a:fld>
            <a:endParaRPr 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9512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7785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941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8101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63671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390317-C7EB-2249-8144-07E3C0467ACB}" type="slidenum">
              <a:rPr lang="en-GB" sz="1200">
                <a:solidFill>
                  <a:srgbClr val="FFFFFF"/>
                </a:solidFill>
                <a:latin typeface="Comic Sans MS" charset="0"/>
              </a:rPr>
              <a:pPr eaLnBrk="1" hangingPunct="1"/>
              <a:t>89</a:t>
            </a:fld>
            <a:endParaRPr lang="en-GB" sz="1200">
              <a:solidFill>
                <a:srgbClr val="FFFFFF"/>
              </a:solidFill>
              <a:latin typeface="Comic Sans MS" charset="0"/>
            </a:endParaRPr>
          </a:p>
        </p:txBody>
      </p:sp>
      <p:sp>
        <p:nvSpPr>
          <p:cNvPr id="281602" name="Rectangle 1026"/>
          <p:cNvSpPr>
            <a:spLocks noGrp="1" noRot="1" noChangeAspect="1" noChangeArrowheads="1" noTextEdit="1"/>
          </p:cNvSpPr>
          <p:nvPr>
            <p:ph type="sldImg"/>
          </p:nvPr>
        </p:nvSpPr>
        <p:spPr>
          <a:ln/>
        </p:spPr>
      </p:sp>
      <p:sp>
        <p:nvSpPr>
          <p:cNvPr id="2816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62391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noTextEdit="1"/>
          </p:cNvSpPr>
          <p:nvPr>
            <p:ph type="sldImg"/>
          </p:nvPr>
        </p:nvSpPr>
        <p:spPr>
          <a:ln/>
        </p:spPr>
      </p:sp>
      <p:sp>
        <p:nvSpPr>
          <p:cNvPr id="2867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86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A9B3F0-5AB5-4047-9954-78EBA4F2DD84}" type="slidenum">
              <a:rPr lang="en-US" sz="1200"/>
              <a:pPr eaLnBrk="1" hangingPunct="1"/>
              <a:t>102</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897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03F91F-1DF4-324D-9023-C090370DEFC8}" type="slidenum">
              <a:rPr lang="en-US" sz="1200"/>
              <a:pPr eaLnBrk="1" hangingPunct="1"/>
              <a:t>107</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6290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005705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基督耶稣里恩典的丰富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（信主耶稣基督时，为罪人所成就的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件神圣之工）</a:t>
            </a:r>
          </a:p>
          <a:p>
            <a:r>
              <a:rPr lang="zh-CN" altLang="en-US" dirty="0">
                <a:solidFill>
                  <a:srgbClr val="0E0E0E"/>
                </a:solidFill>
                <a:effectLst/>
                <a:latin typeface=".AppleSystemUIFont"/>
              </a:rPr>
              <a:t>作者：路易斯</a:t>
            </a:r>
            <a:r>
              <a:rPr lang="en-US" altLang="zh-CN" dirty="0">
                <a:solidFill>
                  <a:srgbClr val="0E0E0E"/>
                </a:solidFill>
                <a:effectLst/>
                <a:latin typeface=".AppleSystemUIFont"/>
              </a:rPr>
              <a:t>·S·</a:t>
            </a:r>
            <a:r>
              <a:rPr lang="zh-CN" altLang="en-US" dirty="0">
                <a:solidFill>
                  <a:srgbClr val="0E0E0E"/>
                </a:solidFill>
                <a:effectLst/>
                <a:latin typeface=".AppleSystemUIFont"/>
              </a:rPr>
              <a:t>查费尔（</a:t>
            </a:r>
            <a:r>
              <a:rPr lang="en-US" altLang="zh-CN" dirty="0">
                <a:solidFill>
                  <a:srgbClr val="0E0E0E"/>
                </a:solidFill>
                <a:effectLst/>
                <a:latin typeface=".AppleSystemUIFont"/>
              </a:rPr>
              <a:t>Lewis S. Chafer</a:t>
            </a:r>
            <a:r>
              <a:rPr lang="zh-CN" altLang="en-US" dirty="0">
                <a:solidFill>
                  <a:srgbClr val="0E0E0E"/>
                </a:solidFill>
                <a:effectLst/>
                <a:latin typeface=".AppleSystemUIFont"/>
              </a:rPr>
              <a:t>）</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从路易斯</a:t>
            </a:r>
            <a:r>
              <a:rPr lang="en-US" altLang="zh-CN" dirty="0">
                <a:solidFill>
                  <a:srgbClr val="0E0E0E"/>
                </a:solidFill>
                <a:effectLst/>
                <a:latin typeface=".AppleSystemUIFont"/>
              </a:rPr>
              <a:t>·</a:t>
            </a:r>
            <a:r>
              <a:rPr lang="zh-CN" altLang="en-US" dirty="0">
                <a:solidFill>
                  <a:srgbClr val="0E0E0E"/>
                </a:solidFill>
                <a:effectLst/>
                <a:latin typeface=".AppleSystemUIFont"/>
              </a:rPr>
              <a:t>斯佩里</a:t>
            </a:r>
            <a:r>
              <a:rPr lang="en-US" altLang="zh-CN" dirty="0">
                <a:solidFill>
                  <a:srgbClr val="0E0E0E"/>
                </a:solidFill>
                <a:effectLst/>
                <a:latin typeface=".AppleSystemUIFont"/>
              </a:rPr>
              <a:t>·</a:t>
            </a:r>
            <a:r>
              <a:rPr lang="zh-CN" altLang="en-US" dirty="0">
                <a:solidFill>
                  <a:srgbClr val="0E0E0E"/>
                </a:solidFill>
                <a:effectLst/>
                <a:latin typeface=".AppleSystemUIFont"/>
              </a:rPr>
              <a:t>查费尔所著的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一书复制而来。</a:t>
            </a:r>
          </a:p>
          <a:p>
            <a:r>
              <a:rPr lang="zh-CN" altLang="en-US" dirty="0">
                <a:solidFill>
                  <a:srgbClr val="0E0E0E"/>
                </a:solidFill>
                <a:effectLst/>
                <a:latin typeface=".AppleSystemUIFont"/>
              </a:rPr>
              <a:t>出版地：费城，主日学时报公司，</a:t>
            </a:r>
            <a:r>
              <a:rPr lang="en-US" altLang="zh-CN" dirty="0">
                <a:solidFill>
                  <a:srgbClr val="0E0E0E"/>
                </a:solidFill>
                <a:effectLst/>
                <a:latin typeface=".AppleSystemUIFont"/>
              </a:rPr>
              <a:t>©1917</a:t>
            </a:r>
            <a:r>
              <a:rPr lang="zh-CN" altLang="en-US" dirty="0">
                <a:solidFill>
                  <a:srgbClr val="0E0E0E"/>
                </a:solidFill>
                <a:effectLst/>
                <a:latin typeface=".AppleSystemUIFont"/>
              </a:rPr>
              <a:t>年。</a:t>
            </a:r>
          </a:p>
          <a:p>
            <a:r>
              <a:rPr lang="zh-CN" altLang="en-US" dirty="0">
                <a:solidFill>
                  <a:srgbClr val="0E0E0E"/>
                </a:solidFill>
                <a:effectLst/>
                <a:latin typeface=".AppleSystemUIFont"/>
              </a:rPr>
              <a:t>链接：</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252354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基督耶稣里恩典的丰富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（信主耶稣基督时，为罪人所成就的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件神圣之工）</a:t>
            </a:r>
          </a:p>
          <a:p>
            <a:r>
              <a:rPr lang="zh-CN" altLang="en-US" dirty="0">
                <a:solidFill>
                  <a:srgbClr val="0E0E0E"/>
                </a:solidFill>
                <a:effectLst/>
                <a:latin typeface=".AppleSystemUIFont"/>
              </a:rPr>
              <a:t>作者：路易斯</a:t>
            </a:r>
            <a:r>
              <a:rPr lang="en-US" altLang="zh-CN" dirty="0">
                <a:solidFill>
                  <a:srgbClr val="0E0E0E"/>
                </a:solidFill>
                <a:effectLst/>
                <a:latin typeface=".AppleSystemUIFont"/>
              </a:rPr>
              <a:t>·S·</a:t>
            </a:r>
            <a:r>
              <a:rPr lang="zh-CN" altLang="en-US" dirty="0">
                <a:solidFill>
                  <a:srgbClr val="0E0E0E"/>
                </a:solidFill>
                <a:effectLst/>
                <a:latin typeface=".AppleSystemUIFont"/>
              </a:rPr>
              <a:t>查费尔（</a:t>
            </a:r>
            <a:r>
              <a:rPr lang="en-US" altLang="zh-CN" dirty="0">
                <a:solidFill>
                  <a:srgbClr val="0E0E0E"/>
                </a:solidFill>
                <a:effectLst/>
                <a:latin typeface=".AppleSystemUIFont"/>
              </a:rPr>
              <a:t>Lewis S. Chafer</a:t>
            </a:r>
            <a:r>
              <a:rPr lang="zh-CN" altLang="en-US" dirty="0">
                <a:solidFill>
                  <a:srgbClr val="0E0E0E"/>
                </a:solidFill>
                <a:effectLst/>
                <a:latin typeface=".AppleSystemUIFont"/>
              </a:rPr>
              <a:t>）</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从路易斯</a:t>
            </a:r>
            <a:r>
              <a:rPr lang="en-US" altLang="zh-CN" dirty="0">
                <a:solidFill>
                  <a:srgbClr val="0E0E0E"/>
                </a:solidFill>
                <a:effectLst/>
                <a:latin typeface=".AppleSystemUIFont"/>
              </a:rPr>
              <a:t>·</a:t>
            </a:r>
            <a:r>
              <a:rPr lang="zh-CN" altLang="en-US" dirty="0">
                <a:solidFill>
                  <a:srgbClr val="0E0E0E"/>
                </a:solidFill>
                <a:effectLst/>
                <a:latin typeface=".AppleSystemUIFont"/>
              </a:rPr>
              <a:t>斯佩里</a:t>
            </a:r>
            <a:r>
              <a:rPr lang="en-US" altLang="zh-CN" dirty="0">
                <a:solidFill>
                  <a:srgbClr val="0E0E0E"/>
                </a:solidFill>
                <a:effectLst/>
                <a:latin typeface=".AppleSystemUIFont"/>
              </a:rPr>
              <a:t>·</a:t>
            </a:r>
            <a:r>
              <a:rPr lang="zh-CN" altLang="en-US" dirty="0">
                <a:solidFill>
                  <a:srgbClr val="0E0E0E"/>
                </a:solidFill>
                <a:effectLst/>
                <a:latin typeface=".AppleSystemUIFont"/>
              </a:rPr>
              <a:t>查费尔所著的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一书复制而来。</a:t>
            </a:r>
          </a:p>
          <a:p>
            <a:r>
              <a:rPr lang="zh-CN" altLang="en-US" dirty="0">
                <a:solidFill>
                  <a:srgbClr val="0E0E0E"/>
                </a:solidFill>
                <a:effectLst/>
                <a:latin typeface=".AppleSystemUIFont"/>
              </a:rPr>
              <a:t>出版地：费城，主日学时报公司，</a:t>
            </a:r>
            <a:r>
              <a:rPr lang="en-US" altLang="zh-CN" dirty="0">
                <a:solidFill>
                  <a:srgbClr val="0E0E0E"/>
                </a:solidFill>
                <a:effectLst/>
                <a:latin typeface=".AppleSystemUIFont"/>
              </a:rPr>
              <a:t>©1917</a:t>
            </a:r>
            <a:r>
              <a:rPr lang="zh-CN" altLang="en-US" dirty="0">
                <a:solidFill>
                  <a:srgbClr val="0E0E0E"/>
                </a:solidFill>
                <a:effectLst/>
                <a:latin typeface=".AppleSystemUIFont"/>
              </a:rPr>
              <a:t>年。</a:t>
            </a:r>
          </a:p>
          <a:p>
            <a:r>
              <a:rPr lang="zh-CN" altLang="en-US" dirty="0">
                <a:solidFill>
                  <a:srgbClr val="0E0E0E"/>
                </a:solidFill>
                <a:effectLst/>
                <a:latin typeface=".AppleSystemUIFont"/>
              </a:rPr>
              <a:t>链接：</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429175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基督耶稣里恩典的丰富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（信主耶稣基督时，为罪人所成就的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件神圣之工）</a:t>
            </a:r>
          </a:p>
          <a:p>
            <a:r>
              <a:rPr lang="zh-CN" altLang="en-US" dirty="0">
                <a:solidFill>
                  <a:srgbClr val="0E0E0E"/>
                </a:solidFill>
                <a:effectLst/>
                <a:latin typeface=".AppleSystemUIFont"/>
              </a:rPr>
              <a:t>作者：路易斯</a:t>
            </a:r>
            <a:r>
              <a:rPr lang="en-US" altLang="zh-CN" dirty="0">
                <a:solidFill>
                  <a:srgbClr val="0E0E0E"/>
                </a:solidFill>
                <a:effectLst/>
                <a:latin typeface=".AppleSystemUIFont"/>
              </a:rPr>
              <a:t>·S·</a:t>
            </a:r>
            <a:r>
              <a:rPr lang="zh-CN" altLang="en-US" dirty="0">
                <a:solidFill>
                  <a:srgbClr val="0E0E0E"/>
                </a:solidFill>
                <a:effectLst/>
                <a:latin typeface=".AppleSystemUIFont"/>
              </a:rPr>
              <a:t>查费尔（</a:t>
            </a:r>
            <a:r>
              <a:rPr lang="en-US" altLang="zh-CN" dirty="0">
                <a:solidFill>
                  <a:srgbClr val="0E0E0E"/>
                </a:solidFill>
                <a:effectLst/>
                <a:latin typeface=".AppleSystemUIFont"/>
              </a:rPr>
              <a:t>Lewis S. Chafer</a:t>
            </a:r>
            <a:r>
              <a:rPr lang="zh-CN" altLang="en-US" dirty="0">
                <a:solidFill>
                  <a:srgbClr val="0E0E0E"/>
                </a:solidFill>
                <a:effectLst/>
                <a:latin typeface=".AppleSystemUIFont"/>
              </a:rPr>
              <a:t>）</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从路易斯</a:t>
            </a:r>
            <a:r>
              <a:rPr lang="en-US" altLang="zh-CN" dirty="0">
                <a:solidFill>
                  <a:srgbClr val="0E0E0E"/>
                </a:solidFill>
                <a:effectLst/>
                <a:latin typeface=".AppleSystemUIFont"/>
              </a:rPr>
              <a:t>·</a:t>
            </a:r>
            <a:r>
              <a:rPr lang="zh-CN" altLang="en-US" dirty="0">
                <a:solidFill>
                  <a:srgbClr val="0E0E0E"/>
                </a:solidFill>
                <a:effectLst/>
                <a:latin typeface=".AppleSystemUIFont"/>
              </a:rPr>
              <a:t>斯佩里</a:t>
            </a:r>
            <a:r>
              <a:rPr lang="en-US" altLang="zh-CN" dirty="0">
                <a:solidFill>
                  <a:srgbClr val="0E0E0E"/>
                </a:solidFill>
                <a:effectLst/>
                <a:latin typeface=".AppleSystemUIFont"/>
              </a:rPr>
              <a:t>·</a:t>
            </a:r>
            <a:r>
              <a:rPr lang="zh-CN" altLang="en-US" dirty="0">
                <a:solidFill>
                  <a:srgbClr val="0E0E0E"/>
                </a:solidFill>
                <a:effectLst/>
                <a:latin typeface=".AppleSystemUIFont"/>
              </a:rPr>
              <a:t>查费尔所著的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一书复制而来。</a:t>
            </a:r>
          </a:p>
          <a:p>
            <a:r>
              <a:rPr lang="zh-CN" altLang="en-US" dirty="0">
                <a:solidFill>
                  <a:srgbClr val="0E0E0E"/>
                </a:solidFill>
                <a:effectLst/>
                <a:latin typeface=".AppleSystemUIFont"/>
              </a:rPr>
              <a:t>出版地：费城，主日学时报公司，</a:t>
            </a:r>
            <a:r>
              <a:rPr lang="en-US" altLang="zh-CN" dirty="0">
                <a:solidFill>
                  <a:srgbClr val="0E0E0E"/>
                </a:solidFill>
                <a:effectLst/>
                <a:latin typeface=".AppleSystemUIFont"/>
              </a:rPr>
              <a:t>©1917</a:t>
            </a:r>
            <a:r>
              <a:rPr lang="zh-CN" altLang="en-US" dirty="0">
                <a:solidFill>
                  <a:srgbClr val="0E0E0E"/>
                </a:solidFill>
                <a:effectLst/>
                <a:latin typeface=".AppleSystemUIFont"/>
              </a:rPr>
              <a:t>年。</a:t>
            </a:r>
          </a:p>
          <a:p>
            <a:r>
              <a:rPr lang="zh-CN" altLang="en-US" dirty="0">
                <a:solidFill>
                  <a:srgbClr val="0E0E0E"/>
                </a:solidFill>
                <a:effectLst/>
                <a:latin typeface=".AppleSystemUIFont"/>
              </a:rPr>
              <a:t>链接：</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0222446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基督耶稣里恩典的丰富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（信主耶稣基督时，为罪人所成就的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件神圣之工）</a:t>
            </a:r>
          </a:p>
          <a:p>
            <a:r>
              <a:rPr lang="zh-CN" altLang="en-US" dirty="0">
                <a:solidFill>
                  <a:srgbClr val="0E0E0E"/>
                </a:solidFill>
                <a:effectLst/>
                <a:latin typeface=".AppleSystemUIFont"/>
              </a:rPr>
              <a:t>作者：路易斯</a:t>
            </a:r>
            <a:r>
              <a:rPr lang="en-US" altLang="zh-CN" dirty="0">
                <a:solidFill>
                  <a:srgbClr val="0E0E0E"/>
                </a:solidFill>
                <a:effectLst/>
                <a:latin typeface=".AppleSystemUIFont"/>
              </a:rPr>
              <a:t>·S·</a:t>
            </a:r>
            <a:r>
              <a:rPr lang="zh-CN" altLang="en-US" dirty="0">
                <a:solidFill>
                  <a:srgbClr val="0E0E0E"/>
                </a:solidFill>
                <a:effectLst/>
                <a:latin typeface=".AppleSystemUIFont"/>
              </a:rPr>
              <a:t>查费尔（</a:t>
            </a:r>
            <a:r>
              <a:rPr lang="en-US" altLang="zh-CN" dirty="0">
                <a:solidFill>
                  <a:srgbClr val="0E0E0E"/>
                </a:solidFill>
                <a:effectLst/>
                <a:latin typeface=".AppleSystemUIFont"/>
              </a:rPr>
              <a:t>Lewis S. Chafer</a:t>
            </a:r>
            <a:r>
              <a:rPr lang="zh-CN" altLang="en-US" dirty="0">
                <a:solidFill>
                  <a:srgbClr val="0E0E0E"/>
                </a:solidFill>
                <a:effectLst/>
                <a:latin typeface=".AppleSystemUIFont"/>
              </a:rPr>
              <a:t>）</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从路易斯</a:t>
            </a:r>
            <a:r>
              <a:rPr lang="en-US" altLang="zh-CN" dirty="0">
                <a:solidFill>
                  <a:srgbClr val="0E0E0E"/>
                </a:solidFill>
                <a:effectLst/>
                <a:latin typeface=".AppleSystemUIFont"/>
              </a:rPr>
              <a:t>·</a:t>
            </a:r>
            <a:r>
              <a:rPr lang="zh-CN" altLang="en-US" dirty="0">
                <a:solidFill>
                  <a:srgbClr val="0E0E0E"/>
                </a:solidFill>
                <a:effectLst/>
                <a:latin typeface=".AppleSystemUIFont"/>
              </a:rPr>
              <a:t>斯佩里</a:t>
            </a:r>
            <a:r>
              <a:rPr lang="en-US" altLang="zh-CN" dirty="0">
                <a:solidFill>
                  <a:srgbClr val="0E0E0E"/>
                </a:solidFill>
                <a:effectLst/>
                <a:latin typeface=".AppleSystemUIFont"/>
              </a:rPr>
              <a:t>·</a:t>
            </a:r>
            <a:r>
              <a:rPr lang="zh-CN" altLang="en-US" dirty="0">
                <a:solidFill>
                  <a:srgbClr val="0E0E0E"/>
                </a:solidFill>
                <a:effectLst/>
                <a:latin typeface=".AppleSystemUIFont"/>
              </a:rPr>
              <a:t>查费尔所著的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一书复制而来。</a:t>
            </a:r>
          </a:p>
          <a:p>
            <a:r>
              <a:rPr lang="zh-CN" altLang="en-US" dirty="0">
                <a:solidFill>
                  <a:srgbClr val="0E0E0E"/>
                </a:solidFill>
                <a:effectLst/>
                <a:latin typeface=".AppleSystemUIFont"/>
              </a:rPr>
              <a:t>出版地：费城，主日学时报公司，</a:t>
            </a:r>
            <a:r>
              <a:rPr lang="en-US" altLang="zh-CN" dirty="0">
                <a:solidFill>
                  <a:srgbClr val="0E0E0E"/>
                </a:solidFill>
                <a:effectLst/>
                <a:latin typeface=".AppleSystemUIFont"/>
              </a:rPr>
              <a:t>©1917</a:t>
            </a:r>
            <a:r>
              <a:rPr lang="zh-CN" altLang="en-US" dirty="0">
                <a:solidFill>
                  <a:srgbClr val="0E0E0E"/>
                </a:solidFill>
                <a:effectLst/>
                <a:latin typeface=".AppleSystemUIFont"/>
              </a:rPr>
              <a:t>年。</a:t>
            </a:r>
          </a:p>
          <a:p>
            <a:r>
              <a:rPr lang="zh-CN" altLang="en-US" dirty="0">
                <a:solidFill>
                  <a:srgbClr val="0E0E0E"/>
                </a:solidFill>
                <a:effectLst/>
                <a:latin typeface=".AppleSystemUIFont"/>
              </a:rPr>
              <a:t>链接：</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29976575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667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4317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19592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6EFAA2B-FB58-7142-AFDE-5B00F2B0BE24}" type="slidenum">
              <a:rPr lang="en-US" smtClean="0"/>
              <a:pPr/>
              <a:t>118</a:t>
            </a:fld>
            <a:endParaRPr lang="en-US"/>
          </a:p>
        </p:txBody>
      </p:sp>
    </p:spTree>
    <p:extLst>
      <p:ext uri="{BB962C8B-B14F-4D97-AF65-F5344CB8AC3E}">
        <p14:creationId xmlns:p14="http://schemas.microsoft.com/office/powerpoint/2010/main" val="37501416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040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31610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466950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123</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426951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57388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126</a:t>
            </a:fld>
            <a:endParaRPr lang="en-US" sz="120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918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897E91-9866-0C40-9F1B-D9546D3AB1A9}" type="slidenum">
              <a:rPr lang="en-US" sz="1200"/>
              <a:pPr eaLnBrk="1" hangingPunct="1"/>
              <a:t>127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03686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98176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498020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140</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777429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30936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32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2" Type="http://schemas.openxmlformats.org/officeDocument/2006/relationships/slideMaster" Target="../slideMasters/slideMaster54.xml"/><Relationship Id="rId1" Type="http://schemas.openxmlformats.org/officeDocument/2006/relationships/themeOverride" Target="../theme/themeOverride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0864B9AE-50CA-C54B-8103-2FEEA796F803}" type="slidenum">
              <a:rPr lang="en-US"/>
              <a:pPr/>
              <a:t>‹#›</a:t>
            </a:fld>
            <a:endParaRPr lang="en-US"/>
          </a:p>
        </p:txBody>
      </p:sp>
    </p:spTree>
    <p:extLst>
      <p:ext uri="{BB962C8B-B14F-4D97-AF65-F5344CB8AC3E}">
        <p14:creationId xmlns:p14="http://schemas.microsoft.com/office/powerpoint/2010/main" val="300771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907D6A-9FD7-8446-AE08-42CD53B2768F}" type="slidenum">
              <a:rPr lang="en-US"/>
              <a:pPr/>
              <a:t>‹#›</a:t>
            </a:fld>
            <a:endParaRPr lang="en-US"/>
          </a:p>
        </p:txBody>
      </p:sp>
    </p:spTree>
    <p:extLst>
      <p:ext uri="{BB962C8B-B14F-4D97-AF65-F5344CB8AC3E}">
        <p14:creationId xmlns:p14="http://schemas.microsoft.com/office/powerpoint/2010/main" val="1125261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A371E7E7-558A-D643-883D-9A5A3DFD7A53}" type="slidenum">
              <a:rPr lang="en-US"/>
              <a:pPr/>
              <a:t>‹#›</a:t>
            </a:fld>
            <a:endParaRPr lang="en-US"/>
          </a:p>
        </p:txBody>
      </p:sp>
    </p:spTree>
    <p:extLst>
      <p:ext uri="{BB962C8B-B14F-4D97-AF65-F5344CB8AC3E}">
        <p14:creationId xmlns:p14="http://schemas.microsoft.com/office/powerpoint/2010/main" val="227524672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3D50FB3-4320-9946-BE6B-33588874E106}" type="slidenum">
              <a:rPr lang="en-US"/>
              <a:pPr/>
              <a:t>‹#›</a:t>
            </a:fld>
            <a:endParaRPr lang="en-US"/>
          </a:p>
        </p:txBody>
      </p:sp>
    </p:spTree>
    <p:extLst>
      <p:ext uri="{BB962C8B-B14F-4D97-AF65-F5344CB8AC3E}">
        <p14:creationId xmlns:p14="http://schemas.microsoft.com/office/powerpoint/2010/main" val="392322468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CAF4305B-2029-6541-9465-C5E6FFF767B4}" type="slidenum">
              <a:rPr lang="en-US"/>
              <a:pPr/>
              <a:t>‹#›</a:t>
            </a:fld>
            <a:endParaRPr lang="en-US"/>
          </a:p>
        </p:txBody>
      </p:sp>
    </p:spTree>
    <p:extLst>
      <p:ext uri="{BB962C8B-B14F-4D97-AF65-F5344CB8AC3E}">
        <p14:creationId xmlns:p14="http://schemas.microsoft.com/office/powerpoint/2010/main" val="22304158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C68D90-5D90-E747-A9C8-F867E6B26C4E}" type="slidenum">
              <a:rPr lang="en-US"/>
              <a:pPr/>
              <a:t>‹#›</a:t>
            </a:fld>
            <a:endParaRPr lang="en-US"/>
          </a:p>
        </p:txBody>
      </p:sp>
    </p:spTree>
    <p:extLst>
      <p:ext uri="{BB962C8B-B14F-4D97-AF65-F5344CB8AC3E}">
        <p14:creationId xmlns:p14="http://schemas.microsoft.com/office/powerpoint/2010/main" val="327720230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BC3EE29D-ABB0-C943-BFEA-BF198CC966E8}" type="slidenum">
              <a:rPr lang="en-US"/>
              <a:pPr/>
              <a:t>‹#›</a:t>
            </a:fld>
            <a:endParaRPr lang="en-US"/>
          </a:p>
        </p:txBody>
      </p:sp>
    </p:spTree>
    <p:extLst>
      <p:ext uri="{BB962C8B-B14F-4D97-AF65-F5344CB8AC3E}">
        <p14:creationId xmlns:p14="http://schemas.microsoft.com/office/powerpoint/2010/main" val="208494662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EBA7F02B-769E-294E-A310-595D91E0CA07}" type="slidenum">
              <a:rPr lang="en-US"/>
              <a:pPr/>
              <a:t>‹#›</a:t>
            </a:fld>
            <a:endParaRPr lang="en-US"/>
          </a:p>
        </p:txBody>
      </p:sp>
    </p:spTree>
    <p:extLst>
      <p:ext uri="{BB962C8B-B14F-4D97-AF65-F5344CB8AC3E}">
        <p14:creationId xmlns:p14="http://schemas.microsoft.com/office/powerpoint/2010/main" val="13422495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B8433DB-E90B-2A47-9E32-D9B95411839A}" type="slidenum">
              <a:rPr lang="en-US"/>
              <a:pPr/>
              <a:t>‹#›</a:t>
            </a:fld>
            <a:endParaRPr lang="en-US"/>
          </a:p>
        </p:txBody>
      </p:sp>
    </p:spTree>
    <p:extLst>
      <p:ext uri="{BB962C8B-B14F-4D97-AF65-F5344CB8AC3E}">
        <p14:creationId xmlns:p14="http://schemas.microsoft.com/office/powerpoint/2010/main" val="306734801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3E17C806-8798-3D45-96E6-56E6041F0171}" type="slidenum">
              <a:rPr lang="en-US"/>
              <a:pPr/>
              <a:t>‹#›</a:t>
            </a:fld>
            <a:endParaRPr lang="en-US"/>
          </a:p>
        </p:txBody>
      </p:sp>
    </p:spTree>
    <p:extLst>
      <p:ext uri="{BB962C8B-B14F-4D97-AF65-F5344CB8AC3E}">
        <p14:creationId xmlns:p14="http://schemas.microsoft.com/office/powerpoint/2010/main" val="352836203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DC55450-8343-CA41-873E-7FE8033FEFBA}" type="slidenum">
              <a:rPr lang="en-US"/>
              <a:pPr/>
              <a:t>‹#›</a:t>
            </a:fld>
            <a:endParaRPr lang="en-US"/>
          </a:p>
        </p:txBody>
      </p:sp>
    </p:spTree>
    <p:extLst>
      <p:ext uri="{BB962C8B-B14F-4D97-AF65-F5344CB8AC3E}">
        <p14:creationId xmlns:p14="http://schemas.microsoft.com/office/powerpoint/2010/main" val="193292527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E53489F-E8C3-F74C-8025-70421CA4BE76}" type="slidenum">
              <a:rPr lang="en-US"/>
              <a:pPr/>
              <a:t>‹#›</a:t>
            </a:fld>
            <a:endParaRPr lang="en-US"/>
          </a:p>
        </p:txBody>
      </p:sp>
    </p:spTree>
    <p:extLst>
      <p:ext uri="{BB962C8B-B14F-4D97-AF65-F5344CB8AC3E}">
        <p14:creationId xmlns:p14="http://schemas.microsoft.com/office/powerpoint/2010/main" val="84473554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0A311E-72BC-CE45-919C-BE0343566A57}" type="slidenum">
              <a:rPr lang="en-US"/>
              <a:pPr/>
              <a:t>‹#›</a:t>
            </a:fld>
            <a:endParaRPr lang="en-US"/>
          </a:p>
        </p:txBody>
      </p:sp>
    </p:spTree>
    <p:extLst>
      <p:ext uri="{BB962C8B-B14F-4D97-AF65-F5344CB8AC3E}">
        <p14:creationId xmlns:p14="http://schemas.microsoft.com/office/powerpoint/2010/main" val="1291404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18F09133-99BD-544A-884A-A1BE6F14769D}" type="slidenum">
              <a:rPr lang="en-US"/>
              <a:pPr/>
              <a:t>‹#›</a:t>
            </a:fld>
            <a:endParaRPr lang="en-US"/>
          </a:p>
        </p:txBody>
      </p:sp>
    </p:spTree>
    <p:extLst>
      <p:ext uri="{BB962C8B-B14F-4D97-AF65-F5344CB8AC3E}">
        <p14:creationId xmlns:p14="http://schemas.microsoft.com/office/powerpoint/2010/main" val="309389503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ED206A2-2913-614D-BA7A-265CDB59891B}" type="slidenum">
              <a:rPr lang="en-US"/>
              <a:pPr/>
              <a:t>‹#›</a:t>
            </a:fld>
            <a:endParaRPr lang="en-US"/>
          </a:p>
        </p:txBody>
      </p:sp>
    </p:spTree>
    <p:extLst>
      <p:ext uri="{BB962C8B-B14F-4D97-AF65-F5344CB8AC3E}">
        <p14:creationId xmlns:p14="http://schemas.microsoft.com/office/powerpoint/2010/main" val="301677015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FFFFFF"/>
                  </a:outerShdw>
                </a:effectLst>
              </a:defRPr>
            </a:lvl1pPr>
          </a:lstStyle>
          <a:p>
            <a:fld id="{7A4860D2-13A2-684C-8379-C6AFA470DA3F}" type="slidenum">
              <a:rPr lang="en-US"/>
              <a:pPr/>
              <a:t>‹#›</a:t>
            </a:fld>
            <a:endParaRPr lang="en-US"/>
          </a:p>
        </p:txBody>
      </p:sp>
    </p:spTree>
    <p:extLst>
      <p:ext uri="{BB962C8B-B14F-4D97-AF65-F5344CB8AC3E}">
        <p14:creationId xmlns:p14="http://schemas.microsoft.com/office/powerpoint/2010/main" val="28931514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FFFFFF"/>
                  </a:outerShdw>
                </a:effectLst>
              </a:defRPr>
            </a:lvl1pPr>
          </a:lstStyle>
          <a:p>
            <a:fld id="{08BF9ADD-BB9C-C34E-A7AC-6D2289CA90E1}" type="slidenum">
              <a:rPr lang="en-US"/>
              <a:pPr/>
              <a:t>‹#›</a:t>
            </a:fld>
            <a:endParaRPr lang="en-US"/>
          </a:p>
        </p:txBody>
      </p:sp>
    </p:spTree>
    <p:extLst>
      <p:ext uri="{BB962C8B-B14F-4D97-AF65-F5344CB8AC3E}">
        <p14:creationId xmlns:p14="http://schemas.microsoft.com/office/powerpoint/2010/main" val="220118475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FFFFFF"/>
                  </a:outerShdw>
                </a:effectLst>
              </a:defRPr>
            </a:lvl1pPr>
          </a:lstStyle>
          <a:p>
            <a:fld id="{72E3ACB5-F7C1-8A42-A8AA-62041C371C09}" type="slidenum">
              <a:rPr lang="en-US"/>
              <a:pPr/>
              <a:t>‹#›</a:t>
            </a:fld>
            <a:endParaRPr lang="en-US"/>
          </a:p>
        </p:txBody>
      </p:sp>
    </p:spTree>
    <p:extLst>
      <p:ext uri="{BB962C8B-B14F-4D97-AF65-F5344CB8AC3E}">
        <p14:creationId xmlns:p14="http://schemas.microsoft.com/office/powerpoint/2010/main" val="1598087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6B0B8BE-E4D4-014D-8A59-D70C170EE715}" type="slidenum">
              <a:rPr lang="en-US"/>
              <a:pPr/>
              <a:t>‹#›</a:t>
            </a:fld>
            <a:endParaRPr lang="en-US"/>
          </a:p>
        </p:txBody>
      </p:sp>
    </p:spTree>
    <p:extLst>
      <p:ext uri="{BB962C8B-B14F-4D97-AF65-F5344CB8AC3E}">
        <p14:creationId xmlns:p14="http://schemas.microsoft.com/office/powerpoint/2010/main" val="349825099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F0207C54-B18A-EB4C-8F18-66783B1B1076}" type="slidenum">
              <a:rPr lang="en-US"/>
              <a:pPr/>
              <a:t>‹#›</a:t>
            </a:fld>
            <a:endParaRPr lang="en-US"/>
          </a:p>
        </p:txBody>
      </p:sp>
    </p:spTree>
    <p:extLst>
      <p:ext uri="{BB962C8B-B14F-4D97-AF65-F5344CB8AC3E}">
        <p14:creationId xmlns:p14="http://schemas.microsoft.com/office/powerpoint/2010/main" val="1907469369"/>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673D383-5D7D-A342-A4D7-D6A5226125C2}" type="slidenum">
              <a:rPr lang="en-US"/>
              <a:pPr/>
              <a:t>‹#›</a:t>
            </a:fld>
            <a:endParaRPr lang="en-US"/>
          </a:p>
        </p:txBody>
      </p:sp>
    </p:spTree>
    <p:extLst>
      <p:ext uri="{BB962C8B-B14F-4D97-AF65-F5344CB8AC3E}">
        <p14:creationId xmlns:p14="http://schemas.microsoft.com/office/powerpoint/2010/main" val="270322137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A2B08CE-7278-BA43-8F82-6F017F28BD05}" type="slidenum">
              <a:rPr lang="en-US"/>
              <a:pPr/>
              <a:t>‹#›</a:t>
            </a:fld>
            <a:endParaRPr lang="en-US"/>
          </a:p>
        </p:txBody>
      </p:sp>
    </p:spTree>
    <p:extLst>
      <p:ext uri="{BB962C8B-B14F-4D97-AF65-F5344CB8AC3E}">
        <p14:creationId xmlns:p14="http://schemas.microsoft.com/office/powerpoint/2010/main" val="162261690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8A0996D-27DC-3347-852B-0940FEE05A64}" type="slidenum">
              <a:rPr lang="en-US"/>
              <a:pPr/>
              <a:t>‹#›</a:t>
            </a:fld>
            <a:endParaRPr lang="en-US"/>
          </a:p>
        </p:txBody>
      </p:sp>
    </p:spTree>
    <p:extLst>
      <p:ext uri="{BB962C8B-B14F-4D97-AF65-F5344CB8AC3E}">
        <p14:creationId xmlns:p14="http://schemas.microsoft.com/office/powerpoint/2010/main" val="219749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pPr>
                <a:defRPr/>
              </a:pPr>
              <a:t>‹#›</a:t>
            </a:fld>
            <a:endParaRPr lang="en-US"/>
          </a:p>
        </p:txBody>
      </p:sp>
    </p:spTree>
    <p:extLst>
      <p:ext uri="{BB962C8B-B14F-4D97-AF65-F5344CB8AC3E}">
        <p14:creationId xmlns:p14="http://schemas.microsoft.com/office/powerpoint/2010/main" val="2588362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4C5F29E-180A-CE4A-A7A9-D641FD457E1A}" type="slidenum">
              <a:rPr lang="en-US"/>
              <a:pPr/>
              <a:t>‹#›</a:t>
            </a:fld>
            <a:endParaRPr lang="en-US"/>
          </a:p>
        </p:txBody>
      </p:sp>
    </p:spTree>
    <p:extLst>
      <p:ext uri="{BB962C8B-B14F-4D97-AF65-F5344CB8AC3E}">
        <p14:creationId xmlns:p14="http://schemas.microsoft.com/office/powerpoint/2010/main" val="1325478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EC6372A-6348-D040-8257-054182D23738}" type="slidenum">
              <a:rPr lang="en-US"/>
              <a:pPr/>
              <a:t>‹#›</a:t>
            </a:fld>
            <a:endParaRPr lang="en-US"/>
          </a:p>
        </p:txBody>
      </p:sp>
    </p:spTree>
    <p:extLst>
      <p:ext uri="{BB962C8B-B14F-4D97-AF65-F5344CB8AC3E}">
        <p14:creationId xmlns:p14="http://schemas.microsoft.com/office/powerpoint/2010/main" val="756579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DCC6945-A78A-6D46-A0EA-F7E116C672F7}" type="slidenum">
              <a:rPr lang="en-US"/>
              <a:pPr/>
              <a:t>‹#›</a:t>
            </a:fld>
            <a:endParaRPr lang="en-US"/>
          </a:p>
        </p:txBody>
      </p:sp>
    </p:spTree>
    <p:extLst>
      <p:ext uri="{BB962C8B-B14F-4D97-AF65-F5344CB8AC3E}">
        <p14:creationId xmlns:p14="http://schemas.microsoft.com/office/powerpoint/2010/main" val="9153393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AA1D0833-EAF5-8940-B2DF-DC85042A68CD}" type="slidenum">
              <a:rPr lang="en-US"/>
              <a:pPr/>
              <a:t>‹#›</a:t>
            </a:fld>
            <a:endParaRPr lang="en-US"/>
          </a:p>
        </p:txBody>
      </p:sp>
    </p:spTree>
    <p:extLst>
      <p:ext uri="{BB962C8B-B14F-4D97-AF65-F5344CB8AC3E}">
        <p14:creationId xmlns:p14="http://schemas.microsoft.com/office/powerpoint/2010/main" val="3354363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D0FF353F-0590-2849-8210-E75E3329A6B4}" type="slidenum">
              <a:rPr lang="en-US"/>
              <a:pPr/>
              <a:t>‹#›</a:t>
            </a:fld>
            <a:endParaRPr lang="en-US"/>
          </a:p>
        </p:txBody>
      </p:sp>
    </p:spTree>
    <p:extLst>
      <p:ext uri="{BB962C8B-B14F-4D97-AF65-F5344CB8AC3E}">
        <p14:creationId xmlns:p14="http://schemas.microsoft.com/office/powerpoint/2010/main" val="3915878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F11A177-177A-3D43-A8DF-B96720D048F6}" type="slidenum">
              <a:rPr lang="en-US"/>
              <a:pPr/>
              <a:t>‹#›</a:t>
            </a:fld>
            <a:endParaRPr lang="en-US"/>
          </a:p>
        </p:txBody>
      </p:sp>
    </p:spTree>
    <p:extLst>
      <p:ext uri="{BB962C8B-B14F-4D97-AF65-F5344CB8AC3E}">
        <p14:creationId xmlns:p14="http://schemas.microsoft.com/office/powerpoint/2010/main" val="1016723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15B5E3-33EF-3E43-8AB0-0B95837C8B9D}" type="slidenum">
              <a:rPr lang="en-US"/>
              <a:pPr/>
              <a:t>‹#›</a:t>
            </a:fld>
            <a:endParaRPr lang="en-US"/>
          </a:p>
        </p:txBody>
      </p:sp>
    </p:spTree>
    <p:extLst>
      <p:ext uri="{BB962C8B-B14F-4D97-AF65-F5344CB8AC3E}">
        <p14:creationId xmlns:p14="http://schemas.microsoft.com/office/powerpoint/2010/main" val="1873290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E6E868A-DDAC-B84A-B9D5-AE2060665910}" type="slidenum">
              <a:rPr lang="en-US"/>
              <a:pPr/>
              <a:t>‹#›</a:t>
            </a:fld>
            <a:endParaRPr lang="en-US"/>
          </a:p>
        </p:txBody>
      </p:sp>
    </p:spTree>
    <p:extLst>
      <p:ext uri="{BB962C8B-B14F-4D97-AF65-F5344CB8AC3E}">
        <p14:creationId xmlns:p14="http://schemas.microsoft.com/office/powerpoint/2010/main" val="632921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83D6D273-D6DF-E641-BDF0-F49C7D39A5D4}" type="slidenum">
              <a:rPr lang="en-US"/>
              <a:pPr/>
              <a:t>‹#›</a:t>
            </a:fld>
            <a:endParaRPr lang="en-US"/>
          </a:p>
        </p:txBody>
      </p:sp>
    </p:spTree>
    <p:extLst>
      <p:ext uri="{BB962C8B-B14F-4D97-AF65-F5344CB8AC3E}">
        <p14:creationId xmlns:p14="http://schemas.microsoft.com/office/powerpoint/2010/main" val="1991524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E18C039-05B2-8142-9C3C-59B9C4A8AC62}" type="slidenum">
              <a:rPr lang="en-US"/>
              <a:pPr/>
              <a:t>‹#›</a:t>
            </a:fld>
            <a:endParaRPr lang="en-US"/>
          </a:p>
        </p:txBody>
      </p:sp>
    </p:spTree>
    <p:extLst>
      <p:ext uri="{BB962C8B-B14F-4D97-AF65-F5344CB8AC3E}">
        <p14:creationId xmlns:p14="http://schemas.microsoft.com/office/powerpoint/2010/main" val="367500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pPr>
                <a:defRPr/>
              </a:pPr>
              <a:t>‹#›</a:t>
            </a:fld>
            <a:endParaRPr lang="en-US"/>
          </a:p>
        </p:txBody>
      </p:sp>
    </p:spTree>
    <p:extLst>
      <p:ext uri="{BB962C8B-B14F-4D97-AF65-F5344CB8AC3E}">
        <p14:creationId xmlns:p14="http://schemas.microsoft.com/office/powerpoint/2010/main" val="2197706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8CC4EEF-A703-5B45-8686-EE6E13CDDA29}" type="slidenum">
              <a:rPr lang="en-US"/>
              <a:pPr/>
              <a:t>‹#›</a:t>
            </a:fld>
            <a:endParaRPr lang="en-US"/>
          </a:p>
        </p:txBody>
      </p:sp>
    </p:spTree>
    <p:extLst>
      <p:ext uri="{BB962C8B-B14F-4D97-AF65-F5344CB8AC3E}">
        <p14:creationId xmlns:p14="http://schemas.microsoft.com/office/powerpoint/2010/main" val="127635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D6A5BEB5-2C4B-524C-955E-8D818E0C9932}" type="slidenum">
              <a:rPr lang="en-US"/>
              <a:pPr/>
              <a:t>‹#›</a:t>
            </a:fld>
            <a:endParaRPr lang="en-US"/>
          </a:p>
        </p:txBody>
      </p:sp>
    </p:spTree>
    <p:extLst>
      <p:ext uri="{BB962C8B-B14F-4D97-AF65-F5344CB8AC3E}">
        <p14:creationId xmlns:p14="http://schemas.microsoft.com/office/powerpoint/2010/main" val="25505150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715A530-D27B-AE42-BFB3-04CD90718685}" type="slidenum">
              <a:rPr lang="en-US"/>
              <a:pPr/>
              <a:t>‹#›</a:t>
            </a:fld>
            <a:endParaRPr lang="en-US"/>
          </a:p>
        </p:txBody>
      </p:sp>
    </p:spTree>
    <p:extLst>
      <p:ext uri="{BB962C8B-B14F-4D97-AF65-F5344CB8AC3E}">
        <p14:creationId xmlns:p14="http://schemas.microsoft.com/office/powerpoint/2010/main" val="25485326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E1AA9E3-C0B8-9D49-B83A-B4B320D64B47}" type="slidenum">
              <a:rPr lang="en-US"/>
              <a:pPr/>
              <a:t>‹#›</a:t>
            </a:fld>
            <a:endParaRPr lang="en-US"/>
          </a:p>
        </p:txBody>
      </p:sp>
    </p:spTree>
    <p:extLst>
      <p:ext uri="{BB962C8B-B14F-4D97-AF65-F5344CB8AC3E}">
        <p14:creationId xmlns:p14="http://schemas.microsoft.com/office/powerpoint/2010/main" val="42205604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F5CFA029-2A7E-7E47-934A-1E07C5959D40}" type="slidenum">
              <a:rPr lang="en-US"/>
              <a:pPr/>
              <a:t>‹#›</a:t>
            </a:fld>
            <a:endParaRPr lang="en-US"/>
          </a:p>
        </p:txBody>
      </p:sp>
    </p:spTree>
    <p:extLst>
      <p:ext uri="{BB962C8B-B14F-4D97-AF65-F5344CB8AC3E}">
        <p14:creationId xmlns:p14="http://schemas.microsoft.com/office/powerpoint/2010/main" val="1916766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A231424-330F-3C4D-986E-58186EE95455}" type="slidenum">
              <a:rPr lang="en-US"/>
              <a:pPr/>
              <a:t>‹#›</a:t>
            </a:fld>
            <a:endParaRPr lang="en-US"/>
          </a:p>
        </p:txBody>
      </p:sp>
    </p:spTree>
    <p:extLst>
      <p:ext uri="{BB962C8B-B14F-4D97-AF65-F5344CB8AC3E}">
        <p14:creationId xmlns:p14="http://schemas.microsoft.com/office/powerpoint/2010/main" val="17075810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374EF3E-B947-7E46-8A68-57DE98C77829}" type="slidenum">
              <a:rPr lang="en-US"/>
              <a:pPr/>
              <a:t>‹#›</a:t>
            </a:fld>
            <a:endParaRPr lang="en-US"/>
          </a:p>
        </p:txBody>
      </p:sp>
    </p:spTree>
    <p:extLst>
      <p:ext uri="{BB962C8B-B14F-4D97-AF65-F5344CB8AC3E}">
        <p14:creationId xmlns:p14="http://schemas.microsoft.com/office/powerpoint/2010/main" val="2185878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8FBFAD4E-6F87-5B4D-8CC4-457154BB54B9}" type="slidenum">
              <a:rPr lang="en-US"/>
              <a:pPr/>
              <a:t>‹#›</a:t>
            </a:fld>
            <a:endParaRPr lang="en-US"/>
          </a:p>
        </p:txBody>
      </p:sp>
    </p:spTree>
    <p:extLst>
      <p:ext uri="{BB962C8B-B14F-4D97-AF65-F5344CB8AC3E}">
        <p14:creationId xmlns:p14="http://schemas.microsoft.com/office/powerpoint/2010/main" val="9539118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7513F0E-3E50-504B-A596-08AB333E1A98}" type="slidenum">
              <a:rPr lang="en-US"/>
              <a:pPr/>
              <a:t>‹#›</a:t>
            </a:fld>
            <a:endParaRPr lang="en-US"/>
          </a:p>
        </p:txBody>
      </p:sp>
    </p:spTree>
    <p:extLst>
      <p:ext uri="{BB962C8B-B14F-4D97-AF65-F5344CB8AC3E}">
        <p14:creationId xmlns:p14="http://schemas.microsoft.com/office/powerpoint/2010/main" val="2079226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93B2839A-B651-464D-ADBB-58BD63955BE3}" type="slidenum">
              <a:rPr lang="en-US"/>
              <a:pPr/>
              <a:t>‹#›</a:t>
            </a:fld>
            <a:endParaRPr lang="en-US"/>
          </a:p>
        </p:txBody>
      </p:sp>
    </p:spTree>
    <p:extLst>
      <p:ext uri="{BB962C8B-B14F-4D97-AF65-F5344CB8AC3E}">
        <p14:creationId xmlns:p14="http://schemas.microsoft.com/office/powerpoint/2010/main" val="3253802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pPr>
                <a:defRPr/>
              </a:pPr>
              <a:t>‹#›</a:t>
            </a:fld>
            <a:endParaRPr lang="en-US"/>
          </a:p>
        </p:txBody>
      </p:sp>
    </p:spTree>
    <p:extLst>
      <p:ext uri="{BB962C8B-B14F-4D97-AF65-F5344CB8AC3E}">
        <p14:creationId xmlns:p14="http://schemas.microsoft.com/office/powerpoint/2010/main" val="37657283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CC36FF-3028-9749-8F52-B4EE5E5836BE}" type="slidenum">
              <a:rPr lang="en-US"/>
              <a:pPr/>
              <a:t>‹#›</a:t>
            </a:fld>
            <a:endParaRPr lang="en-US"/>
          </a:p>
        </p:txBody>
      </p:sp>
    </p:spTree>
    <p:extLst>
      <p:ext uri="{BB962C8B-B14F-4D97-AF65-F5344CB8AC3E}">
        <p14:creationId xmlns:p14="http://schemas.microsoft.com/office/powerpoint/2010/main" val="1654901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D5B90A6-51E7-6548-BD0C-EE567B72C96A}" type="slidenum">
              <a:rPr lang="en-US"/>
              <a:pPr/>
              <a:t>‹#›</a:t>
            </a:fld>
            <a:endParaRPr lang="en-US"/>
          </a:p>
        </p:txBody>
      </p:sp>
    </p:spTree>
    <p:extLst>
      <p:ext uri="{BB962C8B-B14F-4D97-AF65-F5344CB8AC3E}">
        <p14:creationId xmlns:p14="http://schemas.microsoft.com/office/powerpoint/2010/main" val="19264051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7271CCF-7CE0-7E4B-8801-7F4B356F9B29}" type="slidenum">
              <a:rPr lang="en-US"/>
              <a:pPr/>
              <a:t>‹#›</a:t>
            </a:fld>
            <a:endParaRPr lang="en-US"/>
          </a:p>
        </p:txBody>
      </p:sp>
    </p:spTree>
    <p:extLst>
      <p:ext uri="{BB962C8B-B14F-4D97-AF65-F5344CB8AC3E}">
        <p14:creationId xmlns:p14="http://schemas.microsoft.com/office/powerpoint/2010/main" val="39929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4F15B23-D001-0443-9416-132BCF1151E6}" type="slidenum">
              <a:rPr lang="en-US"/>
              <a:pPr/>
              <a:t>‹#›</a:t>
            </a:fld>
            <a:endParaRPr lang="en-US"/>
          </a:p>
        </p:txBody>
      </p:sp>
    </p:spTree>
    <p:extLst>
      <p:ext uri="{BB962C8B-B14F-4D97-AF65-F5344CB8AC3E}">
        <p14:creationId xmlns:p14="http://schemas.microsoft.com/office/powerpoint/2010/main" val="236288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2F9FCAF0-CD56-3740-8107-0EE8160DC4CE}" type="slidenum">
              <a:rPr lang="en-GB"/>
              <a:pPr/>
              <a:t>‹#›</a:t>
            </a:fld>
            <a:endParaRPr lang="en-GB"/>
          </a:p>
        </p:txBody>
      </p:sp>
    </p:spTree>
    <p:extLst>
      <p:ext uri="{BB962C8B-B14F-4D97-AF65-F5344CB8AC3E}">
        <p14:creationId xmlns:p14="http://schemas.microsoft.com/office/powerpoint/2010/main" val="3858296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DDDDDD"/>
                  </a:outerShdw>
                </a:effectLst>
                <a:latin typeface="Arial" charset="0"/>
              </a:defRPr>
            </a:lvl1pPr>
          </a:lstStyle>
          <a:p>
            <a:fld id="{282EB4CF-6601-DF4B-81BA-A0FA8B1BF2FB}" type="slidenum">
              <a:rPr lang="en-GB"/>
              <a:pPr/>
              <a:t>‹#›</a:t>
            </a:fld>
            <a:endParaRPr lang="en-GB"/>
          </a:p>
        </p:txBody>
      </p:sp>
    </p:spTree>
    <p:extLst>
      <p:ext uri="{BB962C8B-B14F-4D97-AF65-F5344CB8AC3E}">
        <p14:creationId xmlns:p14="http://schemas.microsoft.com/office/powerpoint/2010/main" val="26918082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A1255F7-D226-214C-9988-6943BDDD4C5E}" type="slidenum">
              <a:rPr lang="en-US"/>
              <a:pPr/>
              <a:t>‹#›</a:t>
            </a:fld>
            <a:endParaRPr lang="en-US"/>
          </a:p>
        </p:txBody>
      </p:sp>
    </p:spTree>
    <p:extLst>
      <p:ext uri="{BB962C8B-B14F-4D97-AF65-F5344CB8AC3E}">
        <p14:creationId xmlns:p14="http://schemas.microsoft.com/office/powerpoint/2010/main" val="33431979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1E0472B-2136-0B44-89CC-AEB7B943D848}" type="slidenum">
              <a:rPr lang="en-US"/>
              <a:pPr/>
              <a:t>‹#›</a:t>
            </a:fld>
            <a:endParaRPr lang="en-US"/>
          </a:p>
        </p:txBody>
      </p:sp>
    </p:spTree>
    <p:extLst>
      <p:ext uri="{BB962C8B-B14F-4D97-AF65-F5344CB8AC3E}">
        <p14:creationId xmlns:p14="http://schemas.microsoft.com/office/powerpoint/2010/main" val="21158824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A430F61A-CD90-7D4A-BD9F-F4E3DF9879F3}" type="slidenum">
              <a:rPr lang="en-US"/>
              <a:pPr/>
              <a:t>‹#›</a:t>
            </a:fld>
            <a:endParaRPr lang="en-US"/>
          </a:p>
        </p:txBody>
      </p:sp>
    </p:spTree>
    <p:extLst>
      <p:ext uri="{BB962C8B-B14F-4D97-AF65-F5344CB8AC3E}">
        <p14:creationId xmlns:p14="http://schemas.microsoft.com/office/powerpoint/2010/main" val="3907201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8"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49A0C9A-687B-7648-A0D7-52038D7C1393}" type="slidenum">
              <a:rPr lang="en-US"/>
              <a:pPr/>
              <a:t>‹#›</a:t>
            </a:fld>
            <a:endParaRPr lang="en-US"/>
          </a:p>
        </p:txBody>
      </p:sp>
    </p:spTree>
    <p:extLst>
      <p:ext uri="{BB962C8B-B14F-4D97-AF65-F5344CB8AC3E}">
        <p14:creationId xmlns:p14="http://schemas.microsoft.com/office/powerpoint/2010/main" val="21287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pPr>
                <a:defRPr/>
              </a:pPr>
              <a:t>‹#›</a:t>
            </a:fld>
            <a:endParaRPr lang="en-US"/>
          </a:p>
        </p:txBody>
      </p:sp>
    </p:spTree>
    <p:extLst>
      <p:ext uri="{BB962C8B-B14F-4D97-AF65-F5344CB8AC3E}">
        <p14:creationId xmlns:p14="http://schemas.microsoft.com/office/powerpoint/2010/main" val="15949429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F68A9D71-E1D9-AC4B-BD58-5AFFF8C63B9A}" type="slidenum">
              <a:rPr lang="en-US"/>
              <a:pPr/>
              <a:t>‹#›</a:t>
            </a:fld>
            <a:endParaRPr lang="en-US"/>
          </a:p>
        </p:txBody>
      </p:sp>
    </p:spTree>
    <p:extLst>
      <p:ext uri="{BB962C8B-B14F-4D97-AF65-F5344CB8AC3E}">
        <p14:creationId xmlns:p14="http://schemas.microsoft.com/office/powerpoint/2010/main" val="1172793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BE76420F-3783-BC49-902C-586D38401BA1}" type="slidenum">
              <a:rPr lang="en-US"/>
              <a:pPr/>
              <a:t>‹#›</a:t>
            </a:fld>
            <a:endParaRPr lang="en-US"/>
          </a:p>
        </p:txBody>
      </p:sp>
    </p:spTree>
    <p:extLst>
      <p:ext uri="{BB962C8B-B14F-4D97-AF65-F5344CB8AC3E}">
        <p14:creationId xmlns:p14="http://schemas.microsoft.com/office/powerpoint/2010/main" val="2732863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C76EB17F-A053-9C42-AE28-809FB6F6D314}" type="slidenum">
              <a:rPr lang="en-US"/>
              <a:pPr/>
              <a:t>‹#›</a:t>
            </a:fld>
            <a:endParaRPr lang="en-US"/>
          </a:p>
        </p:txBody>
      </p:sp>
    </p:spTree>
    <p:extLst>
      <p:ext uri="{BB962C8B-B14F-4D97-AF65-F5344CB8AC3E}">
        <p14:creationId xmlns:p14="http://schemas.microsoft.com/office/powerpoint/2010/main" val="16179313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D2501BBD-FB1C-F249-90C6-FCD80495AD65}" type="slidenum">
              <a:rPr lang="en-US"/>
              <a:pPr/>
              <a:t>‹#›</a:t>
            </a:fld>
            <a:endParaRPr lang="en-US"/>
          </a:p>
        </p:txBody>
      </p:sp>
    </p:spTree>
    <p:extLst>
      <p:ext uri="{BB962C8B-B14F-4D97-AF65-F5344CB8AC3E}">
        <p14:creationId xmlns:p14="http://schemas.microsoft.com/office/powerpoint/2010/main" val="3474226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81E2F6B6-528B-344E-A3ED-203EEB54EF13}" type="slidenum">
              <a:rPr lang="en-US"/>
              <a:pPr/>
              <a:t>‹#›</a:t>
            </a:fld>
            <a:endParaRPr lang="en-US"/>
          </a:p>
        </p:txBody>
      </p:sp>
    </p:spTree>
    <p:extLst>
      <p:ext uri="{BB962C8B-B14F-4D97-AF65-F5344CB8AC3E}">
        <p14:creationId xmlns:p14="http://schemas.microsoft.com/office/powerpoint/2010/main" val="3270899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E925BDAC-5B0B-5746-95AC-B356D5132CE8}" type="slidenum">
              <a:rPr lang="en-US"/>
              <a:pPr/>
              <a:t>‹#›</a:t>
            </a:fld>
            <a:endParaRPr lang="en-US"/>
          </a:p>
        </p:txBody>
      </p:sp>
    </p:spTree>
    <p:extLst>
      <p:ext uri="{BB962C8B-B14F-4D97-AF65-F5344CB8AC3E}">
        <p14:creationId xmlns:p14="http://schemas.microsoft.com/office/powerpoint/2010/main" val="42567560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2BA13FA5-D2D4-8844-8AEB-4BCDBEF3DD81}" type="slidenum">
              <a:rPr lang="en-US" altLang="ja-JP"/>
              <a:pPr>
                <a:defRPr/>
              </a:pPr>
              <a:t>‹#›</a:t>
            </a:fld>
            <a:endParaRPr lang="en-US" altLang="ja-JP"/>
          </a:p>
        </p:txBody>
      </p:sp>
    </p:spTree>
    <p:extLst>
      <p:ext uri="{BB962C8B-B14F-4D97-AF65-F5344CB8AC3E}">
        <p14:creationId xmlns:p14="http://schemas.microsoft.com/office/powerpoint/2010/main" val="3409160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fld id="{F1904044-ADCF-A24B-83D4-1268604A3DAE}" type="slidenum">
              <a:rPr lang="en-US"/>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6986827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cs typeface="PMingLiU" charset="0"/>
              </a:defRPr>
            </a:lvl1pPr>
          </a:lstStyle>
          <a:p>
            <a:fld id="{08781F2D-ABE1-2B45-ACCF-4E04D89FD7AE}" type="slidenum">
              <a:rPr lang="en-US" altLang="zh-TW"/>
              <a:pPr/>
              <a:t>‹#›</a:t>
            </a:fld>
            <a:endParaRPr lang="en-US" altLang="zh-TW"/>
          </a:p>
        </p:txBody>
      </p:sp>
    </p:spTree>
    <p:extLst>
      <p:ext uri="{BB962C8B-B14F-4D97-AF65-F5344CB8AC3E}">
        <p14:creationId xmlns:p14="http://schemas.microsoft.com/office/powerpoint/2010/main" val="2987709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375493EC-E740-1543-9225-C15DF83E837C}" type="slidenum">
              <a:rPr lang="en-US"/>
              <a:pPr>
                <a:defRPr/>
              </a:pPr>
              <a:t>‹#›</a:t>
            </a:fld>
            <a:endParaRPr lang="en-US"/>
          </a:p>
        </p:txBody>
      </p:sp>
    </p:spTree>
    <p:extLst>
      <p:ext uri="{BB962C8B-B14F-4D97-AF65-F5344CB8AC3E}">
        <p14:creationId xmlns:p14="http://schemas.microsoft.com/office/powerpoint/2010/main" val="18876791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pPr>
                <a:defRPr/>
              </a:pPr>
              <a:t>‹#›</a:t>
            </a:fld>
            <a:endParaRPr lang="en-US"/>
          </a:p>
        </p:txBody>
      </p:sp>
    </p:spTree>
    <p:extLst>
      <p:ext uri="{BB962C8B-B14F-4D97-AF65-F5344CB8AC3E}">
        <p14:creationId xmlns:p14="http://schemas.microsoft.com/office/powerpoint/2010/main" val="1380017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75A43D8-3965-C140-9B89-60B33B9828A5}" type="slidenum">
              <a:rPr lang="en-US"/>
              <a:pPr>
                <a:defRPr/>
              </a:pPr>
              <a:t>‹#›</a:t>
            </a:fld>
            <a:endParaRPr lang="en-US"/>
          </a:p>
        </p:txBody>
      </p:sp>
    </p:spTree>
    <p:extLst>
      <p:ext uri="{BB962C8B-B14F-4D97-AF65-F5344CB8AC3E}">
        <p14:creationId xmlns:p14="http://schemas.microsoft.com/office/powerpoint/2010/main" val="110030888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849AC50-45A3-B549-954E-36BE5587CE01}" type="slidenum">
              <a:rPr lang="en-US"/>
              <a:pPr>
                <a:defRPr/>
              </a:pPr>
              <a:t>‹#›</a:t>
            </a:fld>
            <a:endParaRPr lang="en-US"/>
          </a:p>
        </p:txBody>
      </p:sp>
    </p:spTree>
    <p:extLst>
      <p:ext uri="{BB962C8B-B14F-4D97-AF65-F5344CB8AC3E}">
        <p14:creationId xmlns:p14="http://schemas.microsoft.com/office/powerpoint/2010/main" val="177935374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44F8CD1-AB44-0241-94B5-63E90B3717D4}" type="slidenum">
              <a:rPr lang="en-US"/>
              <a:pPr>
                <a:defRPr/>
              </a:pPr>
              <a:t>‹#›</a:t>
            </a:fld>
            <a:endParaRPr lang="en-US"/>
          </a:p>
        </p:txBody>
      </p:sp>
    </p:spTree>
    <p:extLst>
      <p:ext uri="{BB962C8B-B14F-4D97-AF65-F5344CB8AC3E}">
        <p14:creationId xmlns:p14="http://schemas.microsoft.com/office/powerpoint/2010/main" val="16866910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3EA612D0-2F75-8C4A-BDE6-4F2D06871642}" type="slidenum">
              <a:rPr lang="en-US"/>
              <a:pPr>
                <a:defRPr/>
              </a:pPr>
              <a:t>‹#›</a:t>
            </a:fld>
            <a:endParaRPr lang="en-US"/>
          </a:p>
        </p:txBody>
      </p:sp>
    </p:spTree>
    <p:extLst>
      <p:ext uri="{BB962C8B-B14F-4D97-AF65-F5344CB8AC3E}">
        <p14:creationId xmlns:p14="http://schemas.microsoft.com/office/powerpoint/2010/main" val="30217544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ED15C34-806A-604B-8BFA-BA21EFA6227A}" type="slidenum">
              <a:rPr lang="en-US"/>
              <a:pPr>
                <a:defRPr/>
              </a:pPr>
              <a:t>‹#›</a:t>
            </a:fld>
            <a:endParaRPr lang="en-US"/>
          </a:p>
        </p:txBody>
      </p:sp>
    </p:spTree>
    <p:extLst>
      <p:ext uri="{BB962C8B-B14F-4D97-AF65-F5344CB8AC3E}">
        <p14:creationId xmlns:p14="http://schemas.microsoft.com/office/powerpoint/2010/main" val="86074755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2124F959-058F-D94A-BF22-F5753F15B071}" type="slidenum">
              <a:rPr lang="en-US"/>
              <a:pPr>
                <a:defRPr/>
              </a:pPr>
              <a:t>‹#›</a:t>
            </a:fld>
            <a:endParaRPr lang="en-US"/>
          </a:p>
        </p:txBody>
      </p:sp>
    </p:spTree>
    <p:extLst>
      <p:ext uri="{BB962C8B-B14F-4D97-AF65-F5344CB8AC3E}">
        <p14:creationId xmlns:p14="http://schemas.microsoft.com/office/powerpoint/2010/main" val="34029386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4BB007CE-64CE-DC4C-9DD3-0476FE55BE6D}" type="slidenum">
              <a:rPr lang="en-US"/>
              <a:pPr>
                <a:defRPr/>
              </a:pPr>
              <a:t>‹#›</a:t>
            </a:fld>
            <a:endParaRPr lang="en-US"/>
          </a:p>
        </p:txBody>
      </p:sp>
    </p:spTree>
    <p:extLst>
      <p:ext uri="{BB962C8B-B14F-4D97-AF65-F5344CB8AC3E}">
        <p14:creationId xmlns:p14="http://schemas.microsoft.com/office/powerpoint/2010/main" val="199225740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9115758-284E-B845-A637-5B47CFA65BFE}" type="slidenum">
              <a:rPr lang="en-US"/>
              <a:pPr>
                <a:defRPr/>
              </a:pPr>
              <a:t>‹#›</a:t>
            </a:fld>
            <a:endParaRPr lang="en-US"/>
          </a:p>
        </p:txBody>
      </p:sp>
    </p:spTree>
    <p:extLst>
      <p:ext uri="{BB962C8B-B14F-4D97-AF65-F5344CB8AC3E}">
        <p14:creationId xmlns:p14="http://schemas.microsoft.com/office/powerpoint/2010/main" val="159685670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3C9BA65-A2A3-E847-9152-6633FB07BB3F}" type="slidenum">
              <a:rPr lang="en-US"/>
              <a:pPr>
                <a:defRPr/>
              </a:pPr>
              <a:t>‹#›</a:t>
            </a:fld>
            <a:endParaRPr lang="en-US"/>
          </a:p>
        </p:txBody>
      </p:sp>
    </p:spTree>
    <p:extLst>
      <p:ext uri="{BB962C8B-B14F-4D97-AF65-F5344CB8AC3E}">
        <p14:creationId xmlns:p14="http://schemas.microsoft.com/office/powerpoint/2010/main" val="27223956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370E5DD-F721-B547-A3EB-7AE1135AB16D}" type="slidenum">
              <a:rPr lang="en-US"/>
              <a:pPr>
                <a:defRPr/>
              </a:pPr>
              <a:t>‹#›</a:t>
            </a:fld>
            <a:endParaRPr lang="en-US"/>
          </a:p>
        </p:txBody>
      </p:sp>
    </p:spTree>
    <p:extLst>
      <p:ext uri="{BB962C8B-B14F-4D97-AF65-F5344CB8AC3E}">
        <p14:creationId xmlns:p14="http://schemas.microsoft.com/office/powerpoint/2010/main" val="416946741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pPr>
                <a:defRPr/>
              </a:pPr>
              <a:t>‹#›</a:t>
            </a:fld>
            <a:endParaRPr lang="en-US"/>
          </a:p>
        </p:txBody>
      </p:sp>
    </p:spTree>
    <p:extLst>
      <p:ext uri="{BB962C8B-B14F-4D97-AF65-F5344CB8AC3E}">
        <p14:creationId xmlns:p14="http://schemas.microsoft.com/office/powerpoint/2010/main" val="39882730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7721CEB-EEF2-5A4E-B4BE-4588D5463205}" type="slidenum">
              <a:rPr lang="en-US"/>
              <a:pPr>
                <a:defRPr/>
              </a:pPr>
              <a:t>‹#›</a:t>
            </a:fld>
            <a:endParaRPr lang="en-US"/>
          </a:p>
        </p:txBody>
      </p:sp>
    </p:spTree>
    <p:extLst>
      <p:ext uri="{BB962C8B-B14F-4D97-AF65-F5344CB8AC3E}">
        <p14:creationId xmlns:p14="http://schemas.microsoft.com/office/powerpoint/2010/main" val="95099465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0C1D35E0-E56B-CC40-9DBC-54F9CB5FDFB2}" type="slidenum">
              <a:rPr lang="en-US"/>
              <a:pPr>
                <a:defRPr/>
              </a:pPr>
              <a:t>‹#›</a:t>
            </a:fld>
            <a:endParaRPr lang="en-US"/>
          </a:p>
        </p:txBody>
      </p:sp>
    </p:spTree>
    <p:extLst>
      <p:ext uri="{BB962C8B-B14F-4D97-AF65-F5344CB8AC3E}">
        <p14:creationId xmlns:p14="http://schemas.microsoft.com/office/powerpoint/2010/main" val="73244515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20257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47420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8719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98125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57960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61877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71379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351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pPr>
                <a:defRPr/>
              </a:pPr>
              <a:t>‹#›</a:t>
            </a:fld>
            <a:endParaRPr lang="en-US"/>
          </a:p>
        </p:txBody>
      </p:sp>
    </p:spTree>
    <p:extLst>
      <p:ext uri="{BB962C8B-B14F-4D97-AF65-F5344CB8AC3E}">
        <p14:creationId xmlns:p14="http://schemas.microsoft.com/office/powerpoint/2010/main" val="1263355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208363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51929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746831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3517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05361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878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91843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94308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1549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7004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pPr>
                <a:defRPr/>
              </a:pPr>
              <a:t>‹#›</a:t>
            </a:fld>
            <a:endParaRPr lang="en-US"/>
          </a:p>
        </p:txBody>
      </p:sp>
    </p:spTree>
    <p:extLst>
      <p:ext uri="{BB962C8B-B14F-4D97-AF65-F5344CB8AC3E}">
        <p14:creationId xmlns:p14="http://schemas.microsoft.com/office/powerpoint/2010/main" val="21947356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3664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79205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70743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35820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40229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947194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364679"/>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343184"/>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2761650"/>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46438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523EF11-730C-AB48-963E-A03AA0F6A654}" type="slidenum">
              <a:rPr lang="en-US"/>
              <a:pPr/>
              <a:t>‹#›</a:t>
            </a:fld>
            <a:endParaRPr lang="en-US"/>
          </a:p>
        </p:txBody>
      </p:sp>
    </p:spTree>
    <p:extLst>
      <p:ext uri="{BB962C8B-B14F-4D97-AF65-F5344CB8AC3E}">
        <p14:creationId xmlns:p14="http://schemas.microsoft.com/office/powerpoint/2010/main" val="191950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pPr>
                <a:defRPr/>
              </a:pPr>
              <a:t>‹#›</a:t>
            </a:fld>
            <a:endParaRPr lang="en-US"/>
          </a:p>
        </p:txBody>
      </p:sp>
    </p:spTree>
    <p:extLst>
      <p:ext uri="{BB962C8B-B14F-4D97-AF65-F5344CB8AC3E}">
        <p14:creationId xmlns:p14="http://schemas.microsoft.com/office/powerpoint/2010/main" val="696651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45186"/>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46013251"/>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99351"/>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0822283"/>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148693"/>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602055"/>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27532"/>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41583163"/>
      </p:ext>
    </p:extLst>
  </p:cSld>
  <p:clrMapOvr>
    <a:masterClrMapping/>
  </p:clrMapOvr>
  <p:transition spd="med">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288124152"/>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11265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pPr>
                <a:defRPr/>
              </a:pPr>
              <a:t>‹#›</a:t>
            </a:fld>
            <a:endParaRPr lang="en-US"/>
          </a:p>
        </p:txBody>
      </p:sp>
    </p:spTree>
    <p:extLst>
      <p:ext uri="{BB962C8B-B14F-4D97-AF65-F5344CB8AC3E}">
        <p14:creationId xmlns:p14="http://schemas.microsoft.com/office/powerpoint/2010/main" val="642374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59815300"/>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48965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59855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7059514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87298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648124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57915197"/>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56570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6676008"/>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780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pPr>
                <a:defRPr/>
              </a:pPr>
              <a:t>‹#›</a:t>
            </a:fld>
            <a:endParaRPr lang="en-US"/>
          </a:p>
        </p:txBody>
      </p:sp>
    </p:spTree>
    <p:extLst>
      <p:ext uri="{BB962C8B-B14F-4D97-AF65-F5344CB8AC3E}">
        <p14:creationId xmlns:p14="http://schemas.microsoft.com/office/powerpoint/2010/main" val="4034890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4317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371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2490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1256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5019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748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6951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5205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1668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67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fld id="{DE451042-7963-0346-B2E9-B0D8ADAAA0A4}" type="slidenum">
              <a:rPr lang="en-GB"/>
              <a:pPr/>
              <a:t>‹#›</a:t>
            </a:fld>
            <a:endParaRPr lang="en-GB"/>
          </a:p>
        </p:txBody>
      </p:sp>
    </p:spTree>
    <p:extLst>
      <p:ext uri="{BB962C8B-B14F-4D97-AF65-F5344CB8AC3E}">
        <p14:creationId xmlns:p14="http://schemas.microsoft.com/office/powerpoint/2010/main" val="115131407"/>
      </p:ext>
    </p:extLst>
  </p:cSld>
  <p:clrMapOvr>
    <a:masterClrMapping/>
  </p:clrMapOvr>
  <p:transition>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362237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8628767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39538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88948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87092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73829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8962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1808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67049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179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7AF0B14E-5BB9-FF43-8403-D569AE25AE86}" type="slidenum">
              <a:rPr lang="en-GB"/>
              <a:pPr/>
              <a:t>‹#›</a:t>
            </a:fld>
            <a:endParaRPr lang="en-GB"/>
          </a:p>
        </p:txBody>
      </p:sp>
    </p:spTree>
    <p:extLst>
      <p:ext uri="{BB962C8B-B14F-4D97-AF65-F5344CB8AC3E}">
        <p14:creationId xmlns:p14="http://schemas.microsoft.com/office/powerpoint/2010/main" val="2955798940"/>
      </p:ext>
    </p:extLst>
  </p:cSld>
  <p:clrMapOvr>
    <a:masterClrMapping/>
  </p:clrMapOvr>
  <p:transition>
    <p:blinds/>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3640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299762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69108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54985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30717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731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9511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93524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1715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71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C2CAA6DE-1A0C-AB45-954C-49CCB368B327}" type="slidenum">
              <a:rPr lang="en-GB"/>
              <a:pPr/>
              <a:t>‹#›</a:t>
            </a:fld>
            <a:endParaRPr lang="en-GB"/>
          </a:p>
        </p:txBody>
      </p:sp>
    </p:spTree>
    <p:extLst>
      <p:ext uri="{BB962C8B-B14F-4D97-AF65-F5344CB8AC3E}">
        <p14:creationId xmlns:p14="http://schemas.microsoft.com/office/powerpoint/2010/main" val="1195231744"/>
      </p:ext>
    </p:extLst>
  </p:cSld>
  <p:clrMapOvr>
    <a:masterClrMapping/>
  </p:clrMapOvr>
  <p:transition>
    <p:blinds/>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0642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7368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7678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799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5065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911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3646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4449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39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03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51A25801-D28D-A246-99B8-C0677C7EB688}" type="slidenum">
              <a:rPr lang="en-GB"/>
              <a:pPr/>
              <a:t>‹#›</a:t>
            </a:fld>
            <a:endParaRPr lang="en-GB"/>
          </a:p>
        </p:txBody>
      </p:sp>
    </p:spTree>
    <p:extLst>
      <p:ext uri="{BB962C8B-B14F-4D97-AF65-F5344CB8AC3E}">
        <p14:creationId xmlns:p14="http://schemas.microsoft.com/office/powerpoint/2010/main" val="3807270057"/>
      </p:ext>
    </p:extLst>
  </p:cSld>
  <p:clrMapOvr>
    <a:masterClrMapping/>
  </p:clrMapOvr>
  <p:transition>
    <p:blinds/>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373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7235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975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4622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379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8378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801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8392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19668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5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fld id="{45C04DE6-5B64-9D4C-AAF4-6498CF3D9D71}" type="slidenum">
              <a:rPr lang="en-GB"/>
              <a:pPr/>
              <a:t>‹#›</a:t>
            </a:fld>
            <a:endParaRPr lang="en-GB"/>
          </a:p>
        </p:txBody>
      </p:sp>
    </p:spTree>
    <p:extLst>
      <p:ext uri="{BB962C8B-B14F-4D97-AF65-F5344CB8AC3E}">
        <p14:creationId xmlns:p14="http://schemas.microsoft.com/office/powerpoint/2010/main" val="4091972397"/>
      </p:ext>
    </p:extLst>
  </p:cSld>
  <p:clrMapOvr>
    <a:masterClrMapping/>
  </p:clrMapOvr>
  <p:transition>
    <p:blinds/>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4061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8547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8607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250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9227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2737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9155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492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731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33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fld id="{E4710F2D-9F98-584A-91CF-B8AC31115B0F}" type="slidenum">
              <a:rPr lang="en-GB"/>
              <a:pPr/>
              <a:t>‹#›</a:t>
            </a:fld>
            <a:endParaRPr lang="en-GB"/>
          </a:p>
        </p:txBody>
      </p:sp>
    </p:spTree>
    <p:extLst>
      <p:ext uri="{BB962C8B-B14F-4D97-AF65-F5344CB8AC3E}">
        <p14:creationId xmlns:p14="http://schemas.microsoft.com/office/powerpoint/2010/main" val="1768364765"/>
      </p:ext>
    </p:extLst>
  </p:cSld>
  <p:clrMapOvr>
    <a:masterClrMapping/>
  </p:clrMapOvr>
  <p:transition>
    <p:blinds/>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4175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8654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7898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8299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6794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0090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21529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1727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314260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5446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fld id="{0D463EFF-0FD4-E946-9DAC-F8761D9B70FD}" type="slidenum">
              <a:rPr lang="en-GB"/>
              <a:pPr/>
              <a:t>‹#›</a:t>
            </a:fld>
            <a:endParaRPr lang="en-GB"/>
          </a:p>
        </p:txBody>
      </p:sp>
    </p:spTree>
    <p:extLst>
      <p:ext uri="{BB962C8B-B14F-4D97-AF65-F5344CB8AC3E}">
        <p14:creationId xmlns:p14="http://schemas.microsoft.com/office/powerpoint/2010/main" val="3012638151"/>
      </p:ext>
    </p:extLst>
  </p:cSld>
  <p:clrMapOvr>
    <a:masterClrMapping/>
  </p:clrMapOvr>
  <p:transition>
    <p:blinds/>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16296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86435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46013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44066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79311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66015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5422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80544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27517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0419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A5164CE2-6A1C-D440-B99B-A41ADC48C470}" type="slidenum">
              <a:rPr lang="en-US"/>
              <a:pPr/>
              <a:t>‹#›</a:t>
            </a:fld>
            <a:endParaRPr lang="en-US"/>
          </a:p>
        </p:txBody>
      </p:sp>
    </p:spTree>
    <p:extLst>
      <p:ext uri="{BB962C8B-B14F-4D97-AF65-F5344CB8AC3E}">
        <p14:creationId xmlns:p14="http://schemas.microsoft.com/office/powerpoint/2010/main" val="205506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07F01E13-4847-A344-B647-8AAB9955395A}" type="slidenum">
              <a:rPr lang="en-GB"/>
              <a:pPr/>
              <a:t>‹#›</a:t>
            </a:fld>
            <a:endParaRPr lang="en-GB"/>
          </a:p>
        </p:txBody>
      </p:sp>
    </p:spTree>
    <p:extLst>
      <p:ext uri="{BB962C8B-B14F-4D97-AF65-F5344CB8AC3E}">
        <p14:creationId xmlns:p14="http://schemas.microsoft.com/office/powerpoint/2010/main" val="1944346252"/>
      </p:ext>
    </p:extLst>
  </p:cSld>
  <p:clrMapOvr>
    <a:masterClrMapping/>
  </p:clrMapOvr>
  <p:transition>
    <p:blinds/>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3582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3370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9085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9908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4865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1402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24592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2358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0084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077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F3E48892-8442-3644-A581-4EAB0E878C1D}" type="slidenum">
              <a:rPr lang="en-GB"/>
              <a:pPr/>
              <a:t>‹#›</a:t>
            </a:fld>
            <a:endParaRPr lang="en-GB"/>
          </a:p>
        </p:txBody>
      </p:sp>
    </p:spTree>
    <p:extLst>
      <p:ext uri="{BB962C8B-B14F-4D97-AF65-F5344CB8AC3E}">
        <p14:creationId xmlns:p14="http://schemas.microsoft.com/office/powerpoint/2010/main" val="1286920403"/>
      </p:ext>
    </p:extLst>
  </p:cSld>
  <p:clrMapOvr>
    <a:masterClrMapping/>
  </p:clrMapOvr>
  <p:transition>
    <p:blinds/>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6232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75756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0899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79816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390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2330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9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83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0028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73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6B33F54E-DB57-9048-B100-14C22470EF75}" type="slidenum">
              <a:rPr lang="en-GB"/>
              <a:pPr/>
              <a:t>‹#›</a:t>
            </a:fld>
            <a:endParaRPr lang="en-GB"/>
          </a:p>
        </p:txBody>
      </p:sp>
    </p:spTree>
    <p:extLst>
      <p:ext uri="{BB962C8B-B14F-4D97-AF65-F5344CB8AC3E}">
        <p14:creationId xmlns:p14="http://schemas.microsoft.com/office/powerpoint/2010/main" val="3954556125"/>
      </p:ext>
    </p:extLst>
  </p:cSld>
  <p:clrMapOvr>
    <a:masterClrMapping/>
  </p:clrMapOvr>
  <p:transition>
    <p:blinds/>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1600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44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1663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996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4308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11659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93032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2702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0233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32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F67F8742-B7A9-9141-A8E1-62D3A6246554}" type="slidenum">
              <a:rPr lang="en-GB"/>
              <a:pPr/>
              <a:t>‹#›</a:t>
            </a:fld>
            <a:endParaRPr lang="en-GB"/>
          </a:p>
        </p:txBody>
      </p:sp>
    </p:spTree>
    <p:extLst>
      <p:ext uri="{BB962C8B-B14F-4D97-AF65-F5344CB8AC3E}">
        <p14:creationId xmlns:p14="http://schemas.microsoft.com/office/powerpoint/2010/main" val="3461659714"/>
      </p:ext>
    </p:extLst>
  </p:cSld>
  <p:clrMapOvr>
    <a:masterClrMapping/>
  </p:clrMapOvr>
  <p:transition>
    <p:blinds/>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27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4702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5529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462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7224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5493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519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6410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408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08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pPr/>
              <a:t>‹#›</a:t>
            </a:fld>
            <a:endParaRPr lang="en-US"/>
          </a:p>
        </p:txBody>
      </p:sp>
    </p:spTree>
    <p:extLst>
      <p:ext uri="{BB962C8B-B14F-4D97-AF65-F5344CB8AC3E}">
        <p14:creationId xmlns:p14="http://schemas.microsoft.com/office/powerpoint/2010/main" val="204665398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81483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98640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8597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1547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15023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73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5419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5921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1817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301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pPr/>
              <a:t>‹#›</a:t>
            </a:fld>
            <a:endParaRPr lang="en-US"/>
          </a:p>
        </p:txBody>
      </p:sp>
    </p:spTree>
    <p:extLst>
      <p:ext uri="{BB962C8B-B14F-4D97-AF65-F5344CB8AC3E}">
        <p14:creationId xmlns:p14="http://schemas.microsoft.com/office/powerpoint/2010/main" val="192630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6470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64597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8284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7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0623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6870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80923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7480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9027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305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pPr/>
              <a:t>‹#›</a:t>
            </a:fld>
            <a:endParaRPr lang="en-US"/>
          </a:p>
        </p:txBody>
      </p:sp>
    </p:spTree>
    <p:extLst>
      <p:ext uri="{BB962C8B-B14F-4D97-AF65-F5344CB8AC3E}">
        <p14:creationId xmlns:p14="http://schemas.microsoft.com/office/powerpoint/2010/main" val="37590745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1784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8606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4954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1427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542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28907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25460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17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4057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00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pPr/>
              <a:t>‹#›</a:t>
            </a:fld>
            <a:endParaRPr lang="en-US"/>
          </a:p>
        </p:txBody>
      </p:sp>
    </p:spTree>
    <p:extLst>
      <p:ext uri="{BB962C8B-B14F-4D97-AF65-F5344CB8AC3E}">
        <p14:creationId xmlns:p14="http://schemas.microsoft.com/office/powerpoint/2010/main" val="28117991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1740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4157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2076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2533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9236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5068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49762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9732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5171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930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pPr/>
              <a:t>‹#›</a:t>
            </a:fld>
            <a:endParaRPr lang="en-US"/>
          </a:p>
        </p:txBody>
      </p:sp>
    </p:spTree>
    <p:extLst>
      <p:ext uri="{BB962C8B-B14F-4D97-AF65-F5344CB8AC3E}">
        <p14:creationId xmlns:p14="http://schemas.microsoft.com/office/powerpoint/2010/main" val="429388463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6491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5552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5902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548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31618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25626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209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170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9085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088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pPr/>
              <a:t>‹#›</a:t>
            </a:fld>
            <a:endParaRPr lang="en-US"/>
          </a:p>
        </p:txBody>
      </p:sp>
    </p:spTree>
    <p:extLst>
      <p:ext uri="{BB962C8B-B14F-4D97-AF65-F5344CB8AC3E}">
        <p14:creationId xmlns:p14="http://schemas.microsoft.com/office/powerpoint/2010/main" val="30075406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80014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8372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4456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16178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2440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5541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9206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5835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0168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509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AD7D149-60A8-DC46-B37A-E2C405768E95}" type="slidenum">
              <a:rPr lang="en-US"/>
              <a:pPr/>
              <a:t>‹#›</a:t>
            </a:fld>
            <a:endParaRPr lang="en-US"/>
          </a:p>
        </p:txBody>
      </p:sp>
    </p:spTree>
    <p:extLst>
      <p:ext uri="{BB962C8B-B14F-4D97-AF65-F5344CB8AC3E}">
        <p14:creationId xmlns:p14="http://schemas.microsoft.com/office/powerpoint/2010/main" val="883274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pPr/>
              <a:t>‹#›</a:t>
            </a:fld>
            <a:endParaRPr lang="en-US"/>
          </a:p>
        </p:txBody>
      </p:sp>
    </p:spTree>
    <p:extLst>
      <p:ext uri="{BB962C8B-B14F-4D97-AF65-F5344CB8AC3E}">
        <p14:creationId xmlns:p14="http://schemas.microsoft.com/office/powerpoint/2010/main" val="33120624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2281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4554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84119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85274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5897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65026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463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241318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788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109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pPr/>
              <a:t>‹#›</a:t>
            </a:fld>
            <a:endParaRPr lang="en-US"/>
          </a:p>
        </p:txBody>
      </p:sp>
    </p:spTree>
    <p:extLst>
      <p:ext uri="{BB962C8B-B14F-4D97-AF65-F5344CB8AC3E}">
        <p14:creationId xmlns:p14="http://schemas.microsoft.com/office/powerpoint/2010/main" val="3433534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solidFill>
                  <a:srgbClr val="FFFFFF"/>
                </a:solidFill>
              </a:rPr>
              <a:pPr>
                <a:def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5631311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70348517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17668851"/>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5266403"/>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16756883"/>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40778703"/>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2908836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207992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037880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7715362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pPr/>
              <a:t>‹#›</a:t>
            </a:fld>
            <a:endParaRPr lang="en-US"/>
          </a:p>
        </p:txBody>
      </p:sp>
    </p:spTree>
    <p:extLst>
      <p:ext uri="{BB962C8B-B14F-4D97-AF65-F5344CB8AC3E}">
        <p14:creationId xmlns:p14="http://schemas.microsoft.com/office/powerpoint/2010/main" val="4779460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4007442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637907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6576376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8801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5585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969204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800975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17078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906183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2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pPr/>
              <a:t>‹#›</a:t>
            </a:fld>
            <a:endParaRPr lang="en-US"/>
          </a:p>
        </p:txBody>
      </p:sp>
    </p:spTree>
    <p:extLst>
      <p:ext uri="{BB962C8B-B14F-4D97-AF65-F5344CB8AC3E}">
        <p14:creationId xmlns:p14="http://schemas.microsoft.com/office/powerpoint/2010/main" val="29183048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152942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065767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79041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370153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23914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86703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48808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001476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665778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0745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pPr/>
              <a:t>‹#›</a:t>
            </a:fld>
            <a:endParaRPr lang="en-US"/>
          </a:p>
        </p:txBody>
      </p:sp>
    </p:spTree>
    <p:extLst>
      <p:ext uri="{BB962C8B-B14F-4D97-AF65-F5344CB8AC3E}">
        <p14:creationId xmlns:p14="http://schemas.microsoft.com/office/powerpoint/2010/main" val="180538469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10679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492210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21010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62547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404946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46551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038904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053074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08705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31306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1ABB50-921E-0345-8E38-180505AAC0B1}" type="slidenum">
              <a:rPr lang="en-US"/>
              <a:pPr>
                <a:defRPr/>
              </a:pPr>
              <a:t>‹#›</a:t>
            </a:fld>
            <a:endParaRPr lang="en-US"/>
          </a:p>
        </p:txBody>
      </p:sp>
    </p:spTree>
    <p:extLst>
      <p:ext uri="{BB962C8B-B14F-4D97-AF65-F5344CB8AC3E}">
        <p14:creationId xmlns:p14="http://schemas.microsoft.com/office/powerpoint/2010/main" val="5578368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45484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29596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182659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6932960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058182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99574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028450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44305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148386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3328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C533-7987-EF48-B72B-3ECF0DF891B6}" type="slidenum">
              <a:rPr lang="en-US"/>
              <a:pPr>
                <a:defRPr/>
              </a:pPr>
              <a:t>‹#›</a:t>
            </a:fld>
            <a:endParaRPr lang="en-US"/>
          </a:p>
        </p:txBody>
      </p:sp>
    </p:spTree>
    <p:extLst>
      <p:ext uri="{BB962C8B-B14F-4D97-AF65-F5344CB8AC3E}">
        <p14:creationId xmlns:p14="http://schemas.microsoft.com/office/powerpoint/2010/main" val="30040043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105413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993696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642373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7455163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017243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49544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110775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47022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17920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941947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420D137-2B75-B042-AD77-14A7815CAD9A}" type="slidenum">
              <a:rPr lang="en-US"/>
              <a:pPr>
                <a:defRPr/>
              </a:pPr>
              <a:t>‹#›</a:t>
            </a:fld>
            <a:endParaRPr lang="en-US"/>
          </a:p>
        </p:txBody>
      </p:sp>
    </p:spTree>
    <p:extLst>
      <p:ext uri="{BB962C8B-B14F-4D97-AF65-F5344CB8AC3E}">
        <p14:creationId xmlns:p14="http://schemas.microsoft.com/office/powerpoint/2010/main" val="10428800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23347019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10227895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9039850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8886668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10926020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62655607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0755174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11123828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534989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815006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8947FD7-F082-7148-BA6E-9854A54AC1E4}" type="slidenum">
              <a:rPr lang="en-US"/>
              <a:pPr>
                <a:defRPr/>
              </a:pPr>
              <a:t>‹#›</a:t>
            </a:fld>
            <a:endParaRPr lang="en-US"/>
          </a:p>
        </p:txBody>
      </p:sp>
    </p:spTree>
    <p:extLst>
      <p:ext uri="{BB962C8B-B14F-4D97-AF65-F5344CB8AC3E}">
        <p14:creationId xmlns:p14="http://schemas.microsoft.com/office/powerpoint/2010/main" val="374784474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9964476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74704085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85413542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35616431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34442850"/>
      </p:ext>
    </p:extLst>
  </p:cSld>
  <p:clrMapOvr>
    <a:overrideClrMapping bg1="dk1" tx1="lt1" bg2="dk2" tx2="lt2" accent1="accent1" accent2="accent2" accent3="accent3" accent4="accent4" accent5="accent5" accent6="accent6" hlink="hlink" folHlink="folHlink"/>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3748953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81309094"/>
      </p:ext>
    </p:extLst>
  </p:cSld>
  <p:clrMapOvr>
    <a:overrideClrMapping bg1="lt1" tx1="dk1" bg2="lt2" tx2="dk2" accent1="accent1" accent2="accent2" accent3="accent3" accent4="accent4" accent5="accent5" accent6="accent6" hlink="hlink" folHlink="folHlink"/>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0037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836977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183596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7EC20BD-9294-C546-9474-91306AA67D26}" type="slidenum">
              <a:rPr lang="en-US"/>
              <a:pPr>
                <a:defRPr/>
              </a:pPr>
              <a:t>‹#›</a:t>
            </a:fld>
            <a:endParaRPr lang="en-US"/>
          </a:p>
        </p:txBody>
      </p:sp>
    </p:spTree>
    <p:extLst>
      <p:ext uri="{BB962C8B-B14F-4D97-AF65-F5344CB8AC3E}">
        <p14:creationId xmlns:p14="http://schemas.microsoft.com/office/powerpoint/2010/main" val="20748808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3110353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9758942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75818808"/>
      </p:ext>
    </p:extLst>
  </p:cSld>
  <p:clrMapOvr>
    <a:overrideClrMapping bg1="lt1" tx1="dk1" bg2="lt2" tx2="dk2" accent1="accent1" accent2="accent2" accent3="accent3" accent4="accent4" accent5="accent5" accent6="accent6" hlink="hlink" folHlink="folHlink"/>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33294569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039022196"/>
      </p:ext>
    </p:extLst>
  </p:cSld>
  <p:clrMapOvr>
    <a:overrideClrMapping bg1="lt1" tx1="dk1" bg2="lt2" tx2="dk2" accent1="accent1" accent2="accent2" accent3="accent3" accent4="accent4" accent5="accent5" accent6="accent6" hlink="hlink" folHlink="folHlink"/>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7212996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7268799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6954131E-A254-3F4C-8870-789329FC9311}" type="slidenum">
              <a:rPr lang="en-US"/>
              <a:pPr/>
              <a:t>‹#›</a:t>
            </a:fld>
            <a:endParaRPr lang="en-US"/>
          </a:p>
        </p:txBody>
      </p:sp>
    </p:spTree>
    <p:extLst>
      <p:ext uri="{BB962C8B-B14F-4D97-AF65-F5344CB8AC3E}">
        <p14:creationId xmlns:p14="http://schemas.microsoft.com/office/powerpoint/2010/main" val="267045510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3B86B41-3F60-6F4C-AA27-66764E1A0900}" type="slidenum">
              <a:rPr lang="en-US"/>
              <a:pPr/>
              <a:t>‹#›</a:t>
            </a:fld>
            <a:endParaRPr lang="en-US"/>
          </a:p>
        </p:txBody>
      </p:sp>
    </p:spTree>
    <p:extLst>
      <p:ext uri="{BB962C8B-B14F-4D97-AF65-F5344CB8AC3E}">
        <p14:creationId xmlns:p14="http://schemas.microsoft.com/office/powerpoint/2010/main" val="10845954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F471B001-9C36-B741-B399-194FB579A8B0}" type="slidenum">
              <a:rPr lang="en-US"/>
              <a:pPr/>
              <a:t>‹#›</a:t>
            </a:fld>
            <a:endParaRPr lang="en-US"/>
          </a:p>
        </p:txBody>
      </p:sp>
    </p:spTree>
    <p:extLst>
      <p:ext uri="{BB962C8B-B14F-4D97-AF65-F5344CB8AC3E}">
        <p14:creationId xmlns:p14="http://schemas.microsoft.com/office/powerpoint/2010/main" val="418722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1E994C0-BFBB-144A-926B-9DDE36C7CC4D}" type="slidenum">
              <a:rPr lang="en-US"/>
              <a:pPr/>
              <a:t>‹#›</a:t>
            </a:fld>
            <a:endParaRPr lang="en-US"/>
          </a:p>
        </p:txBody>
      </p:sp>
    </p:spTree>
    <p:extLst>
      <p:ext uri="{BB962C8B-B14F-4D97-AF65-F5344CB8AC3E}">
        <p14:creationId xmlns:p14="http://schemas.microsoft.com/office/powerpoint/2010/main" val="733945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6299D41-BC8D-2F46-97A8-76EF32A9CFFE}" type="slidenum">
              <a:rPr lang="en-US"/>
              <a:pPr>
                <a:defRPr/>
              </a:pPr>
              <a:t>‹#›</a:t>
            </a:fld>
            <a:endParaRPr lang="en-US"/>
          </a:p>
        </p:txBody>
      </p:sp>
    </p:spTree>
    <p:extLst>
      <p:ext uri="{BB962C8B-B14F-4D97-AF65-F5344CB8AC3E}">
        <p14:creationId xmlns:p14="http://schemas.microsoft.com/office/powerpoint/2010/main" val="400782190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C93DCF9-CC0A-924C-B9B8-D68D81EACAAE}" type="slidenum">
              <a:rPr lang="en-US"/>
              <a:pPr/>
              <a:t>‹#›</a:t>
            </a:fld>
            <a:endParaRPr lang="en-US"/>
          </a:p>
        </p:txBody>
      </p:sp>
    </p:spTree>
    <p:extLst>
      <p:ext uri="{BB962C8B-B14F-4D97-AF65-F5344CB8AC3E}">
        <p14:creationId xmlns:p14="http://schemas.microsoft.com/office/powerpoint/2010/main" val="29037631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09F63996-D177-5443-8828-86DA90843B54}" type="slidenum">
              <a:rPr lang="en-US"/>
              <a:pPr/>
              <a:t>‹#›</a:t>
            </a:fld>
            <a:endParaRPr lang="en-US"/>
          </a:p>
        </p:txBody>
      </p:sp>
    </p:spTree>
    <p:extLst>
      <p:ext uri="{BB962C8B-B14F-4D97-AF65-F5344CB8AC3E}">
        <p14:creationId xmlns:p14="http://schemas.microsoft.com/office/powerpoint/2010/main" val="194604387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9365FAAF-2E53-4342-BF43-6D4DB9F5045B}" type="slidenum">
              <a:rPr lang="en-US"/>
              <a:pPr/>
              <a:t>‹#›</a:t>
            </a:fld>
            <a:endParaRPr lang="en-US"/>
          </a:p>
        </p:txBody>
      </p:sp>
    </p:spTree>
    <p:extLst>
      <p:ext uri="{BB962C8B-B14F-4D97-AF65-F5344CB8AC3E}">
        <p14:creationId xmlns:p14="http://schemas.microsoft.com/office/powerpoint/2010/main" val="234280140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753362F8-3D2C-5D46-8619-DF1C3FC75FF3}" type="slidenum">
              <a:rPr lang="en-US"/>
              <a:pPr/>
              <a:t>‹#›</a:t>
            </a:fld>
            <a:endParaRPr lang="en-US"/>
          </a:p>
        </p:txBody>
      </p:sp>
    </p:spTree>
    <p:extLst>
      <p:ext uri="{BB962C8B-B14F-4D97-AF65-F5344CB8AC3E}">
        <p14:creationId xmlns:p14="http://schemas.microsoft.com/office/powerpoint/2010/main" val="362509570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82EEA4C-72EF-8044-B302-813ED2B3C6E6}" type="slidenum">
              <a:rPr lang="en-US"/>
              <a:pPr/>
              <a:t>‹#›</a:t>
            </a:fld>
            <a:endParaRPr lang="en-US"/>
          </a:p>
        </p:txBody>
      </p:sp>
    </p:spTree>
    <p:extLst>
      <p:ext uri="{BB962C8B-B14F-4D97-AF65-F5344CB8AC3E}">
        <p14:creationId xmlns:p14="http://schemas.microsoft.com/office/powerpoint/2010/main" val="18165984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0F4F325F-5D49-244D-82D6-38640C906466}" type="slidenum">
              <a:rPr lang="en-US"/>
              <a:pPr/>
              <a:t>‹#›</a:t>
            </a:fld>
            <a:endParaRPr lang="en-US"/>
          </a:p>
        </p:txBody>
      </p:sp>
    </p:spTree>
    <p:extLst>
      <p:ext uri="{BB962C8B-B14F-4D97-AF65-F5344CB8AC3E}">
        <p14:creationId xmlns:p14="http://schemas.microsoft.com/office/powerpoint/2010/main" val="327032991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23739B1-41B4-1D46-B11A-84F19FAD1454}" type="slidenum">
              <a:rPr lang="en-US"/>
              <a:pPr/>
              <a:t>‹#›</a:t>
            </a:fld>
            <a:endParaRPr lang="en-US"/>
          </a:p>
        </p:txBody>
      </p:sp>
    </p:spTree>
    <p:extLst>
      <p:ext uri="{BB962C8B-B14F-4D97-AF65-F5344CB8AC3E}">
        <p14:creationId xmlns:p14="http://schemas.microsoft.com/office/powerpoint/2010/main" val="7950362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CB078E6-F717-B74D-8AD4-B3A9A9378FB4}" type="slidenum">
              <a:rPr lang="en-US"/>
              <a:pPr/>
              <a:t>‹#›</a:t>
            </a:fld>
            <a:endParaRPr lang="en-US"/>
          </a:p>
        </p:txBody>
      </p:sp>
    </p:spTree>
    <p:extLst>
      <p:ext uri="{BB962C8B-B14F-4D97-AF65-F5344CB8AC3E}">
        <p14:creationId xmlns:p14="http://schemas.microsoft.com/office/powerpoint/2010/main" val="147962833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3128F4-494B-CD4D-B2D1-404A5C5F3CD3}" type="slidenum">
              <a:rPr lang="en-US"/>
              <a:pPr/>
              <a:t>‹#›</a:t>
            </a:fld>
            <a:endParaRPr lang="en-US"/>
          </a:p>
        </p:txBody>
      </p:sp>
    </p:spTree>
    <p:extLst>
      <p:ext uri="{BB962C8B-B14F-4D97-AF65-F5344CB8AC3E}">
        <p14:creationId xmlns:p14="http://schemas.microsoft.com/office/powerpoint/2010/main" val="282043242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716065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972BA51-72E5-744C-A85F-55D9DDA5C4FF}" type="slidenum">
              <a:rPr lang="en-US"/>
              <a:pPr>
                <a:defRPr/>
              </a:pPr>
              <a:t>‹#›</a:t>
            </a:fld>
            <a:endParaRPr lang="en-US"/>
          </a:p>
        </p:txBody>
      </p:sp>
    </p:spTree>
    <p:extLst>
      <p:ext uri="{BB962C8B-B14F-4D97-AF65-F5344CB8AC3E}">
        <p14:creationId xmlns:p14="http://schemas.microsoft.com/office/powerpoint/2010/main" val="1088048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405565842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55534267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75299667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60522431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88914614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5004648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3792636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115988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98353919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989679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8C08B4A-1CB4-2D45-A9B7-035C553A7BD8}" type="slidenum">
              <a:rPr lang="en-US"/>
              <a:pPr>
                <a:defRPr/>
              </a:pPr>
              <a:t>‹#›</a:t>
            </a:fld>
            <a:endParaRPr lang="en-US"/>
          </a:p>
        </p:txBody>
      </p:sp>
    </p:spTree>
    <p:extLst>
      <p:ext uri="{BB962C8B-B14F-4D97-AF65-F5344CB8AC3E}">
        <p14:creationId xmlns:p14="http://schemas.microsoft.com/office/powerpoint/2010/main" val="15777785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10185425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086068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38514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30719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560213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964336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799154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165104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2891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6109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A49AAF1-8E7F-3344-B9EF-D645D7B718C6}" type="slidenum">
              <a:rPr lang="en-US"/>
              <a:pPr>
                <a:defRPr/>
              </a:pPr>
              <a:t>‹#›</a:t>
            </a:fld>
            <a:endParaRPr lang="en-US"/>
          </a:p>
        </p:txBody>
      </p:sp>
    </p:spTree>
    <p:extLst>
      <p:ext uri="{BB962C8B-B14F-4D97-AF65-F5344CB8AC3E}">
        <p14:creationId xmlns:p14="http://schemas.microsoft.com/office/powerpoint/2010/main" val="11027458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246264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12/15/24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18787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13011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367680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7114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65702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512490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56543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95332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7396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C3B72C-347C-7140-9A07-C701F71641CF}" type="slidenum">
              <a:rPr lang="en-US"/>
              <a:pPr>
                <a:defRPr/>
              </a:pPr>
              <a:t>‹#›</a:t>
            </a:fld>
            <a:endParaRPr lang="en-US"/>
          </a:p>
        </p:txBody>
      </p:sp>
    </p:spTree>
    <p:extLst>
      <p:ext uri="{BB962C8B-B14F-4D97-AF65-F5344CB8AC3E}">
        <p14:creationId xmlns:p14="http://schemas.microsoft.com/office/powerpoint/2010/main" val="414279796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133480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976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59699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468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856618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0885806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13407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1220944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3914906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69921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F76EB9-C69D-8B49-9C4C-CF9351AF8162}" type="slidenum">
              <a:rPr lang="en-US"/>
              <a:pPr>
                <a:defRPr/>
              </a:pPr>
              <a:t>‹#›</a:t>
            </a:fld>
            <a:endParaRPr lang="en-US"/>
          </a:p>
        </p:txBody>
      </p:sp>
    </p:spTree>
    <p:extLst>
      <p:ext uri="{BB962C8B-B14F-4D97-AF65-F5344CB8AC3E}">
        <p14:creationId xmlns:p14="http://schemas.microsoft.com/office/powerpoint/2010/main" val="292020623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8777098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144071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2105486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6097439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655593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65969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962335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1840493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010454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89879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EA11B5A-3F3D-9249-B85F-B7778180AF4E}" type="slidenum">
              <a:rPr lang="en-US"/>
              <a:pPr>
                <a:defRPr/>
              </a:pPr>
              <a:t>‹#›</a:t>
            </a:fld>
            <a:endParaRPr lang="en-US"/>
          </a:p>
        </p:txBody>
      </p:sp>
    </p:spTree>
    <p:extLst>
      <p:ext uri="{BB962C8B-B14F-4D97-AF65-F5344CB8AC3E}">
        <p14:creationId xmlns:p14="http://schemas.microsoft.com/office/powerpoint/2010/main" val="222826250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5770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459837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691781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994176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8138506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561789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1468062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37237582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342766375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431032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4C16582-F80A-EC4A-A676-D253C03057D0}" type="slidenum">
              <a:rPr lang="en-US"/>
              <a:pPr>
                <a:defRPr/>
              </a:pPr>
              <a:t>‹#›</a:t>
            </a:fld>
            <a:endParaRPr lang="en-US"/>
          </a:p>
        </p:txBody>
      </p:sp>
    </p:spTree>
    <p:extLst>
      <p:ext uri="{BB962C8B-B14F-4D97-AF65-F5344CB8AC3E}">
        <p14:creationId xmlns:p14="http://schemas.microsoft.com/office/powerpoint/2010/main" val="395054103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117438876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28186247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185849379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1027814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47754128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5873864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411980706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20886610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132207961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498066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BEC55AF3-0F1E-6847-B9D9-F2B0C600CC6D}" type="slidenum">
              <a:rPr lang="en-US"/>
              <a:pPr/>
              <a:t>‹#›</a:t>
            </a:fld>
            <a:endParaRPr lang="en-US"/>
          </a:p>
        </p:txBody>
      </p:sp>
    </p:spTree>
    <p:extLst>
      <p:ext uri="{BB962C8B-B14F-4D97-AF65-F5344CB8AC3E}">
        <p14:creationId xmlns:p14="http://schemas.microsoft.com/office/powerpoint/2010/main" val="337785539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173147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84612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1504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1329048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298882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748901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8154722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2619608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5173067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8512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4FD5E218-CF26-CE4D-86B4-2DE2034B7E39}" type="slidenum">
              <a:rPr lang="en-US"/>
              <a:pPr/>
              <a:t>‹#›</a:t>
            </a:fld>
            <a:endParaRPr lang="en-US"/>
          </a:p>
        </p:txBody>
      </p:sp>
    </p:spTree>
    <p:extLst>
      <p:ext uri="{BB962C8B-B14F-4D97-AF65-F5344CB8AC3E}">
        <p14:creationId xmlns:p14="http://schemas.microsoft.com/office/powerpoint/2010/main" val="9860573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768165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671805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468252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09575165"/>
      </p:ext>
    </p:extLst>
  </p:cSld>
  <p:clrMapOvr>
    <a:masterClrMapping/>
  </p:clrMapOvr>
  <p:transition spd="med">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23827210"/>
      </p:ext>
    </p:extLst>
  </p:cSld>
  <p:clrMapOvr>
    <a:masterClrMapping/>
  </p:clrMapOvr>
  <p:transition spd="med">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67305729"/>
      </p:ext>
    </p:extLst>
  </p:cSld>
  <p:clrMapOvr>
    <a:masterClrMapping/>
  </p:clrMapOvr>
  <p:transition spd="med">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743835639"/>
      </p:ext>
    </p:extLst>
  </p:cSld>
  <p:clrMapOvr>
    <a:masterClrMapping/>
  </p:clrMapOvr>
  <p:transition spd="med">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25915035"/>
      </p:ext>
    </p:extLst>
  </p:cSld>
  <p:clrMapOvr>
    <a:masterClrMapping/>
  </p:clrMapOvr>
  <p:transition spd="med">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25365801"/>
      </p:ext>
    </p:extLst>
  </p:cSld>
  <p:clrMapOvr>
    <a:masterClrMapping/>
  </p:clrMapOvr>
  <p:transition spd="med">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58751687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6A1010C-5EFE-C149-9586-90AF5225B9E7}" type="slidenum">
              <a:rPr lang="en-US"/>
              <a:pPr/>
              <a:t>‹#›</a:t>
            </a:fld>
            <a:endParaRPr lang="en-US"/>
          </a:p>
        </p:txBody>
      </p:sp>
    </p:spTree>
    <p:extLst>
      <p:ext uri="{BB962C8B-B14F-4D97-AF65-F5344CB8AC3E}">
        <p14:creationId xmlns:p14="http://schemas.microsoft.com/office/powerpoint/2010/main" val="2416172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41C1E45-5353-6449-A299-E778B5272FDF}" type="slidenum">
              <a:rPr lang="en-US"/>
              <a:pPr/>
              <a:t>‹#›</a:t>
            </a:fld>
            <a:endParaRPr lang="en-US"/>
          </a:p>
        </p:txBody>
      </p:sp>
    </p:spTree>
    <p:extLst>
      <p:ext uri="{BB962C8B-B14F-4D97-AF65-F5344CB8AC3E}">
        <p14:creationId xmlns:p14="http://schemas.microsoft.com/office/powerpoint/2010/main" val="42020107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750453313"/>
      </p:ext>
    </p:extLst>
  </p:cSld>
  <p:clrMapOvr>
    <a:masterClrMapping/>
  </p:clrMapOvr>
  <p:transition spd="med">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66266601"/>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246095104"/>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01143517"/>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463062104"/>
      </p:ext>
    </p:extLst>
  </p:cSld>
  <p:clrMapOvr>
    <a:masterClrMapping/>
  </p:clrMapOvr>
  <p:transition spd="med">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b="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b="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sz="1800" b="0">
                <a:solidFill>
                  <a:srgbClr val="000000"/>
                </a:solidFill>
              </a:rPr>
              <a:pPr>
                <a:defRPr/>
              </a:pPr>
              <a:t>‹#›</a:t>
            </a:fld>
            <a:endParaRPr lang="en-US" altLang="zh-TW" sz="1800" b="0">
              <a:solidFill>
                <a:srgbClr val="000000"/>
              </a:solidFill>
            </a:endParaRPr>
          </a:p>
        </p:txBody>
      </p:sp>
    </p:spTree>
    <p:extLst>
      <p:ext uri="{BB962C8B-B14F-4D97-AF65-F5344CB8AC3E}">
        <p14:creationId xmlns:p14="http://schemas.microsoft.com/office/powerpoint/2010/main" val="227868818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00190880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52589802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00645508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22593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050956-C8E4-2B40-B476-4706D135A192}" type="slidenum">
              <a:rPr lang="en-US"/>
              <a:pPr/>
              <a:t>‹#›</a:t>
            </a:fld>
            <a:endParaRPr lang="en-US"/>
          </a:p>
        </p:txBody>
      </p:sp>
    </p:spTree>
    <p:extLst>
      <p:ext uri="{BB962C8B-B14F-4D97-AF65-F5344CB8AC3E}">
        <p14:creationId xmlns:p14="http://schemas.microsoft.com/office/powerpoint/2010/main" val="308439829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5278403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0086581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04865114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00563941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17252402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04278736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578390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D926CEDA-784C-CE4F-A12A-343EC2C5F957}" type="slidenum">
              <a:rPr lang="en-US"/>
              <a:pPr/>
              <a:t>‹#›</a:t>
            </a:fld>
            <a:endParaRPr lang="en-US"/>
          </a:p>
        </p:txBody>
      </p:sp>
    </p:spTree>
    <p:extLst>
      <p:ext uri="{BB962C8B-B14F-4D97-AF65-F5344CB8AC3E}">
        <p14:creationId xmlns:p14="http://schemas.microsoft.com/office/powerpoint/2010/main" val="4260227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0A515764-2353-2B4D-9F7E-39265F35B65A}" type="slidenum">
              <a:rPr lang="en-US"/>
              <a:pPr/>
              <a:t>‹#›</a:t>
            </a:fld>
            <a:endParaRPr lang="en-US"/>
          </a:p>
        </p:txBody>
      </p:sp>
    </p:spTree>
    <p:extLst>
      <p:ext uri="{BB962C8B-B14F-4D97-AF65-F5344CB8AC3E}">
        <p14:creationId xmlns:p14="http://schemas.microsoft.com/office/powerpoint/2010/main" val="390914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C78E9DE8-EB10-584C-BE87-6B0ED0CDA576}" type="slidenum">
              <a:rPr lang="en-US"/>
              <a:pPr/>
              <a:t>‹#›</a:t>
            </a:fld>
            <a:endParaRPr lang="en-US"/>
          </a:p>
        </p:txBody>
      </p:sp>
    </p:spTree>
    <p:extLst>
      <p:ext uri="{BB962C8B-B14F-4D97-AF65-F5344CB8AC3E}">
        <p14:creationId xmlns:p14="http://schemas.microsoft.com/office/powerpoint/2010/main" val="768396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15C9E3C-E9FC-5547-A0B8-E0298F938F78}" type="slidenum">
              <a:rPr lang="en-US"/>
              <a:pPr/>
              <a:t>‹#›</a:t>
            </a:fld>
            <a:endParaRPr lang="en-US"/>
          </a:p>
        </p:txBody>
      </p:sp>
    </p:spTree>
    <p:extLst>
      <p:ext uri="{BB962C8B-B14F-4D97-AF65-F5344CB8AC3E}">
        <p14:creationId xmlns:p14="http://schemas.microsoft.com/office/powerpoint/2010/main" val="1751347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F8B570A-704D-DA48-9275-4CDC046B9ADE}" type="slidenum">
              <a:rPr lang="en-US"/>
              <a:pPr/>
              <a:t>‹#›</a:t>
            </a:fld>
            <a:endParaRPr lang="en-US"/>
          </a:p>
        </p:txBody>
      </p:sp>
    </p:spTree>
    <p:extLst>
      <p:ext uri="{BB962C8B-B14F-4D97-AF65-F5344CB8AC3E}">
        <p14:creationId xmlns:p14="http://schemas.microsoft.com/office/powerpoint/2010/main" val="3737238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4224521-7558-1740-B1DC-BAC291C45837}" type="slidenum">
              <a:rPr lang="en-US"/>
              <a:pPr/>
              <a:t>‹#›</a:t>
            </a:fld>
            <a:endParaRPr lang="en-US"/>
          </a:p>
        </p:txBody>
      </p:sp>
    </p:spTree>
    <p:extLst>
      <p:ext uri="{BB962C8B-B14F-4D97-AF65-F5344CB8AC3E}">
        <p14:creationId xmlns:p14="http://schemas.microsoft.com/office/powerpoint/2010/main" val="33817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205C43D-65D3-A846-8360-8489CD0F2238}" type="slidenum">
              <a:rPr lang="en-US"/>
              <a:pPr/>
              <a:t>‹#›</a:t>
            </a:fld>
            <a:endParaRPr lang="en-US"/>
          </a:p>
        </p:txBody>
      </p:sp>
    </p:spTree>
    <p:extLst>
      <p:ext uri="{BB962C8B-B14F-4D97-AF65-F5344CB8AC3E}">
        <p14:creationId xmlns:p14="http://schemas.microsoft.com/office/powerpoint/2010/main" val="2867521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48A329F-2058-214C-BFBF-3CAAF346873D}" type="slidenum">
              <a:rPr lang="en-US"/>
              <a:pPr/>
              <a:t>‹#›</a:t>
            </a:fld>
            <a:endParaRPr lang="en-US"/>
          </a:p>
        </p:txBody>
      </p:sp>
    </p:spTree>
    <p:extLst>
      <p:ext uri="{BB962C8B-B14F-4D97-AF65-F5344CB8AC3E}">
        <p14:creationId xmlns:p14="http://schemas.microsoft.com/office/powerpoint/2010/main" val="14802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676DB57-CC2F-FA44-B4CC-3C95A8855577}" type="slidenum">
              <a:rPr lang="en-US"/>
              <a:pPr/>
              <a:t>‹#›</a:t>
            </a:fld>
            <a:endParaRPr lang="en-US"/>
          </a:p>
        </p:txBody>
      </p:sp>
    </p:spTree>
    <p:extLst>
      <p:ext uri="{BB962C8B-B14F-4D97-AF65-F5344CB8AC3E}">
        <p14:creationId xmlns:p14="http://schemas.microsoft.com/office/powerpoint/2010/main" val="3212186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06DCB7BE-1A08-8C4C-B1F6-3E649ECFE20F}" type="slidenum">
              <a:rPr lang="en-US"/>
              <a:pPr/>
              <a:t>‹#›</a:t>
            </a:fld>
            <a:endParaRPr lang="en-US"/>
          </a:p>
        </p:txBody>
      </p:sp>
    </p:spTree>
    <p:extLst>
      <p:ext uri="{BB962C8B-B14F-4D97-AF65-F5344CB8AC3E}">
        <p14:creationId xmlns:p14="http://schemas.microsoft.com/office/powerpoint/2010/main" val="417666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7F79C7-B96C-6248-8423-C7527B558B49}" type="slidenum">
              <a:rPr lang="en-US"/>
              <a:pPr/>
              <a:t>‹#›</a:t>
            </a:fld>
            <a:endParaRPr lang="en-US"/>
          </a:p>
        </p:txBody>
      </p:sp>
    </p:spTree>
    <p:extLst>
      <p:ext uri="{BB962C8B-B14F-4D97-AF65-F5344CB8AC3E}">
        <p14:creationId xmlns:p14="http://schemas.microsoft.com/office/powerpoint/2010/main" val="175385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CBEEB2B-CC44-4741-B602-85C174EE012E}" type="slidenum">
              <a:rPr lang="en-US"/>
              <a:pPr/>
              <a:t>‹#›</a:t>
            </a:fld>
            <a:endParaRPr lang="en-US"/>
          </a:p>
        </p:txBody>
      </p:sp>
    </p:spTree>
    <p:extLst>
      <p:ext uri="{BB962C8B-B14F-4D97-AF65-F5344CB8AC3E}">
        <p14:creationId xmlns:p14="http://schemas.microsoft.com/office/powerpoint/2010/main" val="2803889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C56DCFCD-55BA-8349-B38E-958B0F6B5350}" type="slidenum">
              <a:rPr lang="en-US"/>
              <a:pPr/>
              <a:t>‹#›</a:t>
            </a:fld>
            <a:endParaRPr lang="en-US"/>
          </a:p>
        </p:txBody>
      </p:sp>
    </p:spTree>
    <p:extLst>
      <p:ext uri="{BB962C8B-B14F-4D97-AF65-F5344CB8AC3E}">
        <p14:creationId xmlns:p14="http://schemas.microsoft.com/office/powerpoint/2010/main" val="121063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6F7A30F3-8FB2-E448-8444-D791500E5D1D}" type="slidenum">
              <a:rPr lang="en-US"/>
              <a:pPr/>
              <a:t>‹#›</a:t>
            </a:fld>
            <a:endParaRPr lang="en-US"/>
          </a:p>
        </p:txBody>
      </p:sp>
    </p:spTree>
    <p:extLst>
      <p:ext uri="{BB962C8B-B14F-4D97-AF65-F5344CB8AC3E}">
        <p14:creationId xmlns:p14="http://schemas.microsoft.com/office/powerpoint/2010/main" val="1773107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626098CB-D609-274B-9A1D-FD9EBBFC86F7}" type="slidenum">
              <a:rPr lang="en-US"/>
              <a:pPr/>
              <a:t>‹#›</a:t>
            </a:fld>
            <a:endParaRPr lang="en-US"/>
          </a:p>
        </p:txBody>
      </p:sp>
    </p:spTree>
    <p:extLst>
      <p:ext uri="{BB962C8B-B14F-4D97-AF65-F5344CB8AC3E}">
        <p14:creationId xmlns:p14="http://schemas.microsoft.com/office/powerpoint/2010/main" val="3904752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5638D8C-CA3C-D941-93B5-1E61B4B02280}" type="slidenum">
              <a:rPr lang="en-US"/>
              <a:pPr/>
              <a:t>‹#›</a:t>
            </a:fld>
            <a:endParaRPr lang="en-US"/>
          </a:p>
        </p:txBody>
      </p:sp>
    </p:spTree>
    <p:extLst>
      <p:ext uri="{BB962C8B-B14F-4D97-AF65-F5344CB8AC3E}">
        <p14:creationId xmlns:p14="http://schemas.microsoft.com/office/powerpoint/2010/main" val="2423518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500FE657-EB0F-A744-A3C9-1127D1DED592}" type="slidenum">
              <a:rPr lang="en-US"/>
              <a:pPr/>
              <a:t>‹#›</a:t>
            </a:fld>
            <a:endParaRPr lang="en-US"/>
          </a:p>
        </p:txBody>
      </p:sp>
    </p:spTree>
    <p:extLst>
      <p:ext uri="{BB962C8B-B14F-4D97-AF65-F5344CB8AC3E}">
        <p14:creationId xmlns:p14="http://schemas.microsoft.com/office/powerpoint/2010/main" val="847168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6347104-EB83-4C41-A0A7-FE204A8B74AF}" type="slidenum">
              <a:rPr lang="en-US"/>
              <a:pPr/>
              <a:t>‹#›</a:t>
            </a:fld>
            <a:endParaRPr lang="en-US"/>
          </a:p>
        </p:txBody>
      </p:sp>
    </p:spTree>
    <p:extLst>
      <p:ext uri="{BB962C8B-B14F-4D97-AF65-F5344CB8AC3E}">
        <p14:creationId xmlns:p14="http://schemas.microsoft.com/office/powerpoint/2010/main" val="104642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7955CE3-E000-B546-9CCC-11FCFF5F96D0}" type="slidenum">
              <a:rPr lang="en-US"/>
              <a:pPr/>
              <a:t>‹#›</a:t>
            </a:fld>
            <a:endParaRPr lang="en-US"/>
          </a:p>
        </p:txBody>
      </p:sp>
    </p:spTree>
    <p:extLst>
      <p:ext uri="{BB962C8B-B14F-4D97-AF65-F5344CB8AC3E}">
        <p14:creationId xmlns:p14="http://schemas.microsoft.com/office/powerpoint/2010/main" val="280695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BA790A1-9DC5-A441-BDA5-A8074A4F2C9B}" type="slidenum">
              <a:rPr lang="en-US"/>
              <a:pPr/>
              <a:t>‹#›</a:t>
            </a:fld>
            <a:endParaRPr lang="en-US"/>
          </a:p>
        </p:txBody>
      </p:sp>
    </p:spTree>
    <p:extLst>
      <p:ext uri="{BB962C8B-B14F-4D97-AF65-F5344CB8AC3E}">
        <p14:creationId xmlns:p14="http://schemas.microsoft.com/office/powerpoint/2010/main" val="14748738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32A4290-9056-984A-A1BD-F0CE205EDC72}" type="slidenum">
              <a:rPr lang="en-US"/>
              <a:pPr/>
              <a:t>‹#›</a:t>
            </a:fld>
            <a:endParaRPr lang="en-US"/>
          </a:p>
        </p:txBody>
      </p:sp>
    </p:spTree>
    <p:extLst>
      <p:ext uri="{BB962C8B-B14F-4D97-AF65-F5344CB8AC3E}">
        <p14:creationId xmlns:p14="http://schemas.microsoft.com/office/powerpoint/2010/main" val="1447710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3B2BF067-3848-5549-8D09-B7CB7883CC4F}" type="slidenum">
              <a:rPr lang="en-GB"/>
              <a:pPr/>
              <a:t>‹#›</a:t>
            </a:fld>
            <a:endParaRPr lang="en-GB"/>
          </a:p>
        </p:txBody>
      </p:sp>
    </p:spTree>
    <p:extLst>
      <p:ext uri="{BB962C8B-B14F-4D97-AF65-F5344CB8AC3E}">
        <p14:creationId xmlns:p14="http://schemas.microsoft.com/office/powerpoint/2010/main" val="3558020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E0118BAC-2607-1849-B885-0FF92A3126AD}" type="slidenum">
              <a:rPr lang="en-GB"/>
              <a:pPr>
                <a:defRPr/>
              </a:pPr>
              <a:t>‹#›</a:t>
            </a:fld>
            <a:endParaRPr lang="en-GB"/>
          </a:p>
        </p:txBody>
      </p:sp>
    </p:spTree>
    <p:extLst>
      <p:ext uri="{BB962C8B-B14F-4D97-AF65-F5344CB8AC3E}">
        <p14:creationId xmlns:p14="http://schemas.microsoft.com/office/powerpoint/2010/main" val="186395843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EBB4EAD-47EE-3D46-8483-3816EB853CC9}" type="slidenum">
              <a:rPr lang="en-GB"/>
              <a:pPr>
                <a:defRPr/>
              </a:pPr>
              <a:t>‹#›</a:t>
            </a:fld>
            <a:endParaRPr lang="en-GB"/>
          </a:p>
        </p:txBody>
      </p:sp>
    </p:spTree>
    <p:extLst>
      <p:ext uri="{BB962C8B-B14F-4D97-AF65-F5344CB8AC3E}">
        <p14:creationId xmlns:p14="http://schemas.microsoft.com/office/powerpoint/2010/main" val="1492755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A477BFC8-CA3F-DF40-B2A8-176E3C01EC60}" type="slidenum">
              <a:rPr lang="en-GB"/>
              <a:pPr>
                <a:defRPr/>
              </a:pPr>
              <a:t>‹#›</a:t>
            </a:fld>
            <a:endParaRPr lang="en-GB"/>
          </a:p>
        </p:txBody>
      </p:sp>
    </p:spTree>
    <p:extLst>
      <p:ext uri="{BB962C8B-B14F-4D97-AF65-F5344CB8AC3E}">
        <p14:creationId xmlns:p14="http://schemas.microsoft.com/office/powerpoint/2010/main" val="336294370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6A4458B8-D41B-4245-9DA7-4A935E0937A1}" type="slidenum">
              <a:rPr lang="en-GB"/>
              <a:pPr>
                <a:defRPr/>
              </a:pPr>
              <a:t>‹#›</a:t>
            </a:fld>
            <a:endParaRPr lang="en-GB"/>
          </a:p>
        </p:txBody>
      </p:sp>
    </p:spTree>
    <p:extLst>
      <p:ext uri="{BB962C8B-B14F-4D97-AF65-F5344CB8AC3E}">
        <p14:creationId xmlns:p14="http://schemas.microsoft.com/office/powerpoint/2010/main" val="1355440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0C081CF9-9A44-0141-AD57-608FEA4DD5D8}" type="slidenum">
              <a:rPr lang="en-GB"/>
              <a:pPr>
                <a:defRPr/>
              </a:pPr>
              <a:t>‹#›</a:t>
            </a:fld>
            <a:endParaRPr lang="en-GB"/>
          </a:p>
        </p:txBody>
      </p:sp>
    </p:spTree>
    <p:extLst>
      <p:ext uri="{BB962C8B-B14F-4D97-AF65-F5344CB8AC3E}">
        <p14:creationId xmlns:p14="http://schemas.microsoft.com/office/powerpoint/2010/main" val="362288174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0EFE776A-96D3-424F-908C-DC9BBAA15243}" type="slidenum">
              <a:rPr lang="en-GB"/>
              <a:pPr>
                <a:defRPr/>
              </a:pPr>
              <a:t>‹#›</a:t>
            </a:fld>
            <a:endParaRPr lang="en-GB"/>
          </a:p>
        </p:txBody>
      </p:sp>
    </p:spTree>
    <p:extLst>
      <p:ext uri="{BB962C8B-B14F-4D97-AF65-F5344CB8AC3E}">
        <p14:creationId xmlns:p14="http://schemas.microsoft.com/office/powerpoint/2010/main" val="41696372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B6D77A32-7A3E-E747-BCD3-9EEBEE7F537F}" type="slidenum">
              <a:rPr lang="en-GB"/>
              <a:pPr>
                <a:defRPr/>
              </a:pPr>
              <a:t>‹#›</a:t>
            </a:fld>
            <a:endParaRPr lang="en-GB"/>
          </a:p>
        </p:txBody>
      </p:sp>
    </p:spTree>
    <p:extLst>
      <p:ext uri="{BB962C8B-B14F-4D97-AF65-F5344CB8AC3E}">
        <p14:creationId xmlns:p14="http://schemas.microsoft.com/office/powerpoint/2010/main" val="367694688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FAA95C26-1488-D54F-B888-D6372FDDF1D6}" type="slidenum">
              <a:rPr lang="en-GB"/>
              <a:pPr>
                <a:defRPr/>
              </a:pPr>
              <a:t>‹#›</a:t>
            </a:fld>
            <a:endParaRPr lang="en-GB"/>
          </a:p>
        </p:txBody>
      </p:sp>
    </p:spTree>
    <p:extLst>
      <p:ext uri="{BB962C8B-B14F-4D97-AF65-F5344CB8AC3E}">
        <p14:creationId xmlns:p14="http://schemas.microsoft.com/office/powerpoint/2010/main" val="10811070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DEC4208-F959-834E-A662-272412820BFB}" type="slidenum">
              <a:rPr lang="en-US"/>
              <a:pPr/>
              <a:t>‹#›</a:t>
            </a:fld>
            <a:endParaRPr lang="en-US"/>
          </a:p>
        </p:txBody>
      </p:sp>
    </p:spTree>
    <p:extLst>
      <p:ext uri="{BB962C8B-B14F-4D97-AF65-F5344CB8AC3E}">
        <p14:creationId xmlns:p14="http://schemas.microsoft.com/office/powerpoint/2010/main" val="4087648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E99FB235-6B0C-774A-80EA-7174F7B84E55}" type="slidenum">
              <a:rPr lang="en-GB"/>
              <a:pPr>
                <a:defRPr/>
              </a:pPr>
              <a:t>‹#›</a:t>
            </a:fld>
            <a:endParaRPr lang="en-GB"/>
          </a:p>
        </p:txBody>
      </p:sp>
    </p:spTree>
    <p:extLst>
      <p:ext uri="{BB962C8B-B14F-4D97-AF65-F5344CB8AC3E}">
        <p14:creationId xmlns:p14="http://schemas.microsoft.com/office/powerpoint/2010/main" val="29932142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DC3F61DF-9B10-2649-9D87-7F50A5EFC525}" type="slidenum">
              <a:rPr lang="en-GB"/>
              <a:pPr>
                <a:defRPr/>
              </a:pPr>
              <a:t>‹#›</a:t>
            </a:fld>
            <a:endParaRPr lang="en-GB"/>
          </a:p>
        </p:txBody>
      </p:sp>
    </p:spTree>
    <p:extLst>
      <p:ext uri="{BB962C8B-B14F-4D97-AF65-F5344CB8AC3E}">
        <p14:creationId xmlns:p14="http://schemas.microsoft.com/office/powerpoint/2010/main" val="118544205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0F3092A9-8904-AD42-8DB4-EF18B97DE0EC}" type="slidenum">
              <a:rPr lang="en-GB"/>
              <a:pPr>
                <a:defRPr/>
              </a:pPr>
              <a:t>‹#›</a:t>
            </a:fld>
            <a:endParaRPr lang="en-GB"/>
          </a:p>
        </p:txBody>
      </p:sp>
    </p:spTree>
    <p:extLst>
      <p:ext uri="{BB962C8B-B14F-4D97-AF65-F5344CB8AC3E}">
        <p14:creationId xmlns:p14="http://schemas.microsoft.com/office/powerpoint/2010/main" val="96813776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92F87273-F7A9-9E42-9CA8-C65F1B61C395}" type="slidenum">
              <a:rPr lang="en-US"/>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178719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0D2C984C-C7E9-C545-B326-BCD9E82219E6}" type="slidenum">
              <a:rPr lang="en-US"/>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561917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7265367E-B28D-C341-AE79-216CB9D9A681}" type="slidenum">
              <a:rPr lang="en-US"/>
              <a:pPr/>
              <a:t>‹#›</a:t>
            </a:fld>
            <a:endParaRPr lang="en-US"/>
          </a:p>
        </p:txBody>
      </p:sp>
    </p:spTree>
    <p:extLst>
      <p:ext uri="{BB962C8B-B14F-4D97-AF65-F5344CB8AC3E}">
        <p14:creationId xmlns:p14="http://schemas.microsoft.com/office/powerpoint/2010/main" val="311546319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35D957-AC63-2F4D-9183-EA50BE791CA4}" type="slidenum">
              <a:rPr lang="en-US"/>
              <a:pPr/>
              <a:t>‹#›</a:t>
            </a:fld>
            <a:endParaRPr lang="en-US"/>
          </a:p>
        </p:txBody>
      </p:sp>
    </p:spTree>
    <p:extLst>
      <p:ext uri="{BB962C8B-B14F-4D97-AF65-F5344CB8AC3E}">
        <p14:creationId xmlns:p14="http://schemas.microsoft.com/office/powerpoint/2010/main" val="104692103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D2E159F-AC79-F444-8289-A99C8D2EF36E}" type="slidenum">
              <a:rPr lang="en-US"/>
              <a:pPr/>
              <a:t>‹#›</a:t>
            </a:fld>
            <a:endParaRPr lang="en-US"/>
          </a:p>
        </p:txBody>
      </p:sp>
    </p:spTree>
    <p:extLst>
      <p:ext uri="{BB962C8B-B14F-4D97-AF65-F5344CB8AC3E}">
        <p14:creationId xmlns:p14="http://schemas.microsoft.com/office/powerpoint/2010/main" val="163349208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6B2A1CEC-815E-5E42-9C5A-2CBF2C46FCF5}" type="slidenum">
              <a:rPr lang="en-US"/>
              <a:pPr/>
              <a:t>‹#›</a:t>
            </a:fld>
            <a:endParaRPr lang="en-US"/>
          </a:p>
        </p:txBody>
      </p:sp>
    </p:spTree>
    <p:extLst>
      <p:ext uri="{BB962C8B-B14F-4D97-AF65-F5344CB8AC3E}">
        <p14:creationId xmlns:p14="http://schemas.microsoft.com/office/powerpoint/2010/main" val="7306500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0CBC4DD2-EC8A-934C-919E-7504EA934B3A}" type="slidenum">
              <a:rPr lang="en-US"/>
              <a:pPr/>
              <a:t>‹#›</a:t>
            </a:fld>
            <a:endParaRPr lang="en-US"/>
          </a:p>
        </p:txBody>
      </p:sp>
    </p:spTree>
    <p:extLst>
      <p:ext uri="{BB962C8B-B14F-4D97-AF65-F5344CB8AC3E}">
        <p14:creationId xmlns:p14="http://schemas.microsoft.com/office/powerpoint/2010/main" val="25543414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18.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19.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5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4.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6.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31.xml"/><Relationship Id="rId1" Type="http://schemas.openxmlformats.org/officeDocument/2006/relationships/slideLayout" Target="../slideLayouts/slideLayout23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31.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3.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34.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5.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6.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7.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8.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9.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40.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1.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2.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3.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4.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10.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1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7.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2.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8.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2.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9.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51.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52.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48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4.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496.xml"/><Relationship Id="rId1" Type="http://schemas.openxmlformats.org/officeDocument/2006/relationships/slideLayout" Target="../slideLayouts/slideLayout49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theme" Target="../theme/theme56.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57.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5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5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image" Target="../media/image1.jpeg"/><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6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slideLayout" Target="../slideLayouts/slideLayout566.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slideLayout" Target="../slideLayouts/slideLayout579.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slideLayout" Target="../slideLayouts/slideLayout592.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slideLayout" Target="../slideLayouts/slideLayout591.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slideLayout" Target="../slideLayouts/slideLayout605.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65.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p>
        </p:txBody>
      </p:sp>
      <p:sp>
        <p:nvSpPr>
          <p:cNvPr id="1030"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1"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2"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a typeface="MS PGothic" charset="0"/>
                <a:cs typeface="MS PGothic" charset="0"/>
              </a:defRPr>
            </a:lvl1pPr>
          </a:lstStyle>
          <a:p>
            <a:fld id="{A367AF34-C4B7-3A4E-B753-7CD2B2F54EC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1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F46C4CA5-DFAC-2D49-9C99-17936FC63E75}" type="slidenum">
              <a:rPr lang="en-US"/>
              <a:pPr/>
              <a:t>‹#›</a:t>
            </a:fld>
            <a:endParaRPr lang="en-US"/>
          </a:p>
        </p:txBody>
      </p:sp>
      <p:grpSp>
        <p:nvGrpSpPr>
          <p:cNvPr id="117764" name="Group 4"/>
          <p:cNvGrpSpPr>
            <a:grpSpLocks/>
          </p:cNvGrpSpPr>
          <p:nvPr/>
        </p:nvGrpSpPr>
        <p:grpSpPr bwMode="auto">
          <a:xfrm>
            <a:off x="0" y="0"/>
            <a:ext cx="9140825" cy="6850063"/>
            <a:chOff x="0" y="0"/>
            <a:chExt cx="5758" cy="4315"/>
          </a:xfrm>
        </p:grpSpPr>
        <p:grpSp>
          <p:nvGrpSpPr>
            <p:cNvPr id="117768"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47" r:id="rId1"/>
    <p:sldLayoutId id="214748534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MS PGothic" charset="0"/>
                <a:cs typeface="MS PGothic" charset="0"/>
              </a:defRPr>
            </a:lvl1pPr>
          </a:lstStyle>
          <a:p>
            <a:fld id="{436245A5-B996-AB47-A613-5297D133C3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 id="2147485360" r:id="rId12"/>
    <p:sldLayoutId id="214748536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MS PGothic" charset="0"/>
                <a:cs typeface="MS PGothic" charset="0"/>
              </a:defRPr>
            </a:lvl1pPr>
          </a:lstStyle>
          <a:p>
            <a:fld id="{71EC0519-255A-414D-B33D-08BC04B8B0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7461"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47468"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47469"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0FD90037-4DBE-9C4B-A177-2ED7823999E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3"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408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7409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7409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B1CBE22F-396D-6A43-83B2-6322AAF6561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 id="21474853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cs typeface="MS PGothic" charset="0"/>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cs typeface="MS PGothic" charset="0"/>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ea typeface="MS PGothic" charset="0"/>
                <a:cs typeface="MS PGothic" charset="0"/>
              </a:defRPr>
            </a:lvl1pPr>
          </a:lstStyle>
          <a:p>
            <a:fld id="{EAE236B5-7C98-0945-BDD7-06B77648195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6" r:id="rId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94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231EA157-BB6D-D34C-8D70-2DBD46E9E747}"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14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a typeface="MS PGothic" charset="0"/>
                <a:cs typeface="MS PGothic" charset="0"/>
              </a:defRPr>
            </a:lvl1pPr>
          </a:lstStyle>
          <a:p>
            <a:fld id="{B3388126-87C4-A64E-B429-ED606F07A300}"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9354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82950"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1"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2"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3"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4"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5"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93548" name="Group 12"/>
          <p:cNvGrpSpPr>
            <a:grpSpLocks/>
          </p:cNvGrpSpPr>
          <p:nvPr/>
        </p:nvGrpSpPr>
        <p:grpSpPr bwMode="auto">
          <a:xfrm>
            <a:off x="63500" y="153988"/>
            <a:ext cx="3435350" cy="520700"/>
            <a:chOff x="40" y="97"/>
            <a:chExt cx="2164" cy="328"/>
          </a:xfrm>
        </p:grpSpPr>
        <p:sp>
          <p:nvSpPr>
            <p:cNvPr id="8296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7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93549" name="Group 18"/>
          <p:cNvGrpSpPr>
            <a:grpSpLocks/>
          </p:cNvGrpSpPr>
          <p:nvPr/>
        </p:nvGrpSpPr>
        <p:grpSpPr bwMode="auto">
          <a:xfrm>
            <a:off x="5646738" y="153988"/>
            <a:ext cx="3435350" cy="552450"/>
            <a:chOff x="3557" y="97"/>
            <a:chExt cx="2164" cy="348"/>
          </a:xfrm>
        </p:grpSpPr>
        <p:sp>
          <p:nvSpPr>
            <p:cNvPr id="8296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14FAA3B9-CF6B-F14F-B527-DF17E79F3C8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9" r:id="rId1"/>
    <p:sldLayoutId id="2147485380" r:id="rId2"/>
    <p:sldLayoutId id="2147485381" r:id="rId3"/>
    <p:sldLayoutId id="2147485382" r:id="rId4"/>
    <p:sldLayoutId id="2147485383" r:id="rId5"/>
    <p:sldLayoutId id="2147485384" r:id="rId6"/>
    <p:sldLayoutId id="2147485385" r:id="rId7"/>
    <p:sldLayoutId id="2147485386" r:id="rId8"/>
    <p:sldLayoutId id="2147485387" r:id="rId9"/>
    <p:sldLayoutId id="2147485388"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850" name="Group 2"/>
          <p:cNvGrpSpPr>
            <a:grpSpLocks/>
          </p:cNvGrpSpPr>
          <p:nvPr/>
        </p:nvGrpSpPr>
        <p:grpSpPr bwMode="auto">
          <a:xfrm>
            <a:off x="0" y="2286000"/>
            <a:ext cx="9144000" cy="3581400"/>
            <a:chOff x="0" y="1968"/>
            <a:chExt cx="5760" cy="2256"/>
          </a:xfrm>
        </p:grpSpPr>
        <p:sp>
          <p:nvSpPr>
            <p:cNvPr id="2068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grpSp>
      <p:sp>
        <p:nvSpPr>
          <p:cNvPr id="2068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68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7D76BFB0-38D0-9F42-B8C3-26BA904A8A1B}" type="slidenum">
              <a:rPr lang="en-US" altLang="ja-JP"/>
              <a:pPr>
                <a:defRPr/>
              </a:pPr>
              <a:t>‹#›</a:t>
            </a:fld>
            <a:endParaRPr lang="en-US" altLang="ja-JP"/>
          </a:p>
        </p:txBody>
      </p:sp>
      <p:pic>
        <p:nvPicPr>
          <p:cNvPr id="206856"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389"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5A342DC9-B492-934D-840A-2E92C4265D96}" type="slidenum">
              <a:rPr lang="en-US"/>
              <a:pPr/>
              <a:t>‹#›</a:t>
            </a:fld>
            <a:endParaRPr lang="en-US"/>
          </a:p>
        </p:txBody>
      </p:sp>
      <p:grpSp>
        <p:nvGrpSpPr>
          <p:cNvPr id="208900" name="Group 1028"/>
          <p:cNvGrpSpPr>
            <a:grpSpLocks/>
          </p:cNvGrpSpPr>
          <p:nvPr/>
        </p:nvGrpSpPr>
        <p:grpSpPr bwMode="auto">
          <a:xfrm>
            <a:off x="0" y="0"/>
            <a:ext cx="9140825" cy="6850063"/>
            <a:chOff x="0" y="0"/>
            <a:chExt cx="5758" cy="4315"/>
          </a:xfrm>
        </p:grpSpPr>
        <p:grpSp>
          <p:nvGrpSpPr>
            <p:cNvPr id="20890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9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457200" y="992188"/>
            <a:ext cx="8153400" cy="1600200"/>
            <a:chOff x="288" y="625"/>
            <a:chExt cx="5136" cy="1008"/>
          </a:xfrm>
        </p:grpSpPr>
        <p:sp>
          <p:nvSpPr>
            <p:cNvPr id="22426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grpSp>
      <p:sp>
        <p:nvSpPr>
          <p:cNvPr id="22425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22426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402" r:id="rId1"/>
  </p:sldLayoutIdLst>
  <p:txStyles>
    <p:titleStyle>
      <a:lvl1pPr algn="r" rtl="0" eaLnBrk="0" fontAlgn="base" hangingPunct="0">
        <a:spcBef>
          <a:spcPct val="0"/>
        </a:spcBef>
        <a:spcAft>
          <a:spcPct val="0"/>
        </a:spcAft>
        <a:defRPr sz="4000" i="1">
          <a:solidFill>
            <a:schemeClr val="tx2"/>
          </a:solidFill>
          <a:latin typeface="Arial"/>
          <a:ea typeface="PMingLiU" pitchFamily="18" charset="-120"/>
          <a:cs typeface="Arial"/>
        </a:defRPr>
      </a:lvl1pPr>
      <a:lvl2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2pPr>
      <a:lvl3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3pPr>
      <a:lvl4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4pPr>
      <a:lvl5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PMingLiU" pitchFamily="18" charset="-12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PMingLiU" pitchFamily="18" charset="-120"/>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PMingLiU" pitchFamily="18" charset="-120"/>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B81DFA4B-6925-5443-84C2-924C893D85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 id="2147485415"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91985175"/>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741975826"/>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86896500"/>
      </p:ext>
    </p:extLst>
  </p:cSld>
  <p:clrMap bg1="dk2" tx1="lt1" bg2="dk1" tx2="lt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 id="214748545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15/12/2024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23706574"/>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23102669"/>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464641425"/>
      </p:ext>
    </p:extLst>
  </p:cSld>
  <p:clrMap bg1="lt1" tx1="dk1" bg2="lt2" tx2="dk2" accent1="accent1" accent2="accent2" accent3="accent3" accent4="accent4" accent5="accent5" accent6="accent6" hlink="hlink" folHlink="folHlink"/>
  <p:sldLayoutIdLst>
    <p:sldLayoutId id="2147485492" r:id="rId1"/>
    <p:sldLayoutId id="214748549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3753903"/>
      </p:ext>
    </p:extLst>
  </p:cSld>
  <p:clrMap bg1="dk2" tx1="lt1" bg2="dk1" tx2="lt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 id="214748550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25609"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S PGothic" charset="0"/>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S PGothic" charset="0"/>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a typeface="MS PGothic" charset="0"/>
                <a:cs typeface="MS PGothic" charset="0"/>
              </a:defRPr>
            </a:lvl1pPr>
          </a:lstStyle>
          <a:p>
            <a:fld id="{7931FC71-2257-B244-AB4D-34D872CD00E6}" type="slidenum">
              <a:rPr lang="en-GB"/>
              <a:pPr/>
              <a:t>‹#›</a:t>
            </a:fld>
            <a:endParaRPr lang="en-GB"/>
          </a:p>
        </p:txBody>
      </p:sp>
      <p:sp>
        <p:nvSpPr>
          <p:cNvPr id="25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1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3963950"/>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8805441"/>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88001305"/>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4842170"/>
      </p:ext>
    </p:extLst>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960944"/>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31384621"/>
      </p:ext>
    </p:extLst>
  </p:cSld>
  <p:clrMap bg1="lt1" tx1="dk1" bg2="lt2" tx2="dk2" accent1="accent1" accent2="accent2" accent3="accent3" accent4="accent4" accent5="accent5" accent6="accent6" hlink="hlink" folHlink="folHlink"/>
  <p:sldLayoutIdLst>
    <p:sldLayoutId id="2147485569" r:id="rId1"/>
    <p:sldLayoutId id="2147485570" r:id="rId2"/>
    <p:sldLayoutId id="2147485571" r:id="rId3"/>
    <p:sldLayoutId id="2147485572" r:id="rId4"/>
    <p:sldLayoutId id="2147485573" r:id="rId5"/>
    <p:sldLayoutId id="2147485574" r:id="rId6"/>
    <p:sldLayoutId id="2147485575" r:id="rId7"/>
    <p:sldLayoutId id="2147485576" r:id="rId8"/>
    <p:sldLayoutId id="2147485577" r:id="rId9"/>
    <p:sldLayoutId id="2147485578" r:id="rId10"/>
    <p:sldLayoutId id="21474855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2368161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1279376"/>
      </p:ext>
    </p:extLst>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99535211"/>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29395632"/>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3576255"/>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1221670"/>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71935"/>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2553690"/>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52545315"/>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699394"/>
      </p:ext>
    </p:extLst>
  </p:cSld>
  <p:clrMap bg1="dk2" tx1="lt1" bg2="dk1" tx2="lt2" accent1="accent1" accent2="accent2" accent3="accent3" accent4="accent4" accent5="accent5" accent6="accent6" hlink="hlink" folHlink="folHlink"/>
  <p:sldLayoutIdLst>
    <p:sldLayoutId id="21474857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3670587181"/>
      </p:ext>
    </p:extLst>
  </p:cSld>
  <p:clrMap bg1="lt1" tx1="dk1" bg2="lt2" tx2="dk2" accent1="accent1" accent2="accent2" accent3="accent3" accent4="accent4" accent5="accent5" accent6="accent6" hlink="hlink" folHlink="folHlink"/>
  <p:sldLayoutIdLst>
    <p:sldLayoutId id="214748570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015163283"/>
      </p:ext>
    </p:extLst>
  </p:cSld>
  <p:clrMap bg1="dk2" tx1="lt1" bg2="dk1" tx2="lt2" accent1="accent1" accent2="accent2" accent3="accent3" accent4="accent4" accent5="accent5" accent6="accent6" hlink="hlink" folHlink="folHlink"/>
  <p:sldLayoutIdLst>
    <p:sldLayoutId id="2147485717"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2137630"/>
      </p:ext>
    </p:extLst>
  </p:cSld>
  <p:clrMap bg1="dk2" tx1="lt1" bg2="dk1" tx2="lt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146949"/>
      </p:ext>
    </p:extLst>
  </p:cSld>
  <p:clrMap bg1="dk2" tx1="lt1" bg2="dk1" tx2="lt2" accent1="accent1" accent2="accent2" accent3="accent3" accent4="accent4" accent5="accent5" accent6="accent6" hlink="hlink" folHlink="folHlink"/>
  <p:sldLayoutIdLst>
    <p:sldLayoutId id="2147485741" r:id="rId1"/>
    <p:sldLayoutId id="2147485742" r:id="rId2"/>
    <p:sldLayoutId id="2147485743" r:id="rId3"/>
    <p:sldLayoutId id="2147485744" r:id="rId4"/>
    <p:sldLayoutId id="2147485745" r:id="rId5"/>
    <p:sldLayoutId id="2147485746" r:id="rId6"/>
    <p:sldLayoutId id="2147485747" r:id="rId7"/>
    <p:sldLayoutId id="2147485748" r:id="rId8"/>
    <p:sldLayoutId id="2147485749" r:id="rId9"/>
    <p:sldLayoutId id="2147485750" r:id="rId10"/>
    <p:sldLayoutId id="21474857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669ACF4B-CDBA-2D46-8AC8-75E36025A4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4" r:id="rId6"/>
    <p:sldLayoutId id="2147485325" r:id="rId7"/>
    <p:sldLayoutId id="2147485326" r:id="rId8"/>
    <p:sldLayoutId id="2147485327" r:id="rId9"/>
    <p:sldLayoutId id="2147485328" r:id="rId10"/>
    <p:sldLayoutId id="2147485329" r:id="rId11"/>
    <p:sldLayoutId id="2147485330" r:id="rId12"/>
    <p:sldLayoutId id="214748533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1513271670"/>
      </p:ext>
    </p:extLst>
  </p:cSld>
  <p:clrMap bg1="lt1" tx1="dk1" bg2="lt2" tx2="dk2" accent1="accent1" accent2="accent2" accent3="accent3" accent4="accent4" accent5="accent5" accent6="accent6" hlink="hlink" folHlink="folHlink"/>
  <p:sldLayoutIdLst>
    <p:sldLayoutId id="2147485755" r:id="rId1"/>
    <p:sldLayoutId id="2147485756" r:id="rId2"/>
    <p:sldLayoutId id="2147485757" r:id="rId3"/>
    <p:sldLayoutId id="2147485758" r:id="rId4"/>
    <p:sldLayoutId id="2147485759" r:id="rId5"/>
    <p:sldLayoutId id="2147485760" r:id="rId6"/>
    <p:sldLayoutId id="2147485761" r:id="rId7"/>
    <p:sldLayoutId id="2147485762" r:id="rId8"/>
    <p:sldLayoutId id="2147485763" r:id="rId9"/>
    <p:sldLayoutId id="2147485764" r:id="rId10"/>
    <p:sldLayoutId id="2147485765" r:id="rId11"/>
    <p:sldLayoutId id="2147485766" r:id="rId12"/>
    <p:sldLayoutId id="21474857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12/15/24</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582605689"/>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6358451"/>
      </p:ext>
    </p:extLst>
  </p:cSld>
  <p:clrMap bg1="dk2" tx1="lt1" bg2="dk1" tx2="lt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effectLst/>
              </a:rPr>
              <a:pPr>
                <a:defRPr/>
              </a:pPr>
              <a:t>‹#›</a:t>
            </a:fld>
            <a:endParaRPr lang="en-US">
              <a:effectLst/>
            </a:endParaRPr>
          </a:p>
        </p:txBody>
      </p:sp>
    </p:spTree>
    <p:extLst>
      <p:ext uri="{BB962C8B-B14F-4D97-AF65-F5344CB8AC3E}">
        <p14:creationId xmlns:p14="http://schemas.microsoft.com/office/powerpoint/2010/main" val="357918736"/>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15/12/2024</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3844145388"/>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920104534"/>
      </p:ext>
    </p:extLst>
  </p:cSld>
  <p:clrMap bg1="lt1" tx1="dk1" bg2="lt2" tx2="dk2" accent1="accent1" accent2="accent2" accent3="accent3" accent4="accent4" accent5="accent5" accent6="accent6" hlink="hlink" folHlink="folHlink"/>
  <p:sldLayoutIdLst>
    <p:sldLayoutId id="2147485822" r:id="rId1"/>
    <p:sldLayoutId id="21474858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53"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4460"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4461"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B712255-3FBB-5540-BB5F-8568FD012795}" type="slidenum">
              <a:rPr lang="en-US"/>
              <a:pPr/>
              <a:t>‹#›</a:t>
            </a:fld>
            <a:endParaRPr lang="en-US"/>
          </a:p>
        </p:txBody>
      </p:sp>
    </p:spTree>
    <p:extLst>
      <p:ext uri="{BB962C8B-B14F-4D97-AF65-F5344CB8AC3E}">
        <p14:creationId xmlns:p14="http://schemas.microsoft.com/office/powerpoint/2010/main" val="4178249340"/>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 id="214748584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27793059"/>
      </p:ext>
    </p:extLst>
  </p:cSld>
  <p:clrMap bg1="dk2" tx1="lt1" bg2="dk1" tx2="lt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CC69E9F-B9DA-2F4F-9A36-BFB8E80A5277}" type="datetimeFigureOut">
              <a:rPr lang="en-US" smtClean="0">
                <a:solidFill>
                  <a:prstClr val="black">
                    <a:tint val="75000"/>
                  </a:prstClr>
                </a:solidFill>
                <a:effectLst/>
                <a:latin typeface="Calibri"/>
                <a:ea typeface="+mn-ea"/>
                <a:cs typeface="+mn-cs"/>
              </a:rPr>
              <a:pPr defTabSz="457200" fontAlgn="auto">
                <a:spcBef>
                  <a:spcPts val="0"/>
                </a:spcBef>
                <a:spcAft>
                  <a:spcPts val="0"/>
                </a:spcAft>
              </a:pPr>
              <a:t>12/15/24</a:t>
            </a:fld>
            <a:endParaRPr lang="en-US">
              <a:solidFill>
                <a:prstClr val="black">
                  <a:tint val="75000"/>
                </a:prstClr>
              </a:solidFill>
              <a:effectLst/>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effectLst/>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7B927D9-13C7-2345-AFDF-22E8D7B40D5F}" type="slidenum">
              <a:rPr lang="en-US" smtClean="0">
                <a:solidFill>
                  <a:prstClr val="black">
                    <a:tint val="75000"/>
                  </a:prstClr>
                </a:solidFill>
                <a:effectLst/>
                <a:latin typeface="Calibri"/>
                <a:ea typeface="+mn-ea"/>
                <a:cs typeface="+mn-cs"/>
              </a:rPr>
              <a:pPr defTabSz="457200" fontAlgn="auto">
                <a:spcBef>
                  <a:spcPts val="0"/>
                </a:spcBef>
                <a:spcAft>
                  <a:spcPts val="0"/>
                </a:spcAft>
              </a:pPr>
              <a:t>‹#›</a:t>
            </a:fld>
            <a:endParaRPr lang="en-US">
              <a:solidFill>
                <a:prstClr val="black">
                  <a:tint val="75000"/>
                </a:prstClr>
              </a:solidFill>
              <a:effectLst/>
              <a:latin typeface="Calibri"/>
              <a:ea typeface="+mn-ea"/>
              <a:cs typeface="+mn-cs"/>
            </a:endParaRPr>
          </a:p>
        </p:txBody>
      </p:sp>
    </p:spTree>
    <p:extLst>
      <p:ext uri="{BB962C8B-B14F-4D97-AF65-F5344CB8AC3E}">
        <p14:creationId xmlns:p14="http://schemas.microsoft.com/office/powerpoint/2010/main" val="1415712246"/>
      </p:ext>
    </p:extLst>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 id="2147485868" r:id="rId5"/>
    <p:sldLayoutId id="2147485869" r:id="rId6"/>
    <p:sldLayoutId id="2147485870" r:id="rId7"/>
    <p:sldLayoutId id="2147485871" r:id="rId8"/>
    <p:sldLayoutId id="2147485872" r:id="rId9"/>
    <p:sldLayoutId id="2147485873" r:id="rId10"/>
    <p:sldLayoutId id="21474858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842406748"/>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17"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4518"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19"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0"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1"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2"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3"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64524" name="Group 15"/>
          <p:cNvGrpSpPr>
            <a:grpSpLocks/>
          </p:cNvGrpSpPr>
          <p:nvPr/>
        </p:nvGrpSpPr>
        <p:grpSpPr bwMode="auto">
          <a:xfrm>
            <a:off x="63500" y="153988"/>
            <a:ext cx="3435350" cy="520700"/>
            <a:chOff x="40" y="97"/>
            <a:chExt cx="2164" cy="328"/>
          </a:xfrm>
        </p:grpSpPr>
        <p:sp>
          <p:nvSpPr>
            <p:cNvPr id="64534"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5"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6"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7"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8"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64525" name="Group 21"/>
          <p:cNvGrpSpPr>
            <a:grpSpLocks/>
          </p:cNvGrpSpPr>
          <p:nvPr/>
        </p:nvGrpSpPr>
        <p:grpSpPr bwMode="auto">
          <a:xfrm>
            <a:off x="5646738" y="153988"/>
            <a:ext cx="3435350" cy="552450"/>
            <a:chOff x="3557" y="97"/>
            <a:chExt cx="2164" cy="348"/>
          </a:xfrm>
        </p:grpSpPr>
        <p:sp>
          <p:nvSpPr>
            <p:cNvPr id="64529"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0"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1"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2"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3"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5135D63C-2BB7-7B47-9F4A-C438A5140A8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2"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1586141"/>
      </p:ext>
    </p:extLst>
  </p:cSld>
  <p:clrMap bg1="dk2" tx1="lt1" bg2="dk1" tx2="lt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364089096"/>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 id="2147485938" r:id="rId12"/>
    <p:sldLayoutId id="21474859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18A8791-A0D0-CE49-9DEA-6760510D96A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3001508"/>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 id="2147485952" r:id="rId12"/>
    <p:sldLayoutId id="2147485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08087656"/>
      </p:ext>
    </p:extLst>
  </p:cSld>
  <p:clrMap bg1="lt1" tx1="dk1" bg2="lt2" tx2="dk2" accent1="accent1" accent2="accent2" accent3="accent3" accent4="accent4" accent5="accent5" accent6="accent6" hlink="hlink" folHlink="folHlink"/>
  <p:sldLayoutIdLst>
    <p:sldLayoutId id="2147485955"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 id="2147485966" r:id="rId12"/>
    <p:sldLayoutId id="21474859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03390"/>
      </p:ext>
    </p:extLst>
  </p:cSld>
  <p:clrMap bg1="lt1" tx1="dk1" bg2="lt2" tx2="dk2" accent1="accent1" accent2="accent2" accent3="accent3" accent4="accent4" accent5="accent5" accent6="accent6" hlink="hlink" folHlink="folHlink"/>
  <p:sldLayoutIdLst>
    <p:sldLayoutId id="2147485969" r:id="rId1"/>
    <p:sldLayoutId id="2147485970" r:id="rId2"/>
    <p:sldLayoutId id="2147485971" r:id="rId3"/>
    <p:sldLayoutId id="2147485972" r:id="rId4"/>
    <p:sldLayoutId id="2147485973" r:id="rId5"/>
    <p:sldLayoutId id="2147485974" r:id="rId6"/>
    <p:sldLayoutId id="2147485975" r:id="rId7"/>
    <p:sldLayoutId id="2147485976" r:id="rId8"/>
    <p:sldLayoutId id="2147485977" r:id="rId9"/>
    <p:sldLayoutId id="2147485978" r:id="rId10"/>
    <p:sldLayoutId id="2147485979" r:id="rId11"/>
    <p:sldLayoutId id="2147485980" r:id="rId12"/>
    <p:sldLayoutId id="2147485981"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180076408"/>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680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7681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7681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873DC1D-F972-FC42-8A74-86E0B446180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3"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 id="21474852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01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33E55407-9189-3048-989A-76F27752D1E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3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6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cs typeface="Geneva" charset="0"/>
              </a:defRPr>
            </a:lvl1pPr>
          </a:lstStyle>
          <a:p>
            <a:pPr>
              <a:defRPr/>
            </a:pPr>
            <a:fld id="{46F8AEF6-0F86-8D42-A353-921E8E0B2B3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9.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73.xml"/><Relationship Id="rId1" Type="http://schemas.openxmlformats.org/officeDocument/2006/relationships/themeOverride" Target="../theme/themeOverride15.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496.xml"/><Relationship Id="rId1" Type="http://schemas.openxmlformats.org/officeDocument/2006/relationships/themeOverride" Target="../theme/themeOverride16.x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496.xml"/><Relationship Id="rId1" Type="http://schemas.openxmlformats.org/officeDocument/2006/relationships/themeOverride" Target="../theme/themeOverride17.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4.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567.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567.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567.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567.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567.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567.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567.xml"/><Relationship Id="rId4" Type="http://schemas.openxmlformats.org/officeDocument/2006/relationships/image" Target="../media/image91.png"/></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4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1.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4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45.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445.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4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43.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445.xml"/></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44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4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2.xml"/></Relationships>
</file>

<file path=ppt/slides/_rels/slide13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7.xml"/></Relationships>
</file>

<file path=ppt/slides/_rels/slide13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3.xml"/></Relationships>
</file>

<file path=ppt/slides/_rels/slide1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0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5.xml"/></Relationships>
</file>

<file path=ppt/slides/_rels/slide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90.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4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40.xml"/></Relationships>
</file>

<file path=ppt/slides/_rels/slide1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17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1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372.xml"/><Relationship Id="rId1" Type="http://schemas.openxmlformats.org/officeDocument/2006/relationships/themeOverride" Target="../theme/themeOverride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3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3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3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4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3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3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7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5.xml"/></Relationships>
</file>

<file path=ppt/slides/_rels/slide1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445.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445.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8.xml"/><Relationship Id="rId1" Type="http://schemas.openxmlformats.org/officeDocument/2006/relationships/slideLayout" Target="../slideLayouts/slideLayout17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172.xml"/></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405.xml"/><Relationship Id="rId1" Type="http://schemas.openxmlformats.org/officeDocument/2006/relationships/themeOverride" Target="../theme/themeOverride19.xml"/></Relationships>
</file>

<file path=ppt/slides/_rels/slide1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0.xml"/><Relationship Id="rId1" Type="http://schemas.openxmlformats.org/officeDocument/2006/relationships/slideLayout" Target="../slideLayouts/slideLayout4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30.xml"/></Relationships>
</file>

<file path=ppt/slides/_rels/slide1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3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30.xml"/><Relationship Id="rId1" Type="http://schemas.openxmlformats.org/officeDocument/2006/relationships/themeOverride" Target="../theme/themeOverr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1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2.xml"/><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151.xml"/><Relationship Id="rId6" Type="http://schemas.openxmlformats.org/officeDocument/2006/relationships/image" Target="../media/image116.jpeg"/><Relationship Id="rId11" Type="http://schemas.openxmlformats.org/officeDocument/2006/relationships/image" Target="../media/image121.emf"/><Relationship Id="rId5" Type="http://schemas.openxmlformats.org/officeDocument/2006/relationships/image" Target="../media/image115.emf"/><Relationship Id="rId10" Type="http://schemas.openxmlformats.org/officeDocument/2006/relationships/image" Target="../media/image120.emf"/><Relationship Id="rId4" Type="http://schemas.openxmlformats.org/officeDocument/2006/relationships/image" Target="../media/image114.jpeg"/><Relationship Id="rId9" Type="http://schemas.openxmlformats.org/officeDocument/2006/relationships/image" Target="../media/image119.gif"/></Relationships>
</file>

<file path=ppt/slides/_rels/slide1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0.xml"/><Relationship Id="rId1" Type="http://schemas.openxmlformats.org/officeDocument/2006/relationships/themeOverride" Target="../theme/themeOverride2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0.xml"/><Relationship Id="rId1" Type="http://schemas.openxmlformats.org/officeDocument/2006/relationships/themeOverride" Target="../theme/themeOverride2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30.xml"/><Relationship Id="rId1" Type="http://schemas.openxmlformats.org/officeDocument/2006/relationships/themeOverride" Target="../theme/themeOverride2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30.xml"/><Relationship Id="rId1" Type="http://schemas.openxmlformats.org/officeDocument/2006/relationships/themeOverride" Target="../theme/themeOverride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30.xml"/><Relationship Id="rId1" Type="http://schemas.openxmlformats.org/officeDocument/2006/relationships/themeOverride" Target="../theme/themeOverride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4.xml"/><Relationship Id="rId1" Type="http://schemas.openxmlformats.org/officeDocument/2006/relationships/slideLayout" Target="../slideLayouts/slideLayout156.xml"/></Relationships>
</file>

<file path=ppt/slides/_rels/slide1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59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45.xml"/></Relationships>
</file>

<file path=ppt/slides/_rels/slide1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59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0.xml"/><Relationship Id="rId1" Type="http://schemas.openxmlformats.org/officeDocument/2006/relationships/themeOverride" Target="../theme/themeOverride26.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30.xml"/><Relationship Id="rId1" Type="http://schemas.openxmlformats.org/officeDocument/2006/relationships/themeOverride" Target="../theme/themeOverride27.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0.xml"/><Relationship Id="rId1" Type="http://schemas.openxmlformats.org/officeDocument/2006/relationships/themeOverride" Target="../theme/themeOverride2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11.xml"/></Relationships>
</file>

<file path=ppt/slides/_rels/slide1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8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58.xml"/><Relationship Id="rId4" Type="http://schemas.openxmlformats.org/officeDocument/2006/relationships/image" Target="../media/image13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58.xml"/></Relationships>
</file>

<file path=ppt/slides/_rels/slide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45.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8.xml"/><Relationship Id="rId1" Type="http://schemas.openxmlformats.org/officeDocument/2006/relationships/slideLayout" Target="../slideLayouts/slideLayout157.xml"/></Relationships>
</file>

<file path=ppt/slides/_rels/slide191.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2.xml"/><Relationship Id="rId1" Type="http://schemas.openxmlformats.org/officeDocument/2006/relationships/slideLayout" Target="../slideLayouts/slideLayout445.xml"/></Relationships>
</file>

<file path=ppt/slides/_rels/slide1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445.xml"/></Relationships>
</file>

<file path=ppt/slides/_rels/slide19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4.xml"/><Relationship Id="rId1" Type="http://schemas.openxmlformats.org/officeDocument/2006/relationships/slideLayout" Target="../slideLayouts/slideLayout586.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5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6.xml"/><Relationship Id="rId1" Type="http://schemas.openxmlformats.org/officeDocument/2006/relationships/slideLayout" Target="../slideLayouts/slideLayout5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27.xml"/><Relationship Id="rId1" Type="http://schemas.openxmlformats.org/officeDocument/2006/relationships/slideLayout" Target="../slideLayouts/slideLayout4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8.xml"/><Relationship Id="rId1" Type="http://schemas.openxmlformats.org/officeDocument/2006/relationships/slideLayout" Target="../slideLayouts/slideLayout445.xml"/></Relationships>
</file>

<file path=ppt/slides/_rels/slide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9.xml"/><Relationship Id="rId1" Type="http://schemas.openxmlformats.org/officeDocument/2006/relationships/slideLayout" Target="../slideLayouts/slideLayout445.xml"/></Relationships>
</file>

<file path=ppt/slides/_rels/slide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0.xml"/><Relationship Id="rId1" Type="http://schemas.openxmlformats.org/officeDocument/2006/relationships/slideLayout" Target="../slideLayouts/slideLayout445.xml"/></Relationships>
</file>

<file path=ppt/slides/_rels/slide2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1.xml"/><Relationship Id="rId1" Type="http://schemas.openxmlformats.org/officeDocument/2006/relationships/slideLayout" Target="../slideLayouts/slideLayout445.xml"/></Relationships>
</file>

<file path=ppt/slides/_rels/slide2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2.xml"/><Relationship Id="rId1" Type="http://schemas.openxmlformats.org/officeDocument/2006/relationships/slideLayout" Target="../slideLayouts/slideLayout44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33.xml"/><Relationship Id="rId1" Type="http://schemas.openxmlformats.org/officeDocument/2006/relationships/slideLayout" Target="../slideLayouts/slideLayout606.xml"/><Relationship Id="rId4" Type="http://schemas.openxmlformats.org/officeDocument/2006/relationships/image" Target="../media/image14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2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slideLayout" Target="../slideLayouts/slideLayout160.xml"/><Relationship Id="rId1" Type="http://schemas.openxmlformats.org/officeDocument/2006/relationships/themeOverride" Target="../theme/themeOverride29.xml"/><Relationship Id="rId4" Type="http://schemas.openxmlformats.org/officeDocument/2006/relationships/image" Target="../media/image147.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36.xml"/><Relationship Id="rId1" Type="http://schemas.openxmlformats.org/officeDocument/2006/relationships/slideLayout" Target="../slideLayouts/slideLayout606.xml"/><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4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5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4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4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4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4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9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9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90.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9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0.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4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4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8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72.xml"/></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7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5.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45.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45.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445.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44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9.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96.xml"/><Relationship Id="rId1" Type="http://schemas.openxmlformats.org/officeDocument/2006/relationships/themeOverride" Target="../theme/themeOverr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4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45.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96.xml"/><Relationship Id="rId1" Type="http://schemas.openxmlformats.org/officeDocument/2006/relationships/themeOverride" Target="../theme/themeOverride5.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98.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1.xml"/><Relationship Id="rId1" Type="http://schemas.openxmlformats.org/officeDocument/2006/relationships/themeOverride" Target="../theme/themeOverride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458.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96.xml"/><Relationship Id="rId1" Type="http://schemas.openxmlformats.org/officeDocument/2006/relationships/themeOverride" Target="../theme/themeOverride8.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93.xml"/><Relationship Id="rId5" Type="http://schemas.openxmlformats.org/officeDocument/2006/relationships/image" Target="../media/image60.jpe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458.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1.xml"/><Relationship Id="rId1" Type="http://schemas.openxmlformats.org/officeDocument/2006/relationships/themeOverride" Target="../theme/themeOverride9.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45.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45.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45.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1.xml"/><Relationship Id="rId1" Type="http://schemas.openxmlformats.org/officeDocument/2006/relationships/themeOverride" Target="../theme/themeOverride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0.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45.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1.xml"/><Relationship Id="rId1" Type="http://schemas.openxmlformats.org/officeDocument/2006/relationships/themeOverride" Target="../theme/themeOverride1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5.xml"/><Relationship Id="rId1" Type="http://schemas.openxmlformats.org/officeDocument/2006/relationships/themeOverride" Target="../theme/themeOverride12.xm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58.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1.xml"/><Relationship Id="rId1" Type="http://schemas.openxmlformats.org/officeDocument/2006/relationships/themeOverride" Target="../theme/themeOverride13.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0.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1.xml"/><Relationship Id="rId1" Type="http://schemas.openxmlformats.org/officeDocument/2006/relationships/themeOverride" Target="../theme/themeOverride14.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outerShdw>
          </a:effectLst>
        </p:spPr>
        <p:txBody>
          <a:bodyPr/>
          <a:lstStyle/>
          <a:p>
            <a:pPr eaLnBrk="1" hangingPunct="1"/>
            <a:r>
              <a:rPr lang="ja-JP" altLang="en-US" sz="9600">
                <a:latin typeface="Times New Roman" charset="0"/>
              </a:rPr>
              <a:t>撒迦利亚</a:t>
            </a:r>
            <a:r>
              <a:rPr lang="zh-CN" altLang="en-US" sz="9600">
                <a:latin typeface="Times New Roman" charset="0"/>
                <a:cs typeface="SimSun" charset="0"/>
              </a:rPr>
              <a:t>书</a:t>
            </a:r>
            <a:endParaRPr lang="en-US" sz="11700">
              <a:latin typeface="Times New Roman" charset="0"/>
            </a:endParaRPr>
          </a:p>
        </p:txBody>
      </p:sp>
      <p:sp>
        <p:nvSpPr>
          <p:cNvPr id="5" name="Text Box 6"/>
          <p:cNvSpPr txBox="1">
            <a:spLocks noChangeArrowheads="1"/>
          </p:cNvSpPr>
          <p:nvPr/>
        </p:nvSpPr>
        <p:spPr bwMode="auto">
          <a:xfrm>
            <a:off x="-72008" y="6220378"/>
            <a:ext cx="9252520"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zh-TW" altLang="en-US" sz="3600" kern="10" dirty="0">
                <a:ln w="9525">
                  <a:round/>
                  <a:headEnd/>
                  <a:tailEnd/>
                </a:ln>
                <a:solidFill>
                  <a:srgbClr val="FFFFFF"/>
                </a:solidFill>
                <a:cs typeface="+mn-ea"/>
              </a:rPr>
              <a:t>重建耶和华的殿</a:t>
            </a:r>
            <a:endParaRPr lang="en-US" sz="3600" kern="10" dirty="0">
              <a:ln w="9525">
                <a:round/>
                <a:headEnd/>
                <a:tailEnd/>
              </a:ln>
              <a:solidFill>
                <a:srgbClr val="FFFFFF"/>
              </a:solidFill>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16426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96255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29095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5181600"/>
            <a:ext cx="7086600" cy="1676400"/>
          </a:xfrm>
          <a:effectLst>
            <a:outerShdw blurRad="63500" dist="35921" dir="2700000" algn="ctr" rotWithShape="0">
              <a:schemeClr val="bg2"/>
            </a:outerShdw>
          </a:effectLst>
        </p:spPr>
        <p:txBody>
          <a:bodyPr/>
          <a:lstStyle/>
          <a:p>
            <a:pPr eaLnBrk="1" hangingPunct="1"/>
            <a:r>
              <a:rPr lang="en-US" sz="4800" b="1" dirty="0">
                <a:effectLst>
                  <a:glow rad="228600">
                    <a:schemeClr val="bg2"/>
                  </a:glow>
                  <a:outerShdw blurRad="38100" dist="38100" dir="2700000" algn="tl">
                    <a:srgbClr val="000000"/>
                  </a:outerShdw>
                </a:effectLst>
                <a:latin typeface="Arial" charset="0"/>
                <a:cs typeface="Times New Roman" charset="0"/>
              </a:rPr>
              <a:t>5:5-11 </a:t>
            </a:r>
            <a:r>
              <a:rPr lang="zh-CN" altLang="en-US" sz="4800" b="1" dirty="0">
                <a:effectLst>
                  <a:glow rad="228600">
                    <a:schemeClr val="bg2"/>
                  </a:glow>
                  <a:outerShdw blurRad="38100" dist="38100" dir="2700000" algn="tl">
                    <a:srgbClr val="000000"/>
                  </a:outerShdw>
                </a:effectLst>
                <a:latin typeface="Arial" charset="0"/>
                <a:cs typeface="Times New Roman" charset="0"/>
              </a:rPr>
              <a:t>坐在量器中的妇人</a:t>
            </a:r>
            <a:endParaRPr lang="en-US" sz="4800" b="1" dirty="0">
              <a:effectLst>
                <a:glow rad="228600">
                  <a:schemeClr val="bg2"/>
                </a:glow>
                <a:outerShdw blurRad="38100" dist="38100" dir="2700000" algn="tl">
                  <a:srgbClr val="000000"/>
                </a:outerShdw>
              </a:effectLst>
              <a:latin typeface="Arial" charset="0"/>
              <a:cs typeface="Times New Roman" charset="0"/>
            </a:endParaRPr>
          </a:p>
        </p:txBody>
      </p:sp>
      <p:sp>
        <p:nvSpPr>
          <p:cNvPr id="4" name="TextBox 3"/>
          <p:cNvSpPr txBox="1"/>
          <p:nvPr/>
        </p:nvSpPr>
        <p:spPr>
          <a:xfrm>
            <a:off x="3429000" y="0"/>
            <a:ext cx="5715000" cy="4524315"/>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baseline="30000" dirty="0">
                <a:solidFill>
                  <a:srgbClr val="FFFFFF"/>
                </a:solidFill>
                <a:effectLst>
                  <a:glow rad="228600">
                    <a:srgbClr val="000000"/>
                  </a:glow>
                  <a:outerShdw blurRad="38100" dist="38100" dir="2700000" algn="tl">
                    <a:srgbClr val="000000"/>
                  </a:outerShdw>
                </a:effectLst>
                <a:latin typeface="Arial" charset="0"/>
                <a:cs typeface="Arial" charset="0"/>
              </a:rPr>
              <a:t>9 </a:t>
            </a:r>
            <a:r>
              <a:rPr lang="ru-RU" b="1"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10</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我问那与我说话的天使：“她们要把量器带到哪里去呢？”</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11</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他回答我：“要在示拿地为那量器建造房子；房子预备好了，就在那里把它安放在它自己的地方。</a:t>
            </a:r>
            <a:r>
              <a:rPr lang="ru-RU"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 </a:t>
            </a:r>
            <a:b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(5:9-11 </a:t>
            </a:r>
            <a:r>
              <a:rPr lang="en-US" altLang="ja-JP" sz="2000" b="1" dirty="0">
                <a:solidFill>
                  <a:srgbClr val="FFFFFF"/>
                </a:solidFill>
                <a:effectLst>
                  <a:glow rad="228600">
                    <a:srgbClr val="000000"/>
                  </a:glow>
                  <a:outerShdw blurRad="38100" dist="38100" dir="2700000" algn="tl">
                    <a:srgbClr val="000000"/>
                  </a:outerShdw>
                </a:effectLst>
                <a:latin typeface="Arial" charset="0"/>
                <a:cs typeface="Arial" charset="0"/>
              </a:rPr>
              <a:t>CNY</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b="1"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sz="2800" b="1" kern="0"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sz="2800" b="1" kern="0"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r>
              <a:rPr lang="ru-RU"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b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 (5:9 </a:t>
            </a:r>
            <a:r>
              <a:rPr lang="en-US" altLang="zh-CN" sz="2800" b="1" kern="0" dirty="0">
                <a:solidFill>
                  <a:srgbClr val="FFFFFF"/>
                </a:solidFill>
                <a:effectLst>
                  <a:glow rad="228600">
                    <a:srgbClr val="000000"/>
                  </a:glow>
                  <a:outerShdw blurRad="38100" dist="38100" dir="2700000" algn="tl">
                    <a:srgbClr val="000000"/>
                  </a:outerShdw>
                </a:effectLst>
                <a:latin typeface="Arial" charset="0"/>
                <a:cs typeface="Arial" charset="0"/>
              </a:rPr>
              <a:t>CNV</a:t>
            </a: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sz="2800" b="1" kern="0"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141595468"/>
      </p:ext>
    </p:extLst>
  </p:cSld>
  <p:clrMapOvr>
    <a:overrideClrMapping bg1="lt1" tx1="dk1" bg2="lt2" tx2="dk2" accent1="accent1" accent2="accent2" accent3="accent3" accent4="accent4" accent5="accent5" accent6="accent6" hlink="hlink" folHlink="folHlink"/>
  </p:clrMapOvr>
  <p:transition>
    <p:dissolv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邪恶有时会以女性形象出现。</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撒迦利亚书</a:t>
            </a:r>
            <a:r>
              <a:rPr lang="ko-KR"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ko-KR" sz="3200" b="1" dirty="0">
                <a:solidFill>
                  <a:srgbClr val="FFFFFF"/>
                </a:solidFill>
                <a:effectLst>
                  <a:glow rad="127000">
                    <a:srgbClr val="000000"/>
                  </a:glow>
                </a:effectLst>
                <a:latin typeface="Arial" charset="0"/>
                <a:ea typeface="ＭＳ Ｐゴシック" charset="0"/>
                <a:cs typeface="ＭＳ Ｐゴシック" charset="0"/>
              </a:rPr>
              <a:t>5:9 </a:t>
            </a: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是提到女性超自然存在的两个地方之一</a:t>
            </a:r>
            <a:r>
              <a:rPr lang="ko-KR" alt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957424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2309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23914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我又举目观看，看见有四辆战车从两座山中间出来</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那两座山是铜山</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第一辆战车套着红马，第二辆套着黑马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3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第三辆套着白马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第四辆套着有斑点的马；这些马都很雄壮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于是我问那与我说话的天使</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我主啊，这些是甚么意思</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6:1-4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134938" y="444500"/>
            <a:ext cx="8885237" cy="1155700"/>
          </a:xfrm>
          <a:effectLst>
            <a:outerShdw blurRad="63500" dist="35921" dir="2700000" algn="ctr" rotWithShape="0">
              <a:schemeClr val="bg2"/>
            </a:outerShdw>
          </a:effectLst>
        </p:spPr>
        <p:txBody>
          <a:bodyPr/>
          <a:lstStyle/>
          <a:p>
            <a:pPr eaLnBrk="1" hangingPunct="1">
              <a:defRPr/>
            </a:pPr>
            <a:r>
              <a:rPr lang="en-US" sz="4800" b="1" dirty="0">
                <a:latin typeface="Times New Roman" charset="0"/>
                <a:cs typeface="Times New Roman" charset="0"/>
              </a:rPr>
              <a:t>6:1-8 </a:t>
            </a:r>
            <a:r>
              <a:rPr lang="ja-JP" altLang="en-US" sz="4800" dirty="0">
                <a:latin typeface="Times New Roman" charset="0"/>
              </a:rPr>
              <a:t>车套</a:t>
            </a:r>
            <a:endParaRPr lang="en-US" sz="6600" b="1" dirty="0">
              <a:latin typeface="Times New Roman" charset="0"/>
              <a:cs typeface="Times New Roman" charset="0"/>
            </a:endParaRPr>
          </a:p>
        </p:txBody>
      </p:sp>
      <p:sp>
        <p:nvSpPr>
          <p:cNvPr id="140292" name="Text Box 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latin typeface="Times New Roman" pitchFamily="-128" charset="0"/>
                <a:ea typeface="+mn-ea"/>
                <a:cs typeface="+mn-cs"/>
              </a:rPr>
              <a:t>649</a:t>
            </a:r>
          </a:p>
        </p:txBody>
      </p:sp>
      <p:grpSp>
        <p:nvGrpSpPr>
          <p:cNvPr id="5" name="Group 6"/>
          <p:cNvGrpSpPr>
            <a:grpSpLocks/>
          </p:cNvGrpSpPr>
          <p:nvPr/>
        </p:nvGrpSpPr>
        <p:grpSpPr bwMode="auto">
          <a:xfrm>
            <a:off x="2590800" y="4419600"/>
            <a:ext cx="1828800" cy="1143000"/>
            <a:chOff x="3581400" y="4495800"/>
            <a:chExt cx="1828800" cy="1143000"/>
          </a:xfrm>
        </p:grpSpPr>
        <p:sp>
          <p:nvSpPr>
            <p:cNvPr id="6"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7"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8"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西</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0"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11" name="Group 11"/>
          <p:cNvGrpSpPr>
            <a:grpSpLocks/>
          </p:cNvGrpSpPr>
          <p:nvPr/>
        </p:nvGrpSpPr>
        <p:grpSpPr bwMode="auto">
          <a:xfrm rot="10800000">
            <a:off x="4495800" y="1981200"/>
            <a:ext cx="1828800" cy="1143000"/>
            <a:chOff x="3581400" y="4495800"/>
            <a:chExt cx="1828800" cy="1143000"/>
          </a:xfrm>
        </p:grpSpPr>
        <p:sp>
          <p:nvSpPr>
            <p:cNvPr id="12"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a:solidFill>
                    <a:srgbClr val="FFFFCC"/>
                  </a:solidFill>
                  <a:latin typeface="Arial" charset="0"/>
                  <a:ea typeface="Times New Roman" charset="0"/>
                  <a:cs typeface="Arial" charset="0"/>
                </a:rPr>
                <a:t>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3"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神对外邦人的审判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8" descr="Lights"/>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一人骑着红马、站在洼地番石榴树中间</a:t>
            </a:r>
            <a:r>
              <a:rPr lang="en-US" sz="3200" b="1" dirty="0">
                <a:solidFill>
                  <a:srgbClr val="FFFFFF"/>
                </a:solidFill>
                <a:effectLst>
                  <a:glow rad="101600">
                    <a:srgbClr val="000000"/>
                  </a:glow>
                </a:effectLst>
                <a:latin typeface="Arial"/>
                <a:cs typeface="Arial"/>
              </a:rPr>
              <a:t> 1:7-17</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四角与四个匠人 </a:t>
            </a:r>
            <a:r>
              <a:rPr lang="en-US" sz="3200" b="1" dirty="0">
                <a:solidFill>
                  <a:srgbClr val="FFFFFF"/>
                </a:solidFill>
                <a:effectLst>
                  <a:glow rad="101600">
                    <a:srgbClr val="000000"/>
                  </a:glow>
                </a:effectLst>
                <a:latin typeface="Arial"/>
                <a:cs typeface="Arial"/>
              </a:rPr>
              <a:t>1:18-21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测量员手拿准绳</a:t>
            </a:r>
            <a:r>
              <a:rPr lang="en-US" sz="3200" b="1" dirty="0">
                <a:solidFill>
                  <a:srgbClr val="FFFFFF"/>
                </a:solidFill>
                <a:effectLst>
                  <a:glow rad="101600">
                    <a:srgbClr val="000000"/>
                  </a:glow>
                </a:effectLst>
                <a:latin typeface="Arial"/>
                <a:cs typeface="Arial"/>
              </a:rPr>
              <a:t> 2:1-13</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洁净与冠约书亚</a:t>
            </a:r>
            <a:r>
              <a:rPr lang="en-US" sz="3200" b="1" dirty="0">
                <a:solidFill>
                  <a:srgbClr val="FFFFFF"/>
                </a:solidFill>
                <a:effectLst>
                  <a:glow rad="101600">
                    <a:srgbClr val="000000"/>
                  </a:glow>
                </a:effectLst>
                <a:latin typeface="Arial"/>
                <a:cs typeface="Arial"/>
              </a:rPr>
              <a:t> 3:1-10</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金登台与两个橄榄树</a:t>
            </a:r>
            <a:r>
              <a:rPr lang="en-US" sz="3200" b="1" dirty="0">
                <a:solidFill>
                  <a:srgbClr val="FFFFFF"/>
                </a:solidFill>
                <a:effectLst>
                  <a:glow rad="101600">
                    <a:srgbClr val="000000"/>
                  </a:glow>
                </a:effectLst>
                <a:latin typeface="Arial"/>
                <a:cs typeface="Arial"/>
              </a:rPr>
              <a:t> 4:1-14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飞行的书卷</a:t>
            </a:r>
            <a:r>
              <a:rPr lang="en-US" sz="3200" b="1" dirty="0">
                <a:solidFill>
                  <a:srgbClr val="FFFFFF"/>
                </a:solidFill>
                <a:effectLst>
                  <a:glow rad="101600">
                    <a:srgbClr val="000000"/>
                  </a:glow>
                </a:effectLst>
                <a:latin typeface="Arial"/>
                <a:cs typeface="Arial"/>
              </a:rPr>
              <a:t> 5:1-4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量器中的妇人</a:t>
            </a:r>
            <a:r>
              <a:rPr lang="en-US" sz="3200" b="1" dirty="0">
                <a:solidFill>
                  <a:srgbClr val="FFFFFF"/>
                </a:solidFill>
                <a:effectLst>
                  <a:glow rad="101600">
                    <a:srgbClr val="000000"/>
                  </a:glow>
                </a:effectLst>
                <a:latin typeface="Arial"/>
                <a:cs typeface="Arial"/>
              </a:rPr>
              <a:t> 5:5-11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四辆车</a:t>
            </a:r>
            <a:r>
              <a:rPr lang="en-US" sz="3200" b="1" dirty="0">
                <a:solidFill>
                  <a:srgbClr val="FFFFFF"/>
                </a:solidFill>
                <a:effectLst>
                  <a:glow rad="101600">
                    <a:srgbClr val="000000"/>
                  </a:glow>
                </a:effectLst>
                <a:latin typeface="Arial"/>
                <a:cs typeface="Arial"/>
              </a:rPr>
              <a:t> 6:1-8 </a:t>
            </a: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撒迦利亚</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116887" y="1024964"/>
            <a:ext cx="5361733"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zh-CN" altLang="en-US" sz="2000" dirty="0">
                <a:solidFill>
                  <a:prstClr val="black"/>
                </a:solidFill>
              </a:rPr>
              <a:t>异象的含义</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2 </a:t>
            </a:r>
            <a:r>
              <a:rPr lang="zh-CN" altLang="en-US" sz="2000" dirty="0">
                <a:solidFill>
                  <a:prstClr val="black"/>
                </a:solidFill>
              </a:rPr>
              <a:t>准绳的异象</a:t>
            </a:r>
            <a:endParaRPr lang="en-US" sz="2000" dirty="0">
              <a:solidFill>
                <a:prstClr val="black"/>
              </a:solidFill>
            </a:endParaRPr>
          </a:p>
          <a:p>
            <a:pPr defTabSz="457200" fontAlgn="auto">
              <a:spcBef>
                <a:spcPts val="0"/>
              </a:spcBef>
              <a:spcAft>
                <a:spcPts val="0"/>
              </a:spcAft>
            </a:pPr>
            <a:r>
              <a:rPr lang="en-US" sz="2000" dirty="0">
                <a:solidFill>
                  <a:prstClr val="black"/>
                </a:solidFill>
              </a:rPr>
              <a:t> 3 </a:t>
            </a:r>
            <a:r>
              <a:rPr lang="zh-CN" altLang="en-US" sz="2000" dirty="0">
                <a:solidFill>
                  <a:prstClr val="black"/>
                </a:solidFill>
              </a:rPr>
              <a:t>撒旦与苗裔</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4 </a:t>
            </a:r>
            <a:r>
              <a:rPr lang="zh-CN" altLang="en-US" sz="2000" dirty="0">
                <a:solidFill>
                  <a:prstClr val="black"/>
                </a:solidFill>
              </a:rPr>
              <a:t>七盏金灯台</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5 </a:t>
            </a:r>
            <a:r>
              <a:rPr lang="zh-CN" altLang="en-US" sz="2000" dirty="0">
                <a:solidFill>
                  <a:prstClr val="black"/>
                </a:solidFill>
              </a:rPr>
              <a:t>飞行的书卷</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6 </a:t>
            </a:r>
            <a:r>
              <a:rPr lang="zh-CN" altLang="en-US" sz="2000" dirty="0">
                <a:solidFill>
                  <a:prstClr val="black"/>
                </a:solidFill>
              </a:rPr>
              <a:t>加冕约书亚</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7 </a:t>
            </a:r>
            <a:r>
              <a:rPr lang="zh-CN" altLang="en-US" sz="2000" dirty="0">
                <a:solidFill>
                  <a:prstClr val="black"/>
                </a:solidFill>
              </a:rPr>
              <a:t>心如金钢石</a:t>
            </a: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zh-CN" altLang="en-US" sz="2000" dirty="0">
                <a:solidFill>
                  <a:prstClr val="black"/>
                </a:solidFill>
              </a:rPr>
              <a:t>平安临圣城</a:t>
            </a:r>
            <a:endParaRPr lang="en-US" sz="2000" dirty="0">
              <a:solidFill>
                <a:prstClr val="black"/>
              </a:solidFill>
            </a:endParaRPr>
          </a:p>
          <a:p>
            <a:pPr defTabSz="457200" fontAlgn="auto">
              <a:spcBef>
                <a:spcPts val="0"/>
              </a:spcBef>
              <a:spcAft>
                <a:spcPts val="0"/>
              </a:spcAft>
            </a:pPr>
            <a:r>
              <a:rPr lang="en-US" sz="2000" dirty="0">
                <a:solidFill>
                  <a:prstClr val="black"/>
                </a:solidFill>
              </a:rPr>
              <a:t>  9 </a:t>
            </a:r>
            <a:r>
              <a:rPr lang="zh-CN" altLang="en-US" sz="2000" dirty="0">
                <a:solidFill>
                  <a:prstClr val="black"/>
                </a:solidFill>
              </a:rPr>
              <a:t>弥赛亚归来</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10 </a:t>
            </a:r>
            <a:r>
              <a:rPr lang="zh-CN" altLang="en-US" sz="2000" dirty="0">
                <a:solidFill>
                  <a:prstClr val="black"/>
                </a:solidFill>
              </a:rPr>
              <a:t>犹大以法莲</a:t>
            </a:r>
            <a:endParaRPr lang="en-US" sz="2000" dirty="0">
              <a:solidFill>
                <a:prstClr val="black"/>
              </a:solidFill>
            </a:endParaRPr>
          </a:p>
          <a:p>
            <a:pPr defTabSz="457200" fontAlgn="auto">
              <a:spcBef>
                <a:spcPts val="0"/>
              </a:spcBef>
              <a:spcAft>
                <a:spcPts val="0"/>
              </a:spcAft>
            </a:pPr>
            <a:r>
              <a:rPr lang="en-US" sz="2000" dirty="0">
                <a:solidFill>
                  <a:prstClr val="black"/>
                </a:solidFill>
              </a:rPr>
              <a:t>11 </a:t>
            </a:r>
            <a:r>
              <a:rPr lang="zh-CN" altLang="en-US" sz="2000" dirty="0">
                <a:solidFill>
                  <a:prstClr val="black"/>
                </a:solidFill>
              </a:rPr>
              <a:t>警告坏牧人</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12 </a:t>
            </a:r>
            <a:r>
              <a:rPr lang="zh-CN" altLang="en-US" sz="2000" dirty="0">
                <a:solidFill>
                  <a:prstClr val="black"/>
                </a:solidFill>
              </a:rPr>
              <a:t>仰望被刺的</a:t>
            </a:r>
            <a:endParaRPr lang="en-US" sz="2000" dirty="0">
              <a:solidFill>
                <a:prstClr val="black"/>
              </a:solidFill>
            </a:endParaRPr>
          </a:p>
          <a:p>
            <a:pPr defTabSz="457200" fontAlgn="auto">
              <a:spcBef>
                <a:spcPts val="0"/>
              </a:spcBef>
              <a:spcAft>
                <a:spcPts val="0"/>
              </a:spcAft>
            </a:pPr>
            <a:r>
              <a:rPr lang="en-US" sz="2000" dirty="0">
                <a:solidFill>
                  <a:prstClr val="black"/>
                </a:solidFill>
              </a:rPr>
              <a:t>13 </a:t>
            </a:r>
            <a:r>
              <a:rPr lang="zh-CN" altLang="en-US" sz="2000" dirty="0">
                <a:solidFill>
                  <a:prstClr val="black"/>
                </a:solidFill>
              </a:rPr>
              <a:t>试炼剩余的</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14 </a:t>
            </a:r>
            <a:r>
              <a:rPr lang="zh-CN" altLang="en-US" sz="2000" dirty="0">
                <a:solidFill>
                  <a:prstClr val="black"/>
                </a:solidFill>
              </a:rPr>
              <a:t>进入新天地</a:t>
            </a:r>
            <a:endParaRPr lang="en-US" sz="2000" dirty="0">
              <a:solidFill>
                <a:prstClr val="black"/>
              </a:solidFill>
            </a:endParaRPr>
          </a:p>
        </p:txBody>
      </p:sp>
    </p:spTree>
    <p:extLst>
      <p:ext uri="{BB962C8B-B14F-4D97-AF65-F5344CB8AC3E}">
        <p14:creationId xmlns:p14="http://schemas.microsoft.com/office/powerpoint/2010/main" val="32935924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515353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2" name="TextBox 1"/>
          <p:cNvSpPr txBox="1"/>
          <p:nvPr/>
        </p:nvSpPr>
        <p:spPr>
          <a:xfrm rot="21437912">
            <a:off x="71350" y="1337569"/>
            <a:ext cx="3860580" cy="92333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我是谁？</a:t>
            </a:r>
            <a:endParaRPr kumimoji="0" lang="en-SG"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
        <p:nvSpPr>
          <p:cNvPr id="4" name="Rectangle 3"/>
          <p:cNvSpPr/>
          <p:nvPr/>
        </p:nvSpPr>
        <p:spPr>
          <a:xfrm rot="21414452">
            <a:off x="712232" y="2562861"/>
            <a:ext cx="290268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在基督里的身份</a:t>
            </a:r>
            <a:endParaRPr kumimoji="0" lang="en-SG" sz="2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Tree>
    <p:extLst>
      <p:ext uri="{BB962C8B-B14F-4D97-AF65-F5344CB8AC3E}">
        <p14:creationId xmlns:p14="http://schemas.microsoft.com/office/powerpoint/2010/main" val="2141235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19872" y="2012626"/>
            <a:ext cx="5654452" cy="29897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恩典在基督耶稣里的财富</a:t>
            </a:r>
            <a:endParaRPr kumimoji="0" lang="en-US" altLang="zh-CN"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（三十三个神圣的成就和</a:t>
            </a: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因为信主在主耶稣基督上）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作者：</a:t>
            </a:r>
            <a:r>
              <a:rPr kumimoji="0" lang="en-US" altLang="zh-CN"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Lewis S. Chafer</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39361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3061"/>
            <a:ext cx="9144000" cy="4864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在神的永恒的计划</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SG"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调和</a:t>
            </a:r>
            <a:endParaRPr kumimoji="0" lang="en-US" altLang="zh-SG"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SG"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赎回</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相关上帝通过挽回祭（神的圣洁的满意度）</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通过赎罪的宝血覆盖所有的罪</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与基督一起坚持与“老人”的判断走向新的一步</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免除法律</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上帝的儿女</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被收养的（作为成年儿子放置</a:t>
            </a:r>
            <a:r>
              <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a:t>
            </a: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接受神由耶稣基督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3057923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757274"/>
            <a:ext cx="9144000" cy="6100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有理</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原谅所有侵入</a:t>
            </a:r>
            <a:endParaRPr kumimoji="0" lang="en-US" altLang="zh-CN"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靠近</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拉近</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从黑暗的力量发出</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翻译成神的国度里</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在岩石上的基督耶稣</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从父神到基督的恩赐</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割礼在基督里</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圣洁和皇家祭司分享</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选择一代和特殊人物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接触上帝</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在“更多”中，关心上帝</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
        <p:nvSpPr>
          <p:cNvPr id="6" name="Rectangle 2"/>
          <p:cNvSpPr txBox="1">
            <a:spLocks noChangeArrowheads="1"/>
          </p:cNvSpPr>
          <p:nvPr/>
        </p:nvSpPr>
        <p:spPr bwMode="auto">
          <a:xfrm>
            <a:off x="6942055" y="-22225"/>
            <a:ext cx="2195736" cy="2371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uLnTx/>
                <a:uFillTx/>
                <a:latin typeface="Arial"/>
                <a:ea typeface="ＭＳ Ｐゴシック" pitchFamily="-108" charset="-128"/>
                <a:cs typeface="Arial"/>
              </a:rPr>
              <a:t>我们在基督里的身份</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06073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3858"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defTabSz="914400">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045" y="1244354"/>
            <a:ext cx="9144000" cy="4984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他的继承</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我们的继承</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天上协会</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神的子民</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家庭与神的家庭</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光在主里面</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三位一体的结合成圣父， 圣子， 圣灵</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恩赐的</a:t>
            </a: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“第一水果”和“认真”的精神</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荣耀</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在神的身上完成</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拥有每一个属灵的祝福</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185967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3226"/>
            <a:ext cx="9144000" cy="1038634"/>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2482219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77788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最新统计数据</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descr="Screen Shot 2017-07-09 at 12.58.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7" y="188640"/>
            <a:ext cx="9144000" cy="5140624"/>
          </a:xfrm>
          <a:prstGeom prst="rect">
            <a:avLst/>
          </a:prstGeom>
        </p:spPr>
      </p:pic>
      <p:sp>
        <p:nvSpPr>
          <p:cNvPr id="4" name="文本框 3">
            <a:extLst>
              <a:ext uri="{FF2B5EF4-FFF2-40B4-BE49-F238E27FC236}">
                <a16:creationId xmlns:a16="http://schemas.microsoft.com/office/drawing/2014/main" id="{D4C606BA-4EBA-F120-DDE3-EBB0FB513605}"/>
              </a:ext>
            </a:extLst>
          </p:cNvPr>
          <p:cNvSpPr txBox="1"/>
          <p:nvPr/>
        </p:nvSpPr>
        <p:spPr>
          <a:xfrm>
            <a:off x="2699792" y="2276872"/>
            <a:ext cx="3600400" cy="2246769"/>
          </a:xfrm>
          <a:prstGeom prst="rect">
            <a:avLst/>
          </a:prstGeom>
          <a:solidFill>
            <a:schemeClr val="bg1"/>
          </a:solidFill>
        </p:spPr>
        <p:txBody>
          <a:bodyPr wrap="square">
            <a:spAutoFit/>
          </a:bodyPr>
          <a:lstStyle/>
          <a:p>
            <a:r>
              <a:rPr lang="en-US" altLang="zh-CN" sz="2000" b="1" dirty="0">
                <a:solidFill>
                  <a:srgbClr val="0E0E0E"/>
                </a:solidFill>
                <a:effectLst/>
                <a:latin typeface=".AppleSystemUIFont"/>
              </a:rPr>
              <a:t>Google</a:t>
            </a:r>
            <a:r>
              <a:rPr lang="zh-CN" altLang="en-US" sz="2000" b="1" dirty="0">
                <a:solidFill>
                  <a:srgbClr val="0E0E0E"/>
                </a:solidFill>
                <a:effectLst/>
                <a:latin typeface=".AppleSystemUIFont"/>
              </a:rPr>
              <a:t>您</a:t>
            </a:r>
            <a:r>
              <a:rPr lang="en-US" altLang="zh-CN" sz="2000" b="1" dirty="0">
                <a:solidFill>
                  <a:srgbClr val="0E0E0E"/>
                </a:solidFill>
                <a:effectLst/>
                <a:latin typeface=".AppleSystemUIFont"/>
              </a:rPr>
              <a:t>5</a:t>
            </a:r>
            <a:r>
              <a:rPr lang="zh-CN" altLang="en-US" sz="2000" b="1" dirty="0">
                <a:solidFill>
                  <a:srgbClr val="0E0E0E"/>
                </a:solidFill>
                <a:effectLst/>
                <a:latin typeface=".AppleSystemUIFont"/>
              </a:rPr>
              <a:t>月的摘要</a:t>
            </a:r>
            <a:endParaRPr lang="zh-CN" altLang="en-US" sz="2000" dirty="0">
              <a:solidFill>
                <a:srgbClr val="0E0E0E"/>
              </a:solidFill>
              <a:effectLst/>
              <a:latin typeface=".AppleSystemUIFont"/>
            </a:endParaRPr>
          </a:p>
          <a:p>
            <a:r>
              <a:rPr lang="en-US" altLang="zh-CN" sz="2000" dirty="0">
                <a:solidFill>
                  <a:srgbClr val="0E0E0E"/>
                </a:solidFill>
                <a:effectLst/>
                <a:latin typeface=".AppleSystemUIFont"/>
              </a:rPr>
              <a:t>• </a:t>
            </a:r>
            <a:r>
              <a:rPr lang="en-US" altLang="zh-CN" sz="2000" b="1" dirty="0">
                <a:solidFill>
                  <a:srgbClr val="0E0E0E"/>
                </a:solidFill>
                <a:effectLst/>
                <a:latin typeface=".AppleSystemUIFont"/>
              </a:rPr>
              <a:t>1,434</a:t>
            </a:r>
            <a:r>
              <a:rPr lang="zh-CN" altLang="en-US" sz="2000" dirty="0">
                <a:solidFill>
                  <a:srgbClr val="0E0E0E"/>
                </a:solidFill>
                <a:effectLst/>
                <a:latin typeface=".AppleSystemUIFont"/>
              </a:rPr>
              <a:t> 人在 </a:t>
            </a:r>
            <a:r>
              <a:rPr lang="en-US" altLang="zh-CN" sz="2000" dirty="0">
                <a:solidFill>
                  <a:srgbClr val="0E0E0E"/>
                </a:solidFill>
                <a:effectLst/>
                <a:latin typeface=".AppleSystemUIFont"/>
              </a:rPr>
              <a:t>Google </a:t>
            </a:r>
            <a:r>
              <a:rPr lang="zh-CN" altLang="en-US" sz="2000" dirty="0">
                <a:solidFill>
                  <a:srgbClr val="0E0E0E"/>
                </a:solidFill>
                <a:effectLst/>
                <a:latin typeface=".AppleSystemUIFont"/>
              </a:rPr>
              <a:t>搜索中看到了您的商家</a:t>
            </a:r>
          </a:p>
          <a:p>
            <a:r>
              <a:rPr lang="en-US" altLang="zh-CN" sz="2000" dirty="0">
                <a:solidFill>
                  <a:srgbClr val="0E0E0E"/>
                </a:solidFill>
                <a:effectLst/>
                <a:latin typeface=".AppleSystemUIFont"/>
              </a:rPr>
              <a:t>• </a:t>
            </a:r>
            <a:r>
              <a:rPr lang="en-US" altLang="zh-CN" sz="2000" b="1" dirty="0">
                <a:solidFill>
                  <a:srgbClr val="0E0E0E"/>
                </a:solidFill>
                <a:effectLst/>
                <a:latin typeface=".AppleSystemUIFont"/>
              </a:rPr>
              <a:t>1,250</a:t>
            </a:r>
            <a:r>
              <a:rPr lang="zh-CN" altLang="en-US" sz="2000" dirty="0">
                <a:solidFill>
                  <a:srgbClr val="0E0E0E"/>
                </a:solidFill>
                <a:effectLst/>
                <a:latin typeface=".AppleSystemUIFont"/>
              </a:rPr>
              <a:t> 人在 </a:t>
            </a:r>
            <a:r>
              <a:rPr lang="en-US" altLang="zh-CN" sz="2000" dirty="0">
                <a:solidFill>
                  <a:srgbClr val="0E0E0E"/>
                </a:solidFill>
                <a:effectLst/>
                <a:latin typeface=".AppleSystemUIFont"/>
              </a:rPr>
              <a:t>Google </a:t>
            </a:r>
            <a:r>
              <a:rPr lang="zh-CN" altLang="en-US" sz="2000" dirty="0">
                <a:solidFill>
                  <a:srgbClr val="0E0E0E"/>
                </a:solidFill>
                <a:effectLst/>
                <a:latin typeface=".AppleSystemUIFont"/>
              </a:rPr>
              <a:t>地图上看到了您的商家</a:t>
            </a:r>
          </a:p>
          <a:p>
            <a:r>
              <a:rPr lang="en-US" altLang="zh-CN" sz="2000" dirty="0">
                <a:solidFill>
                  <a:srgbClr val="0E0E0E"/>
                </a:solidFill>
                <a:effectLst/>
                <a:latin typeface=".AppleSystemUIFont"/>
              </a:rPr>
              <a:t>• </a:t>
            </a:r>
            <a:r>
              <a:rPr lang="en-US" altLang="zh-CN" sz="2000" b="1" dirty="0">
                <a:solidFill>
                  <a:srgbClr val="0E0E0E"/>
                </a:solidFill>
                <a:effectLst/>
                <a:latin typeface=".AppleSystemUIFont"/>
              </a:rPr>
              <a:t>18</a:t>
            </a:r>
            <a:r>
              <a:rPr lang="zh-CN" altLang="en-US" sz="2000" dirty="0">
                <a:solidFill>
                  <a:srgbClr val="0E0E0E"/>
                </a:solidFill>
                <a:effectLst/>
                <a:latin typeface=".AppleSystemUIFont"/>
              </a:rPr>
              <a:t> 人请求了前往您商家的路线指引</a:t>
            </a:r>
          </a:p>
        </p:txBody>
      </p:sp>
      <p:sp>
        <p:nvSpPr>
          <p:cNvPr id="6" name="文本框 5">
            <a:extLst>
              <a:ext uri="{FF2B5EF4-FFF2-40B4-BE49-F238E27FC236}">
                <a16:creationId xmlns:a16="http://schemas.microsoft.com/office/drawing/2014/main" id="{67652FD2-E185-7785-C8BB-6A4488748A99}"/>
              </a:ext>
            </a:extLst>
          </p:cNvPr>
          <p:cNvSpPr txBox="1"/>
          <p:nvPr/>
        </p:nvSpPr>
        <p:spPr>
          <a:xfrm>
            <a:off x="2987824" y="4703301"/>
            <a:ext cx="3096344" cy="461665"/>
          </a:xfrm>
          <a:prstGeom prst="rect">
            <a:avLst/>
          </a:prstGeom>
          <a:solidFill>
            <a:schemeClr val="accent2"/>
          </a:solidFill>
        </p:spPr>
        <p:txBody>
          <a:bodyPr wrap="square">
            <a:spAutoFit/>
          </a:bodyPr>
          <a:lstStyle/>
          <a:p>
            <a:pPr algn="ctr"/>
            <a:r>
              <a:rPr lang="zh-CN" altLang="en-US" sz="2400" b="1" dirty="0">
                <a:solidFill>
                  <a:schemeClr val="bg1"/>
                </a:solidFill>
                <a:effectLst/>
                <a:latin typeface=".AppleSystemUIFont"/>
              </a:rPr>
              <a:t>获取所有详细信息</a:t>
            </a:r>
            <a:endParaRPr lang="zh-CN" altLang="en-US" sz="2400" dirty="0">
              <a:solidFill>
                <a:schemeClr val="bg1"/>
              </a:solidFill>
              <a:effectLst/>
              <a:latin typeface=".AppleSystemUIFont"/>
            </a:endParaRPr>
          </a:p>
        </p:txBody>
      </p:sp>
    </p:spTree>
    <p:extLst>
      <p:ext uri="{BB962C8B-B14F-4D97-AF65-F5344CB8AC3E}">
        <p14:creationId xmlns:p14="http://schemas.microsoft.com/office/powerpoint/2010/main" val="419849710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95101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2521862" y="1621331"/>
            <a:ext cx="5936337" cy="1979120"/>
          </a:xfrm>
        </p:spPr>
        <p:txBody>
          <a:bodyPr>
            <a:normAutofit/>
          </a:bodyPr>
          <a:lstStyle/>
          <a:p>
            <a:r>
              <a:rPr lang="zh-CN" altLang="en-US" b="1" dirty="0">
                <a:solidFill>
                  <a:schemeClr val="bg1"/>
                </a:solidFill>
              </a:rPr>
              <a:t>新的礼拜时间！</a:t>
            </a:r>
            <a:br>
              <a:rPr lang="zh-CN" altLang="en-US" b="1" dirty="0">
                <a:solidFill>
                  <a:schemeClr val="bg1"/>
                </a:solidFill>
              </a:rPr>
            </a:br>
            <a:r>
              <a:rPr lang="zh-CN" altLang="en-US" b="1" dirty="0">
                <a:solidFill>
                  <a:schemeClr val="bg1"/>
                </a:solidFill>
              </a:rPr>
              <a:t>从</a:t>
            </a:r>
            <a:r>
              <a:rPr lang="en-US" altLang="zh-CN" b="1" dirty="0">
                <a:solidFill>
                  <a:schemeClr val="bg1"/>
                </a:solidFill>
              </a:rPr>
              <a:t>8</a:t>
            </a:r>
            <a:r>
              <a:rPr lang="zh-CN" altLang="en-US" b="1" dirty="0">
                <a:solidFill>
                  <a:schemeClr val="bg1"/>
                </a:solidFill>
              </a:rPr>
              <a:t>月</a:t>
            </a:r>
            <a:r>
              <a:rPr lang="en-US" altLang="zh-CN" b="1" dirty="0">
                <a:solidFill>
                  <a:schemeClr val="bg1"/>
                </a:solidFill>
              </a:rPr>
              <a:t>13</a:t>
            </a:r>
            <a:r>
              <a:rPr lang="zh-CN" altLang="en-US" b="1" dirty="0">
                <a:solidFill>
                  <a:schemeClr val="bg1"/>
                </a:solidFill>
              </a:rPr>
              <a:t>日星期日开始</a:t>
            </a:r>
            <a:endParaRPr lang="en-US" i="1" dirty="0">
              <a:solidFill>
                <a:schemeClr val="bg1"/>
              </a:solidFill>
            </a:endParaRPr>
          </a:p>
        </p:txBody>
      </p:sp>
      <p:sp>
        <p:nvSpPr>
          <p:cNvPr id="3" name="Subtitle 2"/>
          <p:cNvSpPr>
            <a:spLocks noGrp="1"/>
          </p:cNvSpPr>
          <p:nvPr>
            <p:ph type="subTitle" idx="1"/>
          </p:nvPr>
        </p:nvSpPr>
        <p:spPr>
          <a:xfrm>
            <a:off x="3071266" y="3679039"/>
            <a:ext cx="5142798" cy="1752600"/>
          </a:xfrm>
        </p:spPr>
        <p:txBody>
          <a:bodyPr>
            <a:normAutofit/>
          </a:bodyPr>
          <a:lstStyle/>
          <a:p>
            <a:r>
              <a:rPr lang="en-US" dirty="0">
                <a:solidFill>
                  <a:schemeClr val="bg1"/>
                </a:solidFill>
              </a:rPr>
              <a:t>10:30 AM</a:t>
            </a:r>
          </a:p>
          <a:p>
            <a:r>
              <a:rPr lang="en-US" dirty="0">
                <a:solidFill>
                  <a:schemeClr val="bg1"/>
                </a:solidFill>
              </a:rPr>
              <a:t>Here in the Upper Room</a:t>
            </a:r>
          </a:p>
          <a:p>
            <a:r>
              <a:rPr lang="zh-CN" altLang="en-US" b="1" i="1" dirty="0">
                <a:solidFill>
                  <a:schemeClr val="bg1"/>
                </a:solidFill>
              </a:rPr>
              <a:t>请记在日历上！</a:t>
            </a:r>
          </a:p>
          <a:p>
            <a:endParaRPr lang="en-US" b="1" i="1" dirty="0">
              <a:solidFill>
                <a:schemeClr val="bg1"/>
              </a:solidFill>
            </a:endParaRPr>
          </a:p>
        </p:txBody>
      </p:sp>
      <p:cxnSp>
        <p:nvCxnSpPr>
          <p:cNvPr id="6" name="Straight Connector 5"/>
          <p:cNvCxnSpPr/>
          <p:nvPr/>
        </p:nvCxnSpPr>
        <p:spPr>
          <a:xfrm>
            <a:off x="1830939" y="261214"/>
            <a:ext cx="0" cy="128805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45411" y="1549272"/>
            <a:ext cx="1085528"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28370" y="1756441"/>
            <a:ext cx="151124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28370" y="1756441"/>
            <a:ext cx="0" cy="36750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048260" y="630516"/>
            <a:ext cx="0" cy="92776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048260" y="1558277"/>
            <a:ext cx="1879802"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830939" y="1756441"/>
            <a:ext cx="0" cy="44831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05299" y="1746705"/>
            <a:ext cx="1425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5453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75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99856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2449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1592191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6453054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FFFF66"/>
                </a:solidFill>
                <a:latin typeface="Osaka"/>
                <a:ea typeface="Osaka"/>
                <a:cs typeface="Osaka"/>
              </a:rPr>
              <a:t>被掳后时期</a:t>
            </a:r>
            <a:endParaRPr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ja-JP" altLang="en-US" sz="2800">
                <a:solidFill>
                  <a:srgbClr val="FFFF66"/>
                </a:solidFill>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28" name="Up Arrow 27"/>
          <p:cNvSpPr/>
          <p:nvPr/>
        </p:nvSpPr>
        <p:spPr bwMode="auto">
          <a:xfrm>
            <a:off x="478802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pitchFamily="-108" charset="0"/>
              <a:ea typeface="ＭＳ Ｐゴシック" charset="0"/>
            </a:endParaRPr>
          </a:p>
        </p:txBody>
      </p:sp>
      <p:sp>
        <p:nvSpPr>
          <p:cNvPr id="29" name="Rectangle 2"/>
          <p:cNvSpPr txBox="1">
            <a:spLocks noChangeArrowheads="1"/>
          </p:cNvSpPr>
          <p:nvPr/>
        </p:nvSpPr>
        <p:spPr bwMode="auto">
          <a:xfrm>
            <a:off x="5868144" y="1772816"/>
            <a:ext cx="2987824" cy="3168352"/>
          </a:xfrm>
          <a:prstGeom prst="rect">
            <a:avLst/>
          </a:prstGeom>
          <a:solidFill>
            <a:srgbClr val="8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大利乌王第四年九月，就是基斯流月初四日，耶和华的话临到撒迦利亚</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0251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blinds(horizontal)">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down)">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P spid="28" grpId="0" animBg="1"/>
      <p:bldP spid="2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395536" y="332656"/>
            <a:ext cx="5184576" cy="6336704"/>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那时，伯特利人差派了沙利色、利坚米勒和他的随从，去恳求耶和华施恩</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3</a:t>
            </a:r>
            <a:r>
              <a:rPr lang="ko-KR" altLang="en-US" sz="2800" b="1" dirty="0" err="1">
                <a:effectLst>
                  <a:glow rad="127000">
                    <a:schemeClr val="tx1"/>
                  </a:glow>
                </a:effectLst>
                <a:latin typeface="Arial" charset="0"/>
                <a:ea typeface="ＭＳ Ｐゴシック" charset="0"/>
                <a:cs typeface="ＭＳ Ｐゴシック" charset="0"/>
              </a:rPr>
              <a:t>他们询问万军之耶和华殿里的众祭司，以及众先知说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我们还要在五月哭泣和禁食，像我们这许多年来所行的吗</a:t>
            </a:r>
            <a:r>
              <a:rPr lang="ko-KR" altLang="en-US" sz="2800" b="1" dirty="0">
                <a:effectLst>
                  <a:glow rad="127000">
                    <a:schemeClr val="tx1"/>
                  </a:glow>
                </a:effectLst>
                <a:latin typeface="Arial" charset="0"/>
                <a:ea typeface="ＭＳ Ｐゴシック" charset="0"/>
                <a:cs typeface="ＭＳ Ｐゴシック" charset="0"/>
              </a:rPr>
              <a:t>？”</a:t>
            </a:r>
            <a:br>
              <a:rPr lang="ko-KR" alt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7:2-3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万军之耶和华的话临到我，说</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5 ‘</a:t>
            </a:r>
            <a:r>
              <a:rPr lang="ko-KR" altLang="en-US" sz="2800" b="1" dirty="0" err="1">
                <a:effectLst>
                  <a:glow rad="127000">
                    <a:schemeClr val="tx1"/>
                  </a:glow>
                </a:effectLst>
                <a:latin typeface="Arial" charset="0"/>
                <a:ea typeface="ＭＳ Ｐゴシック" charset="0"/>
                <a:cs typeface="ＭＳ Ｐゴシック" charset="0"/>
              </a:rPr>
              <a:t>你要告诉这地的人民和祭司说</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这七十年来，你们在五月和七月禁食哀哭，岂是真的为我禁食呢</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6 </a:t>
            </a:r>
            <a:r>
              <a:rPr lang="ko-KR" altLang="en-US" sz="2800" b="1" dirty="0" err="1">
                <a:effectLst>
                  <a:glow rad="127000">
                    <a:schemeClr val="tx1"/>
                  </a:glow>
                </a:effectLst>
                <a:latin typeface="Arial" charset="0"/>
                <a:ea typeface="ＭＳ Ｐゴシック" charset="0"/>
                <a:cs typeface="ＭＳ Ｐゴシック" charset="0"/>
              </a:rPr>
              <a:t>你们吃，你们喝，岂不是为你们自己吃，为你们自己喝吗</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solidFill>
                  <a:srgbClr val="FFFFFF"/>
                </a:solidFill>
                <a:effectLst>
                  <a:glow rad="177800">
                    <a:schemeClr val="tx1"/>
                  </a:glow>
                </a:effectLst>
              </a:rPr>
              <a:t>亚</a:t>
            </a:r>
            <a:r>
              <a:rPr lang="en-US" sz="2800" b="1" dirty="0">
                <a:solidFill>
                  <a:srgbClr val="FFFFFF"/>
                </a:solidFill>
                <a:effectLst>
                  <a:glow rad="177800">
                    <a:schemeClr val="tx1"/>
                  </a:glow>
                </a:effectLst>
              </a:rPr>
              <a:t> </a:t>
            </a:r>
            <a:r>
              <a:rPr lang="en-US" sz="2800" b="1" dirty="0">
                <a:effectLst>
                  <a:glow rad="127000">
                    <a:schemeClr val="tx1"/>
                  </a:glow>
                </a:effectLst>
                <a:latin typeface="Arial" charset="0"/>
                <a:ea typeface="ＭＳ Ｐゴシック" charset="0"/>
                <a:cs typeface="ＭＳ Ｐゴシック" charset="0"/>
              </a:rPr>
              <a:t>7:4-6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8" name="Oval 7"/>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30586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Grp="1" noChangeArrowheads="1"/>
          </p:cNvSpPr>
          <p:nvPr>
            <p:ph type="title"/>
          </p:nvPr>
        </p:nvSpPr>
        <p:spPr>
          <a:xfrm>
            <a:off x="134938" y="457200"/>
            <a:ext cx="8885237" cy="1155700"/>
          </a:xfrm>
        </p:spPr>
        <p:txBody>
          <a:bodyPr/>
          <a:lstStyle/>
          <a:p>
            <a:pPr eaLnBrk="1" hangingPunct="1"/>
            <a:r>
              <a:rPr lang="en-US">
                <a:latin typeface="Times New Roman" charset="0"/>
              </a:rPr>
              <a:t>7:1-8:23 </a:t>
            </a:r>
            <a:r>
              <a:rPr lang="ja-JP" altLang="en-US">
                <a:latin typeface="Times New Roman" charset="0"/>
              </a:rPr>
              <a:t>撒迦利亚</a:t>
            </a:r>
            <a:r>
              <a:rPr lang="zh-CN" altLang="en-US">
                <a:latin typeface="Times New Roman" charset="0"/>
                <a:cs typeface="SimSun" charset="0"/>
              </a:rPr>
              <a:t>书中的</a:t>
            </a:r>
            <a:r>
              <a:rPr lang="ja-JP" altLang="en-US">
                <a:latin typeface="Times New Roman" charset="0"/>
              </a:rPr>
              <a:t>禁食</a:t>
            </a:r>
            <a:endParaRPr lang="en-US">
              <a:latin typeface="Times New Roman" charset="0"/>
            </a:endParaRPr>
          </a:p>
        </p:txBody>
      </p:sp>
      <p:sp>
        <p:nvSpPr>
          <p:cNvPr id="290818" name="Rectangle 1028"/>
          <p:cNvSpPr>
            <a:spLocks noChangeArrowheads="1"/>
          </p:cNvSpPr>
          <p:nvPr/>
        </p:nvSpPr>
        <p:spPr bwMode="auto">
          <a:xfrm>
            <a:off x="4495800" y="6264275"/>
            <a:ext cx="48006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endParaRPr lang="en-US" altLang="zh-CN" sz="1400">
              <a:cs typeface="SimSun" charset="0"/>
            </a:endParaRPr>
          </a:p>
          <a:p>
            <a:pPr eaLnBrk="0" hangingPunct="0"/>
            <a:r>
              <a:rPr lang="en-US" altLang="zh-CN" sz="1400">
                <a:latin typeface="Times" charset="0"/>
                <a:cs typeface="SimSun" charset="0"/>
              </a:rPr>
              <a:t>Adapted from a Dallas Theological Seminary Class Handout</a:t>
            </a:r>
            <a:endParaRPr lang="en-US" altLang="zh-CN" sz="1400">
              <a:cs typeface="SimSun" charset="0"/>
            </a:endParaRPr>
          </a:p>
        </p:txBody>
      </p:sp>
      <p:graphicFrame>
        <p:nvGraphicFramePr>
          <p:cNvPr id="51299" name="Group 1123"/>
          <p:cNvGraphicFramePr>
            <a:graphicFrameLocks noGrp="1"/>
          </p:cNvGraphicFramePr>
          <p:nvPr/>
        </p:nvGraphicFramePr>
        <p:xfrm>
          <a:off x="0" y="1681163"/>
          <a:ext cx="9144000" cy="5615602"/>
        </p:xfrm>
        <a:graphic>
          <a:graphicData uri="http://schemas.openxmlformats.org/drawingml/2006/table">
            <a:tbl>
              <a:tblPr/>
              <a:tblGrid>
                <a:gridCol w="1503363">
                  <a:extLst>
                    <a:ext uri="{9D8B030D-6E8A-4147-A177-3AD203B41FA5}">
                      <a16:colId xmlns:a16="http://schemas.microsoft.com/office/drawing/2014/main" val="20000"/>
                    </a:ext>
                  </a:extLst>
                </a:gridCol>
                <a:gridCol w="1716087">
                  <a:extLst>
                    <a:ext uri="{9D8B030D-6E8A-4147-A177-3AD203B41FA5}">
                      <a16:colId xmlns:a16="http://schemas.microsoft.com/office/drawing/2014/main" val="20001"/>
                    </a:ext>
                  </a:extLst>
                </a:gridCol>
                <a:gridCol w="3455988">
                  <a:extLst>
                    <a:ext uri="{9D8B030D-6E8A-4147-A177-3AD203B41FA5}">
                      <a16:colId xmlns:a16="http://schemas.microsoft.com/office/drawing/2014/main" val="20002"/>
                    </a:ext>
                  </a:extLst>
                </a:gridCol>
                <a:gridCol w="2468562">
                  <a:extLst>
                    <a:ext uri="{9D8B030D-6E8A-4147-A177-3AD203B41FA5}">
                      <a16:colId xmlns:a16="http://schemas.microsoft.com/office/drawing/2014/main" val="20003"/>
                    </a:ext>
                  </a:extLst>
                </a:gridCol>
              </a:tblGrid>
              <a:tr h="76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1" i="0" u="none" strike="noStrike" cap="none" normalizeH="0" baseline="0">
                          <a:ln>
                            <a:noFill/>
                          </a:ln>
                          <a:solidFill>
                            <a:srgbClr val="FFFFFF"/>
                          </a:solidFill>
                          <a:effectLst/>
                          <a:latin typeface="Times" charset="0"/>
                          <a:ea typeface="ＭＳ Ｐゴシック" charset="0"/>
                          <a:cs typeface="SimSun" charset="0"/>
                        </a:rPr>
                        <a:t>经文</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时间</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400" b="0" i="0" u="none" strike="noStrike" cap="none" normalizeH="0" baseline="0">
                          <a:ln>
                            <a:noFill/>
                          </a:ln>
                          <a:solidFill>
                            <a:schemeClr val="tx1"/>
                          </a:solidFill>
                          <a:effectLst/>
                          <a:latin typeface="Times New Roman" charset="0"/>
                          <a:ea typeface="ＭＳ Ｐゴシック" charset="0"/>
                          <a:cs typeface="SimSun" charset="0"/>
                        </a:rPr>
                        <a:t>记念</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参考</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325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8:19d</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第十个月</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4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尼布甲尼撒</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开始围攻</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一月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39:1; 52:4;</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25:1</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8:19a</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第四个月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第九个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被毁</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七月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39:2; 52:6;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966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7:3, 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8:19b</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第五个月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和</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殿</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被烧</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八月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52:12-13;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8:19c</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第七个月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第三个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基大利</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杀</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(9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十月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41:1-3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25:25-26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0848" name="Rectangle 1119"/>
          <p:cNvSpPr>
            <a:spLocks noChangeArrowheads="1"/>
          </p:cNvSpPr>
          <p:nvPr/>
        </p:nvSpPr>
        <p:spPr bwMode="auto">
          <a:xfrm>
            <a:off x="0" y="49387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290849" name="Text Box 1120"/>
          <p:cNvSpPr txBox="1">
            <a:spLocks noChangeArrowheads="1"/>
          </p:cNvSpPr>
          <p:nvPr/>
        </p:nvSpPr>
        <p:spPr bwMode="auto">
          <a:xfrm>
            <a:off x="8458200" y="762000"/>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657</a:t>
            </a:r>
          </a:p>
        </p:txBody>
      </p:sp>
      <p:sp>
        <p:nvSpPr>
          <p:cNvPr id="290850" name="Rectangle 1124"/>
          <p:cNvSpPr>
            <a:spLocks noChangeArrowheads="1"/>
          </p:cNvSpPr>
          <p:nvPr/>
        </p:nvSpPr>
        <p:spPr bwMode="auto">
          <a:xfrm>
            <a:off x="5416550" y="62817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241847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万军之耶和华的话临到我说： </a:t>
            </a: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万军之耶和华这样说：‘我十分热爱锡安；我为锡安大发烈怒。</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8:1-2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85477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A493BCE4-FC4D-5D4F-9C25-E7A5DF42E0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5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耶和华这样说：‘我要返回锡安，住在耶路撒冷里面；耶路撒冷必称为“信实之城”，万军之耶和华的山必称为“圣山”。</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360332856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zh-CN" altLang="en-US" dirty="0">
                <a:solidFill>
                  <a:schemeClr val="tx1"/>
                </a:solidFill>
                <a:effectLst/>
                <a:latin typeface="Arial" pitchFamily="34" charset="0"/>
                <a:cs typeface="Arial" pitchFamily="34" charset="0"/>
              </a:rPr>
              <a:t>寻找犹太人</a:t>
            </a:r>
            <a:endParaRPr lang="en-US" altLang="en-US" sz="6000" dirty="0">
              <a:solidFill>
                <a:schemeClr val="tx1"/>
              </a:solidFill>
              <a:effectLst/>
              <a:latin typeface="Arial" pitchFamily="34" charset="0"/>
              <a:cs typeface="Arial" pitchFamily="34" charset="0"/>
            </a:endParaRPr>
          </a:p>
        </p:txBody>
      </p:sp>
      <p:sp>
        <p:nvSpPr>
          <p:cNvPr id="292867"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ea typeface="MS PGothic" charset="0"/>
                <a:cs typeface="MS PGothic" charset="0"/>
              </a:rPr>
              <a:t>649</a:t>
            </a:r>
          </a:p>
        </p:txBody>
      </p:sp>
      <p:pic>
        <p:nvPicPr>
          <p:cNvPr id="292868" name="Picture 4"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“万军之耶和华这样说：‘在那些日子，必有十个说不同方言，来自列国的人，紧抓住一个犹大人的衣襟，说：让我们与你们同去吧，因为我们听见　神与你们同在。’”</a:t>
            </a:r>
          </a:p>
          <a:p>
            <a:pPr algn="r" eaLnBrk="1" hangingPunct="1">
              <a:defRPr/>
            </a:pPr>
            <a:endPar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（亚</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8</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23</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新译本）</a:t>
            </a:r>
            <a:endPar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endParaRPr 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a typeface="MS PGothic" charset="0"/>
              <a:cs typeface="MS PGothic" charset="0"/>
            </a:endParaRPr>
          </a:p>
        </p:txBody>
      </p:sp>
      <p:pic>
        <p:nvPicPr>
          <p:cNvPr id="29389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TextBox 2"/>
          <p:cNvSpPr txBox="1">
            <a:spLocks noChangeArrowheads="1"/>
          </p:cNvSpPr>
          <p:nvPr/>
        </p:nvSpPr>
        <p:spPr bwMode="auto">
          <a:xfrm>
            <a:off x="152400" y="1030288"/>
            <a:ext cx="50673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baseline="30000">
                <a:solidFill>
                  <a:srgbClr val="FFFFFF"/>
                </a:solidFill>
                <a:latin typeface="SimSun" charset="0"/>
                <a:cs typeface="SimSun" charset="0"/>
              </a:rPr>
              <a:t>25</a:t>
            </a:r>
            <a:r>
              <a:rPr lang="zh-CN" altLang="en-US" sz="2800" b="1" baseline="30000">
                <a:solidFill>
                  <a:srgbClr val="FFFFFF"/>
                </a:solidFill>
                <a:latin typeface="SimSun" charset="0"/>
                <a:cs typeface="SimSun" charset="0"/>
              </a:rPr>
              <a:t> </a:t>
            </a:r>
            <a:r>
              <a:rPr lang="zh-CN" altLang="en-US" sz="2800" b="1">
                <a:latin typeface="SimSun" charset="0"/>
                <a:cs typeface="SimSun" charset="0"/>
              </a:rPr>
              <a:t>弟兄们，我不愿意你们对这奥秘一无所知，免得你们自以为聪明。这奥秘就是以色列人当中有一部分是硬心的，直到外族人的全数满了；</a:t>
            </a:r>
            <a:r>
              <a:rPr lang="en-US" altLang="ja-JP" sz="2800" b="1" baseline="30000">
                <a:solidFill>
                  <a:srgbClr val="FFFFFF"/>
                </a:solidFill>
                <a:latin typeface="SimSun" charset="0"/>
                <a:cs typeface="Arial" charset="0"/>
              </a:rPr>
              <a:t>26</a:t>
            </a:r>
            <a:r>
              <a:rPr lang="zh-CN" altLang="en-US" sz="2800" b="1" baseline="30000">
                <a:solidFill>
                  <a:srgbClr val="FFFFFF"/>
                </a:solidFill>
                <a:latin typeface="SimSun" charset="0"/>
                <a:cs typeface="SimSun" charset="0"/>
              </a:rPr>
              <a:t> </a:t>
            </a:r>
            <a:r>
              <a:rPr lang="zh-CN" altLang="en-US" sz="2800" b="1" u="sng">
                <a:solidFill>
                  <a:srgbClr val="FFFFFF"/>
                </a:solidFill>
                <a:latin typeface="SimSun" charset="0"/>
                <a:cs typeface="SimSun" charset="0"/>
              </a:rPr>
              <a:t>这样</a:t>
            </a:r>
            <a:r>
              <a:rPr lang="zh-CN" altLang="en-US" sz="2800" b="1">
                <a:solidFill>
                  <a:srgbClr val="FFFFFF"/>
                </a:solidFill>
                <a:latin typeface="SimSun" charset="0"/>
                <a:cs typeface="SimSun" charset="0"/>
              </a:rPr>
              <a:t>，</a:t>
            </a:r>
            <a:r>
              <a:rPr lang="en-US" altLang="ja-JP" sz="2800" b="1">
                <a:solidFill>
                  <a:srgbClr val="FFFFFF"/>
                </a:solidFill>
                <a:latin typeface="SimSun" charset="0"/>
                <a:cs typeface="Arial" charset="0"/>
              </a:rPr>
              <a:t> </a:t>
            </a:r>
            <a:r>
              <a:rPr lang="zh-CN" altLang="en-US" sz="2800" b="1">
                <a:solidFill>
                  <a:srgbClr val="FFFF00"/>
                </a:solidFill>
                <a:latin typeface="SimSun" charset="0"/>
                <a:cs typeface="SimSun" charset="0"/>
              </a:rPr>
              <a:t>全以色列都要得救，</a:t>
            </a:r>
            <a:r>
              <a:rPr lang="zh-CN" altLang="en-US" sz="2800" b="1">
                <a:latin typeface="SimSun" charset="0"/>
                <a:cs typeface="SimSun" charset="0"/>
              </a:rPr>
              <a:t>如经上所记：</a:t>
            </a:r>
          </a:p>
        </p:txBody>
      </p:sp>
      <p:sp>
        <p:nvSpPr>
          <p:cNvPr id="293892" name="TextBox 3"/>
          <p:cNvSpPr txBox="1">
            <a:spLocks noChangeArrowheads="1"/>
          </p:cNvSpPr>
          <p:nvPr/>
        </p:nvSpPr>
        <p:spPr bwMode="auto">
          <a:xfrm>
            <a:off x="250825" y="4221163"/>
            <a:ext cx="5083175"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200" b="1">
                <a:latin typeface="SimSun" charset="0"/>
                <a:ea typeface="MS PGothic" charset="0"/>
                <a:cs typeface="SimSun" charset="0"/>
              </a:rPr>
              <a:t>“拯救者必从锡安出来，</a:t>
            </a:r>
          </a:p>
          <a:p>
            <a:r>
              <a:rPr lang="zh-CN" altLang="en-US" sz="3200" b="1">
                <a:latin typeface="SimSun" charset="0"/>
                <a:ea typeface="MS PGothic" charset="0"/>
                <a:cs typeface="SimSun" charset="0"/>
              </a:rPr>
              <a:t>除掉雅各家的不敬虔的心；</a:t>
            </a:r>
          </a:p>
          <a:p>
            <a:pPr eaLnBrk="1" hangingPunct="1"/>
            <a:r>
              <a:rPr lang="en-US" sz="3200" b="1" baseline="30000">
                <a:solidFill>
                  <a:srgbClr val="FFFFFF"/>
                </a:solidFill>
                <a:latin typeface="SimSun" charset="0"/>
                <a:ea typeface="MS PGothic" charset="0"/>
                <a:cs typeface="SimSun" charset="0"/>
              </a:rPr>
              <a:t>27</a:t>
            </a:r>
            <a:r>
              <a:rPr lang="zh-CN" altLang="en-US" sz="3200" b="1">
                <a:solidFill>
                  <a:srgbClr val="FFFFFF"/>
                </a:solidFill>
                <a:latin typeface="SimSun" charset="0"/>
                <a:ea typeface="MS PGothic" charset="0"/>
                <a:cs typeface="SimSun" charset="0"/>
              </a:rPr>
              <a:t>我除去他们罪恶的时候，</a:t>
            </a:r>
          </a:p>
          <a:p>
            <a:pPr eaLnBrk="1" hangingPunct="1"/>
            <a:r>
              <a:rPr lang="zh-CN" altLang="en-US" sz="3200" b="1">
                <a:solidFill>
                  <a:srgbClr val="FFFFFF"/>
                </a:solidFill>
                <a:latin typeface="SimSun" charset="0"/>
                <a:ea typeface="MS PGothic" charset="0"/>
                <a:cs typeface="SimSun" charset="0"/>
              </a:rPr>
              <a:t>就与他们立这样的约。”</a:t>
            </a:r>
            <a:endParaRPr lang="en-US" sz="3200" b="1">
              <a:solidFill>
                <a:srgbClr val="FFFFFF"/>
              </a:solidFill>
              <a:latin typeface="SimSun" charset="0"/>
              <a:ea typeface="MS PGothic" charset="0"/>
              <a:cs typeface="SimSun"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zh-CN" altLang="en-US" sz="3200" b="1">
                <a:latin typeface="Tahoma" charset="0"/>
              </a:rPr>
              <a:t>“以色列全家都要得救”（罗</a:t>
            </a:r>
            <a:r>
              <a:rPr lang="en-US" altLang="zh-CN" sz="3200" b="1">
                <a:latin typeface="Tahoma" charset="0"/>
              </a:rPr>
              <a:t>11</a:t>
            </a:r>
            <a:r>
              <a:rPr lang="zh-CN" altLang="en-US" sz="3200" b="1">
                <a:latin typeface="Tahoma" charset="0"/>
              </a:rPr>
              <a:t>：</a:t>
            </a:r>
            <a:r>
              <a:rPr lang="en-US" altLang="zh-CN" sz="3200" b="1">
                <a:latin typeface="Tahoma" charset="0"/>
              </a:rPr>
              <a:t>25-27</a:t>
            </a:r>
            <a:r>
              <a:rPr lang="zh-CN" altLang="en-US" sz="3200" b="1">
                <a:latin typeface="Tahoma" charset="0"/>
              </a:rPr>
              <a:t>）</a:t>
            </a:r>
            <a:endParaRPr lang="en-US" sz="3200" b="1">
              <a:latin typeface="Tahoma" charset="0"/>
            </a:endParaRPr>
          </a:p>
        </p:txBody>
      </p:sp>
      <p:sp>
        <p:nvSpPr>
          <p:cNvPr id="147463" name="Text Box 8"/>
          <p:cNvSpPr txBox="1">
            <a:spLocks noChangeArrowheads="1"/>
          </p:cNvSpPr>
          <p:nvPr/>
        </p:nvSpPr>
        <p:spPr bwMode="auto">
          <a:xfrm>
            <a:off x="8077200" y="0"/>
            <a:ext cx="1112838"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defRPr>
            </a:lvl2pPr>
            <a:lvl3pPr>
              <a:defRPr sz="2400">
                <a:solidFill>
                  <a:schemeClr val="tx1"/>
                </a:solidFill>
                <a:latin typeface="Tahoma" charset="0"/>
                <a:ea typeface="MS PGothic"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Geneva" charset="0"/>
                <a:cs typeface="Geneva" charset="0"/>
              </a:defRPr>
            </a:lvl5pPr>
            <a:lvl6pPr eaLnBrk="0" hangingPunct="0">
              <a:buFont typeface="Wingdings" charset="0"/>
              <a:defRPr sz="2000">
                <a:solidFill>
                  <a:schemeClr val="tx1"/>
                </a:solidFill>
                <a:latin typeface="Tahoma" charset="0"/>
                <a:ea typeface="Geneva" charset="0"/>
                <a:cs typeface="Geneva" charset="0"/>
              </a:defRPr>
            </a:lvl6pPr>
            <a:lvl7pPr eaLnBrk="0" hangingPunct="0">
              <a:buFont typeface="Wingdings" charset="0"/>
              <a:defRPr sz="2000">
                <a:solidFill>
                  <a:schemeClr val="tx1"/>
                </a:solidFill>
                <a:latin typeface="Tahoma" charset="0"/>
                <a:ea typeface="Geneva" charset="0"/>
                <a:cs typeface="Geneva" charset="0"/>
              </a:defRPr>
            </a:lvl7pPr>
            <a:lvl8pPr eaLnBrk="0" hangingPunct="0">
              <a:buFont typeface="Wingdings" charset="0"/>
              <a:defRPr sz="2000">
                <a:solidFill>
                  <a:schemeClr val="tx1"/>
                </a:solidFill>
                <a:latin typeface="Tahoma" charset="0"/>
                <a:ea typeface="Geneva" charset="0"/>
                <a:cs typeface="Geneva" charset="0"/>
              </a:defRPr>
            </a:lvl8pPr>
            <a:lvl9pPr eaLnBrk="0" hangingPunct="0">
              <a:buFont typeface="Wingdings" charset="0"/>
              <a:defRPr sz="2000">
                <a:solidFill>
                  <a:schemeClr val="tx1"/>
                </a:solidFill>
                <a:latin typeface="Tahoma" charset="0"/>
                <a:ea typeface="Geneva" charset="0"/>
                <a:cs typeface="Geneva" charset="0"/>
              </a:defRPr>
            </a:lvl9pPr>
          </a:lstStyle>
          <a:p>
            <a:pPr algn="ctr" eaLnBrk="0" hangingPunct="0">
              <a:defRPr/>
            </a:pPr>
            <a:r>
              <a:rPr lang="en-US" sz="2400" b="1">
                <a:solidFill>
                  <a:srgbClr val="FFFFFF"/>
                </a:solidFill>
                <a:latin typeface="Arial" charset="0"/>
              </a:rPr>
              <a:t>NTS 155w</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ko-KR" altLang="en-US" dirty="0" err="1">
                <a:solidFill>
                  <a:schemeClr val="bg2"/>
                </a:solidFill>
                <a:effectLst>
                  <a:outerShdw blurRad="38100" dist="38100" dir="2700000" algn="tl">
                    <a:srgbClr val="FFFFFF"/>
                  </a:outerShdw>
                </a:effectLst>
                <a:latin typeface="Arial" charset="0"/>
                <a:ea typeface="ＭＳ Ｐゴシック" charset="0"/>
                <a:cs typeface="Arial" charset="0"/>
              </a:rPr>
              <a:t>撒迦利亚</a:t>
            </a:r>
            <a:br>
              <a:rPr lang="ko-KR" altLang="en-US" dirty="0">
                <a:solidFill>
                  <a:schemeClr val="bg2"/>
                </a:solidFill>
                <a:effectLst>
                  <a:outerShdw blurRad="38100" dist="38100" dir="2700000" algn="tl">
                    <a:srgbClr val="FFFFFF"/>
                  </a:outerShdw>
                </a:effectLst>
                <a:latin typeface="Arial" charset="0"/>
                <a:ea typeface="ＭＳ Ｐゴシック" charset="0"/>
                <a:cs typeface="Arial" charset="0"/>
              </a:rPr>
            </a:br>
            <a:r>
              <a:rPr lang="en-US" altLang="ko-KR" dirty="0">
                <a:solidFill>
                  <a:schemeClr val="bg2"/>
                </a:solidFill>
                <a:effectLst>
                  <a:outerShdw blurRad="38100" dist="38100" dir="2700000" algn="tl">
                    <a:srgbClr val="FFFFFF"/>
                  </a:outerShdw>
                </a:effectLst>
                <a:latin typeface="Arial" charset="0"/>
                <a:ea typeface="ＭＳ Ｐゴシック" charset="0"/>
                <a:cs typeface="Arial" charset="0"/>
              </a:rPr>
              <a:t>Zech</a:t>
            </a:r>
            <a:r>
              <a:rPr lang="en-US" dirty="0">
                <a:solidFill>
                  <a:schemeClr val="bg2"/>
                </a:solidFill>
                <a:effectLst>
                  <a:outerShdw blurRad="38100" dist="38100" dir="2700000" algn="tl">
                    <a:srgbClr val="FFFFFF"/>
                  </a:outerShdw>
                </a:effectLst>
                <a:latin typeface="Arial" charset="0"/>
                <a:ea typeface="ＭＳ Ｐゴシック" charset="0"/>
                <a:cs typeface="Arial" charset="0"/>
              </a:rPr>
              <a:t>-a-Cry-Ah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关键词</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85837695-0489-9DDF-4615-93ED7175F2A1}"/>
              </a:ext>
            </a:extLst>
          </p:cNvPr>
          <p:cNvSpPr txBox="1">
            <a:spLocks noChangeArrowheads="1"/>
          </p:cNvSpPr>
          <p:nvPr/>
        </p:nvSpPr>
        <p:spPr bwMode="auto">
          <a:xfrm rot="475422">
            <a:off x="5543166" y="3736209"/>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0000"/>
                </a:solidFill>
                <a:effectLst/>
                <a:latin typeface=".AppleSystemUIFont"/>
              </a:rPr>
              <a:t>弥赛亚</a:t>
            </a:r>
            <a:endParaRPr lang="zh-CN" altLang="en-US" sz="3200" dirty="0">
              <a:solidFill>
                <a:srgbClr val="FF0000"/>
              </a:solidFill>
              <a:effectLst/>
              <a:latin typeface=".AppleSystemUIFont"/>
            </a:endParaRPr>
          </a:p>
        </p:txBody>
      </p:sp>
    </p:spTree>
    <p:extLst>
      <p:ext uri="{BB962C8B-B14F-4D97-AF65-F5344CB8AC3E}">
        <p14:creationId xmlns:p14="http://schemas.microsoft.com/office/powerpoint/2010/main" val="1045586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0" y="7461448"/>
            <a:ext cx="9144000" cy="452264"/>
          </a:xfrm>
          <a:effectLst>
            <a:outerShdw blurRad="63500" dist="38099" dir="2700000" algn="ctr" rotWithShape="0">
              <a:schemeClr val="bg2">
                <a:alpha val="74998"/>
              </a:schemeClr>
            </a:outerShdw>
          </a:effectLst>
        </p:spPr>
        <p:txBody>
          <a:bodyPr/>
          <a:lstStyle/>
          <a:p>
            <a:pPr eaLnBrk="1" hangingPunct="1">
              <a:defRPr/>
            </a:pPr>
            <a:r>
              <a:rPr lang="en-US" sz="4800" dirty="0">
                <a:effectLst>
                  <a:outerShdw blurRad="38100" dist="38100" dir="2700000" algn="tl">
                    <a:srgbClr val="000000"/>
                  </a:outerShdw>
                </a:effectLst>
                <a:latin typeface="Arial" charset="0"/>
                <a:ea typeface="ＭＳ Ｐゴシック" charset="0"/>
                <a:cs typeface="Times New Roman" charset="0"/>
              </a:rPr>
              <a:t>8:14-17</a:t>
            </a:r>
          </a:p>
        </p:txBody>
      </p:sp>
      <p:sp>
        <p:nvSpPr>
          <p:cNvPr id="6" name="TextBox 5"/>
          <p:cNvSpPr txBox="1"/>
          <p:nvPr/>
        </p:nvSpPr>
        <p:spPr>
          <a:xfrm>
            <a:off x="-4614" y="1332051"/>
            <a:ext cx="9148614" cy="4401205"/>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万军之耶和华这样说</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你们的列祖惹我发怒的时候，我曾定意降祸在你们身上，并没有改变心意（这是万军之耶和华说的</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endPar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endParaRPr>
          </a:p>
          <a:p>
            <a:pPr algn="ctr" eaLnBrk="1" fontAlgn="auto" hangingPunct="1">
              <a:spcBef>
                <a:spcPts val="0"/>
              </a:spcBef>
              <a:spcAft>
                <a:spcPts val="0"/>
              </a:spcAft>
              <a:defRPr/>
            </a:pP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15</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照样，在这些日子里，我定意恩待耶路撒冷和犹大家。你们不要惧怕</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16</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你们应当行这些事：你们各人要与邻舍说真话，在你们的城门口要凭着诚实施行带来和平的审判</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17</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你们各人不要心里图谋恶事，彼此陷害，也不可好起假誓，因为这些都是我所恨恶的</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这是耶和华的宣告</a:t>
            </a:r>
            <a:r>
              <a:rPr kumimoji="0" lang="ru-RU"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b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亚</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lang="en-US"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8:14-17</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kumimoji="0" lang="en-US" altLang="ja-JP"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6597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216908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弥赛亚</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74309276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犹大必须重建圣殿</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(6:9-15)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才可以在</a:t>
            </a:r>
            <a:r>
              <a:rPr kumimoji="0" lang="zh-CN" alt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弥赛亚</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国度中获得祝福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3740640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撒迦利亚</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extBox 3"/>
          <p:cNvSpPr txBox="1">
            <a:spLocks noChangeArrowheads="1"/>
          </p:cNvSpPr>
          <p:nvPr/>
        </p:nvSpPr>
        <p:spPr bwMode="auto">
          <a:xfrm>
            <a:off x="116887" y="1024964"/>
            <a:ext cx="5361733"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sz="2000" dirty="0">
                <a:solidFill>
                  <a:prstClr val="black"/>
                </a:solidFill>
              </a:rPr>
              <a:t> 1 </a:t>
            </a:r>
            <a:r>
              <a:rPr lang="zh-CN" altLang="en-US" sz="2000" dirty="0">
                <a:solidFill>
                  <a:prstClr val="black"/>
                </a:solidFill>
              </a:rPr>
              <a:t>异象的含义</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2 </a:t>
            </a:r>
            <a:r>
              <a:rPr lang="zh-CN" altLang="en-US" sz="2000" dirty="0">
                <a:solidFill>
                  <a:prstClr val="black"/>
                </a:solidFill>
              </a:rPr>
              <a:t>准绳的异象</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3 </a:t>
            </a:r>
            <a:r>
              <a:rPr lang="zh-CN" altLang="en-US" sz="2000" dirty="0">
                <a:solidFill>
                  <a:prstClr val="black"/>
                </a:solidFill>
              </a:rPr>
              <a:t>撒旦与苗裔</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4 </a:t>
            </a:r>
            <a:r>
              <a:rPr lang="zh-CN" altLang="en-US" sz="2000" dirty="0">
                <a:solidFill>
                  <a:prstClr val="black"/>
                </a:solidFill>
              </a:rPr>
              <a:t>七盏金灯台</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5 </a:t>
            </a:r>
            <a:r>
              <a:rPr lang="zh-CN" altLang="en-US" sz="2000" dirty="0">
                <a:solidFill>
                  <a:prstClr val="black"/>
                </a:solidFill>
              </a:rPr>
              <a:t>飞行的书卷</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6 </a:t>
            </a:r>
            <a:r>
              <a:rPr lang="zh-CN" altLang="en-US" sz="2000" dirty="0">
                <a:solidFill>
                  <a:prstClr val="black"/>
                </a:solidFill>
              </a:rPr>
              <a:t>加冕约书亚</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 7 </a:t>
            </a:r>
            <a:r>
              <a:rPr lang="zh-CN" altLang="en-US" sz="2000" dirty="0">
                <a:solidFill>
                  <a:prstClr val="black"/>
                </a:solidFill>
              </a:rPr>
              <a:t>心如金钢石</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8 </a:t>
            </a:r>
            <a:r>
              <a:rPr lang="zh-CN" altLang="en-US" sz="2000" dirty="0">
                <a:solidFill>
                  <a:prstClr val="black"/>
                </a:solidFill>
              </a:rPr>
              <a:t>平安临圣城</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  9 </a:t>
            </a:r>
            <a:r>
              <a:rPr lang="zh-CN" altLang="en-US" sz="2000" dirty="0">
                <a:solidFill>
                  <a:prstClr val="black"/>
                </a:solidFill>
              </a:rPr>
              <a:t>弥赛亚归来</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10 </a:t>
            </a:r>
            <a:r>
              <a:rPr lang="zh-CN" altLang="en-US" sz="2000" dirty="0">
                <a:solidFill>
                  <a:prstClr val="black"/>
                </a:solidFill>
              </a:rPr>
              <a:t>犹大以法莲</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11 </a:t>
            </a:r>
            <a:r>
              <a:rPr lang="zh-CN" altLang="en-US" sz="2000" dirty="0">
                <a:solidFill>
                  <a:prstClr val="black"/>
                </a:solidFill>
              </a:rPr>
              <a:t>警告坏牧人</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12 </a:t>
            </a:r>
            <a:r>
              <a:rPr lang="zh-CN" altLang="en-US" sz="2000" dirty="0">
                <a:solidFill>
                  <a:prstClr val="black"/>
                </a:solidFill>
              </a:rPr>
              <a:t>仰望被刺的</a:t>
            </a:r>
            <a:endParaRPr lang="en-US" altLang="zh-CN" sz="2000" dirty="0">
              <a:solidFill>
                <a:prstClr val="black"/>
              </a:solidFill>
            </a:endParaRPr>
          </a:p>
          <a:p>
            <a:pPr defTabSz="457200" fontAlgn="auto">
              <a:spcBef>
                <a:spcPts val="0"/>
              </a:spcBef>
              <a:spcAft>
                <a:spcPts val="0"/>
              </a:spcAft>
            </a:pPr>
            <a:r>
              <a:rPr lang="en-US" altLang="zh-CN" sz="2000" dirty="0">
                <a:solidFill>
                  <a:prstClr val="black"/>
                </a:solidFill>
              </a:rPr>
              <a:t>13 </a:t>
            </a:r>
            <a:r>
              <a:rPr lang="zh-CN" altLang="en-US" sz="2000" dirty="0">
                <a:solidFill>
                  <a:prstClr val="black"/>
                </a:solidFill>
              </a:rPr>
              <a:t>试炼剩余的</a:t>
            </a:r>
            <a:endParaRPr lang="en-SG" altLang="zh-CN" sz="2000" dirty="0">
              <a:solidFill>
                <a:prstClr val="black"/>
              </a:solidFill>
            </a:endParaRPr>
          </a:p>
          <a:p>
            <a:pPr defTabSz="457200" fontAlgn="auto">
              <a:spcBef>
                <a:spcPts val="0"/>
              </a:spcBef>
              <a:spcAft>
                <a:spcPts val="0"/>
              </a:spcAft>
            </a:pPr>
            <a:r>
              <a:rPr lang="en-US" altLang="zh-CN" sz="2000" dirty="0">
                <a:solidFill>
                  <a:prstClr val="black"/>
                </a:solidFill>
              </a:rPr>
              <a:t>14 </a:t>
            </a:r>
            <a:r>
              <a:rPr lang="zh-CN" altLang="en-US" sz="2000" dirty="0">
                <a:solidFill>
                  <a:prstClr val="black"/>
                </a:solidFill>
              </a:rPr>
              <a:t>进入新天地</a:t>
            </a:r>
            <a:endParaRPr lang="en-US" altLang="zh-CN" sz="2000" dirty="0">
              <a:solidFill>
                <a:prstClr val="black"/>
              </a:solidFill>
            </a:endParaRPr>
          </a:p>
        </p:txBody>
      </p:sp>
    </p:spTree>
    <p:extLst>
      <p:ext uri="{BB962C8B-B14F-4D97-AF65-F5344CB8AC3E}">
        <p14:creationId xmlns:p14="http://schemas.microsoft.com/office/powerpoint/2010/main" val="31539289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9:1-4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ko-KR" altLang="en-US" sz="4400" b="1" dirty="0" err="1">
                <a:solidFill>
                  <a:srgbClr val="FFFFFF"/>
                </a:solidFill>
                <a:effectLst>
                  <a:glow rad="101600">
                    <a:srgbClr val="000000">
                      <a:alpha val="75000"/>
                    </a:srgbClr>
                  </a:glow>
                </a:effectLst>
                <a:latin typeface="Arial"/>
                <a:cs typeface="Arial"/>
              </a:rPr>
              <a:t>亚兰人</a:t>
            </a:r>
            <a:endParaRPr lang="en-US" sz="44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399430"/>
            <a:ext cx="4981021" cy="5693866"/>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800" dirty="0"/>
              <a:t>"</a:t>
            </a:r>
            <a:r>
              <a:rPr lang="zh-CN" altLang="en-US" sz="2800" dirty="0"/>
              <a:t>以下是耶和华的默示：</a:t>
            </a:r>
          </a:p>
          <a:p>
            <a:pPr defTabSz="457200" fontAlgn="auto">
              <a:spcBef>
                <a:spcPts val="0"/>
              </a:spcBef>
              <a:spcAft>
                <a:spcPts val="0"/>
              </a:spcAft>
            </a:pPr>
            <a:r>
              <a:rPr lang="zh-CN" altLang="en-US" sz="2800" dirty="0"/>
              <a:t>耶和华的话临到哈得拉地，落在大马士革（世人的眼睛和以色列各支派都仰望耶和华），</a:t>
            </a:r>
          </a:p>
          <a:p>
            <a:pPr defTabSz="457200" fontAlgn="auto">
              <a:spcBef>
                <a:spcPts val="0"/>
              </a:spcBef>
              <a:spcAft>
                <a:spcPts val="0"/>
              </a:spcAft>
            </a:pPr>
            <a:r>
              <a:rPr lang="en-US" altLang="zh-CN" sz="2800" baseline="30000" dirty="0"/>
              <a:t>2</a:t>
            </a:r>
            <a:r>
              <a:rPr lang="en-US" altLang="zh-CN" sz="2800" dirty="0"/>
              <a:t> </a:t>
            </a:r>
            <a:r>
              <a:rPr lang="zh-CN" altLang="en-US" sz="2800" dirty="0"/>
              <a:t>又临到大马士革边界的哈马，</a:t>
            </a:r>
          </a:p>
          <a:p>
            <a:pPr defTabSz="457200" fontAlgn="auto">
              <a:spcBef>
                <a:spcPts val="0"/>
              </a:spcBef>
              <a:spcAft>
                <a:spcPts val="0"/>
              </a:spcAft>
            </a:pPr>
            <a:r>
              <a:rPr lang="zh-CN" altLang="en-US" sz="2800" dirty="0"/>
              <a:t>还有推罗、西顿，尽管她们有极大的智慧。</a:t>
            </a:r>
          </a:p>
          <a:p>
            <a:pPr defTabSz="457200" fontAlgn="auto">
              <a:spcBef>
                <a:spcPts val="0"/>
              </a:spcBef>
              <a:spcAft>
                <a:spcPts val="0"/>
              </a:spcAft>
            </a:pPr>
            <a:r>
              <a:rPr lang="en-US" altLang="zh-CN" sz="2800" baseline="30000" dirty="0"/>
              <a:t>3</a:t>
            </a:r>
            <a:r>
              <a:rPr lang="en-US" altLang="zh-CN" sz="2800" dirty="0"/>
              <a:t> </a:t>
            </a:r>
            <a:r>
              <a:rPr lang="zh-CN" altLang="en-US" sz="2800" dirty="0"/>
              <a:t>推罗为自己建造了堡垒，</a:t>
            </a:r>
          </a:p>
          <a:p>
            <a:pPr defTabSz="457200" fontAlgn="auto">
              <a:spcBef>
                <a:spcPts val="0"/>
              </a:spcBef>
              <a:spcAft>
                <a:spcPts val="0"/>
              </a:spcAft>
            </a:pPr>
            <a:r>
              <a:rPr lang="zh-CN" altLang="en-US" sz="2800" dirty="0"/>
              <a:t>堆积银子，多如尘沙，</a:t>
            </a:r>
          </a:p>
          <a:p>
            <a:pPr defTabSz="457200" fontAlgn="auto">
              <a:spcBef>
                <a:spcPts val="0"/>
              </a:spcBef>
              <a:spcAft>
                <a:spcPts val="0"/>
              </a:spcAft>
            </a:pPr>
            <a:r>
              <a:rPr lang="zh-CN" altLang="en-US" sz="2800" dirty="0"/>
              <a:t>积聚精金，多如街上的泥土。</a:t>
            </a:r>
          </a:p>
          <a:p>
            <a:pPr defTabSz="457200" fontAlgn="auto">
              <a:spcBef>
                <a:spcPts val="0"/>
              </a:spcBef>
              <a:spcAft>
                <a:spcPts val="0"/>
              </a:spcAft>
            </a:pPr>
            <a:r>
              <a:rPr lang="en-US" altLang="zh-CN" sz="2800" baseline="30000" dirty="0"/>
              <a:t>4</a:t>
            </a:r>
            <a:r>
              <a:rPr lang="en-US" altLang="zh-CN" sz="2800" dirty="0"/>
              <a:t> </a:t>
            </a:r>
            <a:r>
              <a:rPr lang="zh-CN" altLang="en-US" sz="2800" dirty="0"/>
              <a:t>看哪！主必夺去她的一切，</a:t>
            </a:r>
          </a:p>
          <a:p>
            <a:pPr defTabSz="457200" fontAlgn="auto">
              <a:spcBef>
                <a:spcPts val="0"/>
              </a:spcBef>
              <a:spcAft>
                <a:spcPts val="0"/>
              </a:spcAft>
            </a:pPr>
            <a:r>
              <a:rPr lang="zh-CN" altLang="en-US" sz="2800" dirty="0"/>
              <a:t>摧毁她海上的势力，</a:t>
            </a:r>
          </a:p>
          <a:p>
            <a:pPr defTabSz="457200" fontAlgn="auto">
              <a:spcBef>
                <a:spcPts val="0"/>
              </a:spcBef>
              <a:spcAft>
                <a:spcPts val="0"/>
              </a:spcAft>
            </a:pPr>
            <a:r>
              <a:rPr lang="zh-CN" altLang="en-US" sz="2800" dirty="0"/>
              <a:t>她必被火吞灭。</a:t>
            </a:r>
            <a:r>
              <a:rPr lang="ru-RU" sz="2800" dirty="0"/>
              <a:t>"</a:t>
            </a:r>
            <a:endParaRPr lang="en-US" sz="2800" dirty="0"/>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endParaRPr lang="en-US" sz="3200" b="1" dirty="0">
              <a:solidFill>
                <a:srgbClr val="FFFFFF"/>
              </a:solidFill>
              <a:effectLst>
                <a:glow rad="101600">
                  <a:srgbClr val="000000">
                    <a:alpha val="75000"/>
                  </a:srgbClr>
                </a:glow>
              </a:effectLst>
              <a:latin typeface="Arial"/>
              <a:cs typeface="Arial"/>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大马士革</a:t>
            </a:r>
            <a:endParaRPr lang="en-US" sz="3200" b="1" dirty="0">
              <a:solidFill>
                <a:srgbClr val="FFFFFF"/>
              </a:solidFill>
              <a:effectLst>
                <a:glow rad="101600">
                  <a:srgbClr val="000000">
                    <a:alpha val="75000"/>
                  </a:srgbClr>
                </a:glow>
              </a:effectLst>
              <a:latin typeface="Arial"/>
              <a:cs typeface="Arial"/>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哈马</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626579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591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738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7"/>
              </a:srgbClr>
            </a:outerShdw>
          </a:effectLst>
        </p:spPr>
        <p:txBody>
          <a:bodyPr/>
          <a:lstStyle/>
          <a:p>
            <a:pPr>
              <a:defRPr/>
            </a:pPr>
            <a:r>
              <a:rPr lang="zh-CN" altLang="en-US" dirty="0">
                <a:effectLst>
                  <a:outerShdw blurRad="38100" dist="38100" dir="2700000" algn="tl">
                    <a:srgbClr val="000000"/>
                  </a:outerShdw>
                </a:effectLst>
                <a:latin typeface="Arial" pitchFamily="34" charset="0"/>
                <a:cs typeface="Arial" pitchFamily="34" charset="0"/>
              </a:rPr>
              <a:t>骑驴进耶路撒冷</a:t>
            </a:r>
            <a:endParaRPr lang="en-US" altLang="en-US" dirty="0">
              <a:effectLst>
                <a:outerShdw blurRad="38100" dist="38100" dir="2700000" algn="tl">
                  <a:srgbClr val="000000"/>
                </a:outerShdw>
              </a:effectLst>
              <a:latin typeface="Arial" pitchFamily="34" charset="0"/>
              <a:cs typeface="Arial" pitchFamily="34" charset="0"/>
            </a:endParaRPr>
          </a:p>
        </p:txBody>
      </p:sp>
      <p:sp>
        <p:nvSpPr>
          <p:cNvPr id="98311" name="Rectangle 1031"/>
          <p:cNvSpPr>
            <a:spLocks noChangeArrowheads="1"/>
          </p:cNvSpPr>
          <p:nvPr/>
        </p:nvSpPr>
        <p:spPr bwMode="auto">
          <a:xfrm>
            <a:off x="215900" y="0"/>
            <a:ext cx="4572000" cy="762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0" hangingPunct="0">
              <a:defRPr/>
            </a:pPr>
            <a:r>
              <a:rPr lang="zh-CN" altLang="en-US" sz="4400" b="1">
                <a:solidFill>
                  <a:srgbClr val="FFFFCC"/>
                </a:solidFill>
                <a:effectLst>
                  <a:outerShdw blurRad="38100" dist="38100" dir="2700000" algn="tl">
                    <a:srgbClr val="000000"/>
                  </a:outerShdw>
                </a:effectLst>
                <a:latin typeface="Arial" charset="0"/>
                <a:ea typeface="MS PGothic" charset="0"/>
                <a:cs typeface="Arial" charset="0"/>
              </a:rPr>
              <a:t>亚</a:t>
            </a:r>
            <a:r>
              <a:rPr lang="en-US" sz="4400" b="1">
                <a:solidFill>
                  <a:srgbClr val="FFFFCC"/>
                </a:solidFill>
                <a:effectLst>
                  <a:outerShdw blurRad="38100" dist="38100" dir="2700000" algn="tl">
                    <a:srgbClr val="000000"/>
                  </a:outerShdw>
                </a:effectLst>
                <a:latin typeface="Arial" charset="0"/>
                <a:ea typeface="MS PGothic" charset="0"/>
                <a:cs typeface="Arial" charset="0"/>
              </a:rPr>
              <a:t>9:9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406172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在春雨的季节，</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你们要向耶和华求雨。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耶和华闪发雷电，</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给人降雨，使各人的田地生长蔬菜。</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因为偶像所说的是空言，</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占卜者所见的是虚谎，</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他们所说的是假梦，</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只给人空洞的安慰。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因此，众人都如羊没有牧人，</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流离困苦。</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10:1-2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299365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9153838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11:1-3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巴珊</a:t>
            </a:r>
            <a:endParaRPr lang="en-US" sz="32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231205"/>
            <a:ext cx="4981021" cy="489364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dirty="0">
                <a:solidFill>
                  <a:srgbClr val="FFFFFF"/>
                </a:solidFill>
              </a:rPr>
              <a:t>"</a:t>
            </a:r>
            <a:r>
              <a:rPr lang="zh-CN" altLang="en-US" sz="2400" dirty="0">
                <a:solidFill>
                  <a:srgbClr val="FFFFFF"/>
                </a:solidFill>
              </a:rPr>
              <a:t>黎巴嫩哪！敞开你的门户，</a:t>
            </a:r>
          </a:p>
          <a:p>
            <a:pPr defTabSz="457200" fontAlgn="auto">
              <a:spcBef>
                <a:spcPts val="0"/>
              </a:spcBef>
              <a:spcAft>
                <a:spcPts val="0"/>
              </a:spcAft>
            </a:pPr>
            <a:r>
              <a:rPr lang="zh-CN" altLang="en-US" sz="2400" dirty="0">
                <a:solidFill>
                  <a:srgbClr val="FFFFFF"/>
                </a:solidFill>
              </a:rPr>
              <a:t>好让火吞灭你的香柏树。</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dirty="0">
                <a:solidFill>
                  <a:srgbClr val="FFFFFF"/>
                </a:solidFill>
              </a:rPr>
              <a:t>2 </a:t>
            </a:r>
            <a:r>
              <a:rPr lang="zh-CN" altLang="en-US" sz="2400" dirty="0">
                <a:solidFill>
                  <a:srgbClr val="FFFFFF"/>
                </a:solidFill>
              </a:rPr>
              <a:t>松树啊！哀号吧，因为香柏树已经倒下，</a:t>
            </a:r>
          </a:p>
          <a:p>
            <a:pPr defTabSz="457200" fontAlgn="auto">
              <a:spcBef>
                <a:spcPts val="0"/>
              </a:spcBef>
              <a:spcAft>
                <a:spcPts val="0"/>
              </a:spcAft>
            </a:pPr>
            <a:r>
              <a:rPr lang="zh-CN" altLang="en-US" sz="2400" dirty="0">
                <a:solidFill>
                  <a:srgbClr val="FFFFFF"/>
                </a:solidFill>
              </a:rPr>
              <a:t>雄壮的树木都毁坏了；</a:t>
            </a:r>
          </a:p>
          <a:p>
            <a:pPr defTabSz="457200" fontAlgn="auto">
              <a:spcBef>
                <a:spcPts val="0"/>
              </a:spcBef>
              <a:spcAft>
                <a:spcPts val="0"/>
              </a:spcAft>
            </a:pPr>
            <a:r>
              <a:rPr lang="zh-CN" altLang="en-US" sz="2400" dirty="0">
                <a:solidFill>
                  <a:srgbClr val="FFFFFF"/>
                </a:solidFill>
              </a:rPr>
              <a:t>巴珊的橡树啊！哀号吧，</a:t>
            </a:r>
          </a:p>
          <a:p>
            <a:pPr defTabSz="457200" fontAlgn="auto">
              <a:spcBef>
                <a:spcPts val="0"/>
              </a:spcBef>
              <a:spcAft>
                <a:spcPts val="0"/>
              </a:spcAft>
            </a:pPr>
            <a:r>
              <a:rPr lang="zh-CN" altLang="en-US" sz="2400" dirty="0">
                <a:solidFill>
                  <a:srgbClr val="FFFFFF"/>
                </a:solidFill>
              </a:rPr>
              <a:t>因为茂密的树林被砍下来了。</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baseline="30000" dirty="0">
                <a:solidFill>
                  <a:srgbClr val="FFFFFF"/>
                </a:solidFill>
              </a:rPr>
              <a:t>3</a:t>
            </a:r>
            <a:r>
              <a:rPr lang="en-US" altLang="zh-CN" sz="2400" dirty="0">
                <a:solidFill>
                  <a:srgbClr val="FFFFFF"/>
                </a:solidFill>
              </a:rPr>
              <a:t> </a:t>
            </a:r>
            <a:r>
              <a:rPr lang="zh-CN" altLang="en-US" sz="2400" dirty="0">
                <a:solidFill>
                  <a:srgbClr val="FFFFFF"/>
                </a:solidFill>
              </a:rPr>
              <a:t>听牧人们哀号的声音，</a:t>
            </a:r>
          </a:p>
          <a:p>
            <a:pPr defTabSz="457200" fontAlgn="auto">
              <a:spcBef>
                <a:spcPts val="0"/>
              </a:spcBef>
              <a:spcAft>
                <a:spcPts val="0"/>
              </a:spcAft>
            </a:pPr>
            <a:r>
              <a:rPr lang="zh-CN" altLang="en-US" sz="2400" dirty="0">
                <a:solidFill>
                  <a:srgbClr val="FFFFFF"/>
                </a:solidFill>
              </a:rPr>
              <a:t>因为他们荣美的草场毁坏了；</a:t>
            </a:r>
          </a:p>
          <a:p>
            <a:pPr defTabSz="457200" fontAlgn="auto">
              <a:spcBef>
                <a:spcPts val="0"/>
              </a:spcBef>
              <a:spcAft>
                <a:spcPts val="0"/>
              </a:spcAft>
            </a:pPr>
            <a:r>
              <a:rPr lang="zh-CN" altLang="en-US" sz="2400" dirty="0">
                <a:solidFill>
                  <a:srgbClr val="FFFFFF"/>
                </a:solidFill>
              </a:rPr>
              <a:t>听少壮狮子吼叫的声音，</a:t>
            </a:r>
          </a:p>
          <a:p>
            <a:pPr defTabSz="457200" fontAlgn="auto">
              <a:spcBef>
                <a:spcPts val="0"/>
              </a:spcBef>
              <a:spcAft>
                <a:spcPts val="0"/>
              </a:spcAft>
            </a:pPr>
            <a:r>
              <a:rPr lang="zh-CN" altLang="en-US" sz="2400" dirty="0">
                <a:solidFill>
                  <a:srgbClr val="FFFFFF"/>
                </a:solidFill>
              </a:rPr>
              <a:t>因为约旦河边的丛林毁坏了。</a:t>
            </a:r>
            <a:r>
              <a:rPr lang="ru-RU" sz="2400" dirty="0">
                <a:solidFill>
                  <a:srgbClr val="FFFFFF"/>
                </a:solidFill>
              </a:rPr>
              <a:t>"</a:t>
            </a:r>
            <a:endParaRPr lang="en-US" sz="2400" dirty="0">
              <a:solidFill>
                <a:srgbClr val="FFFFFF"/>
              </a:solidFill>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2080075" y="1808196"/>
            <a:ext cx="2667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p>
          <a:p>
            <a:pPr defTabSz="457200" fontAlgn="auto">
              <a:spcBef>
                <a:spcPct val="50000"/>
              </a:spcBef>
              <a:spcAft>
                <a:spcPts val="0"/>
              </a:spcAft>
              <a:defRPr/>
            </a:pPr>
            <a:endParaRPr lang="en-US" sz="3200" b="1" dirty="0">
              <a:solidFill>
                <a:srgbClr val="FFFFFF"/>
              </a:solidFill>
              <a:effectLst>
                <a:glow rad="101600">
                  <a:srgbClr val="000000">
                    <a:alpha val="75000"/>
                  </a:srgbClr>
                </a:glow>
              </a:effectLst>
              <a:latin typeface="Arial"/>
              <a:cs typeface="Arial"/>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黎巴嫩</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358600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174432865"/>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ko-KR" altLang="en-US" sz="3200" dirty="0" err="1">
                <a:effectLst>
                  <a:glow rad="127000">
                    <a:schemeClr val="tx1"/>
                  </a:glow>
                </a:effectLst>
                <a:latin typeface="Arial" charset="0"/>
                <a:ea typeface="ＭＳ Ｐゴシック" charset="0"/>
                <a:cs typeface="ＭＳ Ｐゴシック" charset="0"/>
              </a:rPr>
              <a:t>以下是耶和华的默示，这是耶和华论到以色列的话</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是耶和华的宣告，他铺张诸天，奠定大地的根基，造成人里面的灵</a:t>
            </a:r>
            <a:r>
              <a:rPr lang="ko-KR" altLang="en-US" sz="3200" dirty="0">
                <a:effectLst>
                  <a:glow rad="127000">
                    <a:schemeClr val="tx1"/>
                  </a:glow>
                </a:effectLst>
                <a:latin typeface="Arial" charset="0"/>
                <a:ea typeface="ＭＳ Ｐゴシック" charset="0"/>
                <a:cs typeface="ＭＳ Ｐゴシック" charset="0"/>
              </a:rPr>
              <a:t>） ：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2   “</a:t>
            </a:r>
            <a:r>
              <a:rPr lang="ko-KR" altLang="en-US" sz="3200" dirty="0" err="1">
                <a:effectLst>
                  <a:glow rad="127000">
                    <a:schemeClr val="tx1"/>
                  </a:glow>
                </a:effectLst>
                <a:latin typeface="Arial" charset="0"/>
                <a:ea typeface="ＭＳ Ｐゴシック" charset="0"/>
                <a:cs typeface="ＭＳ Ｐゴシック" charset="0"/>
              </a:rPr>
              <a:t>看哪</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我要使耶路撒冷成为令周围万族喝醉的杯；耶路撒冷被围困的时候，犹大也必受到攻击</a:t>
            </a:r>
            <a:r>
              <a:rPr lang="en-US" altLang="ko-KR" sz="3200" dirty="0">
                <a:effectLst>
                  <a:glow rad="127000">
                    <a:schemeClr val="tx1"/>
                  </a:glow>
                </a:effectLst>
                <a:latin typeface="Arial" charset="0"/>
                <a:ea typeface="ＭＳ Ｐゴシック" charset="0"/>
                <a:cs typeface="ＭＳ Ｐゴシック" charset="0"/>
              </a:rPr>
              <a:t>.”</a:t>
            </a:r>
            <a:br>
              <a:rPr lang="ko-KR" altLang="en-US" sz="3200"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b="1" dirty="0" err="1">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12:1-2 </a:t>
            </a:r>
            <a:r>
              <a:rPr lang="en-US" sz="2800" b="1"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661226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到那日，我要使耶路撒冷对万族来说像一块沉重的石头，举起它的必受重伤；地上的列国必聚集起来攻击耶路撒冷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12:3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251135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到那日（这是耶和华的宣告</a:t>
            </a: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我要击打所有的马匹，使牠们惊恐，击打骑马的人，使他们疯狂；我必开眼看顾犹大家，我要击打万族所有的马匹</a:t>
            </a:r>
            <a:r>
              <a:rPr lang="ko-KR" altLang="en-US" sz="3200" dirty="0">
                <a:effectLst>
                  <a:glow rad="127000">
                    <a:schemeClr val="tx1"/>
                  </a:glow>
                </a:effectLst>
                <a:latin typeface="Arial" charset="0"/>
                <a:ea typeface="ＭＳ Ｐゴシック" charset="0"/>
                <a:cs typeface="ＭＳ Ｐゴシック" charset="0"/>
              </a:rPr>
              <a:t>，</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err="1">
                <a:effectLst>
                  <a:glow rad="127000">
                    <a:schemeClr val="tx1"/>
                  </a:glow>
                </a:effectLst>
                <a:latin typeface="Arial" charset="0"/>
                <a:ea typeface="ＭＳ Ｐゴシック" charset="0"/>
                <a:cs typeface="ＭＳ Ｐゴシック" charset="0"/>
              </a:rPr>
              <a:t>使牠们瞎眼</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5</a:t>
            </a:r>
            <a:r>
              <a:rPr lang="ko-KR" altLang="en-US" sz="3200" dirty="0" err="1">
                <a:effectLst>
                  <a:glow rad="127000">
                    <a:schemeClr val="tx1"/>
                  </a:glow>
                </a:effectLst>
                <a:latin typeface="Arial" charset="0"/>
                <a:ea typeface="ＭＳ Ｐゴシック" charset="0"/>
                <a:cs typeface="ＭＳ Ｐゴシック" charset="0"/>
              </a:rPr>
              <a:t>那时，犹大的族长必心里说</a:t>
            </a: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耶路撒冷的居民，靠万军之耶和华他们的</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神得着力量</a:t>
            </a:r>
            <a:r>
              <a:rPr lang="en-US" sz="3200"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12:4-5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91222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1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到那日，我必使犹大的族长好像木柴中的火盆</a:t>
            </a:r>
            <a:r>
              <a:rPr lang="ko-KR" altLang="en-US" sz="3200" dirty="0">
                <a:effectLst>
                  <a:glow rad="127000">
                    <a:schemeClr val="tx1"/>
                  </a:glow>
                </a:effectLst>
                <a:latin typeface="Arial" charset="0"/>
                <a:ea typeface="ＭＳ Ｐゴシック" charset="0"/>
                <a:cs typeface="ＭＳ Ｐゴシック" charset="0"/>
              </a:rPr>
              <a:t>，</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err="1">
                <a:effectLst>
                  <a:glow rad="127000">
                    <a:schemeClr val="tx1"/>
                  </a:glow>
                </a:effectLst>
                <a:latin typeface="Arial" charset="0"/>
                <a:ea typeface="ＭＳ Ｐゴシック" charset="0"/>
                <a:cs typeface="ＭＳ Ｐゴシック" charset="0"/>
              </a:rPr>
              <a:t>又好像禾捆中的火把；他们必向左右吞灭周围的万族，但耶路撒冷的人必仍在城中原处安居</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12:6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365933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耶和华必先拯救犹大的帐棚，免得大卫家的荣耀和耶路撒冷居民的荣耀胜过犹大</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8</a:t>
            </a:r>
            <a:r>
              <a:rPr lang="ko-KR" altLang="en-US" sz="3200" dirty="0" err="1">
                <a:effectLst>
                  <a:glow rad="127000">
                    <a:schemeClr val="tx1"/>
                  </a:glow>
                </a:effectLst>
                <a:latin typeface="Arial" charset="0"/>
                <a:ea typeface="ＭＳ Ｐゴシック" charset="0"/>
                <a:cs typeface="ＭＳ Ｐゴシック" charset="0"/>
              </a:rPr>
              <a:t>到那日，耶和华必保护耶路撒冷的居民；他们中间最软弱的，到那日必好像大卫，大卫家必好像</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神，好像行在他们前面的耶和华使者</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9 </a:t>
            </a:r>
            <a:r>
              <a:rPr lang="ko-KR" altLang="en-US" sz="3200" dirty="0" err="1">
                <a:effectLst>
                  <a:glow rad="127000">
                    <a:schemeClr val="tx1"/>
                  </a:glow>
                </a:effectLst>
                <a:latin typeface="Arial" charset="0"/>
                <a:ea typeface="ＭＳ Ｐゴシック" charset="0"/>
                <a:cs typeface="ＭＳ Ｐゴシック" charset="0"/>
              </a:rPr>
              <a:t>到那日，我必歼灭所有前来攻打耶路撒冷的列国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12:7-9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354709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7576989"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252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5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buFont typeface="Times New Roman" pitchFamily="18" charset="0"/>
              <a:buNone/>
              <a:defRPr/>
            </a:pPr>
            <a:r>
              <a:rPr lang="zh-CN" altLang="en-US" sz="3600" b="1" dirty="0">
                <a:solidFill>
                  <a:srgbClr val="FFFFFF"/>
                </a:solidFill>
                <a:effectLst>
                  <a:outerShdw blurRad="38100" dist="38100" dir="2700000" algn="tl">
                    <a:srgbClr val="808080"/>
                  </a:outerShdw>
                </a:effectLst>
                <a:latin typeface="Arial" pitchFamily="34" charset="0"/>
              </a:rPr>
              <a:t>以色列的悔改</a:t>
            </a:r>
            <a:endParaRPr lang="en-US" altLang="en-US" sz="3600" b="1" dirty="0">
              <a:solidFill>
                <a:srgbClr val="FFFFFF"/>
              </a:solidFill>
              <a:effectLst>
                <a:outerShdw blurRad="38100" dist="38100" dir="2700000" algn="tl">
                  <a:srgbClr val="808080"/>
                </a:outerShdw>
              </a:effectLst>
              <a:latin typeface="Arial" pitchFamily="34"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800" b="1" dirty="0">
                <a:solidFill>
                  <a:srgbClr val="FFFFFF"/>
                </a:solidFill>
                <a:effectLst>
                  <a:glow rad="101600">
                    <a:srgbClr val="000000"/>
                  </a:glow>
                </a:effectLst>
                <a:latin typeface="Arial" charset="0"/>
                <a:cs typeface="Arial" charset="0"/>
              </a:rPr>
              <a:t>“</a:t>
            </a:r>
            <a:r>
              <a:rPr lang="zh-TW" altLang="en-US" sz="2800" b="1" dirty="0">
                <a:solidFill>
                  <a:srgbClr val="FFFFFF"/>
                </a:solidFill>
                <a:effectLst>
                  <a:glow rad="101600">
                    <a:srgbClr val="000000"/>
                  </a:glow>
                </a:effectLst>
                <a:latin typeface="Arial" charset="0"/>
                <a:cs typeface="Arial" charset="0"/>
              </a:rPr>
              <a:t>“我必把那恩慈与恳求的灵倾注</a:t>
            </a:r>
            <a:r>
              <a:rPr lang="zh-TW" altLang="en-US" sz="2800" b="1" dirty="0">
                <a:solidFill>
                  <a:srgbClr val="FFFF00"/>
                </a:solidFill>
                <a:effectLst>
                  <a:glow rad="101600">
                    <a:srgbClr val="000000"/>
                  </a:glow>
                </a:effectLst>
                <a:latin typeface="Arial" charset="0"/>
                <a:cs typeface="Arial" charset="0"/>
              </a:rPr>
              <a:t>在大卫家和耶路撒冷居民的身上</a:t>
            </a:r>
            <a:r>
              <a:rPr lang="zh-TW" altLang="en-US" sz="2800" b="1" dirty="0">
                <a:solidFill>
                  <a:srgbClr val="FFFFFF"/>
                </a:solidFill>
                <a:effectLst>
                  <a:glow rad="101600">
                    <a:srgbClr val="000000"/>
                  </a:glow>
                </a:effectLst>
                <a:latin typeface="Arial" charset="0"/>
                <a:cs typeface="Arial" charset="0"/>
              </a:rPr>
              <a:t>。 他们必仰望我， 就是他们所刺的； 他们要为他哀哭， 好像丧独生子； 他们必为他悲痛， 好像丧长子</a:t>
            </a:r>
            <a:r>
              <a:rPr lang="en-US" altLang="ja-JP" sz="2800" b="1" dirty="0">
                <a:solidFill>
                  <a:srgbClr val="FFFFFF"/>
                </a:solidFill>
                <a:effectLst>
                  <a:glow rad="101600">
                    <a:srgbClr val="000000"/>
                  </a:glow>
                </a:effectLst>
                <a:latin typeface="Arial" charset="0"/>
                <a:cs typeface="Arial" charset="0"/>
              </a:rPr>
              <a:t>”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a:t>
            </a:r>
            <a:r>
              <a:rPr lang="zh-CN" altLang="en-US" sz="2800" b="1" dirty="0">
                <a:solidFill>
                  <a:srgbClr val="FFFFFF"/>
                </a:solidFill>
                <a:effectLst>
                  <a:glow rad="101600">
                    <a:srgbClr val="000000"/>
                  </a:glow>
                </a:effectLst>
                <a:latin typeface="Arial" charset="0"/>
                <a:cs typeface="Arial" charset="0"/>
              </a:rPr>
              <a:t>亚</a:t>
            </a:r>
            <a:r>
              <a:rPr lang="en-US" altLang="ja-JP" sz="2800" b="1" dirty="0">
                <a:solidFill>
                  <a:srgbClr val="FFFFFF"/>
                </a:solidFill>
                <a:effectLst>
                  <a:glow rad="101600">
                    <a:srgbClr val="000000"/>
                  </a:glow>
                </a:effectLst>
                <a:latin typeface="Arial" charset="0"/>
                <a:cs typeface="Arial" charset="0"/>
              </a:rPr>
              <a:t>12:10 </a:t>
            </a:r>
            <a:r>
              <a:rPr lang="zh-CN" altLang="en-US" sz="2800" b="1" dirty="0">
                <a:solidFill>
                  <a:srgbClr val="FFFFFF"/>
                </a:solidFill>
                <a:effectLst>
                  <a:glow rad="101600">
                    <a:srgbClr val="000000"/>
                  </a:glow>
                </a:effectLst>
                <a:latin typeface="Arial" charset="0"/>
                <a:cs typeface="Arial" charset="0"/>
              </a:rPr>
              <a:t>新译本</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870"/>
          <a:stretch/>
        </p:blipFill>
        <p:spPr bwMode="auto">
          <a:xfrm>
            <a:off x="0" y="2438400"/>
            <a:ext cx="5092700" cy="4000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27384"/>
            <a:ext cx="9144000" cy="707886"/>
          </a:xfrm>
          <a:solidFill>
            <a:schemeClr val="tx1"/>
          </a:solidFill>
        </p:spPr>
        <p:txBody>
          <a:bodyPr wrap="square">
            <a:spAutoFit/>
          </a:bodyPr>
          <a:lstStyle/>
          <a:p>
            <a:r>
              <a:rPr lang="zh-CN" altLang="en-US" sz="4000" b="1" kern="1200" dirty="0">
                <a:solidFill>
                  <a:srgbClr val="FFFFFF"/>
                </a:solidFill>
                <a:latin typeface="楷体" pitchFamily="49" charset="-122"/>
                <a:ea typeface="楷体" pitchFamily="49" charset="-122"/>
              </a:rPr>
              <a:t>大灾难</a:t>
            </a:r>
            <a:r>
              <a:rPr lang="en-SG" sz="4000" b="1" kern="1200" dirty="0">
                <a:solidFill>
                  <a:srgbClr val="FFFFFF"/>
                </a:solidFill>
                <a:latin typeface="楷体" pitchFamily="49" charset="-122"/>
                <a:ea typeface="楷体" pitchFamily="49" charset="-122"/>
              </a:rPr>
              <a:t>的</a:t>
            </a:r>
            <a:r>
              <a:rPr lang="zh-CN" altLang="en-US" sz="4000" b="1" kern="1200" dirty="0">
                <a:solidFill>
                  <a:srgbClr val="FFFFFF"/>
                </a:solidFill>
                <a:latin typeface="楷体" pitchFamily="49" charset="-122"/>
                <a:ea typeface="楷体" pitchFamily="49" charset="-122"/>
              </a:rPr>
              <a:t>结果</a:t>
            </a:r>
            <a:endParaRPr lang="en-SG" sz="4000" b="1" kern="1200" dirty="0">
              <a:solidFill>
                <a:srgbClr val="FFFFFF"/>
              </a:solidFill>
              <a:latin typeface="楷体" pitchFamily="49" charset="-122"/>
              <a:ea typeface="楷体" pitchFamily="49" charset="-122"/>
            </a:endParaRPr>
          </a:p>
        </p:txBody>
      </p:sp>
      <p:sp>
        <p:nvSpPr>
          <p:cNvPr id="579588" name="Rectangle 4"/>
          <p:cNvSpPr>
            <a:spLocks noChangeArrowheads="1"/>
          </p:cNvSpPr>
          <p:nvPr/>
        </p:nvSpPr>
        <p:spPr bwMode="auto">
          <a:xfrm>
            <a:off x="33288" y="836712"/>
            <a:ext cx="4970760" cy="1815882"/>
          </a:xfrm>
          <a:prstGeom prst="rect">
            <a:avLst/>
          </a:prstGeom>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他们必仰望我，就是他所刺的</a:t>
            </a:r>
            <a:r>
              <a:rPr lang="en-SG" altLang="zh-CN" sz="2800" b="1" dirty="0">
                <a:solidFill>
                  <a:srgbClr val="1A0004"/>
                </a:solidFill>
                <a:latin typeface="楷体" pitchFamily="49" charset="-122"/>
                <a:ea typeface="楷体" pitchFamily="49" charset="-122"/>
              </a:rPr>
              <a:t>...</a:t>
            </a:r>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r>
              <a:rPr lang="en-US"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撒迦利亚书</a:t>
            </a:r>
            <a:r>
              <a:rPr lang="en-SG" sz="2800" b="1" dirty="0">
                <a:solidFill>
                  <a:srgbClr val="1A0004"/>
                </a:solidFill>
                <a:latin typeface="楷体" pitchFamily="49" charset="-122"/>
                <a:ea typeface="楷体" pitchFamily="49" charset="-122"/>
              </a:rPr>
              <a:t> 12:1-10 </a:t>
            </a:r>
            <a:r>
              <a:rPr lang="zh-CN" altLang="en-US" sz="2800" b="1" dirty="0">
                <a:solidFill>
                  <a:srgbClr val="1A0004"/>
                </a:solidFill>
                <a:latin typeface="楷体" pitchFamily="49" charset="-122"/>
                <a:ea typeface="楷体" pitchFamily="49" charset="-122"/>
              </a:rPr>
              <a:t>新译本 </a:t>
            </a:r>
            <a:r>
              <a:rPr lang="en-SG" altLang="zh-CN" sz="2800" b="1" dirty="0" err="1">
                <a:solidFill>
                  <a:srgbClr val="1A0004"/>
                </a:solidFill>
                <a:latin typeface="楷体" pitchFamily="49" charset="-122"/>
                <a:ea typeface="楷体" pitchFamily="49" charset="-122"/>
              </a:rPr>
              <a:t>CNV</a:t>
            </a:r>
            <a:r>
              <a:rPr lang="en-SG" sz="2800" b="1" dirty="0">
                <a:solidFill>
                  <a:srgbClr val="1A0004"/>
                </a:solidFill>
                <a:latin typeface="楷体" pitchFamily="49" charset="-122"/>
                <a:ea typeface="楷体" pitchFamily="49" charset="-122"/>
              </a:rPr>
              <a:t>; </a:t>
            </a:r>
            <a:r>
              <a:rPr lang="zh-CN" altLang="en-US" sz="2800" b="1" dirty="0">
                <a:solidFill>
                  <a:srgbClr val="1A0004"/>
                </a:solidFill>
                <a:latin typeface="楷体" pitchFamily="49" charset="-122"/>
                <a:ea typeface="楷体" pitchFamily="49" charset="-122"/>
              </a:rPr>
              <a:t>尤其是</a:t>
            </a:r>
            <a:r>
              <a:rPr lang="en-SG" sz="2800" b="1" dirty="0">
                <a:solidFill>
                  <a:srgbClr val="1A0004"/>
                </a:solidFill>
                <a:latin typeface="楷体" pitchFamily="49" charset="-122"/>
                <a:ea typeface="楷体" pitchFamily="49" charset="-122"/>
              </a:rPr>
              <a:t>10</a:t>
            </a:r>
            <a:r>
              <a:rPr lang="zh-CN" altLang="en-US" sz="2800" b="1" dirty="0">
                <a:solidFill>
                  <a:srgbClr val="1A0004"/>
                </a:solidFill>
                <a:latin typeface="楷体" pitchFamily="49" charset="-122"/>
                <a:ea typeface="楷体" pitchFamily="49" charset="-122"/>
              </a:rPr>
              <a:t>节</a:t>
            </a:r>
            <a:r>
              <a:rPr lang="en-SG" sz="2800" b="1" dirty="0">
                <a:solidFill>
                  <a:srgbClr val="1A0004"/>
                </a:solidFill>
                <a:latin typeface="楷体" pitchFamily="49" charset="-122"/>
                <a:ea typeface="楷体" pitchFamily="49" charset="-122"/>
              </a:rPr>
              <a:t>.)</a:t>
            </a:r>
          </a:p>
          <a:p>
            <a:pPr algn="l"/>
            <a:endParaRPr lang="en-SG" sz="2800" b="1" dirty="0">
              <a:solidFill>
                <a:srgbClr val="1A0004"/>
              </a:solidFill>
              <a:latin typeface="楷体" pitchFamily="49" charset="-122"/>
              <a:ea typeface="楷体" pitchFamily="49" charset="-122"/>
            </a:endParaRPr>
          </a:p>
        </p:txBody>
      </p:sp>
      <p:sp>
        <p:nvSpPr>
          <p:cNvPr id="579590" name="Rectangle 6"/>
          <p:cNvSpPr>
            <a:spLocks noChangeArrowheads="1"/>
          </p:cNvSpPr>
          <p:nvPr/>
        </p:nvSpPr>
        <p:spPr bwMode="auto">
          <a:xfrm>
            <a:off x="5375248" y="836712"/>
            <a:ext cx="3608380" cy="353943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必有一位救赎主来到锡安</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来到雅各家中那些转离过犯的人那里</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以赛亚书 </a:t>
            </a:r>
            <a:r>
              <a:rPr lang="en-US" altLang="zh-CN" sz="2800" b="1" dirty="0">
                <a:solidFill>
                  <a:srgbClr val="1A0004"/>
                </a:solidFill>
                <a:latin typeface="楷体" pitchFamily="49" charset="-122"/>
                <a:ea typeface="楷体" pitchFamily="49" charset="-122"/>
              </a:rPr>
              <a:t>59:20  </a:t>
            </a:r>
            <a:r>
              <a:rPr lang="zh-CN" altLang="en-US" sz="2800" b="1" dirty="0">
                <a:solidFill>
                  <a:srgbClr val="1A0004"/>
                </a:solidFill>
                <a:latin typeface="楷体" pitchFamily="49" charset="-122"/>
                <a:ea typeface="楷体" pitchFamily="49" charset="-122"/>
              </a:rPr>
              <a:t>新译本</a:t>
            </a:r>
            <a:r>
              <a:rPr lang="en-SG" altLang="zh-CN" sz="2800" b="1" dirty="0" err="1">
                <a:solidFill>
                  <a:srgbClr val="1A0004"/>
                </a:solidFill>
                <a:latin typeface="楷体" pitchFamily="49" charset="-122"/>
                <a:ea typeface="楷体" pitchFamily="49" charset="-122"/>
              </a:rPr>
              <a:t>CNV</a:t>
            </a:r>
            <a:r>
              <a:rPr lang="en-SG" altLang="zh-CN" sz="2800" b="1" dirty="0">
                <a:solidFill>
                  <a:srgbClr val="1A0004"/>
                </a:solidFill>
                <a:latin typeface="楷体" pitchFamily="49" charset="-122"/>
                <a:ea typeface="楷体" pitchFamily="49" charset="-122"/>
              </a:rPr>
              <a:t>)</a:t>
            </a:r>
            <a:endParaRPr lang="en-US" altLang="zh-CN"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579591" name="Rectangle 7"/>
          <p:cNvSpPr>
            <a:spLocks noChangeArrowheads="1"/>
          </p:cNvSpPr>
          <p:nvPr/>
        </p:nvSpPr>
        <p:spPr bwMode="auto">
          <a:xfrm>
            <a:off x="0" y="6324600"/>
            <a:ext cx="9144000" cy="533400"/>
          </a:xfrm>
          <a:prstGeom prst="rect">
            <a:avLst/>
          </a:prstGeom>
          <a:solidFill>
            <a:srgbClr val="660066"/>
          </a:solidFill>
        </p:spPr>
        <p:txBody>
          <a:bodyPr wrap="square">
            <a:spAutoFit/>
          </a:bodyPr>
          <a:lstStyle/>
          <a:p>
            <a:pPr algn="l"/>
            <a:r>
              <a:rPr lang="en-US" altLang="ja-JP"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这样</a:t>
            </a:r>
            <a:r>
              <a:rPr lang="en-SG" altLang="zh-CN"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全以色列都要得救，如经上所记</a:t>
            </a:r>
            <a:r>
              <a:rPr lang="en-US" altLang="ja-JP" sz="2800" b="1" dirty="0">
                <a:solidFill>
                  <a:schemeClr val="bg1"/>
                </a:solidFill>
                <a:latin typeface="楷体" pitchFamily="49" charset="-122"/>
                <a:ea typeface="楷体" pitchFamily="49" charset="-122"/>
              </a:rPr>
              <a:t>"</a:t>
            </a:r>
            <a:r>
              <a:rPr lang="en-US" sz="2800" b="1" dirty="0">
                <a:solidFill>
                  <a:schemeClr val="bg1"/>
                </a:solidFill>
                <a:latin typeface="楷体" pitchFamily="49" charset="-122"/>
                <a:ea typeface="楷体" pitchFamily="49" charset="-122"/>
              </a:rPr>
              <a:t> (</a:t>
            </a:r>
            <a:r>
              <a:rPr lang="zh-CN" altLang="en-US" sz="2800" b="1" dirty="0">
                <a:solidFill>
                  <a:schemeClr val="bg1"/>
                </a:solidFill>
                <a:latin typeface="楷体" pitchFamily="49" charset="-122"/>
                <a:ea typeface="楷体" pitchFamily="49" charset="-122"/>
              </a:rPr>
              <a:t>罗马书 </a:t>
            </a:r>
            <a:r>
              <a:rPr lang="en-US" altLang="zh-CN" sz="2800" b="1" dirty="0">
                <a:solidFill>
                  <a:schemeClr val="bg1"/>
                </a:solidFill>
                <a:latin typeface="楷体" pitchFamily="49" charset="-122"/>
                <a:ea typeface="楷体" pitchFamily="49" charset="-122"/>
              </a:rPr>
              <a:t>11:26</a:t>
            </a:r>
            <a:r>
              <a:rPr lang="en-SG" altLang="zh-CN" sz="2800" b="1" dirty="0">
                <a:solidFill>
                  <a:schemeClr val="bg1"/>
                </a:solidFill>
                <a:latin typeface="楷体" pitchFamily="49" charset="-122"/>
                <a:ea typeface="楷体" pitchFamily="49" charset="-122"/>
              </a:rPr>
              <a:t>a)</a:t>
            </a:r>
            <a:endParaRPr lang="en-US" sz="2800" b="1" dirty="0">
              <a:solidFill>
                <a:schemeClr val="bg1"/>
              </a:solidFill>
              <a:latin typeface="楷体" pitchFamily="49" charset="-122"/>
              <a:ea typeface="楷体" pitchFamily="49" charset="-122"/>
            </a:endParaRPr>
          </a:p>
        </p:txBody>
      </p:sp>
      <p:sp>
        <p:nvSpPr>
          <p:cNvPr id="579592" name="Rectangle 8"/>
          <p:cNvSpPr>
            <a:spLocks noChangeArrowheads="1"/>
          </p:cNvSpPr>
          <p:nvPr/>
        </p:nvSpPr>
        <p:spPr bwMode="auto">
          <a:xfrm>
            <a:off x="5375248" y="3870920"/>
            <a:ext cx="3768752" cy="310854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zh-CN" altLang="en-US" sz="2800" b="1" dirty="0">
                <a:solidFill>
                  <a:srgbClr val="1A0004"/>
                </a:solidFill>
                <a:latin typeface="楷体" pitchFamily="49" charset="-122"/>
                <a:ea typeface="楷体" pitchFamily="49" charset="-122"/>
              </a:rPr>
              <a:t>“拯救者必从锡安出来，除掉雅各家的不敬虔的心</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罗马书 </a:t>
            </a:r>
            <a:r>
              <a:rPr lang="en-US" altLang="zh-CN" sz="2800" b="1" dirty="0">
                <a:solidFill>
                  <a:srgbClr val="1A0004"/>
                </a:solidFill>
                <a:latin typeface="楷体" pitchFamily="49" charset="-122"/>
                <a:ea typeface="楷体" pitchFamily="49" charset="-122"/>
              </a:rPr>
              <a:t>11:26</a:t>
            </a:r>
            <a:r>
              <a:rPr lang="en-SG" altLang="zh-CN" sz="2800" b="1" dirty="0">
                <a:solidFill>
                  <a:srgbClr val="1A0004"/>
                </a:solidFill>
                <a:latin typeface="楷体" pitchFamily="49" charset="-122"/>
                <a:ea typeface="楷体" pitchFamily="49" charset="-122"/>
              </a:rPr>
              <a:t>b </a:t>
            </a:r>
            <a:r>
              <a:rPr lang="zh-CN" altLang="en-US" sz="2800" b="1" dirty="0">
                <a:solidFill>
                  <a:srgbClr val="1A0004"/>
                </a:solidFill>
                <a:latin typeface="楷体" pitchFamily="49" charset="-122"/>
                <a:ea typeface="楷体" pitchFamily="49" charset="-122"/>
              </a:rPr>
              <a:t>新译本 </a:t>
            </a:r>
            <a:r>
              <a:rPr lang="en-SG" altLang="zh-CN" sz="2800" b="1">
                <a:solidFill>
                  <a:srgbClr val="1A0004"/>
                </a:solidFill>
                <a:latin typeface="楷体" pitchFamily="49" charset="-122"/>
                <a:ea typeface="楷体" pitchFamily="49" charset="-122"/>
              </a:rPr>
              <a:t>CNV)</a:t>
            </a:r>
            <a:endParaRPr lang="en-SG"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8" name="Text Box 3"/>
          <p:cNvSpPr txBox="1">
            <a:spLocks noChangeArrowheads="1"/>
          </p:cNvSpPr>
          <p:nvPr/>
        </p:nvSpPr>
        <p:spPr bwMode="auto">
          <a:xfrm>
            <a:off x="8458200" y="-4763"/>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FFFFFF"/>
                </a:solidFill>
                <a:latin typeface="Arial" charset="0"/>
                <a:cs typeface="Arial" charset="0"/>
              </a:rPr>
              <a:t>110</a:t>
            </a:r>
          </a:p>
        </p:txBody>
      </p:sp>
    </p:spTree>
    <p:extLst>
      <p:ext uri="{BB962C8B-B14F-4D97-AF65-F5344CB8AC3E}">
        <p14:creationId xmlns:p14="http://schemas.microsoft.com/office/powerpoint/2010/main" val="3272529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3" descr="rev 19 Maranath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645" y="2813334"/>
            <a:ext cx="9138965" cy="3819460"/>
          </a:xfrm>
        </p:spPr>
        <p:txBody>
          <a:bodyPr lIns="91440" tIns="45720" rIns="91440" bIns="45720"/>
          <a:lstStyle/>
          <a:p>
            <a:pPr>
              <a:defRPr/>
            </a:pPr>
            <a:r>
              <a:rPr lang="en-US" sz="3600" b="1" dirty="0">
                <a:effectLst>
                  <a:glow rad="165100">
                    <a:schemeClr val="tx1"/>
                  </a:glow>
                </a:effectLst>
                <a:latin typeface="Arial" charset="0"/>
                <a:ea typeface="ＭＳ Ｐゴシック" charset="0"/>
                <a:cs typeface="+mj-cs"/>
              </a:rPr>
              <a:t>"</a:t>
            </a:r>
            <a:r>
              <a:rPr lang="zh-TW" altLang="en-US" sz="3600" b="1" dirty="0">
                <a:effectLst>
                  <a:glow rad="165100">
                    <a:schemeClr val="tx1"/>
                  </a:glow>
                </a:effectLst>
                <a:latin typeface="Arial" charset="0"/>
                <a:ea typeface="ＭＳ Ｐゴシック" charset="0"/>
                <a:cs typeface="+mj-cs"/>
              </a:rPr>
              <a:t>看哪， 他驾着云降临， 每一个人都要看见他，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连那些刺过他的人也要看见他，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地上的万族都要因他哀号。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这是必定的， 阿们。</a:t>
            </a:r>
            <a:r>
              <a:rPr lang="en-US" altLang="zh-TW" sz="3600" b="1" dirty="0">
                <a:effectLst>
                  <a:glow rad="165100">
                    <a:schemeClr val="tx1"/>
                  </a:glow>
                </a:effectLst>
                <a:latin typeface="Arial" charset="0"/>
                <a:ea typeface="ＭＳ Ｐゴシック" charset="0"/>
                <a:cs typeface="+mj-cs"/>
              </a:rPr>
              <a:t>"</a:t>
            </a:r>
            <a:endParaRPr lang="en-US" sz="3600" b="1" dirty="0">
              <a:effectLst>
                <a:glow rad="165100">
                  <a:schemeClr val="tx1"/>
                </a:glow>
              </a:effectLst>
              <a:latin typeface="Arial" charset="0"/>
              <a:ea typeface="ＭＳ Ｐゴシック"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CN" altLang="en-US" sz="3200" b="1" dirty="0">
                <a:effectLst>
                  <a:glow rad="165100">
                    <a:srgbClr val="000000"/>
                  </a:glow>
                </a:effectLst>
                <a:latin typeface="Arial" charset="0"/>
                <a:cs typeface="Geneva"/>
              </a:rPr>
              <a:t>启</a:t>
            </a:r>
            <a:r>
              <a:rPr lang="en-US" sz="3200" b="1" dirty="0">
                <a:effectLst>
                  <a:glow rad="165100">
                    <a:srgbClr val="000000"/>
                  </a:glow>
                </a:effectLst>
                <a:latin typeface="Arial" charset="0"/>
                <a:cs typeface="Geneva"/>
              </a:rPr>
              <a:t>1:7 </a:t>
            </a:r>
            <a:r>
              <a:rPr lang="zh-CN" altLang="en-US" sz="3200" b="1" dirty="0">
                <a:effectLst>
                  <a:glow rad="165100">
                    <a:srgbClr val="000000"/>
                  </a:glow>
                </a:effectLst>
                <a:latin typeface="Arial" charset="0"/>
                <a:cs typeface="Geneva"/>
              </a:rPr>
              <a:t>新译本</a:t>
            </a:r>
            <a:endParaRPr lang="en-US" sz="2800" b="1" dirty="0">
              <a:effectLst>
                <a:glow rad="165100">
                  <a:srgbClr val="000000"/>
                </a:glow>
              </a:effectLst>
              <a:latin typeface="Arial" charset="0"/>
              <a:cs typeface="Geneva"/>
            </a:endParaRPr>
          </a:p>
          <a:p>
            <a:pPr>
              <a:defRPr/>
            </a:pPr>
            <a:r>
              <a:rPr lang="zh-CN" altLang="en-US" sz="2800" b="1" dirty="0">
                <a:effectLst>
                  <a:glow rad="165100">
                    <a:srgbClr val="000000"/>
                  </a:glow>
                </a:effectLst>
                <a:latin typeface="Arial" charset="0"/>
                <a:cs typeface="Geneva"/>
              </a:rPr>
              <a:t>参亚</a:t>
            </a:r>
            <a:r>
              <a:rPr lang="en-US" sz="2800" b="1" dirty="0">
                <a:effectLst>
                  <a:glow rad="165100">
                    <a:srgbClr val="000000"/>
                  </a:glow>
                </a:effectLst>
                <a:latin typeface="Arial" charset="0"/>
                <a:cs typeface="Geneva"/>
              </a:rPr>
              <a:t>12:10</a:t>
            </a:r>
            <a:endParaRPr lang="en-US" sz="3200" b="1" dirty="0">
              <a:effectLst>
                <a:glow rad="165100">
                  <a:srgbClr val="000000"/>
                </a:glow>
              </a:effectLst>
              <a:latin typeface="Arial" charset="0"/>
              <a:cs typeface="Geneva"/>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28678" name="Text Box 6"/>
          <p:cNvSpPr txBox="1">
            <a:spLocks noChangeArrowheads="1"/>
          </p:cNvSpPr>
          <p:nvPr/>
        </p:nvSpPr>
        <p:spPr bwMode="auto">
          <a:xfrm>
            <a:off x="6019800" y="1295400"/>
            <a:ext cx="20574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基督的属灵掌权</a:t>
            </a:r>
            <a:endParaRPr lang="en-US" altLang="zh-CN"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endParaRPr lang="en-GB"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灾难</a:t>
            </a:r>
            <a:endParaRPr lang="en-GB" sz="3600" b="1">
              <a:solidFill>
                <a:srgbClr val="FFFFFF"/>
              </a:solidFill>
              <a:effectLst>
                <a:outerShdw blurRad="38100" dist="38100" dir="2700000" algn="tl">
                  <a:srgbClr val="000000"/>
                </a:outerShdw>
              </a:effectLst>
              <a:latin typeface="Arial" charset="0"/>
              <a:ea typeface="MS PGothic" charset="0"/>
              <a:cs typeface="MS PGothic"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17452" name="Text Box 11"/>
          <p:cNvSpPr txBox="1">
            <a:spLocks noChangeArrowheads="1"/>
          </p:cNvSpPr>
          <p:nvPr/>
        </p:nvSpPr>
        <p:spPr bwMode="auto">
          <a:xfrm>
            <a:off x="8397875"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13" name="Title 12"/>
          <p:cNvSpPr>
            <a:spLocks noGrp="1"/>
          </p:cNvSpPr>
          <p:nvPr>
            <p:ph type="title" idx="4294967295"/>
          </p:nvPr>
        </p:nvSpPr>
        <p:spPr>
          <a:xfrm>
            <a:off x="838200" y="304800"/>
            <a:ext cx="7770813" cy="990600"/>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无千禧年论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4" name="Text Box 4"/>
          <p:cNvSpPr txBox="1">
            <a:spLocks noChangeArrowheads="1"/>
          </p:cNvSpPr>
          <p:nvPr/>
        </p:nvSpPr>
        <p:spPr bwMode="auto">
          <a:xfrm>
            <a:off x="3429000" y="1557338"/>
            <a:ext cx="2057400"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灾难</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7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千禧年</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1000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0731" name="Text Box 11"/>
          <p:cNvSpPr txBox="1">
            <a:spLocks noChangeArrowheads="1"/>
          </p:cNvSpPr>
          <p:nvPr/>
        </p:nvSpPr>
        <p:spPr bwMode="auto">
          <a:xfrm>
            <a:off x="5486400" y="1595438"/>
            <a:ext cx="2636838"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FFFF"/>
              </a:buClr>
              <a:buSzPct val="100000"/>
              <a:buFont typeface="Times New Roman" pitchFamily="18" charset="0"/>
              <a:buNone/>
              <a:defRPr/>
            </a:pPr>
            <a:r>
              <a:rPr lang="zh-CN" altLang="en-US" sz="3600" b="1" i="1" dirty="0">
                <a:solidFill>
                  <a:srgbClr val="00FFFF"/>
                </a:solidFill>
                <a:effectLst>
                  <a:outerShdw blurRad="38100" dist="38100" dir="2700000" algn="tl">
                    <a:srgbClr val="000000"/>
                  </a:outerShdw>
                </a:effectLst>
                <a:latin typeface="Arial" pitchFamily="34" charset="0"/>
                <a:cs typeface="Arial" pitchFamily="34" charset="0"/>
              </a:rPr>
              <a:t>第二降临</a:t>
            </a:r>
            <a:endParaRPr lang="en-GB" altLang="en-US" sz="3600" b="1" i="1" dirty="0">
              <a:solidFill>
                <a:srgbClr val="00FFFF"/>
              </a:solidFill>
              <a:effectLst>
                <a:outerShdw blurRad="38100" dist="38100" dir="2700000" algn="tl">
                  <a:srgbClr val="000000"/>
                </a:outerShdw>
              </a:effectLst>
              <a:latin typeface="Arial" pitchFamily="34" charset="0"/>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MS PGothic"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MS PGothic"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5pPr>
            <a:lvl6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6pPr>
            <a:lvl7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7pPr>
            <a:lvl8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8pPr>
            <a:lvl9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9pPr>
          </a:lstStyle>
          <a:p>
            <a:pPr algn="ctr" defTabSz="449263">
              <a:spcBef>
                <a:spcPts val="2750"/>
              </a:spcBef>
              <a:buClr>
                <a:srgbClr val="FFFFFF"/>
              </a:buClr>
              <a:buSzPct val="100000"/>
              <a:buFont typeface="Times New Roman" charset="0"/>
              <a:buNone/>
              <a:defRPr/>
            </a:pPr>
            <a:endParaRPr lang="en-GB" sz="4000" b="1">
              <a:solidFill>
                <a:srgbClr val="FFFFFF"/>
              </a:solidFill>
              <a:effectLst>
                <a:outerShdw blurRad="38100" dist="38100" dir="2700000" algn="tl">
                  <a:srgbClr val="000000"/>
                </a:outerShdw>
              </a:effectLst>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rPr>
              <a:t>=</a:t>
            </a:r>
          </a:p>
        </p:txBody>
      </p:sp>
      <p:sp>
        <p:nvSpPr>
          <p:cNvPr id="17" name="Title 16"/>
          <p:cNvSpPr>
            <a:spLocks noGrp="1"/>
          </p:cNvSpPr>
          <p:nvPr>
            <p:ph type="title" idx="4294967295"/>
          </p:nvPr>
        </p:nvSpPr>
        <p:spPr>
          <a:xfrm>
            <a:off x="685800" y="152400"/>
            <a:ext cx="7770813"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千禧年前论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760413" y="3524250"/>
            <a:ext cx="12636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教会期</a:t>
            </a:r>
            <a:endParaRPr lang="en-GB" sz="2800" b="1">
              <a:solidFill>
                <a:srgbClr val="000000"/>
              </a:solidFill>
              <a:latin typeface="Arial" charset="0"/>
              <a:ea typeface="MS PGothic" charset="0"/>
              <a:cs typeface="MS PGothic"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灾难</a:t>
            </a:r>
            <a:endParaRPr lang="en-GB" altLang="ja-JP" sz="2800" b="1">
              <a:solidFill>
                <a:srgbClr val="000000"/>
              </a:solidFill>
              <a:latin typeface="Arial" charset="0"/>
              <a:cs typeface="Arial" charset="0"/>
            </a:endParaRPr>
          </a:p>
          <a:p>
            <a:pPr algn="ctr" eaLnBrk="1" hangingPunct="1">
              <a:buClr>
                <a:srgbClr val="000000"/>
              </a:buClr>
              <a:buSzPct val="100000"/>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14:1-2)</a:t>
            </a:r>
            <a:endParaRPr lang="en-GB" sz="2800" b="1">
              <a:solidFill>
                <a:srgbClr val="000000"/>
              </a:solidFill>
              <a:latin typeface="Arial" charset="0"/>
              <a:cs typeface="Arial" charset="0"/>
            </a:endParaRPr>
          </a:p>
        </p:txBody>
      </p:sp>
      <p:sp>
        <p:nvSpPr>
          <p:cNvPr id="32775" name="Text Box 7"/>
          <p:cNvSpPr txBox="1">
            <a:spLocks noChangeArrowheads="1"/>
          </p:cNvSpPr>
          <p:nvPr/>
        </p:nvSpPr>
        <p:spPr bwMode="auto">
          <a:xfrm>
            <a:off x="5507038" y="3524250"/>
            <a:ext cx="175895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千禧年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14:6-21)</a:t>
            </a:r>
            <a:endParaRPr lang="en-GB" sz="2800" b="1">
              <a:solidFill>
                <a:srgbClr val="000000"/>
              </a:solidFill>
              <a:latin typeface="Arial"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b="1">
                <a:solidFill>
                  <a:srgbClr val="000000"/>
                </a:solidFill>
                <a:latin typeface="Arial" charset="0"/>
                <a:ea typeface="MS PGothic" charset="0"/>
                <a:cs typeface="MS PGothic" charset="0"/>
              </a:rPr>
              <a:t>被提</a:t>
            </a:r>
            <a:br>
              <a:rPr lang="en-GB" altLang="ja-JP"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帖前</a:t>
            </a:r>
            <a:r>
              <a:rPr lang="en-GB" altLang="ja-JP" b="1">
                <a:solidFill>
                  <a:srgbClr val="000000"/>
                </a:solidFill>
                <a:latin typeface="Arial" charset="0"/>
                <a:cs typeface="Arial" charset="0"/>
              </a:rPr>
              <a:t>4:13-18)</a:t>
            </a:r>
            <a:endParaRPr lang="en-GB" b="1">
              <a:solidFill>
                <a:srgbClr val="000000"/>
              </a:solidFill>
              <a:latin typeface="Arial" charset="0"/>
              <a:cs typeface="Arial" charset="0"/>
            </a:endParaRP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341813" y="1809750"/>
            <a:ext cx="1673225"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第二降临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14:3-5)</a:t>
            </a:r>
            <a:endParaRPr lang="en-GB" b="1">
              <a:solidFill>
                <a:srgbClr val="000000"/>
              </a:solidFill>
              <a:latin typeface="Arial" charset="0"/>
              <a:cs typeface="Arial" charset="0"/>
            </a:endParaRPr>
          </a:p>
        </p:txBody>
      </p:sp>
      <p:sp>
        <p:nvSpPr>
          <p:cNvPr id="32780" name="Text Box 12"/>
          <p:cNvSpPr txBox="1">
            <a:spLocks noChangeArrowheads="1"/>
          </p:cNvSpPr>
          <p:nvPr/>
        </p:nvSpPr>
        <p:spPr bwMode="auto">
          <a:xfrm>
            <a:off x="3176588" y="4895850"/>
            <a:ext cx="22161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en-GB" altLang="ja-JP" sz="2800" b="1">
                <a:solidFill>
                  <a:srgbClr val="000000"/>
                </a:solidFill>
                <a:latin typeface="Arial" charset="0"/>
                <a:cs typeface="Arial" charset="0"/>
              </a:rPr>
              <a:t>(</a:t>
            </a:r>
            <a:r>
              <a:rPr lang="zh-CN" altLang="en-US" sz="2800">
                <a:ea typeface="MS PGothic" charset="0"/>
                <a:cs typeface="MS PGothic" charset="0"/>
              </a:rPr>
              <a:t>哈米吉多顿</a:t>
            </a:r>
            <a:r>
              <a:rPr lang="en-GB" altLang="ja-JP" sz="2800" b="1">
                <a:solidFill>
                  <a:srgbClr val="000000"/>
                </a:solidFill>
                <a:latin typeface="Arial" charset="0"/>
                <a:cs typeface="Arial" charset="0"/>
              </a:rPr>
              <a:t>)</a:t>
            </a:r>
            <a:br>
              <a:rPr lang="en-GB" altLang="ja-JP" sz="2800"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结</a:t>
            </a:r>
            <a:r>
              <a:rPr lang="en-GB" altLang="ja-JP" b="1">
                <a:solidFill>
                  <a:srgbClr val="000000"/>
                </a:solidFill>
                <a:latin typeface="Arial" charset="0"/>
                <a:cs typeface="Arial" charset="0"/>
              </a:rPr>
              <a:t>38–39)</a:t>
            </a:r>
            <a:endParaRPr lang="en-GB" sz="2800" b="1">
              <a:solidFill>
                <a:srgbClr val="000000"/>
              </a:solidFill>
              <a:latin typeface="Arial" charset="0"/>
              <a:cs typeface="Arial" charset="0"/>
            </a:endParaRPr>
          </a:p>
        </p:txBody>
      </p:sp>
      <p:sp>
        <p:nvSpPr>
          <p:cNvPr id="32781" name="Text Box 13"/>
          <p:cNvSpPr txBox="1">
            <a:spLocks noChangeArrowheads="1"/>
          </p:cNvSpPr>
          <p:nvPr/>
        </p:nvSpPr>
        <p:spPr bwMode="auto">
          <a:xfrm>
            <a:off x="6480175" y="4914900"/>
            <a:ext cx="2084388"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zh-CN" altLang="en-US" sz="2800" b="1">
                <a:solidFill>
                  <a:srgbClr val="000000"/>
                </a:solidFill>
                <a:latin typeface="Arial" charset="0"/>
                <a:ea typeface="MS PGothic" charset="0"/>
                <a:cs typeface="MS PGothic" charset="0"/>
              </a:rPr>
              <a:t>重现</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20:7-10)</a:t>
            </a:r>
            <a:endParaRPr lang="en-GB" b="1">
              <a:solidFill>
                <a:srgbClr val="000000"/>
              </a:solidFill>
              <a:latin typeface="Arial" charset="0"/>
              <a:cs typeface="Arial" charset="0"/>
            </a:endParaRP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3" name="Title 18"/>
          <p:cNvSpPr>
            <a:spLocks noGrp="1"/>
          </p:cNvSpPr>
          <p:nvPr>
            <p:ph type="title" idx="4294967295"/>
          </p:nvPr>
        </p:nvSpPr>
        <p:spPr>
          <a:xfrm>
            <a:off x="0" y="0"/>
            <a:ext cx="9144000" cy="914400"/>
          </a:xfrm>
          <a:solidFill>
            <a:srgbClr val="000000"/>
          </a:solidFill>
        </p:spPr>
        <p:txBody>
          <a:bodyPr/>
          <a:lstStyle/>
          <a:p>
            <a:r>
              <a:rPr lang="zh-CN" altLang="en-US" sz="3600" b="1">
                <a:solidFill>
                  <a:schemeClr val="bg1"/>
                </a:solidFill>
                <a:latin typeface="Arial" charset="0"/>
                <a:ea typeface="MS PGothic" charset="0"/>
              </a:rPr>
              <a:t>时代论时间表</a:t>
            </a:r>
            <a:endParaRPr lang="en-US" sz="5400" b="1">
              <a:latin typeface="Arial" charset="0"/>
              <a:ea typeface="MS PGothic"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840538" y="981075"/>
            <a:ext cx="1912937" cy="132556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白色的</a:t>
            </a:r>
            <a:endParaRPr lang="en-US" altLang="zh-CN" sz="2800" b="1">
              <a:solidFill>
                <a:srgbClr val="000000"/>
              </a:solidFill>
              <a:latin typeface="Arial" charset="0"/>
              <a:cs typeface="Arial" charset="0"/>
            </a:endParaRPr>
          </a:p>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大宝座</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20:11-14)</a:t>
            </a:r>
            <a:endParaRPr lang="en-GB" b="1">
              <a:solidFill>
                <a:srgbClr val="000000"/>
              </a:solidFill>
              <a:latin typeface="Arial" charset="0"/>
              <a:cs typeface="Arial" charset="0"/>
            </a:endParaRP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latin typeface="Arial" charset="0"/>
                <a:ea typeface="MS PGothic" charset="0"/>
                <a:cs typeface="MS PGothic" charset="0"/>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cs typeface="Arial" charset="0"/>
              </a:rPr>
              <a:t>主的日子</a:t>
            </a:r>
            <a:endParaRPr lang="en-GB" b="1" dirty="0">
              <a:solidFill>
                <a:srgbClr val="FFFFFF"/>
              </a:solidFill>
              <a:cs typeface="Arial"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72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1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6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48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0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7021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52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到那日，必有一个泉源</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为大卫家和耶路撒冷的居民开放</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洗除他们的罪恶和不洁</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13:1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到那日（这是万军之耶和华的宣告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我必从这地除掉偶像的名号，它们不再被人记念；我也必从这地除去假先知和污秽的灵</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427561" cy="55597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刀剑哪，醒来吧！攻击我的牧人，我的同伴，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（这是万军之耶和华的宣告。）</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要击打牧人，羊群就分散；</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我也要转过手来，攻击小羊。</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全地的人必有三分之二被除灭，</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只有三分之一存留下来。</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（这是耶和华的宣告。）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13:7-8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C1A1F29D-56E8-46B7-AF9C-32C0612570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Tree>
    <p:extLst>
      <p:ext uri="{BB962C8B-B14F-4D97-AF65-F5344CB8AC3E}">
        <p14:creationId xmlns:p14="http://schemas.microsoft.com/office/powerpoint/2010/main" val="116975892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我必使这三分之一经火试炼。</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我要炼净他们，像炼净银子一样；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我要试炼他们，像试炼金子一样。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他们必呼求我的名，我必应允他们。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我要说：‘他们是我的子民。’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他们也要说：‘耶和华是我们的　神。</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386606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522351653"/>
      </p:ext>
    </p:extLst>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西部</a:t>
            </a:r>
            <a:r>
              <a:rPr lang="en-US" sz="2800" b="1" dirty="0">
                <a:solidFill>
                  <a:srgbClr val="FFFFFF"/>
                </a:solidFill>
                <a:latin typeface="Arial"/>
                <a:cs typeface="Arial"/>
              </a:rPr>
              <a:t>= </a:t>
            </a:r>
            <a:r>
              <a:rPr lang="zh-CN" altLang="en-US" sz="2800" b="1" dirty="0">
                <a:solidFill>
                  <a:srgbClr val="FFFFFF"/>
                </a:solidFill>
                <a:latin typeface="Arial"/>
                <a:cs typeface="Arial"/>
              </a:rPr>
              <a:t>犹太人</a:t>
            </a:r>
            <a:endParaRPr lang="en-US" sz="2800" b="1" dirty="0">
              <a:solidFill>
                <a:srgbClr val="FFFFFF"/>
              </a:solidFill>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zh-CN" altLang="en-US" sz="2800" dirty="0">
                <a:solidFill>
                  <a:schemeClr val="tx1"/>
                </a:solidFill>
                <a:effectLst/>
              </a:rPr>
              <a:t>耶路撒冷</a:t>
            </a:r>
            <a:br>
              <a:rPr lang="en-US" altLang="zh-CN" sz="2800" dirty="0">
                <a:solidFill>
                  <a:schemeClr val="tx1"/>
                </a:solidFill>
                <a:effectLst/>
              </a:rPr>
            </a:br>
            <a:r>
              <a:rPr lang="zh-CN" altLang="en-US" sz="2800" dirty="0">
                <a:solidFill>
                  <a:schemeClr val="tx1"/>
                </a:solidFill>
                <a:effectLst/>
              </a:rPr>
              <a:t>人口</a:t>
            </a:r>
            <a:r>
              <a:rPr lang="en-US" sz="2800" dirty="0">
                <a:solidFill>
                  <a:schemeClr val="tx1"/>
                </a:solidFill>
                <a:effectLst/>
              </a:rPr>
              <a:t>(2002)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东部 </a:t>
            </a:r>
            <a:r>
              <a:rPr lang="en-US" sz="2800" b="1" dirty="0">
                <a:solidFill>
                  <a:srgbClr val="FFFFFF"/>
                </a:solidFill>
                <a:latin typeface="Arial"/>
                <a:cs typeface="Arial"/>
              </a:rPr>
              <a:t>= </a:t>
            </a:r>
            <a:r>
              <a:rPr lang="zh-CN" altLang="en-US" sz="2800" b="1" dirty="0">
                <a:solidFill>
                  <a:srgbClr val="FFFFFF"/>
                </a:solidFill>
                <a:latin typeface="Arial"/>
                <a:cs typeface="Arial"/>
              </a:rPr>
              <a:t>阿拉伯人</a:t>
            </a:r>
            <a:endParaRPr lang="en-US" sz="2800" b="1" dirty="0">
              <a:solidFill>
                <a:srgbClr val="FFFFFF"/>
              </a:solidFill>
              <a:latin typeface="Arial"/>
              <a:cs typeface="Arial"/>
            </a:endParaRPr>
          </a:p>
        </p:txBody>
      </p:sp>
    </p:spTree>
    <p:extLst>
      <p:ext uri="{BB962C8B-B14F-4D97-AF65-F5344CB8AC3E}">
        <p14:creationId xmlns:p14="http://schemas.microsoft.com/office/powerpoint/2010/main" val="16479179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4653136"/>
            <a:ext cx="3816424" cy="1728192"/>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掠夺</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看哪！耶和华的日子快到，人要在你中间分取你的掠物。</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9685979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717032"/>
            <a:ext cx="9144000" cy="31409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因为我必招聚列国与耶路撒冷作战，城必被占领，房屋被抢掠，妇女被强奸。城中的居民必有半数被掳去，剩下的人民必不会从这城里被剪除。</a:t>
            </a:r>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亚</a:t>
            </a:r>
            <a:r>
              <a:rPr lang="en-US" altLang="ja-JP" sz="2800" b="1" dirty="0">
                <a:solidFill>
                  <a:srgbClr val="FFFFFF"/>
                </a:solidFill>
                <a:latin typeface="Arial" charset="0"/>
                <a:cs typeface="Arial" charset="0"/>
              </a:rPr>
              <a:t> 14:2 </a:t>
            </a:r>
            <a:r>
              <a:rPr lang="en-US" altLang="zh-CN" b="1" dirty="0">
                <a:solidFill>
                  <a:srgbClr val="FFFFFF"/>
                </a:solidFill>
                <a:latin typeface="Arial" charset="0"/>
                <a:cs typeface="Arial" charset="0"/>
              </a:rPr>
              <a:t>CNV</a:t>
            </a:r>
            <a:r>
              <a:rPr lang="en-US"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4837233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969640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zh-CN" altLang="en-US" sz="3600" b="1" dirty="0">
                <a:solidFill>
                  <a:srgbClr val="FFFFFF"/>
                </a:solidFill>
                <a:latin typeface="Arial" charset="0"/>
                <a:ea typeface="ＭＳ Ｐゴシック" charset="0"/>
                <a:cs typeface="Arial" charset="0"/>
              </a:rPr>
              <a:t>基督再来</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那时，耶和华要出去，与那些国家作战，像他以前在战争的日子作战一样。</a:t>
            </a:r>
            <a:r>
              <a:rPr lang="ru-RU" altLang="ja-JP"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eaLnBrk="1" hangingPunct="1">
              <a:defRPr/>
            </a:pPr>
            <a:endParaRPr lang="en-US" sz="2800" b="1" dirty="0">
              <a:solidFill>
                <a:srgbClr val="FFFFFF"/>
              </a:solidFill>
              <a:effectLst>
                <a:glow rad="254000">
                  <a:srgbClr val="000000">
                    <a:alpha val="89000"/>
                  </a:srgbClr>
                </a:glow>
              </a:effectLst>
              <a:latin typeface="Arial" charset="0"/>
              <a:cs typeface="Arial" charset="0"/>
            </a:endParaRPr>
          </a:p>
          <a:p>
            <a:pPr algn="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14:3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95811182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3331103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Text Box 5"/>
          <p:cNvSpPr txBox="1">
            <a:spLocks noChangeArrowheads="1"/>
          </p:cNvSpPr>
          <p:nvPr/>
        </p:nvSpPr>
        <p:spPr bwMode="auto">
          <a:xfrm>
            <a:off x="0" y="4462463"/>
            <a:ext cx="9144000" cy="15700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latin typeface="Comic Sans MS" charset="0"/>
                <a:ea typeface="MS PGothic" charset="0"/>
                <a:cs typeface="MS PGothic" charset="0"/>
              </a:rPr>
              <a:t>到那日， 他的脚必站在对着耶路撒冷， 在东面的橄榄山上； 这橄榄山必从中间裂开， 由东至西成为极大的山谷。 山的一半向北挪移， 一半向南挪移。</a:t>
            </a:r>
            <a:endParaRPr lang="en-US" sz="2800" b="1">
              <a:solidFill>
                <a:srgbClr val="FFFFFF"/>
              </a:solidFill>
              <a:latin typeface="Arial" charset="0"/>
              <a:ea typeface="MS PGothic" charset="0"/>
              <a:cs typeface="MS PGothic" charset="0"/>
            </a:endParaRPr>
          </a:p>
        </p:txBody>
      </p:sp>
      <p:sp>
        <p:nvSpPr>
          <p:cNvPr id="308228"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ea typeface="MS PGothic" charset="0"/>
                <a:cs typeface="MS PGothic" charset="0"/>
              </a:rPr>
              <a:t>480</a:t>
            </a:r>
          </a:p>
        </p:txBody>
      </p:sp>
      <p:sp>
        <p:nvSpPr>
          <p:cNvPr id="838661" name="Title 1"/>
          <p:cNvSpPr>
            <a:spLocks noGrp="1"/>
          </p:cNvSpPr>
          <p:nvPr>
            <p:ph type="title"/>
          </p:nvPr>
        </p:nvSpPr>
        <p:spPr>
          <a:xfrm>
            <a:off x="141288" y="0"/>
            <a:ext cx="2368550" cy="987425"/>
          </a:xfrm>
          <a:solidFill>
            <a:srgbClr val="000000"/>
          </a:solidFill>
        </p:spPr>
        <p:txBody>
          <a:bodyPr/>
          <a:lstStyle/>
          <a:p>
            <a:pPr>
              <a:defRPr/>
            </a:pPr>
            <a:r>
              <a:rPr lang="zh-TW" altLang="en-US" b="1" i="1">
                <a:solidFill>
                  <a:srgbClr val="FFFFFF"/>
                </a:solidFill>
                <a:effectLst>
                  <a:outerShdw blurRad="38100" dist="38100" dir="2700000" algn="tl">
                    <a:srgbClr val="808080"/>
                  </a:outerShdw>
                </a:effectLst>
                <a:latin typeface="Arial" charset="0"/>
                <a:ea typeface="MS PGothic" charset="0"/>
                <a:cs typeface="Arial" charset="0"/>
              </a:rPr>
              <a:t>亚</a:t>
            </a:r>
            <a:r>
              <a:rPr lang="en-US" altLang="ja-JP" b="1" i="1">
                <a:solidFill>
                  <a:srgbClr val="FFFFFF"/>
                </a:solidFill>
                <a:effectLst>
                  <a:outerShdw blurRad="38100" dist="38100" dir="2700000" algn="tl">
                    <a:srgbClr val="808080"/>
                  </a:outerShdw>
                </a:effectLst>
                <a:latin typeface="Arial" charset="0"/>
                <a:ea typeface="MS PGothic" charset="0"/>
                <a:cs typeface="Arial" charset="0"/>
              </a:rPr>
              <a:t>14:4</a:t>
            </a:r>
            <a:endParaRPr lang="en-US" b="1" i="1">
              <a:solidFill>
                <a:srgbClr val="FFFFFF"/>
              </a:solidFill>
              <a:effectLst>
                <a:outerShdw blurRad="38100" dist="38100" dir="2700000" algn="tl">
                  <a:srgbClr val="808080"/>
                </a:outerShdw>
              </a:effectLst>
              <a:latin typeface="Arial" charset="0"/>
              <a:ea typeface="MS PGothic" charset="0"/>
              <a:cs typeface="Arial"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sp>
        <p:nvSpPr>
          <p:cNvPr id="31027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charset="0"/>
                <a:ea typeface="MS PGothic" charset="0"/>
                <a:cs typeface="MS PGothic" charset="0"/>
              </a:rPr>
              <a:t>656</a:t>
            </a:r>
            <a:endParaRPr lang="en-US">
              <a:solidFill>
                <a:srgbClr val="000066"/>
              </a:solidFill>
              <a:latin typeface="Arial" charset="0"/>
              <a:ea typeface="MS PGothic" charset="0"/>
              <a:cs typeface="MS PGothic"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310302" name="Picture 14"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303"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grpSp>
        <p:nvGrpSpPr>
          <p:cNvPr id="3" name="Group 18"/>
          <p:cNvGrpSpPr>
            <a:grpSpLocks/>
          </p:cNvGrpSpPr>
          <p:nvPr/>
        </p:nvGrpSpPr>
        <p:grpSpPr bwMode="auto">
          <a:xfrm>
            <a:off x="76200" y="4038600"/>
            <a:ext cx="4576763" cy="838200"/>
            <a:chOff x="48" y="2544"/>
            <a:chExt cx="288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301" name="Text Box 20"/>
            <p:cNvSpPr txBox="1">
              <a:spLocks noChangeArrowheads="1"/>
            </p:cNvSpPr>
            <p:nvPr/>
          </p:nvSpPr>
          <p:spPr bwMode="auto">
            <a:xfrm>
              <a:off x="576" y="2693"/>
              <a:ext cx="235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8:4; 9:3; 10:4; 10:18-19; 11:23</a:t>
              </a:r>
              <a:endParaRPr lang="en-US" sz="1800" b="1">
                <a:solidFill>
                  <a:srgbClr val="FFFFCC"/>
                </a:solidFill>
                <a:latin typeface="Arial" charset="0"/>
                <a:ea typeface="MS PGothic" charset="0"/>
                <a:cs typeface="MS PGothic" charset="0"/>
              </a:endParaRPr>
            </a:p>
          </p:txBody>
        </p:sp>
      </p:grpSp>
      <p:grpSp>
        <p:nvGrpSpPr>
          <p:cNvPr id="4" name="Group 21"/>
          <p:cNvGrpSpPr>
            <a:grpSpLocks/>
          </p:cNvGrpSpPr>
          <p:nvPr/>
        </p:nvGrpSpPr>
        <p:grpSpPr bwMode="auto">
          <a:xfrm>
            <a:off x="76200" y="4953000"/>
            <a:ext cx="3411538" cy="838200"/>
            <a:chOff x="48" y="3120"/>
            <a:chExt cx="2149"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9" name="Text Box 23"/>
            <p:cNvSpPr txBox="1">
              <a:spLocks noChangeArrowheads="1"/>
            </p:cNvSpPr>
            <p:nvPr/>
          </p:nvSpPr>
          <p:spPr bwMode="auto">
            <a:xfrm>
              <a:off x="576" y="3268"/>
              <a:ext cx="162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路</a:t>
              </a:r>
              <a:r>
                <a:rPr lang="en-US" altLang="ja-JP" sz="1800" b="1">
                  <a:solidFill>
                    <a:srgbClr val="FFFFCC"/>
                  </a:solidFill>
                  <a:latin typeface="Arial" charset="0"/>
                  <a:ea typeface="MS PGothic" charset="0"/>
                  <a:cs typeface="MS PGothic" charset="0"/>
                </a:rPr>
                <a:t>19:37; 24:50; </a:t>
              </a:r>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1:10</a:t>
              </a:r>
              <a:endParaRPr lang="en-US" sz="1800" b="1">
                <a:solidFill>
                  <a:srgbClr val="FFFFCC"/>
                </a:solidFill>
                <a:latin typeface="Arial" charset="0"/>
                <a:ea typeface="MS PGothic" charset="0"/>
                <a:cs typeface="MS PGothic" charset="0"/>
              </a:endParaRPr>
            </a:p>
          </p:txBody>
        </p:sp>
      </p:grpSp>
      <p:grpSp>
        <p:nvGrpSpPr>
          <p:cNvPr id="5" name="Group 24"/>
          <p:cNvGrpSpPr>
            <a:grpSpLocks/>
          </p:cNvGrpSpPr>
          <p:nvPr/>
        </p:nvGrpSpPr>
        <p:grpSpPr bwMode="auto">
          <a:xfrm>
            <a:off x="76200" y="5867400"/>
            <a:ext cx="3579813" cy="838200"/>
            <a:chOff x="48" y="3696"/>
            <a:chExt cx="2255"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7" name="Text Box 26"/>
            <p:cNvSpPr txBox="1">
              <a:spLocks noChangeArrowheads="1"/>
            </p:cNvSpPr>
            <p:nvPr/>
          </p:nvSpPr>
          <p:spPr bwMode="auto">
            <a:xfrm>
              <a:off x="576" y="3844"/>
              <a:ext cx="172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1:11; </a:t>
              </a:r>
              <a:r>
                <a:rPr lang="zh-CN" altLang="en-US" sz="1800" b="1">
                  <a:solidFill>
                    <a:srgbClr val="FFFFCC"/>
                  </a:solidFill>
                  <a:latin typeface="Arial" charset="0"/>
                  <a:ea typeface="MS PGothic" charset="0"/>
                  <a:cs typeface="MS PGothic" charset="0"/>
                </a:rPr>
                <a:t>亚</a:t>
              </a:r>
              <a:r>
                <a:rPr lang="en-US" altLang="ja-JP" sz="1800" b="1">
                  <a:solidFill>
                    <a:srgbClr val="FFFFCC"/>
                  </a:solidFill>
                  <a:latin typeface="Arial" charset="0"/>
                  <a:ea typeface="MS PGothic" charset="0"/>
                  <a:cs typeface="MS PGothic" charset="0"/>
                </a:rPr>
                <a:t>14:4; </a:t>
              </a:r>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43:1-5</a:t>
              </a:r>
              <a:endParaRPr lang="en-US" sz="1800" b="1">
                <a:solidFill>
                  <a:srgbClr val="FFFFCC"/>
                </a:solidFill>
                <a:latin typeface="Arial" charset="0"/>
                <a:ea typeface="MS PGothic" charset="0"/>
                <a:cs typeface="MS PGothic"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zh-CN" altLang="en-US" sz="2400" b="1">
                <a:latin typeface="Arial" charset="0"/>
              </a:rPr>
              <a:t>圣灵离开又返回</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Zech 14v4 Christ on Mount of Olive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44624"/>
            <a:ext cx="5105400" cy="838200"/>
          </a:xfrm>
        </p:spPr>
        <p:txBody>
          <a:bodyPr/>
          <a:lstStyle/>
          <a:p>
            <a:pPr algn="l" eaLnBrk="1" hangingPunct="1">
              <a:defRPr/>
            </a:pPr>
            <a:r>
              <a:rPr lang="zh-CN" altLang="en-US" sz="3600" b="1" kern="1200" dirty="0">
                <a:solidFill>
                  <a:srgbClr val="FFFFFF"/>
                </a:solidFill>
                <a:effectLst>
                  <a:glow rad="152400">
                    <a:srgbClr val="000000"/>
                  </a:glow>
                </a:effectLst>
                <a:latin typeface="Arial" charset="0"/>
                <a:ea typeface="ＭＳ Ｐゴシック" charset="0"/>
                <a:cs typeface="Arial" charset="0"/>
              </a:rPr>
              <a:t>第二再来</a:t>
            </a:r>
            <a:endParaRPr lang="en-US" altLang="en-US" sz="3600" b="1" kern="1200" dirty="0">
              <a:solidFill>
                <a:srgbClr val="FFFFFF"/>
              </a:solidFill>
              <a:effectLst>
                <a:glow rad="152400">
                  <a:srgbClr val="000000"/>
                </a:glo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到那日，他的脚必站在对着耶路撒冷，在东面的橄榄山上</a:t>
            </a:r>
            <a:r>
              <a:rPr lang="en-US" altLang="ja-JP" sz="3600" b="1" dirty="0">
                <a:solidFill>
                  <a:srgbClr val="FFFFFF"/>
                </a:solidFill>
                <a:effectLst>
                  <a:glow rad="152400">
                    <a:srgbClr val="000000"/>
                  </a:glow>
                </a:effectLst>
                <a:latin typeface="Arial" charset="0"/>
                <a:cs typeface="Arial" charset="0"/>
              </a:rPr>
              <a:t>” </a:t>
            </a:r>
            <a:br>
              <a:rPr lang="en-US" altLang="ja-JP" sz="3600" b="1" dirty="0">
                <a:solidFill>
                  <a:srgbClr val="FFFFFF"/>
                </a:solidFill>
                <a:effectLst>
                  <a:glow rad="152400">
                    <a:srgbClr val="000000"/>
                  </a:glow>
                </a:effectLst>
                <a:latin typeface="Arial" charset="0"/>
                <a:cs typeface="Arial" charset="0"/>
              </a:rPr>
            </a:b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亚</a:t>
            </a:r>
            <a:r>
              <a:rPr lang="en-US" altLang="ja-JP" sz="3600" b="1" dirty="0">
                <a:solidFill>
                  <a:srgbClr val="FFFFFF"/>
                </a:solidFill>
                <a:effectLst>
                  <a:glow rad="152400">
                    <a:srgbClr val="000000"/>
                  </a:glow>
                </a:effectLst>
                <a:latin typeface="Arial" charset="0"/>
                <a:cs typeface="Arial" charset="0"/>
              </a:rPr>
              <a:t>14:4).</a:t>
            </a:r>
            <a:endParaRPr lang="en-US" sz="3600" b="1" dirty="0">
              <a:solidFill>
                <a:srgbClr val="FFFFFF"/>
              </a:solidFill>
              <a:effectLst>
                <a:glow rad="152400">
                  <a:srgbClr val="000000"/>
                </a:glow>
              </a:effectLst>
              <a:latin typeface="Arial" charset="0"/>
              <a:cs typeface="Arial"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这橄榄山必从中间裂开，由东至西成为极大的山谷。山的一半向北挪移，一半向南挪移。</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14:4b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788327597"/>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你们要经由我的山谷逃跑，因为山谷必伸展到亚萨；你们要逃跑，好象在犹大王乌西雅年间逃避大地震一样。耶和华我的　神必来临，所有的圣者都与他同来。</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665272188"/>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到那日，必没有光、寒冷和严霜。 </a:t>
            </a:r>
            <a:r>
              <a:rPr lang="en-US" altLang="zh-CN" sz="2800" b="1" baseline="30000" dirty="0">
                <a:solidFill>
                  <a:srgbClr val="FFFFFF"/>
                </a:solidFill>
                <a:effectLst>
                  <a:glow rad="152400">
                    <a:srgbClr val="000000"/>
                  </a:glow>
                </a:effectLst>
                <a:latin typeface="Arial" charset="0"/>
                <a:cs typeface="Arial" charset="0"/>
              </a:rPr>
              <a:t>7</a:t>
            </a:r>
            <a:r>
              <a:rPr lang="en-US" altLang="zh-CN" sz="2800" b="1" dirty="0">
                <a:solidFill>
                  <a:srgbClr val="FFFFFF"/>
                </a:solidFill>
                <a:effectLst>
                  <a:glow rad="152400">
                    <a:srgbClr val="000000"/>
                  </a:glow>
                </a:effectLst>
                <a:latin typeface="Arial" charset="0"/>
                <a:cs typeface="Arial" charset="0"/>
              </a:rPr>
              <a:t> </a:t>
            </a:r>
            <a:r>
              <a:rPr lang="zh-CN" altLang="en-US" sz="2800" b="1" dirty="0">
                <a:solidFill>
                  <a:srgbClr val="FFFFFF"/>
                </a:solidFill>
                <a:effectLst>
                  <a:glow rad="152400">
                    <a:srgbClr val="000000"/>
                  </a:glow>
                </a:effectLst>
                <a:latin typeface="Arial" charset="0"/>
                <a:cs typeface="Arial" charset="0"/>
              </a:rPr>
              <a:t>那将是独特的一天，只有耶和华知道；那天不再分白昼和黑夜，因为在晚上仍有光明。</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p>
          <a:p>
            <a:pPr algn="ctr" eaLnBrk="1" hangingPunct="1">
              <a:defRPr/>
            </a:pP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14:6-7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787186229"/>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zh-CN" altLang="en-US" sz="3600" b="1" dirty="0">
                <a:solidFill>
                  <a:srgbClr val="FFFFFF"/>
                </a:solidFill>
                <a:effectLst>
                  <a:glow rad="228600">
                    <a:schemeClr val="tx1"/>
                  </a:glow>
                </a:effectLst>
                <a:latin typeface="Arial" charset="0"/>
                <a:ea typeface="ＭＳ Ｐゴシック" charset="0"/>
                <a:cs typeface="Arial" charset="0"/>
              </a:rPr>
              <a:t>活水</a:t>
            </a:r>
            <a:r>
              <a:rPr lang="en-US" sz="3600" b="1" dirty="0">
                <a:solidFill>
                  <a:srgbClr val="FFFFFF"/>
                </a:solidFill>
                <a:effectLst>
                  <a:glow rad="228600">
                    <a:schemeClr val="tx1"/>
                  </a:glow>
                </a:effectLst>
                <a:latin typeface="Arial" charset="0"/>
                <a:ea typeface="ＭＳ Ｐゴシック" charset="0"/>
                <a:cs typeface="Arial" charset="0"/>
              </a:rPr>
              <a:t>!</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到那日，必有活水从耶路撒冷流出来；一半流往东海，另一半流往西海；冬天夏天都是这样。</a:t>
            </a:r>
            <a:r>
              <a:rPr lang="ru-RU"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algn="ct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14:8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3452241482"/>
      </p:ext>
    </p:extLst>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耶和华必作全地的王；到那日，人人都承认耶和华是独一无二的，他的名也是独一无二的。</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14:9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258593025"/>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gd name="T0" fmla="*/ 3867150 w 2690"/>
              <a:gd name="T1" fmla="*/ 0 h 2929"/>
              <a:gd name="T2" fmla="*/ 3257550 w 2690"/>
              <a:gd name="T3" fmla="*/ 76200 h 2929"/>
              <a:gd name="T4" fmla="*/ 3048000 w 2690"/>
              <a:gd name="T5" fmla="*/ 114300 h 2929"/>
              <a:gd name="T6" fmla="*/ 3028950 w 2690"/>
              <a:gd name="T7" fmla="*/ 171450 h 2929"/>
              <a:gd name="T8" fmla="*/ 2857500 w 2690"/>
              <a:gd name="T9" fmla="*/ 209550 h 2929"/>
              <a:gd name="T10" fmla="*/ 2495550 w 2690"/>
              <a:gd name="T11" fmla="*/ 266700 h 2929"/>
              <a:gd name="T12" fmla="*/ 2381250 w 2690"/>
              <a:gd name="T13" fmla="*/ 304800 h 2929"/>
              <a:gd name="T14" fmla="*/ 2324100 w 2690"/>
              <a:gd name="T15" fmla="*/ 323850 h 2929"/>
              <a:gd name="T16" fmla="*/ 2266950 w 2690"/>
              <a:gd name="T17" fmla="*/ 342900 h 2929"/>
              <a:gd name="T18" fmla="*/ 2190750 w 2690"/>
              <a:gd name="T19" fmla="*/ 457200 h 2929"/>
              <a:gd name="T20" fmla="*/ 2171700 w 2690"/>
              <a:gd name="T21" fmla="*/ 533400 h 2929"/>
              <a:gd name="T22" fmla="*/ 1828800 w 2690"/>
              <a:gd name="T23" fmla="*/ 590550 h 2929"/>
              <a:gd name="T24" fmla="*/ 1771650 w 2690"/>
              <a:gd name="T25" fmla="*/ 609600 h 2929"/>
              <a:gd name="T26" fmla="*/ 1543050 w 2690"/>
              <a:gd name="T27" fmla="*/ 857250 h 2929"/>
              <a:gd name="T28" fmla="*/ 1200150 w 2690"/>
              <a:gd name="T29" fmla="*/ 1104900 h 2929"/>
              <a:gd name="T30" fmla="*/ 1143000 w 2690"/>
              <a:gd name="T31" fmla="*/ 1162050 h 2929"/>
              <a:gd name="T32" fmla="*/ 1028700 w 2690"/>
              <a:gd name="T33" fmla="*/ 1238250 h 2929"/>
              <a:gd name="T34" fmla="*/ 933450 w 2690"/>
              <a:gd name="T35" fmla="*/ 1333500 h 2929"/>
              <a:gd name="T36" fmla="*/ 781050 w 2690"/>
              <a:gd name="T37" fmla="*/ 1485900 h 2929"/>
              <a:gd name="T38" fmla="*/ 685800 w 2690"/>
              <a:gd name="T39" fmla="*/ 1562100 h 2929"/>
              <a:gd name="T40" fmla="*/ 647700 w 2690"/>
              <a:gd name="T41" fmla="*/ 1619250 h 2929"/>
              <a:gd name="T42" fmla="*/ 400050 w 2690"/>
              <a:gd name="T43" fmla="*/ 1752600 h 2929"/>
              <a:gd name="T44" fmla="*/ 228600 w 2690"/>
              <a:gd name="T45" fmla="*/ 1981200 h 2929"/>
              <a:gd name="T46" fmla="*/ 114300 w 2690"/>
              <a:gd name="T47" fmla="*/ 2095500 h 2929"/>
              <a:gd name="T48" fmla="*/ 38100 w 2690"/>
              <a:gd name="T49" fmla="*/ 2209800 h 2929"/>
              <a:gd name="T50" fmla="*/ 0 w 2690"/>
              <a:gd name="T51" fmla="*/ 2266950 h 2929"/>
              <a:gd name="T52" fmla="*/ 19050 w 2690"/>
              <a:gd name="T53" fmla="*/ 2438400 h 2929"/>
              <a:gd name="T54" fmla="*/ 76200 w 2690"/>
              <a:gd name="T55" fmla="*/ 2476500 h 2929"/>
              <a:gd name="T56" fmla="*/ 152400 w 2690"/>
              <a:gd name="T57" fmla="*/ 2590800 h 2929"/>
              <a:gd name="T58" fmla="*/ 304800 w 2690"/>
              <a:gd name="T59" fmla="*/ 2819400 h 2929"/>
              <a:gd name="T60" fmla="*/ 342900 w 2690"/>
              <a:gd name="T61" fmla="*/ 2895600 h 2929"/>
              <a:gd name="T62" fmla="*/ 457200 w 2690"/>
              <a:gd name="T63" fmla="*/ 2971800 h 2929"/>
              <a:gd name="T64" fmla="*/ 685800 w 2690"/>
              <a:gd name="T65" fmla="*/ 3181350 h 2929"/>
              <a:gd name="T66" fmla="*/ 647700 w 2690"/>
              <a:gd name="T67" fmla="*/ 3352800 h 2929"/>
              <a:gd name="T68" fmla="*/ 609600 w 2690"/>
              <a:gd name="T69" fmla="*/ 3505200 h 2929"/>
              <a:gd name="T70" fmla="*/ 628650 w 2690"/>
              <a:gd name="T71" fmla="*/ 4324350 h 2929"/>
              <a:gd name="T72" fmla="*/ 647700 w 2690"/>
              <a:gd name="T73" fmla="*/ 4457700 h 2929"/>
              <a:gd name="T74" fmla="*/ 1162050 w 2690"/>
              <a:gd name="T75" fmla="*/ 4533900 h 2929"/>
              <a:gd name="T76" fmla="*/ 1219200 w 2690"/>
              <a:gd name="T77" fmla="*/ 4572000 h 2929"/>
              <a:gd name="T78" fmla="*/ 1257300 w 2690"/>
              <a:gd name="T79" fmla="*/ 4629150 h 2929"/>
              <a:gd name="T80" fmla="*/ 1352550 w 2690"/>
              <a:gd name="T81" fmla="*/ 4648200 h 2929"/>
              <a:gd name="T82" fmla="*/ 1619250 w 2690"/>
              <a:gd name="T83" fmla="*/ 4629150 h 2929"/>
              <a:gd name="T84" fmla="*/ 1790700 w 2690"/>
              <a:gd name="T85" fmla="*/ 4591050 h 2929"/>
              <a:gd name="T86" fmla="*/ 1905000 w 2690"/>
              <a:gd name="T87" fmla="*/ 4533900 h 2929"/>
              <a:gd name="T88" fmla="*/ 2038350 w 2690"/>
              <a:gd name="T89" fmla="*/ 4514850 h 2929"/>
              <a:gd name="T90" fmla="*/ 2209800 w 2690"/>
              <a:gd name="T91" fmla="*/ 4419600 h 2929"/>
              <a:gd name="T92" fmla="*/ 2457450 w 2690"/>
              <a:gd name="T93" fmla="*/ 4038600 h 2929"/>
              <a:gd name="T94" fmla="*/ 2571750 w 2690"/>
              <a:gd name="T95" fmla="*/ 3829050 h 2929"/>
              <a:gd name="T96" fmla="*/ 2819400 w 2690"/>
              <a:gd name="T97" fmla="*/ 3810000 h 2929"/>
              <a:gd name="T98" fmla="*/ 3200400 w 2690"/>
              <a:gd name="T99" fmla="*/ 3752850 h 2929"/>
              <a:gd name="T100" fmla="*/ 3390900 w 2690"/>
              <a:gd name="T101" fmla="*/ 3657600 h 2929"/>
              <a:gd name="T102" fmla="*/ 3486150 w 2690"/>
              <a:gd name="T103" fmla="*/ 3390900 h 2929"/>
              <a:gd name="T104" fmla="*/ 3505200 w 2690"/>
              <a:gd name="T105" fmla="*/ 3219450 h 2929"/>
              <a:gd name="T106" fmla="*/ 3676650 w 2690"/>
              <a:gd name="T107" fmla="*/ 3143250 h 2929"/>
              <a:gd name="T108" fmla="*/ 4152900 w 2690"/>
              <a:gd name="T109" fmla="*/ 3124200 h 2929"/>
              <a:gd name="T110" fmla="*/ 4229100 w 2690"/>
              <a:gd name="T111" fmla="*/ 2895600 h 2929"/>
              <a:gd name="T112" fmla="*/ 4152900 w 2690"/>
              <a:gd name="T113" fmla="*/ 2171700 h 2929"/>
              <a:gd name="T114" fmla="*/ 4076700 w 2690"/>
              <a:gd name="T115" fmla="*/ 1428750 h 2929"/>
              <a:gd name="T116" fmla="*/ 4057650 w 2690"/>
              <a:gd name="T117" fmla="*/ 819150 h 2929"/>
              <a:gd name="T118" fmla="*/ 3962400 w 2690"/>
              <a:gd name="T119" fmla="*/ 190500 h 2929"/>
              <a:gd name="T120" fmla="*/ 3924300 w 2690"/>
              <a:gd name="T121" fmla="*/ 57150 h 2929"/>
              <a:gd name="T122" fmla="*/ 3867150 w 2690"/>
              <a:gd name="T123" fmla="*/ 0 h 29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cs typeface="MS PGothic" charset="0"/>
            </a:endParaRPr>
          </a:p>
        </p:txBody>
      </p:sp>
      <p:sp>
        <p:nvSpPr>
          <p:cNvPr id="3153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153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latin typeface="Arial" charset="0"/>
              <a:ea typeface="Osaka" charset="0"/>
              <a:cs typeface="Osaka" charset="0"/>
            </a:endParaRPr>
          </a:p>
        </p:txBody>
      </p:sp>
      <p:sp>
        <p:nvSpPr>
          <p:cNvPr id="76807" name="Text Box 7"/>
          <p:cNvSpPr txBox="1">
            <a:spLocks noChangeArrowheads="1"/>
          </p:cNvSpPr>
          <p:nvPr/>
        </p:nvSpPr>
        <p:spPr bwMode="auto">
          <a:xfrm>
            <a:off x="7315200" y="1676400"/>
            <a:ext cx="17526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Arial" charset="0"/>
                <a:ea typeface="MS PGothic" charset="0"/>
                <a:cs typeface="MS PGothic" charset="0"/>
              </a:rPr>
              <a:t>橄榄山</a:t>
            </a:r>
            <a:endParaRPr lang="en-US" sz="3600" b="1">
              <a:solidFill>
                <a:srgbClr val="FFFFFF"/>
              </a:solidFill>
              <a:latin typeface="Arial" charset="0"/>
              <a:ea typeface="MS PGothic" charset="0"/>
              <a:cs typeface="MS PGothic" charset="0"/>
            </a:endParaRP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7"/>
              </a:schemeClr>
            </a:outerShdw>
          </a:effectLst>
        </p:spPr>
        <p:txBody>
          <a:bodyPr/>
          <a:lstStyle/>
          <a:p>
            <a:pPr algn="ctr" eaLnBrk="1" hangingPunct="1">
              <a:defRPr/>
            </a:pPr>
            <a:r>
              <a:rPr lang="zh-CN" altLang="en-US" sz="3200" b="1" dirty="0"/>
              <a:t>耶路撒冷重新住人</a:t>
            </a:r>
            <a:endParaRPr lang="en-US" altLang="en-US" sz="3200" dirty="0"/>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羊门</a:t>
            </a:r>
            <a:endParaRPr lang="en-US" sz="1400" b="1">
              <a:solidFill>
                <a:srgbClr val="FFFFFF"/>
              </a:solidFill>
              <a:latin typeface="Arial" charset="0"/>
              <a:ea typeface="MS PGothic" charset="0"/>
              <a:cs typeface="MS PGothic" charset="0"/>
            </a:endParaRPr>
          </a:p>
        </p:txBody>
      </p:sp>
      <p:sp>
        <p:nvSpPr>
          <p:cNvPr id="76810" name="Text Box 10"/>
          <p:cNvSpPr txBox="1">
            <a:spLocks noChangeArrowheads="1"/>
          </p:cNvSpPr>
          <p:nvPr/>
        </p:nvSpPr>
        <p:spPr bwMode="auto">
          <a:xfrm>
            <a:off x="5105400" y="1600200"/>
            <a:ext cx="1135063"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哈米亚城楼</a:t>
            </a:r>
            <a:endParaRPr kumimoji="0" lang="en-US" sz="1400" b="1">
              <a:solidFill>
                <a:srgbClr val="FFFFFF"/>
              </a:solidFill>
              <a:latin typeface="Arial" charset="0"/>
              <a:cs typeface="MS PGothic" charset="0"/>
            </a:endParaRPr>
          </a:p>
        </p:txBody>
      </p:sp>
      <p:sp>
        <p:nvSpPr>
          <p:cNvPr id="76811" name="Text Box 11"/>
          <p:cNvSpPr txBox="1">
            <a:spLocks noChangeArrowheads="1"/>
          </p:cNvSpPr>
          <p:nvPr/>
        </p:nvSpPr>
        <p:spPr bwMode="auto">
          <a:xfrm>
            <a:off x="3962400" y="1600200"/>
            <a:ext cx="10668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eaLnBrk="0" hangingPunct="0">
              <a:defRPr/>
            </a:pPr>
            <a:r>
              <a:rPr lang="zh-CN" altLang="en-US" sz="1400" b="1" dirty="0">
                <a:solidFill>
                  <a:srgbClr val="FFFF00"/>
                </a:solidFill>
                <a:effectLst>
                  <a:outerShdw blurRad="38100" dist="38100" dir="2700000" algn="tl">
                    <a:srgbClr val="000000"/>
                  </a:outerShdw>
                </a:effectLst>
                <a:latin typeface="Arial" pitchFamily="34" charset="0"/>
                <a:ea typeface="Osaka" charset="-128"/>
                <a:cs typeface="Arial" pitchFamily="34" charset="0"/>
              </a:rPr>
              <a:t>哈楠业楼</a:t>
            </a:r>
            <a:endParaRPr lang="en-US" sz="1400" b="1" dirty="0">
              <a:solidFill>
                <a:srgbClr val="FFFF00"/>
              </a:solidFill>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鱼门</a:t>
            </a:r>
            <a:endParaRPr lang="en-US" sz="1400" b="1">
              <a:solidFill>
                <a:srgbClr val="FFFFFF"/>
              </a:solidFill>
              <a:latin typeface="Arial" charset="0"/>
              <a:ea typeface="MS PGothic" charset="0"/>
              <a:cs typeface="MS PGothic" charset="0"/>
            </a:endParaRPr>
          </a:p>
        </p:txBody>
      </p:sp>
      <p:sp>
        <p:nvSpPr>
          <p:cNvPr id="76813" name="Text Box 13"/>
          <p:cNvSpPr txBox="1">
            <a:spLocks noChangeArrowheads="1"/>
          </p:cNvSpPr>
          <p:nvPr/>
        </p:nvSpPr>
        <p:spPr bwMode="auto">
          <a:xfrm>
            <a:off x="3810000" y="2667000"/>
            <a:ext cx="1295400" cy="5238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耶沙拿门</a:t>
            </a:r>
            <a:endParaRPr kumimoji="0" lang="en-US" altLang="zh-CN" sz="1400">
              <a:latin typeface="Times New Roman" charset="0"/>
            </a:endParaRPr>
          </a:p>
          <a:p>
            <a:pPr algn="ctr" eaLnBrk="0" hangingPunct="0">
              <a:defRPr/>
            </a:pPr>
            <a:r>
              <a:rPr kumimoji="0" lang="en-US" sz="1400" b="1">
                <a:solidFill>
                  <a:srgbClr val="FFFFFF"/>
                </a:solidFill>
                <a:latin typeface="Arial" charset="0"/>
                <a:cs typeface="MS PGothic" charset="0"/>
              </a:rPr>
              <a:t>(</a:t>
            </a:r>
            <a:r>
              <a:rPr kumimoji="0" lang="zh-CN" altLang="en-US" sz="1400" b="1">
                <a:solidFill>
                  <a:srgbClr val="FFFFFF"/>
                </a:solidFill>
                <a:latin typeface="Arial" charset="0"/>
                <a:cs typeface="MS PGothic" charset="0"/>
              </a:rPr>
              <a:t>古门？</a:t>
            </a:r>
            <a:r>
              <a:rPr kumimoji="0" lang="en-US" sz="1400" b="1">
                <a:solidFill>
                  <a:srgbClr val="FFFFFF"/>
                </a:solidFill>
                <a:latin typeface="Arial" charset="0"/>
                <a:cs typeface="MS PGothic" charset="0"/>
              </a:rPr>
              <a:t>)</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宽墙</a:t>
            </a:r>
            <a:endParaRPr lang="en-US" sz="1400" b="1">
              <a:solidFill>
                <a:srgbClr val="FFFFFF"/>
              </a:solidFill>
              <a:latin typeface="Arial" charset="0"/>
              <a:ea typeface="MS PGothic" charset="0"/>
              <a:cs typeface="MS PGothic" charset="0"/>
            </a:endParaRPr>
          </a:p>
        </p:txBody>
      </p:sp>
      <p:sp>
        <p:nvSpPr>
          <p:cNvPr id="76815" name="Text Box 15"/>
          <p:cNvSpPr txBox="1">
            <a:spLocks noChangeArrowheads="1"/>
          </p:cNvSpPr>
          <p:nvPr/>
        </p:nvSpPr>
        <p:spPr bwMode="auto">
          <a:xfrm>
            <a:off x="3886200" y="3657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炉楼？</a:t>
            </a:r>
            <a:endParaRPr kumimoji="0" lang="en-US" sz="1400" b="1">
              <a:solidFill>
                <a:srgbClr val="FFFFFF"/>
              </a:solidFill>
              <a:latin typeface="Arial" charset="0"/>
              <a:cs typeface="MS PGothic"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谷门</a:t>
            </a:r>
            <a:endParaRPr lang="en-US" sz="1400" b="1">
              <a:solidFill>
                <a:srgbClr val="FFFFFF"/>
              </a:solidFill>
              <a:latin typeface="Arial" charset="0"/>
              <a:ea typeface="MS PGothic" charset="0"/>
              <a:cs typeface="MS PGothic" charset="0"/>
            </a:endParaRPr>
          </a:p>
        </p:txBody>
      </p:sp>
      <p:sp>
        <p:nvSpPr>
          <p:cNvPr id="76817" name="Text Box 17"/>
          <p:cNvSpPr txBox="1">
            <a:spLocks noChangeArrowheads="1"/>
          </p:cNvSpPr>
          <p:nvPr/>
        </p:nvSpPr>
        <p:spPr bwMode="auto">
          <a:xfrm>
            <a:off x="3429000" y="5181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粪厂门</a:t>
            </a:r>
            <a:endParaRPr lang="en-US" sz="1400" b="1">
              <a:solidFill>
                <a:srgbClr val="FFFFFF"/>
              </a:solidFill>
              <a:latin typeface="Arial" charset="0"/>
              <a:ea typeface="MS PGothic" charset="0"/>
              <a:cs typeface="MS PGothic" charset="0"/>
            </a:endParaRPr>
          </a:p>
        </p:txBody>
      </p:sp>
      <p:sp>
        <p:nvSpPr>
          <p:cNvPr id="76818" name="Text Box 18"/>
          <p:cNvSpPr txBox="1">
            <a:spLocks noChangeArrowheads="1"/>
          </p:cNvSpPr>
          <p:nvPr/>
        </p:nvSpPr>
        <p:spPr bwMode="auto">
          <a:xfrm>
            <a:off x="3276600" y="5715000"/>
            <a:ext cx="1600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西罗亚池</a:t>
            </a:r>
            <a:endParaRPr lang="en-US" sz="1400" b="1">
              <a:solidFill>
                <a:srgbClr val="FFFFFF"/>
              </a:solidFill>
              <a:latin typeface="Arial" charset="0"/>
              <a:ea typeface="MS PGothic" charset="0"/>
              <a:cs typeface="MS PGothic"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泉门</a:t>
            </a:r>
            <a:endParaRPr lang="en-US" sz="1400" b="1">
              <a:solidFill>
                <a:srgbClr val="FFFFFF"/>
              </a:solidFill>
              <a:latin typeface="Arial" charset="0"/>
              <a:ea typeface="MS PGothic" charset="0"/>
              <a:cs typeface="MS PGothic"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角门</a:t>
            </a:r>
            <a:endParaRPr lang="en-US" sz="1400" b="1">
              <a:solidFill>
                <a:srgbClr val="FFFFFF"/>
              </a:solidFill>
              <a:latin typeface="Arial" charset="0"/>
              <a:ea typeface="MS PGothic" charset="0"/>
              <a:cs typeface="MS PGothic"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水门</a:t>
            </a:r>
            <a:endParaRPr lang="en-US" sz="1400" b="1">
              <a:solidFill>
                <a:srgbClr val="FFFFFF"/>
              </a:solidFill>
              <a:latin typeface="Arial" charset="0"/>
              <a:ea typeface="MS PGothic" charset="0"/>
              <a:cs typeface="MS PGothic" charset="0"/>
            </a:endParaRPr>
          </a:p>
        </p:txBody>
      </p:sp>
      <p:sp>
        <p:nvSpPr>
          <p:cNvPr id="76822" name="Text Box 22"/>
          <p:cNvSpPr txBox="1">
            <a:spLocks noChangeArrowheads="1"/>
          </p:cNvSpPr>
          <p:nvPr/>
        </p:nvSpPr>
        <p:spPr bwMode="auto">
          <a:xfrm>
            <a:off x="5715000" y="3886200"/>
            <a:ext cx="2362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大城楼</a:t>
            </a:r>
            <a:endParaRPr kumimoji="0" lang="en-US" sz="1400" b="1">
              <a:solidFill>
                <a:srgbClr val="FFFFFF"/>
              </a:solidFill>
              <a:latin typeface="Arial" charset="0"/>
              <a:cs typeface="MS PGothic" charset="0"/>
            </a:endParaRPr>
          </a:p>
        </p:txBody>
      </p:sp>
      <p:sp>
        <p:nvSpPr>
          <p:cNvPr id="76823" name="Text Box 23"/>
          <p:cNvSpPr txBox="1">
            <a:spLocks noChangeArrowheads="1"/>
          </p:cNvSpPr>
          <p:nvPr/>
        </p:nvSpPr>
        <p:spPr bwMode="auto">
          <a:xfrm>
            <a:off x="5715000" y="3543300"/>
            <a:ext cx="15240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俄斐勒的城墙</a:t>
            </a:r>
            <a:endParaRPr kumimoji="0" lang="en-US" sz="1400" b="1">
              <a:solidFill>
                <a:srgbClr val="FFFFFF"/>
              </a:solidFill>
              <a:latin typeface="Arial" charset="0"/>
              <a:cs typeface="MS PGothic"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马门</a:t>
            </a:r>
            <a:endParaRPr lang="en-US" sz="1400" b="1">
              <a:solidFill>
                <a:srgbClr val="FFFFFF"/>
              </a:solidFill>
              <a:latin typeface="Arial" charset="0"/>
              <a:ea typeface="MS PGothic" charset="0"/>
              <a:cs typeface="MS PGothic" charset="0"/>
            </a:endParaRPr>
          </a:p>
        </p:txBody>
      </p:sp>
      <p:sp>
        <p:nvSpPr>
          <p:cNvPr id="76825" name="Text Box 25"/>
          <p:cNvSpPr txBox="1">
            <a:spLocks noChangeArrowheads="1"/>
          </p:cNvSpPr>
          <p:nvPr/>
        </p:nvSpPr>
        <p:spPr bwMode="auto">
          <a:xfrm>
            <a:off x="6019800" y="28575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东门</a:t>
            </a:r>
            <a:endParaRPr lang="en-US" sz="1400" b="1">
              <a:solidFill>
                <a:srgbClr val="FFFFFF"/>
              </a:solidFill>
              <a:latin typeface="Arial" charset="0"/>
              <a:ea typeface="MS PGothic" charset="0"/>
              <a:cs typeface="MS PGothic"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检验门</a:t>
            </a:r>
            <a:endParaRPr lang="en-US" sz="1400" b="1">
              <a:solidFill>
                <a:srgbClr val="FFFFFF"/>
              </a:solidFill>
              <a:latin typeface="Arial" charset="0"/>
              <a:ea typeface="MS PGothic" charset="0"/>
              <a:cs typeface="MS PGothic" charset="0"/>
            </a:endParaRPr>
          </a:p>
        </p:txBody>
      </p:sp>
      <p:sp>
        <p:nvSpPr>
          <p:cNvPr id="76827" name="Text Box 27"/>
          <p:cNvSpPr txBox="1">
            <a:spLocks noChangeArrowheads="1"/>
          </p:cNvSpPr>
          <p:nvPr/>
        </p:nvSpPr>
        <p:spPr bwMode="auto">
          <a:xfrm>
            <a:off x="8305800" y="0"/>
            <a:ext cx="838200" cy="4572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eaLnBrk="0" hangingPunct="0">
              <a:defRPr/>
            </a:pPr>
            <a:r>
              <a:rPr lang="en-US" b="1" dirty="0">
                <a:solidFill>
                  <a:srgbClr val="FFFFFF"/>
                </a:solidFill>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124575"/>
          </a:xfrm>
          <a:prstGeom prst="rect">
            <a:avLst/>
          </a:prstGeom>
          <a:solidFill>
            <a:schemeClr val="hlink"/>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defRPr/>
            </a:pPr>
            <a:r>
              <a:rPr kumimoji="0" lang="en-US" sz="2800" b="1" baseline="30000">
                <a:solidFill>
                  <a:srgbClr val="FFFFFF"/>
                </a:solidFill>
                <a:effectLst>
                  <a:outerShdw blurRad="38100" dist="38100" dir="2700000" algn="tl">
                    <a:srgbClr val="000000"/>
                  </a:outerShdw>
                </a:effectLst>
                <a:latin typeface="Arial" charset="0"/>
                <a:cs typeface="Arial" charset="0"/>
              </a:rPr>
              <a:t>10 </a:t>
            </a:r>
            <a:r>
              <a:rPr kumimoji="0" lang="zh-CN" altLang="en-US" sz="2800">
                <a:latin typeface="Times New Roman" charset="0"/>
                <a:cs typeface="MS PGothic" charset="0"/>
              </a:rPr>
              <a:t>全地，从迦巴直到耶路撒冷南方的临门，都要变成平原；但耶路撒冷仍必屹然耸立，从便雅悯门到第一门的地方，到角门，又从</a:t>
            </a:r>
            <a:r>
              <a:rPr kumimoji="0" lang="zh-CN" altLang="en-US" sz="2800" b="1">
                <a:solidFill>
                  <a:srgbClr val="FFFF00"/>
                </a:solidFill>
                <a:effectLst>
                  <a:outerShdw blurRad="38100" dist="38100" dir="2700000" algn="tl">
                    <a:srgbClr val="000000"/>
                  </a:outerShdw>
                </a:effectLst>
                <a:latin typeface="Arial" charset="0"/>
                <a:cs typeface="Arial" charset="0"/>
              </a:rPr>
              <a:t>哈楠业楼</a:t>
            </a:r>
            <a:r>
              <a:rPr kumimoji="0" lang="en-US" sz="2800" b="1">
                <a:solidFill>
                  <a:srgbClr val="FFFFFF"/>
                </a:solidFill>
                <a:effectLst>
                  <a:outerShdw blurRad="38100" dist="38100" dir="2700000" algn="tl">
                    <a:srgbClr val="000000"/>
                  </a:outerShdw>
                </a:effectLst>
                <a:latin typeface="Arial" charset="0"/>
                <a:cs typeface="Arial" charset="0"/>
              </a:rPr>
              <a:t> </a:t>
            </a:r>
            <a:r>
              <a:rPr kumimoji="0" lang="zh-CN" altLang="en-US" sz="2800">
                <a:latin typeface="Times New Roman" charset="0"/>
                <a:cs typeface="MS PGothic" charset="0"/>
              </a:rPr>
              <a:t>到王的榨酒池，都在原处。</a:t>
            </a:r>
            <a:r>
              <a:rPr kumimoji="0" lang="en-US" sz="2800" b="1" baseline="30000">
                <a:solidFill>
                  <a:srgbClr val="FFFFFF"/>
                </a:solidFill>
                <a:effectLst>
                  <a:outerShdw blurRad="38100" dist="38100" dir="2700000" algn="tl">
                    <a:srgbClr val="000000"/>
                  </a:outerShdw>
                </a:effectLst>
                <a:latin typeface="Arial" charset="0"/>
                <a:cs typeface="Arial" charset="0"/>
              </a:rPr>
              <a:t>11 </a:t>
            </a:r>
            <a:r>
              <a:rPr kumimoji="0" lang="zh-CN" altLang="en-US" sz="2800" b="1" baseline="30000">
                <a:latin typeface="Times New Roman" charset="0"/>
                <a:cs typeface="MS PGothic" charset="0"/>
              </a:rPr>
              <a:t> </a:t>
            </a:r>
            <a:r>
              <a:rPr kumimoji="0" lang="zh-CN" altLang="en-US" sz="2800">
                <a:latin typeface="Times New Roman" charset="0"/>
                <a:cs typeface="MS PGothic" charset="0"/>
              </a:rPr>
              <a:t>城中必有人居住，必不再有毁灭的咒诅，耶路撒冷的人必安然居住 </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亚</a:t>
            </a:r>
            <a:r>
              <a:rPr kumimoji="0" lang="en-US" sz="2800" b="1">
                <a:solidFill>
                  <a:srgbClr val="FFFFFF"/>
                </a:solidFill>
                <a:effectLst>
                  <a:outerShdw blurRad="38100" dist="38100" dir="2700000" algn="tl">
                    <a:srgbClr val="000000"/>
                  </a:outerShdw>
                </a:effectLst>
                <a:latin typeface="Arial" charset="0"/>
                <a:cs typeface="Arial" charset="0"/>
              </a:rPr>
              <a:t>14:10-11 </a:t>
            </a:r>
            <a:r>
              <a:rPr kumimoji="0" lang="zh-CN" altLang="en-US" sz="2400" b="1">
                <a:solidFill>
                  <a:srgbClr val="FFFFFF"/>
                </a:solidFill>
                <a:effectLst>
                  <a:outerShdw blurRad="38100" dist="38100" dir="2700000" algn="tl">
                    <a:srgbClr val="000000"/>
                  </a:outerShdw>
                </a:effectLst>
                <a:latin typeface="Arial" charset="0"/>
                <a:cs typeface="Arial" charset="0"/>
              </a:rPr>
              <a:t>新译本</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a:t>
            </a:r>
            <a:endParaRPr kumimoji="0" lang="en-US" sz="2800" b="1">
              <a:solidFill>
                <a:srgbClr val="FFFFFF"/>
              </a:solidFill>
              <a:effectLst>
                <a:outerShdw blurRad="38100" dist="38100" dir="2700000" algn="tl">
                  <a:srgbClr val="000000"/>
                </a:outerShdw>
              </a:effectLst>
              <a:latin typeface="Arial" charset="0"/>
              <a:cs typeface="Arial" charset="0"/>
            </a:endParaRP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solidFill>
                <a:srgbClr val="FFFFFF"/>
              </a:solidFill>
              <a:effectLst>
                <a:outerShdw blurRad="38100" dist="38100" dir="2700000" algn="tl">
                  <a:srgbClr val="000000">
                    <a:alpha val="43137"/>
                  </a:srgbClr>
                </a:outerShdw>
              </a:effectLst>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Tree>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89"/>
            <a:ext cx="9144000" cy="6567055"/>
          </a:xfrm>
          <a:prstGeom prst="rect">
            <a:avLst/>
          </a:prstGeom>
        </p:spPr>
      </p:pic>
      <p:sp>
        <p:nvSpPr>
          <p:cNvPr id="748545" name="Rectangle 2"/>
          <p:cNvSpPr>
            <a:spLocks noGrp="1" noChangeArrowheads="1"/>
          </p:cNvSpPr>
          <p:nvPr>
            <p:ph type="title"/>
          </p:nvPr>
        </p:nvSpPr>
        <p:spPr>
          <a:xfrm>
            <a:off x="0" y="-99392"/>
            <a:ext cx="9144000" cy="1052735"/>
          </a:xfrm>
          <a:noFill/>
        </p:spPr>
        <p:txBody>
          <a:bodyPr anchor="ctr"/>
          <a:lstStyle/>
          <a:p>
            <a:pPr eaLnBrk="1" hangingPunct="1"/>
            <a:r>
              <a:rPr lang="zh-CN" altLang="en-US" sz="3200" b="1" dirty="0">
                <a:solidFill>
                  <a:srgbClr val="FFFFFF"/>
                </a:solidFill>
                <a:effectLst>
                  <a:glow rad="228600">
                    <a:schemeClr val="tx1"/>
                  </a:glow>
                </a:effectLst>
                <a:latin typeface="Arial" charset="0"/>
                <a:ea typeface="新細明體" charset="0"/>
              </a:rPr>
              <a:t>“平原与圣地的部分，以</a:t>
            </a:r>
            <a:r>
              <a:rPr lang="zh-CN" altLang="en-US" sz="3200" b="1" dirty="0">
                <a:solidFill>
                  <a:srgbClr val="FFFF00"/>
                </a:solidFill>
                <a:effectLst>
                  <a:glow rad="228600">
                    <a:schemeClr val="tx1"/>
                  </a:glow>
                </a:effectLst>
                <a:latin typeface="Arial" charset="0"/>
                <a:ea typeface="新細明體" charset="0"/>
              </a:rPr>
              <a:t>肘为单位</a:t>
            </a:r>
            <a:br>
              <a:rPr lang="en-US" altLang="zh-CN" sz="3200" b="1" dirty="0">
                <a:solidFill>
                  <a:srgbClr val="FFFFFF"/>
                </a:solidFill>
                <a:effectLst>
                  <a:glow rad="228600">
                    <a:schemeClr val="tx1"/>
                  </a:glow>
                </a:effectLst>
                <a:latin typeface="Arial" charset="0"/>
                <a:ea typeface="新細明體" charset="0"/>
              </a:rPr>
            </a:br>
            <a:r>
              <a:rPr lang="zh-CN" altLang="en-US" sz="3200" b="1" dirty="0">
                <a:solidFill>
                  <a:srgbClr val="FFFFFF"/>
                </a:solidFill>
                <a:effectLst>
                  <a:glow rad="228600">
                    <a:schemeClr val="tx1"/>
                  </a:glow>
                </a:effectLst>
                <a:latin typeface="Arial" charset="0"/>
                <a:ea typeface="新細明體" charset="0"/>
              </a:rPr>
              <a:t>（撒迦利亚书 </a:t>
            </a:r>
            <a:r>
              <a:rPr lang="en-US" altLang="zh-CN" sz="3200" b="1" dirty="0">
                <a:solidFill>
                  <a:srgbClr val="FFFFFF"/>
                </a:solidFill>
                <a:effectLst>
                  <a:glow rad="228600">
                    <a:schemeClr val="tx1"/>
                  </a:glow>
                </a:effectLst>
                <a:latin typeface="Arial" charset="0"/>
                <a:ea typeface="新細明體" charset="0"/>
              </a:rPr>
              <a:t>14:10</a:t>
            </a:r>
            <a:r>
              <a:rPr lang="zh-CN" altLang="en-US" sz="3200" b="1" dirty="0">
                <a:solidFill>
                  <a:srgbClr val="FFFFFF"/>
                </a:solidFill>
                <a:effectLst>
                  <a:glow rad="228600">
                    <a:schemeClr val="tx1"/>
                  </a:glow>
                </a:effectLst>
                <a:latin typeface="Arial" charset="0"/>
                <a:ea typeface="新細明體" charset="0"/>
              </a:rPr>
              <a:t>）”</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Wayne ODonnell </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 </a:t>
            </a:r>
            <a:r>
              <a:rPr kumimoji="0" lang="ru-RU"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40 - 48: Tour </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of </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uk-UA"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 • http://bible.ag/en</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/en</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transcript</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sym typeface="Arial"/>
                <a:rtl val="0"/>
              </a:rPr>
              <a: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endParaRP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sym typeface="Arial"/>
                <a:rtl val="0"/>
              </a:rPr>
              <a:t>531e</a:t>
            </a:r>
          </a:p>
        </p:txBody>
      </p:sp>
      <p:sp>
        <p:nvSpPr>
          <p:cNvPr id="13" name="文本框 12">
            <a:extLst>
              <a:ext uri="{FF2B5EF4-FFF2-40B4-BE49-F238E27FC236}">
                <a16:creationId xmlns:a16="http://schemas.microsoft.com/office/drawing/2014/main" id="{71CB46B2-780C-F9B8-BBDC-26456A957943}"/>
              </a:ext>
            </a:extLst>
          </p:cNvPr>
          <p:cNvSpPr txBox="1"/>
          <p:nvPr/>
        </p:nvSpPr>
        <p:spPr>
          <a:xfrm>
            <a:off x="4320208" y="1858877"/>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西河</a:t>
            </a:r>
          </a:p>
        </p:txBody>
      </p:sp>
      <p:sp>
        <p:nvSpPr>
          <p:cNvPr id="4" name="文本框 3">
            <a:extLst>
              <a:ext uri="{FF2B5EF4-FFF2-40B4-BE49-F238E27FC236}">
                <a16:creationId xmlns:a16="http://schemas.microsoft.com/office/drawing/2014/main" id="{F0FBFAD7-47CF-5077-E9CA-0D14CA9E5502}"/>
              </a:ext>
            </a:extLst>
          </p:cNvPr>
          <p:cNvSpPr txBox="1"/>
          <p:nvPr/>
        </p:nvSpPr>
        <p:spPr>
          <a:xfrm>
            <a:off x="2195736" y="898761"/>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地中海</a:t>
            </a:r>
          </a:p>
        </p:txBody>
      </p:sp>
      <p:sp>
        <p:nvSpPr>
          <p:cNvPr id="6" name="文本框 5">
            <a:extLst>
              <a:ext uri="{FF2B5EF4-FFF2-40B4-BE49-F238E27FC236}">
                <a16:creationId xmlns:a16="http://schemas.microsoft.com/office/drawing/2014/main" id="{23EA9F27-3FA3-1FB8-AC93-4E9D41012A5C}"/>
              </a:ext>
            </a:extLst>
          </p:cNvPr>
          <p:cNvSpPr txBox="1"/>
          <p:nvPr/>
        </p:nvSpPr>
        <p:spPr>
          <a:xfrm>
            <a:off x="1043608" y="1652049"/>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西缅</a:t>
            </a:r>
          </a:p>
        </p:txBody>
      </p:sp>
      <p:sp>
        <p:nvSpPr>
          <p:cNvPr id="8" name="文本框 7">
            <a:extLst>
              <a:ext uri="{FF2B5EF4-FFF2-40B4-BE49-F238E27FC236}">
                <a16:creationId xmlns:a16="http://schemas.microsoft.com/office/drawing/2014/main" id="{2A776F5B-B237-2AFF-4C56-4FE63A49FEBC}"/>
              </a:ext>
            </a:extLst>
          </p:cNvPr>
          <p:cNvSpPr txBox="1"/>
          <p:nvPr/>
        </p:nvSpPr>
        <p:spPr>
          <a:xfrm>
            <a:off x="2915951" y="1564963"/>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便雅悯</a:t>
            </a:r>
          </a:p>
        </p:txBody>
      </p:sp>
      <p:sp>
        <p:nvSpPr>
          <p:cNvPr id="9" name="文本框 8">
            <a:extLst>
              <a:ext uri="{FF2B5EF4-FFF2-40B4-BE49-F238E27FC236}">
                <a16:creationId xmlns:a16="http://schemas.microsoft.com/office/drawing/2014/main" id="{1C2B6FF9-2FB3-84E0-957B-F164B3DC0CC0}"/>
              </a:ext>
            </a:extLst>
          </p:cNvPr>
          <p:cNvSpPr txBox="1"/>
          <p:nvPr/>
        </p:nvSpPr>
        <p:spPr>
          <a:xfrm>
            <a:off x="5940152" y="1098816"/>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犹大</a:t>
            </a:r>
          </a:p>
        </p:txBody>
      </p:sp>
      <p:sp>
        <p:nvSpPr>
          <p:cNvPr id="10" name="文本框 9">
            <a:extLst>
              <a:ext uri="{FF2B5EF4-FFF2-40B4-BE49-F238E27FC236}">
                <a16:creationId xmlns:a16="http://schemas.microsoft.com/office/drawing/2014/main" id="{89E4E8B2-C8F8-37D6-0DD4-5D646F398B45}"/>
              </a:ext>
            </a:extLst>
          </p:cNvPr>
          <p:cNvSpPr txBox="1"/>
          <p:nvPr/>
        </p:nvSpPr>
        <p:spPr>
          <a:xfrm>
            <a:off x="2195736" y="3028890"/>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利门</a:t>
            </a:r>
          </a:p>
        </p:txBody>
      </p:sp>
      <p:sp>
        <p:nvSpPr>
          <p:cNvPr id="11" name="文本框 10">
            <a:extLst>
              <a:ext uri="{FF2B5EF4-FFF2-40B4-BE49-F238E27FC236}">
                <a16:creationId xmlns:a16="http://schemas.microsoft.com/office/drawing/2014/main" id="{795CDAD8-CBE8-66A8-A836-346B14C8942C}"/>
              </a:ext>
            </a:extLst>
          </p:cNvPr>
          <p:cNvSpPr txBox="1"/>
          <p:nvPr/>
        </p:nvSpPr>
        <p:spPr>
          <a:xfrm>
            <a:off x="888198" y="3998230"/>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以萨迦</a:t>
            </a:r>
          </a:p>
        </p:txBody>
      </p:sp>
      <p:sp>
        <p:nvSpPr>
          <p:cNvPr id="12" name="文本框 11">
            <a:extLst>
              <a:ext uri="{FF2B5EF4-FFF2-40B4-BE49-F238E27FC236}">
                <a16:creationId xmlns:a16="http://schemas.microsoft.com/office/drawing/2014/main" id="{E0BBA3E4-8346-E6E0-2D7B-0F83FC35ADAE}"/>
              </a:ext>
            </a:extLst>
          </p:cNvPr>
          <p:cNvSpPr txBox="1"/>
          <p:nvPr/>
        </p:nvSpPr>
        <p:spPr>
          <a:xfrm>
            <a:off x="4211960" y="1097263"/>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王</a:t>
            </a:r>
          </a:p>
        </p:txBody>
      </p:sp>
      <p:sp>
        <p:nvSpPr>
          <p:cNvPr id="14" name="文本框 13">
            <a:extLst>
              <a:ext uri="{FF2B5EF4-FFF2-40B4-BE49-F238E27FC236}">
                <a16:creationId xmlns:a16="http://schemas.microsoft.com/office/drawing/2014/main" id="{5D6AC268-F6E5-5627-105C-AFA909BE7B45}"/>
              </a:ext>
            </a:extLst>
          </p:cNvPr>
          <p:cNvSpPr txBox="1"/>
          <p:nvPr/>
        </p:nvSpPr>
        <p:spPr>
          <a:xfrm>
            <a:off x="6372200" y="3012047"/>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迦巴</a:t>
            </a:r>
          </a:p>
        </p:txBody>
      </p:sp>
      <p:sp>
        <p:nvSpPr>
          <p:cNvPr id="15" name="文本框 14">
            <a:extLst>
              <a:ext uri="{FF2B5EF4-FFF2-40B4-BE49-F238E27FC236}">
                <a16:creationId xmlns:a16="http://schemas.microsoft.com/office/drawing/2014/main" id="{8A1ABC8F-77DF-6041-F97F-D9592C4B0073}"/>
              </a:ext>
            </a:extLst>
          </p:cNvPr>
          <p:cNvSpPr txBox="1"/>
          <p:nvPr/>
        </p:nvSpPr>
        <p:spPr>
          <a:xfrm>
            <a:off x="6588224" y="4120103"/>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东河</a:t>
            </a:r>
          </a:p>
        </p:txBody>
      </p:sp>
      <p:sp>
        <p:nvSpPr>
          <p:cNvPr id="16" name="文本框 15">
            <a:extLst>
              <a:ext uri="{FF2B5EF4-FFF2-40B4-BE49-F238E27FC236}">
                <a16:creationId xmlns:a16="http://schemas.microsoft.com/office/drawing/2014/main" id="{A3A386FB-E1C6-FD8A-2079-3773A079D6B4}"/>
              </a:ext>
            </a:extLst>
          </p:cNvPr>
          <p:cNvSpPr txBox="1"/>
          <p:nvPr/>
        </p:nvSpPr>
        <p:spPr>
          <a:xfrm>
            <a:off x="6751510" y="5317531"/>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王</a:t>
            </a:r>
          </a:p>
        </p:txBody>
      </p:sp>
      <p:sp>
        <p:nvSpPr>
          <p:cNvPr id="17" name="文本框 16">
            <a:extLst>
              <a:ext uri="{FF2B5EF4-FFF2-40B4-BE49-F238E27FC236}">
                <a16:creationId xmlns:a16="http://schemas.microsoft.com/office/drawing/2014/main" id="{E8D27D54-1CB0-4C11-3AEA-7F6B2B6F9378}"/>
              </a:ext>
            </a:extLst>
          </p:cNvPr>
          <p:cNvSpPr txBox="1"/>
          <p:nvPr/>
        </p:nvSpPr>
        <p:spPr>
          <a:xfrm>
            <a:off x="6880303" y="2182174"/>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撒玛利亚山丘</a:t>
            </a:r>
          </a:p>
        </p:txBody>
      </p:sp>
      <p:sp>
        <p:nvSpPr>
          <p:cNvPr id="18" name="文本框 17">
            <a:extLst>
              <a:ext uri="{FF2B5EF4-FFF2-40B4-BE49-F238E27FC236}">
                <a16:creationId xmlns:a16="http://schemas.microsoft.com/office/drawing/2014/main" id="{744F4770-5E68-4B2F-241D-C441D0C49241}"/>
              </a:ext>
            </a:extLst>
          </p:cNvPr>
          <p:cNvSpPr txBox="1"/>
          <p:nvPr/>
        </p:nvSpPr>
        <p:spPr>
          <a:xfrm>
            <a:off x="3690789" y="3009488"/>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犹大山地</a:t>
            </a:r>
          </a:p>
        </p:txBody>
      </p:sp>
      <p:sp>
        <p:nvSpPr>
          <p:cNvPr id="19" name="文本框 18">
            <a:extLst>
              <a:ext uri="{FF2B5EF4-FFF2-40B4-BE49-F238E27FC236}">
                <a16:creationId xmlns:a16="http://schemas.microsoft.com/office/drawing/2014/main" id="{00B00669-ABE8-E4C4-BBFD-332956E2DFEE}"/>
              </a:ext>
            </a:extLst>
          </p:cNvPr>
          <p:cNvSpPr txBox="1"/>
          <p:nvPr/>
        </p:nvSpPr>
        <p:spPr>
          <a:xfrm>
            <a:off x="5475922" y="4983845"/>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死海</a:t>
            </a:r>
          </a:p>
        </p:txBody>
      </p:sp>
      <p:sp>
        <p:nvSpPr>
          <p:cNvPr id="20" name="文本框 19">
            <a:extLst>
              <a:ext uri="{FF2B5EF4-FFF2-40B4-BE49-F238E27FC236}">
                <a16:creationId xmlns:a16="http://schemas.microsoft.com/office/drawing/2014/main" id="{10317EF2-FDDF-A3E5-CE75-35FFAD4B9CC5}"/>
              </a:ext>
            </a:extLst>
          </p:cNvPr>
          <p:cNvSpPr txBox="1"/>
          <p:nvPr/>
        </p:nvSpPr>
        <p:spPr>
          <a:xfrm>
            <a:off x="175421" y="5183900"/>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西布伦</a:t>
            </a:r>
          </a:p>
        </p:txBody>
      </p:sp>
      <p:sp>
        <p:nvSpPr>
          <p:cNvPr id="21" name="文本框 20">
            <a:extLst>
              <a:ext uri="{FF2B5EF4-FFF2-40B4-BE49-F238E27FC236}">
                <a16:creationId xmlns:a16="http://schemas.microsoft.com/office/drawing/2014/main" id="{957CBDC9-3F5E-5F8A-4EE3-7DB36E8813DF}"/>
              </a:ext>
            </a:extLst>
          </p:cNvPr>
          <p:cNvSpPr txBox="1"/>
          <p:nvPr/>
        </p:nvSpPr>
        <p:spPr>
          <a:xfrm>
            <a:off x="5011610" y="3746028"/>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山</a:t>
            </a:r>
          </a:p>
        </p:txBody>
      </p:sp>
      <p:sp>
        <p:nvSpPr>
          <p:cNvPr id="22" name="文本框 21">
            <a:extLst>
              <a:ext uri="{FF2B5EF4-FFF2-40B4-BE49-F238E27FC236}">
                <a16:creationId xmlns:a16="http://schemas.microsoft.com/office/drawing/2014/main" id="{0476C895-9204-5173-4278-838BB8AC3567}"/>
              </a:ext>
            </a:extLst>
          </p:cNvPr>
          <p:cNvSpPr txBox="1"/>
          <p:nvPr/>
        </p:nvSpPr>
        <p:spPr>
          <a:xfrm>
            <a:off x="7834266" y="1011730"/>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流便</a:t>
            </a:r>
          </a:p>
        </p:txBody>
      </p:sp>
    </p:spTree>
    <p:extLst>
      <p:ext uri="{BB962C8B-B14F-4D97-AF65-F5344CB8AC3E}">
        <p14:creationId xmlns:p14="http://schemas.microsoft.com/office/powerpoint/2010/main" val="270895074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91361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08" y="0"/>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zh-CN" altLang="en-US" sz="3200" b="1" dirty="0">
                <a:solidFill>
                  <a:srgbClr val="FFFFFF"/>
                </a:solidFill>
                <a:effectLst>
                  <a:glow rad="228600">
                    <a:schemeClr val="tx1"/>
                  </a:glow>
                </a:effectLst>
                <a:latin typeface="Arial" charset="0"/>
                <a:ea typeface="新細明體" charset="0"/>
              </a:rPr>
              <a:t>平原与圣区（</a:t>
            </a:r>
            <a:r>
              <a:rPr lang="zh-CN" altLang="en-US" sz="3200" b="1" dirty="0">
                <a:solidFill>
                  <a:srgbClr val="FFFF00"/>
                </a:solidFill>
                <a:effectLst>
                  <a:glow rad="228600">
                    <a:schemeClr val="tx1"/>
                  </a:glow>
                </a:effectLst>
                <a:latin typeface="Arial" charset="0"/>
                <a:ea typeface="新細明體" charset="0"/>
              </a:rPr>
              <a:t>以竿为单位</a:t>
            </a:r>
            <a:r>
              <a:rPr lang="zh-CN" altLang="en-US" sz="3200" b="1" dirty="0">
                <a:solidFill>
                  <a:srgbClr val="FFFFFF"/>
                </a:solidFill>
                <a:effectLst>
                  <a:glow rad="228600">
                    <a:schemeClr val="tx1"/>
                  </a:glow>
                </a:effectLst>
                <a:latin typeface="Arial" charset="0"/>
                <a:ea typeface="新細明體" charset="0"/>
              </a:rPr>
              <a:t>） </a:t>
            </a:r>
            <a:br>
              <a:rPr lang="en-US" altLang="zh-CN" sz="3200" b="1" dirty="0">
                <a:solidFill>
                  <a:srgbClr val="FFFFFF"/>
                </a:solidFill>
                <a:effectLst>
                  <a:glow rad="228600">
                    <a:schemeClr val="tx1"/>
                  </a:glow>
                </a:effectLst>
                <a:latin typeface="Arial" charset="0"/>
                <a:ea typeface="新細明體" charset="0"/>
              </a:rPr>
            </a:br>
            <a:r>
              <a:rPr lang="zh-CN" altLang="en-US" sz="3200" b="1" dirty="0">
                <a:solidFill>
                  <a:srgbClr val="FFFFFF"/>
                </a:solidFill>
                <a:effectLst>
                  <a:glow rad="228600">
                    <a:schemeClr val="tx1"/>
                  </a:glow>
                </a:effectLst>
                <a:latin typeface="Arial" charset="0"/>
                <a:ea typeface="新細明體" charset="0"/>
              </a:rPr>
              <a:t>（撒迦利亚书 </a:t>
            </a:r>
            <a:r>
              <a:rPr lang="en-US" altLang="zh-CN" sz="3200" b="1" dirty="0">
                <a:solidFill>
                  <a:srgbClr val="FFFFFF"/>
                </a:solidFill>
                <a:effectLst>
                  <a:glow rad="228600">
                    <a:schemeClr val="tx1"/>
                  </a:glow>
                </a:effectLst>
                <a:latin typeface="Arial" charset="0"/>
                <a:ea typeface="新細明體" charset="0"/>
              </a:rPr>
              <a:t>14:10</a:t>
            </a:r>
            <a:r>
              <a:rPr lang="zh-CN" altLang="en-US" sz="3200" b="1" dirty="0">
                <a:solidFill>
                  <a:srgbClr val="FFFFFF"/>
                </a:solidFill>
                <a:effectLst>
                  <a:glow rad="228600">
                    <a:schemeClr val="tx1"/>
                  </a:glow>
                </a:effectLst>
                <a:latin typeface="Arial" charset="0"/>
                <a:ea typeface="新細明體" charset="0"/>
              </a:rPr>
              <a:t>）</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Wayne ODonnell </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 </a:t>
            </a:r>
            <a:r>
              <a:rPr kumimoji="0" lang="ru-RU"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40 - 48: Tour </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of </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uk-UA"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 • http://bible.ag/en</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/en</a:t>
            </a:r>
            <a:r>
              <a:rPr kumimoji="0" lang="ko-KR" altLang="en-US" sz="1400" b="1" i="0" u="none" strike="noStrike" kern="1200" cap="none" spc="0" normalizeH="0" baseline="0" noProof="0">
                <a:ln>
                  <a:noFill/>
                </a:ln>
                <a:solidFill>
                  <a:srgbClr val="FFFFFF"/>
                </a:solidFill>
                <a:effectLst/>
                <a:uLnTx/>
                <a:uFillTx/>
                <a:latin typeface="Arial" charset="0"/>
                <a:cs typeface="Arial" charset="0"/>
                <a:sym typeface="Arial"/>
                <a:rtl val="0"/>
              </a:rPr>
              <a:t>以西结书</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transcript</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sym typeface="Arial"/>
                <a:rtl val="0"/>
              </a:rPr>
              <a: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endParaRPr>
          </a:p>
        </p:txBody>
      </p:sp>
      <p:sp>
        <p:nvSpPr>
          <p:cNvPr id="7" name="Text Box 6"/>
          <p:cNvSpPr txBox="1">
            <a:spLocks noChangeArrowheads="1"/>
          </p:cNvSpPr>
          <p:nvPr/>
        </p:nvSpPr>
        <p:spPr bwMode="auto">
          <a:xfrm>
            <a:off x="8172400" y="663079"/>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sym typeface="Arial"/>
                <a:rtl val="0"/>
              </a:rPr>
              <a:t>531e</a:t>
            </a:r>
          </a:p>
        </p:txBody>
      </p:sp>
      <p:sp>
        <p:nvSpPr>
          <p:cNvPr id="2" name="文本框 1">
            <a:extLst>
              <a:ext uri="{FF2B5EF4-FFF2-40B4-BE49-F238E27FC236}">
                <a16:creationId xmlns:a16="http://schemas.microsoft.com/office/drawing/2014/main" id="{8C009DD0-875A-13C2-94F3-2CC41927E915}"/>
              </a:ext>
            </a:extLst>
          </p:cNvPr>
          <p:cNvSpPr txBox="1"/>
          <p:nvPr/>
        </p:nvSpPr>
        <p:spPr>
          <a:xfrm>
            <a:off x="899592" y="1700808"/>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便雅悯</a:t>
            </a:r>
          </a:p>
        </p:txBody>
      </p:sp>
      <p:sp>
        <p:nvSpPr>
          <p:cNvPr id="4" name="文本框 3">
            <a:extLst>
              <a:ext uri="{FF2B5EF4-FFF2-40B4-BE49-F238E27FC236}">
                <a16:creationId xmlns:a16="http://schemas.microsoft.com/office/drawing/2014/main" id="{62A5C15F-CD06-6CD9-2323-3B21536906E0}"/>
              </a:ext>
            </a:extLst>
          </p:cNvPr>
          <p:cNvSpPr txBox="1"/>
          <p:nvPr/>
        </p:nvSpPr>
        <p:spPr>
          <a:xfrm>
            <a:off x="2695735" y="1428665"/>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王</a:t>
            </a:r>
          </a:p>
        </p:txBody>
      </p:sp>
      <p:sp>
        <p:nvSpPr>
          <p:cNvPr id="5" name="文本框 4">
            <a:extLst>
              <a:ext uri="{FF2B5EF4-FFF2-40B4-BE49-F238E27FC236}">
                <a16:creationId xmlns:a16="http://schemas.microsoft.com/office/drawing/2014/main" id="{DE481813-6B11-3CB2-A823-9D0ACAC427FC}"/>
              </a:ext>
            </a:extLst>
          </p:cNvPr>
          <p:cNvSpPr txBox="1"/>
          <p:nvPr/>
        </p:nvSpPr>
        <p:spPr>
          <a:xfrm>
            <a:off x="4491878" y="1428665"/>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西河</a:t>
            </a:r>
          </a:p>
        </p:txBody>
      </p:sp>
      <p:sp>
        <p:nvSpPr>
          <p:cNvPr id="6" name="文本框 5">
            <a:extLst>
              <a:ext uri="{FF2B5EF4-FFF2-40B4-BE49-F238E27FC236}">
                <a16:creationId xmlns:a16="http://schemas.microsoft.com/office/drawing/2014/main" id="{4F2A2281-A9E6-8434-64E8-92233898E72E}"/>
              </a:ext>
            </a:extLst>
          </p:cNvPr>
          <p:cNvSpPr txBox="1"/>
          <p:nvPr/>
        </p:nvSpPr>
        <p:spPr>
          <a:xfrm>
            <a:off x="5665811" y="1080119"/>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祭司</a:t>
            </a:r>
          </a:p>
        </p:txBody>
      </p:sp>
      <p:sp>
        <p:nvSpPr>
          <p:cNvPr id="8" name="文本框 7">
            <a:extLst>
              <a:ext uri="{FF2B5EF4-FFF2-40B4-BE49-F238E27FC236}">
                <a16:creationId xmlns:a16="http://schemas.microsoft.com/office/drawing/2014/main" id="{EE1D0549-0656-8A61-730E-96F9EC0C945D}"/>
              </a:ext>
            </a:extLst>
          </p:cNvPr>
          <p:cNvSpPr txBox="1"/>
          <p:nvPr/>
        </p:nvSpPr>
        <p:spPr>
          <a:xfrm>
            <a:off x="6776154" y="514061"/>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犹大</a:t>
            </a:r>
          </a:p>
        </p:txBody>
      </p:sp>
      <p:sp>
        <p:nvSpPr>
          <p:cNvPr id="9" name="文本框 8">
            <a:extLst>
              <a:ext uri="{FF2B5EF4-FFF2-40B4-BE49-F238E27FC236}">
                <a16:creationId xmlns:a16="http://schemas.microsoft.com/office/drawing/2014/main" id="{AD7B4C6E-7DB9-5289-4451-F984BF9832E6}"/>
              </a:ext>
            </a:extLst>
          </p:cNvPr>
          <p:cNvSpPr txBox="1"/>
          <p:nvPr/>
        </p:nvSpPr>
        <p:spPr>
          <a:xfrm>
            <a:off x="8115097" y="-41110"/>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流便</a:t>
            </a:r>
          </a:p>
        </p:txBody>
      </p:sp>
      <p:sp>
        <p:nvSpPr>
          <p:cNvPr id="11" name="文本框 10">
            <a:extLst>
              <a:ext uri="{FF2B5EF4-FFF2-40B4-BE49-F238E27FC236}">
                <a16:creationId xmlns:a16="http://schemas.microsoft.com/office/drawing/2014/main" id="{71A5B7BC-6CC5-85AC-E54D-F745ED327338}"/>
              </a:ext>
            </a:extLst>
          </p:cNvPr>
          <p:cNvSpPr txBox="1"/>
          <p:nvPr/>
        </p:nvSpPr>
        <p:spPr>
          <a:xfrm>
            <a:off x="7237155" y="1767302"/>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撒玛利亚山丘</a:t>
            </a:r>
          </a:p>
        </p:txBody>
      </p:sp>
      <p:sp>
        <p:nvSpPr>
          <p:cNvPr id="12" name="文本框 11">
            <a:extLst>
              <a:ext uri="{FF2B5EF4-FFF2-40B4-BE49-F238E27FC236}">
                <a16:creationId xmlns:a16="http://schemas.microsoft.com/office/drawing/2014/main" id="{C0C04915-2489-08BE-5B34-D760179CD899}"/>
              </a:ext>
            </a:extLst>
          </p:cNvPr>
          <p:cNvSpPr txBox="1"/>
          <p:nvPr/>
        </p:nvSpPr>
        <p:spPr>
          <a:xfrm>
            <a:off x="4167842" y="2004650"/>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农田</a:t>
            </a:r>
          </a:p>
        </p:txBody>
      </p:sp>
      <p:sp>
        <p:nvSpPr>
          <p:cNvPr id="13" name="文本框 12">
            <a:extLst>
              <a:ext uri="{FF2B5EF4-FFF2-40B4-BE49-F238E27FC236}">
                <a16:creationId xmlns:a16="http://schemas.microsoft.com/office/drawing/2014/main" id="{ACCD6416-E12B-2422-33F7-49098AD8683A}"/>
              </a:ext>
            </a:extLst>
          </p:cNvPr>
          <p:cNvSpPr txBox="1"/>
          <p:nvPr/>
        </p:nvSpPr>
        <p:spPr>
          <a:xfrm>
            <a:off x="3298776" y="2434205"/>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利未人</a:t>
            </a:r>
          </a:p>
        </p:txBody>
      </p:sp>
      <p:sp>
        <p:nvSpPr>
          <p:cNvPr id="14" name="文本框 13">
            <a:extLst>
              <a:ext uri="{FF2B5EF4-FFF2-40B4-BE49-F238E27FC236}">
                <a16:creationId xmlns:a16="http://schemas.microsoft.com/office/drawing/2014/main" id="{82E33E95-7D10-AF1E-98D3-27A7586AB58B}"/>
              </a:ext>
            </a:extLst>
          </p:cNvPr>
          <p:cNvSpPr txBox="1"/>
          <p:nvPr/>
        </p:nvSpPr>
        <p:spPr>
          <a:xfrm>
            <a:off x="2057805" y="3011147"/>
            <a:ext cx="1800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利未人</a:t>
            </a:r>
          </a:p>
        </p:txBody>
      </p:sp>
      <p:sp>
        <p:nvSpPr>
          <p:cNvPr id="15" name="文本框 14">
            <a:extLst>
              <a:ext uri="{FF2B5EF4-FFF2-40B4-BE49-F238E27FC236}">
                <a16:creationId xmlns:a16="http://schemas.microsoft.com/office/drawing/2014/main" id="{66E91D1E-DA28-3781-A019-6739DDE326AC}"/>
              </a:ext>
            </a:extLst>
          </p:cNvPr>
          <p:cNvSpPr txBox="1"/>
          <p:nvPr/>
        </p:nvSpPr>
        <p:spPr>
          <a:xfrm>
            <a:off x="801620" y="3779979"/>
            <a:ext cx="115212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西缅</a:t>
            </a:r>
          </a:p>
        </p:txBody>
      </p:sp>
      <p:sp>
        <p:nvSpPr>
          <p:cNvPr id="16" name="文本框 15">
            <a:extLst>
              <a:ext uri="{FF2B5EF4-FFF2-40B4-BE49-F238E27FC236}">
                <a16:creationId xmlns:a16="http://schemas.microsoft.com/office/drawing/2014/main" id="{4A1E4935-4956-ED23-C08F-C302E7E5AA55}"/>
              </a:ext>
            </a:extLst>
          </p:cNvPr>
          <p:cNvSpPr txBox="1"/>
          <p:nvPr/>
        </p:nvSpPr>
        <p:spPr>
          <a:xfrm>
            <a:off x="6213275" y="2964610"/>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迦巴</a:t>
            </a:r>
          </a:p>
        </p:txBody>
      </p:sp>
      <p:sp>
        <p:nvSpPr>
          <p:cNvPr id="17" name="文本框 16">
            <a:extLst>
              <a:ext uri="{FF2B5EF4-FFF2-40B4-BE49-F238E27FC236}">
                <a16:creationId xmlns:a16="http://schemas.microsoft.com/office/drawing/2014/main" id="{6FA0CD1B-7236-CBDB-00DA-A266FBE99EB8}"/>
              </a:ext>
            </a:extLst>
          </p:cNvPr>
          <p:cNvSpPr txBox="1"/>
          <p:nvPr/>
        </p:nvSpPr>
        <p:spPr>
          <a:xfrm>
            <a:off x="5190018" y="3160553"/>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城市 </a:t>
            </a:r>
          </a:p>
        </p:txBody>
      </p:sp>
      <p:sp>
        <p:nvSpPr>
          <p:cNvPr id="18" name="文本框 17">
            <a:extLst>
              <a:ext uri="{FF2B5EF4-FFF2-40B4-BE49-F238E27FC236}">
                <a16:creationId xmlns:a16="http://schemas.microsoft.com/office/drawing/2014/main" id="{3D0BAA64-749D-8663-9297-816BFA5B396D}"/>
              </a:ext>
            </a:extLst>
          </p:cNvPr>
          <p:cNvSpPr txBox="1"/>
          <p:nvPr/>
        </p:nvSpPr>
        <p:spPr>
          <a:xfrm>
            <a:off x="5665811" y="4399693"/>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农田 </a:t>
            </a:r>
          </a:p>
        </p:txBody>
      </p:sp>
      <p:sp>
        <p:nvSpPr>
          <p:cNvPr id="19" name="文本框 18">
            <a:extLst>
              <a:ext uri="{FF2B5EF4-FFF2-40B4-BE49-F238E27FC236}">
                <a16:creationId xmlns:a16="http://schemas.microsoft.com/office/drawing/2014/main" id="{A536758E-A8F3-B0A3-13C0-BAAEED8A1649}"/>
              </a:ext>
            </a:extLst>
          </p:cNvPr>
          <p:cNvSpPr txBox="1"/>
          <p:nvPr/>
        </p:nvSpPr>
        <p:spPr>
          <a:xfrm>
            <a:off x="6765268" y="4236407"/>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东河</a:t>
            </a:r>
          </a:p>
        </p:txBody>
      </p:sp>
      <p:sp>
        <p:nvSpPr>
          <p:cNvPr id="20" name="文本框 19">
            <a:extLst>
              <a:ext uri="{FF2B5EF4-FFF2-40B4-BE49-F238E27FC236}">
                <a16:creationId xmlns:a16="http://schemas.microsoft.com/office/drawing/2014/main" id="{DBFBFF4B-EBFF-30FD-78B5-899400EDB69B}"/>
              </a:ext>
            </a:extLst>
          </p:cNvPr>
          <p:cNvSpPr txBox="1"/>
          <p:nvPr/>
        </p:nvSpPr>
        <p:spPr>
          <a:xfrm>
            <a:off x="7429296" y="4660950"/>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王</a:t>
            </a:r>
          </a:p>
        </p:txBody>
      </p:sp>
      <p:sp>
        <p:nvSpPr>
          <p:cNvPr id="21" name="文本框 20">
            <a:extLst>
              <a:ext uri="{FF2B5EF4-FFF2-40B4-BE49-F238E27FC236}">
                <a16:creationId xmlns:a16="http://schemas.microsoft.com/office/drawing/2014/main" id="{F0630E10-D063-2CA1-CDF7-67B3C96CE3C1}"/>
              </a:ext>
            </a:extLst>
          </p:cNvPr>
          <p:cNvSpPr txBox="1"/>
          <p:nvPr/>
        </p:nvSpPr>
        <p:spPr>
          <a:xfrm>
            <a:off x="3298776" y="3324918"/>
            <a:ext cx="1363789"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犹大山地</a:t>
            </a:r>
          </a:p>
        </p:txBody>
      </p:sp>
      <p:sp>
        <p:nvSpPr>
          <p:cNvPr id="22" name="文本框 21">
            <a:extLst>
              <a:ext uri="{FF2B5EF4-FFF2-40B4-BE49-F238E27FC236}">
                <a16:creationId xmlns:a16="http://schemas.microsoft.com/office/drawing/2014/main" id="{3A458D5E-9E17-5615-B9F6-1F1D26FA6323}"/>
              </a:ext>
            </a:extLst>
          </p:cNvPr>
          <p:cNvSpPr txBox="1"/>
          <p:nvPr/>
        </p:nvSpPr>
        <p:spPr>
          <a:xfrm>
            <a:off x="5290862" y="5262575"/>
            <a:ext cx="1363789"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死海</a:t>
            </a:r>
          </a:p>
        </p:txBody>
      </p:sp>
      <p:sp>
        <p:nvSpPr>
          <p:cNvPr id="23" name="文本框 22">
            <a:extLst>
              <a:ext uri="{FF2B5EF4-FFF2-40B4-BE49-F238E27FC236}">
                <a16:creationId xmlns:a16="http://schemas.microsoft.com/office/drawing/2014/main" id="{DF954A55-1D1C-EAF9-4856-931474CB5BCE}"/>
              </a:ext>
            </a:extLst>
          </p:cNvPr>
          <p:cNvSpPr txBox="1"/>
          <p:nvPr/>
        </p:nvSpPr>
        <p:spPr>
          <a:xfrm>
            <a:off x="4381297" y="3844521"/>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山</a:t>
            </a:r>
          </a:p>
        </p:txBody>
      </p:sp>
      <p:sp>
        <p:nvSpPr>
          <p:cNvPr id="24" name="文本框 23">
            <a:extLst>
              <a:ext uri="{FF2B5EF4-FFF2-40B4-BE49-F238E27FC236}">
                <a16:creationId xmlns:a16="http://schemas.microsoft.com/office/drawing/2014/main" id="{43769345-00B7-D482-DE70-67F6AEEB1F8F}"/>
              </a:ext>
            </a:extLst>
          </p:cNvPr>
          <p:cNvSpPr txBox="1"/>
          <p:nvPr/>
        </p:nvSpPr>
        <p:spPr>
          <a:xfrm>
            <a:off x="364468" y="5183464"/>
            <a:ext cx="96146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solidFill>
                    <a:srgbClr val="000000"/>
                  </a:solidFill>
                </a:ln>
                <a:solidFill>
                  <a:srgbClr val="FFFFFF"/>
                </a:solidFill>
                <a:effectLst>
                  <a:glow rad="228600">
                    <a:srgbClr val="000000">
                      <a:satMod val="175000"/>
                      <a:alpha val="40000"/>
                    </a:srgbClr>
                  </a:glow>
                  <a:innerShdw blurRad="63500" dist="50800" dir="10800000">
                    <a:prstClr val="black">
                      <a:alpha val="50000"/>
                    </a:prstClr>
                  </a:innerShdw>
                </a:effectLst>
                <a:uLnTx/>
                <a:uFillTx/>
                <a:latin typeface="Arial" charset="0"/>
                <a:ea typeface="ＭＳ Ｐゴシック" charset="0"/>
                <a:cs typeface="Arial"/>
                <a:sym typeface="Arial"/>
                <a:rtl val="0"/>
              </a:rPr>
              <a:t>以萨迦</a:t>
            </a:r>
          </a:p>
        </p:txBody>
      </p:sp>
    </p:spTree>
    <p:extLst>
      <p:ext uri="{BB962C8B-B14F-4D97-AF65-F5344CB8AC3E}">
        <p14:creationId xmlns:p14="http://schemas.microsoft.com/office/powerpoint/2010/main" val="1935023129"/>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这是耶和华用来击打那些与耶路撒冷争战的万族的灾疫：他们双脚仍然站地的时候，他们的肌肉必腐烂，他们的眼球必在眼眶里腐烂，他们的舌头必在口腔中腐烂。</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14:12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866847449"/>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到那日，耶和华必使他们大大慌乱，他们各人互相抓住对方的手，并举起手来互相攻击。 </a:t>
            </a:r>
            <a:r>
              <a:rPr lang="en-US" altLang="zh-CN" sz="3200" b="1" baseline="30000" dirty="0">
                <a:solidFill>
                  <a:srgbClr val="FFFFFF"/>
                </a:solidFill>
                <a:effectLst>
                  <a:glow rad="152400">
                    <a:srgbClr val="000000"/>
                  </a:glow>
                </a:effectLst>
                <a:latin typeface="Arial" charset="0"/>
                <a:cs typeface="Arial" charset="0"/>
              </a:rPr>
              <a:t>14</a:t>
            </a:r>
            <a:r>
              <a:rPr lang="en-US" altLang="zh-CN" sz="3200" b="1" dirty="0">
                <a:solidFill>
                  <a:srgbClr val="FFFFFF"/>
                </a:solidFill>
                <a:effectLst>
                  <a:glow rad="152400">
                    <a:srgbClr val="000000"/>
                  </a:glow>
                </a:effectLst>
                <a:latin typeface="Arial" charset="0"/>
                <a:cs typeface="Arial" charset="0"/>
              </a:rPr>
              <a:t> </a:t>
            </a:r>
            <a:r>
              <a:rPr lang="zh-CN" altLang="en-US" sz="3200" b="1" dirty="0">
                <a:solidFill>
                  <a:srgbClr val="FFFFFF"/>
                </a:solidFill>
                <a:effectLst>
                  <a:glow rad="152400">
                    <a:srgbClr val="000000"/>
                  </a:glow>
                </a:effectLst>
                <a:latin typeface="Arial" charset="0"/>
                <a:cs typeface="Arial" charset="0"/>
              </a:rPr>
              <a:t>犹大也必在耶路撒冷争战；四围列国的财物都必被收聚起来，有极多的金子、银子和衣服。</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14:13-14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708204123"/>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照样，像这类的灾疫也必临到马匹、骡子、骆驼、驴和在营中的一</a:t>
            </a:r>
            <a:endParaRPr lang="en-US" altLang="zh-CN" sz="3200" b="1" dirty="0">
              <a:solidFill>
                <a:srgbClr val="FFFFFF"/>
              </a:solidFill>
              <a:effectLst>
                <a:glow rad="152400">
                  <a:srgbClr val="000000"/>
                </a:glow>
              </a:effectLst>
              <a:latin typeface="Arial" charset="0"/>
              <a:cs typeface="Arial" charset="0"/>
            </a:endParaRPr>
          </a:p>
          <a:p>
            <a:pPr algn="ctr" eaLnBrk="1" hangingPunct="1">
              <a:defRPr/>
            </a:pPr>
            <a:r>
              <a:rPr lang="zh-CN" altLang="en-US" sz="3200" b="1" dirty="0">
                <a:solidFill>
                  <a:srgbClr val="FFFFFF"/>
                </a:solidFill>
                <a:effectLst>
                  <a:glow rad="152400">
                    <a:srgbClr val="000000"/>
                  </a:glow>
                </a:effectLst>
                <a:latin typeface="Arial" charset="0"/>
                <a:cs typeface="Arial" charset="0"/>
              </a:rPr>
              <a:t>切牲畜身上。</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598246550"/>
      </p:ext>
    </p:extLst>
  </p:cSld>
  <p:clrMapOvr>
    <a:overrideClrMapping bg1="lt1" tx1="dk1" bg2="lt2" tx2="dk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240025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4" descr="zech-7blessing via israel.jpg"/>
          <p:cNvPicPr>
            <a:picLocks noChangeAspect="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Title 2"/>
          <p:cNvSpPr>
            <a:spLocks noGrp="1"/>
          </p:cNvSpPr>
          <p:nvPr>
            <p:ph type="title" idx="4294967295"/>
          </p:nvPr>
        </p:nvSpPr>
        <p:spPr>
          <a:xfrm>
            <a:off x="0" y="0"/>
            <a:ext cx="9144000" cy="914400"/>
          </a:xfrm>
          <a:solidFill>
            <a:srgbClr val="000000"/>
          </a:solidFill>
        </p:spPr>
        <p:txBody>
          <a:bodyPr/>
          <a:lstStyle/>
          <a:p>
            <a:r>
              <a:rPr lang="zh-CN" altLang="en-US" sz="3600" b="1">
                <a:solidFill>
                  <a:srgbClr val="FFFFFF"/>
                </a:solidFill>
                <a:latin typeface="Arial" charset="0"/>
                <a:ea typeface="MS PGothic" charset="0"/>
              </a:rPr>
              <a:t>千禧年的敬拜</a:t>
            </a:r>
            <a:endParaRPr lang="en-US" sz="3600" b="1">
              <a:solidFill>
                <a:srgbClr val="FFFFFF"/>
              </a:solidFill>
              <a:latin typeface="Arial" charset="0"/>
              <a:ea typeface="MS PGothic" charset="0"/>
            </a:endParaRP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baseline="30000" dirty="0">
                <a:solidFill>
                  <a:srgbClr val="FFFFFF"/>
                </a:solidFill>
                <a:effectLst>
                  <a:glow rad="254000">
                    <a:srgbClr val="000000">
                      <a:alpha val="89000"/>
                    </a:srgbClr>
                  </a:glow>
                </a:effectLst>
                <a:latin typeface="Arial" charset="0"/>
                <a:cs typeface="Arial" charset="0"/>
              </a:rPr>
              <a:t>16 </a:t>
            </a:r>
            <a:r>
              <a:rPr lang="zh-CN" altLang="en-US" sz="3600" b="1" dirty="0">
                <a:solidFill>
                  <a:srgbClr val="FFFFFF"/>
                </a:solidFill>
                <a:effectLst>
                  <a:glow rad="254000">
                    <a:srgbClr val="000000">
                      <a:alpha val="89000"/>
                    </a:srgbClr>
                  </a:glow>
                </a:effectLst>
                <a:latin typeface="Arial" charset="0"/>
                <a:cs typeface="Arial" charset="0"/>
              </a:rPr>
              <a:t>所有前来攻击耶路撒冷的列国中剩下的人，必年年上来敬拜大君王万军之耶和华，并且守住棚节。 </a:t>
            </a:r>
            <a:r>
              <a:rPr lang="en-US" altLang="zh-CN" sz="3600" b="1" baseline="30000" dirty="0">
                <a:solidFill>
                  <a:srgbClr val="FFFFFF"/>
                </a:solidFill>
                <a:effectLst>
                  <a:glow rad="254000">
                    <a:srgbClr val="000000">
                      <a:alpha val="89000"/>
                    </a:srgbClr>
                  </a:glow>
                </a:effectLst>
                <a:latin typeface="Arial" charset="0"/>
                <a:cs typeface="Arial" charset="0"/>
              </a:rPr>
              <a:t>17</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地上的万族中，凡是不上耶路撒冷敬拜大君王万军之耶和华的，就必没有雨降给他们。 </a:t>
            </a:r>
            <a:r>
              <a:rPr lang="en-US" altLang="zh-CN" sz="3600" b="1" baseline="30000" dirty="0">
                <a:solidFill>
                  <a:srgbClr val="FFFFFF"/>
                </a:solidFill>
                <a:effectLst>
                  <a:glow rad="254000">
                    <a:srgbClr val="000000">
                      <a:alpha val="89000"/>
                    </a:srgbClr>
                  </a:glow>
                </a:effectLst>
                <a:latin typeface="Arial" charset="0"/>
                <a:cs typeface="Arial" charset="0"/>
              </a:rPr>
              <a:t>18 </a:t>
            </a:r>
            <a:r>
              <a:rPr lang="zh-CN" altLang="en-US" sz="3600" b="1" dirty="0">
                <a:solidFill>
                  <a:srgbClr val="FFFFFF"/>
                </a:solidFill>
                <a:effectLst>
                  <a:glow rad="254000">
                    <a:srgbClr val="000000">
                      <a:alpha val="89000"/>
                    </a:srgbClr>
                  </a:glow>
                </a:effectLst>
                <a:latin typeface="Arial" charset="0"/>
                <a:cs typeface="Arial" charset="0"/>
              </a:rPr>
              <a:t>埃及族若不上来参加，就必没有雨降给他们，这就是耶和华用来击打那些不上来守住棚节的列国的灾祸。 </a:t>
            </a:r>
            <a:r>
              <a:rPr lang="en-US" altLang="zh-CN" sz="3600" b="1" baseline="30000" dirty="0">
                <a:solidFill>
                  <a:srgbClr val="FFFFFF"/>
                </a:solidFill>
                <a:effectLst>
                  <a:glow rad="254000">
                    <a:srgbClr val="000000">
                      <a:alpha val="89000"/>
                    </a:srgbClr>
                  </a:glow>
                </a:effectLst>
                <a:latin typeface="Arial" charset="0"/>
                <a:cs typeface="Arial" charset="0"/>
              </a:rPr>
              <a:t>19</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这就是埃及的刑罚，也是所有不上来守住棚节的列国的惩罚 （亚</a:t>
            </a:r>
            <a:r>
              <a:rPr lang="en-US" sz="3600" b="1" dirty="0">
                <a:solidFill>
                  <a:srgbClr val="FFFFFF"/>
                </a:solidFill>
                <a:effectLst>
                  <a:glow rad="254000">
                    <a:srgbClr val="000000">
                      <a:alpha val="89000"/>
                    </a:srgbClr>
                  </a:glow>
                </a:effectLst>
                <a:latin typeface="Arial" charset="0"/>
                <a:cs typeface="Arial" charset="0"/>
              </a:rPr>
              <a:t>14:16-19)</a:t>
            </a:r>
            <a:r>
              <a:rPr lang="zh-CN" altLang="en-US" sz="3600" b="1" dirty="0">
                <a:solidFill>
                  <a:srgbClr val="FFFFFF"/>
                </a:solidFill>
                <a:effectLst>
                  <a:glow rad="254000">
                    <a:srgbClr val="000000">
                      <a:alpha val="89000"/>
                    </a:srgbClr>
                  </a:glow>
                </a:effectLst>
                <a:latin typeface="Arial" charset="0"/>
                <a:cs typeface="Arial" charset="0"/>
              </a:rPr>
              <a:t>。</a:t>
            </a:r>
            <a:endParaRPr lang="en-US" sz="3600" b="1" dirty="0">
              <a:solidFill>
                <a:srgbClr val="FFFFFF"/>
              </a:solidFill>
              <a:effectLst>
                <a:glow rad="254000">
                  <a:srgbClr val="000000">
                    <a:alpha val="89000"/>
                  </a:srgb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Title 2"/>
          <p:cNvSpPr>
            <a:spLocks noGrp="1"/>
          </p:cNvSpPr>
          <p:nvPr>
            <p:ph type="title" idx="4294967295"/>
          </p:nvPr>
        </p:nvSpPr>
        <p:spPr>
          <a:xfrm>
            <a:off x="0" y="152400"/>
            <a:ext cx="9144000" cy="609600"/>
          </a:xfrm>
          <a:solidFill>
            <a:srgbClr val="000000"/>
          </a:solidFill>
        </p:spPr>
        <p:txBody>
          <a:bodyPr/>
          <a:lstStyle/>
          <a:p>
            <a:r>
              <a:rPr lang="zh-CN" altLang="en-US" sz="3600" b="1">
                <a:solidFill>
                  <a:srgbClr val="FFFFFF"/>
                </a:solidFill>
                <a:latin typeface="Arial" charset="0"/>
                <a:ea typeface="MS PGothic" charset="0"/>
              </a:rPr>
              <a:t>千禧年的圣洁</a:t>
            </a:r>
            <a:endParaRPr lang="en-US" sz="3600" b="1">
              <a:solidFill>
                <a:srgbClr val="FFFFFF"/>
              </a:solidFill>
              <a:latin typeface="Arial" charset="0"/>
              <a:ea typeface="MS PGothic" charset="0"/>
            </a:endParaRPr>
          </a:p>
        </p:txBody>
      </p:sp>
      <p:sp>
        <p:nvSpPr>
          <p:cNvPr id="318467"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baseline="30000">
                <a:solidFill>
                  <a:srgbClr val="FFFFFF"/>
                </a:solidFill>
                <a:latin typeface="Arial" charset="0"/>
                <a:cs typeface="Arial" charset="0"/>
              </a:rPr>
              <a:t>20</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到那日，马的铃铛上必有“归耶和华为圣”这句话；耶和华殿里的锅必好象祭坛前献祭用的碗一样。 </a:t>
            </a:r>
            <a:r>
              <a:rPr lang="en-US" altLang="zh-CN" sz="3200" b="1" baseline="30000">
                <a:solidFill>
                  <a:srgbClr val="FFFFFF"/>
                </a:solidFill>
                <a:latin typeface="Arial" charset="0"/>
                <a:cs typeface="Arial" charset="0"/>
              </a:rPr>
              <a:t>21</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耶路撒冷和犹大所有的锅都必归万军之耶和华为圣；献祭的，都必来取这些锅，用来煮祭肉。到那日，在万军之耶和华的殿中，必不再有商人（“商人”原文作“迦南人”）。</a:t>
            </a:r>
            <a:endParaRPr lang="en-US" altLang="ja-JP" sz="3200" b="1">
              <a:solidFill>
                <a:srgbClr val="FFFFFF"/>
              </a:solidFill>
              <a:latin typeface="Arial" charset="0"/>
              <a:cs typeface="Arial" charset="0"/>
            </a:endParaRPr>
          </a:p>
          <a:p>
            <a:pPr algn="r" eaLnBrk="1" hangingPunct="1"/>
            <a:r>
              <a:rPr lang="zh-CN" altLang="en-US" sz="3200" b="1">
                <a:solidFill>
                  <a:srgbClr val="FFFFFF"/>
                </a:solidFill>
                <a:latin typeface="Arial" charset="0"/>
                <a:ea typeface="MS PGothic" charset="0"/>
                <a:cs typeface="MS PGothic" charset="0"/>
              </a:rPr>
              <a:t>（亚</a:t>
            </a:r>
            <a:r>
              <a:rPr lang="en-US" altLang="ja-JP" sz="3200" b="1">
                <a:solidFill>
                  <a:srgbClr val="FFFFFF"/>
                </a:solidFill>
                <a:latin typeface="Arial" charset="0"/>
                <a:cs typeface="Arial" charset="0"/>
              </a:rPr>
              <a:t>14:20-21</a:t>
            </a:r>
            <a:r>
              <a:rPr lang="zh-CN" altLang="en-US" sz="3200" b="1">
                <a:solidFill>
                  <a:srgbClr val="FFFFFF"/>
                </a:solidFill>
                <a:latin typeface="Arial" charset="0"/>
                <a:ea typeface="MS PGothic" charset="0"/>
                <a:cs typeface="MS PGothic" charset="0"/>
              </a:rPr>
              <a:t> 新译本</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pic>
        <p:nvPicPr>
          <p:cNvPr id="318468" name="Picture 6" descr="cooking-pot-winter-waldema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9" name="Picture 7" descr="jewiosh cooking pottri_44850_jm23-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val="0"/>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Rectangle 1026"/>
          <p:cNvSpPr>
            <a:spLocks noGrp="1" noChangeArrowheads="1"/>
          </p:cNvSpPr>
          <p:nvPr>
            <p:ph type="ctrTitle"/>
          </p:nvPr>
        </p:nvSpPr>
        <p:spPr>
          <a:xfrm>
            <a:off x="990600" y="152400"/>
            <a:ext cx="7772400" cy="609600"/>
          </a:xfrm>
          <a:solidFill>
            <a:schemeClr val="bg1"/>
          </a:solidFill>
        </p:spPr>
        <p:txBody>
          <a:bodyPr/>
          <a:lstStyle/>
          <a:p>
            <a:pPr algn="ctr"/>
            <a:r>
              <a:rPr lang="zh-CN" altLang="en-US" b="1">
                <a:latin typeface="Arial" charset="0"/>
                <a:ea typeface="PMingLiU" charset="0"/>
              </a:rPr>
              <a:t>两者的问题！</a:t>
            </a:r>
            <a:endParaRPr lang="en-US">
              <a:latin typeface="Arial" charset="0"/>
              <a:ea typeface="PMingLiU" charset="0"/>
            </a:endParaRPr>
          </a:p>
        </p:txBody>
      </p:sp>
      <p:pic>
        <p:nvPicPr>
          <p:cNvPr id="319491"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2"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val="0"/>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132263"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FFFFFF"/>
                </a:solidFill>
              </a:rPr>
              <a:t>千禧年前论：</a:t>
            </a:r>
            <a:r>
              <a:rPr lang="en-US" sz="3600" b="1">
                <a:solidFill>
                  <a:srgbClr val="FFFFFF"/>
                </a:solidFill>
              </a:rPr>
              <a:t> </a:t>
            </a:r>
            <a:br>
              <a:rPr lang="en-US" sz="3600" b="1">
                <a:solidFill>
                  <a:srgbClr val="FFFFFF"/>
                </a:solidFill>
              </a:rPr>
            </a:br>
            <a:r>
              <a:rPr lang="zh-CN" altLang="en-US" sz="3600" b="1">
                <a:solidFill>
                  <a:srgbClr val="FFFFFF"/>
                </a:solidFill>
              </a:rPr>
              <a:t>以基督的死看为罪的献祭（结</a:t>
            </a:r>
            <a:r>
              <a:rPr lang="en-US" altLang="zh-CN" sz="3600" b="1">
                <a:solidFill>
                  <a:srgbClr val="FFFFFF"/>
                </a:solidFill>
              </a:rPr>
              <a:t>40</a:t>
            </a:r>
            <a:r>
              <a:rPr lang="en-US" sz="3600" b="1">
                <a:solidFill>
                  <a:srgbClr val="FFFFFF"/>
                </a:solidFill>
              </a:rPr>
              <a:t>:39</a:t>
            </a:r>
            <a:r>
              <a:rPr lang="zh-CN" altLang="en-US" sz="3600" b="1">
                <a:solidFill>
                  <a:srgbClr val="FFFFFF"/>
                </a:solidFill>
              </a:rPr>
              <a:t>）</a:t>
            </a:r>
            <a:endParaRPr lang="en-US" sz="3600" b="1">
              <a:solidFill>
                <a:srgbClr val="FFFFFF"/>
              </a:solidFill>
            </a:endParaRPr>
          </a:p>
        </p:txBody>
      </p:sp>
      <p:sp>
        <p:nvSpPr>
          <p:cNvPr id="10" name="Text Box 1032"/>
          <p:cNvSpPr txBox="1">
            <a:spLocks noChangeArrowheads="1"/>
          </p:cNvSpPr>
          <p:nvPr/>
        </p:nvSpPr>
        <p:spPr bwMode="auto">
          <a:xfrm>
            <a:off x="4724400" y="3121025"/>
            <a:ext cx="3886200" cy="2289175"/>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en-US" sz="3600" b="1" u="sng">
                <a:solidFill>
                  <a:srgbClr val="FFFFFF"/>
                </a:solidFill>
              </a:rPr>
              <a:t>Amillennial</a:t>
            </a:r>
            <a:r>
              <a:rPr lang="en-US" sz="3600" b="1">
                <a:solidFill>
                  <a:srgbClr val="FFFFFF"/>
                </a:solidFill>
              </a:rPr>
              <a:t>: </a:t>
            </a:r>
            <a:br>
              <a:rPr lang="en-US" sz="3600" b="1">
                <a:solidFill>
                  <a:srgbClr val="FFFFFF"/>
                </a:solidFill>
              </a:rPr>
            </a:br>
            <a:r>
              <a:rPr lang="en-US" sz="3600" b="1">
                <a:solidFill>
                  <a:srgbClr val="FFFFFF"/>
                </a:solidFill>
              </a:rPr>
              <a:t>Abandon Normal Hermeneutic for Ezekiel 40-48</a:t>
            </a:r>
          </a:p>
        </p:txBody>
      </p:sp>
      <p:sp>
        <p:nvSpPr>
          <p:cNvPr id="240648" name="Text Box 1032"/>
          <p:cNvSpPr txBox="1">
            <a:spLocks noChangeArrowheads="1"/>
          </p:cNvSpPr>
          <p:nvPr/>
        </p:nvSpPr>
        <p:spPr bwMode="auto">
          <a:xfrm>
            <a:off x="4648200" y="3048000"/>
            <a:ext cx="3886200" cy="17541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000000"/>
                </a:solidFill>
              </a:rPr>
              <a:t>无千禧年论：</a:t>
            </a:r>
            <a:r>
              <a:rPr lang="en-US" sz="3600" b="1">
                <a:solidFill>
                  <a:srgbClr val="000000"/>
                </a:solidFill>
              </a:rPr>
              <a:t> </a:t>
            </a:r>
            <a:br>
              <a:rPr lang="en-US" sz="3600" b="1">
                <a:solidFill>
                  <a:srgbClr val="000000"/>
                </a:solidFill>
              </a:rPr>
            </a:br>
            <a:r>
              <a:rPr lang="zh-CN" altLang="en-US" sz="3600" b="1">
                <a:solidFill>
                  <a:srgbClr val="000000"/>
                </a:solidFill>
              </a:rPr>
              <a:t>为以西结书</a:t>
            </a:r>
            <a:r>
              <a:rPr lang="en-US" altLang="zh-CN" sz="3600" b="1">
                <a:solidFill>
                  <a:srgbClr val="000000"/>
                </a:solidFill>
              </a:rPr>
              <a:t>40-48</a:t>
            </a:r>
            <a:r>
              <a:rPr lang="zh-CN" altLang="en-US" sz="3600" b="1">
                <a:solidFill>
                  <a:srgbClr val="000000"/>
                </a:solidFill>
              </a:rPr>
              <a:t>抛弃普遍诠释学</a:t>
            </a:r>
            <a:endParaRPr lang="en-US" sz="3600" b="1">
              <a:solidFill>
                <a:srgbClr val="000000"/>
              </a:solidFill>
            </a:endParaRPr>
          </a:p>
        </p:txBody>
      </p:sp>
      <p:sp>
        <p:nvSpPr>
          <p:cNvPr id="319496"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19497"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cs typeface="PMingLiU" charset="0"/>
              </a:rPr>
              <a:t>525</a:t>
            </a:r>
            <a:endParaRPr lang="en-US" b="1">
              <a:solidFill>
                <a:srgbClr val="FFCC66"/>
              </a:solidFill>
              <a:latin typeface="Arial" charset="0"/>
              <a:cs typeface="PMingLiU"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P spid="24064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sp>
        <p:nvSpPr>
          <p:cNvPr id="320514" name="Rectangle 3"/>
          <p:cNvSpPr>
            <a:spLocks noGrp="1" noChangeArrowheads="1"/>
          </p:cNvSpPr>
          <p:nvPr>
            <p:ph type="ctrTitle"/>
          </p:nvPr>
        </p:nvSpPr>
        <p:spPr>
          <a:xfrm>
            <a:off x="0" y="0"/>
            <a:ext cx="9144000" cy="762000"/>
          </a:xfrm>
          <a:solidFill>
            <a:schemeClr val="bg1"/>
          </a:solidFill>
        </p:spPr>
        <p:txBody>
          <a:bodyPr/>
          <a:lstStyle/>
          <a:p>
            <a:pPr algn="ctr"/>
            <a:r>
              <a:rPr lang="zh-CN" altLang="en-US" b="1">
                <a:latin typeface="Arial" charset="0"/>
                <a:ea typeface="PMingLiU" charset="0"/>
              </a:rPr>
              <a:t>为什么千禧年的献祭？</a:t>
            </a:r>
            <a:endParaRPr lang="en-US" b="1">
              <a:latin typeface="Arial" charset="0"/>
              <a:ea typeface="PMingLiU" charset="0"/>
            </a:endParaRPr>
          </a:p>
        </p:txBody>
      </p:sp>
      <p:pic>
        <p:nvPicPr>
          <p:cNvPr id="320515"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6"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FFFFFF"/>
                </a:solidFill>
              </a:rPr>
              <a:t>十架前：</a:t>
            </a:r>
            <a:r>
              <a:rPr lang="en-US" sz="3600" b="1">
                <a:solidFill>
                  <a:srgbClr val="FFFFFF"/>
                </a:solidFill>
              </a:rPr>
              <a:t> </a:t>
            </a:r>
            <a:br>
              <a:rPr lang="en-US" sz="3600" b="1">
                <a:solidFill>
                  <a:srgbClr val="FFFFFF"/>
                </a:solidFill>
              </a:rPr>
            </a:br>
            <a:r>
              <a:rPr lang="zh-CN" altLang="en-US" sz="3600" b="1">
                <a:solidFill>
                  <a:srgbClr val="FFFFFF"/>
                </a:solidFill>
              </a:rPr>
              <a:t>向基督的死</a:t>
            </a:r>
            <a:r>
              <a:rPr lang="zh-CN" altLang="en-US" sz="3600" b="1">
                <a:solidFill>
                  <a:srgbClr val="FFFF00"/>
                </a:solidFill>
              </a:rPr>
              <a:t>往前</a:t>
            </a:r>
            <a:r>
              <a:rPr lang="zh-CN" altLang="en-US" sz="3600" b="1">
                <a:solidFill>
                  <a:srgbClr val="FFFFFF"/>
                </a:solidFill>
              </a:rPr>
              <a:t>看</a:t>
            </a:r>
            <a:endParaRPr lang="en-US" sz="3600" b="1">
              <a:solidFill>
                <a:srgbClr val="FFFFFF"/>
              </a:solidFill>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600" b="1" u="sng">
                <a:solidFill>
                  <a:srgbClr val="FFFFFF"/>
                </a:solidFill>
                <a:latin typeface="Arial" charset="0"/>
                <a:cs typeface="PMingLiU" charset="0"/>
              </a:rPr>
              <a:t>十架后：</a:t>
            </a:r>
            <a:endParaRPr lang="en-US" altLang="zh-CN" sz="3600" b="1" u="sng">
              <a:solidFill>
                <a:srgbClr val="FFFFFF"/>
              </a:solidFill>
              <a:latin typeface="Arial" charset="0"/>
              <a:cs typeface="Arial" charset="0"/>
            </a:endParaRPr>
          </a:p>
          <a:p>
            <a:r>
              <a:rPr lang="zh-CN" altLang="en-US" sz="3600" b="1">
                <a:solidFill>
                  <a:srgbClr val="FFFF00"/>
                </a:solidFill>
                <a:latin typeface="Arial" charset="0"/>
                <a:cs typeface="PMingLiU" charset="0"/>
              </a:rPr>
              <a:t>往后</a:t>
            </a:r>
            <a:r>
              <a:rPr lang="zh-CN" altLang="en-US" sz="3600" b="1">
                <a:solidFill>
                  <a:srgbClr val="FFFFFF"/>
                </a:solidFill>
                <a:latin typeface="Arial" charset="0"/>
                <a:cs typeface="PMingLiU" charset="0"/>
              </a:rPr>
              <a:t>看基督的死</a:t>
            </a:r>
            <a:endParaRPr lang="en-US" sz="3600" b="1">
              <a:solidFill>
                <a:srgbClr val="FFFFFF"/>
              </a:solidFill>
              <a:latin typeface="Arial" charset="0"/>
              <a:cs typeface="PMingLiU"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1" name="Text Box 11"/>
          <p:cNvSpPr txBox="1">
            <a:spLocks noChangeArrowheads="1"/>
          </p:cNvSpPr>
          <p:nvPr/>
        </p:nvSpPr>
        <p:spPr bwMode="auto">
          <a:xfrm>
            <a:off x="228600" y="4800600"/>
            <a:ext cx="8686800" cy="1816100"/>
          </a:xfrm>
          <a:prstGeom prst="rect">
            <a:avLst/>
          </a:prstGeom>
          <a:solidFill>
            <a:srgbClr val="000000"/>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zh-CN" altLang="en-US" sz="2800" b="1">
                <a:solidFill>
                  <a:srgbClr val="FFFFFF"/>
                </a:solidFill>
                <a:latin typeface="Arial" charset="0"/>
                <a:cs typeface="PMingLiU" charset="0"/>
              </a:rPr>
              <a:t>神权：似罪的悔罪（约壹</a:t>
            </a:r>
            <a:r>
              <a:rPr lang="en-US" altLang="ja-JP" sz="2800" b="1">
                <a:solidFill>
                  <a:srgbClr val="FFFFFF"/>
                </a:solidFill>
                <a:latin typeface="Arial" charset="0"/>
                <a:cs typeface="Arial" charset="0"/>
              </a:rPr>
              <a:t>1:9</a:t>
            </a:r>
            <a:r>
              <a:rPr lang="zh-CN" altLang="en-US" sz="2800" b="1">
                <a:solidFill>
                  <a:srgbClr val="FFFFFF"/>
                </a:solidFill>
                <a:latin typeface="Arial" charset="0"/>
                <a:cs typeface="PMingLiU" charset="0"/>
              </a:rPr>
              <a:t>）</a:t>
            </a:r>
            <a:endParaRPr lang="en-US" altLang="zh-CN" sz="2800" b="1">
              <a:solidFill>
                <a:srgbClr val="FFFFFF"/>
              </a:solidFill>
              <a:latin typeface="Arial" charset="0"/>
              <a:cs typeface="Arial" charset="0"/>
            </a:endParaRPr>
          </a:p>
          <a:p>
            <a:pPr>
              <a:buFontTx/>
              <a:buChar char="•"/>
            </a:pPr>
            <a:r>
              <a:rPr lang="zh-CN" altLang="en-US" sz="2800" b="1">
                <a:solidFill>
                  <a:srgbClr val="FFFFFF"/>
                </a:solidFill>
                <a:latin typeface="Arial" charset="0"/>
                <a:cs typeface="PMingLiU" charset="0"/>
              </a:rPr>
              <a:t>纪念：似圣餐，往后看</a:t>
            </a:r>
            <a:endParaRPr lang="en-US" altLang="ja-JP" sz="2800" b="1">
              <a:solidFill>
                <a:srgbClr val="FFFFFF"/>
              </a:solidFill>
              <a:latin typeface="Arial" charset="0"/>
              <a:cs typeface="Arial" charset="0"/>
            </a:endParaRPr>
          </a:p>
          <a:p>
            <a:pPr>
              <a:buFontTx/>
              <a:buChar char="•"/>
            </a:pPr>
            <a:r>
              <a:rPr lang="zh-CN" altLang="en-US" sz="2800" b="1" u="sng">
                <a:solidFill>
                  <a:srgbClr val="FFFFFF"/>
                </a:solidFill>
                <a:latin typeface="Arial" charset="0"/>
                <a:cs typeface="PMingLiU" charset="0"/>
              </a:rPr>
              <a:t>保罗</a:t>
            </a:r>
            <a:r>
              <a:rPr lang="zh-CN" altLang="en-US" sz="2800" b="1">
                <a:solidFill>
                  <a:srgbClr val="FFFFFF"/>
                </a:solidFill>
                <a:latin typeface="Arial" charset="0"/>
                <a:cs typeface="PMingLiU" charset="0"/>
              </a:rPr>
              <a:t>于主后</a:t>
            </a:r>
            <a:r>
              <a:rPr lang="en-US" altLang="zh-CN" sz="2800" b="1">
                <a:solidFill>
                  <a:srgbClr val="FFFFFF"/>
                </a:solidFill>
                <a:latin typeface="Arial" charset="0"/>
                <a:cs typeface="Arial" charset="0"/>
              </a:rPr>
              <a:t>57</a:t>
            </a:r>
            <a:r>
              <a:rPr lang="zh-CN" altLang="en-US" sz="2800" b="1">
                <a:solidFill>
                  <a:srgbClr val="FFFFFF"/>
                </a:solidFill>
                <a:latin typeface="Arial" charset="0"/>
                <a:cs typeface="PMingLiU" charset="0"/>
              </a:rPr>
              <a:t>在没有看到一个“离题的问题”下献了一个圣殿祭（徒</a:t>
            </a:r>
            <a:r>
              <a:rPr lang="en-US" altLang="zh-CN" sz="2800" b="1">
                <a:solidFill>
                  <a:srgbClr val="FFFFFF"/>
                </a:solidFill>
                <a:latin typeface="Arial" charset="0"/>
                <a:cs typeface="Arial" charset="0"/>
              </a:rPr>
              <a:t>21</a:t>
            </a:r>
            <a:r>
              <a:rPr lang="en-US" altLang="ja-JP" sz="2800" b="1">
                <a:solidFill>
                  <a:srgbClr val="FFFFFF"/>
                </a:solidFill>
                <a:latin typeface="Arial" charset="0"/>
                <a:cs typeface="Arial" charset="0"/>
              </a:rPr>
              <a:t>:26)</a:t>
            </a:r>
            <a:r>
              <a:rPr lang="zh-CN" altLang="en-US" sz="2800" b="1">
                <a:solidFill>
                  <a:srgbClr val="FFFFFF"/>
                </a:solidFill>
                <a:latin typeface="Arial" charset="0"/>
                <a:cs typeface="PMingLiU" charset="0"/>
              </a:rPr>
              <a:t>。</a:t>
            </a:r>
            <a:endParaRPr lang="en-US" sz="2800" b="1">
              <a:solidFill>
                <a:srgbClr val="FFFFFF"/>
              </a:solidFill>
              <a:latin typeface="Arial" charset="0"/>
              <a:cs typeface="PMingLiU" charset="0"/>
            </a:endParaRPr>
          </a:p>
        </p:txBody>
      </p:sp>
      <p:sp>
        <p:nvSpPr>
          <p:cNvPr id="320523"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cs typeface="PMingLiU" charset="0"/>
              </a:rPr>
              <a:t>527</a:t>
            </a:r>
            <a:endParaRPr lang="en-US" b="1">
              <a:solidFill>
                <a:srgbClr val="FFCC66"/>
              </a:solidFill>
              <a:latin typeface="Arial" charset="0"/>
              <a:cs typeface="PMingLiU"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1131">
                                            <p:bg/>
                                          </p:spTgt>
                                        </p:tgtEl>
                                        <p:attrNameLst>
                                          <p:attrName>style.visibility</p:attrName>
                                        </p:attrNameLst>
                                      </p:cBhvr>
                                      <p:to>
                                        <p:strVal val="visible"/>
                                      </p:to>
                                    </p:set>
                                    <p:animEffect transition="in" filter="dissolve">
                                      <p:cBhvr>
                                        <p:cTn id="22" dur="500"/>
                                        <p:tgtEl>
                                          <p:spTgt spid="261131">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txEl>
                                              <p:pRg st="0" end="0"/>
                                            </p:txEl>
                                          </p:spTgt>
                                        </p:tgtEl>
                                        <p:attrNameLst>
                                          <p:attrName>style.visibility</p:attrName>
                                        </p:attrNameLst>
                                      </p:cBhvr>
                                      <p:to>
                                        <p:strVal val="visible"/>
                                      </p:to>
                                    </p:set>
                                    <p:animEffect transition="in" filter="dissolve">
                                      <p:cBhvr>
                                        <p:cTn id="27" dur="500"/>
                                        <p:tgtEl>
                                          <p:spTgt spid="26113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1131">
                                            <p:txEl>
                                              <p:pRg st="1" end="1"/>
                                            </p:txEl>
                                          </p:spTgt>
                                        </p:tgtEl>
                                        <p:attrNameLst>
                                          <p:attrName>style.visibility</p:attrName>
                                        </p:attrNameLst>
                                      </p:cBhvr>
                                      <p:to>
                                        <p:strVal val="visible"/>
                                      </p:to>
                                    </p:set>
                                    <p:animEffect transition="in" filter="dissolve">
                                      <p:cBhvr>
                                        <p:cTn id="32" dur="500"/>
                                        <p:tgtEl>
                                          <p:spTgt spid="261131">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1131">
                                            <p:txEl>
                                              <p:pRg st="2" end="2"/>
                                            </p:txEl>
                                          </p:spTgt>
                                        </p:tgtEl>
                                        <p:attrNameLst>
                                          <p:attrName>style.visibility</p:attrName>
                                        </p:attrNameLst>
                                      </p:cBhvr>
                                      <p:to>
                                        <p:strVal val="visible"/>
                                      </p:to>
                                    </p:set>
                                    <p:animEffect transition="in" filter="dissolve">
                                      <p:cBhvr>
                                        <p:cTn id="37"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77661267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9012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zh-CN" altLang="en-US" sz="3600">
                <a:effectLst/>
                <a:latin typeface="Arial" charset="0"/>
                <a:cs typeface="Arial" charset="0"/>
              </a:rPr>
              <a:t>千禧年的耶路撒冷</a:t>
            </a:r>
            <a:endParaRPr lang="en-US" sz="3600">
              <a:effectLst/>
              <a:latin typeface="Arial"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defRPr/>
            </a:pPr>
            <a:endParaRPr lang="en-US" sz="1800">
              <a:solidFill>
                <a:srgbClr val="FFFFFF"/>
              </a:solidFill>
              <a:latin typeface="Arial" charset="0"/>
              <a:ea typeface="MS PGothic" charset="0"/>
              <a:cs typeface="MS PGothic"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321547" name="Text Box 12"/>
          <p:cNvSpPr txBox="1">
            <a:spLocks noChangeArrowheads="1"/>
          </p:cNvSpPr>
          <p:nvPr/>
        </p:nvSpPr>
        <p:spPr bwMode="auto">
          <a:xfrm>
            <a:off x="152400" y="4383088"/>
            <a:ext cx="7467600" cy="157003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zh-CN" altLang="en-US" sz="3200">
                <a:solidFill>
                  <a:srgbClr val="FFFFFF"/>
                </a:solidFill>
                <a:latin typeface="Arial" charset="0"/>
                <a:ea typeface="MS PGothic" charset="0"/>
                <a:cs typeface="MS PGothic" charset="0"/>
              </a:rPr>
              <a:t>“因为训诲必出于锡安，</a:t>
            </a:r>
          </a:p>
          <a:p>
            <a:pPr algn="r"/>
            <a:r>
              <a:rPr lang="zh-CN" altLang="en-US" sz="3200">
                <a:solidFill>
                  <a:srgbClr val="FFFFFF"/>
                </a:solidFill>
                <a:latin typeface="Arial" charset="0"/>
                <a:ea typeface="MS PGothic" charset="0"/>
                <a:cs typeface="MS PGothic" charset="0"/>
              </a:rPr>
              <a:t>耶和华的话必来自耶路撒冷”</a:t>
            </a:r>
            <a:endParaRPr lang="en-US" altLang="zh-CN" sz="3200">
              <a:solidFill>
                <a:srgbClr val="FFFFFF"/>
              </a:solidFill>
              <a:latin typeface="Arial" charset="0"/>
              <a:ea typeface="MS PGothic" charset="0"/>
              <a:cs typeface="MS PGothic" charset="0"/>
            </a:endParaRPr>
          </a:p>
          <a:p>
            <a:pPr algn="r"/>
            <a:r>
              <a:rPr lang="en-US" sz="3200">
                <a:solidFill>
                  <a:srgbClr val="FFFFFF"/>
                </a:solidFill>
                <a:latin typeface="Arial" charset="0"/>
                <a:ea typeface="MS PGothic" charset="0"/>
                <a:cs typeface="MS PGothic" charset="0"/>
              </a:rPr>
              <a:t>––</a:t>
            </a:r>
            <a:r>
              <a:rPr lang="zh-CN" altLang="en-US" sz="3200">
                <a:solidFill>
                  <a:srgbClr val="FFFFFF"/>
                </a:solidFill>
                <a:latin typeface="Arial" charset="0"/>
                <a:ea typeface="MS PGothic" charset="0"/>
                <a:cs typeface="MS PGothic" charset="0"/>
              </a:rPr>
              <a:t>赛</a:t>
            </a:r>
            <a:r>
              <a:rPr lang="en-US" altLang="ja-JP" sz="3200">
                <a:solidFill>
                  <a:srgbClr val="FFFFFF"/>
                </a:solidFill>
                <a:latin typeface="Arial" charset="0"/>
                <a:ea typeface="MS PGothic" charset="0"/>
                <a:cs typeface="MS PGothic" charset="0"/>
              </a:rPr>
              <a:t>2:3</a:t>
            </a:r>
            <a:endParaRPr lang="en-US" sz="3200">
              <a:solidFill>
                <a:srgbClr val="FFFFFF"/>
              </a:solidFill>
              <a:latin typeface="Arial" charset="0"/>
              <a:ea typeface="MS PGothic" charset="0"/>
              <a:cs typeface="MS PGothic" charset="0"/>
            </a:endParaRPr>
          </a:p>
        </p:txBody>
      </p:sp>
      <p:sp>
        <p:nvSpPr>
          <p:cNvPr id="165901" name="Text Box 13"/>
          <p:cNvSpPr txBox="1">
            <a:spLocks noChangeArrowheads="1"/>
          </p:cNvSpPr>
          <p:nvPr/>
        </p:nvSpPr>
        <p:spPr bwMode="auto">
          <a:xfrm>
            <a:off x="8299450"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a:defRPr sz="2800">
                <a:solidFill>
                  <a:schemeClr val="tx1"/>
                </a:solidFill>
                <a:latin typeface="Garamond" charset="0"/>
                <a:ea typeface="MS PGothic" charset="0"/>
              </a:defRPr>
            </a:lvl2pPr>
            <a:lvl3pPr>
              <a:defRPr sz="2400">
                <a:solidFill>
                  <a:schemeClr val="tx1"/>
                </a:solidFill>
                <a:latin typeface="Garamond" charset="0"/>
                <a:ea typeface="MS PGothic" charset="0"/>
                <a:cs typeface="Geneva" charset="0"/>
              </a:defRPr>
            </a:lvl3pPr>
            <a:lvl4pPr>
              <a:defRPr sz="2000">
                <a:solidFill>
                  <a:schemeClr val="tx1"/>
                </a:solidFill>
                <a:latin typeface="Garamond" charset="0"/>
                <a:ea typeface="Geneva" charset="0"/>
                <a:cs typeface="Geneva"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hangingPunct="0">
              <a:defRPr/>
            </a:pPr>
            <a:r>
              <a:rPr lang="en-US" sz="2800" b="1">
                <a:solidFill>
                  <a:srgbClr val="003399"/>
                </a:solidFill>
                <a:latin typeface="Arial" charset="0"/>
                <a:cs typeface="Arial" charset="0"/>
              </a:rPr>
              <a:t>106</a:t>
            </a:r>
            <a:endParaRPr lang="en-US" sz="2800">
              <a:solidFill>
                <a:srgbClr val="003399"/>
              </a:solidFill>
              <a:latin typeface="Arial" charset="0"/>
              <a:cs typeface="Arial" charset="0"/>
            </a:endParaRPr>
          </a:p>
        </p:txBody>
      </p:sp>
    </p:spTree>
  </p:cSld>
  <p:clrMapOvr>
    <a:masterClrMapping/>
  </p:clrMapOvr>
  <p:transition>
    <p:fade thruBlk="1"/>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842" name="Rectangle 2"/>
          <p:cNvSpPr>
            <a:spLocks noGrp="1" noChangeArrowheads="1"/>
          </p:cNvSpPr>
          <p:nvPr>
            <p:ph type="title"/>
          </p:nvPr>
        </p:nvSpPr>
        <p:spPr>
          <a:xfrm>
            <a:off x="134938" y="762000"/>
            <a:ext cx="8885237" cy="1155700"/>
          </a:xfrm>
          <a:effectLst>
            <a:outerShdw blurRad="63500" dist="35921" dir="2700000" algn="ctr" rotWithShape="0">
              <a:schemeClr val="bg2"/>
            </a:outerShdw>
          </a:effectLst>
        </p:spPr>
        <p:txBody>
          <a:bodyPr/>
          <a:lstStyle/>
          <a:p>
            <a:pPr eaLnBrk="1" hangingPunct="1"/>
            <a:br>
              <a:rPr lang="en-US" altLang="ja-JP">
                <a:latin typeface="Times New Roman" charset="0"/>
              </a:rPr>
            </a:br>
            <a:r>
              <a:rPr lang="ja-JP" altLang="en-US">
                <a:latin typeface="Times New Roman" charset="0"/>
              </a:rPr>
              <a:t>撒迦利亚</a:t>
            </a:r>
            <a:r>
              <a:rPr lang="zh-CN" altLang="en-US">
                <a:latin typeface="Times New Roman" charset="0"/>
                <a:cs typeface="SimSun" charset="0"/>
              </a:rPr>
              <a:t>书的</a:t>
            </a:r>
            <a:r>
              <a:rPr lang="ja-JP" altLang="en-US">
                <a:latin typeface="Times New Roman" charset="0"/>
              </a:rPr>
              <a:t>神学</a:t>
            </a:r>
            <a:br>
              <a:rPr lang="ja-JP" altLang="en-US">
                <a:latin typeface="Times New Roman" charset="0"/>
              </a:rPr>
            </a:br>
            <a:endParaRPr lang="en-US">
              <a:latin typeface="Times New Roman" charset="0"/>
              <a:cs typeface="Times New Roman" charset="0"/>
            </a:endParaRPr>
          </a:p>
        </p:txBody>
      </p:sp>
      <p:sp>
        <p:nvSpPr>
          <p:cNvPr id="35845" name="Rectangle 5"/>
          <p:cNvSpPr>
            <a:spLocks noChangeArrowheads="1"/>
          </p:cNvSpPr>
          <p:nvPr/>
        </p:nvSpPr>
        <p:spPr bwMode="auto">
          <a:xfrm>
            <a:off x="381000" y="1981200"/>
            <a:ext cx="8574088" cy="413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indent="-342900">
              <a:lnSpc>
                <a:spcPct val="90000"/>
              </a:lnSpc>
              <a:spcBef>
                <a:spcPct val="20000"/>
              </a:spcBef>
              <a:buSzPct val="75000"/>
              <a:buFont typeface="Wingdings" charset="0"/>
              <a:buChar char="v"/>
              <a:defRPr/>
            </a:pPr>
            <a:r>
              <a:rPr lang="ja-JP" altLang="en-US" sz="3200" b="1" dirty="0">
                <a:effectLst>
                  <a:glow rad="177800">
                    <a:schemeClr val="bg2"/>
                  </a:glow>
                </a:effectLst>
              </a:rPr>
              <a:t>上帝的</a:t>
            </a:r>
            <a:r>
              <a:rPr lang="zh-CN" altLang="en-US" sz="3200" b="1" dirty="0">
                <a:effectLst>
                  <a:glow rad="177800">
                    <a:schemeClr val="bg2"/>
                  </a:glow>
                </a:effectLst>
                <a:ea typeface="SimSun" charset="0"/>
                <a:cs typeface="SimSun" charset="0"/>
              </a:rPr>
              <a:t>信实 （上帝守与以色列的契约）</a:t>
            </a:r>
            <a:endParaRPr lang="en-US" altLang="ja-JP" sz="3200" b="1" dirty="0">
              <a:effectLst>
                <a:glow rad="177800">
                  <a:schemeClr val="bg2"/>
                </a:glow>
              </a:effectLst>
              <a:cs typeface="Times New Roman" charset="0"/>
            </a:endParaRPr>
          </a:p>
          <a:p>
            <a:pPr marL="342900" indent="-342900">
              <a:lnSpc>
                <a:spcPct val="90000"/>
              </a:lnSpc>
              <a:spcBef>
                <a:spcPct val="20000"/>
              </a:spcBef>
              <a:buSzPct val="75000"/>
              <a:buFont typeface="Wingdings" charset="0"/>
              <a:buChar char="v"/>
              <a:defRPr/>
            </a:pPr>
            <a:r>
              <a:rPr lang="ja-JP" altLang="en-US" sz="3200" b="1" dirty="0">
                <a:effectLst>
                  <a:glow rad="177800">
                    <a:schemeClr val="bg2"/>
                  </a:glow>
                </a:effectLst>
                <a:cs typeface="Times New Roman" charset="0"/>
              </a:rPr>
              <a:t>上帝的愤怒</a:t>
            </a:r>
            <a:r>
              <a:rPr lang="zh-CN" altLang="en-US" sz="3200" b="1" dirty="0">
                <a:effectLst>
                  <a:glow rad="177800">
                    <a:schemeClr val="bg2"/>
                  </a:glow>
                </a:effectLst>
                <a:ea typeface="SimSun" charset="0"/>
                <a:cs typeface="SimSun" charset="0"/>
              </a:rPr>
              <a:t>（上帝将惩罚以色列的敌人）</a:t>
            </a:r>
            <a:endParaRPr lang="en-US" altLang="zh-CN" sz="3200" b="1" dirty="0">
              <a:effectLst>
                <a:glow rad="177800">
                  <a:schemeClr val="bg2"/>
                </a:glow>
              </a:effectLst>
              <a:ea typeface="SimSun" charset="0"/>
              <a:cs typeface="SimSun" charset="0"/>
            </a:endParaRPr>
          </a:p>
          <a:p>
            <a:pPr marL="342900" indent="-342900">
              <a:lnSpc>
                <a:spcPct val="90000"/>
              </a:lnSpc>
              <a:spcBef>
                <a:spcPct val="20000"/>
              </a:spcBef>
              <a:buSzPct val="75000"/>
              <a:buFont typeface="Wingdings" charset="0"/>
              <a:buChar char="v"/>
              <a:defRPr/>
            </a:pPr>
            <a:r>
              <a:rPr lang="zh-CN" altLang="en-US" sz="3200" b="1" dirty="0">
                <a:effectLst>
                  <a:glow rad="177800">
                    <a:schemeClr val="bg2"/>
                  </a:glow>
                </a:effectLst>
                <a:ea typeface="SimSun" charset="0"/>
                <a:cs typeface="SimSun" charset="0"/>
              </a:rPr>
              <a:t>上帝的圣洁 （上帝对罪不妥协）</a:t>
            </a:r>
            <a:endParaRPr lang="en-US" altLang="zh-CN" sz="3200" b="1" dirty="0">
              <a:effectLst>
                <a:glow rad="177800">
                  <a:schemeClr val="bg2"/>
                </a:glow>
              </a:effectLst>
              <a:ea typeface="SimSun" charset="0"/>
              <a:cs typeface="SimSun" charset="0"/>
            </a:endParaRPr>
          </a:p>
          <a:p>
            <a:pPr marL="342900" indent="-342900">
              <a:lnSpc>
                <a:spcPct val="90000"/>
              </a:lnSpc>
              <a:spcBef>
                <a:spcPct val="20000"/>
              </a:spcBef>
              <a:buSzPct val="75000"/>
              <a:buFont typeface="Wingdings" charset="0"/>
              <a:buChar char="v"/>
              <a:defRPr/>
            </a:pPr>
            <a:r>
              <a:rPr lang="zh-CN" altLang="en-US" sz="3200" b="1" dirty="0">
                <a:effectLst>
                  <a:glow rad="177800">
                    <a:schemeClr val="bg2"/>
                  </a:glow>
                </a:effectLst>
                <a:ea typeface="SimSun" charset="0"/>
                <a:cs typeface="SimSun" charset="0"/>
              </a:rPr>
              <a:t>上帝的</a:t>
            </a:r>
            <a:r>
              <a:rPr lang="ja-JP" altLang="en-US" sz="3200" b="1" dirty="0">
                <a:effectLst>
                  <a:glow rad="177800">
                    <a:schemeClr val="bg2"/>
                  </a:glow>
                </a:effectLst>
                <a:ea typeface="SimSun" charset="0"/>
                <a:cs typeface="SimSun" charset="0"/>
              </a:rPr>
              <a:t>怜悯 </a:t>
            </a:r>
            <a:r>
              <a:rPr lang="zh-CN" altLang="en-US" sz="3200" b="1" dirty="0">
                <a:effectLst>
                  <a:glow rad="177800">
                    <a:schemeClr val="bg2"/>
                  </a:glow>
                </a:effectLst>
                <a:ea typeface="SimSun" charset="0"/>
                <a:cs typeface="SimSun" charset="0"/>
              </a:rPr>
              <a:t> （上帝要他的民悔改</a:t>
            </a:r>
            <a:r>
              <a:rPr lang="en-US" altLang="zh-CN" sz="3200" b="1" dirty="0">
                <a:effectLst>
                  <a:glow rad="177800">
                    <a:schemeClr val="bg2"/>
                  </a:glow>
                </a:effectLst>
                <a:ea typeface="SimSun" charset="0"/>
                <a:cs typeface="SimSun"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box(out)">
                                      <p:cBhvr>
                                        <p:cTn id="7" dur="500"/>
                                        <p:tgtEl>
                                          <p:spTgt spid="3584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45">
                                            <p:txEl>
                                              <p:pRg st="1" end="1"/>
                                            </p:txEl>
                                          </p:spTgt>
                                        </p:tgtEl>
                                        <p:attrNameLst>
                                          <p:attrName>style.visibility</p:attrName>
                                        </p:attrNameLst>
                                      </p:cBhvr>
                                      <p:to>
                                        <p:strVal val="visible"/>
                                      </p:to>
                                    </p:set>
                                    <p:animEffect transition="in" filter="box(out)">
                                      <p:cBhvr>
                                        <p:cTn id="12" dur="500"/>
                                        <p:tgtEl>
                                          <p:spTgt spid="3584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45">
                                            <p:txEl>
                                              <p:pRg st="2" end="2"/>
                                            </p:txEl>
                                          </p:spTgt>
                                        </p:tgtEl>
                                        <p:attrNameLst>
                                          <p:attrName>style.visibility</p:attrName>
                                        </p:attrNameLst>
                                      </p:cBhvr>
                                      <p:to>
                                        <p:strVal val="visible"/>
                                      </p:to>
                                    </p:set>
                                    <p:animEffect transition="in" filter="box(out)">
                                      <p:cBhvr>
                                        <p:cTn id="17" dur="500"/>
                                        <p:tgtEl>
                                          <p:spTgt spid="3584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5845">
                                            <p:txEl>
                                              <p:pRg st="3" end="3"/>
                                            </p:txEl>
                                          </p:spTgt>
                                        </p:tgtEl>
                                        <p:attrNameLst>
                                          <p:attrName>style.visibility</p:attrName>
                                        </p:attrNameLst>
                                      </p:cBhvr>
                                      <p:to>
                                        <p:strVal val="visible"/>
                                      </p:to>
                                    </p:set>
                                    <p:animEffect transition="in" filter="box(out)">
                                      <p:cBhvr>
                                        <p:cTn id="22" dur="500"/>
                                        <p:tgtEl>
                                          <p:spTgt spid="3584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5634" name="Picture 5" descr="jerusalem-vi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3" name="Rectangle 7"/>
          <p:cNvSpPr>
            <a:spLocks noGrp="1" noChangeArrowheads="1"/>
          </p:cNvSpPr>
          <p:nvPr>
            <p:ph type="title" idx="4294967295"/>
          </p:nvPr>
        </p:nvSpPr>
        <p:spPr>
          <a:xfrm>
            <a:off x="0" y="-152400"/>
            <a:ext cx="9144000" cy="1219200"/>
          </a:xfrm>
          <a:solidFill>
            <a:schemeClr val="bg2"/>
          </a:solidFill>
          <a:effectLst>
            <a:outerShdw blurRad="63500" dist="35921" dir="2700000" algn="ctr" rotWithShape="0">
              <a:srgbClr val="FFFFFF"/>
            </a:outerShdw>
          </a:effectLst>
        </p:spPr>
        <p:txBody>
          <a:bodyPr/>
          <a:lstStyle/>
          <a:p>
            <a:pPr eaLnBrk="1" hangingPunct="1"/>
            <a:r>
              <a:rPr lang="zh-CN" altLang="en-US" sz="4000" b="1" dirty="0">
                <a:solidFill>
                  <a:schemeClr val="tx1"/>
                </a:solidFill>
                <a:latin typeface="Times New Roman" charset="0"/>
                <a:cs typeface="SimSun" charset="0"/>
              </a:rPr>
              <a:t>关键字</a:t>
            </a:r>
            <a:r>
              <a:rPr lang="en-US" altLang="zh-CN" sz="4000" b="1" dirty="0">
                <a:solidFill>
                  <a:schemeClr val="tx1"/>
                </a:solidFill>
                <a:latin typeface="Times New Roman" charset="0"/>
                <a:cs typeface="SimSun" charset="0"/>
              </a:rPr>
              <a:t>:</a:t>
            </a:r>
            <a:r>
              <a:rPr lang="zh-CN" altLang="en-US" sz="4000" b="1" dirty="0">
                <a:solidFill>
                  <a:schemeClr val="tx1"/>
                </a:solidFill>
                <a:latin typeface="Times New Roman" charset="0"/>
                <a:cs typeface="SimSun" charset="0"/>
              </a:rPr>
              <a:t>弥赛亚</a:t>
            </a:r>
            <a:endParaRPr lang="en-US" sz="6600" dirty="0">
              <a:solidFill>
                <a:schemeClr val="tx1"/>
              </a:solidFill>
              <a:latin typeface="Times New Roman" charset="0"/>
            </a:endParaRPr>
          </a:p>
        </p:txBody>
      </p:sp>
      <p:sp>
        <p:nvSpPr>
          <p:cNvPr id="325636"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649</a:t>
            </a:r>
          </a:p>
        </p:txBody>
      </p:sp>
      <p:sp>
        <p:nvSpPr>
          <p:cNvPr id="167941" name="Rectangle 4"/>
          <p:cNvSpPr>
            <a:spLocks noChangeArrowheads="1"/>
          </p:cNvSpPr>
          <p:nvPr/>
        </p:nvSpPr>
        <p:spPr bwMode="auto">
          <a:xfrm>
            <a:off x="571500" y="1143000"/>
            <a:ext cx="8001000" cy="1570038"/>
          </a:xfrm>
          <a:prstGeom prst="rect">
            <a:avLst/>
          </a:prstGeom>
          <a:gradFill rotWithShape="0">
            <a:gsLst>
              <a:gs pos="0">
                <a:schemeClr val="accent2"/>
              </a:gs>
              <a:gs pos="100000">
                <a:schemeClr val="bg1"/>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pPr algn="ctr"/>
            <a:r>
              <a:rPr lang="zh-CN" altLang="en-US" b="1">
                <a:cs typeface="SimSun" charset="0"/>
              </a:rPr>
              <a:t>金句</a:t>
            </a:r>
            <a:r>
              <a:rPr lang="en-US" altLang="zh-CN" b="1">
                <a:cs typeface="SimSun" charset="0"/>
              </a:rPr>
              <a:t>:</a:t>
            </a:r>
          </a:p>
          <a:p>
            <a:pPr algn="ctr"/>
            <a:r>
              <a:rPr lang="en-US" altLang="zh-CN" b="1">
                <a:cs typeface="SimSun" charset="0"/>
              </a:rPr>
              <a:t>“</a:t>
            </a:r>
            <a:r>
              <a:rPr lang="zh-CN" altLang="en-US">
                <a:cs typeface="SimSun" charset="0"/>
              </a:rPr>
              <a:t>耶和华如此说，我现在回到锡安，要住在耶路撒冷中。耶路撒冷必称为诚实的城，万军之耶和华的山必称为圣山。</a:t>
            </a:r>
            <a:r>
              <a:rPr lang="en-US" altLang="zh-CN" b="1">
                <a:cs typeface="SimSun" charset="0"/>
              </a:rPr>
              <a:t>” (</a:t>
            </a:r>
            <a:r>
              <a:rPr lang="ja-JP" altLang="en-US" b="1">
                <a:cs typeface="SimSun" charset="0"/>
              </a:rPr>
              <a:t>撒迦利亚</a:t>
            </a:r>
            <a:r>
              <a:rPr lang="en-US" altLang="zh-CN" b="1">
                <a:cs typeface="SimSun" charset="0"/>
              </a:rPr>
              <a:t> 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7682" name="Picture 5"/>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14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68963" name="Rectangle 2"/>
          <p:cNvSpPr>
            <a:spLocks noChangeArrowheads="1"/>
          </p:cNvSpPr>
          <p:nvPr/>
        </p:nvSpPr>
        <p:spPr bwMode="auto">
          <a:xfrm>
            <a:off x="228600" y="487709"/>
            <a:ext cx="8001000" cy="353943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pPr algn="ctr">
              <a:defRPr/>
            </a:pPr>
            <a:r>
              <a:rPr lang="zh-CN" altLang="en-US" sz="2800" b="1">
                <a:solidFill>
                  <a:srgbClr val="FFFFFF"/>
                </a:solidFill>
                <a:effectLst>
                  <a:glow rad="177800">
                    <a:schemeClr val="bg2"/>
                  </a:glow>
                </a:effectLst>
                <a:ea typeface="SimSun" charset="0"/>
                <a:cs typeface="SimSun" charset="0"/>
              </a:rPr>
              <a:t>信息声明</a:t>
            </a:r>
            <a:r>
              <a:rPr lang="ja-JP" altLang="en-US" sz="2800" b="1">
                <a:solidFill>
                  <a:srgbClr val="FFFFFF"/>
                </a:solidFill>
                <a:effectLst>
                  <a:glow rad="177800">
                    <a:schemeClr val="bg2"/>
                  </a:glow>
                </a:effectLst>
                <a:ea typeface="SimSun" charset="0"/>
                <a:cs typeface="SimSun" charset="0"/>
              </a:rPr>
              <a:t> </a:t>
            </a:r>
            <a:r>
              <a:rPr lang="en-US" altLang="zh-CN" sz="2800" b="1" dirty="0">
                <a:solidFill>
                  <a:srgbClr val="FFFFFF"/>
                </a:solidFill>
                <a:effectLst>
                  <a:glow rad="177800">
                    <a:schemeClr val="bg2"/>
                  </a:glow>
                </a:effectLst>
                <a:ea typeface="SimSun" charset="0"/>
                <a:cs typeface="SimSun" charset="0"/>
              </a:rPr>
              <a:t>:</a:t>
            </a:r>
          </a:p>
          <a:p>
            <a:pPr algn="ctr">
              <a:defRPr/>
            </a:pPr>
            <a:r>
              <a:rPr lang="zh-CN" altLang="en-US" sz="2800" b="1">
                <a:effectLst>
                  <a:glow rad="177800">
                    <a:schemeClr val="bg2"/>
                  </a:glow>
                </a:effectLst>
                <a:ea typeface="SimSun" charset="0"/>
                <a:cs typeface="SimSun" charset="0"/>
              </a:rPr>
              <a:t>撒加利亚通过鼓励犹大全国以重建圣殿来回应他们列国中与神建立的独特的约，并为弥赛亚而预备犹大，使他们看清将来与弥赛亚一同做王时的诸多祝福。</a:t>
            </a:r>
            <a:endParaRPr lang="en-US" altLang="zh-CN" sz="2800" b="1" dirty="0">
              <a:effectLst>
                <a:glow rad="177800">
                  <a:schemeClr val="bg2"/>
                </a:glow>
              </a:effectLst>
              <a:ea typeface="SimSun" charset="0"/>
              <a:cs typeface="SimSun" charset="0"/>
            </a:endParaRPr>
          </a:p>
          <a:p>
            <a:pPr algn="ctr">
              <a:defRPr/>
            </a:pPr>
            <a:r>
              <a:rPr lang="ja-JP" altLang="en-US" sz="2800" b="1" dirty="0">
                <a:solidFill>
                  <a:srgbClr val="FFFFFF"/>
                </a:solidFill>
                <a:effectLst>
                  <a:glow rad="177800">
                    <a:schemeClr val="bg2"/>
                  </a:glow>
                </a:effectLst>
                <a:ea typeface="SimSun" charset="0"/>
                <a:cs typeface="SimSun" charset="0"/>
              </a:rPr>
              <a:t>应用</a:t>
            </a:r>
            <a:r>
              <a:rPr lang="en-US" altLang="zh-CN" sz="2800" b="1" dirty="0">
                <a:solidFill>
                  <a:srgbClr val="FFFFFF"/>
                </a:solidFill>
                <a:effectLst>
                  <a:glow rad="177800">
                    <a:schemeClr val="bg2"/>
                  </a:glow>
                </a:effectLst>
                <a:ea typeface="SimSun" charset="0"/>
                <a:cs typeface="SimSun" charset="0"/>
              </a:rPr>
              <a:t>:</a:t>
            </a:r>
          </a:p>
          <a:p>
            <a:pPr algn="ctr">
              <a:defRPr/>
            </a:pPr>
            <a:r>
              <a:rPr lang="zh-CN" altLang="en-US" sz="2800" b="1">
                <a:effectLst>
                  <a:glow rad="177800">
                    <a:schemeClr val="bg2"/>
                  </a:glow>
                </a:effectLst>
                <a:ea typeface="SimSun" charset="0"/>
                <a:cs typeface="SimSun" charset="0"/>
              </a:rPr>
              <a:t>你未来将会与基督一同作王会怎么样影响你今天所做出决定</a:t>
            </a:r>
            <a:r>
              <a:rPr lang="en-US" altLang="zh-CN" sz="2800" b="1">
                <a:effectLst>
                  <a:glow rad="177800">
                    <a:schemeClr val="bg2"/>
                  </a:glow>
                </a:effectLst>
                <a:ea typeface="SimSun" charset="0"/>
                <a:cs typeface="SimSun" charset="0"/>
              </a:rPr>
              <a:t>?</a:t>
            </a:r>
            <a:endParaRPr lang="en-US" altLang="zh-CN" sz="2800" b="1" dirty="0">
              <a:effectLst>
                <a:glow rad="177800">
                  <a:schemeClr val="bg2"/>
                </a:glow>
              </a:effectLst>
              <a:ea typeface="SimSun" charset="0"/>
              <a:cs typeface="SimSun" charset="0"/>
            </a:endParaRPr>
          </a:p>
        </p:txBody>
      </p:sp>
      <p:sp>
        <p:nvSpPr>
          <p:cNvPr id="326660" name="Text Box 3"/>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glow rad="177800">
                    <a:schemeClr val="bg2"/>
                  </a:glow>
                </a:effectLst>
              </a:rPr>
              <a:t>649</a:t>
            </a:r>
          </a:p>
        </p:txBody>
      </p:sp>
      <p:sp>
        <p:nvSpPr>
          <p:cNvPr id="326661" name="Rectangle 6"/>
          <p:cNvSpPr>
            <a:spLocks noGrp="1" noChangeArrowheads="1"/>
          </p:cNvSpPr>
          <p:nvPr>
            <p:ph type="title" idx="4294967295"/>
          </p:nvPr>
        </p:nvSpPr>
        <p:spPr>
          <a:xfrm>
            <a:off x="5410200" y="6553200"/>
            <a:ext cx="3581400" cy="469900"/>
          </a:xfrm>
        </p:spPr>
        <p:txBody>
          <a:bodyPr/>
          <a:lstStyle/>
          <a:p>
            <a:pPr algn="r" eaLnBrk="1" hangingPunct="1">
              <a:defRPr/>
            </a:pPr>
            <a:r>
              <a:rPr lang="zh-CN" altLang="en-US" sz="2400" b="1" i="1">
                <a:effectLst>
                  <a:glow rad="177800">
                    <a:schemeClr val="bg2"/>
                  </a:glow>
                </a:effectLst>
                <a:latin typeface="Times New Roman" charset="0"/>
              </a:rPr>
              <a:t>结语与应用</a:t>
            </a:r>
            <a:endParaRPr lang="en-US" sz="2400" b="1" i="1">
              <a:effectLst>
                <a:glow rad="177800">
                  <a:schemeClr val="bg2"/>
                </a:glow>
              </a:effectLst>
              <a:latin typeface="Times New Roman"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基督再来之后，我们也将与以色列一同掌权。</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0" y="4581128"/>
            <a:ext cx="9144000" cy="2016125"/>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希伯来书的读者正面临失去他们国度掌权的危险（希伯来书 </a:t>
            </a:r>
            <a:r>
              <a:rPr lang="en-US" altLang="zh-CN" sz="4000" b="1" dirty="0">
                <a:effectLst>
                  <a:glow rad="127000">
                    <a:schemeClr val="tx1"/>
                  </a:glow>
                </a:effectLst>
                <a:latin typeface="Arial" charset="0"/>
                <a:ea typeface="ＭＳ Ｐゴシック" charset="0"/>
                <a:cs typeface="ＭＳ Ｐゴシック" charset="0"/>
              </a:rPr>
              <a:t>3:7–4:13</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12113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3:7-9 </a:t>
            </a:r>
            <a:r>
              <a:rPr kumimoji="0" lang="en-US" sz="32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(CNY)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所以，就像圣灵所说的</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如果你们今天听从他的声音</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8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就不要硬着心，好像在旷野惹他发怒</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试探他的日子一样</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9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在那里，你们的祖先以试验来试探我</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观看我的作为有四十年之久</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p:txBody>
      </p:sp>
    </p:spTree>
    <p:extLst>
      <p:ext uri="{BB962C8B-B14F-4D97-AF65-F5344CB8AC3E}">
        <p14:creationId xmlns:p14="http://schemas.microsoft.com/office/powerpoint/2010/main" val="3347531165"/>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3:10-11</a:t>
            </a:r>
            <a:r>
              <a:rPr kumimoji="0" lang="en-US" sz="32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(CNY)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所以，我向那个世代的人发怒，说</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他们心里常常迷误，不认识我的道路</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11   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我就在烈怒中起誓，说</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他们绝不可进入我的安息</a:t>
            </a: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mr-IN"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angal" panose="02040503050203030202" pitchFamily="18" charset="0"/>
                <a:sym typeface="Calibri"/>
              </a:rPr>
              <a:t>'</a:t>
            </a:r>
            <a:r>
              <a:rPr kumimoji="0" lang="fr-F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p:txBody>
      </p:sp>
    </p:spTree>
    <p:extLst>
      <p:ext uri="{BB962C8B-B14F-4D97-AF65-F5344CB8AC3E}">
        <p14:creationId xmlns:p14="http://schemas.microsoft.com/office/powerpoint/2010/main" val="838890119"/>
      </p:ext>
    </p:extLst>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3:12-14 (CNY)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弟兄们，你们要小心，免得你们中间有人存着邪恶、不信的心，以致离弃了永活的</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神</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13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趁着还有叫作“今天</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的时候，总要天天互相劝勉，免得你们中间有人受了罪恶的诱惑，心里就刚硬了</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14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如果我们把起初的信念坚持到底</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就是有分于基督的人了</a:t>
            </a:r>
            <a:r>
              <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p:txBody>
      </p:sp>
    </p:spTree>
    <p:extLst>
      <p:ext uri="{BB962C8B-B14F-4D97-AF65-F5344CB8AC3E}">
        <p14:creationId xmlns:p14="http://schemas.microsoft.com/office/powerpoint/2010/main" val="65584047"/>
      </p:ext>
    </p:extLst>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9950"/>
            <a:ext cx="9144000" cy="2947168"/>
          </a:xfrm>
          <a:effectLst>
            <a:outerShdw blurRad="63500" dist="35921" dir="2700000" algn="ctr" rotWithShape="0">
              <a:schemeClr val="tx2">
                <a:alpha val="74998"/>
              </a:schemeClr>
            </a:outerShdw>
          </a:effectLst>
        </p:spPr>
        <p:txBody>
          <a:bodyPr anchor="t"/>
          <a:lstStyle/>
          <a:p>
            <a:pPr>
              <a:defRPr/>
            </a:pPr>
            <a:r>
              <a:rPr lang="zh-CN" altLang="en-US" sz="9600" b="1" dirty="0">
                <a:effectLst>
                  <a:glow rad="127000">
                    <a:schemeClr val="tx1"/>
                  </a:glow>
                </a:effectLst>
                <a:latin typeface="Arial" charset="0"/>
                <a:ea typeface="ＭＳ Ｐゴシック" charset="0"/>
                <a:cs typeface="ＭＳ Ｐゴシック" charset="0"/>
              </a:rPr>
              <a:t>今天</a:t>
            </a:r>
            <a:br>
              <a:rPr lang="en-US" altLang="zh-CN" sz="8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你需要鼓励吗？</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弥赛亚</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578256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370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12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2454252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2808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02931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997752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0"/>
            <a:ext cx="9070975" cy="5589240"/>
          </a:xfrm>
        </p:spPr>
        <p:txBody>
          <a:bodyPr/>
          <a:lstStyle/>
          <a:p>
            <a:r>
              <a:rPr lang="zh-CN" altLang="en-US" sz="6000" b="1" dirty="0">
                <a:solidFill>
                  <a:srgbClr val="FFFFFF"/>
                </a:solidFill>
              </a:rPr>
              <a:t>回应关于撒迦利亚书中所谓缺乏一致性的质疑。</a:t>
            </a:r>
            <a:endParaRPr lang="en-US" sz="6000" b="1" dirty="0">
              <a:solidFill>
                <a:srgbClr val="FFFFFF"/>
              </a:solidFill>
            </a:endParaRPr>
          </a:p>
        </p:txBody>
      </p:sp>
    </p:spTree>
    <p:extLst>
      <p:ext uri="{BB962C8B-B14F-4D97-AF65-F5344CB8AC3E}">
        <p14:creationId xmlns:p14="http://schemas.microsoft.com/office/powerpoint/2010/main" val="105741240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4"/>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228600"/>
            <a:ext cx="9144000" cy="715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29730" name="Rectangle 2"/>
          <p:cNvSpPr>
            <a:spLocks noGrp="1" noChangeArrowheads="1"/>
          </p:cNvSpPr>
          <p:nvPr>
            <p:ph type="title"/>
          </p:nvPr>
        </p:nvSpPr>
        <p:spPr>
          <a:xfrm>
            <a:off x="134938" y="152400"/>
            <a:ext cx="8885237" cy="685800"/>
          </a:xfrm>
        </p:spPr>
        <p:txBody>
          <a:bodyPr/>
          <a:lstStyle/>
          <a:p>
            <a:pPr eaLnBrk="1" hangingPunct="1"/>
            <a:r>
              <a:rPr lang="zh-CN" altLang="en-US" sz="4800">
                <a:latin typeface="Times New Roman" charset="0"/>
                <a:cs typeface="SimSun" charset="0"/>
              </a:rPr>
              <a:t>合一的</a:t>
            </a:r>
            <a:r>
              <a:rPr lang="ja-JP" altLang="en-US" sz="4800">
                <a:latin typeface="Times New Roman" charset="0"/>
              </a:rPr>
              <a:t>辩论</a:t>
            </a:r>
          </a:p>
        </p:txBody>
      </p:sp>
      <p:sp>
        <p:nvSpPr>
          <p:cNvPr id="32773" name="Rectangle 5"/>
          <p:cNvSpPr>
            <a:spLocks noChangeArrowheads="1"/>
          </p:cNvSpPr>
          <p:nvPr/>
        </p:nvSpPr>
        <p:spPr bwMode="auto">
          <a:xfrm>
            <a:off x="304800" y="1447800"/>
            <a:ext cx="8915400" cy="518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indent="-342900">
              <a:lnSpc>
                <a:spcPct val="70000"/>
              </a:lnSpc>
              <a:spcBef>
                <a:spcPct val="20000"/>
              </a:spcBef>
              <a:buSzPct val="75000"/>
            </a:pPr>
            <a:r>
              <a:rPr lang="ja-JP" altLang="en-US" sz="2800" u="sng">
                <a:effectLst>
                  <a:outerShdw blurRad="38100" dist="38100" dir="2700000" algn="tl">
                    <a:srgbClr val="000000"/>
                  </a:outerShdw>
                </a:effectLst>
              </a:rPr>
              <a:t>反对</a:t>
            </a:r>
            <a:r>
              <a:rPr lang="en-US" altLang="ja-JP" sz="2800" b="1" u="sng">
                <a:effectLst>
                  <a:outerShdw blurRad="38100" dist="38100" dir="2700000" algn="tl">
                    <a:srgbClr val="000000"/>
                  </a:outerShdw>
                </a:effectLst>
                <a:cs typeface="Times New Roman" charset="0"/>
              </a:rPr>
              <a:t>:</a:t>
            </a:r>
            <a:endParaRPr lang="en-US" altLang="ja-JP" sz="2800" u="sng">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endParaRPr lang="en-US" sz="2800" b="1">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zh-CN" altLang="en-US" sz="2800">
                <a:effectLst>
                  <a:outerShdw blurRad="38100" dist="38100" dir="2700000" algn="tl">
                    <a:srgbClr val="000000"/>
                  </a:outerShdw>
                </a:effectLst>
                <a:cs typeface="SimSun" charset="0"/>
              </a:rPr>
              <a:t>约瑟</a:t>
            </a:r>
            <a:r>
              <a:rPr lang="en-US" altLang="zh-CN" sz="2800">
                <a:effectLst>
                  <a:outerShdw blurRad="38100" dist="38100" dir="2700000" algn="tl">
                    <a:srgbClr val="000000"/>
                  </a:outerShdw>
                </a:effectLst>
                <a:cs typeface="SimSun" charset="0"/>
              </a:rPr>
              <a:t>Mede (</a:t>
            </a:r>
            <a:r>
              <a:rPr lang="zh-CN" altLang="en-US" sz="2800">
                <a:effectLst>
                  <a:outerShdw blurRad="38100" dist="38100" dir="2700000" algn="tl">
                    <a:srgbClr val="000000"/>
                  </a:outerShdw>
                </a:effectLst>
                <a:cs typeface="SimSun" charset="0"/>
              </a:rPr>
              <a:t>剑桥学者</a:t>
            </a:r>
            <a:r>
              <a:rPr lang="en-US" altLang="zh-CN" sz="2800">
                <a:effectLst>
                  <a:outerShdw blurRad="38100" dist="38100" dir="2700000" algn="tl">
                    <a:srgbClr val="000000"/>
                  </a:outerShdw>
                </a:effectLst>
                <a:cs typeface="SimSun" charset="0"/>
              </a:rPr>
              <a:t>)</a:t>
            </a:r>
          </a:p>
          <a:p>
            <a:pPr marL="342900" indent="-342900">
              <a:lnSpc>
                <a:spcPct val="70000"/>
              </a:lnSpc>
              <a:spcBef>
                <a:spcPct val="20000"/>
              </a:spcBef>
              <a:buSzPct val="75000"/>
            </a:pPr>
            <a:r>
              <a:rPr lang="ja-JP" altLang="en-US" sz="2800">
                <a:effectLst>
                  <a:outerShdw blurRad="38100" dist="38100" dir="2700000" algn="tl">
                    <a:srgbClr val="000000"/>
                  </a:outerShdw>
                </a:effectLst>
                <a:cs typeface="SimSun" charset="0"/>
              </a:rPr>
              <a:t>看法</a:t>
            </a:r>
            <a:r>
              <a:rPr lang="en-US" altLang="ja-JP" sz="2800" b="1">
                <a:effectLst>
                  <a:outerShdw blurRad="38100" dist="38100" dir="2700000" algn="tl">
                    <a:srgbClr val="000000"/>
                  </a:outerShdw>
                </a:effectLst>
                <a:cs typeface="Times New Roman" charset="0"/>
              </a:rPr>
              <a:t>: 9-11</a:t>
            </a:r>
            <a:r>
              <a:rPr lang="ja-JP" altLang="en-US" sz="2800">
                <a:effectLst>
                  <a:outerShdw blurRad="38100" dist="38100" dir="2700000" algn="tl">
                    <a:srgbClr val="000000"/>
                  </a:outerShdw>
                </a:effectLst>
                <a:cs typeface="Times New Roman" charset="0"/>
              </a:rPr>
              <a:t>章写由耶利米</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pPr>
            <a:r>
              <a:rPr lang="ja-JP" altLang="en-US" sz="2800">
                <a:effectLst>
                  <a:outerShdw blurRad="38100" dist="38100" dir="2700000" algn="tl">
                    <a:srgbClr val="000000"/>
                  </a:outerShdw>
                </a:effectLst>
                <a:cs typeface="Times New Roman" charset="0"/>
              </a:rPr>
              <a:t>论据</a:t>
            </a:r>
            <a:r>
              <a:rPr lang="en-US" altLang="ja-JP" sz="2800" b="1">
                <a:effectLst>
                  <a:outerShdw blurRad="38100" dist="38100" dir="2700000" algn="tl">
                    <a:srgbClr val="000000"/>
                  </a:outerShdw>
                </a:effectLst>
                <a:cs typeface="Times New Roman" charset="0"/>
              </a:rPr>
              <a:t>: </a:t>
            </a:r>
            <a:r>
              <a:rPr lang="ja-JP" altLang="en-US" sz="2800">
                <a:effectLst>
                  <a:outerShdw blurRad="38100" dist="38100" dir="2700000" algn="tl">
                    <a:srgbClr val="000000"/>
                  </a:outerShdw>
                </a:effectLst>
                <a:cs typeface="Times New Roman" charset="0"/>
              </a:rPr>
              <a:t>马太</a:t>
            </a:r>
            <a:r>
              <a:rPr lang="en-US" altLang="ja-JP" sz="2800" b="1">
                <a:effectLst>
                  <a:outerShdw blurRad="38100" dist="38100" dir="2700000" algn="tl">
                    <a:srgbClr val="000000"/>
                  </a:outerShdw>
                </a:effectLst>
                <a:cs typeface="Times New Roman" charset="0"/>
              </a:rPr>
              <a:t>27:9 </a:t>
            </a:r>
            <a:r>
              <a:rPr lang="ja-JP" altLang="en-US" sz="2800">
                <a:effectLst>
                  <a:outerShdw blurRad="38100" dist="38100" dir="2700000" algn="tl">
                    <a:srgbClr val="000000"/>
                  </a:outerShdw>
                </a:effectLst>
                <a:cs typeface="Times New Roman" charset="0"/>
              </a:rPr>
              <a:t>属</a:t>
            </a:r>
            <a:r>
              <a:rPr lang="ja-JP" altLang="en-US" sz="2800" b="1">
                <a:effectLst>
                  <a:outerShdw blurRad="38100" dist="38100" dir="2700000" algn="tl">
                    <a:srgbClr val="000000"/>
                  </a:outerShdw>
                </a:effectLst>
                <a:cs typeface="Times New Roman" charset="0"/>
              </a:rPr>
              <a:t>撒迦利亚</a:t>
            </a:r>
            <a:r>
              <a:rPr lang="en-US" altLang="ja-JP" sz="2800" b="1">
                <a:effectLst>
                  <a:outerShdw blurRad="38100" dist="38100" dir="2700000" algn="tl">
                    <a:srgbClr val="000000"/>
                  </a:outerShdw>
                </a:effectLst>
                <a:cs typeface="Times New Roman" charset="0"/>
              </a:rPr>
              <a:t>. 11:3 </a:t>
            </a:r>
            <a:r>
              <a:rPr lang="ja-JP" altLang="en-US" sz="2800">
                <a:effectLst>
                  <a:outerShdw blurRad="38100" dist="38100" dir="2700000" algn="tl">
                    <a:srgbClr val="000000"/>
                  </a:outerShdw>
                </a:effectLst>
                <a:cs typeface="Times New Roman" charset="0"/>
              </a:rPr>
              <a:t>属耶利米</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pPr>
            <a:endParaRPr lang="en-US"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H. Corrodi </a:t>
            </a:r>
            <a:r>
              <a:rPr lang="en-US" altLang="ja-JP" sz="2800">
                <a:effectLst>
                  <a:outerShdw blurRad="38100" dist="38100" dir="2700000" algn="tl">
                    <a:srgbClr val="000000"/>
                  </a:outerShdw>
                </a:effectLst>
                <a:cs typeface="Times New Roman" charset="0"/>
              </a:rPr>
              <a:t>(</a:t>
            </a:r>
            <a:r>
              <a:rPr lang="ja-JP" altLang="en-US" sz="2800">
                <a:effectLst>
                  <a:outerShdw blurRad="38100" dist="38100" dir="2700000" algn="tl">
                    <a:srgbClr val="000000"/>
                  </a:outerShdw>
                </a:effectLst>
                <a:cs typeface="Times New Roman" charset="0"/>
              </a:rPr>
              <a:t>德国学者</a:t>
            </a:r>
            <a:r>
              <a:rPr lang="en-US" altLang="ja-JP" sz="2800">
                <a:effectLst>
                  <a:outerShdw blurRad="38100" dist="38100" dir="2700000" algn="tl">
                    <a:srgbClr val="000000"/>
                  </a:outerShdw>
                </a:effectLst>
                <a:cs typeface="Times New Roman" charset="0"/>
              </a:rPr>
              <a:t>)</a:t>
            </a:r>
          </a:p>
          <a:p>
            <a:pPr marL="342900" indent="-342900">
              <a:lnSpc>
                <a:spcPct val="70000"/>
              </a:lnSpc>
              <a:spcBef>
                <a:spcPct val="20000"/>
              </a:spcBef>
              <a:buSzPct val="75000"/>
              <a:buFont typeface="Wingdings" charset="0"/>
              <a:buNone/>
            </a:pPr>
            <a:r>
              <a:rPr lang="ja-JP" altLang="en-US" sz="2800">
                <a:effectLst>
                  <a:outerShdw blurRad="38100" dist="38100" dir="2700000" algn="tl">
                    <a:srgbClr val="000000"/>
                  </a:outerShdw>
                </a:effectLst>
                <a:cs typeface="Times New Roman" charset="0"/>
              </a:rPr>
              <a:t>看法</a:t>
            </a:r>
            <a:r>
              <a:rPr lang="en-US" altLang="ja-JP" sz="2800" b="1">
                <a:effectLst>
                  <a:outerShdw blurRad="38100" dist="38100" dir="2700000" algn="tl">
                    <a:srgbClr val="000000"/>
                  </a:outerShdw>
                </a:effectLst>
                <a:cs typeface="Times New Roman" charset="0"/>
              </a:rPr>
              <a:t>: 9-14</a:t>
            </a:r>
            <a:r>
              <a:rPr lang="ja-JP" altLang="en-US" sz="2800">
                <a:effectLst>
                  <a:outerShdw blurRad="38100" dist="38100" dir="2700000" algn="tl">
                    <a:srgbClr val="000000"/>
                  </a:outerShdw>
                </a:effectLst>
                <a:cs typeface="Times New Roman" charset="0"/>
              </a:rPr>
              <a:t>章</a:t>
            </a:r>
            <a:r>
              <a:rPr lang="zh-CN" altLang="en-US" sz="2800">
                <a:effectLst>
                  <a:outerShdw blurRad="38100" dist="38100" dir="2700000" algn="tl">
                    <a:srgbClr val="000000"/>
                  </a:outerShdw>
                </a:effectLst>
                <a:cs typeface="SimSun" charset="0"/>
              </a:rPr>
              <a:t>在撒迦利亚以后的时间写</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 </a:t>
            </a:r>
            <a:endParaRPr lang="en-US"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zh-CN" altLang="en-US" sz="2800" b="1" u="sng">
                <a:effectLst>
                  <a:outerShdw blurRad="38100" dist="38100" dir="2700000" algn="tl">
                    <a:srgbClr val="000000"/>
                  </a:outerShdw>
                </a:effectLst>
                <a:cs typeface="SimSun" charset="0"/>
              </a:rPr>
              <a:t>赞成</a:t>
            </a:r>
            <a:r>
              <a:rPr lang="en-US" altLang="ja-JP" sz="2800" b="1" u="sng">
                <a:effectLst>
                  <a:outerShdw blurRad="38100" dist="38100" dir="2700000" algn="tl">
                    <a:srgbClr val="000000"/>
                  </a:outerShdw>
                </a:effectLst>
                <a:cs typeface="Times New Roman" charset="0"/>
              </a:rPr>
              <a:t>:</a:t>
            </a: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L. Berthold</a:t>
            </a:r>
            <a:r>
              <a:rPr lang="en-US" sz="2800">
                <a:effectLst>
                  <a:outerShdw blurRad="38100" dist="38100" dir="2700000" algn="tl">
                    <a:srgbClr val="000000"/>
                  </a:outerShdw>
                </a:effectLst>
                <a:cs typeface="Times New Roman" charset="0"/>
              </a:rPr>
              <a:t>: </a:t>
            </a:r>
            <a:r>
              <a:rPr lang="ja-JP" altLang="en-US" sz="2800">
                <a:effectLst>
                  <a:outerShdw blurRad="38100" dist="38100" dir="2700000" algn="tl">
                    <a:srgbClr val="000000"/>
                  </a:outerShdw>
                </a:effectLst>
                <a:cs typeface="Times New Roman" charset="0"/>
              </a:rPr>
              <a:t>以赛亚</a:t>
            </a:r>
            <a:r>
              <a:rPr lang="en-US" altLang="ja-JP" sz="2800" b="1">
                <a:effectLst>
                  <a:outerShdw blurRad="38100" dist="38100" dir="2700000" algn="tl">
                    <a:srgbClr val="000000"/>
                  </a:outerShdw>
                </a:effectLst>
                <a:cs typeface="Times New Roman" charset="0"/>
              </a:rPr>
              <a:t> 8:2 </a:t>
            </a:r>
            <a:r>
              <a:rPr lang="ja-JP" altLang="en-US" sz="2800" b="1">
                <a:effectLst>
                  <a:outerShdw blurRad="38100" dist="38100" dir="2700000" algn="tl">
                    <a:srgbClr val="000000"/>
                  </a:outerShdw>
                </a:effectLst>
                <a:cs typeface="Times New Roman" charset="0"/>
              </a:rPr>
              <a:t>撒迦利亚</a:t>
            </a:r>
            <a:r>
              <a:rPr lang="zh-CN" altLang="en-US" sz="2800" b="1">
                <a:effectLst>
                  <a:outerShdw blurRad="38100" dist="38100" dir="2700000" algn="tl">
                    <a:srgbClr val="000000"/>
                  </a:outerShdw>
                </a:effectLst>
                <a:cs typeface="SimSun" charset="0"/>
              </a:rPr>
              <a:t>书的</a:t>
            </a:r>
            <a:r>
              <a:rPr lang="zh-CN" altLang="en-US" sz="2800">
                <a:effectLst>
                  <a:outerShdw blurRad="38100" dist="38100" dir="2700000" algn="tl">
                    <a:srgbClr val="000000"/>
                  </a:outerShdw>
                </a:effectLst>
                <a:cs typeface="SimSun" charset="0"/>
              </a:rPr>
              <a:t>预言</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W.E. Barnes </a:t>
            </a:r>
            <a:r>
              <a:rPr lang="zh-CN" altLang="en-US" sz="2800" b="1">
                <a:effectLst>
                  <a:outerShdw blurRad="38100" dist="38100" dir="2700000" algn="tl">
                    <a:srgbClr val="000000"/>
                  </a:outerShdw>
                </a:effectLst>
                <a:cs typeface="SimSun" charset="0"/>
              </a:rPr>
              <a:t>记录</a:t>
            </a:r>
            <a:r>
              <a:rPr lang="zh-CN" altLang="en-US" sz="2800">
                <a:effectLst>
                  <a:outerShdw blurRad="38100" dist="38100" dir="2700000" algn="tl">
                    <a:srgbClr val="000000"/>
                  </a:outerShdw>
                </a:effectLst>
                <a:cs typeface="SimSun" charset="0"/>
              </a:rPr>
              <a:t>大卫和耶路撒冷的特</a:t>
            </a:r>
            <a:r>
              <a:rPr lang="ja-JP" altLang="en-US" sz="2800">
                <a:effectLst>
                  <a:outerShdw blurRad="38100" dist="38100" dir="2700000" algn="tl">
                    <a:srgbClr val="000000"/>
                  </a:outerShdw>
                </a:effectLst>
                <a:cs typeface="SimSun" charset="0"/>
              </a:rPr>
              <a:t>出</a:t>
            </a:r>
            <a:r>
              <a:rPr lang="zh-CN" altLang="en-US" sz="2800">
                <a:effectLst>
                  <a:outerShdw blurRad="38100" dist="38100" dir="2700000" algn="tl">
                    <a:srgbClr val="000000"/>
                  </a:outerShdw>
                </a:effectLst>
                <a:cs typeface="SimSun" charset="0"/>
              </a:rPr>
              <a:t>与双方对</a:t>
            </a:r>
            <a:r>
              <a:rPr lang="ja-JP" altLang="en-US" sz="2800">
                <a:effectLst>
                  <a:outerShdw blurRad="38100" dist="38100" dir="2700000" algn="tl">
                    <a:srgbClr val="000000"/>
                  </a:outerShdw>
                </a:effectLst>
                <a:cs typeface="SimSun" charset="0"/>
              </a:rPr>
              <a:t>法莲</a:t>
            </a:r>
            <a:r>
              <a:rPr lang="zh-CN" altLang="en-US" sz="2800">
                <a:effectLst>
                  <a:outerShdw blurRad="38100" dist="38100" dir="2700000" algn="tl">
                    <a:srgbClr val="000000"/>
                  </a:outerShdw>
                </a:effectLst>
                <a:cs typeface="SimSun" charset="0"/>
              </a:rPr>
              <a:t>的同情。</a:t>
            </a:r>
            <a:endParaRPr lang="en-US" sz="2800" b="1">
              <a:effectLst>
                <a:outerShdw blurRad="38100" dist="38100" dir="2700000" algn="tl">
                  <a:srgbClr val="000000"/>
                </a:outerShdw>
              </a:effectLst>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73">
                                            <p:txEl>
                                              <p:pRg st="2" end="2"/>
                                            </p:txEl>
                                          </p:spTgt>
                                        </p:tgtEl>
                                        <p:attrNameLst>
                                          <p:attrName>style.visibility</p:attrName>
                                        </p:attrNameLst>
                                      </p:cBhvr>
                                      <p:to>
                                        <p:strVal val="visible"/>
                                      </p:to>
                                    </p:set>
                                    <p:anim calcmode="lin" valueType="num">
                                      <p:cBhvr additive="base">
                                        <p:cTn id="13" dur="500" fill="hold"/>
                                        <p:tgtEl>
                                          <p:spTgt spid="3277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773">
                                            <p:txEl>
                                              <p:pRg st="3" end="3"/>
                                            </p:txEl>
                                          </p:spTgt>
                                        </p:tgtEl>
                                        <p:attrNameLst>
                                          <p:attrName>style.visibility</p:attrName>
                                        </p:attrNameLst>
                                      </p:cBhvr>
                                      <p:to>
                                        <p:strVal val="visible"/>
                                      </p:to>
                                    </p:set>
                                    <p:anim calcmode="lin" valueType="num">
                                      <p:cBhvr additive="base">
                                        <p:cTn id="19" dur="500" fill="hold"/>
                                        <p:tgtEl>
                                          <p:spTgt spid="3277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2773">
                                            <p:txEl>
                                              <p:pRg st="4" end="4"/>
                                            </p:txEl>
                                          </p:spTgt>
                                        </p:tgtEl>
                                        <p:attrNameLst>
                                          <p:attrName>style.visibility</p:attrName>
                                        </p:attrNameLst>
                                      </p:cBhvr>
                                      <p:to>
                                        <p:strVal val="visible"/>
                                      </p:to>
                                    </p:set>
                                    <p:anim calcmode="lin" valueType="num">
                                      <p:cBhvr additive="base">
                                        <p:cTn id="25" dur="500" fill="hold"/>
                                        <p:tgtEl>
                                          <p:spTgt spid="3277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277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2773">
                                            <p:txEl>
                                              <p:pRg st="6" end="6"/>
                                            </p:txEl>
                                          </p:spTgt>
                                        </p:tgtEl>
                                        <p:attrNameLst>
                                          <p:attrName>style.visibility</p:attrName>
                                        </p:attrNameLst>
                                      </p:cBhvr>
                                      <p:to>
                                        <p:strVal val="visible"/>
                                      </p:to>
                                    </p:set>
                                    <p:anim calcmode="lin" valueType="num">
                                      <p:cBhvr additive="base">
                                        <p:cTn id="31" dur="500" fill="hold"/>
                                        <p:tgtEl>
                                          <p:spTgt spid="3277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27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2773">
                                            <p:txEl>
                                              <p:pRg st="7" end="7"/>
                                            </p:txEl>
                                          </p:spTgt>
                                        </p:tgtEl>
                                        <p:attrNameLst>
                                          <p:attrName>style.visibility</p:attrName>
                                        </p:attrNameLst>
                                      </p:cBhvr>
                                      <p:to>
                                        <p:strVal val="visible"/>
                                      </p:to>
                                    </p:set>
                                    <p:anim calcmode="lin" valueType="num">
                                      <p:cBhvr additive="base">
                                        <p:cTn id="37" dur="500" fill="hold"/>
                                        <p:tgtEl>
                                          <p:spTgt spid="3277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7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2773">
                                            <p:txEl>
                                              <p:pRg st="9" end="9"/>
                                            </p:txEl>
                                          </p:spTgt>
                                        </p:tgtEl>
                                        <p:attrNameLst>
                                          <p:attrName>style.visibility</p:attrName>
                                        </p:attrNameLst>
                                      </p:cBhvr>
                                      <p:to>
                                        <p:strVal val="visible"/>
                                      </p:to>
                                    </p:set>
                                    <p:anim calcmode="lin" valueType="num">
                                      <p:cBhvr additive="base">
                                        <p:cTn id="43" dur="500" fill="hold"/>
                                        <p:tgtEl>
                                          <p:spTgt spid="3277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277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2773">
                                            <p:txEl>
                                              <p:pRg st="10" end="10"/>
                                            </p:txEl>
                                          </p:spTgt>
                                        </p:tgtEl>
                                        <p:attrNameLst>
                                          <p:attrName>style.visibility</p:attrName>
                                        </p:attrNameLst>
                                      </p:cBhvr>
                                      <p:to>
                                        <p:strVal val="visible"/>
                                      </p:to>
                                    </p:set>
                                    <p:anim calcmode="lin" valueType="num">
                                      <p:cBhvr additive="base">
                                        <p:cTn id="49" dur="500" fill="hold"/>
                                        <p:tgtEl>
                                          <p:spTgt spid="3277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277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2773">
                                            <p:txEl>
                                              <p:pRg st="11" end="11"/>
                                            </p:txEl>
                                          </p:spTgt>
                                        </p:tgtEl>
                                        <p:attrNameLst>
                                          <p:attrName>style.visibility</p:attrName>
                                        </p:attrNameLst>
                                      </p:cBhvr>
                                      <p:to>
                                        <p:strVal val="visible"/>
                                      </p:to>
                                    </p:set>
                                    <p:anim calcmode="lin" valueType="num">
                                      <p:cBhvr additive="base">
                                        <p:cTn id="55" dur="500" fill="hold"/>
                                        <p:tgtEl>
                                          <p:spTgt spid="3277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277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6866" name="Rectangle 2"/>
          <p:cNvSpPr>
            <a:spLocks noGrp="1" noChangeArrowheads="1"/>
          </p:cNvSpPr>
          <p:nvPr>
            <p:ph type="title"/>
          </p:nvPr>
        </p:nvSpPr>
        <p:spPr>
          <a:xfrm>
            <a:off x="134938" y="609600"/>
            <a:ext cx="8885237" cy="1155700"/>
          </a:xfrm>
          <a:effectLst>
            <a:outerShdw blurRad="63500" dist="35921" dir="2700000" algn="ctr" rotWithShape="0">
              <a:schemeClr val="bg2"/>
            </a:outerShdw>
          </a:effectLst>
        </p:spPr>
        <p:txBody>
          <a:bodyPr/>
          <a:lstStyle/>
          <a:p>
            <a:pPr eaLnBrk="1" hangingPunct="1"/>
            <a:r>
              <a:rPr lang="ja-JP" altLang="en-US" sz="4800">
                <a:latin typeface="Times New Roman" charset="0"/>
              </a:rPr>
              <a:t>支持</a:t>
            </a:r>
            <a:r>
              <a:rPr lang="zh-CN" altLang="en-US" sz="4800">
                <a:latin typeface="Times New Roman" charset="0"/>
                <a:cs typeface="SimSun" charset="0"/>
              </a:rPr>
              <a:t>合一</a:t>
            </a:r>
            <a:endParaRPr lang="en-US" sz="4800">
              <a:latin typeface="Times New Roman" charset="0"/>
              <a:cs typeface="Times New Roman" charset="0"/>
            </a:endParaRPr>
          </a:p>
        </p:txBody>
      </p:sp>
      <p:sp>
        <p:nvSpPr>
          <p:cNvPr id="36869" name="Rectangle 5"/>
          <p:cNvSpPr>
            <a:spLocks noChangeArrowheads="1"/>
          </p:cNvSpPr>
          <p:nvPr/>
        </p:nvSpPr>
        <p:spPr bwMode="auto">
          <a:xfrm>
            <a:off x="685800" y="2133600"/>
            <a:ext cx="8077200" cy="4135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SzPct val="75000"/>
              <a:buFont typeface="Wingdings" charset="0"/>
              <a:buNone/>
            </a:pPr>
            <a:r>
              <a:rPr lang="zh-CN" altLang="en-US" sz="3200">
                <a:cs typeface="SimSun" charset="0"/>
              </a:rPr>
              <a:t>在</a:t>
            </a:r>
            <a:r>
              <a:rPr lang="en-US" altLang="zh-CN" sz="3200">
                <a:cs typeface="SimSun" charset="0"/>
              </a:rPr>
              <a:t>Qumran</a:t>
            </a:r>
            <a:r>
              <a:rPr lang="zh-CN" altLang="en-US" sz="3200">
                <a:cs typeface="SimSun" charset="0"/>
              </a:rPr>
              <a:t>找到的希腊原稿包括</a:t>
            </a:r>
            <a:r>
              <a:rPr lang="en-US" altLang="zh-CN" sz="3200">
                <a:cs typeface="SimSun" charset="0"/>
              </a:rPr>
              <a:t>8-9</a:t>
            </a:r>
            <a:r>
              <a:rPr lang="zh-CN" altLang="en-US" sz="3200">
                <a:cs typeface="SimSun" charset="0"/>
              </a:rPr>
              <a:t>章， 而且书的二个部分之间没有中断。</a:t>
            </a:r>
            <a:endParaRPr lang="en-US" altLang="ja-JP" sz="3200">
              <a:cs typeface="Times New Roman" charset="0"/>
            </a:endParaRPr>
          </a:p>
          <a:p>
            <a:pPr>
              <a:lnSpc>
                <a:spcPct val="90000"/>
              </a:lnSpc>
              <a:spcBef>
                <a:spcPct val="20000"/>
              </a:spcBef>
              <a:buSzPct val="75000"/>
              <a:buFont typeface="Wingdings" charset="0"/>
              <a:buNone/>
            </a:pPr>
            <a:endParaRPr lang="en-US" sz="3200" b="1">
              <a:cs typeface="Times New Roman" charset="0"/>
            </a:endParaRPr>
          </a:p>
          <a:p>
            <a:pPr>
              <a:lnSpc>
                <a:spcPct val="90000"/>
              </a:lnSpc>
              <a:spcBef>
                <a:spcPct val="20000"/>
              </a:spcBef>
              <a:buSzPct val="75000"/>
              <a:buFont typeface="Wingdings" charset="0"/>
              <a:buNone/>
            </a:pPr>
            <a:r>
              <a:rPr lang="ja-JP" altLang="en-US" sz="3200">
                <a:solidFill>
                  <a:schemeClr val="tx2"/>
                </a:solidFill>
                <a:cs typeface="Times New Roman" charset="0"/>
              </a:rPr>
              <a:t>支持</a:t>
            </a:r>
            <a:r>
              <a:rPr lang="zh-CN" altLang="en-US" sz="3200">
                <a:solidFill>
                  <a:schemeClr val="tx2"/>
                </a:solidFill>
                <a:cs typeface="SimSun" charset="0"/>
              </a:rPr>
              <a:t>合一的有</a:t>
            </a:r>
            <a:r>
              <a:rPr lang="en-US" altLang="ja-JP" sz="3200" b="1">
                <a:cs typeface="Times New Roman" charset="0"/>
              </a:rPr>
              <a:t>:</a:t>
            </a:r>
          </a:p>
          <a:p>
            <a:pPr>
              <a:lnSpc>
                <a:spcPct val="90000"/>
              </a:lnSpc>
              <a:spcBef>
                <a:spcPct val="20000"/>
              </a:spcBef>
              <a:buSzPct val="75000"/>
              <a:buFont typeface="Wingdings" charset="0"/>
              <a:buNone/>
            </a:pPr>
            <a:r>
              <a:rPr lang="en-US" sz="3200" b="1">
                <a:cs typeface="Times New Roman" charset="0"/>
              </a:rPr>
              <a:t>C.H.H. Wright, E.B. Pusey, W.H. Cowe, A.Van Hoonacher, W.F. Albright, E.J. Young, J. Ridderbos, R.K. Harrison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 calcmode="lin" valueType="num">
                                      <p:cBhvr additive="base">
                                        <p:cTn id="13" dur="500" fill="hold"/>
                                        <p:tgtEl>
                                          <p:spTgt spid="3686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 calcmode="lin" valueType="num">
                                      <p:cBhvr additive="base">
                                        <p:cTn id="19" dur="500" fill="hold"/>
                                        <p:tgtEl>
                                          <p:spTgt spid="3686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S PGothic" charset="0"/>
              </a:rPr>
              <a:t>h</a:t>
            </a:r>
          </a:p>
        </p:txBody>
      </p:sp>
      <p:sp>
        <p:nvSpPr>
          <p:cNvPr id="61443" name="Text Box 3"/>
          <p:cNvSpPr txBox="1">
            <a:spLocks noChangeArrowheads="1"/>
          </p:cNvSpPr>
          <p:nvPr/>
        </p:nvSpPr>
        <p:spPr bwMode="auto">
          <a:xfrm>
            <a:off x="61722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650</a:t>
            </a:r>
          </a:p>
        </p:txBody>
      </p:sp>
      <p:sp>
        <p:nvSpPr>
          <p:cNvPr id="61444" name="Text Box 4"/>
          <p:cNvSpPr txBox="1">
            <a:spLocks noChangeArrowheads="1"/>
          </p:cNvSpPr>
          <p:nvPr/>
        </p:nvSpPr>
        <p:spPr bwMode="auto">
          <a:xfrm>
            <a:off x="4114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800</a:t>
            </a:r>
          </a:p>
        </p:txBody>
      </p:sp>
      <p:sp>
        <p:nvSpPr>
          <p:cNvPr id="61445" name="Text Box 5"/>
          <p:cNvSpPr txBox="1">
            <a:spLocks noChangeArrowheads="1"/>
          </p:cNvSpPr>
          <p:nvPr/>
        </p:nvSpPr>
        <p:spPr bwMode="auto">
          <a:xfrm>
            <a:off x="27432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900</a:t>
            </a:r>
          </a:p>
        </p:txBody>
      </p:sp>
      <p:sp>
        <p:nvSpPr>
          <p:cNvPr id="61446" name="Text Box 6"/>
          <p:cNvSpPr txBox="1">
            <a:spLocks noChangeArrowheads="1"/>
          </p:cNvSpPr>
          <p:nvPr/>
        </p:nvSpPr>
        <p:spPr bwMode="auto">
          <a:xfrm>
            <a:off x="20574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950</a:t>
            </a:r>
          </a:p>
        </p:txBody>
      </p:sp>
      <p:sp>
        <p:nvSpPr>
          <p:cNvPr id="61447" name="Text Box 7"/>
          <p:cNvSpPr txBox="1">
            <a:spLocks noChangeArrowheads="1"/>
          </p:cNvSpPr>
          <p:nvPr/>
        </p:nvSpPr>
        <p:spPr bwMode="auto">
          <a:xfrm>
            <a:off x="13716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1000</a:t>
            </a:r>
          </a:p>
        </p:txBody>
      </p:sp>
      <p:sp>
        <p:nvSpPr>
          <p:cNvPr id="61448" name="Text Box 8"/>
          <p:cNvSpPr txBox="1">
            <a:spLocks noChangeArrowheads="1"/>
          </p:cNvSpPr>
          <p:nvPr/>
        </p:nvSpPr>
        <p:spPr bwMode="auto">
          <a:xfrm>
            <a:off x="81534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500</a:t>
            </a:r>
          </a:p>
        </p:txBody>
      </p:sp>
      <p:grpSp>
        <p:nvGrpSpPr>
          <p:cNvPr id="253960" name="Group 9"/>
          <p:cNvGrpSpPr>
            <a:grpSpLocks/>
          </p:cNvGrpSpPr>
          <p:nvPr/>
        </p:nvGrpSpPr>
        <p:grpSpPr bwMode="auto">
          <a:xfrm>
            <a:off x="66675" y="3044825"/>
            <a:ext cx="9534525" cy="844550"/>
            <a:chOff x="42" y="1918"/>
            <a:chExt cx="6006" cy="532"/>
          </a:xfrm>
        </p:grpSpPr>
        <p:grpSp>
          <p:nvGrpSpPr>
            <p:cNvPr id="253983" name="Group 10"/>
            <p:cNvGrpSpPr>
              <a:grpSpLocks/>
            </p:cNvGrpSpPr>
            <p:nvPr/>
          </p:nvGrpSpPr>
          <p:grpSpPr bwMode="auto">
            <a:xfrm>
              <a:off x="96" y="1918"/>
              <a:ext cx="1296" cy="530"/>
              <a:chOff x="96" y="1918"/>
              <a:chExt cx="1296" cy="530"/>
            </a:xfrm>
          </p:grpSpPr>
          <p:sp>
            <p:nvSpPr>
              <p:cNvPr id="123950"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1"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2"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3"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grpSp>
          <p:nvGrpSpPr>
            <p:cNvPr id="253984" name="Group 15"/>
            <p:cNvGrpSpPr>
              <a:grpSpLocks/>
            </p:cNvGrpSpPr>
            <p:nvPr/>
          </p:nvGrpSpPr>
          <p:grpSpPr bwMode="auto">
            <a:xfrm>
              <a:off x="1824" y="1920"/>
              <a:ext cx="1296" cy="530"/>
              <a:chOff x="96" y="1918"/>
              <a:chExt cx="1296" cy="530"/>
            </a:xfrm>
          </p:grpSpPr>
          <p:sp>
            <p:nvSpPr>
              <p:cNvPr id="12394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grpSp>
          <p:nvGrpSpPr>
            <p:cNvPr id="253985" name="Group 20"/>
            <p:cNvGrpSpPr>
              <a:grpSpLocks/>
            </p:cNvGrpSpPr>
            <p:nvPr/>
          </p:nvGrpSpPr>
          <p:grpSpPr bwMode="auto">
            <a:xfrm>
              <a:off x="3552" y="1920"/>
              <a:ext cx="1296" cy="530"/>
              <a:chOff x="96" y="1918"/>
              <a:chExt cx="1296" cy="530"/>
            </a:xfrm>
          </p:grpSpPr>
          <p:sp>
            <p:nvSpPr>
              <p:cNvPr id="123942"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3"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4"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5"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sp>
          <p:nvSpPr>
            <p:cNvPr id="12393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sp>
        <p:nvSpPr>
          <p:cNvPr id="61468" name="Text Box 28"/>
          <p:cNvSpPr txBox="1">
            <a:spLocks noChangeArrowheads="1"/>
          </p:cNvSpPr>
          <p:nvPr/>
        </p:nvSpPr>
        <p:spPr bwMode="auto">
          <a:xfrm>
            <a:off x="7543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550</a:t>
            </a:r>
          </a:p>
        </p:txBody>
      </p:sp>
      <p:sp>
        <p:nvSpPr>
          <p:cNvPr id="61469" name="Text Box 29"/>
          <p:cNvSpPr txBox="1">
            <a:spLocks noChangeArrowheads="1"/>
          </p:cNvSpPr>
          <p:nvPr/>
        </p:nvSpPr>
        <p:spPr bwMode="auto">
          <a:xfrm>
            <a:off x="3429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850</a:t>
            </a:r>
          </a:p>
        </p:txBody>
      </p:sp>
      <p:sp>
        <p:nvSpPr>
          <p:cNvPr id="61470" name="Text Box 30"/>
          <p:cNvSpPr txBox="1">
            <a:spLocks noChangeArrowheads="1"/>
          </p:cNvSpPr>
          <p:nvPr/>
        </p:nvSpPr>
        <p:spPr bwMode="auto">
          <a:xfrm>
            <a:off x="685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1050</a:t>
            </a:r>
          </a:p>
        </p:txBody>
      </p:sp>
      <p:sp>
        <p:nvSpPr>
          <p:cNvPr id="61471" name="Text Box 31"/>
          <p:cNvSpPr txBox="1">
            <a:spLocks noChangeArrowheads="1"/>
          </p:cNvSpPr>
          <p:nvPr/>
        </p:nvSpPr>
        <p:spPr bwMode="auto">
          <a:xfrm>
            <a:off x="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1100</a:t>
            </a:r>
          </a:p>
        </p:txBody>
      </p:sp>
      <p:sp>
        <p:nvSpPr>
          <p:cNvPr id="61472" name="Text Box 32"/>
          <p:cNvSpPr txBox="1">
            <a:spLocks noChangeArrowheads="1"/>
          </p:cNvSpPr>
          <p:nvPr/>
        </p:nvSpPr>
        <p:spPr bwMode="auto">
          <a:xfrm>
            <a:off x="8763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450</a:t>
            </a:r>
          </a:p>
        </p:txBody>
      </p:sp>
      <p:sp>
        <p:nvSpPr>
          <p:cNvPr id="123919" name="Text Box 33"/>
          <p:cNvSpPr txBox="1">
            <a:spLocks noChangeArrowheads="1"/>
          </p:cNvSpPr>
          <p:nvPr/>
        </p:nvSpPr>
        <p:spPr bwMode="auto">
          <a:xfrm>
            <a:off x="304800" y="1155700"/>
            <a:ext cx="2514600" cy="1077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联合王国</a:t>
            </a:r>
            <a:r>
              <a:rPr kumimoji="0" lang="en-US" altLang="ja-JP"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1050-930</a:t>
            </a:r>
            <a:endParaRPr kumimoji="0" lang="en-US"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endParaRPr>
          </a:p>
        </p:txBody>
      </p:sp>
      <p:sp>
        <p:nvSpPr>
          <p:cNvPr id="123920" name="Text Box 34"/>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被掳 </a:t>
            </a:r>
            <a:r>
              <a:rPr kumimoji="0" lang="en-US" sz="32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586-536</a:t>
            </a:r>
          </a:p>
        </p:txBody>
      </p:sp>
      <p:sp>
        <p:nvSpPr>
          <p:cNvPr id="123921"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2"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3"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61478" name="Text Box 38"/>
          <p:cNvSpPr txBox="1">
            <a:spLocks noChangeArrowheads="1"/>
          </p:cNvSpPr>
          <p:nvPr/>
        </p:nvSpPr>
        <p:spPr bwMode="auto">
          <a:xfrm>
            <a:off x="4724400" y="4067175"/>
            <a:ext cx="600075"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7 5 0 </a:t>
            </a:r>
          </a:p>
        </p:txBody>
      </p:sp>
      <p:sp>
        <p:nvSpPr>
          <p:cNvPr id="123925"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6" name="Text Box 40"/>
          <p:cNvSpPr txBox="1">
            <a:spLocks noChangeArrowheads="1"/>
          </p:cNvSpPr>
          <p:nvPr/>
        </p:nvSpPr>
        <p:spPr bwMode="auto">
          <a:xfrm>
            <a:off x="3124200" y="0"/>
            <a:ext cx="2743200" cy="7080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0" i="0" u="none" strike="noStrike" kern="1200" cap="none" spc="0" normalizeH="0" baseline="0" noProof="0">
                <a:ln>
                  <a:noFill/>
                </a:ln>
                <a:solidFill>
                  <a:srgbClr val="FFFFCC"/>
                </a:solidFill>
                <a:effectLst/>
                <a:uLnTx/>
                <a:uFillTx/>
                <a:latin typeface="Times New Roman" charset="0"/>
                <a:ea typeface="ＭＳ Ｐゴシック" charset="0"/>
              </a:rPr>
              <a:t>撒迦利亚</a:t>
            </a:r>
            <a:r>
              <a:rPr kumimoji="0" lang="zh-CN" altLang="en-US" sz="40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书</a:t>
            </a:r>
            <a:endParaRPr kumimoji="0" lang="en-US" sz="40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endParaRPr>
          </a:p>
        </p:txBody>
      </p:sp>
      <p:sp>
        <p:nvSpPr>
          <p:cNvPr id="123927"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61482" name="Text Box 42"/>
          <p:cNvSpPr txBox="1">
            <a:spLocks noChangeArrowheads="1"/>
          </p:cNvSpPr>
          <p:nvPr/>
        </p:nvSpPr>
        <p:spPr bwMode="auto">
          <a:xfrm>
            <a:off x="5343525" y="4067175"/>
            <a:ext cx="600075"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7 0 0 </a:t>
            </a:r>
          </a:p>
        </p:txBody>
      </p:sp>
      <p:sp>
        <p:nvSpPr>
          <p:cNvPr id="61483" name="Text Box 43"/>
          <p:cNvSpPr txBox="1">
            <a:spLocks noChangeArrowheads="1"/>
          </p:cNvSpPr>
          <p:nvPr/>
        </p:nvSpPr>
        <p:spPr bwMode="auto">
          <a:xfrm>
            <a:off x="7620000" y="685800"/>
            <a:ext cx="838200" cy="579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520</a:t>
            </a:r>
          </a:p>
        </p:txBody>
      </p:sp>
      <p:sp>
        <p:nvSpPr>
          <p:cNvPr id="61484" name="Text Box 44"/>
          <p:cNvSpPr txBox="1">
            <a:spLocks noChangeArrowheads="1"/>
          </p:cNvSpPr>
          <p:nvPr/>
        </p:nvSpPr>
        <p:spPr bwMode="auto">
          <a:xfrm>
            <a:off x="6858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600</a:t>
            </a:r>
          </a:p>
        </p:txBody>
      </p:sp>
      <p:sp>
        <p:nvSpPr>
          <p:cNvPr id="123931" name="Text Box 45"/>
          <p:cNvSpPr txBox="1">
            <a:spLocks noChangeArrowheads="1"/>
          </p:cNvSpPr>
          <p:nvPr/>
        </p:nvSpPr>
        <p:spPr bwMode="auto">
          <a:xfrm>
            <a:off x="2590800" y="1155700"/>
            <a:ext cx="2514600" cy="1077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分裂王国</a:t>
            </a:r>
            <a:r>
              <a:rPr kumimoji="0" lang="en-US" altLang="ja-JP"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930-722</a:t>
            </a: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p:txBody>
      </p:sp>
      <p:sp>
        <p:nvSpPr>
          <p:cNvPr id="123932"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33" name="Text Box 47"/>
          <p:cNvSpPr txBox="1">
            <a:spLocks noChangeArrowheads="1"/>
          </p:cNvSpPr>
          <p:nvPr/>
        </p:nvSpPr>
        <p:spPr bwMode="auto">
          <a:xfrm>
            <a:off x="6934200" y="1143000"/>
            <a:ext cx="2514600" cy="212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被掳</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后</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Times New Roman" charset="0"/>
                <a:ea typeface="ＭＳ Ｐゴシック" charset="0"/>
                <a:cs typeface="SimSun" charset="0"/>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B2B2B2"/>
              </a:solidFill>
              <a:effectLst/>
              <a:uLnTx/>
              <a:uFillTx/>
              <a:latin typeface="Times New Roman" charset="0"/>
              <a:ea typeface="ＭＳ Ｐゴシック" charset="0"/>
              <a:cs typeface="SimSun" charset="0"/>
            </a:endParaRPr>
          </a:p>
        </p:txBody>
      </p:sp>
      <p:sp>
        <p:nvSpPr>
          <p:cNvPr id="123934" name="Text Box 48"/>
          <p:cNvSpPr txBox="1">
            <a:spLocks noChangeArrowheads="1"/>
          </p:cNvSpPr>
          <p:nvPr/>
        </p:nvSpPr>
        <p:spPr bwMode="auto">
          <a:xfrm>
            <a:off x="5072063" y="1214438"/>
            <a:ext cx="2514600" cy="10779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rPr>
              <a:t>仅存王国</a:t>
            </a:r>
            <a:r>
              <a:rPr kumimoji="0" lang="en-US" altLang="ja-JP"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rPr>
              <a:t>722-586</a:t>
            </a:r>
            <a:endParaRPr kumimoji="0" lang="en-US"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endParaRPr>
          </a:p>
        </p:txBody>
      </p:sp>
      <p:sp>
        <p:nvSpPr>
          <p:cNvPr id="253982" name="Rectangle 49"/>
          <p:cNvSpPr>
            <a:spLocks noGrp="1" noChangeArrowheads="1"/>
          </p:cNvSpPr>
          <p:nvPr>
            <p:ph type="title" idx="4294967295"/>
          </p:nvPr>
        </p:nvSpPr>
        <p:spPr>
          <a:xfrm>
            <a:off x="0" y="0"/>
            <a:ext cx="2362200" cy="609600"/>
          </a:xfrm>
        </p:spPr>
        <p:txBody>
          <a:bodyPr/>
          <a:lstStyle/>
          <a:p>
            <a:pPr algn="l" eaLnBrk="1" hangingPunct="1"/>
            <a:r>
              <a:rPr lang="ja-JP" altLang="en-US" sz="3200">
                <a:latin typeface="Times New Roman" charset="0"/>
              </a:rPr>
              <a:t>时间</a:t>
            </a:r>
            <a:r>
              <a:rPr lang="zh-CN" altLang="en-US" sz="3200">
                <a:latin typeface="Times New Roman" charset="0"/>
                <a:cs typeface="SimSun" charset="0"/>
              </a:rPr>
              <a:t>线</a:t>
            </a:r>
            <a:endParaRPr lang="en-US" sz="3200">
              <a:latin typeface="Times New Roman" charset="0"/>
            </a:endParaRPr>
          </a:p>
        </p:txBody>
      </p:sp>
    </p:spTree>
    <p:extLst>
      <p:ext uri="{BB962C8B-B14F-4D97-AF65-F5344CB8AC3E}">
        <p14:creationId xmlns:p14="http://schemas.microsoft.com/office/powerpoint/2010/main" val="3632942500"/>
      </p:ext>
    </p:extLst>
  </p:cSld>
  <p:clrMapOvr>
    <a:masterClrMapping/>
  </p:clrMapOvr>
  <p:transition spd="med">
    <p:randomBar dir="vert"/>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5363"/>
            <a:ext cx="91440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7"/>
          <p:cNvSpPr>
            <a:spLocks noChangeArrowheads="1"/>
          </p:cNvSpPr>
          <p:nvPr/>
        </p:nvSpPr>
        <p:spPr bwMode="auto">
          <a:xfrm>
            <a:off x="7467600" y="0"/>
            <a:ext cx="1676400" cy="990600"/>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ail" charset="0"/>
              <a:cs typeface="Arail" charset="0"/>
            </a:endParaRPr>
          </a:p>
        </p:txBody>
      </p:sp>
      <p:sp>
        <p:nvSpPr>
          <p:cNvPr id="33794" name="Rectangle 2"/>
          <p:cNvSpPr>
            <a:spLocks noGrp="1" noChangeArrowheads="1"/>
          </p:cNvSpPr>
          <p:nvPr>
            <p:ph type="title"/>
          </p:nvPr>
        </p:nvSpPr>
        <p:spPr>
          <a:xfrm>
            <a:off x="0" y="0"/>
            <a:ext cx="8077200" cy="990600"/>
          </a:xfrm>
          <a:effectLst>
            <a:outerShdw blurRad="63500" dist="38099" dir="2700000" algn="ctr" rotWithShape="0">
              <a:schemeClr val="bg2">
                <a:alpha val="74998"/>
              </a:schemeClr>
            </a:outerShdw>
          </a:effectLst>
        </p:spPr>
        <p:txBody>
          <a:bodyPr/>
          <a:lstStyle/>
          <a:p>
            <a:pPr algn="l" eaLnBrk="1" hangingPunct="1">
              <a:defRPr/>
            </a:pPr>
            <a:r>
              <a:rPr lang="ja-JP" altLang="en-US" dirty="0">
                <a:solidFill>
                  <a:srgbClr val="FFFFFF"/>
                </a:solidFill>
                <a:effectLst>
                  <a:outerShdw blurRad="38100" dist="38100" dir="2700000" algn="tl">
                    <a:srgbClr val="000000"/>
                  </a:outerShdw>
                </a:effectLst>
                <a:latin typeface="Arial" charset="0"/>
                <a:ea typeface="MS PGothic" charset="0"/>
                <a:cs typeface="Times New Roman" charset="0"/>
              </a:rPr>
              <a:t>撒迦利亚</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 (</a:t>
            </a:r>
            <a:r>
              <a:rPr lang="ja-JP" altLang="en-US" dirty="0">
                <a:solidFill>
                  <a:srgbClr val="FFFFFF"/>
                </a:solidFill>
                <a:effectLst>
                  <a:outerShdw blurRad="38100" dist="38100" dir="2700000" algn="tl">
                    <a:srgbClr val="000000"/>
                  </a:outerShdw>
                </a:effectLst>
                <a:latin typeface="Arial" charset="0"/>
                <a:ea typeface="MS PGothic" charset="0"/>
                <a:cs typeface="Times New Roman" charset="0"/>
              </a:rPr>
              <a:t>教皇</a:t>
            </a:r>
            <a:r>
              <a:rPr lang="en-US" altLang="ja-JP" dirty="0" err="1">
                <a:solidFill>
                  <a:srgbClr val="FFFFFF"/>
                </a:solidFill>
                <a:effectLst>
                  <a:outerShdw blurRad="38100" dist="38100" dir="2700000" algn="tl">
                    <a:srgbClr val="000000"/>
                  </a:outerShdw>
                </a:effectLst>
                <a:latin typeface="Arial" charset="0"/>
                <a:ea typeface="MS PGothic" charset="0"/>
                <a:cs typeface="Times New Roman" charset="0"/>
              </a:rPr>
              <a:t>Sixtus</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 IV</a:t>
            </a:r>
            <a:r>
              <a:rPr lang="ja-JP" altLang="en-US" dirty="0">
                <a:solidFill>
                  <a:srgbClr val="FFFFFF"/>
                </a:solidFill>
                <a:effectLst>
                  <a:outerShdw blurRad="38100" dist="38100" dir="2700000" algn="tl">
                    <a:srgbClr val="000000"/>
                  </a:outerShdw>
                </a:effectLst>
                <a:latin typeface="Arial" charset="0"/>
                <a:ea typeface="MS PGothic" charset="0"/>
                <a:cs typeface="Arial" charset="0"/>
              </a:rPr>
              <a:t>教堂</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a:t>
            </a:r>
            <a:endParaRPr lang="en-US" sz="5400" dirty="0">
              <a:solidFill>
                <a:schemeClr val="bg2"/>
              </a:solidFill>
              <a:latin typeface="Arail" charset="0"/>
              <a:ea typeface="Times New Roman" charset="0"/>
            </a:endParaRPr>
          </a:p>
        </p:txBody>
      </p:sp>
      <p:sp>
        <p:nvSpPr>
          <p:cNvPr id="33382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ail" charset="0"/>
                <a:cs typeface="Arail" charset="0"/>
              </a:rPr>
              <a:t>650</a:t>
            </a:r>
          </a:p>
        </p:txBody>
      </p:sp>
      <p:sp>
        <p:nvSpPr>
          <p:cNvPr id="33800" name="Rectangle 8"/>
          <p:cNvSpPr>
            <a:spLocks noChangeArrowheads="1"/>
          </p:cNvSpPr>
          <p:nvPr/>
        </p:nvSpPr>
        <p:spPr bwMode="auto">
          <a:xfrm>
            <a:off x="107504" y="5157192"/>
            <a:ext cx="9031288" cy="1708870"/>
          </a:xfrm>
          <a:prstGeom prst="rect">
            <a:avLst/>
          </a:prstGeom>
          <a:noFill/>
          <a:ln w="9525">
            <a:noFill/>
            <a:miter lim="800000"/>
            <a:headEnd/>
            <a:tailEnd/>
          </a:ln>
          <a:effectLst/>
        </p:spPr>
        <p:txBody>
          <a:bodyPr lIns="92075" tIns="46038" rIns="92075" bIns="46038" anchor="ctr"/>
          <a:lstStyle/>
          <a:p>
            <a:pPr>
              <a:lnSpc>
                <a:spcPct val="90000"/>
              </a:lnSpc>
              <a:spcBef>
                <a:spcPct val="20000"/>
              </a:spcBef>
              <a:buSzPct val="75000"/>
              <a:buFont typeface="Wingdings" pitchFamily="24" charset="2"/>
              <a:buNone/>
              <a:defRPr/>
            </a:pPr>
            <a:r>
              <a:rPr lang="zh-TW" altLang="en-US" sz="3200" b="1" dirty="0">
                <a:solidFill>
                  <a:srgbClr val="FFFFFF"/>
                </a:solidFill>
                <a:effectLst>
                  <a:glow rad="241300">
                    <a:srgbClr val="000000">
                      <a:alpha val="87000"/>
                    </a:srgbClr>
                  </a:glow>
                </a:effectLst>
                <a:latin typeface="Arail"/>
                <a:ea typeface="Times New Roman" pitchFamily="24" charset="0"/>
                <a:cs typeface="Arail"/>
              </a:rPr>
              <a:t> 取于两方的论据 </a:t>
            </a:r>
            <a:r>
              <a:rPr lang="en-US" altLang="zh-TW" sz="3200" b="1" dirty="0">
                <a:solidFill>
                  <a:srgbClr val="FFFFFF"/>
                </a:solidFill>
                <a:effectLst>
                  <a:glow rad="241300">
                    <a:srgbClr val="000000">
                      <a:alpha val="87000"/>
                    </a:srgbClr>
                  </a:glow>
                </a:effectLst>
                <a:latin typeface="Arail"/>
                <a:ea typeface="Times New Roman" pitchFamily="24" charset="0"/>
                <a:cs typeface="Arail"/>
              </a:rPr>
              <a:t>(</a:t>
            </a:r>
            <a:r>
              <a:rPr lang="zh-TW" altLang="en-US" sz="3200" b="1" dirty="0">
                <a:solidFill>
                  <a:srgbClr val="FFFFFF"/>
                </a:solidFill>
                <a:effectLst>
                  <a:glow rad="241300">
                    <a:srgbClr val="000000">
                      <a:alpha val="87000"/>
                    </a:srgbClr>
                  </a:glow>
                </a:effectLst>
                <a:latin typeface="Arail"/>
                <a:ea typeface="Times New Roman" pitchFamily="24" charset="0"/>
                <a:cs typeface="Arail"/>
              </a:rPr>
              <a:t>反对和合一</a:t>
            </a:r>
            <a:r>
              <a:rPr lang="en-US" altLang="zh-TW" sz="3200" b="1" dirty="0">
                <a:solidFill>
                  <a:srgbClr val="FFFFFF"/>
                </a:solidFill>
                <a:effectLst>
                  <a:glow rad="241300">
                    <a:srgbClr val="000000">
                      <a:alpha val="87000"/>
                    </a:srgbClr>
                  </a:glow>
                </a:effectLst>
                <a:latin typeface="Arail"/>
                <a:ea typeface="Times New Roman" pitchFamily="24" charset="0"/>
                <a:cs typeface="Arail"/>
              </a:rPr>
              <a:t>) </a:t>
            </a:r>
            <a:r>
              <a:rPr lang="zh-TW" altLang="en-US" sz="3200" b="1" dirty="0">
                <a:solidFill>
                  <a:srgbClr val="FFFFFF"/>
                </a:solidFill>
                <a:effectLst>
                  <a:glow rad="241300">
                    <a:srgbClr val="000000">
                      <a:alpha val="87000"/>
                    </a:srgbClr>
                  </a:glow>
                </a:effectLst>
                <a:latin typeface="Arail"/>
                <a:ea typeface="Times New Roman" pitchFamily="24" charset="0"/>
                <a:cs typeface="Arail"/>
              </a:rPr>
              <a:t>的据支都支持传统看法认为撒迦利亚书是由撒迦利亚， 比利家的儿子， 易多的儿子写。</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box(out)">
                                      <p:cBhvr>
                                        <p:cTn id="7" dur="500"/>
                                        <p:tgtEl>
                                          <p:spTgt spid="3380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62787917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01" name="Picture 5"/>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title"/>
          </p:nvPr>
        </p:nvSpPr>
        <p:spPr>
          <a:xfrm>
            <a:off x="128588" y="914400"/>
            <a:ext cx="8885237" cy="1155700"/>
          </a:xfrm>
          <a:effectLst>
            <a:outerShdw blurRad="63500" dist="35921" dir="2700000" algn="ctr" rotWithShape="0">
              <a:schemeClr val="bg2"/>
            </a:outerShdw>
          </a:effectLst>
        </p:spPr>
        <p:txBody>
          <a:bodyPr/>
          <a:lstStyle/>
          <a:p>
            <a:pPr eaLnBrk="1" hangingPunct="1">
              <a:defRPr/>
            </a:pPr>
            <a:r>
              <a:rPr lang="ja-JP" altLang="en-US" sz="6600">
                <a:latin typeface="Times New Roman" charset="0"/>
              </a:rPr>
              <a:t>结构</a:t>
            </a:r>
          </a:p>
        </p:txBody>
      </p:sp>
      <p:sp>
        <p:nvSpPr>
          <p:cNvPr id="29700" name="Text Box 4"/>
          <p:cNvSpPr txBox="1">
            <a:spLocks noChangeArrowheads="1"/>
          </p:cNvSpPr>
          <p:nvPr/>
        </p:nvSpPr>
        <p:spPr bwMode="auto">
          <a:xfrm>
            <a:off x="8458200" y="76200"/>
            <a:ext cx="56515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649</a:t>
            </a:r>
          </a:p>
        </p:txBody>
      </p:sp>
      <p:sp>
        <p:nvSpPr>
          <p:cNvPr id="29702" name="Rectangle 6"/>
          <p:cNvSpPr>
            <a:spLocks noChangeArrowheads="1"/>
          </p:cNvSpPr>
          <p:nvPr/>
        </p:nvSpPr>
        <p:spPr bwMode="auto">
          <a:xfrm>
            <a:off x="304800" y="2590800"/>
            <a:ext cx="8896350" cy="2611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ja-JP"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rPr>
              <a:t>介绍</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 呼吁归回</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(1:1-6)</a:t>
            </a:r>
            <a:endParaRPr kumimoji="0" lang="en-US" altLang="ja-JP"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zh-CN"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预象 </a:t>
            </a:r>
            <a:r>
              <a:rPr kumimoji="0" 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(1:7-6:15)</a:t>
            </a:r>
            <a:endParaRPr kumimoji="0" 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zh-CN" alt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有关 的教训</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 (7:1-8:25)</a:t>
            </a:r>
            <a:endParaRPr kumimoji="0" lang="en-US" altLang="ja-JP"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ja-JP"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末世学</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 (9-11, 12-14)</a:t>
            </a:r>
            <a:endParaRPr kumimoji="0" 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4787550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ox(out)">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box(out)">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box(out)">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box(out)">
                                      <p:cBhvr>
                                        <p:cTn id="22"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pic>
        <p:nvPicPr>
          <p:cNvPr id="260098" name="Picture 8"/>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134938" y="444500"/>
            <a:ext cx="8885237" cy="1155700"/>
          </a:xfrm>
          <a:effectLst>
            <a:outerShdw blurRad="63500" dist="35921" dir="2700000" algn="ctr" rotWithShape="0">
              <a:schemeClr val="bg2"/>
            </a:outerShdw>
          </a:effectLst>
        </p:spPr>
        <p:txBody>
          <a:bodyPr/>
          <a:lstStyle/>
          <a:p>
            <a:pPr eaLnBrk="1" hangingPunct="1">
              <a:defRPr/>
            </a:pPr>
            <a:r>
              <a:rPr lang="ja-JP" altLang="en-US" sz="6600">
                <a:latin typeface="Times New Roman" charset="0"/>
              </a:rPr>
              <a:t>风格</a:t>
            </a:r>
          </a:p>
        </p:txBody>
      </p:sp>
      <p:sp>
        <p:nvSpPr>
          <p:cNvPr id="30724" name="Text Box 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649</a:t>
            </a:r>
          </a:p>
        </p:txBody>
      </p:sp>
      <p:sp>
        <p:nvSpPr>
          <p:cNvPr id="30726" name="Rectangle 6"/>
          <p:cNvSpPr>
            <a:spLocks noChangeArrowheads="1"/>
          </p:cNvSpPr>
          <p:nvPr/>
        </p:nvSpPr>
        <p:spPr bwMode="auto">
          <a:xfrm>
            <a:off x="142875" y="2722563"/>
            <a:ext cx="9058275" cy="41354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l" defTabSz="914400" rtl="0" eaLnBrk="1" fontAlgn="base" latinLnBrk="0" hangingPunct="1">
              <a:lnSpc>
                <a:spcPct val="100000"/>
              </a:lnSpc>
              <a:spcBef>
                <a:spcPct val="20000"/>
              </a:spcBef>
              <a:spcAft>
                <a:spcPct val="0"/>
              </a:spcAft>
              <a:buClrTx/>
              <a:buSzPct val="75000"/>
              <a:buFontTx/>
              <a:buNone/>
              <a:tabLst/>
              <a:defRPr/>
            </a:pP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rPr>
              <a:t>部分</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1-8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散文</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除了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2:6-13 </a:t>
            </a:r>
            <a:r>
              <a:rPr kumimoji="0" lang="zh-CN" altLang="en-US" sz="36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和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8:1-8 </a:t>
            </a:r>
            <a:r>
              <a:rPr kumimoji="0" lang="zh-CN" altLang="en-US" sz="36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是</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诗</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词</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9-11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诗</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词除了</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11:4-16</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12-14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 </a:t>
            </a: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散文</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除了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13:7-9</a:t>
            </a:r>
            <a:endPar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65811342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animEffect transition="in" filter="box(out)">
                                      <p:cBhvr>
                                        <p:cTn id="7" dur="500"/>
                                        <p:tgtEl>
                                          <p:spTgt spid="307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26">
                                            <p:txEl>
                                              <p:pRg st="1" end="1"/>
                                            </p:txEl>
                                          </p:spTgt>
                                        </p:tgtEl>
                                        <p:attrNameLst>
                                          <p:attrName>style.visibility</p:attrName>
                                        </p:attrNameLst>
                                      </p:cBhvr>
                                      <p:to>
                                        <p:strVal val="visible"/>
                                      </p:to>
                                    </p:set>
                                    <p:animEffect transition="in" filter="box(out)">
                                      <p:cBhvr>
                                        <p:cTn id="12" dur="500"/>
                                        <p:tgtEl>
                                          <p:spTgt spid="307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726">
                                            <p:txEl>
                                              <p:pRg st="2" end="2"/>
                                            </p:txEl>
                                          </p:spTgt>
                                        </p:tgtEl>
                                        <p:attrNameLst>
                                          <p:attrName>style.visibility</p:attrName>
                                        </p:attrNameLst>
                                      </p:cBhvr>
                                      <p:to>
                                        <p:strVal val="visible"/>
                                      </p:to>
                                    </p:set>
                                    <p:animEffect transition="in" filter="box(out)">
                                      <p:cBhvr>
                                        <p:cTn id="17" dur="500"/>
                                        <p:tgtEl>
                                          <p:spTgt spid="307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0726">
                                            <p:txEl>
                                              <p:pRg st="3" end="3"/>
                                            </p:txEl>
                                          </p:spTgt>
                                        </p:tgtEl>
                                        <p:attrNameLst>
                                          <p:attrName>style.visibility</p:attrName>
                                        </p:attrNameLst>
                                      </p:cBhvr>
                                      <p:to>
                                        <p:strVal val="visible"/>
                                      </p:to>
                                    </p:set>
                                    <p:animEffect transition="in" filter="box(out)">
                                      <p:cBhvr>
                                        <p:cTn id="22" dur="500"/>
                                        <p:tgtEl>
                                          <p:spTgt spid="30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26988"/>
            <a:ext cx="9144000" cy="700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ko-KR" altLang="en-US" sz="11700" dirty="0" err="1">
                <a:effectLst>
                  <a:outerShdw blurRad="38100" dist="38100" dir="2700000" algn="tl">
                    <a:srgbClr val="000000"/>
                  </a:outerShdw>
                </a:effectLst>
                <a:latin typeface="Arial" charset="0"/>
                <a:ea typeface="ＭＳ Ｐゴシック" charset="0"/>
                <a:cs typeface="Arial" charset="0"/>
              </a:rPr>
              <a:t>撒迦利亚</a:t>
            </a:r>
            <a:endParaRPr lang="en-US" sz="11700" dirty="0">
              <a:effectLst>
                <a:outerShdw blurRad="38100" dist="38100" dir="2700000" algn="tl">
                  <a:srgbClr val="000000"/>
                </a:outerShdw>
              </a:effectLst>
              <a:latin typeface="Arial" charset="0"/>
              <a:ea typeface="ＭＳ Ｐゴシック" charset="0"/>
              <a:cs typeface="Arial" charset="0"/>
            </a:endParaRPr>
          </a:p>
        </p:txBody>
      </p:sp>
      <p:sp>
        <p:nvSpPr>
          <p:cNvPr id="5" name="Text Box 5"/>
          <p:cNvSpPr txBox="1">
            <a:spLocks noChangeArrowheads="1"/>
          </p:cNvSpPr>
          <p:nvPr/>
        </p:nvSpPr>
        <p:spPr bwMode="auto">
          <a:xfrm>
            <a:off x="1331640" y="4293096"/>
            <a:ext cx="6264696"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这么多象征</a:t>
            </a:r>
            <a:endPar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228748793"/>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071561433"/>
              </p:ext>
            </p:extLst>
          </p:nvPr>
        </p:nvGraphicFramePr>
        <p:xfrm>
          <a:off x="0" y="1052735"/>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异象文学的特征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因此用以下指南进行解释</a:t>
                      </a:r>
                      <a:endParaRPr lang="en-SG" sz="2400" dirty="0">
                        <a:solidFill>
                          <a:schemeClr val="bg1"/>
                        </a:solidFill>
                        <a:effectLst/>
                        <a:latin typeface="Arial"/>
                        <a:ea typeface="Times"/>
                        <a:cs typeface="Arial"/>
                      </a:endParaRPr>
                    </a:p>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6964">
                <a:tc>
                  <a:txBody>
                    <a:bodyPr/>
                    <a:lstStyle/>
                    <a:p>
                      <a:pPr algn="l">
                        <a:spcAft>
                          <a:spcPts val="0"/>
                        </a:spcAft>
                        <a:tabLst>
                          <a:tab pos="4114800" algn="l"/>
                          <a:tab pos="5143500" algn="l"/>
                        </a:tabLst>
                      </a:pPr>
                      <a:r>
                        <a:rPr lang="en-US" sz="2000" b="1" i="0" dirty="0">
                          <a:effectLst/>
                          <a:latin typeface="Arial"/>
                          <a:ea typeface="Times New Roman"/>
                          <a:cs typeface="Arial"/>
                        </a:rPr>
                        <a:t>1. </a:t>
                      </a:r>
                      <a:r>
                        <a:rPr lang="en-US" sz="2000" b="1" i="0" kern="1200" dirty="0" err="1">
                          <a:solidFill>
                            <a:schemeClr val="tx1"/>
                          </a:solidFill>
                          <a:effectLst/>
                          <a:latin typeface="Arial"/>
                          <a:ea typeface="Times New Roman"/>
                          <a:cs typeface="Arial"/>
                        </a:rPr>
                        <a:t>结构</a:t>
                      </a:r>
                      <a:endParaRPr lang="en-US" sz="2000" b="1" i="0" kern="1200" dirty="0">
                        <a:solidFill>
                          <a:schemeClr val="tx1"/>
                        </a:solidFill>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1910">
                        <a:spcAft>
                          <a:spcPts val="0"/>
                        </a:spcAft>
                      </a:pPr>
                      <a:r>
                        <a:rPr lang="zh-CN" altLang="en-US" sz="2000" b="1" i="0" dirty="0">
                          <a:effectLst/>
                          <a:latin typeface="Arial"/>
                          <a:ea typeface="Times"/>
                          <a:cs typeface="Arial"/>
                        </a:rPr>
                        <a:t>许多独立且同等重要的段落共同构成一个整体（“展示一种自包含单元的万花筒结构”）</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i="0" dirty="0">
                          <a:effectLst/>
                          <a:latin typeface="Arial"/>
                          <a:ea typeface="Times"/>
                          <a:cs typeface="Arial"/>
                        </a:rPr>
                        <a:t>解释每个独立的异象材料单元时，既要结合其自身内容，也要将其放在所在章节或书卷的上下文中进行解释</a:t>
                      </a:r>
                    </a:p>
                    <a:p>
                      <a:pPr>
                        <a:spcAft>
                          <a:spcPts val="0"/>
                        </a:spcAft>
                      </a:pP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marL="0" marR="0" lvl="0" indent="0" algn="l"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en-US" sz="2000" b="1" i="0" dirty="0">
                          <a:effectLst/>
                          <a:latin typeface="Arial"/>
                          <a:ea typeface="Times New Roman"/>
                          <a:cs typeface="Arial"/>
                        </a:rPr>
                        <a:t>2.</a:t>
                      </a:r>
                      <a:r>
                        <a:rPr lang="zh-CN" altLang="en-US" sz="2000" b="1" i="0" dirty="0">
                          <a:effectLst/>
                          <a:latin typeface="Arial"/>
                          <a:ea typeface="Times New Roman"/>
                          <a:cs typeface="Arial"/>
                        </a:rPr>
                        <a:t>象征主义</a:t>
                      </a:r>
                    </a:p>
                    <a:p>
                      <a:pPr marL="0" marR="0" lvl="0" indent="0" algn="l"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endParaRPr lang="en-US" sz="2000" b="1" i="0"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i="0" dirty="0">
                          <a:effectLst/>
                          <a:latin typeface="Arial"/>
                          <a:ea typeface="Times"/>
                          <a:cs typeface="Arial"/>
                        </a:rPr>
                        <a:t>通过意识形态的符号传达历史，而非通过字面意义的物体</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i="0" dirty="0">
                          <a:effectLst/>
                          <a:latin typeface="Arial"/>
                          <a:ea typeface="Times"/>
                          <a:cs typeface="Arial"/>
                        </a:rPr>
                        <a:t>解释象征时，要确保与其他文本中的象征保持一致</a:t>
                      </a:r>
                    </a:p>
                    <a:p>
                      <a:pPr>
                        <a:spcAft>
                          <a:spcPts val="0"/>
                        </a:spcAft>
                      </a:pP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改编自： </a:t>
            </a:r>
            <a:r>
              <a:rPr kumimoji="0" 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Leland Ryken，《</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如何将圣经作为文学阅读</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作者： </a:t>
            </a:r>
            <a:r>
              <a:rPr kumimoji="0" 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Mark L. Bailey，</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达拉斯神学院，</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异象文学</a:t>
            </a:r>
            <a:endParaRPr lang="en-US" dirty="0">
              <a:solidFill>
                <a:srgbClr val="EAEAEA"/>
              </a:solidFill>
              <a:effectLst/>
              <a:latin typeface="Arial" charset="0"/>
              <a:ea typeface="ＭＳ Ｐゴシック" charset="0"/>
            </a:endParaRPr>
          </a:p>
        </p:txBody>
      </p:sp>
    </p:spTree>
    <p:extLst>
      <p:ext uri="{BB962C8B-B14F-4D97-AF65-F5344CB8AC3E}">
        <p14:creationId xmlns:p14="http://schemas.microsoft.com/office/powerpoint/2010/main" val="219031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185479932"/>
              </p:ext>
            </p:extLst>
          </p:nvPr>
        </p:nvGraphicFramePr>
        <p:xfrm>
          <a:off x="0" y="1052737"/>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411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异象文学的特征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因此用以下指南进行解释</a:t>
                      </a:r>
                      <a:endParaRPr lang="en-SG" sz="2400" dirty="0">
                        <a:solidFill>
                          <a:schemeClr val="bg1"/>
                        </a:solidFill>
                        <a:effectLst/>
                        <a:latin typeface="Arial"/>
                        <a:ea typeface="Times"/>
                        <a:cs typeface="Arial"/>
                      </a:endParaRPr>
                    </a:p>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772969">
                <a:tc>
                  <a:txBody>
                    <a:bodyPr/>
                    <a:lstStyle/>
                    <a:p>
                      <a:pPr algn="l">
                        <a:spcAft>
                          <a:spcPts val="0"/>
                        </a:spcAft>
                        <a:tabLst>
                          <a:tab pos="4114800" algn="l"/>
                          <a:tab pos="5143500" algn="l"/>
                        </a:tabLst>
                      </a:pPr>
                      <a:r>
                        <a:rPr lang="en-US" sz="2000" b="1" i="0" dirty="0">
                          <a:effectLst/>
                          <a:latin typeface="Arial"/>
                          <a:ea typeface="Times New Roman"/>
                          <a:cs typeface="Arial"/>
                        </a:rPr>
                        <a:t>3. </a:t>
                      </a:r>
                      <a:r>
                        <a:rPr lang="en-US" sz="2000" b="1" i="0" kern="1200" dirty="0" err="1">
                          <a:solidFill>
                            <a:schemeClr val="tx1"/>
                          </a:solidFill>
                          <a:effectLst/>
                          <a:latin typeface="Arial"/>
                          <a:ea typeface="Times New Roman"/>
                          <a:cs typeface="Arial"/>
                        </a:rPr>
                        <a:t>超自然</a:t>
                      </a:r>
                      <a:endParaRPr lang="en-US" sz="2000" b="1" i="0" kern="1200" dirty="0">
                        <a:solidFill>
                          <a:schemeClr val="tx1"/>
                        </a:solidFill>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i="0" dirty="0">
                          <a:effectLst/>
                          <a:latin typeface="Arial"/>
                          <a:ea typeface="Times"/>
                          <a:cs typeface="Arial"/>
                        </a:rPr>
                        <a:t>描绘一个超越现实的世界，通过神、恶魔和天使展现</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i="0" dirty="0">
                          <a:effectLst/>
                          <a:latin typeface="Arial"/>
                          <a:ea typeface="Times"/>
                          <a:cs typeface="Arial"/>
                        </a:rPr>
                        <a:t>解释为预示神对人类和国家的拯救或审判的介入</a:t>
                      </a:r>
                    </a:p>
                    <a:p>
                      <a:pPr>
                        <a:spcAft>
                          <a:spcPts val="0"/>
                        </a:spcAft>
                      </a:pPr>
                      <a:r>
                        <a:rPr lang="en-US" sz="2000" b="1" i="0" dirty="0">
                          <a:effectLst/>
                          <a:latin typeface="Arial"/>
                          <a:ea typeface="Times"/>
                          <a:cs typeface="Arial"/>
                        </a:rPr>
                        <a:t> </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0439">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4. </a:t>
                      </a:r>
                      <a:r>
                        <a:rPr lang="en-US" sz="2000" b="1" i="0" dirty="0" err="1">
                          <a:effectLst/>
                          <a:latin typeface="Arial"/>
                          <a:ea typeface="Times New Roman"/>
                          <a:cs typeface="Arial"/>
                        </a:rPr>
                        <a:t>范围</a:t>
                      </a:r>
                      <a:endParaRPr lang="en-US" sz="2000" b="1" i="0"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i="0" dirty="0">
                          <a:effectLst/>
                          <a:latin typeface="Arial"/>
                          <a:ea typeface="Times"/>
                          <a:cs typeface="Arial"/>
                        </a:rPr>
                        <a:t>在写作时将现实状态转化为未来可以想象的状态</a:t>
                      </a:r>
                    </a:p>
                    <a:p>
                      <a:pPr marL="0" lvl="0" indent="0">
                        <a:spcAft>
                          <a:spcPts val="0"/>
                        </a:spcAft>
                        <a:buFont typeface="+mj-lt"/>
                        <a:buNone/>
                      </a:pP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i="0" dirty="0">
                          <a:effectLst/>
                          <a:latin typeface="Arial"/>
                          <a:ea typeface="Times"/>
                          <a:cs typeface="Arial"/>
                        </a:rPr>
                        <a:t>将当前图像解释为描绘未来的未知事件，特别是关于主的日子和末世事件</a:t>
                      </a:r>
                    </a:p>
                    <a:p>
                      <a:pPr>
                        <a:spcAft>
                          <a:spcPts val="0"/>
                        </a:spcAft>
                      </a:pPr>
                      <a:r>
                        <a:rPr lang="en-US" sz="2000" b="1" i="0" dirty="0">
                          <a:effectLst/>
                          <a:latin typeface="Arial"/>
                          <a:ea typeface="Times"/>
                          <a:cs typeface="Arial"/>
                        </a:rPr>
                        <a:t> </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改编自：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Leland Ryken，《</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如何将圣经作为文学阅读</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作者：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Mark L. Bailey，</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达拉斯神学院，</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异象文学</a:t>
            </a:r>
            <a:endParaRPr lang="en-US" dirty="0">
              <a:solidFill>
                <a:srgbClr val="EAEAEA"/>
              </a:solidFill>
              <a:effectLst/>
              <a:latin typeface="Arial" charset="0"/>
              <a:ea typeface="ＭＳ Ｐゴシック" charset="0"/>
            </a:endParaRPr>
          </a:p>
        </p:txBody>
      </p:sp>
    </p:spTree>
    <p:extLst>
      <p:ext uri="{BB962C8B-B14F-4D97-AF65-F5344CB8AC3E}">
        <p14:creationId xmlns:p14="http://schemas.microsoft.com/office/powerpoint/2010/main" val="2691073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626472289"/>
              </p:ext>
            </p:extLst>
          </p:nvPr>
        </p:nvGraphicFramePr>
        <p:xfrm>
          <a:off x="0" y="1052735"/>
          <a:ext cx="9143999" cy="4912952"/>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异象文学的特征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因此用以下指南进行解释</a:t>
                      </a:r>
                      <a:endParaRPr lang="en-SG" sz="2400" dirty="0">
                        <a:solidFill>
                          <a:schemeClr val="bg1"/>
                        </a:solidFill>
                        <a:effectLst/>
                        <a:latin typeface="Arial"/>
                        <a:ea typeface="Times"/>
                        <a:cs typeface="Arial"/>
                      </a:endParaRPr>
                    </a:p>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25340">
                <a:tc>
                  <a:txBody>
                    <a:bodyPr/>
                    <a:lstStyle/>
                    <a:p>
                      <a:pPr algn="l">
                        <a:spcAft>
                          <a:spcPts val="0"/>
                        </a:spcAft>
                        <a:tabLst>
                          <a:tab pos="4114800" algn="l"/>
                          <a:tab pos="5143500" algn="l"/>
                        </a:tabLst>
                      </a:pPr>
                      <a:r>
                        <a:rPr lang="en-US" sz="2000" b="1" i="0" dirty="0">
                          <a:effectLst/>
                          <a:latin typeface="Arial"/>
                          <a:ea typeface="Times New Roman"/>
                          <a:cs typeface="Arial"/>
                        </a:rPr>
                        <a:t>5. </a:t>
                      </a:r>
                      <a:r>
                        <a:rPr lang="en-US" sz="2000" b="1" i="0" kern="1200" dirty="0" err="1">
                          <a:solidFill>
                            <a:schemeClr val="tx1"/>
                          </a:solidFill>
                          <a:effectLst/>
                          <a:latin typeface="Arial"/>
                          <a:ea typeface="Times New Roman"/>
                          <a:cs typeface="Arial"/>
                        </a:rPr>
                        <a:t>主题</a:t>
                      </a:r>
                      <a:endParaRPr lang="en-US" sz="2000" b="1" i="0" kern="1200" dirty="0">
                        <a:solidFill>
                          <a:schemeClr val="tx1"/>
                        </a:solidFill>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dirty="0">
                          <a:effectLst/>
                          <a:latin typeface="Arial"/>
                          <a:ea typeface="Times"/>
                          <a:cs typeface="Arial"/>
                        </a:rPr>
                        <a:t>同时放置熟悉的人物和地点与不熟悉的人物和地点</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dirty="0">
                          <a:effectLst/>
                          <a:latin typeface="Arial"/>
                          <a:ea typeface="Times"/>
                          <a:cs typeface="Arial"/>
                        </a:rPr>
                        <a:t>了解圣经中的异象文学整体，以区分近期与远期的实现，并防止将文本过度属灵化</a:t>
                      </a:r>
                    </a:p>
                    <a:p>
                      <a:pPr>
                        <a:spcAft>
                          <a:spcPts val="0"/>
                        </a:spcAft>
                      </a:pPr>
                      <a:r>
                        <a:rPr lang="en-US" sz="2000" b="1" dirty="0">
                          <a:effectLst/>
                          <a:latin typeface="Arial"/>
                          <a:ea typeface="Times"/>
                          <a:cs typeface="Arial"/>
                        </a:rPr>
                        <a:t> </a:t>
                      </a:r>
                      <a:endParaRPr lang="en-SG" sz="2000" b="1"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6. </a:t>
                      </a:r>
                      <a:r>
                        <a:rPr lang="en-US" sz="2000" b="1" i="0" dirty="0" err="1">
                          <a:effectLst/>
                          <a:latin typeface="Arial"/>
                          <a:ea typeface="Times New Roman"/>
                          <a:cs typeface="Arial"/>
                        </a:rPr>
                        <a:t>场景</a:t>
                      </a:r>
                      <a:endParaRPr lang="en-US" sz="2000" b="1" i="0"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i="0" dirty="0">
                          <a:effectLst/>
                          <a:latin typeface="Arial"/>
                          <a:ea typeface="Times"/>
                          <a:cs typeface="Arial"/>
                        </a:rPr>
                        <a:t>呈现宇宙性的场景，而非局部场景</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dirty="0">
                          <a:effectLst/>
                          <a:latin typeface="Arial"/>
                          <a:ea typeface="Times"/>
                          <a:cs typeface="Arial"/>
                        </a:rPr>
                        <a:t>识别文本中的国家和宇宙实体，而非单独个体的命运</a:t>
                      </a:r>
                    </a:p>
                    <a:p>
                      <a:pPr>
                        <a:spcAft>
                          <a:spcPts val="0"/>
                        </a:spcAft>
                      </a:pPr>
                      <a:r>
                        <a:rPr lang="en-US" sz="2000" b="1" dirty="0">
                          <a:effectLst/>
                          <a:latin typeface="Arial"/>
                          <a:ea typeface="Times"/>
                          <a:cs typeface="Arial"/>
                        </a:rPr>
                        <a:t> </a:t>
                      </a:r>
                      <a:endParaRPr lang="en-SG" sz="2000" b="1"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改编自：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Leland Ryken，《</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如何将圣经作为文学阅读</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作者：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Mark L. Bailey，</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达拉斯神学院，</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异象文学</a:t>
            </a:r>
            <a:endParaRPr lang="en-US" dirty="0">
              <a:solidFill>
                <a:srgbClr val="EAEAEA"/>
              </a:solidFill>
              <a:effectLst/>
              <a:latin typeface="Arial" charset="0"/>
              <a:ea typeface="ＭＳ Ｐゴシック" charset="0"/>
            </a:endParaRPr>
          </a:p>
        </p:txBody>
      </p:sp>
    </p:spTree>
    <p:extLst>
      <p:ext uri="{BB962C8B-B14F-4D97-AF65-F5344CB8AC3E}">
        <p14:creationId xmlns:p14="http://schemas.microsoft.com/office/powerpoint/2010/main" val="318334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1082644846"/>
              </p:ext>
            </p:extLst>
          </p:nvPr>
        </p:nvGraphicFramePr>
        <p:xfrm>
          <a:off x="0" y="1052736"/>
          <a:ext cx="9143999" cy="5088644"/>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474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异象文学的特征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lgn="ctr">
                        <a:spcAft>
                          <a:spcPts val="0"/>
                        </a:spcAft>
                      </a:pPr>
                      <a:r>
                        <a:rPr lang="zh-CN" altLang="en-US" sz="2400" b="1" dirty="0">
                          <a:solidFill>
                            <a:schemeClr val="bg1"/>
                          </a:solidFill>
                          <a:effectLst/>
                          <a:latin typeface="Arial"/>
                          <a:ea typeface="Times"/>
                          <a:cs typeface="Arial"/>
                        </a:rPr>
                        <a:t>因此用以下指南进行解释</a:t>
                      </a:r>
                      <a:endParaRPr lang="en-SG" sz="2400" dirty="0">
                        <a:solidFill>
                          <a:schemeClr val="bg1"/>
                        </a:solidFill>
                        <a:effectLst/>
                        <a:latin typeface="Arial"/>
                        <a:ea typeface="Times"/>
                        <a:cs typeface="Arial"/>
                      </a:endParaRPr>
                    </a:p>
                    <a:p>
                      <a:pPr algn="ct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3614485">
                <a:tc>
                  <a:txBody>
                    <a:bodyPr/>
                    <a:lstStyle/>
                    <a:p>
                      <a:pPr marL="0" marR="0" lvl="0" indent="0" algn="l" defTabSz="457200" rtl="0" eaLnBrk="1" fontAlgn="auto" latinLnBrk="0" hangingPunct="1">
                        <a:lnSpc>
                          <a:spcPct val="100000"/>
                        </a:lnSpc>
                        <a:spcBef>
                          <a:spcPts val="0"/>
                        </a:spcBef>
                        <a:spcAft>
                          <a:spcPts val="0"/>
                        </a:spcAft>
                        <a:buClrTx/>
                        <a:buSzTx/>
                        <a:buFontTx/>
                        <a:buNone/>
                        <a:tabLst>
                          <a:tab pos="4114800" algn="l"/>
                          <a:tab pos="5143500" algn="l"/>
                        </a:tabLst>
                        <a:defRPr/>
                      </a:pPr>
                      <a:r>
                        <a:rPr lang="en-US" sz="2000" b="1" i="0" dirty="0">
                          <a:effectLst/>
                          <a:latin typeface="Arial"/>
                          <a:ea typeface="Times New Roman"/>
                          <a:cs typeface="Arial"/>
                        </a:rPr>
                        <a:t>7. </a:t>
                      </a:r>
                      <a:r>
                        <a:rPr lang="zh-CN" altLang="en-US" sz="2000" b="1" i="0" kern="1200" dirty="0">
                          <a:solidFill>
                            <a:schemeClr val="tx1"/>
                          </a:solidFill>
                          <a:effectLst/>
                          <a:latin typeface="Arial"/>
                          <a:ea typeface="Times New Roman"/>
                          <a:cs typeface="Arial"/>
                        </a:rPr>
                        <a:t>奇异性</a:t>
                      </a:r>
                    </a:p>
                    <a:p>
                      <a:pPr marL="0" marR="0" lvl="0" indent="0" algn="l" defTabSz="457200" rtl="0" eaLnBrk="1" fontAlgn="auto" latinLnBrk="0" hangingPunct="1">
                        <a:lnSpc>
                          <a:spcPct val="100000"/>
                        </a:lnSpc>
                        <a:spcBef>
                          <a:spcPts val="0"/>
                        </a:spcBef>
                        <a:spcAft>
                          <a:spcPts val="0"/>
                        </a:spcAft>
                        <a:buClrTx/>
                        <a:buSzTx/>
                        <a:buFontTx/>
                        <a:buNone/>
                        <a:tabLst>
                          <a:tab pos="4114800" algn="l"/>
                          <a:tab pos="5143500" algn="l"/>
                        </a:tabLst>
                        <a:defRPr/>
                      </a:pPr>
                      <a:endParaRPr lang="en-US" sz="2000" b="1" i="0" kern="1200" dirty="0">
                        <a:solidFill>
                          <a:schemeClr val="tx1"/>
                        </a:solidFill>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zh-CN" altLang="en-US" sz="2000" b="1" i="0" dirty="0">
                          <a:effectLst/>
                          <a:latin typeface="Arial"/>
                          <a:ea typeface="Times"/>
                          <a:cs typeface="Arial"/>
                        </a:rPr>
                        <a:t>描述了非凡现实中的人物、场景和事件</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zh-CN" altLang="en-US" sz="2000" b="1" dirty="0">
                          <a:effectLst/>
                          <a:latin typeface="Arial"/>
                          <a:ea typeface="Times"/>
                          <a:cs typeface="Arial"/>
                        </a:rPr>
                        <a:t>不要逐一解释所有奇异的描述细节</a:t>
                      </a: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SG" sz="2000" b="1"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改编自：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Leland Ryken，《</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如何将圣经作为文学阅读</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作者： </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Mark L. Bailey，</a:t>
            </a:r>
            <a:r>
              <a:rPr kumimoji="0" lang="zh-CN" altLang="en-US" sz="1600" b="1" i="0" u="none" strike="noStrike" kern="1200" cap="none" spc="0" normalizeH="0" baseline="0" noProof="0" dirty="0">
                <a:ln>
                  <a:noFill/>
                </a:ln>
                <a:solidFill>
                  <a:srgbClr val="EAEAEA"/>
                </a:solidFill>
                <a:effectLst/>
                <a:uLnTx/>
                <a:uFillTx/>
                <a:latin typeface="Arial" charset="0"/>
                <a:ea typeface="ＭＳ Ｐゴシック" charset="0"/>
                <a:cs typeface="Arial"/>
              </a:rPr>
              <a:t>达拉斯神学院，</a:t>
            </a:r>
            <a:r>
              <a:rPr kumimoji="0" lang="en-US" altLang="zh-CN" sz="1600" b="1" i="0" u="none" strike="noStrike" kern="1200" cap="none" spc="0" normalizeH="0" baseline="0" noProof="0" dirty="0">
                <a:ln>
                  <a:noFill/>
                </a:ln>
                <a:solidFill>
                  <a:srgbClr val="EAEAEA"/>
                </a:solidFill>
                <a:effectLst/>
                <a:uLnTx/>
                <a:uFillTx/>
                <a:latin typeface="Arial" charset="0"/>
                <a:ea typeface="ＭＳ Ｐゴシック" charset="0"/>
                <a:cs typeface="Arial"/>
              </a:rPr>
              <a:t>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异象文学</a:t>
            </a:r>
            <a:endParaRPr lang="en-US" dirty="0">
              <a:solidFill>
                <a:srgbClr val="EAEAEA"/>
              </a:solidFill>
              <a:effectLst/>
              <a:latin typeface="Arial" charset="0"/>
              <a:ea typeface="ＭＳ Ｐゴシック" charset="0"/>
            </a:endParaRPr>
          </a:p>
        </p:txBody>
      </p:sp>
    </p:spTree>
    <p:extLst>
      <p:ext uri="{BB962C8B-B14F-4D97-AF65-F5344CB8AC3E}">
        <p14:creationId xmlns:p14="http://schemas.microsoft.com/office/powerpoint/2010/main" val="225261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88437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重建耶和华的殿</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601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442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zh-CN" altLang="en-US" dirty="0"/>
              <a:t>我们都需要鼓励</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559644"/>
            <a:ext cx="1368152" cy="1569660"/>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我与你同在。</a:t>
            </a:r>
            <a:endParaRPr lang="en-US" sz="32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932786"/>
            <a:ext cx="1896201"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我在聆听你。</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880371"/>
            <a:ext cx="1368152"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我关心你。</a:t>
            </a:r>
            <a:endParaRPr lang="en-US" sz="32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758762"/>
            <a:ext cx="1877560" cy="1077218"/>
          </a:xfrm>
          <a:prstGeom prst="rect">
            <a:avLst/>
          </a:prstGeom>
          <a:noFill/>
        </p:spPr>
        <p:txBody>
          <a:bodyPr wrap="square" rtlCol="0">
            <a:spAutoFit/>
          </a:bodyPr>
          <a:lstStyle/>
          <a:p>
            <a:pPr algn="ctr"/>
            <a:r>
              <a:rPr lang="zh-CN" altLang="en-US" sz="3200" b="1" dirty="0">
                <a:latin typeface="Arial" panose="020B0604020202020204" pitchFamily="34" charset="0"/>
                <a:cs typeface="Arial" panose="020B0604020202020204" pitchFamily="34" charset="0"/>
              </a:rPr>
              <a:t>我在为你祷告。</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985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477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517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沮丧尤其发生在工作中</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73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“每月有 </a:t>
            </a:r>
            <a:r>
              <a:rPr kumimoji="0" lang="en-US" altLang="zh-CN" sz="4000" b="1" i="0" u="none" strike="noStrike" kern="1200" cap="none" spc="0" normalizeH="0" baseline="0" noProof="0" dirty="0">
                <a:ln>
                  <a:noFill/>
                </a:ln>
                <a:solidFill>
                  <a:prstClr val="white"/>
                </a:solidFill>
                <a:effectLst/>
                <a:uLnTx/>
                <a:uFillTx/>
                <a:latin typeface="Arial"/>
                <a:ea typeface="ＭＳ Ｐゴシック" charset="0"/>
                <a:cs typeface="Arial"/>
              </a:rPr>
              <a:t>1,700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名牧者离开牧师职位”</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a:ea typeface="ＭＳ Ｐゴシック" charset="0"/>
                <a:cs typeface="Arial"/>
              </a:rPr>
              <a:t>真的吗</a:t>
            </a:r>
            <a:r>
              <a:rPr kumimoji="0" lang="en-US" sz="4400" b="1" i="0" u="none" strike="noStrike" kern="1200" cap="none" spc="0" normalizeH="0" baseline="0" noProof="0" dirty="0">
                <a:ln>
                  <a:noFill/>
                </a:ln>
                <a:solidFill>
                  <a:prstClr val="white"/>
                </a:solidFill>
                <a:effectLst/>
                <a:uLnTx/>
                <a:uFillTx/>
                <a:latin typeface="Arial"/>
                <a:ea typeface="ＭＳ Ｐゴシック" charset="0"/>
                <a:cs typeface="Arial"/>
              </a:rPr>
              <a:t>?</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ＭＳ Ｐゴシック" charset="0"/>
                <a:cs typeface="Arial"/>
              </a:rPr>
              <a:t>不要再说</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594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a:ea typeface="ＭＳ Ｐゴシック" charset="0"/>
                <a:cs typeface="Arial"/>
              </a:rPr>
              <a:t>所有牧师都很痛苦并想要辞职吗？</a:t>
            </a: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那个说牧师都很痛苦并想要辞职的统计数据</a:t>
            </a:r>
            <a:endParaRPr kumimoji="0" lang="en-US" altLang="zh-CN"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（第</a:t>
            </a:r>
            <a:r>
              <a:rPr kumimoji="0" lang="en-US" altLang="zh-CN"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1</a:t>
            </a:r>
            <a:r>
              <a:rPr kumimoji="0" lang="zh-CN" alt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部分）</a:t>
            </a: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54682"/>
            <a:ext cx="4517762" cy="46235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牧师真的正在大批离开事奉吗？没有那么快</a:t>
            </a:r>
            <a:r>
              <a:rPr kumimoji="0" lang="en-US" altLang="zh-CN"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 </a:t>
            </a: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艾德</a:t>
            </a:r>
            <a:r>
              <a:rPr kumimoji="0" lang="en-US" altLang="zh-CN"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t>
            </a:r>
            <a:r>
              <a:rPr kumimoji="0" lang="zh-CN" alt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斯泰泽（</a:t>
            </a:r>
            <a:r>
              <a:rPr kumimoji="0" 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Ed Stetzer）</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1A3892DD-72E1-E463-E286-523BF4798F90}"/>
              </a:ext>
            </a:extLst>
          </p:cNvPr>
          <p:cNvSpPr txBox="1"/>
          <p:nvPr/>
        </p:nvSpPr>
        <p:spPr>
          <a:xfrm>
            <a:off x="6228184" y="4636545"/>
            <a:ext cx="2664296" cy="830997"/>
          </a:xfrm>
          <a:prstGeom prst="rect">
            <a:avLst/>
          </a:prstGeom>
          <a:solidFill>
            <a:schemeClr val="bg1">
              <a:lumMod val="65000"/>
            </a:schemeClr>
          </a:solidFill>
        </p:spPr>
        <p:txBody>
          <a:bodyPr wrap="square" rtlCol="0">
            <a:spAutoFit/>
          </a:bodyPr>
          <a:lstStyle/>
          <a:p>
            <a:r>
              <a:rPr kumimoji="1" lang="zh-CN" altLang="en-US" dirty="0"/>
              <a:t>让我们帮你联系</a:t>
            </a:r>
            <a:endParaRPr kumimoji="1" lang="en-US" altLang="zh-CN" dirty="0"/>
          </a:p>
          <a:p>
            <a:r>
              <a:rPr kumimoji="1" lang="zh-CN" altLang="en-US" dirty="0"/>
              <a:t>关键的基督徒</a:t>
            </a:r>
          </a:p>
        </p:txBody>
      </p:sp>
    </p:spTree>
    <p:extLst>
      <p:ext uri="{BB962C8B-B14F-4D97-AF65-F5344CB8AC3E}">
        <p14:creationId xmlns:p14="http://schemas.microsoft.com/office/powerpoint/2010/main" val="1562872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F4626D-949B-4F40-AC09-18BF76D35DED}"/>
              </a:ext>
            </a:extLst>
          </p:cNvPr>
          <p:cNvGrpSpPr/>
          <p:nvPr/>
        </p:nvGrpSpPr>
        <p:grpSpPr>
          <a:xfrm>
            <a:off x="467544" y="34182"/>
            <a:ext cx="8143875" cy="6858000"/>
            <a:chOff x="467544" y="34182"/>
            <a:chExt cx="8143875" cy="6858000"/>
          </a:xfrm>
        </p:grpSpPr>
        <p:pic>
          <p:nvPicPr>
            <p:cNvPr id="4" name="Picture 3" descr="Screen Shot 2017-07-09 at 10.03.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44" y="34182"/>
              <a:ext cx="8143875" cy="6858000"/>
            </a:xfrm>
            <a:prstGeom prst="rect">
              <a:avLst/>
            </a:prstGeom>
          </p:spPr>
        </p:pic>
        <p:sp>
          <p:nvSpPr>
            <p:cNvPr id="13" name="Rectangle 12">
              <a:extLst>
                <a:ext uri="{FF2B5EF4-FFF2-40B4-BE49-F238E27FC236}">
                  <a16:creationId xmlns:a16="http://schemas.microsoft.com/office/drawing/2014/main" id="{12D09D65-27D5-E94A-B295-637F825DC017}"/>
                </a:ext>
              </a:extLst>
            </p:cNvPr>
            <p:cNvSpPr/>
            <p:nvPr/>
          </p:nvSpPr>
          <p:spPr>
            <a:xfrm>
              <a:off x="1383828" y="978903"/>
              <a:ext cx="6840760" cy="288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D54FD04E-F87A-824A-BACA-2F062AC59E8C}"/>
              </a:ext>
            </a:extLst>
          </p:cNvPr>
          <p:cNvSpPr txBox="1">
            <a:spLocks noChangeArrowheads="1"/>
          </p:cNvSpPr>
          <p:nvPr/>
        </p:nvSpPr>
        <p:spPr bwMode="auto">
          <a:xfrm>
            <a:off x="2483768" y="908720"/>
            <a:ext cx="5490056" cy="2012968"/>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尽管面临压力，很少有牧师放弃事奉。</a:t>
            </a:r>
          </a:p>
        </p:txBody>
      </p:sp>
      <p:sp>
        <p:nvSpPr>
          <p:cNvPr id="10" name="椭圆形标注 9">
            <a:extLst>
              <a:ext uri="{FF2B5EF4-FFF2-40B4-BE49-F238E27FC236}">
                <a16:creationId xmlns:a16="http://schemas.microsoft.com/office/drawing/2014/main" id="{564F80AE-8B2E-B249-8CD6-FDAC6B31C88A}"/>
              </a:ext>
            </a:extLst>
          </p:cNvPr>
          <p:cNvSpPr/>
          <p:nvPr/>
        </p:nvSpPr>
        <p:spPr>
          <a:xfrm>
            <a:off x="366114" y="4351331"/>
            <a:ext cx="2267744" cy="1738924"/>
          </a:xfrm>
          <a:prstGeom prst="wedgeEllipseCallout">
            <a:avLst>
              <a:gd name="adj1" fmla="val 64485"/>
              <a:gd name="adj2" fmla="val -32633"/>
            </a:avLst>
          </a:prstGeom>
          <a:solidFill>
            <a:srgbClr val="6FBE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文本框 8">
            <a:extLst>
              <a:ext uri="{FF2B5EF4-FFF2-40B4-BE49-F238E27FC236}">
                <a16:creationId xmlns:a16="http://schemas.microsoft.com/office/drawing/2014/main" id="{32376D9F-1802-314E-3BEB-B8FDB52886EA}"/>
              </a:ext>
            </a:extLst>
          </p:cNvPr>
          <p:cNvSpPr txBox="1"/>
          <p:nvPr/>
        </p:nvSpPr>
        <p:spPr>
          <a:xfrm>
            <a:off x="598758" y="4722351"/>
            <a:ext cx="1800200" cy="923330"/>
          </a:xfrm>
          <a:prstGeom prst="rect">
            <a:avLst/>
          </a:prstGeom>
          <a:noFill/>
        </p:spPr>
        <p:txBody>
          <a:bodyPr wrap="square">
            <a:spAutoFit/>
          </a:bodyPr>
          <a:lstStyle/>
          <a:p>
            <a:r>
              <a:rPr lang="en-US" altLang="zh-CN" sz="1800" b="1" dirty="0">
                <a:solidFill>
                  <a:schemeClr val="bg1"/>
                </a:solidFill>
                <a:effectLst/>
                <a:latin typeface=".AppleSystemUIFont"/>
              </a:rPr>
              <a:t>44%</a:t>
            </a:r>
            <a:r>
              <a:rPr lang="zh-CN" altLang="en-US" sz="1800" dirty="0">
                <a:solidFill>
                  <a:schemeClr val="bg1"/>
                </a:solidFill>
                <a:effectLst/>
                <a:latin typeface=".AppleSystemUIFont"/>
              </a:rPr>
              <a:t>：我当时是主任牧师，现在仍然担任该职务。</a:t>
            </a:r>
          </a:p>
        </p:txBody>
      </p:sp>
      <p:sp>
        <p:nvSpPr>
          <p:cNvPr id="7" name="Rectangle 2">
            <a:extLst>
              <a:ext uri="{FF2B5EF4-FFF2-40B4-BE49-F238E27FC236}">
                <a16:creationId xmlns:a16="http://schemas.microsoft.com/office/drawing/2014/main" id="{E9E1D753-AAC3-6C45-907E-D6AD037BF15E}"/>
              </a:ext>
            </a:extLst>
          </p:cNvPr>
          <p:cNvSpPr txBox="1">
            <a:spLocks noChangeArrowheads="1"/>
          </p:cNvSpPr>
          <p:nvPr/>
        </p:nvSpPr>
        <p:spPr bwMode="auto">
          <a:xfrm>
            <a:off x="2699792" y="2844879"/>
            <a:ext cx="451776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14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在福音派牧师中：</a:t>
            </a:r>
          </a:p>
        </p:txBody>
      </p:sp>
      <p:sp>
        <p:nvSpPr>
          <p:cNvPr id="8" name="Rectangle 2">
            <a:extLst>
              <a:ext uri="{FF2B5EF4-FFF2-40B4-BE49-F238E27FC236}">
                <a16:creationId xmlns:a16="http://schemas.microsoft.com/office/drawing/2014/main" id="{E90B90CE-F78C-3042-980A-5D64D19F1087}"/>
              </a:ext>
            </a:extLst>
          </p:cNvPr>
          <p:cNvSpPr txBox="1">
            <a:spLocks noChangeArrowheads="1"/>
          </p:cNvSpPr>
          <p:nvPr/>
        </p:nvSpPr>
        <p:spPr bwMode="auto">
          <a:xfrm>
            <a:off x="2699792" y="3143723"/>
            <a:ext cx="5040560"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在你现在的教会里，</a:t>
            </a:r>
            <a:r>
              <a:rPr kumimoji="0" lang="en-US" altLang="zh-CN" sz="20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10</a:t>
            </a:r>
            <a:r>
              <a:rPr kumimoji="0" lang="zh-CN" altLang="en-US" sz="20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年前的主任牧师现在在哪里？</a:t>
            </a:r>
          </a:p>
        </p:txBody>
      </p:sp>
      <p:sp>
        <p:nvSpPr>
          <p:cNvPr id="14" name="Down Arrow 13">
            <a:extLst>
              <a:ext uri="{FF2B5EF4-FFF2-40B4-BE49-F238E27FC236}">
                <a16:creationId xmlns:a16="http://schemas.microsoft.com/office/drawing/2014/main" id="{3D51D1C7-F744-BE43-975C-C0CE0A0DBE25}"/>
              </a:ext>
            </a:extLst>
          </p:cNvPr>
          <p:cNvSpPr/>
          <p:nvPr/>
        </p:nvSpPr>
        <p:spPr>
          <a:xfrm rot="2610189">
            <a:off x="6574803" y="514401"/>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椭圆形标注 14">
            <a:extLst>
              <a:ext uri="{FF2B5EF4-FFF2-40B4-BE49-F238E27FC236}">
                <a16:creationId xmlns:a16="http://schemas.microsoft.com/office/drawing/2014/main" id="{746791C5-1AF4-EF8A-0A93-9D12D6157254}"/>
              </a:ext>
            </a:extLst>
          </p:cNvPr>
          <p:cNvSpPr/>
          <p:nvPr/>
        </p:nvSpPr>
        <p:spPr>
          <a:xfrm>
            <a:off x="-1" y="2483202"/>
            <a:ext cx="2240567" cy="1738924"/>
          </a:xfrm>
          <a:prstGeom prst="wedgeEllipseCallout">
            <a:avLst>
              <a:gd name="adj1" fmla="val 139493"/>
              <a:gd name="adj2" fmla="val 64054"/>
            </a:avLst>
          </a:prstGeom>
          <a:solidFill>
            <a:srgbClr val="59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CFB60573-E2E4-F52B-1CC0-6CF6EE632D64}"/>
              </a:ext>
            </a:extLst>
          </p:cNvPr>
          <p:cNvSpPr txBox="1"/>
          <p:nvPr/>
        </p:nvSpPr>
        <p:spPr>
          <a:xfrm>
            <a:off x="264462" y="2893551"/>
            <a:ext cx="1800200" cy="1015663"/>
          </a:xfrm>
          <a:prstGeom prst="rect">
            <a:avLst/>
          </a:prstGeom>
          <a:noFill/>
        </p:spPr>
        <p:txBody>
          <a:bodyPr wrap="square">
            <a:spAutoFit/>
          </a:bodyPr>
          <a:lstStyle/>
          <a:p>
            <a:r>
              <a:rPr lang="en-US" altLang="zh-CN" sz="2000" b="1" dirty="0">
                <a:solidFill>
                  <a:schemeClr val="bg1"/>
                </a:solidFill>
                <a:effectLst/>
                <a:latin typeface=".AppleSystemUIFont"/>
              </a:rPr>
              <a:t>56%</a:t>
            </a:r>
            <a:r>
              <a:rPr lang="zh-CN" altLang="en-US" sz="2000" dirty="0">
                <a:solidFill>
                  <a:schemeClr val="bg1"/>
                </a:solidFill>
                <a:effectLst/>
                <a:latin typeface=".AppleSystemUIFont"/>
              </a:rPr>
              <a:t>：主任牧师现在不再在该教会事奉。</a:t>
            </a:r>
          </a:p>
        </p:txBody>
      </p:sp>
      <p:sp>
        <p:nvSpPr>
          <p:cNvPr id="18" name="文本框 17">
            <a:extLst>
              <a:ext uri="{FF2B5EF4-FFF2-40B4-BE49-F238E27FC236}">
                <a16:creationId xmlns:a16="http://schemas.microsoft.com/office/drawing/2014/main" id="{EC00EBD8-1760-2856-C8D9-D3AA8184A209}"/>
              </a:ext>
            </a:extLst>
          </p:cNvPr>
          <p:cNvSpPr txBox="1"/>
          <p:nvPr/>
        </p:nvSpPr>
        <p:spPr>
          <a:xfrm>
            <a:off x="5453491" y="4083084"/>
            <a:ext cx="2862925" cy="338554"/>
          </a:xfrm>
          <a:prstGeom prst="rect">
            <a:avLst/>
          </a:prstGeom>
          <a:solidFill>
            <a:schemeClr val="bg1"/>
          </a:solidFill>
        </p:spPr>
        <p:txBody>
          <a:bodyPr wrap="square">
            <a:spAutoFit/>
          </a:bodyPr>
          <a:lstStyle/>
          <a:p>
            <a:pPr algn="ctr"/>
            <a:r>
              <a:rPr lang="zh-CN" altLang="en-US" sz="1600" b="1" dirty="0">
                <a:solidFill>
                  <a:srgbClr val="0E0E0E"/>
                </a:solidFill>
                <a:effectLst/>
                <a:latin typeface=".AppleSystemUIFont"/>
              </a:rPr>
              <a:t>前任牧师现在在哪里？</a:t>
            </a:r>
            <a:endParaRPr lang="zh-CN" altLang="en-US" sz="1600" dirty="0">
              <a:solidFill>
                <a:srgbClr val="0E0E0E"/>
              </a:solidFill>
              <a:effectLst/>
              <a:latin typeface=".AppleSystemUIFont"/>
            </a:endParaRPr>
          </a:p>
        </p:txBody>
      </p:sp>
      <p:sp>
        <p:nvSpPr>
          <p:cNvPr id="20" name="文本框 19">
            <a:extLst>
              <a:ext uri="{FF2B5EF4-FFF2-40B4-BE49-F238E27FC236}">
                <a16:creationId xmlns:a16="http://schemas.microsoft.com/office/drawing/2014/main" id="{E9F4D9FD-E838-D112-C7DA-FC94B1BCDDF9}"/>
              </a:ext>
            </a:extLst>
          </p:cNvPr>
          <p:cNvSpPr txBox="1"/>
          <p:nvPr/>
        </p:nvSpPr>
        <p:spPr>
          <a:xfrm>
            <a:off x="5148064" y="4496400"/>
            <a:ext cx="1800200" cy="1592103"/>
          </a:xfrm>
          <a:prstGeom prst="rect">
            <a:avLst/>
          </a:prstGeom>
          <a:solidFill>
            <a:schemeClr val="bg1"/>
          </a:solidFill>
        </p:spPr>
        <p:txBody>
          <a:bodyPr wrap="square">
            <a:spAutoFit/>
          </a:bodyPr>
          <a:lstStyle/>
          <a:p>
            <a:pPr>
              <a:lnSpc>
                <a:spcPts val="1680"/>
              </a:lnSpc>
            </a:pPr>
            <a:r>
              <a:rPr lang="zh-CN" altLang="en-US" sz="900" dirty="0">
                <a:solidFill>
                  <a:srgbClr val="0E0E0E"/>
                </a:solidFill>
                <a:effectLst/>
                <a:latin typeface=".AppleSystemUIFont"/>
              </a:rPr>
              <a:t>不确定前任牧师是谁：</a:t>
            </a:r>
            <a:r>
              <a:rPr lang="en-US" altLang="zh-CN" sz="900" b="1" dirty="0">
                <a:solidFill>
                  <a:srgbClr val="0E0E0E"/>
                </a:solidFill>
                <a:effectLst/>
                <a:latin typeface=".AppleSystemUIFont"/>
              </a:rPr>
              <a:t>16%</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在另一间教会担任牧师：</a:t>
            </a:r>
            <a:r>
              <a:rPr lang="en-US" altLang="zh-CN" sz="900" b="1" dirty="0">
                <a:solidFill>
                  <a:srgbClr val="0E0E0E"/>
                </a:solidFill>
                <a:effectLst/>
                <a:latin typeface=".AppleSystemUIFont"/>
              </a:rPr>
              <a:t>12%</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退休：</a:t>
            </a:r>
            <a:r>
              <a:rPr lang="en-US" altLang="zh-CN" sz="900" b="1" dirty="0">
                <a:solidFill>
                  <a:srgbClr val="0E0E0E"/>
                </a:solidFill>
                <a:effectLst/>
                <a:latin typeface=".AppleSystemUIFont"/>
              </a:rPr>
              <a:t>10%</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担任其他事工角色（非牧师）：</a:t>
            </a:r>
            <a:r>
              <a:rPr lang="en-US" altLang="zh-CN" sz="900" b="1" dirty="0">
                <a:solidFill>
                  <a:srgbClr val="0E0E0E"/>
                </a:solidFill>
                <a:effectLst/>
                <a:latin typeface=".AppleSystemUIFont"/>
              </a:rPr>
              <a:t>5%</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不确定牧师发生了什么：</a:t>
            </a:r>
            <a:r>
              <a:rPr lang="en-US" altLang="zh-CN" sz="900" b="1" dirty="0">
                <a:solidFill>
                  <a:srgbClr val="0E0E0E"/>
                </a:solidFill>
                <a:effectLst/>
                <a:latin typeface=".AppleSystemUIFont"/>
              </a:rPr>
              <a:t>3%</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已过世：</a:t>
            </a:r>
            <a:r>
              <a:rPr lang="en-US" altLang="zh-CN" sz="900" b="1" dirty="0">
                <a:solidFill>
                  <a:srgbClr val="0E0E0E"/>
                </a:solidFill>
                <a:effectLst/>
                <a:latin typeface=".AppleSystemUIFont"/>
              </a:rPr>
              <a:t>3%</a:t>
            </a:r>
            <a:endParaRPr lang="zh-CN" altLang="en-US" sz="900" dirty="0">
              <a:solidFill>
                <a:srgbClr val="0E0E0E"/>
              </a:solidFill>
              <a:effectLst/>
              <a:latin typeface=".AppleSystemUIFont"/>
            </a:endParaRPr>
          </a:p>
          <a:p>
            <a:pPr>
              <a:lnSpc>
                <a:spcPts val="1680"/>
              </a:lnSpc>
            </a:pPr>
            <a:r>
              <a:rPr lang="zh-CN" altLang="en-US" sz="900" dirty="0">
                <a:solidFill>
                  <a:srgbClr val="0E0E0E"/>
                </a:solidFill>
                <a:effectLst/>
                <a:latin typeface=".AppleSystemUIFont"/>
              </a:rPr>
              <a:t>从事非事工类工作：</a:t>
            </a:r>
            <a:r>
              <a:rPr lang="en-US" altLang="zh-CN" sz="900" b="1" dirty="0">
                <a:solidFill>
                  <a:srgbClr val="0E0E0E"/>
                </a:solidFill>
                <a:effectLst/>
                <a:latin typeface=".AppleSystemUIFont"/>
              </a:rPr>
              <a:t>2%</a:t>
            </a:r>
            <a:endParaRPr lang="zh-CN" altLang="en-US" sz="900" dirty="0">
              <a:solidFill>
                <a:srgbClr val="0E0E0E"/>
              </a:solidFill>
              <a:effectLst/>
              <a:latin typeface=".AppleSystemUIFont"/>
            </a:endParaRPr>
          </a:p>
        </p:txBody>
      </p:sp>
    </p:spTree>
    <p:extLst>
      <p:ext uri="{BB962C8B-B14F-4D97-AF65-F5344CB8AC3E}">
        <p14:creationId xmlns:p14="http://schemas.microsoft.com/office/powerpoint/2010/main" val="1157882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0455DBB-EDDF-2B43-A81A-8FC07A404662}"/>
              </a:ext>
            </a:extLst>
          </p:cNvPr>
          <p:cNvGrpSpPr/>
          <p:nvPr/>
        </p:nvGrpSpPr>
        <p:grpSpPr>
          <a:xfrm>
            <a:off x="0" y="165209"/>
            <a:ext cx="9144000" cy="6720175"/>
            <a:chOff x="0" y="165209"/>
            <a:chExt cx="9144000" cy="6720175"/>
          </a:xfrm>
        </p:grpSpPr>
        <p:grpSp>
          <p:nvGrpSpPr>
            <p:cNvPr id="9" name="Group 8">
              <a:extLst>
                <a:ext uri="{FF2B5EF4-FFF2-40B4-BE49-F238E27FC236}">
                  <a16:creationId xmlns:a16="http://schemas.microsoft.com/office/drawing/2014/main" id="{D74B7527-E8D4-9A45-92B0-267C63DDA82A}"/>
                </a:ext>
              </a:extLst>
            </p:cNvPr>
            <p:cNvGrpSpPr/>
            <p:nvPr/>
          </p:nvGrpSpPr>
          <p:grpSpPr>
            <a:xfrm>
              <a:off x="0" y="165209"/>
              <a:ext cx="9144000" cy="6720175"/>
              <a:chOff x="0" y="165209"/>
              <a:chExt cx="9144000" cy="6720175"/>
            </a:xfrm>
          </p:grpSpPr>
          <p:pic>
            <p:nvPicPr>
              <p:cNvPr id="3" name="Picture 2" descr="Screen Shot 2017-07-09 at 10.02.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209"/>
                <a:ext cx="9144000" cy="6720175"/>
              </a:xfrm>
              <a:prstGeom prst="rect">
                <a:avLst/>
              </a:prstGeom>
            </p:spPr>
          </p:pic>
          <p:sp>
            <p:nvSpPr>
              <p:cNvPr id="4" name="Rectangle 3">
                <a:extLst>
                  <a:ext uri="{FF2B5EF4-FFF2-40B4-BE49-F238E27FC236}">
                    <a16:creationId xmlns:a16="http://schemas.microsoft.com/office/drawing/2014/main" id="{90BDD226-E9C2-AC4F-907F-F3E984BB6BE1}"/>
                  </a:ext>
                </a:extLst>
              </p:cNvPr>
              <p:cNvSpPr/>
              <p:nvPr/>
            </p:nvSpPr>
            <p:spPr>
              <a:xfrm>
                <a:off x="683568" y="1196752"/>
                <a:ext cx="6840760" cy="1066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6D42A0E-CAC8-7B41-A243-338AB9C18822}"/>
                </a:ext>
              </a:extLst>
            </p:cNvPr>
            <p:cNvSpPr/>
            <p:nvPr/>
          </p:nvSpPr>
          <p:spPr>
            <a:xfrm>
              <a:off x="4515074" y="2567632"/>
              <a:ext cx="355630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7574EDF-7CC2-6C44-8702-3D694F0FF5E0}"/>
                </a:ext>
              </a:extLst>
            </p:cNvPr>
            <p:cNvGrpSpPr/>
            <p:nvPr/>
          </p:nvGrpSpPr>
          <p:grpSpPr>
            <a:xfrm>
              <a:off x="2484878" y="3790020"/>
              <a:ext cx="1670098" cy="1224686"/>
              <a:chOff x="2484878" y="3790020"/>
              <a:chExt cx="1670098" cy="1224686"/>
            </a:xfrm>
            <a:solidFill>
              <a:srgbClr val="59449C"/>
            </a:solidFill>
          </p:grpSpPr>
          <p:sp>
            <p:nvSpPr>
              <p:cNvPr id="27" name="Oval 26">
                <a:extLst>
                  <a:ext uri="{FF2B5EF4-FFF2-40B4-BE49-F238E27FC236}">
                    <a16:creationId xmlns:a16="http://schemas.microsoft.com/office/drawing/2014/main" id="{6BE4E868-9B16-3D47-AF3A-B98101FECE1D}"/>
                  </a:ext>
                </a:extLst>
              </p:cNvPr>
              <p:cNvSpPr/>
              <p:nvPr/>
            </p:nvSpPr>
            <p:spPr>
              <a:xfrm rot="2238452">
                <a:off x="3362274" y="3790020"/>
                <a:ext cx="792702" cy="9308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99E1E6E-6B70-1748-9380-4E3A00768B1C}"/>
                  </a:ext>
                </a:extLst>
              </p:cNvPr>
              <p:cNvSpPr/>
              <p:nvPr/>
            </p:nvSpPr>
            <p:spPr>
              <a:xfrm rot="2238452">
                <a:off x="2484878" y="3794086"/>
                <a:ext cx="1319366" cy="12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E02A741-B69E-0D4E-8630-02C91C99B661}"/>
                </a:ext>
              </a:extLst>
            </p:cNvPr>
            <p:cNvGrpSpPr/>
            <p:nvPr/>
          </p:nvGrpSpPr>
          <p:grpSpPr>
            <a:xfrm>
              <a:off x="1038473" y="3448428"/>
              <a:ext cx="1517303" cy="1115047"/>
              <a:chOff x="1038473" y="3448428"/>
              <a:chExt cx="1517303" cy="1115047"/>
            </a:xfrm>
          </p:grpSpPr>
          <p:sp>
            <p:nvSpPr>
              <p:cNvPr id="29" name="Oval 28">
                <a:extLst>
                  <a:ext uri="{FF2B5EF4-FFF2-40B4-BE49-F238E27FC236}">
                    <a16:creationId xmlns:a16="http://schemas.microsoft.com/office/drawing/2014/main" id="{4AC39AB5-5B4D-4A4D-B3A7-070F5927B6B9}"/>
                  </a:ext>
                </a:extLst>
              </p:cNvPr>
              <p:cNvSpPr/>
              <p:nvPr/>
            </p:nvSpPr>
            <p:spPr>
              <a:xfrm rot="2238452">
                <a:off x="1804276" y="3469518"/>
                <a:ext cx="751500" cy="930865"/>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BEE65B-58DA-AF48-AF7C-1A00FFE267BB}"/>
                  </a:ext>
                </a:extLst>
              </p:cNvPr>
              <p:cNvSpPr/>
              <p:nvPr/>
            </p:nvSpPr>
            <p:spPr>
              <a:xfrm rot="2238452">
                <a:off x="1038473" y="3448428"/>
                <a:ext cx="1153369" cy="1115047"/>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F9E783-508A-5B42-B227-D78332FFC4E7}"/>
                  </a:ext>
                </a:extLst>
              </p:cNvPr>
              <p:cNvSpPr/>
              <p:nvPr/>
            </p:nvSpPr>
            <p:spPr>
              <a:xfrm>
                <a:off x="1214048" y="3472773"/>
                <a:ext cx="1092850" cy="360040"/>
              </a:xfrm>
              <a:prstGeom prst="rect">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6653C71-CB3C-554D-B5EC-D0A2DDE06739}"/>
                </a:ext>
              </a:extLst>
            </p:cNvPr>
            <p:cNvSpPr/>
            <p:nvPr/>
          </p:nvSpPr>
          <p:spPr>
            <a:xfrm>
              <a:off x="4258757" y="3113131"/>
              <a:ext cx="2250573" cy="216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8C4506C-AC9D-694C-ADB5-6FA99C49AB1C}"/>
              </a:ext>
            </a:extLst>
          </p:cNvPr>
          <p:cNvGrpSpPr/>
          <p:nvPr/>
        </p:nvGrpSpPr>
        <p:grpSpPr>
          <a:xfrm>
            <a:off x="3869305" y="3073604"/>
            <a:ext cx="2737245" cy="2193076"/>
            <a:chOff x="3869305" y="3073604"/>
            <a:chExt cx="2737245" cy="2193076"/>
          </a:xfrm>
        </p:grpSpPr>
        <p:sp>
          <p:nvSpPr>
            <p:cNvPr id="17" name="Rectangle 2">
              <a:extLst>
                <a:ext uri="{FF2B5EF4-FFF2-40B4-BE49-F238E27FC236}">
                  <a16:creationId xmlns:a16="http://schemas.microsoft.com/office/drawing/2014/main" id="{6B5E906B-9F6E-7F49-ADAD-7943CBBE4AA7}"/>
                </a:ext>
              </a:extLst>
            </p:cNvPr>
            <p:cNvSpPr txBox="1">
              <a:spLocks noChangeArrowheads="1"/>
            </p:cNvSpPr>
            <p:nvPr/>
          </p:nvSpPr>
          <p:spPr bwMode="auto">
            <a:xfrm>
              <a:off x="4258758" y="4000682"/>
              <a:ext cx="23477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担任其他事工角色（非牧师）：</a:t>
              </a:r>
              <a:r>
                <a:rPr lang="en-US" altLang="zh-CN" sz="1200" b="1" dirty="0">
                  <a:solidFill>
                    <a:srgbClr val="0E0E0E"/>
                  </a:solidFill>
                  <a:effectLst/>
                  <a:latin typeface=".AppleSystemUIFont"/>
                </a:rPr>
                <a:t>5%</a:t>
              </a:r>
              <a:endParaRPr lang="zh-CN" altLang="en-US" sz="1200" dirty="0">
                <a:solidFill>
                  <a:srgbClr val="0E0E0E"/>
                </a:solidFill>
                <a:effectLst/>
                <a:latin typeface=".AppleSystemUIFont"/>
              </a:endParaRPr>
            </a:p>
          </p:txBody>
        </p:sp>
        <p:sp>
          <p:nvSpPr>
            <p:cNvPr id="18" name="Rectangle 2">
              <a:extLst>
                <a:ext uri="{FF2B5EF4-FFF2-40B4-BE49-F238E27FC236}">
                  <a16:creationId xmlns:a16="http://schemas.microsoft.com/office/drawing/2014/main" id="{87DEFC84-D770-2740-A6A4-4E69CF3B841B}"/>
                </a:ext>
              </a:extLst>
            </p:cNvPr>
            <p:cNvSpPr txBox="1">
              <a:spLocks noChangeArrowheads="1"/>
            </p:cNvSpPr>
            <p:nvPr/>
          </p:nvSpPr>
          <p:spPr bwMode="auto">
            <a:xfrm>
              <a:off x="4355976" y="307360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不确定前任牧师是谁：</a:t>
              </a:r>
              <a:r>
                <a:rPr lang="en-US" altLang="zh-CN" sz="1200" b="1" dirty="0">
                  <a:solidFill>
                    <a:srgbClr val="0E0E0E"/>
                  </a:solidFill>
                  <a:effectLst/>
                  <a:latin typeface=".AppleSystemUIFont"/>
                </a:rPr>
                <a:t>16%</a:t>
              </a:r>
              <a:endParaRPr lang="zh-CN" altLang="en-US" sz="1200" dirty="0">
                <a:solidFill>
                  <a:srgbClr val="0E0E0E"/>
                </a:solidFill>
                <a:effectLst/>
                <a:latin typeface=".AppleSystemUIFont"/>
              </a:endParaRPr>
            </a:p>
          </p:txBody>
        </p:sp>
        <p:sp>
          <p:nvSpPr>
            <p:cNvPr id="19" name="Rectangle 2">
              <a:extLst>
                <a:ext uri="{FF2B5EF4-FFF2-40B4-BE49-F238E27FC236}">
                  <a16:creationId xmlns:a16="http://schemas.microsoft.com/office/drawing/2014/main" id="{C5362530-09FE-6A49-92E6-E72B965392DE}"/>
                </a:ext>
              </a:extLst>
            </p:cNvPr>
            <p:cNvSpPr txBox="1">
              <a:spLocks noChangeArrowheads="1"/>
            </p:cNvSpPr>
            <p:nvPr/>
          </p:nvSpPr>
          <p:spPr bwMode="auto">
            <a:xfrm>
              <a:off x="4355976" y="3382886"/>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在另一间教会担任牧师：</a:t>
              </a:r>
              <a:r>
                <a:rPr lang="en-US" altLang="zh-CN" sz="1200" b="1" dirty="0">
                  <a:solidFill>
                    <a:srgbClr val="0E0E0E"/>
                  </a:solidFill>
                  <a:effectLst/>
                  <a:latin typeface=".AppleSystemUIFont"/>
                </a:rPr>
                <a:t>12%</a:t>
              </a:r>
              <a:endParaRPr lang="zh-CN" altLang="en-US" sz="1200" dirty="0">
                <a:solidFill>
                  <a:srgbClr val="0E0E0E"/>
                </a:solidFill>
                <a:effectLst/>
                <a:latin typeface=".AppleSystemUIFont"/>
              </a:endParaRPr>
            </a:p>
          </p:txBody>
        </p:sp>
        <p:sp>
          <p:nvSpPr>
            <p:cNvPr id="20" name="Rectangle 2">
              <a:extLst>
                <a:ext uri="{FF2B5EF4-FFF2-40B4-BE49-F238E27FC236}">
                  <a16:creationId xmlns:a16="http://schemas.microsoft.com/office/drawing/2014/main" id="{04E14D82-874C-FA4C-8B76-86FEE7D35A1C}"/>
                </a:ext>
              </a:extLst>
            </p:cNvPr>
            <p:cNvSpPr txBox="1">
              <a:spLocks noChangeArrowheads="1"/>
            </p:cNvSpPr>
            <p:nvPr/>
          </p:nvSpPr>
          <p:spPr bwMode="auto">
            <a:xfrm>
              <a:off x="4355976" y="366527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退休：</a:t>
              </a:r>
              <a:r>
                <a:rPr lang="en-US" altLang="zh-CN" sz="1200" b="1" dirty="0">
                  <a:solidFill>
                    <a:srgbClr val="0E0E0E"/>
                  </a:solidFill>
                  <a:effectLst/>
                  <a:latin typeface=".AppleSystemUIFont"/>
                </a:rPr>
                <a:t>10%</a:t>
              </a:r>
              <a:endParaRPr lang="zh-CN" altLang="en-US" sz="1200" dirty="0">
                <a:solidFill>
                  <a:srgbClr val="0E0E0E"/>
                </a:solidFill>
                <a:effectLst/>
                <a:latin typeface=".AppleSystemUIFont"/>
              </a:endParaRPr>
            </a:p>
          </p:txBody>
        </p:sp>
        <p:sp>
          <p:nvSpPr>
            <p:cNvPr id="21" name="Rectangle 2">
              <a:extLst>
                <a:ext uri="{FF2B5EF4-FFF2-40B4-BE49-F238E27FC236}">
                  <a16:creationId xmlns:a16="http://schemas.microsoft.com/office/drawing/2014/main" id="{822033DC-2239-0749-B9AF-CA8536513A9E}"/>
                </a:ext>
              </a:extLst>
            </p:cNvPr>
            <p:cNvSpPr txBox="1">
              <a:spLocks noChangeArrowheads="1"/>
            </p:cNvSpPr>
            <p:nvPr/>
          </p:nvSpPr>
          <p:spPr bwMode="auto">
            <a:xfrm>
              <a:off x="4515074" y="4387264"/>
              <a:ext cx="2091475"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不确定牧师发生了什么：</a:t>
              </a:r>
              <a:r>
                <a:rPr lang="en-US" altLang="zh-CN" sz="1200" b="1" dirty="0">
                  <a:solidFill>
                    <a:srgbClr val="0E0E0E"/>
                  </a:solidFill>
                  <a:effectLst/>
                  <a:latin typeface=".AppleSystemUIFont"/>
                </a:rPr>
                <a:t>3%</a:t>
              </a:r>
              <a:endParaRPr lang="zh-CN" altLang="en-US" sz="1200" dirty="0">
                <a:solidFill>
                  <a:srgbClr val="0E0E0E"/>
                </a:solidFill>
                <a:effectLst/>
                <a:latin typeface=".AppleSystemUIFont"/>
              </a:endParaRPr>
            </a:p>
          </p:txBody>
        </p:sp>
        <p:sp>
          <p:nvSpPr>
            <p:cNvPr id="22" name="Rectangle 2">
              <a:extLst>
                <a:ext uri="{FF2B5EF4-FFF2-40B4-BE49-F238E27FC236}">
                  <a16:creationId xmlns:a16="http://schemas.microsoft.com/office/drawing/2014/main" id="{C99495CD-2B26-7446-8055-4CBD0024FA70}"/>
                </a:ext>
              </a:extLst>
            </p:cNvPr>
            <p:cNvSpPr txBox="1">
              <a:spLocks noChangeArrowheads="1"/>
            </p:cNvSpPr>
            <p:nvPr/>
          </p:nvSpPr>
          <p:spPr bwMode="auto">
            <a:xfrm>
              <a:off x="4715957" y="4662735"/>
              <a:ext cx="18905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已过世：</a:t>
              </a:r>
              <a:r>
                <a:rPr lang="en-US" altLang="zh-CN" sz="1200" b="1" dirty="0">
                  <a:solidFill>
                    <a:srgbClr val="0E0E0E"/>
                  </a:solidFill>
                  <a:effectLst/>
                  <a:latin typeface=".AppleSystemUIFont"/>
                </a:rPr>
                <a:t>3%</a:t>
              </a:r>
              <a:endParaRPr lang="zh-CN" altLang="en-US" sz="1200" dirty="0">
                <a:solidFill>
                  <a:srgbClr val="0E0E0E"/>
                </a:solidFill>
                <a:effectLst/>
                <a:latin typeface=".AppleSystemUIFont"/>
              </a:endParaRPr>
            </a:p>
          </p:txBody>
        </p:sp>
        <p:sp>
          <p:nvSpPr>
            <p:cNvPr id="23" name="Rectangle 2">
              <a:extLst>
                <a:ext uri="{FF2B5EF4-FFF2-40B4-BE49-F238E27FC236}">
                  <a16:creationId xmlns:a16="http://schemas.microsoft.com/office/drawing/2014/main" id="{0F0CB12C-A218-BE4E-97F4-2A0A4D642ED6}"/>
                </a:ext>
              </a:extLst>
            </p:cNvPr>
            <p:cNvSpPr txBox="1">
              <a:spLocks noChangeArrowheads="1"/>
            </p:cNvSpPr>
            <p:nvPr/>
          </p:nvSpPr>
          <p:spPr bwMode="auto">
            <a:xfrm>
              <a:off x="3869305" y="4970591"/>
              <a:ext cx="2737244"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1200" dirty="0">
                  <a:solidFill>
                    <a:srgbClr val="0E0E0E"/>
                  </a:solidFill>
                  <a:effectLst/>
                  <a:latin typeface=".AppleSystemUIFont"/>
                </a:rPr>
                <a:t>从事非事工类工作：</a:t>
              </a:r>
              <a:r>
                <a:rPr lang="en-US" altLang="zh-CN" sz="1200" b="1" dirty="0">
                  <a:solidFill>
                    <a:srgbClr val="0E0E0E"/>
                  </a:solidFill>
                  <a:effectLst/>
                  <a:latin typeface=".AppleSystemUIFont"/>
                </a:rPr>
                <a:t>2%</a:t>
              </a:r>
              <a:endParaRPr lang="zh-CN" altLang="en-US" sz="1200" dirty="0">
                <a:solidFill>
                  <a:srgbClr val="0E0E0E"/>
                </a:solidFill>
                <a:effectLst/>
                <a:latin typeface=".AppleSystemUIFont"/>
              </a:endParaRPr>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5BD3C256-09D8-904D-9351-EBA296631493}"/>
              </a:ext>
            </a:extLst>
          </p:cNvPr>
          <p:cNvSpPr txBox="1">
            <a:spLocks noChangeArrowheads="1"/>
          </p:cNvSpPr>
          <p:nvPr/>
        </p:nvSpPr>
        <p:spPr bwMode="auto">
          <a:xfrm>
            <a:off x="827584" y="1052736"/>
            <a:ext cx="6324867"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18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在福音派牧师中：</a:t>
            </a:r>
          </a:p>
        </p:txBody>
      </p:sp>
      <p:sp>
        <p:nvSpPr>
          <p:cNvPr id="7" name="Rectangle 2">
            <a:extLst>
              <a:ext uri="{FF2B5EF4-FFF2-40B4-BE49-F238E27FC236}">
                <a16:creationId xmlns:a16="http://schemas.microsoft.com/office/drawing/2014/main" id="{59AF39EF-45B9-BA47-87EF-3AE404BA48C0}"/>
              </a:ext>
            </a:extLst>
          </p:cNvPr>
          <p:cNvSpPr txBox="1">
            <a:spLocks noChangeArrowheads="1"/>
          </p:cNvSpPr>
          <p:nvPr/>
        </p:nvSpPr>
        <p:spPr bwMode="auto">
          <a:xfrm>
            <a:off x="827584" y="1412776"/>
            <a:ext cx="7068621"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在你现在的教会里，</a:t>
            </a:r>
            <a:r>
              <a:rPr kumimoji="0" lang="en-US" altLang="zh-CN" sz="3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10</a:t>
            </a:r>
            <a:r>
              <a:rPr kumimoji="0" lang="zh-CN" altLang="en-US" sz="3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年前的主任牧师现在在哪里？</a:t>
            </a:r>
          </a:p>
        </p:txBody>
      </p:sp>
      <p:sp>
        <p:nvSpPr>
          <p:cNvPr id="13" name="Down Arrow 12">
            <a:extLst>
              <a:ext uri="{FF2B5EF4-FFF2-40B4-BE49-F238E27FC236}">
                <a16:creationId xmlns:a16="http://schemas.microsoft.com/office/drawing/2014/main" id="{63E1688D-D1D7-1044-8629-DE60715E2DB8}"/>
              </a:ext>
            </a:extLst>
          </p:cNvPr>
          <p:cNvSpPr/>
          <p:nvPr/>
        </p:nvSpPr>
        <p:spPr>
          <a:xfrm rot="2610189">
            <a:off x="7787449" y="736757"/>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560E4FAE-4CCD-DD40-8F2B-01B068D6D73A}"/>
              </a:ext>
            </a:extLst>
          </p:cNvPr>
          <p:cNvSpPr txBox="1">
            <a:spLocks noChangeArrowheads="1"/>
          </p:cNvSpPr>
          <p:nvPr/>
        </p:nvSpPr>
        <p:spPr bwMode="auto">
          <a:xfrm>
            <a:off x="4415668" y="2717571"/>
            <a:ext cx="3480538"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sz="1800" b="1" dirty="0">
                <a:solidFill>
                  <a:srgbClr val="0E0E0E"/>
                </a:solidFill>
                <a:effectLst/>
                <a:latin typeface=".AppleSystemUIFont"/>
              </a:rPr>
              <a:t>前任牧师现在在哪里？</a:t>
            </a:r>
            <a:endParaRPr lang="zh-CN" altLang="en-US" sz="1800" dirty="0">
              <a:solidFill>
                <a:srgbClr val="0E0E0E"/>
              </a:solidFill>
              <a:effectLst/>
              <a:latin typeface=".AppleSystemUIFont"/>
            </a:endParaRPr>
          </a:p>
        </p:txBody>
      </p:sp>
      <p:sp>
        <p:nvSpPr>
          <p:cNvPr id="10" name="Rectangle 9">
            <a:extLst>
              <a:ext uri="{FF2B5EF4-FFF2-40B4-BE49-F238E27FC236}">
                <a16:creationId xmlns:a16="http://schemas.microsoft.com/office/drawing/2014/main" id="{D4D40409-7F9C-0946-9A4C-C6BE877E143F}"/>
              </a:ext>
            </a:extLst>
          </p:cNvPr>
          <p:cNvSpPr/>
          <p:nvPr/>
        </p:nvSpPr>
        <p:spPr>
          <a:xfrm>
            <a:off x="-532175" y="3575482"/>
            <a:ext cx="136815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41E62A76-2D67-C446-B605-41B668464301}"/>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T</a:t>
            </a:r>
            <a:r>
              <a:rPr kumimoji="0" lang="en-US" sz="1800" b="1" u="none" strike="noStrike" kern="1200" cap="none" spc="0" normalizeH="0" baseline="0" noProof="0" dirty="0" err="1">
                <a:ln>
                  <a:noFill/>
                </a:ln>
                <a:solidFill>
                  <a:schemeClr val="tx1"/>
                </a:solidFill>
                <a:effectLst/>
                <a:uLnTx/>
                <a:uFillTx/>
                <a:latin typeface="Arial" panose="020B0604020202020204" pitchFamily="34" charset="0"/>
                <a:ea typeface="ＭＳ Ｐゴシック" charset="0"/>
                <a:cs typeface="Arial" panose="020B0604020202020204" pitchFamily="34" charset="0"/>
              </a:rPr>
              <a:t>ext</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B09A58A7-EA6D-2C40-A73F-33548DDDD239}"/>
              </a:ext>
            </a:extLst>
          </p:cNvPr>
          <p:cNvSpPr txBox="1">
            <a:spLocks noChangeArrowheads="1"/>
          </p:cNvSpPr>
          <p:nvPr/>
        </p:nvSpPr>
        <p:spPr bwMode="auto">
          <a:xfrm>
            <a:off x="1043237" y="3463355"/>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zh-CN" sz="1400" b="1" dirty="0">
                <a:solidFill>
                  <a:schemeClr val="bg1"/>
                </a:solidFill>
                <a:effectLst/>
                <a:latin typeface=".AppleSystemUIFont"/>
              </a:rPr>
              <a:t>44%</a:t>
            </a:r>
            <a:r>
              <a:rPr lang="zh-CN" altLang="en-US" sz="1400" dirty="0">
                <a:solidFill>
                  <a:schemeClr val="bg1"/>
                </a:solidFill>
                <a:effectLst/>
                <a:latin typeface=".AppleSystemUIFont"/>
              </a:rPr>
              <a:t>：我当时是主任牧师，现在仍然担任该职务。</a:t>
            </a:r>
          </a:p>
        </p:txBody>
      </p:sp>
      <p:sp>
        <p:nvSpPr>
          <p:cNvPr id="26" name="Rectangle 2">
            <a:extLst>
              <a:ext uri="{FF2B5EF4-FFF2-40B4-BE49-F238E27FC236}">
                <a16:creationId xmlns:a16="http://schemas.microsoft.com/office/drawing/2014/main" id="{760419ED-B554-984F-8E3A-8BC7909B06CF}"/>
              </a:ext>
            </a:extLst>
          </p:cNvPr>
          <p:cNvSpPr txBox="1">
            <a:spLocks noChangeArrowheads="1"/>
          </p:cNvSpPr>
          <p:nvPr/>
        </p:nvSpPr>
        <p:spPr bwMode="auto">
          <a:xfrm>
            <a:off x="2661570" y="3711168"/>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altLang="zh-CN" sz="1400" b="1" dirty="0">
                <a:solidFill>
                  <a:schemeClr val="bg1"/>
                </a:solidFill>
                <a:effectLst/>
                <a:latin typeface=".AppleSystemUIFont"/>
              </a:rPr>
              <a:t>56%</a:t>
            </a:r>
            <a:r>
              <a:rPr lang="zh-CN" altLang="en-US" sz="1400" dirty="0">
                <a:solidFill>
                  <a:schemeClr val="bg1"/>
                </a:solidFill>
                <a:effectLst/>
                <a:latin typeface=".AppleSystemUIFont"/>
              </a:rPr>
              <a:t>：主任牧师现在不再在该教会事奉。</a:t>
            </a:r>
          </a:p>
        </p:txBody>
      </p:sp>
    </p:spTree>
    <p:extLst>
      <p:ext uri="{BB962C8B-B14F-4D97-AF65-F5344CB8AC3E}">
        <p14:creationId xmlns:p14="http://schemas.microsoft.com/office/powerpoint/2010/main" val="164892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耶和华这样说：‘我要返回锡安，住在耶路撒冷里面；耶路撒冷必称为“信实之城”，万军之耶和华的山必称为“圣山”。</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撒迦利亚 </a:t>
            </a:r>
            <a:r>
              <a:rPr lang="en-US" sz="3600" b="1" dirty="0">
                <a:solidFill>
                  <a:srgbClr val="FFFFFF"/>
                </a:solidFill>
                <a:effectLst>
                  <a:glow rad="127000">
                    <a:srgbClr val="000000"/>
                  </a:glow>
                </a:effectLst>
                <a:latin typeface="Arial" charset="0"/>
                <a:ea typeface="ＭＳ Ｐゴシック" charset="0"/>
                <a:cs typeface="ＭＳ Ｐゴシック" charset="0"/>
              </a:rPr>
              <a:t>8:3).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30411411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3BCDCA-029C-2344-B2E7-BBAA9E66EC45}"/>
              </a:ext>
            </a:extLst>
          </p:cNvPr>
          <p:cNvGrpSpPr/>
          <p:nvPr/>
        </p:nvGrpSpPr>
        <p:grpSpPr>
          <a:xfrm>
            <a:off x="1043607" y="-243408"/>
            <a:ext cx="6880241" cy="6858000"/>
            <a:chOff x="1043607" y="-243408"/>
            <a:chExt cx="6880241" cy="685800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6" name="Rectangle 5">
              <a:extLst>
                <a:ext uri="{FF2B5EF4-FFF2-40B4-BE49-F238E27FC236}">
                  <a16:creationId xmlns:a16="http://schemas.microsoft.com/office/drawing/2014/main" id="{D37D2093-9AEE-764A-8E31-D613B858B1AE}"/>
                </a:ext>
              </a:extLst>
            </p:cNvPr>
            <p:cNvSpPr/>
            <p:nvPr/>
          </p:nvSpPr>
          <p:spPr>
            <a:xfrm>
              <a:off x="1043607" y="0"/>
              <a:ext cx="6880241" cy="170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94A849-A7C0-9546-AE51-73E34347F501}"/>
                </a:ext>
              </a:extLst>
            </p:cNvPr>
            <p:cNvSpPr/>
            <p:nvPr/>
          </p:nvSpPr>
          <p:spPr>
            <a:xfrm>
              <a:off x="1511374" y="4869160"/>
              <a:ext cx="5724922" cy="57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7" name="Rectangle 2">
            <a:extLst>
              <a:ext uri="{FF2B5EF4-FFF2-40B4-BE49-F238E27FC236}">
                <a16:creationId xmlns:a16="http://schemas.microsoft.com/office/drawing/2014/main" id="{EF8A8BD3-CB4F-CE49-A286-00A7FC6A9FDE}"/>
              </a:ext>
            </a:extLst>
          </p:cNvPr>
          <p:cNvSpPr txBox="1">
            <a:spLocks noChangeArrowheads="1"/>
          </p:cNvSpPr>
          <p:nvPr/>
        </p:nvSpPr>
        <p:spPr bwMode="auto">
          <a:xfrm>
            <a:off x="1443992" y="233018"/>
            <a:ext cx="5288248" cy="143672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1463" marR="0" lvl="0" indent="-265113" algn="l" defTabSz="457200" rtl="0" eaLnBrk="0" fontAlgn="base" latinLnBrk="0" hangingPunct="0">
              <a:lnSpc>
                <a:spcPct val="100000"/>
              </a:lnSpc>
              <a:spcBef>
                <a:spcPct val="0"/>
              </a:spcBef>
              <a:spcAft>
                <a:spcPct val="0"/>
              </a:spcAft>
              <a:buClrTx/>
              <a:buSzTx/>
              <a:buFontTx/>
              <a:buNone/>
              <a:defRPr/>
            </a:pPr>
            <a:r>
              <a:rPr kumimoji="0" lang="zh-CN" altLang="en-US" b="1"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rPr>
              <a:t>“我很荣幸能成为一名牧师。”</a:t>
            </a:r>
            <a:endParaRPr kumimoji="0" lang="en-US" b="1"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16268628-F3B3-6143-8937-38315DB7E795}"/>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T</a:t>
            </a:r>
            <a:r>
              <a:rPr kumimoji="0" lang="en-US" sz="1800" b="1" u="none" strike="noStrike" kern="1200" cap="none" spc="0" normalizeH="0" baseline="0" noProof="0" dirty="0" err="1">
                <a:ln>
                  <a:noFill/>
                </a:ln>
                <a:solidFill>
                  <a:schemeClr val="tx1"/>
                </a:solidFill>
                <a:effectLst/>
                <a:uLnTx/>
                <a:uFillTx/>
                <a:latin typeface="Arial" panose="020B0604020202020204" pitchFamily="34" charset="0"/>
                <a:ea typeface="ＭＳ Ｐゴシック" charset="0"/>
                <a:cs typeface="Arial" panose="020B0604020202020204" pitchFamily="34" charset="0"/>
              </a:rPr>
              <a:t>ext</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AFFEC48C-C8BC-3346-A2F0-3C5DA8B52E83}"/>
              </a:ext>
            </a:extLst>
          </p:cNvPr>
          <p:cNvSpPr txBox="1">
            <a:spLocks noChangeArrowheads="1"/>
          </p:cNvSpPr>
          <p:nvPr/>
        </p:nvSpPr>
        <p:spPr bwMode="auto">
          <a:xfrm>
            <a:off x="1558748" y="7218"/>
            <a:ext cx="6962608"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zh-CN" altLang="en-US" sz="1800" b="1" dirty="0">
                <a:solidFill>
                  <a:schemeClr val="tx1"/>
                </a:solidFill>
                <a:latin typeface="Arial" panose="020B0604020202020204" pitchFamily="34" charset="0"/>
                <a:ea typeface="ＭＳ Ｐゴシック" charset="0"/>
                <a:cs typeface="Arial" panose="020B0604020202020204" pitchFamily="34" charset="0"/>
              </a:rPr>
              <a:t>新教牧师之中</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85DA7DB6-0DFB-0D48-B279-FBED592F6C38}"/>
              </a:ext>
            </a:extLst>
          </p:cNvPr>
          <p:cNvGrpSpPr/>
          <p:nvPr/>
        </p:nvGrpSpPr>
        <p:grpSpPr>
          <a:xfrm>
            <a:off x="2086188" y="4869160"/>
            <a:ext cx="4772833" cy="576279"/>
            <a:chOff x="2086188" y="4869160"/>
            <a:chExt cx="4772833" cy="576279"/>
          </a:xfrm>
        </p:grpSpPr>
        <p:sp>
          <p:nvSpPr>
            <p:cNvPr id="13" name="Rectangle 2">
              <a:extLst>
                <a:ext uri="{FF2B5EF4-FFF2-40B4-BE49-F238E27FC236}">
                  <a16:creationId xmlns:a16="http://schemas.microsoft.com/office/drawing/2014/main" id="{A0E841B1-1C45-0645-ADA4-77A59D716586}"/>
                </a:ext>
              </a:extLst>
            </p:cNvPr>
            <p:cNvSpPr txBox="1">
              <a:spLocks noChangeArrowheads="1"/>
            </p:cNvSpPr>
            <p:nvPr/>
          </p:nvSpPr>
          <p:spPr bwMode="auto">
            <a:xfrm>
              <a:off x="4355976"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有点</a:t>
              </a:r>
            </a:p>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不同意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9D207DEB-21EE-2447-A4CA-012B1768EE9D}"/>
                </a:ext>
              </a:extLst>
            </p:cNvPr>
            <p:cNvSpPr txBox="1">
              <a:spLocks noChangeArrowheads="1"/>
            </p:cNvSpPr>
            <p:nvPr/>
          </p:nvSpPr>
          <p:spPr bwMode="auto">
            <a:xfrm>
              <a:off x="3221082"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有点同意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A2237734-E3D9-394E-AC9D-911737A56337}"/>
                </a:ext>
              </a:extLst>
            </p:cNvPr>
            <p:cNvSpPr txBox="1">
              <a:spLocks noChangeArrowheads="1"/>
            </p:cNvSpPr>
            <p:nvPr/>
          </p:nvSpPr>
          <p:spPr bwMode="auto">
            <a:xfrm>
              <a:off x="2086188"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非常同意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59F5D0F0-1065-524C-A7FE-968B0167A47C}"/>
                </a:ext>
              </a:extLst>
            </p:cNvPr>
            <p:cNvSpPr txBox="1">
              <a:spLocks noChangeArrowheads="1"/>
            </p:cNvSpPr>
            <p:nvPr/>
          </p:nvSpPr>
          <p:spPr bwMode="auto">
            <a:xfrm>
              <a:off x="5490869"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zh-CN" altLang="en-US" sz="1600" b="1" dirty="0">
                  <a:solidFill>
                    <a:schemeClr val="tx1"/>
                  </a:solidFill>
                  <a:latin typeface="Arial" panose="020B0604020202020204" pitchFamily="34" charset="0"/>
                  <a:ea typeface="ＭＳ Ｐゴシック" charset="0"/>
                  <a:cs typeface="Arial" panose="020B0604020202020204" pitchFamily="34" charset="0"/>
                </a:rPr>
                <a:t>非常不同意</a:t>
              </a:r>
              <a:endPar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a:extLst>
              <a:ext uri="{FF2B5EF4-FFF2-40B4-BE49-F238E27FC236}">
                <a16:creationId xmlns:a16="http://schemas.microsoft.com/office/drawing/2014/main" id="{BE787A3B-409D-F045-963E-E373A522AF09}"/>
              </a:ext>
            </a:extLst>
          </p:cNvPr>
          <p:cNvSpPr txBox="1">
            <a:spLocks noChangeArrowheads="1"/>
          </p:cNvSpPr>
          <p:nvPr/>
        </p:nvSpPr>
        <p:spPr bwMode="auto">
          <a:xfrm>
            <a:off x="1325767" y="5588079"/>
            <a:ext cx="152084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2% not sure</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0619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7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背景：犹大处于岌岌可危的境地</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96171"/>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小先知 </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重要信息</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54582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关怀他人</a:t>
            </a:r>
            <a:endParaRPr kumimoji="0" lang="en-US" altLang="zh-CN"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0451" y="1866351"/>
            <a:ext cx="6615154"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
        <p:nvSpPr>
          <p:cNvPr id="20" name="Rectangle 2">
            <a:extLst>
              <a:ext uri="{FF2B5EF4-FFF2-40B4-BE49-F238E27FC236}">
                <a16:creationId xmlns:a16="http://schemas.microsoft.com/office/drawing/2014/main" id="{61724659-1BF3-FABE-8E91-58C3187E001F}"/>
              </a:ext>
            </a:extLst>
          </p:cNvPr>
          <p:cNvSpPr txBox="1">
            <a:spLocks noChangeArrowheads="1"/>
          </p:cNvSpPr>
          <p:nvPr/>
        </p:nvSpPr>
        <p:spPr bwMode="auto">
          <a:xfrm>
            <a:off x="-51400" y="585837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怀抱希望</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94AD086A-A0FE-6DF2-8E70-7B8B09CCE6B8}"/>
              </a:ext>
            </a:extLst>
          </p:cNvPr>
          <p:cNvSpPr txBox="1">
            <a:spLocks noChangeArrowheads="1"/>
          </p:cNvSpPr>
          <p:nvPr/>
        </p:nvSpPr>
        <p:spPr bwMode="auto">
          <a:xfrm>
            <a:off x="2215501" y="5952500"/>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effectLst>
                  <a:glow rad="254000">
                    <a:srgbClr val="000000"/>
                  </a:glow>
                </a:effectLst>
                <a:uLnTx/>
                <a:uFillTx/>
                <a:latin typeface="Arial" charset="0"/>
                <a:ea typeface="ＭＳ Ｐゴシック" charset="0"/>
                <a:cs typeface="ＭＳ Ｐゴシック" charset="0"/>
              </a:rPr>
              <a:t>被上帝复兴</a:t>
            </a:r>
            <a:endParaRPr kumimoji="0" lang="en-US" sz="3600" b="1" i="0" u="none" strike="noStrike" kern="1200" cap="none" spc="0" normalizeH="0" baseline="0" noProof="0" dirty="0">
              <a:ln>
                <a:noFill/>
              </a:ln>
              <a:effectLst>
                <a:glow rad="254000">
                  <a:srgbClr val="000000"/>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FD9B75E8-A453-E2C1-6F23-694A449513FD}"/>
              </a:ext>
            </a:extLst>
          </p:cNvPr>
          <p:cNvSpPr txBox="1">
            <a:spLocks noChangeArrowheads="1"/>
          </p:cNvSpPr>
          <p:nvPr/>
        </p:nvSpPr>
        <p:spPr bwMode="auto">
          <a:xfrm>
            <a:off x="2148167" y="11467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有纪律的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7B00986D-8D79-9069-CFED-C5D1BFDFF5D1}"/>
              </a:ext>
            </a:extLst>
          </p:cNvPr>
          <p:cNvSpPr txBox="1">
            <a:spLocks noChangeArrowheads="1"/>
          </p:cNvSpPr>
          <p:nvPr/>
        </p:nvSpPr>
        <p:spPr bwMode="auto">
          <a:xfrm>
            <a:off x="4634649" y="367053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有耐心的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B60A1FA8-E452-2152-9F62-DEDEC863974A}"/>
              </a:ext>
            </a:extLst>
          </p:cNvPr>
          <p:cNvSpPr txBox="1">
            <a:spLocks noChangeArrowheads="1"/>
          </p:cNvSpPr>
          <p:nvPr/>
        </p:nvSpPr>
        <p:spPr bwMode="auto">
          <a:xfrm>
            <a:off x="6756057" y="38899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敬畏上帝</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1D1C048B-8272-C97F-7502-6C616F912CA1}"/>
              </a:ext>
            </a:extLst>
          </p:cNvPr>
          <p:cNvSpPr txBox="1">
            <a:spLocks noChangeArrowheads="1"/>
          </p:cNvSpPr>
          <p:nvPr/>
        </p:nvSpPr>
        <p:spPr bwMode="auto">
          <a:xfrm>
            <a:off x="4920640" y="5834208"/>
            <a:ext cx="223280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600" b="1" dirty="0">
                <a:effectLst>
                  <a:glow rad="127000">
                    <a:schemeClr val="tx1"/>
                  </a:glow>
                </a:effectLst>
                <a:latin typeface="Arial" charset="0"/>
                <a:ea typeface="ＭＳ Ｐゴシック" charset="0"/>
                <a:cs typeface="ＭＳ Ｐゴシック" charset="0"/>
              </a:rPr>
              <a:t>受上帝鼓励的人</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0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P spid="20" grpId="0"/>
      <p:bldP spid="21" grpId="0"/>
      <p:bldP spid="22" grpId="0"/>
      <p:bldP spid="23"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Encouraged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
        <p:nvSpPr>
          <p:cNvPr id="3" name="文本框 2">
            <a:extLst>
              <a:ext uri="{FF2B5EF4-FFF2-40B4-BE49-F238E27FC236}">
                <a16:creationId xmlns:a16="http://schemas.microsoft.com/office/drawing/2014/main" id="{3CD382EF-44FC-B39F-6408-7B115626CDA0}"/>
              </a:ext>
            </a:extLst>
          </p:cNvPr>
          <p:cNvSpPr txBox="1"/>
          <p:nvPr/>
        </p:nvSpPr>
        <p:spPr>
          <a:xfrm>
            <a:off x="2339752" y="4520622"/>
            <a:ext cx="5724644" cy="830997"/>
          </a:xfrm>
          <a:prstGeom prst="rect">
            <a:avLst/>
          </a:prstGeom>
          <a:noFill/>
        </p:spPr>
        <p:txBody>
          <a:bodyPr wrap="none" rtlCol="0">
            <a:spAutoFit/>
          </a:bodyPr>
          <a:lstStyle/>
          <a:p>
            <a:r>
              <a:rPr kumimoji="1" lang="zh-CN" altLang="en-US" sz="4800" dirty="0">
                <a:solidFill>
                  <a:srgbClr val="FFFF00"/>
                </a:solidFill>
              </a:rPr>
              <a:t>作个受上帝鼓励的人</a:t>
            </a:r>
          </a:p>
        </p:txBody>
      </p:sp>
    </p:spTree>
    <p:extLst>
      <p:ext uri="{BB962C8B-B14F-4D97-AF65-F5344CB8AC3E}">
        <p14:creationId xmlns:p14="http://schemas.microsoft.com/office/powerpoint/2010/main" val="4179020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mn-e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mn-ea"/>
                <a:ea typeface="+mn-ea"/>
                <a:cs typeface="+mn-ea"/>
              </a:rPr>
              <a:t>被掳后时期</a:t>
            </a:r>
            <a:endParaRPr lang="en-US" sz="3600" kern="10">
              <a:latin typeface="+mn-ea"/>
              <a:ea typeface="+mn-ea"/>
              <a:cs typeface="+mn-e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ja-JP" altLang="en-US" sz="2800">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ja-JP" altLang="en-US" sz="2800" dirty="0">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3200" b="1">
              <a:effectLst>
                <a:outerShdw blurRad="38100" dist="38100" dir="2700000" algn="tl">
                  <a:srgbClr val="000000"/>
                </a:outerShdw>
              </a:effectLst>
              <a:cs typeface="MS PGothic" charset="0"/>
            </a:endParaRPr>
          </a:p>
        </p:txBody>
      </p:sp>
      <p:grpSp>
        <p:nvGrpSpPr>
          <p:cNvPr id="245762" name="Group 4"/>
          <p:cNvGrpSpPr>
            <a:grpSpLocks/>
          </p:cNvGrpSpPr>
          <p:nvPr/>
        </p:nvGrpSpPr>
        <p:grpSpPr bwMode="auto">
          <a:xfrm>
            <a:off x="152400" y="4235450"/>
            <a:ext cx="8153400" cy="1295400"/>
            <a:chOff x="432" y="1948"/>
            <a:chExt cx="5136" cy="816"/>
          </a:xfrm>
        </p:grpSpPr>
        <p:sp>
          <p:nvSpPr>
            <p:cNvPr id="119834"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5" name="Text Box 6"/>
            <p:cNvSpPr txBox="1">
              <a:spLocks noChangeArrowheads="1"/>
            </p:cNvSpPr>
            <p:nvPr/>
          </p:nvSpPr>
          <p:spPr bwMode="auto">
            <a:xfrm>
              <a:off x="4464" y="2476"/>
              <a:ext cx="606"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十二</a:t>
              </a:r>
              <a:r>
                <a:rPr lang="zh-CN" altLang="en-US" sz="2000" b="1">
                  <a:cs typeface="SimSun" charset="0"/>
                </a:rPr>
                <a:t>月</a:t>
              </a:r>
              <a:endParaRPr lang="en-US" sz="2000" b="1">
                <a:cs typeface="SimSun" charset="0"/>
              </a:endParaRPr>
            </a:p>
          </p:txBody>
        </p:sp>
        <p:sp>
          <p:nvSpPr>
            <p:cNvPr id="119836"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7"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九</a:t>
              </a:r>
              <a:r>
                <a:rPr lang="zh-CN" altLang="en-US" b="1">
                  <a:cs typeface="SimSun" charset="0"/>
                </a:rPr>
                <a:t>月</a:t>
              </a:r>
              <a:endParaRPr lang="en-US" b="1">
                <a:cs typeface="SimSun" charset="0"/>
              </a:endParaRPr>
            </a:p>
          </p:txBody>
        </p:sp>
        <p:sp>
          <p:nvSpPr>
            <p:cNvPr id="119838"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9"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十</a:t>
              </a:r>
              <a:r>
                <a:rPr lang="zh-CN" altLang="en-US" b="1">
                  <a:cs typeface="SimSun" charset="0"/>
                </a:rPr>
                <a:t>月</a:t>
              </a:r>
              <a:endParaRPr lang="en-US" b="1">
                <a:cs typeface="SimSun" charset="0"/>
              </a:endParaRPr>
            </a:p>
          </p:txBody>
        </p:sp>
        <p:sp>
          <p:nvSpPr>
            <p:cNvPr id="119840"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1" name="Text Box 12"/>
            <p:cNvSpPr txBox="1">
              <a:spLocks noChangeArrowheads="1"/>
            </p:cNvSpPr>
            <p:nvPr/>
          </p:nvSpPr>
          <p:spPr bwMode="auto">
            <a:xfrm>
              <a:off x="3591" y="2476"/>
              <a:ext cx="768"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十一</a:t>
              </a:r>
              <a:r>
                <a:rPr lang="zh-CN" altLang="en-US" sz="2000" b="1">
                  <a:cs typeface="SimSun" charset="0"/>
                </a:rPr>
                <a:t>月</a:t>
              </a:r>
              <a:endParaRPr lang="en-US" sz="2000" b="1">
                <a:cs typeface="SimSun" charset="0"/>
              </a:endParaRPr>
            </a:p>
          </p:txBody>
        </p:sp>
        <p:sp>
          <p:nvSpPr>
            <p:cNvPr id="119842"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3"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p>
          </p:txBody>
        </p:sp>
        <p:sp>
          <p:nvSpPr>
            <p:cNvPr id="119844"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5"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grpSp>
      <p:sp>
        <p:nvSpPr>
          <p:cNvPr id="71697" name="AutoShape 17"/>
          <p:cNvSpPr>
            <a:spLocks noChangeArrowheads="1"/>
          </p:cNvSpPr>
          <p:nvPr/>
        </p:nvSpPr>
        <p:spPr bwMode="auto">
          <a:xfrm flipV="1">
            <a:off x="18669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698" name="Text Box 18"/>
          <p:cNvSpPr txBox="1">
            <a:spLocks noChangeArrowheads="1"/>
          </p:cNvSpPr>
          <p:nvPr/>
        </p:nvSpPr>
        <p:spPr bwMode="auto">
          <a:xfrm>
            <a:off x="1371600" y="2743200"/>
            <a:ext cx="14478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8/29</a:t>
            </a:r>
          </a:p>
          <a:p>
            <a:pPr algn="ctr">
              <a:defRPr/>
            </a:pPr>
            <a:r>
              <a:rPr lang="en-US" sz="3200" b="1">
                <a:latin typeface="Times New Roman" pitchFamily="-128" charset="0"/>
                <a:ea typeface="+mn-ea"/>
                <a:cs typeface="+mn-cs"/>
              </a:rPr>
              <a:t>1:1</a:t>
            </a:r>
          </a:p>
        </p:txBody>
      </p:sp>
      <p:sp>
        <p:nvSpPr>
          <p:cNvPr id="71699" name="AutoShape 19"/>
          <p:cNvSpPr>
            <a:spLocks noChangeArrowheads="1"/>
          </p:cNvSpPr>
          <p:nvPr/>
        </p:nvSpPr>
        <p:spPr bwMode="auto">
          <a:xfrm flipV="1">
            <a:off x="43053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0" name="Text Box 20"/>
          <p:cNvSpPr txBox="1">
            <a:spLocks noChangeArrowheads="1"/>
          </p:cNvSpPr>
          <p:nvPr/>
        </p:nvSpPr>
        <p:spPr bwMode="auto">
          <a:xfrm>
            <a:off x="3657600" y="27432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10/17</a:t>
            </a:r>
          </a:p>
          <a:p>
            <a:pPr algn="ctr">
              <a:defRPr/>
            </a:pPr>
            <a:r>
              <a:rPr lang="en-US" sz="3200" b="1">
                <a:latin typeface="Times New Roman" pitchFamily="-128" charset="0"/>
                <a:ea typeface="+mn-ea"/>
                <a:cs typeface="+mn-cs"/>
              </a:rPr>
              <a:t>2:1</a:t>
            </a:r>
          </a:p>
        </p:txBody>
      </p:sp>
      <p:sp>
        <p:nvSpPr>
          <p:cNvPr id="71701" name="Text Box 21"/>
          <p:cNvSpPr txBox="1">
            <a:spLocks noChangeArrowheads="1"/>
          </p:cNvSpPr>
          <p:nvPr/>
        </p:nvSpPr>
        <p:spPr bwMode="auto">
          <a:xfrm>
            <a:off x="2438400" y="27432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9/21</a:t>
            </a:r>
          </a:p>
          <a:p>
            <a:pPr algn="ctr">
              <a:defRPr/>
            </a:pPr>
            <a:r>
              <a:rPr lang="en-US" sz="3200" b="1">
                <a:latin typeface="Times New Roman" pitchFamily="-128" charset="0"/>
                <a:ea typeface="+mn-ea"/>
                <a:cs typeface="+mn-cs"/>
              </a:rPr>
              <a:t>1:15</a:t>
            </a:r>
          </a:p>
        </p:txBody>
      </p:sp>
      <p:sp>
        <p:nvSpPr>
          <p:cNvPr id="71702" name="AutoShape 22"/>
          <p:cNvSpPr>
            <a:spLocks noChangeArrowheads="1"/>
          </p:cNvSpPr>
          <p:nvPr/>
        </p:nvSpPr>
        <p:spPr bwMode="auto">
          <a:xfrm flipV="1">
            <a:off x="308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3" name="AutoShape 23"/>
          <p:cNvSpPr>
            <a:spLocks noChangeArrowheads="1"/>
          </p:cNvSpPr>
          <p:nvPr/>
        </p:nvSpPr>
        <p:spPr bwMode="auto">
          <a:xfrm flipV="1">
            <a:off x="689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4" name="Text Box 24"/>
          <p:cNvSpPr txBox="1">
            <a:spLocks noChangeArrowheads="1"/>
          </p:cNvSpPr>
          <p:nvPr/>
        </p:nvSpPr>
        <p:spPr bwMode="auto">
          <a:xfrm>
            <a:off x="5486400" y="2743200"/>
            <a:ext cx="3276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12/18</a:t>
            </a:r>
          </a:p>
          <a:p>
            <a:pPr algn="ctr">
              <a:defRPr/>
            </a:pPr>
            <a:r>
              <a:rPr lang="en-US" sz="3200" b="1">
                <a:latin typeface="Times New Roman" pitchFamily="-128" charset="0"/>
                <a:ea typeface="+mn-ea"/>
                <a:cs typeface="+mn-cs"/>
              </a:rPr>
              <a:t>2:10, 18, 20</a:t>
            </a:r>
          </a:p>
        </p:txBody>
      </p:sp>
      <p:sp>
        <p:nvSpPr>
          <p:cNvPr id="245771" name="Text Box 25"/>
          <p:cNvSpPr txBox="1">
            <a:spLocks noChangeArrowheads="1"/>
          </p:cNvSpPr>
          <p:nvPr/>
        </p:nvSpPr>
        <p:spPr bwMode="auto">
          <a:xfrm>
            <a:off x="2667000" y="5927725"/>
            <a:ext cx="2743200"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520</a:t>
            </a:r>
            <a:endParaRPr lang="en-US" sz="4000" b="1"/>
          </a:p>
        </p:txBody>
      </p:sp>
      <p:sp>
        <p:nvSpPr>
          <p:cNvPr id="71706" name="Text Box 26"/>
          <p:cNvSpPr txBox="1">
            <a:spLocks noChangeArrowheads="1"/>
          </p:cNvSpPr>
          <p:nvPr/>
        </p:nvSpPr>
        <p:spPr bwMode="auto">
          <a:xfrm>
            <a:off x="2643188" y="1857375"/>
            <a:ext cx="1501775"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重新开始</a:t>
            </a:r>
            <a:endParaRPr lang="en-US" altLang="zh-CN" sz="2000">
              <a:cs typeface="SimSun" charset="0"/>
            </a:endParaRPr>
          </a:p>
          <a:p>
            <a:pPr algn="ctr" eaLnBrk="1" hangingPunct="1">
              <a:spcBef>
                <a:spcPct val="50000"/>
              </a:spcBef>
            </a:pPr>
            <a:r>
              <a:rPr lang="zh-CN" altLang="en-US" sz="2000">
                <a:cs typeface="SimSun" charset="0"/>
              </a:rPr>
              <a:t>重建</a:t>
            </a:r>
            <a:endParaRPr lang="en-US" sz="2000">
              <a:cs typeface="SimSun" charset="0"/>
            </a:endParaRPr>
          </a:p>
        </p:txBody>
      </p:sp>
      <p:sp>
        <p:nvSpPr>
          <p:cNvPr id="71707" name="Text Box 27"/>
          <p:cNvSpPr txBox="1">
            <a:spLocks noChangeArrowheads="1"/>
          </p:cNvSpPr>
          <p:nvPr/>
        </p:nvSpPr>
        <p:spPr bwMode="auto">
          <a:xfrm>
            <a:off x="15240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#1</a:t>
            </a:r>
            <a:endParaRPr lang="en-US" sz="2000">
              <a:cs typeface="SimSun" charset="0"/>
            </a:endParaRPr>
          </a:p>
        </p:txBody>
      </p:sp>
      <p:sp>
        <p:nvSpPr>
          <p:cNvPr id="71708" name="Text Box 28"/>
          <p:cNvSpPr txBox="1">
            <a:spLocks noChangeArrowheads="1"/>
          </p:cNvSpPr>
          <p:nvPr/>
        </p:nvSpPr>
        <p:spPr bwMode="auto">
          <a:xfrm>
            <a:off x="38100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#2</a:t>
            </a:r>
            <a:endParaRPr lang="en-US" sz="2000">
              <a:cs typeface="SimSun" charset="0"/>
            </a:endParaRPr>
          </a:p>
        </p:txBody>
      </p:sp>
      <p:sp>
        <p:nvSpPr>
          <p:cNvPr id="71709" name="Text Box 29"/>
          <p:cNvSpPr txBox="1">
            <a:spLocks noChangeArrowheads="1"/>
          </p:cNvSpPr>
          <p:nvPr/>
        </p:nvSpPr>
        <p:spPr bwMode="auto">
          <a:xfrm>
            <a:off x="63246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#3-4</a:t>
            </a:r>
            <a:endParaRPr lang="en-US" sz="2000">
              <a:cs typeface="SimSun" charset="0"/>
            </a:endParaRPr>
          </a:p>
        </p:txBody>
      </p:sp>
      <p:sp>
        <p:nvSpPr>
          <p:cNvPr id="71710" name="Text Box 30"/>
          <p:cNvSpPr txBox="1">
            <a:spLocks noChangeArrowheads="1"/>
          </p:cNvSpPr>
          <p:nvPr/>
        </p:nvSpPr>
        <p:spPr bwMode="auto">
          <a:xfrm>
            <a:off x="0" y="2743200"/>
            <a:ext cx="1828800" cy="17541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ja-JP" altLang="en-US"/>
              <a:t>哈该</a:t>
            </a:r>
            <a:r>
              <a:rPr lang="zh-CN" altLang="en-US">
                <a:cs typeface="SimSun" charset="0"/>
              </a:rPr>
              <a:t>书</a:t>
            </a:r>
            <a:endParaRPr lang="en-US" altLang="zh-CN">
              <a:cs typeface="SimSun" charset="0"/>
            </a:endParaRPr>
          </a:p>
          <a:p>
            <a:pPr algn="ctr" eaLnBrk="1" hangingPunct="1">
              <a:spcBef>
                <a:spcPct val="50000"/>
              </a:spcBef>
            </a:pPr>
            <a:r>
              <a:rPr lang="ja-JP" altLang="en-US">
                <a:cs typeface="SimSun" charset="0"/>
              </a:rPr>
              <a:t>中日期</a:t>
            </a:r>
            <a:endParaRPr lang="en-US" altLang="ja-JP">
              <a:solidFill>
                <a:srgbClr val="FFFFFF"/>
              </a:solidFill>
              <a:cs typeface="SimSun" charset="0"/>
            </a:endParaRPr>
          </a:p>
          <a:p>
            <a:pPr algn="ctr" eaLnBrk="1" hangingPunct="1">
              <a:spcBef>
                <a:spcPct val="50000"/>
              </a:spcBef>
            </a:pPr>
            <a:endParaRPr lang="en-US" sz="3200" b="1">
              <a:cs typeface="SimSun" charset="0"/>
            </a:endParaRPr>
          </a:p>
        </p:txBody>
      </p:sp>
      <p:sp>
        <p:nvSpPr>
          <p:cNvPr id="71711" name="Text Box 31"/>
          <p:cNvSpPr txBox="1">
            <a:spLocks noChangeArrowheads="1"/>
          </p:cNvSpPr>
          <p:nvPr/>
        </p:nvSpPr>
        <p:spPr bwMode="auto">
          <a:xfrm>
            <a:off x="4800600" y="1371600"/>
            <a:ext cx="1752600" cy="7699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200" b="1">
                <a:cs typeface="SimSun" charset="0"/>
              </a:rPr>
              <a:t>十月</a:t>
            </a:r>
            <a:r>
              <a:rPr lang="en-US" altLang="ja-JP" sz="1200" b="1">
                <a:cs typeface="SimSun" charset="0"/>
              </a:rPr>
              <a:t>/</a:t>
            </a:r>
            <a:r>
              <a:rPr lang="zh-CN" altLang="en-US" sz="1200" b="1">
                <a:cs typeface="SimSun" charset="0"/>
              </a:rPr>
              <a:t>十一月</a:t>
            </a:r>
            <a:endParaRPr lang="en-US" altLang="ja-JP" sz="1200" b="1">
              <a:cs typeface="SimSun" charset="0"/>
            </a:endParaRPr>
          </a:p>
          <a:p>
            <a:pPr algn="ctr" eaLnBrk="1" hangingPunct="1"/>
            <a:r>
              <a:rPr lang="en-US" sz="3200" b="1">
                <a:cs typeface="SimSun" charset="0"/>
              </a:rPr>
              <a:t>1:1-6</a:t>
            </a:r>
          </a:p>
        </p:txBody>
      </p:sp>
      <p:sp>
        <p:nvSpPr>
          <p:cNvPr id="71712" name="AutoShape 32"/>
          <p:cNvSpPr>
            <a:spLocks noChangeArrowheads="1"/>
          </p:cNvSpPr>
          <p:nvPr/>
        </p:nvSpPr>
        <p:spPr bwMode="auto">
          <a:xfrm flipV="1">
            <a:off x="5448300" y="24384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3" name="Text Box 33"/>
          <p:cNvSpPr txBox="1">
            <a:spLocks noChangeArrowheads="1"/>
          </p:cNvSpPr>
          <p:nvPr/>
        </p:nvSpPr>
        <p:spPr bwMode="auto">
          <a:xfrm>
            <a:off x="4953000" y="762000"/>
            <a:ext cx="1501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开始传道</a:t>
            </a:r>
            <a:endParaRPr lang="en-US" sz="2000">
              <a:cs typeface="SimSun" charset="0"/>
            </a:endParaRPr>
          </a:p>
        </p:txBody>
      </p:sp>
      <p:sp>
        <p:nvSpPr>
          <p:cNvPr id="71714" name="Text Box 34"/>
          <p:cNvSpPr txBox="1">
            <a:spLocks noChangeArrowheads="1"/>
          </p:cNvSpPr>
          <p:nvPr/>
        </p:nvSpPr>
        <p:spPr bwMode="auto">
          <a:xfrm>
            <a:off x="7467600" y="12954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dirty="0">
                <a:latin typeface="Times New Roman" pitchFamily="-128" charset="0"/>
                <a:ea typeface="+mn-ea"/>
                <a:cs typeface="+mn-cs"/>
              </a:rPr>
              <a:t>2/15</a:t>
            </a:r>
          </a:p>
          <a:p>
            <a:pPr algn="ctr">
              <a:defRPr/>
            </a:pPr>
            <a:r>
              <a:rPr lang="en-US" sz="3200" b="1" dirty="0">
                <a:latin typeface="Times New Roman" pitchFamily="-128" charset="0"/>
                <a:ea typeface="+mn-ea"/>
                <a:cs typeface="+mn-cs"/>
              </a:rPr>
              <a:t>1:7-6:15</a:t>
            </a:r>
          </a:p>
        </p:txBody>
      </p:sp>
      <p:sp>
        <p:nvSpPr>
          <p:cNvPr id="71715" name="AutoShape 35"/>
          <p:cNvSpPr>
            <a:spLocks noChangeArrowheads="1"/>
          </p:cNvSpPr>
          <p:nvPr/>
        </p:nvSpPr>
        <p:spPr bwMode="auto">
          <a:xfrm flipV="1">
            <a:off x="8267700" y="23622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6" name="Text Box 36"/>
          <p:cNvSpPr txBox="1">
            <a:spLocks noChangeArrowheads="1"/>
          </p:cNvSpPr>
          <p:nvPr/>
        </p:nvSpPr>
        <p:spPr bwMode="auto">
          <a:xfrm>
            <a:off x="7143750" y="571500"/>
            <a:ext cx="22098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夜间预象</a:t>
            </a:r>
            <a:endParaRPr lang="en-US" altLang="zh-CN" sz="2000">
              <a:cs typeface="SimSun" charset="0"/>
            </a:endParaRPr>
          </a:p>
          <a:p>
            <a:pPr algn="ctr" eaLnBrk="1" hangingPunct="1">
              <a:spcBef>
                <a:spcPct val="50000"/>
              </a:spcBef>
            </a:pPr>
            <a:r>
              <a:rPr lang="ja-JP" altLang="en-US" sz="2000">
                <a:cs typeface="SimSun" charset="0"/>
              </a:rPr>
              <a:t>约书亚加冠</a:t>
            </a:r>
          </a:p>
        </p:txBody>
      </p:sp>
      <p:sp>
        <p:nvSpPr>
          <p:cNvPr id="245783" name="Text Box 37"/>
          <p:cNvSpPr txBox="1">
            <a:spLocks noChangeArrowheads="1"/>
          </p:cNvSpPr>
          <p:nvPr/>
        </p:nvSpPr>
        <p:spPr bwMode="auto">
          <a:xfrm>
            <a:off x="6858000" y="5927725"/>
            <a:ext cx="2743200"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519</a:t>
            </a:r>
            <a:endParaRPr lang="en-US" sz="4000" b="1"/>
          </a:p>
        </p:txBody>
      </p:sp>
      <p:sp>
        <p:nvSpPr>
          <p:cNvPr id="71718" name="Rectangle 38"/>
          <p:cNvSpPr>
            <a:spLocks noGrp="1" noChangeArrowheads="1"/>
          </p:cNvSpPr>
          <p:nvPr>
            <p:ph type="title" idx="4294967295"/>
          </p:nvPr>
        </p:nvSpPr>
        <p:spPr>
          <a:xfrm>
            <a:off x="685800" y="0"/>
            <a:ext cx="7772400" cy="914400"/>
          </a:xfrm>
        </p:spPr>
        <p:txBody>
          <a:bodyPr/>
          <a:lstStyle/>
          <a:p>
            <a:pPr eaLnBrk="1" hangingPunct="1"/>
            <a:r>
              <a:rPr lang="ja-JP" altLang="en-US">
                <a:latin typeface="Arial" charset="0"/>
              </a:rPr>
              <a:t>撒迦利亚</a:t>
            </a:r>
            <a:r>
              <a:rPr lang="zh-CN" altLang="en-US">
                <a:latin typeface="Arial" charset="0"/>
                <a:cs typeface="SimSun" charset="0"/>
              </a:rPr>
              <a:t>书</a:t>
            </a:r>
            <a:r>
              <a:rPr lang="ja-JP" altLang="en-US">
                <a:latin typeface="Arial" charset="0"/>
              </a:rPr>
              <a:t>中日期 </a:t>
            </a:r>
            <a:endParaRPr lang="en-US">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10">
                                            <p:txEl>
                                              <p:pRg st="1" end="1"/>
                                            </p:txEl>
                                          </p:spTgt>
                                        </p:tgtEl>
                                        <p:attrNameLst>
                                          <p:attrName>style.visibility</p:attrName>
                                        </p:attrNameLst>
                                      </p:cBhvr>
                                      <p:to>
                                        <p:strVal val="visible"/>
                                      </p:to>
                                    </p:set>
                                    <p:animEffect transition="in" filter="box(out)">
                                      <p:cBhvr>
                                        <p:cTn id="12" dur="500"/>
                                        <p:tgtEl>
                                          <p:spTgt spid="717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1697"/>
                                        </p:tgtEl>
                                        <p:attrNameLst>
                                          <p:attrName>style.visibility</p:attrName>
                                        </p:attrNameLst>
                                      </p:cBhvr>
                                      <p:to>
                                        <p:strVal val="visible"/>
                                      </p:to>
                                    </p:set>
                                    <p:anim calcmode="lin" valueType="num">
                                      <p:cBhvr additive="base">
                                        <p:cTn id="17" dur="500" fill="hold"/>
                                        <p:tgtEl>
                                          <p:spTgt spid="71697"/>
                                        </p:tgtEl>
                                        <p:attrNameLst>
                                          <p:attrName>ppt_x</p:attrName>
                                        </p:attrNameLst>
                                      </p:cBhvr>
                                      <p:tavLst>
                                        <p:tav tm="0">
                                          <p:val>
                                            <p:strVal val="#ppt_x"/>
                                          </p:val>
                                        </p:tav>
                                        <p:tav tm="100000">
                                          <p:val>
                                            <p:strVal val="#ppt_x"/>
                                          </p:val>
                                        </p:tav>
                                      </p:tavLst>
                                    </p:anim>
                                    <p:anim calcmode="lin" valueType="num">
                                      <p:cBhvr additive="base">
                                        <p:cTn id="18" dur="500" fill="hold"/>
                                        <p:tgtEl>
                                          <p:spTgt spid="7169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1707"/>
                                        </p:tgtEl>
                                        <p:attrNameLst>
                                          <p:attrName>style.visibility</p:attrName>
                                        </p:attrNameLst>
                                      </p:cBhvr>
                                      <p:to>
                                        <p:strVal val="visible"/>
                                      </p:to>
                                    </p:set>
                                    <p:animEffect transition="in" filter="fade">
                                      <p:cBhvr>
                                        <p:cTn id="22" dur="500"/>
                                        <p:tgtEl>
                                          <p:spTgt spid="71707"/>
                                        </p:tgtEl>
                                      </p:cBhvr>
                                    </p:animEffect>
                                  </p:childTnLst>
                                </p:cTn>
                              </p:par>
                            </p:childTnLst>
                          </p:cTn>
                        </p:par>
                        <p:par>
                          <p:cTn id="23" fill="hold" nodeType="afterGroup">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1698"/>
                                        </p:tgtEl>
                                        <p:attrNameLst>
                                          <p:attrName>style.visibility</p:attrName>
                                        </p:attrNameLst>
                                      </p:cBhvr>
                                      <p:to>
                                        <p:strVal val="visible"/>
                                      </p:to>
                                    </p:set>
                                    <p:anim calcmode="lin" valueType="num">
                                      <p:cBhvr additive="base">
                                        <p:cTn id="26" dur="500" fill="hold"/>
                                        <p:tgtEl>
                                          <p:spTgt spid="71698"/>
                                        </p:tgtEl>
                                        <p:attrNameLst>
                                          <p:attrName>ppt_x</p:attrName>
                                        </p:attrNameLst>
                                      </p:cBhvr>
                                      <p:tavLst>
                                        <p:tav tm="0">
                                          <p:val>
                                            <p:strVal val="#ppt_x"/>
                                          </p:val>
                                        </p:tav>
                                        <p:tav tm="100000">
                                          <p:val>
                                            <p:strVal val="#ppt_x"/>
                                          </p:val>
                                        </p:tav>
                                      </p:tavLst>
                                    </p:anim>
                                    <p:anim calcmode="lin" valueType="num">
                                      <p:cBhvr additive="base">
                                        <p:cTn id="27"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702"/>
                                        </p:tgtEl>
                                        <p:attrNameLst>
                                          <p:attrName>style.visibility</p:attrName>
                                        </p:attrNameLst>
                                      </p:cBhvr>
                                      <p:to>
                                        <p:strVal val="visible"/>
                                      </p:to>
                                    </p:set>
                                    <p:anim calcmode="lin" valueType="num">
                                      <p:cBhvr additive="base">
                                        <p:cTn id="32" dur="500" fill="hold"/>
                                        <p:tgtEl>
                                          <p:spTgt spid="71702"/>
                                        </p:tgtEl>
                                        <p:attrNameLst>
                                          <p:attrName>ppt_x</p:attrName>
                                        </p:attrNameLst>
                                      </p:cBhvr>
                                      <p:tavLst>
                                        <p:tav tm="0">
                                          <p:val>
                                            <p:strVal val="#ppt_x"/>
                                          </p:val>
                                        </p:tav>
                                        <p:tav tm="100000">
                                          <p:val>
                                            <p:strVal val="#ppt_x"/>
                                          </p:val>
                                        </p:tav>
                                      </p:tavLst>
                                    </p:anim>
                                    <p:anim calcmode="lin" valueType="num">
                                      <p:cBhvr additive="base">
                                        <p:cTn id="33" dur="500" fill="hold"/>
                                        <p:tgtEl>
                                          <p:spTgt spid="7170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1706"/>
                                        </p:tgtEl>
                                        <p:attrNameLst>
                                          <p:attrName>style.visibility</p:attrName>
                                        </p:attrNameLst>
                                      </p:cBhvr>
                                      <p:to>
                                        <p:strVal val="visible"/>
                                      </p:to>
                                    </p:set>
                                    <p:animEffect transition="in" filter="fade">
                                      <p:cBhvr>
                                        <p:cTn id="37" dur="500"/>
                                        <p:tgtEl>
                                          <p:spTgt spid="71706"/>
                                        </p:tgtEl>
                                      </p:cBhvr>
                                    </p:animEffect>
                                  </p:childTnLst>
                                </p:cTn>
                              </p:par>
                            </p:childTnLst>
                          </p:cTn>
                        </p:par>
                        <p:par>
                          <p:cTn id="38" fill="hold" nodeType="afterGroup">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71701"/>
                                        </p:tgtEl>
                                        <p:attrNameLst>
                                          <p:attrName>style.visibility</p:attrName>
                                        </p:attrNameLst>
                                      </p:cBhvr>
                                      <p:to>
                                        <p:strVal val="visible"/>
                                      </p:to>
                                    </p:set>
                                    <p:anim calcmode="lin" valueType="num">
                                      <p:cBhvr additive="base">
                                        <p:cTn id="41" dur="500" fill="hold"/>
                                        <p:tgtEl>
                                          <p:spTgt spid="71701"/>
                                        </p:tgtEl>
                                        <p:attrNameLst>
                                          <p:attrName>ppt_x</p:attrName>
                                        </p:attrNameLst>
                                      </p:cBhvr>
                                      <p:tavLst>
                                        <p:tav tm="0">
                                          <p:val>
                                            <p:strVal val="#ppt_x"/>
                                          </p:val>
                                        </p:tav>
                                        <p:tav tm="100000">
                                          <p:val>
                                            <p:strVal val="#ppt_x"/>
                                          </p:val>
                                        </p:tav>
                                      </p:tavLst>
                                    </p:anim>
                                    <p:anim calcmode="lin" valueType="num">
                                      <p:cBhvr additive="base">
                                        <p:cTn id="42"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1699"/>
                                        </p:tgtEl>
                                        <p:attrNameLst>
                                          <p:attrName>style.visibility</p:attrName>
                                        </p:attrNameLst>
                                      </p:cBhvr>
                                      <p:to>
                                        <p:strVal val="visible"/>
                                      </p:to>
                                    </p:set>
                                    <p:anim calcmode="lin" valueType="num">
                                      <p:cBhvr additive="base">
                                        <p:cTn id="47" dur="500" fill="hold"/>
                                        <p:tgtEl>
                                          <p:spTgt spid="71699"/>
                                        </p:tgtEl>
                                        <p:attrNameLst>
                                          <p:attrName>ppt_x</p:attrName>
                                        </p:attrNameLst>
                                      </p:cBhvr>
                                      <p:tavLst>
                                        <p:tav tm="0">
                                          <p:val>
                                            <p:strVal val="#ppt_x"/>
                                          </p:val>
                                        </p:tav>
                                        <p:tav tm="100000">
                                          <p:val>
                                            <p:strVal val="#ppt_x"/>
                                          </p:val>
                                        </p:tav>
                                      </p:tavLst>
                                    </p:anim>
                                    <p:anim calcmode="lin" valueType="num">
                                      <p:cBhvr additive="base">
                                        <p:cTn id="48" dur="500" fill="hold"/>
                                        <p:tgtEl>
                                          <p:spTgt spid="71699"/>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1708"/>
                                        </p:tgtEl>
                                        <p:attrNameLst>
                                          <p:attrName>style.visibility</p:attrName>
                                        </p:attrNameLst>
                                      </p:cBhvr>
                                      <p:to>
                                        <p:strVal val="visible"/>
                                      </p:to>
                                    </p:set>
                                    <p:animEffect transition="in" filter="fade">
                                      <p:cBhvr>
                                        <p:cTn id="52" dur="500"/>
                                        <p:tgtEl>
                                          <p:spTgt spid="71708"/>
                                        </p:tgtEl>
                                      </p:cBhvr>
                                    </p:animEffect>
                                  </p:childTnLst>
                                </p:cTn>
                              </p:par>
                            </p:childTnLst>
                          </p:cTn>
                        </p:par>
                        <p:par>
                          <p:cTn id="53" fill="hold" nodeType="afterGroup">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71700"/>
                                        </p:tgtEl>
                                        <p:attrNameLst>
                                          <p:attrName>style.visibility</p:attrName>
                                        </p:attrNameLst>
                                      </p:cBhvr>
                                      <p:to>
                                        <p:strVal val="visible"/>
                                      </p:to>
                                    </p:set>
                                    <p:anim calcmode="lin" valueType="num">
                                      <p:cBhvr additive="base">
                                        <p:cTn id="56" dur="500" fill="hold"/>
                                        <p:tgtEl>
                                          <p:spTgt spid="71700"/>
                                        </p:tgtEl>
                                        <p:attrNameLst>
                                          <p:attrName>ppt_x</p:attrName>
                                        </p:attrNameLst>
                                      </p:cBhvr>
                                      <p:tavLst>
                                        <p:tav tm="0">
                                          <p:val>
                                            <p:strVal val="#ppt_x"/>
                                          </p:val>
                                        </p:tav>
                                        <p:tav tm="100000">
                                          <p:val>
                                            <p:strVal val="#ppt_x"/>
                                          </p:val>
                                        </p:tav>
                                      </p:tavLst>
                                    </p:anim>
                                    <p:anim calcmode="lin" valueType="num">
                                      <p:cBhvr additive="base">
                                        <p:cTn id="57"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1703"/>
                                        </p:tgtEl>
                                        <p:attrNameLst>
                                          <p:attrName>style.visibility</p:attrName>
                                        </p:attrNameLst>
                                      </p:cBhvr>
                                      <p:to>
                                        <p:strVal val="visible"/>
                                      </p:to>
                                    </p:set>
                                    <p:anim calcmode="lin" valueType="num">
                                      <p:cBhvr additive="base">
                                        <p:cTn id="62" dur="500" fill="hold"/>
                                        <p:tgtEl>
                                          <p:spTgt spid="71703"/>
                                        </p:tgtEl>
                                        <p:attrNameLst>
                                          <p:attrName>ppt_x</p:attrName>
                                        </p:attrNameLst>
                                      </p:cBhvr>
                                      <p:tavLst>
                                        <p:tav tm="0">
                                          <p:val>
                                            <p:strVal val="#ppt_x"/>
                                          </p:val>
                                        </p:tav>
                                        <p:tav tm="100000">
                                          <p:val>
                                            <p:strVal val="#ppt_x"/>
                                          </p:val>
                                        </p:tav>
                                      </p:tavLst>
                                    </p:anim>
                                    <p:anim calcmode="lin" valueType="num">
                                      <p:cBhvr additive="base">
                                        <p:cTn id="63" dur="500" fill="hold"/>
                                        <p:tgtEl>
                                          <p:spTgt spid="71703"/>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1709"/>
                                        </p:tgtEl>
                                        <p:attrNameLst>
                                          <p:attrName>style.visibility</p:attrName>
                                        </p:attrNameLst>
                                      </p:cBhvr>
                                      <p:to>
                                        <p:strVal val="visible"/>
                                      </p:to>
                                    </p:set>
                                    <p:animEffect transition="in" filter="fade">
                                      <p:cBhvr>
                                        <p:cTn id="67" dur="500"/>
                                        <p:tgtEl>
                                          <p:spTgt spid="71709"/>
                                        </p:tgtEl>
                                      </p:cBhvr>
                                    </p:animEffect>
                                  </p:childTnLst>
                                </p:cTn>
                              </p:par>
                            </p:childTnLst>
                          </p:cTn>
                        </p:par>
                        <p:par>
                          <p:cTn id="68" fill="hold" nodeType="afterGroup">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71704"/>
                                        </p:tgtEl>
                                        <p:attrNameLst>
                                          <p:attrName>style.visibility</p:attrName>
                                        </p:attrNameLst>
                                      </p:cBhvr>
                                      <p:to>
                                        <p:strVal val="visible"/>
                                      </p:to>
                                    </p:set>
                                    <p:anim calcmode="lin" valueType="num">
                                      <p:cBhvr additive="base">
                                        <p:cTn id="71" dur="500" fill="hold"/>
                                        <p:tgtEl>
                                          <p:spTgt spid="71704"/>
                                        </p:tgtEl>
                                        <p:attrNameLst>
                                          <p:attrName>ppt_x</p:attrName>
                                        </p:attrNameLst>
                                      </p:cBhvr>
                                      <p:tavLst>
                                        <p:tav tm="0">
                                          <p:val>
                                            <p:strVal val="#ppt_x"/>
                                          </p:val>
                                        </p:tav>
                                        <p:tav tm="100000">
                                          <p:val>
                                            <p:strVal val="#ppt_x"/>
                                          </p:val>
                                        </p:tav>
                                      </p:tavLst>
                                    </p:anim>
                                    <p:anim calcmode="lin" valueType="num">
                                      <p:cBhvr additive="base">
                                        <p:cTn id="72" dur="500" fill="hold"/>
                                        <p:tgtEl>
                                          <p:spTgt spid="71704"/>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1500"/>
                            </p:stCondLst>
                            <p:childTnLst>
                              <p:par>
                                <p:cTn id="74" presetID="2" presetClass="entr" presetSubtype="4" fill="hold" grpId="0" nodeType="afterEffect">
                                  <p:stCondLst>
                                    <p:cond delay="0"/>
                                  </p:stCondLst>
                                  <p:childTnLst>
                                    <p:set>
                                      <p:cBhvr>
                                        <p:cTn id="75" dur="1" fill="hold">
                                          <p:stCondLst>
                                            <p:cond delay="0"/>
                                          </p:stCondLst>
                                        </p:cTn>
                                        <p:tgtEl>
                                          <p:spTgt spid="71712"/>
                                        </p:tgtEl>
                                        <p:attrNameLst>
                                          <p:attrName>style.visibility</p:attrName>
                                        </p:attrNameLst>
                                      </p:cBhvr>
                                      <p:to>
                                        <p:strVal val="visible"/>
                                      </p:to>
                                    </p:set>
                                    <p:anim calcmode="lin" valueType="num">
                                      <p:cBhvr additive="base">
                                        <p:cTn id="76" dur="500" fill="hold"/>
                                        <p:tgtEl>
                                          <p:spTgt spid="71712"/>
                                        </p:tgtEl>
                                        <p:attrNameLst>
                                          <p:attrName>ppt_x</p:attrName>
                                        </p:attrNameLst>
                                      </p:cBhvr>
                                      <p:tavLst>
                                        <p:tav tm="0">
                                          <p:val>
                                            <p:strVal val="#ppt_x"/>
                                          </p:val>
                                        </p:tav>
                                        <p:tav tm="100000">
                                          <p:val>
                                            <p:strVal val="#ppt_x"/>
                                          </p:val>
                                        </p:tav>
                                      </p:tavLst>
                                    </p:anim>
                                    <p:anim calcmode="lin" valueType="num">
                                      <p:cBhvr additive="base">
                                        <p:cTn id="77" dur="500" fill="hold"/>
                                        <p:tgtEl>
                                          <p:spTgt spid="71712"/>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71713"/>
                                        </p:tgtEl>
                                        <p:attrNameLst>
                                          <p:attrName>style.visibility</p:attrName>
                                        </p:attrNameLst>
                                      </p:cBhvr>
                                      <p:to>
                                        <p:strVal val="visible"/>
                                      </p:to>
                                    </p:set>
                                    <p:animEffect transition="in" filter="fade">
                                      <p:cBhvr>
                                        <p:cTn id="81" dur="500"/>
                                        <p:tgtEl>
                                          <p:spTgt spid="71713"/>
                                        </p:tgtEl>
                                      </p:cBhvr>
                                    </p:animEffect>
                                  </p:childTnLst>
                                </p:cTn>
                              </p:par>
                            </p:childTnLst>
                          </p:cTn>
                        </p:par>
                        <p:par>
                          <p:cTn id="82" fill="hold" nodeType="afterGroup">
                            <p:stCondLst>
                              <p:cond delay="2500"/>
                            </p:stCondLst>
                            <p:childTnLst>
                              <p:par>
                                <p:cTn id="83" presetID="2" presetClass="entr" presetSubtype="4" fill="hold" grpId="0" nodeType="afterEffect">
                                  <p:stCondLst>
                                    <p:cond delay="0"/>
                                  </p:stCondLst>
                                  <p:childTnLst>
                                    <p:set>
                                      <p:cBhvr>
                                        <p:cTn id="84" dur="1" fill="hold">
                                          <p:stCondLst>
                                            <p:cond delay="0"/>
                                          </p:stCondLst>
                                        </p:cTn>
                                        <p:tgtEl>
                                          <p:spTgt spid="71711"/>
                                        </p:tgtEl>
                                        <p:attrNameLst>
                                          <p:attrName>style.visibility</p:attrName>
                                        </p:attrNameLst>
                                      </p:cBhvr>
                                      <p:to>
                                        <p:strVal val="visible"/>
                                      </p:to>
                                    </p:set>
                                    <p:anim calcmode="lin" valueType="num">
                                      <p:cBhvr additive="base">
                                        <p:cTn id="85" dur="500" fill="hold"/>
                                        <p:tgtEl>
                                          <p:spTgt spid="71711"/>
                                        </p:tgtEl>
                                        <p:attrNameLst>
                                          <p:attrName>ppt_x</p:attrName>
                                        </p:attrNameLst>
                                      </p:cBhvr>
                                      <p:tavLst>
                                        <p:tav tm="0">
                                          <p:val>
                                            <p:strVal val="#ppt_x"/>
                                          </p:val>
                                        </p:tav>
                                        <p:tav tm="100000">
                                          <p:val>
                                            <p:strVal val="#ppt_x"/>
                                          </p:val>
                                        </p:tav>
                                      </p:tavLst>
                                    </p:anim>
                                    <p:anim calcmode="lin" valueType="num">
                                      <p:cBhvr additive="base">
                                        <p:cTn id="86" dur="500" fill="hold"/>
                                        <p:tgtEl>
                                          <p:spTgt spid="71711"/>
                                        </p:tgtEl>
                                        <p:attrNameLst>
                                          <p:attrName>ppt_y</p:attrName>
                                        </p:attrNameLst>
                                      </p:cBhvr>
                                      <p:tavLst>
                                        <p:tav tm="0">
                                          <p:val>
                                            <p:strVal val="1+#ppt_h/2"/>
                                          </p:val>
                                        </p:tav>
                                        <p:tav tm="100000">
                                          <p:val>
                                            <p:strVal val="#ppt_y"/>
                                          </p:val>
                                        </p:tav>
                                      </p:tavLst>
                                    </p:anim>
                                  </p:childTnLst>
                                </p:cTn>
                              </p:par>
                            </p:childTnLst>
                          </p:cTn>
                        </p:par>
                        <p:par>
                          <p:cTn id="87" fill="hold" nodeType="afterGroup">
                            <p:stCondLst>
                              <p:cond delay="3000"/>
                            </p:stCondLst>
                            <p:childTnLst>
                              <p:par>
                                <p:cTn id="88" presetID="10" presetClass="entr" presetSubtype="0" fill="hold" grpId="0" nodeType="afterEffect">
                                  <p:stCondLst>
                                    <p:cond delay="0"/>
                                  </p:stCondLst>
                                  <p:childTnLst>
                                    <p:set>
                                      <p:cBhvr>
                                        <p:cTn id="89" dur="1" fill="hold">
                                          <p:stCondLst>
                                            <p:cond delay="0"/>
                                          </p:stCondLst>
                                        </p:cTn>
                                        <p:tgtEl>
                                          <p:spTgt spid="71716"/>
                                        </p:tgtEl>
                                        <p:attrNameLst>
                                          <p:attrName>style.visibility</p:attrName>
                                        </p:attrNameLst>
                                      </p:cBhvr>
                                      <p:to>
                                        <p:strVal val="visible"/>
                                      </p:to>
                                    </p:set>
                                    <p:animEffect transition="in" filter="fade">
                                      <p:cBhvr>
                                        <p:cTn id="90" dur="500"/>
                                        <p:tgtEl>
                                          <p:spTgt spid="71716"/>
                                        </p:tgtEl>
                                      </p:cBhvr>
                                    </p:animEffect>
                                  </p:childTnLst>
                                </p:cTn>
                              </p:par>
                            </p:childTnLst>
                          </p:cTn>
                        </p:par>
                        <p:par>
                          <p:cTn id="91" fill="hold" nodeType="afterGroup">
                            <p:stCondLst>
                              <p:cond delay="3500"/>
                            </p:stCondLst>
                            <p:childTnLst>
                              <p:par>
                                <p:cTn id="92" presetID="2" presetClass="entr" presetSubtype="4" fill="hold" grpId="0" nodeType="afterEffect">
                                  <p:stCondLst>
                                    <p:cond delay="0"/>
                                  </p:stCondLst>
                                  <p:childTnLst>
                                    <p:set>
                                      <p:cBhvr>
                                        <p:cTn id="93" dur="1" fill="hold">
                                          <p:stCondLst>
                                            <p:cond delay="0"/>
                                          </p:stCondLst>
                                        </p:cTn>
                                        <p:tgtEl>
                                          <p:spTgt spid="71715"/>
                                        </p:tgtEl>
                                        <p:attrNameLst>
                                          <p:attrName>style.visibility</p:attrName>
                                        </p:attrNameLst>
                                      </p:cBhvr>
                                      <p:to>
                                        <p:strVal val="visible"/>
                                      </p:to>
                                    </p:set>
                                    <p:anim calcmode="lin" valueType="num">
                                      <p:cBhvr additive="base">
                                        <p:cTn id="94" dur="500" fill="hold"/>
                                        <p:tgtEl>
                                          <p:spTgt spid="71715"/>
                                        </p:tgtEl>
                                        <p:attrNameLst>
                                          <p:attrName>ppt_x</p:attrName>
                                        </p:attrNameLst>
                                      </p:cBhvr>
                                      <p:tavLst>
                                        <p:tav tm="0">
                                          <p:val>
                                            <p:strVal val="#ppt_x"/>
                                          </p:val>
                                        </p:tav>
                                        <p:tav tm="100000">
                                          <p:val>
                                            <p:strVal val="#ppt_x"/>
                                          </p:val>
                                        </p:tav>
                                      </p:tavLst>
                                    </p:anim>
                                    <p:anim calcmode="lin" valueType="num">
                                      <p:cBhvr additive="base">
                                        <p:cTn id="95" dur="500" fill="hold"/>
                                        <p:tgtEl>
                                          <p:spTgt spid="71715"/>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4000"/>
                            </p:stCondLst>
                            <p:childTnLst>
                              <p:par>
                                <p:cTn id="97" presetID="2" presetClass="entr" presetSubtype="4" fill="hold" grpId="0" nodeType="afterEffect">
                                  <p:stCondLst>
                                    <p:cond delay="0"/>
                                  </p:stCondLst>
                                  <p:childTnLst>
                                    <p:set>
                                      <p:cBhvr>
                                        <p:cTn id="98" dur="1" fill="hold">
                                          <p:stCondLst>
                                            <p:cond delay="0"/>
                                          </p:stCondLst>
                                        </p:cTn>
                                        <p:tgtEl>
                                          <p:spTgt spid="71714"/>
                                        </p:tgtEl>
                                        <p:attrNameLst>
                                          <p:attrName>style.visibility</p:attrName>
                                        </p:attrNameLst>
                                      </p:cBhvr>
                                      <p:to>
                                        <p:strVal val="visible"/>
                                      </p:to>
                                    </p:set>
                                    <p:anim calcmode="lin" valueType="num">
                                      <p:cBhvr additive="base">
                                        <p:cTn id="99" dur="500" fill="hold"/>
                                        <p:tgtEl>
                                          <p:spTgt spid="71714"/>
                                        </p:tgtEl>
                                        <p:attrNameLst>
                                          <p:attrName>ppt_x</p:attrName>
                                        </p:attrNameLst>
                                      </p:cBhvr>
                                      <p:tavLst>
                                        <p:tav tm="0">
                                          <p:val>
                                            <p:strVal val="#ppt_x"/>
                                          </p:val>
                                        </p:tav>
                                        <p:tav tm="100000">
                                          <p:val>
                                            <p:strVal val="#ppt_x"/>
                                          </p:val>
                                        </p:tav>
                                      </p:tavLst>
                                    </p:anim>
                                    <p:anim calcmode="lin" valueType="num">
                                      <p:cBhvr additive="base">
                                        <p:cTn id="100"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249510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2263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犹大必须重建圣殿</a:t>
            </a:r>
            <a:r>
              <a:rPr lang="en-US" b="1" dirty="0">
                <a:solidFill>
                  <a:prstClr val="white"/>
                </a:solidFill>
                <a:effectLst>
                  <a:glow rad="101600">
                    <a:prstClr val="black">
                      <a:alpha val="99000"/>
                    </a:prstClr>
                  </a:glow>
                </a:effectLst>
              </a:rPr>
              <a:t> (6:9-15) </a:t>
            </a:r>
            <a:r>
              <a:rPr lang="zh-CN" altLang="en-US" b="1" dirty="0">
                <a:solidFill>
                  <a:prstClr val="white"/>
                </a:solidFill>
                <a:effectLst>
                  <a:glow rad="101600">
                    <a:prstClr val="black">
                      <a:alpha val="99000"/>
                    </a:prstClr>
                  </a:glow>
                </a:effectLst>
              </a:rPr>
              <a:t>才可以在</a:t>
            </a:r>
            <a:r>
              <a:rPr lang="zh-CN" altLang="en-US" b="1" dirty="0">
                <a:solidFill>
                  <a:srgbClr val="FFFF00"/>
                </a:solidFill>
                <a:effectLst>
                  <a:glow rad="101600">
                    <a:prstClr val="black">
                      <a:alpha val="99000"/>
                    </a:prstClr>
                  </a:glow>
                </a:effectLst>
              </a:rPr>
              <a:t>弥赛亚</a:t>
            </a:r>
            <a:r>
              <a:rPr lang="zh-CN" altLang="en-US" b="1" dirty="0">
                <a:solidFill>
                  <a:prstClr val="white"/>
                </a:solidFill>
                <a:effectLst>
                  <a:glow rad="101600">
                    <a:prstClr val="black">
                      <a:alpha val="99000"/>
                    </a:prstClr>
                  </a:glow>
                </a:effectLst>
              </a:rPr>
              <a:t>国度中获得祝福</a:t>
            </a:r>
            <a:r>
              <a:rPr lang="en-US" b="1" dirty="0">
                <a:solidFill>
                  <a:prstClr val="white"/>
                </a:solidFill>
                <a:effectLst>
                  <a:glow rad="101600">
                    <a:prstClr val="black">
                      <a:alpha val="99000"/>
                    </a:prstClr>
                  </a:glow>
                </a:effectLst>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062973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大利乌王第二年八月，耶和华的话临到易多的孙子、比利家的儿子撒迦利亚先知</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13278913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Bwhebb" charset="0"/>
                <a:ea typeface="ＭＳ Ｐゴシック" charset="0"/>
              </a:rPr>
              <a:t>hy"r&gt;k;z&gt;</a:t>
            </a: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pic>
        <p:nvPicPr>
          <p:cNvPr id="2519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1907" name="Rectangle 2"/>
          <p:cNvSpPr>
            <a:spLocks noGrp="1" noChangeArrowheads="1"/>
          </p:cNvSpPr>
          <p:nvPr>
            <p:ph type="title"/>
          </p:nvPr>
        </p:nvSpPr>
        <p:spPr>
          <a:xfrm>
            <a:off x="139700" y="228600"/>
            <a:ext cx="8885238" cy="1155700"/>
          </a:xfrm>
        </p:spPr>
        <p:txBody>
          <a:bodyPr/>
          <a:lstStyle/>
          <a:p>
            <a:pPr eaLnBrk="1" hangingPunct="1"/>
            <a:r>
              <a:rPr lang="ja-JP" altLang="en-US" sz="4800" b="1">
                <a:solidFill>
                  <a:schemeClr val="bg2"/>
                </a:solidFill>
                <a:latin typeface="Times New Roman" charset="0"/>
                <a:cs typeface="Times New Roman" charset="0"/>
              </a:rPr>
              <a:t>意思</a:t>
            </a:r>
            <a:endParaRPr lang="en-US" sz="4800" b="1">
              <a:solidFill>
                <a:schemeClr val="bg2"/>
              </a:solidFill>
              <a:latin typeface="Times New Roman" charset="0"/>
              <a:cs typeface="Times New Roman" charset="0"/>
            </a:endParaRPr>
          </a:p>
        </p:txBody>
      </p:sp>
      <p:sp>
        <p:nvSpPr>
          <p:cNvPr id="25190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650</a:t>
            </a:r>
          </a:p>
        </p:txBody>
      </p:sp>
      <p:sp>
        <p:nvSpPr>
          <p:cNvPr id="26632" name="Rectangle 8"/>
          <p:cNvSpPr>
            <a:spLocks noChangeArrowheads="1"/>
          </p:cNvSpPr>
          <p:nvPr/>
        </p:nvSpPr>
        <p:spPr bwMode="auto">
          <a:xfrm>
            <a:off x="247650" y="4214813"/>
            <a:ext cx="8896350"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ctr"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耶和华记念</a:t>
            </a: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 (</a:t>
            </a:r>
            <a:r>
              <a:rPr kumimoji="0" lang="ja-JP" alt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希伯来</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文</a:t>
            </a:r>
            <a:endParaRPr kumimoji="0" 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2" name="Picture 7" descr="Zech 1.1 Hebrew.jpg">
            <a:extLst>
              <a:ext uri="{FF2B5EF4-FFF2-40B4-BE49-F238E27FC236}">
                <a16:creationId xmlns:a16="http://schemas.microsoft.com/office/drawing/2014/main" id="{3F2FBED3-88BF-1E6F-F05E-427EF5BD21F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848" y="1266347"/>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6297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耶和华曾对你们的列祖大发烈怒， </a:t>
            </a:r>
            <a:r>
              <a:rPr lang="en-US" altLang="zh-CN" sz="3600" b="1" baseline="30000" dirty="0">
                <a:effectLst>
                  <a:glow rad="127000">
                    <a:schemeClr val="tx1"/>
                  </a:glow>
                </a:effectLst>
                <a:latin typeface="Arial" charset="0"/>
                <a:ea typeface="ＭＳ Ｐゴシック" charset="0"/>
                <a:cs typeface="ＭＳ Ｐゴシック" charset="0"/>
              </a:rPr>
              <a:t>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所以，你要对众民说：‘万军之耶和华这样说：</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你们要转向我</a:t>
            </a:r>
            <a:r>
              <a:rPr lang="zh-CN" altLang="en-US"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我就必转向你们</a:t>
            </a:r>
            <a:r>
              <a:rPr lang="zh-CN" altLang="en-US" sz="3600" b="1" dirty="0">
                <a:effectLst>
                  <a:glow rad="127000">
                    <a:schemeClr val="tx1"/>
                  </a:glow>
                </a:effectLst>
                <a:latin typeface="Arial" charset="0"/>
                <a:ea typeface="ＭＳ Ｐゴシック" charset="0"/>
                <a:cs typeface="ＭＳ Ｐゴシック" charset="0"/>
              </a:rPr>
              <a:t>。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 </a:t>
            </a:r>
            <a:r>
              <a:rPr lang="en-US" sz="3600" b="1" dirty="0">
                <a:effectLst>
                  <a:glow rad="127000">
                    <a:schemeClr val="tx1"/>
                  </a:glow>
                </a:effectLst>
                <a:latin typeface="Arial" charset="0"/>
                <a:ea typeface="ＭＳ Ｐゴシック" charset="0"/>
                <a:cs typeface="ＭＳ Ｐゴシック" charset="0"/>
              </a:rPr>
              <a:t>1:2-3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50540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不要效法你们的列祖那样，从前的先知呼唤他们：万军之耶和华这样说，你们要回转，离开你们的恶道和恶行。他们却不听从，也不理会我</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79596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你们的列祖在哪里呢</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那些先知能永远活着吗</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a:t>
            </a:r>
            <a:r>
              <a:rPr lang="ko-KR" altLang="en-US" sz="3600" b="1" dirty="0" err="1">
                <a:effectLst>
                  <a:glow rad="127000">
                    <a:schemeClr val="tx1"/>
                  </a:glow>
                </a:effectLst>
                <a:latin typeface="Arial" charset="0"/>
                <a:ea typeface="ＭＳ Ｐゴシック" charset="0"/>
                <a:cs typeface="ＭＳ Ｐゴシック" charset="0"/>
              </a:rPr>
              <a:t>然而我吩咐我的仆人众先知的话与条例，不是已报应在你们的列祖身上吗</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1:5-6a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所以他们就回转，说：万军之耶和华定意按着我们所作所行的对付我们，他已经这样行了</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1:6b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6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一直在那里。</a:t>
            </a:r>
            <a:endParaRPr lang="en-US" b="1" dirty="0">
              <a:solidFill>
                <a:schemeClr val="tx2"/>
              </a:solidFill>
              <a:effectLst>
                <a:glow rad="127000">
                  <a:schemeClr val="bg1"/>
                </a:glow>
              </a:effectLst>
              <a:latin typeface="Arial"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“嘿，鲍勃</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Bob</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你的朋友是谁？”</a:t>
              </a: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116632"/>
              <a:ext cx="3428267" cy="1015663"/>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他是我的旧罪性</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他总是在我身边</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是个真正的麻烦制造者</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嗨</a:t>
              </a: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你好吗？</a:t>
              </a: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419541"/>
              <a:ext cx="1578571"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而且他从不知疲倦</a:t>
              </a:r>
            </a:p>
          </p:txBody>
        </p:sp>
      </p:grpSp>
    </p:spTree>
    <p:extLst>
      <p:ext uri="{BB962C8B-B14F-4D97-AF65-F5344CB8AC3E}">
        <p14:creationId xmlns:p14="http://schemas.microsoft.com/office/powerpoint/2010/main" val="1542645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947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即使在今天，犹太人每天都为圣殿重建祷告。</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以色列特殊的地位应当导致圣殿重建（第</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316401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lang="en-US" altLang="zh-CN"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649</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63364709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3615740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8" name="Rectangle 2"/>
          <p:cNvSpPr txBox="1">
            <a:spLocks noChangeArrowheads="1"/>
          </p:cNvSpPr>
          <p:nvPr/>
        </p:nvSpPr>
        <p:spPr bwMode="auto">
          <a:xfrm>
            <a:off x="0" y="3212976"/>
            <a:ext cx="9144000" cy="375957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大利乌王第二年十一月（就是细罢特月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二十四日，耶和华的话临到易多的孙子、比利家的儿子撒迦利亚先知，实情如下</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8   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我夜间观看，看见有一个人骑着红马，站在低洼地上的番石榴树中间；在他后面还有些红色、栗色和白色的马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9   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我就问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我会指示你这些是甚么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那站在番石榴树中间的人回答</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这些就是耶和华所差遣在遍地巡逻的</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(1:10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那与我说话的天使对我说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你要宣告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万军之耶和华这样说：我为耶路撒冷和锡安心里充满嫉恨</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15 </a:t>
            </a:r>
            <a:r>
              <a:rPr lang="ko-KR" altLang="en-US" sz="2800" b="1" dirty="0" err="1">
                <a:effectLst>
                  <a:glow rad="127000">
                    <a:schemeClr val="tx1"/>
                  </a:glow>
                </a:effectLst>
                <a:latin typeface="Arial" charset="0"/>
                <a:ea typeface="ＭＳ Ｐゴシック" charset="0"/>
                <a:cs typeface="ＭＳ Ｐゴシック" charset="0"/>
              </a:rPr>
              <a:t>我向那些安逸的列国大大恼怒，因为我只是稍微恼怒我的子民，他们却加深他们的祸害</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(1:14-15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961903"/>
            <a:ext cx="9144000" cy="5033153"/>
          </a:xfrm>
          <a:prstGeom prst="rect">
            <a:avLst/>
          </a:prstGeom>
        </p:spPr>
      </p:pic>
    </p:spTree>
    <p:extLst>
      <p:ext uri="{BB962C8B-B14F-4D97-AF65-F5344CB8AC3E}">
        <p14:creationId xmlns:p14="http://schemas.microsoft.com/office/powerpoint/2010/main" val="75617640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神对邦国的愤怒及对复兴的以色列的</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祝福</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descr="zechariah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81392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Title 1"/>
          <p:cNvSpPr>
            <a:spLocks noGrp="1"/>
          </p:cNvSpPr>
          <p:nvPr>
            <p:ph type="title"/>
          </p:nvPr>
        </p:nvSpPr>
        <p:spPr>
          <a:xfrm>
            <a:off x="0" y="6400800"/>
            <a:ext cx="9144000" cy="457200"/>
          </a:xfrm>
          <a:solidFill>
            <a:schemeClr val="bg2"/>
          </a:solidFill>
        </p:spPr>
        <p:txBody>
          <a:bodyPr/>
          <a:lstStyle/>
          <a:p>
            <a:r>
              <a:rPr lang="zh-CN" altLang="en-US" sz="3200">
                <a:effectLst/>
                <a:latin typeface="Arial" charset="0"/>
                <a:ea typeface="MS PGothic" charset="0"/>
              </a:rPr>
              <a:t>撒迦利亚</a:t>
            </a:r>
            <a:r>
              <a:rPr lang="en-US" altLang="ja-JP" sz="3200">
                <a:effectLst/>
                <a:latin typeface="Arial" charset="0"/>
                <a:ea typeface="MS PGothic" charset="0"/>
              </a:rPr>
              <a:t>1:8</a:t>
            </a:r>
            <a:r>
              <a:rPr lang="zh-CN" altLang="en-US" sz="3200">
                <a:effectLst/>
                <a:latin typeface="Arial" charset="0"/>
                <a:ea typeface="MS PGothic" charset="0"/>
              </a:rPr>
              <a:t>在启示录</a:t>
            </a:r>
            <a:r>
              <a:rPr lang="en-US" altLang="ja-JP" sz="3200">
                <a:effectLst/>
                <a:latin typeface="Arial" charset="0"/>
                <a:ea typeface="MS PGothic" charset="0"/>
              </a:rPr>
              <a:t> 6:1-4</a:t>
            </a:r>
            <a:r>
              <a:rPr lang="zh-CN" altLang="en-US" sz="3200">
                <a:effectLst/>
                <a:latin typeface="Arial" charset="0"/>
                <a:ea typeface="MS PGothic" charset="0"/>
              </a:rPr>
              <a:t>里延伸</a:t>
            </a:r>
            <a:endParaRPr lang="en-US" sz="3200">
              <a:effectLst/>
              <a:latin typeface="Arial" charset="0"/>
              <a:ea typeface="MS PGothic" charset="0"/>
            </a:endParaRPr>
          </a:p>
        </p:txBody>
      </p:sp>
    </p:spTree>
    <p:extLst>
      <p:ext uri="{BB962C8B-B14F-4D97-AF65-F5344CB8AC3E}">
        <p14:creationId xmlns:p14="http://schemas.microsoft.com/office/powerpoint/2010/main" val="1321501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2"/>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a:solidFill>
                  <a:schemeClr val="bg2"/>
                </a:solidFill>
                <a:latin typeface="Bwhebb" charset="0"/>
              </a:rPr>
              <a:t>hy"r&gt;k;z&gt;</a:t>
            </a:r>
            <a:endParaRPr lang="en-US"/>
          </a:p>
        </p:txBody>
      </p:sp>
      <p:pic>
        <p:nvPicPr>
          <p:cNvPr id="265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65219" name="Rectangle 4"/>
          <p:cNvSpPr>
            <a:spLocks noGrp="1" noChangeArrowheads="1"/>
          </p:cNvSpPr>
          <p:nvPr>
            <p:ph type="title"/>
          </p:nvPr>
        </p:nvSpPr>
        <p:spPr>
          <a:xfrm>
            <a:off x="0" y="685800"/>
            <a:ext cx="9144000" cy="698500"/>
          </a:xfrm>
        </p:spPr>
        <p:txBody>
          <a:bodyPr/>
          <a:lstStyle/>
          <a:p>
            <a:pPr eaLnBrk="1" hangingPunct="1"/>
            <a:r>
              <a:rPr lang="en-US" sz="4800" b="1">
                <a:solidFill>
                  <a:schemeClr val="bg2"/>
                </a:solidFill>
                <a:latin typeface="Times New Roman" charset="0"/>
                <a:cs typeface="Times New Roman" charset="0"/>
              </a:rPr>
              <a:t>1:16 </a:t>
            </a:r>
            <a:r>
              <a:rPr lang="ja-JP" altLang="en-US" sz="4800" b="1">
                <a:solidFill>
                  <a:schemeClr val="bg2"/>
                </a:solidFill>
                <a:latin typeface="Times New Roman" charset="0"/>
                <a:cs typeface="Times New Roman" charset="0"/>
              </a:rPr>
              <a:t>“</a:t>
            </a:r>
            <a:r>
              <a:rPr lang="ja-JP" altLang="en-US" sz="4800" b="1">
                <a:solidFill>
                  <a:schemeClr val="bg2"/>
                </a:solidFill>
                <a:latin typeface="Times New Roman" charset="0"/>
              </a:rPr>
              <a:t>我的殿必重</a:t>
            </a:r>
            <a:r>
              <a:rPr lang="ja-JP" altLang="en-US" sz="4800">
                <a:solidFill>
                  <a:schemeClr val="bg2"/>
                </a:solidFill>
                <a:latin typeface="Times New Roman" charset="0"/>
              </a:rPr>
              <a:t>建在其中</a:t>
            </a:r>
            <a:r>
              <a:rPr lang="en-US" altLang="ja-JP" sz="4800" b="1">
                <a:solidFill>
                  <a:schemeClr val="bg2"/>
                </a:solidFill>
                <a:latin typeface="Times New Roman" charset="0"/>
                <a:cs typeface="Times New Roman" charset="0"/>
              </a:rPr>
              <a:t>!</a:t>
            </a:r>
            <a:r>
              <a:rPr lang="ja-JP" altLang="en-US" sz="4800" b="1">
                <a:solidFill>
                  <a:schemeClr val="bg2"/>
                </a:solidFill>
                <a:latin typeface="Times New Roman" charset="0"/>
                <a:cs typeface="Times New Roman" charset="0"/>
              </a:rPr>
              <a:t>”</a:t>
            </a:r>
            <a:endParaRPr lang="en-US" sz="6000">
              <a:solidFill>
                <a:schemeClr val="bg2"/>
              </a:solidFill>
              <a:latin typeface="Times New Roman" charset="0"/>
              <a:cs typeface="Times New Roman" charset="0"/>
            </a:endParaRPr>
          </a:p>
        </p:txBody>
      </p:sp>
      <p:sp>
        <p:nvSpPr>
          <p:cNvPr id="265220"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rPr>
              <a:t>650</a:t>
            </a:r>
          </a:p>
        </p:txBody>
      </p:sp>
      <p:pic>
        <p:nvPicPr>
          <p:cNvPr id="265221" name="Picture 5" descr="Zech 1.1 Hebrew.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76600" y="1371600"/>
            <a:ext cx="2590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0"/>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p:nvPr>
        </p:nvSpPr>
        <p:spPr>
          <a:xfrm>
            <a:off x="182563" y="381000"/>
            <a:ext cx="8885237" cy="1155700"/>
          </a:xfrm>
          <a:effectLst>
            <a:outerShdw blurRad="63500" dist="35921" dir="2700000" algn="ctr" rotWithShape="0">
              <a:schemeClr val="bg2"/>
            </a:outerShdw>
          </a:effectLst>
        </p:spPr>
        <p:txBody>
          <a:bodyPr/>
          <a:lstStyle/>
          <a:p>
            <a:pPr eaLnBrk="1" hangingPunct="1">
              <a:spcBef>
                <a:spcPct val="50000"/>
              </a:spcBef>
            </a:pPr>
            <a:r>
              <a:rPr lang="zh-CN" altLang="en-US" sz="4800">
                <a:latin typeface="Times New Roman" charset="0"/>
                <a:cs typeface="SimSun" charset="0"/>
              </a:rPr>
              <a:t>八个夜间预象</a:t>
            </a:r>
            <a:endParaRPr lang="en-US" altLang="zh-CN" sz="4800">
              <a:latin typeface="Times New Roman" charset="0"/>
              <a:cs typeface="SimSun" charset="0"/>
            </a:endParaRPr>
          </a:p>
        </p:txBody>
      </p:sp>
      <p:sp>
        <p:nvSpPr>
          <p:cNvPr id="34825" name="Text Box 9"/>
          <p:cNvSpPr txBox="1">
            <a:spLocks noChangeArrowheads="1"/>
          </p:cNvSpPr>
          <p:nvPr/>
        </p:nvSpPr>
        <p:spPr bwMode="auto">
          <a:xfrm>
            <a:off x="8382000" y="76200"/>
            <a:ext cx="56515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sz="2000" b="1">
                <a:solidFill>
                  <a:srgbClr val="FFFFFF"/>
                </a:solidFill>
                <a:latin typeface="Times New Roman" pitchFamily="-128" charset="0"/>
                <a:ea typeface="+mn-ea"/>
                <a:cs typeface="+mn-cs"/>
              </a:rPr>
              <a:t>653</a:t>
            </a:r>
          </a:p>
        </p:txBody>
      </p:sp>
      <p:graphicFrame>
        <p:nvGraphicFramePr>
          <p:cNvPr id="17757" name="Group 349"/>
          <p:cNvGraphicFramePr>
            <a:graphicFrameLocks noGrp="1"/>
          </p:cNvGraphicFramePr>
          <p:nvPr/>
        </p:nvGraphicFramePr>
        <p:xfrm>
          <a:off x="0" y="1484313"/>
          <a:ext cx="9144000" cy="5626099"/>
        </p:xfrm>
        <a:graphic>
          <a:graphicData uri="http://schemas.openxmlformats.org/drawingml/2006/table">
            <a:tbl>
              <a:tblPr/>
              <a:tblGrid>
                <a:gridCol w="397668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252912">
                  <a:extLst>
                    <a:ext uri="{9D8B030D-6E8A-4147-A177-3AD203B41FA5}">
                      <a16:colId xmlns:a16="http://schemas.microsoft.com/office/drawing/2014/main" val="20002"/>
                    </a:ext>
                  </a:extLst>
                </a:gridCol>
              </a:tblGrid>
              <a:tr h="61591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预象</a:t>
                      </a:r>
                      <a:endParaRPr kumimoji="0" lang="ja-JP" altLang="en-US" sz="3200" b="1" i="0" u="none" strike="noStrike" cap="none" normalizeH="0" baseline="0">
                        <a:ln>
                          <a:noFill/>
                        </a:ln>
                        <a:solidFill>
                          <a:srgbClr val="FFFFFF"/>
                        </a:solidFill>
                        <a:effectLst>
                          <a:glow rad="228600">
                            <a:schemeClr val="bg2"/>
                          </a:glow>
                        </a:effectLst>
                        <a:latin typeface="Times New Roman" charset="0"/>
                        <a:ea typeface="MS PGothic"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参考</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意思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527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一人</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骑</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着红马，站在洼地番石榴树中间</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1:7-17</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邦国的愤怒及对复兴的以色列的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四角及四个匠人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1:18-21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对压</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迫以色列的邦国的审判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一人手拿准</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绳</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2</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对复兴</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后的以色列的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2385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洁净和冠冕戴在大祭司约书亚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的头上</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3</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以色列未来被</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和 赐为祭司的邦国</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纯金的灯台和两根橄榄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4</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以色列在弥</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赛亚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内成为邦国的光</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飞行的书</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卷</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5:1-4</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以色列人全面的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审</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量器中的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妇</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5:5-11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解除以色列</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背叛上帝的罪</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辆车</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6:1-8</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外邦人的审判</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2:</a:t>
            </a:r>
            <a:r>
              <a:rPr lang="ko-KR" altLang="en-US" sz="3600" b="1" dirty="0" err="1">
                <a:solidFill>
                  <a:srgbClr val="FFFFFF"/>
                </a:solidFill>
                <a:effectLst>
                  <a:glow rad="177800">
                    <a:schemeClr val="tx1"/>
                  </a:glow>
                </a:effectLst>
              </a:rPr>
              <a:t>四角及四个匠人</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1:18-21)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神对压迫以色列的邦国的审判</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98620050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ko-KR" altLang="en-US" sz="2400" dirty="0" err="1">
                <a:solidFill>
                  <a:srgbClr val="FFFFFF"/>
                </a:solidFill>
                <a:effectLst/>
              </a:rPr>
              <a:t>预象</a:t>
            </a:r>
            <a:r>
              <a:rPr lang="ko-KR" altLang="en-US" sz="2400" dirty="0">
                <a:solidFill>
                  <a:srgbClr val="FFFFFF"/>
                </a:solidFill>
                <a:effectLst/>
              </a:rPr>
              <a:t> </a:t>
            </a:r>
            <a:r>
              <a:rPr lang="en-US" altLang="ko-KR" sz="2400" dirty="0">
                <a:solidFill>
                  <a:srgbClr val="FFFFFF"/>
                </a:solidFill>
                <a:effectLst/>
              </a:rPr>
              <a:t>2:</a:t>
            </a:r>
            <a:r>
              <a:rPr lang="ko-KR" altLang="en-US" sz="2400" dirty="0" err="1">
                <a:solidFill>
                  <a:srgbClr val="FFFFFF"/>
                </a:solidFill>
                <a:effectLst/>
              </a:rPr>
              <a:t>四角及四个匠人</a:t>
            </a:r>
            <a:br>
              <a:rPr lang="ko-KR" altLang="en-US" sz="2400" dirty="0">
                <a:solidFill>
                  <a:srgbClr val="FFFFFF"/>
                </a:solidFill>
                <a:effectLst/>
              </a:rPr>
            </a:br>
            <a:r>
              <a:rPr lang="ko-KR" altLang="en-US" sz="2400" dirty="0">
                <a:solidFill>
                  <a:srgbClr val="FFFFFF"/>
                </a:solidFill>
                <a:effectLst/>
              </a:rPr>
              <a:t> </a:t>
            </a:r>
            <a:r>
              <a:rPr lang="en-US" altLang="ko-KR" sz="2400" dirty="0">
                <a:solidFill>
                  <a:srgbClr val="FFFFFF"/>
                </a:solidFill>
                <a:effectLst/>
              </a:rPr>
              <a:t>(</a:t>
            </a:r>
            <a:r>
              <a:rPr lang="ko-KR" altLang="en-US" sz="2400" dirty="0" err="1">
                <a:solidFill>
                  <a:srgbClr val="FFFFFF"/>
                </a:solidFill>
                <a:effectLst/>
              </a:rPr>
              <a:t>亚</a:t>
            </a:r>
            <a:r>
              <a:rPr lang="ko-KR" altLang="en-US" sz="2400" dirty="0">
                <a:solidFill>
                  <a:srgbClr val="FFFFFF"/>
                </a:solidFill>
                <a:effectLst/>
              </a:rPr>
              <a:t> </a:t>
            </a:r>
            <a:r>
              <a:rPr lang="en-US" altLang="ko-KR" sz="2400" dirty="0">
                <a:solidFill>
                  <a:srgbClr val="FFFFFF"/>
                </a:solidFill>
                <a:effectLst/>
              </a:rPr>
              <a:t>1:18-21)</a:t>
            </a:r>
            <a:endParaRPr lang="en-US" sz="2400" dirty="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我又举目观看，看见有四个角。 </a:t>
            </a:r>
            <a:r>
              <a:rPr lang="en-US" altLang="zh-CN" sz="3200" b="1" kern="0" baseline="30000" dirty="0">
                <a:solidFill>
                  <a:srgbClr val="FFFFFF"/>
                </a:solidFill>
                <a:effectLst>
                  <a:glow rad="127000">
                    <a:srgbClr val="000000"/>
                  </a:glow>
                </a:effectLst>
                <a:latin typeface="Arial" charset="0"/>
                <a:ea typeface="ＭＳ Ｐゴシック" charset="0"/>
                <a:cs typeface="ＭＳ Ｐゴシック" charset="0"/>
              </a:rPr>
              <a:t>19</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于是我问那与我说话的天使：“这些是甚么？”他对我说：“这些就是把犹大、以色列和耶路撒冷赶散的角。</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亚 </a:t>
            </a:r>
            <a:r>
              <a:rPr lang="en-US" sz="3200" b="1" kern="0" dirty="0">
                <a:solidFill>
                  <a:srgbClr val="FFFFFF"/>
                </a:solidFill>
                <a:effectLst>
                  <a:glow rad="127000">
                    <a:srgbClr val="000000"/>
                  </a:glow>
                </a:effectLst>
                <a:latin typeface="Arial" charset="0"/>
                <a:ea typeface="ＭＳ Ｐゴシック" charset="0"/>
                <a:cs typeface="ＭＳ Ｐゴシック" charset="0"/>
              </a:rPr>
              <a:t>1:18-19 </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CNV</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13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八个圣约异象</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(1:7–6:8)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描绘了以色列的特权地位和对列国的审判，这审判基于神对亚伯拉罕的应许，就是要</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让</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那些祝福以色列的得祝福，让那些咒诅以色列的得咒诅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09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耶和华又使我看见四个匠人。 </a:t>
            </a:r>
            <a:r>
              <a:rPr lang="en-US" altLang="zh-CN" sz="3200" b="1" baseline="30000" dirty="0">
                <a:effectLst>
                  <a:glow rad="127000">
                    <a:schemeClr val="tx1"/>
                  </a:glow>
                </a:effectLst>
                <a:latin typeface="Arial" charset="0"/>
                <a:ea typeface="ＭＳ Ｐゴシック" charset="0"/>
                <a:cs typeface="ＭＳ Ｐゴシック" charset="0"/>
              </a:rPr>
              <a:t>21 </a:t>
            </a:r>
            <a:r>
              <a:rPr lang="zh-CN" altLang="en-US" sz="3200" b="1" dirty="0">
                <a:effectLst>
                  <a:glow rad="127000">
                    <a:schemeClr val="tx1"/>
                  </a:glow>
                </a:effectLst>
                <a:latin typeface="Arial" charset="0"/>
                <a:ea typeface="ＭＳ Ｐゴシック" charset="0"/>
                <a:cs typeface="ＭＳ Ｐゴシック" charset="0"/>
              </a:rPr>
              <a:t>于是我说：</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“这些人来作甚么？”那天使回答：“他们就是把犹大赶散的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角，以致没有一人可以抬起头来；但这些匠人要来惊吓列国，打掉他们的角；这些列国就是曾经举起他们的角攻击犹大</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地，把犹大地的人赶散的。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1:20-21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33896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79497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zh-CN" altLang="en-US" sz="3600" b="1" dirty="0">
                <a:solidFill>
                  <a:srgbClr val="FFFFFF"/>
                </a:solidFill>
                <a:effectLst>
                  <a:glow rad="177800">
                    <a:schemeClr val="tx1"/>
                  </a:glow>
                </a:effectLst>
                <a:latin typeface="Arial"/>
                <a:cs typeface="Arial"/>
              </a:rPr>
              <a:t>异象三：</a:t>
            </a:r>
            <a:br>
              <a:rPr lang="zh-CN" altLang="en-US" sz="3600" b="1" dirty="0">
                <a:solidFill>
                  <a:srgbClr val="FFFFFF"/>
                </a:solidFill>
                <a:effectLst>
                  <a:glow rad="177800">
                    <a:schemeClr val="tx1"/>
                  </a:glow>
                </a:effectLst>
                <a:latin typeface="Arial"/>
                <a:cs typeface="Arial"/>
              </a:rPr>
            </a:br>
            <a:r>
              <a:rPr lang="zh-CN" altLang="en-US" sz="3600" b="1" dirty="0">
                <a:solidFill>
                  <a:srgbClr val="FFFFFF"/>
                </a:solidFill>
                <a:effectLst>
                  <a:glow rad="177800">
                    <a:schemeClr val="tx1"/>
                  </a:glow>
                </a:effectLst>
                <a:latin typeface="Arial"/>
                <a:cs typeface="Arial"/>
              </a:rPr>
              <a:t>拿着准绳的测量者</a:t>
            </a:r>
            <a:br>
              <a:rPr lang="en-US" altLang="zh-CN" sz="3600" b="1" dirty="0">
                <a:solidFill>
                  <a:srgbClr val="FFFFFF"/>
                </a:solidFill>
                <a:effectLst>
                  <a:glow rad="177800">
                    <a:schemeClr val="tx1"/>
                  </a:glow>
                </a:effectLst>
                <a:latin typeface="Arial"/>
                <a:cs typeface="Arial"/>
              </a:rPr>
            </a:br>
            <a:r>
              <a:rPr lang="zh-CN" altLang="en-US" sz="3600" b="1" dirty="0">
                <a:solidFill>
                  <a:srgbClr val="FFFFFF"/>
                </a:solidFill>
                <a:effectLst>
                  <a:glow rad="177800">
                    <a:schemeClr val="tx1"/>
                  </a:glow>
                </a:effectLst>
                <a:latin typeface="Arial"/>
                <a:cs typeface="Arial"/>
              </a:rPr>
              <a:t>（撒迦利亚书 </a:t>
            </a:r>
            <a:r>
              <a:rPr lang="en-US" altLang="zh-CN" sz="3600" b="1" dirty="0">
                <a:solidFill>
                  <a:srgbClr val="FFFFFF"/>
                </a:solidFill>
                <a:effectLst>
                  <a:glow rad="177800">
                    <a:schemeClr val="tx1"/>
                  </a:glow>
                </a:effectLst>
                <a:latin typeface="Arial"/>
                <a:cs typeface="Arial"/>
              </a:rPr>
              <a:t>2</a:t>
            </a:r>
            <a:r>
              <a:rPr lang="zh-CN" altLang="en-US" sz="3600" b="1" dirty="0">
                <a:solidFill>
                  <a:srgbClr val="FFFFFF"/>
                </a:solidFill>
                <a:effectLst>
                  <a:glow rad="177800">
                    <a:schemeClr val="tx1"/>
                  </a:glow>
                </a:effectLst>
                <a:latin typeface="Arial"/>
                <a:cs typeface="Arial"/>
              </a:rPr>
              <a:t>章）</a:t>
            </a:r>
            <a:br>
              <a:rPr lang="zh-CN" altLang="en-US" sz="3600" b="1" dirty="0">
                <a:solidFill>
                  <a:srgbClr val="FFFFFF"/>
                </a:solidFill>
                <a:effectLst>
                  <a:glow rad="177800">
                    <a:schemeClr val="tx1"/>
                  </a:glow>
                </a:effectLst>
                <a:latin typeface="Arial"/>
                <a:cs typeface="Arial"/>
              </a:rPr>
            </a:b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24" charset="-128"/>
                <a:cs typeface="Arial"/>
              </a:rPr>
              <a:t>上帝对复兴的以色列的未来祝福</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228600"/>
            <a:ext cx="9144000" cy="715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590800" y="4648200"/>
            <a:ext cx="6553200" cy="1600200"/>
          </a:xfrm>
          <a:effectLst>
            <a:outerShdw blurRad="63500" dist="35921" dir="2700000" algn="ctr" rotWithShape="0">
              <a:schemeClr val="bg2"/>
            </a:outerShdw>
          </a:effectLst>
        </p:spPr>
        <p:txBody>
          <a:bodyPr/>
          <a:lstStyle/>
          <a:p>
            <a:pPr eaLnBrk="1" hangingPunct="1">
              <a:defRPr/>
            </a:pPr>
            <a:r>
              <a:rPr lang="en-US" sz="4800" b="1">
                <a:latin typeface="Times New Roman" charset="0"/>
                <a:cs typeface="Times New Roman" charset="0"/>
              </a:rPr>
              <a:t>2:1-4 </a:t>
            </a:r>
            <a:r>
              <a:rPr lang="ja-JP" altLang="en-US" sz="4800">
                <a:latin typeface="Times New Roman" charset="0"/>
              </a:rPr>
              <a:t>量度的竿</a:t>
            </a:r>
            <a:endParaRPr lang="en-US" sz="4800">
              <a:latin typeface="Times New Roman" charset="0"/>
              <a:cs typeface="Times New Roman" charset="0"/>
            </a:endParaRP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algn="r" eaLnBrk="1" hangingPunct="1">
              <a:defRPr/>
            </a:pP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我又举目观看，看见一人手里拿着量度用的绳子。</a:t>
            </a:r>
          </a:p>
          <a:p>
            <a:pPr lvl="0" algn="r" eaLnBrk="1" hangingPunct="1">
              <a:defRPr/>
            </a:pPr>
            <a:endPar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a:p>
            <a:pPr lvl="0" algn="r" eaLnBrk="1" hangingPunct="1">
              <a:defRPr/>
            </a:pPr>
            <a:r>
              <a:rPr lang="en-US" altLang="zh-CN" sz="2800" kern="0" baseline="30000" dirty="0">
                <a:solidFill>
                  <a:srgbClr val="FFFFCC"/>
                </a:solidFill>
                <a:effectLst>
                  <a:outerShdw blurRad="38100" dist="38100" dir="2700000" algn="tl">
                    <a:srgbClr val="000000"/>
                  </a:outerShdw>
                </a:effectLst>
                <a:latin typeface="Arial" charset="0"/>
                <a:ea typeface="ＭＳ Ｐゴシック" charset="0"/>
                <a:cs typeface="Times New Roman" charset="0"/>
              </a:rPr>
              <a:t>2</a:t>
            </a:r>
            <a:r>
              <a:rPr lang="en-US" altLang="zh-CN"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 </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我问他：“你到哪里去？”他对我说：“我要去量度耶路撒冷，看看有多宽，有多长。</a:t>
            </a: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US"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endParaRP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zh-CN" altLang="en-US" dirty="0">
                <a:latin typeface="Garamond" pitchFamily="18" charset="0"/>
                <a:cs typeface="Arial" pitchFamily="34" charset="0"/>
              </a:rPr>
              <a:t>现今耶路撒冷人口</a:t>
            </a:r>
            <a:endParaRPr lang="en-US" altLang="en-US" dirty="0">
              <a:latin typeface="Garamond" pitchFamily="18" charset="0"/>
              <a:cs typeface="Arial" pitchFamily="34" charset="0"/>
            </a:endParaRPr>
          </a:p>
        </p:txBody>
      </p:sp>
      <p:pic>
        <p:nvPicPr>
          <p:cNvPr id="269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5791200" y="3733800"/>
            <a:ext cx="3276600" cy="2392363"/>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西部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犹太人</a:t>
            </a:r>
            <a:endParaRPr lang="en-US" altLang="ja-JP" sz="3200" b="1">
              <a:solidFill>
                <a:srgbClr val="FFFFFF"/>
              </a:solidFill>
              <a:effectLst>
                <a:outerShdw blurRad="38100" dist="38100" dir="2700000" algn="tl">
                  <a:srgbClr val="000000"/>
                </a:outerShdw>
              </a:effectLst>
              <a:latin typeface="Garamond" charset="0"/>
              <a:ea typeface="MS PGothic" charset="0"/>
              <a:cs typeface="MS PGothic" charset="0"/>
            </a:endParaRPr>
          </a:p>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东部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阿拉伯人</a:t>
            </a:r>
            <a:endParaRPr lang="en-US" sz="3200" b="1">
              <a:solidFill>
                <a:srgbClr val="FFFFFF"/>
              </a:solidFill>
              <a:effectLst>
                <a:outerShdw blurRad="38100" dist="38100" dir="2700000" algn="tl">
                  <a:srgbClr val="000000"/>
                </a:outerShdw>
              </a:effectLst>
              <a:latin typeface="Garamond" charset="0"/>
              <a:ea typeface="MS PGothic" charset="0"/>
              <a:cs typeface="MS PGothic"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zh-CN" altLang="en-US">
                <a:latin typeface="Garamond" charset="0"/>
                <a:ea typeface="MS PGothic" charset="0"/>
                <a:cs typeface="Arial" charset="0"/>
              </a:rPr>
              <a:t>耶路撒冷</a:t>
            </a:r>
            <a:r>
              <a:rPr lang="en-US">
                <a:latin typeface="Garamond" charset="0"/>
                <a:ea typeface="MS PGothic" charset="0"/>
                <a:cs typeface="Arial" charset="0"/>
              </a:rPr>
              <a:t> (2002)</a:t>
            </a:r>
          </a:p>
        </p:txBody>
      </p:sp>
      <p:pic>
        <p:nvPicPr>
          <p:cNvPr id="27136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Text Box 4"/>
          <p:cNvSpPr txBox="1">
            <a:spLocks noChangeArrowheads="1"/>
          </p:cNvSpPr>
          <p:nvPr/>
        </p:nvSpPr>
        <p:spPr bwMode="auto">
          <a:xfrm>
            <a:off x="593090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Foundation for Middle East Peace</a:t>
            </a:r>
          </a:p>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(March 2002)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zh-CN" altLang="en-US" sz="3200" dirty="0">
                <a:latin typeface="Garamond" pitchFamily="18" charset="0"/>
                <a:cs typeface="Arial" pitchFamily="34" charset="0"/>
              </a:rPr>
              <a:t>今天的旧城市</a:t>
            </a:r>
            <a:endParaRPr lang="en-US" altLang="en-US" sz="2800" dirty="0">
              <a:latin typeface="Garamond" pitchFamily="18"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275460"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zh-CN" altLang="en-US" sz="3200">
                <a:solidFill>
                  <a:schemeClr val="bg2"/>
                </a:solidFill>
                <a:effectLst/>
                <a:latin typeface="Arial" charset="0"/>
                <a:ea typeface="MS PGothic" charset="0"/>
              </a:rPr>
              <a:t>现代耶路撒冷：“耶路撒冷必有人居住，像没有城墙规限的田野”（亚</a:t>
            </a:r>
            <a:r>
              <a:rPr lang="en-US" altLang="ja-JP" sz="3200">
                <a:solidFill>
                  <a:schemeClr val="bg2"/>
                </a:solidFill>
                <a:effectLst/>
                <a:latin typeface="Arial" charset="0"/>
                <a:ea typeface="MS PGothic" charset="0"/>
              </a:rPr>
              <a:t>2:4</a:t>
            </a:r>
            <a:r>
              <a:rPr lang="zh-CN" altLang="en-US" sz="3200">
                <a:solidFill>
                  <a:schemeClr val="bg2"/>
                </a:solidFill>
                <a:effectLst/>
                <a:latin typeface="Arial" charset="0"/>
                <a:ea typeface="MS PGothic" charset="0"/>
              </a:rPr>
              <a:t>）</a:t>
            </a:r>
            <a:endParaRPr lang="en-US" sz="36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14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77507"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rPr>
              <a:t>649</a:t>
            </a:r>
          </a:p>
        </p:txBody>
      </p:sp>
      <p:sp>
        <p:nvSpPr>
          <p:cNvPr id="148485" name="Rectangle 5"/>
          <p:cNvSpPr>
            <a:spLocks noGrp="1" noChangeArrowheads="1"/>
          </p:cNvSpPr>
          <p:nvPr>
            <p:ph type="title" idx="4294967295"/>
          </p:nvPr>
        </p:nvSpPr>
        <p:spPr>
          <a:xfrm>
            <a:off x="0" y="304800"/>
            <a:ext cx="7620000" cy="1003300"/>
          </a:xfrm>
          <a:effectLst>
            <a:outerShdw blurRad="63500" dist="38099" dir="2700000" algn="ctr" rotWithShape="0">
              <a:schemeClr val="bg2">
                <a:alpha val="74997"/>
              </a:schemeClr>
            </a:outerShdw>
          </a:effectLst>
        </p:spPr>
        <p:txBody>
          <a:bodyPr/>
          <a:lstStyle/>
          <a:p>
            <a:pPr eaLnBrk="1" hangingPunct="1">
              <a:defRPr/>
            </a:pPr>
            <a:r>
              <a:rPr lang="zh-TW" altLang="en-US" b="1">
                <a:latin typeface="Times New Roman" charset="0"/>
                <a:cs typeface="Times New Roman" charset="0"/>
              </a:rPr>
              <a:t>撒迦利亚书</a:t>
            </a:r>
            <a:r>
              <a:rPr lang="en-US" altLang="zh-TW" b="1">
                <a:latin typeface="Times New Roman" charset="0"/>
                <a:cs typeface="Times New Roman" charset="0"/>
              </a:rPr>
              <a:t> </a:t>
            </a:r>
            <a:r>
              <a:rPr lang="en-US" altLang="ja-JP" b="1">
                <a:latin typeface="Times New Roman" charset="0"/>
                <a:cs typeface="Times New Roman" charset="0"/>
              </a:rPr>
              <a:t>2:5 </a:t>
            </a:r>
            <a:r>
              <a:rPr lang="ja-JP" altLang="en-US">
                <a:latin typeface="Times New Roman" charset="0"/>
              </a:rPr>
              <a:t>四围的火城</a:t>
            </a:r>
            <a:endParaRPr lang="en-US" b="1">
              <a:latin typeface="Times New Roman"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eaLnBrk="1" hangingPunct="1">
              <a:defRPr/>
            </a:pP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lang="zh-CN" altLang="en-US" sz="3200" kern="0" dirty="0">
                <a:solidFill>
                  <a:srgbClr val="FFFFCC"/>
                </a:solidFill>
                <a:effectLst>
                  <a:glow rad="165100">
                    <a:srgbClr val="000000"/>
                  </a:glow>
                </a:effectLst>
              </a:rPr>
              <a:t>对他说：“你快跑去告诉那年轻人：‘耶路撒冷必有人居住，像没有城墙规限的田野，因为城中的人和牲畜很多。 </a:t>
            </a:r>
            <a:r>
              <a:rPr lang="en-US" altLang="zh-CN" sz="3200" kern="0" baseline="30000" dirty="0">
                <a:solidFill>
                  <a:srgbClr val="FFFFCC"/>
                </a:solidFill>
                <a:effectLst>
                  <a:glow rad="165100">
                    <a:srgbClr val="000000"/>
                  </a:glow>
                </a:effectLst>
              </a:rPr>
              <a:t>5</a:t>
            </a:r>
            <a:r>
              <a:rPr lang="en-US" altLang="zh-CN" sz="3200" kern="0" dirty="0">
                <a:solidFill>
                  <a:srgbClr val="FFFFCC"/>
                </a:solidFill>
                <a:effectLst>
                  <a:glow rad="165100">
                    <a:srgbClr val="000000"/>
                  </a:glow>
                </a:effectLst>
              </a:rPr>
              <a:t> </a:t>
            </a:r>
            <a:r>
              <a:rPr lang="zh-CN" altLang="en-US" sz="3200" kern="0" dirty="0">
                <a:solidFill>
                  <a:srgbClr val="FFFFCC"/>
                </a:solidFill>
                <a:effectLst>
                  <a:glow rad="165100">
                    <a:srgbClr val="000000"/>
                  </a:glow>
                </a:effectLst>
              </a:rPr>
              <a:t>耶和华说：我要作耶路撒冷四围的火墙和城中的荣耀。</a:t>
            </a: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t>
            </a:r>
            <a:endParaRPr kumimoji="0" lang="en-US" sz="3200" b="1" i="0" u="none" strike="noStrike" kern="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01650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神将犹</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大</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民从流亡列国中拯救出来（</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:7,13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），是要通过一位谦卑的君王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他就像是一位被刺的（</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:10</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）牧羊人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46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以色列未来被洁净和</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赐为祭司的邦国</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268429042"/>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4067944" y="29469"/>
            <a:ext cx="5076056"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耶和华又使我看见大祭司约书亚站在耶和华的使者面前，撒但也站在约书亚右边控告他</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2 </a:t>
            </a:r>
            <a:r>
              <a:rPr lang="ko-KR" altLang="en-US" sz="2800" b="1" dirty="0" err="1">
                <a:effectLst>
                  <a:glow rad="127000">
                    <a:schemeClr val="tx1"/>
                  </a:glow>
                </a:effectLst>
                <a:latin typeface="Arial" charset="0"/>
                <a:ea typeface="ＭＳ Ｐゴシック" charset="0"/>
                <a:cs typeface="ＭＳ Ｐゴシック" charset="0"/>
              </a:rPr>
              <a:t>耶和华对撒但说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撒但哪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耶和华斥责你，那拣选了耶路撒冷的耶和华斥责你。这个人不是从火中抽出来的一根柴吗</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3:1-2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419872" y="29469"/>
            <a:ext cx="5724128"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那时，约书亚穿着污秽的衣服，站在使者的面前</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4</a:t>
            </a:r>
            <a:r>
              <a:rPr lang="ko-KR" altLang="en-US" sz="2800" b="1" dirty="0" err="1">
                <a:effectLst>
                  <a:glow rad="127000">
                    <a:schemeClr val="tx1"/>
                  </a:glow>
                </a:effectLst>
                <a:latin typeface="Arial" charset="0"/>
                <a:ea typeface="ＭＳ Ｐゴシック" charset="0"/>
                <a:cs typeface="ＭＳ Ｐゴシック" charset="0"/>
              </a:rPr>
              <a:t>使者吩咐那些侍立在他面前的说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你们要脱去他污秽的衣服</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又对约书亚说</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看哪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我已经除去了你的罪孽</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要给你穿上华美的礼服</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3:3-4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你们要把洁净的冠冕戴在他的头上</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他们就把洁净的冠冕戴在他的头上，又给他穿上华美的衣服。那时，耶和华的使者正在旁边站着</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以色列未来被洁净和</a:t>
            </a:r>
            <a:r>
              <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rPr>
              <a:t> </a:t>
            </a: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赐为祭司的邦国</a:t>
            </a:r>
            <a:endPar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rPr>
              <a:t>, 1:1549</a:t>
            </a:r>
          </a:p>
        </p:txBody>
      </p:sp>
    </p:spTree>
    <p:extLst>
      <p:ext uri="{BB962C8B-B14F-4D97-AF65-F5344CB8AC3E}">
        <p14:creationId xmlns:p14="http://schemas.microsoft.com/office/powerpoint/2010/main" val="74094744"/>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122793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a:t>
            </a:r>
            <a:r>
              <a:rPr lang="ko-KR" altLang="en-US" sz="3600" dirty="0" err="1">
                <a:effectLst/>
                <a:latin typeface="Arial" charset="0"/>
                <a:ea typeface="ＭＳ Ｐゴシック" charset="0"/>
                <a:cs typeface="Times New Roman" charset="0"/>
              </a:rPr>
              <a:t>亚</a:t>
            </a:r>
            <a:r>
              <a:rPr lang="en-US" sz="3600" dirty="0">
                <a:effectLst/>
                <a:latin typeface="Arial" charset="0"/>
                <a:ea typeface="ＭＳ Ｐゴシック" charset="0"/>
                <a:cs typeface="Times New Roman" charset="0"/>
              </a:rPr>
              <a:t>.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那与我说话的天使回来唤醒我，我好像人在睡眠中被人唤醒一样</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他对我说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你看见了甚么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4:1-2a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2668038"/>
      </p:ext>
    </p:extLst>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ctr"/>
          <a:lstStyle/>
          <a:p>
            <a:pPr>
              <a:defRPr/>
            </a:pPr>
            <a:r>
              <a:rPr lang="ko-KR" altLang="en-US" sz="2800" b="1" dirty="0" err="1">
                <a:effectLst>
                  <a:glow rad="127000">
                    <a:schemeClr val="tx1"/>
                  </a:glow>
                </a:effectLst>
                <a:latin typeface="Arial" charset="0"/>
                <a:ea typeface="ＭＳ Ｐゴシック" charset="0"/>
                <a:cs typeface="ＭＳ Ｐゴシック" charset="0"/>
              </a:rPr>
              <a:t>我回答</a:t>
            </a:r>
            <a:r>
              <a:rPr lang="ko-KR" altLang="en-US" sz="2800" b="1" dirty="0">
                <a:effectLst>
                  <a:glow rad="127000">
                    <a:schemeClr val="tx1"/>
                  </a:glow>
                </a:effectLst>
                <a:latin typeface="Arial" charset="0"/>
                <a:ea typeface="ＭＳ Ｐゴシック" charset="0"/>
                <a:cs typeface="ＭＳ Ｐゴシック" charset="0"/>
              </a:rPr>
              <a:t>：</a:t>
            </a:r>
            <a:r>
              <a:rPr lang="en-US" altLang="ko-KR" sz="2800" b="1" dirty="0">
                <a:effectLst>
                  <a:glow rad="127000">
                    <a:schemeClr val="tx1"/>
                  </a:glow>
                </a:effectLst>
                <a:latin typeface="Arial" charset="0"/>
                <a:ea typeface="ＭＳ Ｐゴシック" charset="0"/>
                <a:cs typeface="ＭＳ Ｐゴシック" charset="0"/>
              </a:rPr>
              <a:t> </a:t>
            </a: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我看见一个金灯台，整个是金的，顶上有一个盆子，并有七盏灯；顶上的灯有七个灯嘴</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4:2b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197140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5: </a:t>
            </a:r>
            <a:r>
              <a:rPr lang="ko-KR" altLang="en-US" sz="3600" b="1" dirty="0" err="1">
                <a:solidFill>
                  <a:srgbClr val="FFFFFF"/>
                </a:solidFill>
                <a:effectLst>
                  <a:glow rad="177800">
                    <a:schemeClr val="tx1"/>
                  </a:glow>
                </a:effectLst>
              </a:rPr>
              <a:t>纯金的灯台和两根橄榄枝</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4)</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以色列在弥赛亚内成为邦国的光</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408298488"/>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1" descr="rev 11 The-Ministry-Of-The-Two-Witne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7"/>
              </a:schemeClr>
            </a:outerShdw>
          </a:effectLst>
        </p:spPr>
        <p:txBody>
          <a:bodyPr/>
          <a:lstStyle/>
          <a:p>
            <a:pPr>
              <a:defRPr/>
            </a:pPr>
            <a:r>
              <a:rPr lang="zh-CN" altLang="en-US" b="1" dirty="0">
                <a:latin typeface="Arial" pitchFamily="34" charset="0"/>
                <a:cs typeface="Arial" pitchFamily="34" charset="0"/>
              </a:rPr>
              <a:t>两个橄榄树（启</a:t>
            </a:r>
            <a:r>
              <a:rPr lang="en-US" altLang="en-US" sz="3600" b="1" dirty="0">
                <a:latin typeface="Arial" pitchFamily="34" charset="0"/>
                <a:cs typeface="Arial" pitchFamily="34" charset="0"/>
              </a:rPr>
              <a:t>11:4</a:t>
            </a:r>
            <a:r>
              <a:rPr lang="zh-CN" altLang="en-US" b="1" dirty="0">
                <a:latin typeface="Arial" pitchFamily="34" charset="0"/>
                <a:cs typeface="Arial" pitchFamily="34" charset="0"/>
              </a:rPr>
              <a:t>）</a:t>
            </a:r>
            <a:endParaRPr lang="en-US" altLang="en-US" b="1" dirty="0">
              <a:latin typeface="Arial" pitchFamily="34" charset="0"/>
              <a:cs typeface="Arial" pitchFamily="34" charset="0"/>
            </a:endParaRPr>
          </a:p>
        </p:txBody>
      </p:sp>
      <p:sp>
        <p:nvSpPr>
          <p:cNvPr id="138244" name="Text Box 33"/>
          <p:cNvSpPr txBox="1">
            <a:spLocks noChangeArrowheads="1"/>
          </p:cNvSpPr>
          <p:nvPr/>
        </p:nvSpPr>
        <p:spPr bwMode="auto">
          <a:xfrm>
            <a:off x="8380413" y="4763"/>
            <a:ext cx="693737" cy="463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3200">
                <a:solidFill>
                  <a:schemeClr val="bg1"/>
                </a:solidFill>
                <a:latin typeface="Arial" charset="0"/>
                <a:ea typeface="MS PGothic" charset="0"/>
                <a:cs typeface="Arial" charset="0"/>
              </a:defRPr>
            </a:lvl1pPr>
            <a:lvl2pPr>
              <a:defRPr sz="2800">
                <a:solidFill>
                  <a:schemeClr val="bg1"/>
                </a:solidFill>
                <a:latin typeface="Arial" charset="0"/>
                <a:ea typeface="MS PGothic" charset="0"/>
                <a:cs typeface="Arial" charset="0"/>
              </a:defRPr>
            </a:lvl2pPr>
            <a:lvl3pPr>
              <a:defRPr sz="2400">
                <a:solidFill>
                  <a:schemeClr val="bg1"/>
                </a:solidFill>
                <a:latin typeface="Arial" charset="0"/>
                <a:ea typeface="MS PGothic" charset="0"/>
                <a:cs typeface="Arial" charset="0"/>
              </a:defRPr>
            </a:lvl3pPr>
            <a:lvl4pPr>
              <a:defRPr sz="2000">
                <a:solidFill>
                  <a:schemeClr val="bg1"/>
                </a:solidFill>
                <a:latin typeface="Arial" charset="0"/>
                <a:ea typeface="Geneva" charset="0"/>
                <a:cs typeface="Arial" charset="0"/>
              </a:defRPr>
            </a:lvl4pPr>
            <a:lvl5pPr>
              <a:defRPr sz="2000">
                <a:solidFill>
                  <a:schemeClr val="bg1"/>
                </a:solidFill>
                <a:latin typeface="Arial" charset="0"/>
                <a:ea typeface="MS PGothic" charset="0"/>
                <a:cs typeface="Arial" charset="0"/>
              </a:defRPr>
            </a:lvl5pPr>
            <a:lvl6pPr>
              <a:defRPr sz="2000">
                <a:solidFill>
                  <a:schemeClr val="bg1"/>
                </a:solidFill>
                <a:latin typeface="Arial" charset="0"/>
                <a:ea typeface="MS PGothic" charset="0"/>
                <a:cs typeface="Arial" charset="0"/>
              </a:defRPr>
            </a:lvl6pPr>
            <a:lvl7pPr>
              <a:defRPr sz="2000">
                <a:solidFill>
                  <a:schemeClr val="bg1"/>
                </a:solidFill>
                <a:latin typeface="Arial" charset="0"/>
                <a:ea typeface="MS PGothic" charset="0"/>
                <a:cs typeface="Arial" charset="0"/>
              </a:defRPr>
            </a:lvl7pPr>
            <a:lvl8pPr>
              <a:defRPr sz="2000">
                <a:solidFill>
                  <a:schemeClr val="bg1"/>
                </a:solidFill>
                <a:latin typeface="Arial" charset="0"/>
                <a:ea typeface="MS PGothic" charset="0"/>
                <a:cs typeface="Arial" charset="0"/>
              </a:defRPr>
            </a:lvl8pPr>
            <a:lvl9pPr>
              <a:defRPr sz="2000">
                <a:solidFill>
                  <a:schemeClr val="bg1"/>
                </a:solidFill>
                <a:latin typeface="Arial" charset="0"/>
                <a:ea typeface="MS PGothic" charset="0"/>
                <a:cs typeface="Arial" charset="0"/>
              </a:defRPr>
            </a:lvl9pPr>
          </a:lstStyle>
          <a:p>
            <a:pPr algn="ctr" eaLnBrk="0" hangingPunct="0">
              <a:defRPr/>
            </a:pPr>
            <a:r>
              <a:rPr lang="en-US" sz="2400" b="1">
                <a:solidFill>
                  <a:srgbClr val="FFFFFF"/>
                </a:solidFill>
              </a:rPr>
              <a:t>330</a:t>
            </a:r>
          </a:p>
        </p:txBody>
      </p:sp>
    </p:spTree>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基督就是这位谦卑的君王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，他会为列国而死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(12:10-13; 13:7)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，使他们罪得赦免</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(10:1)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并当他再来时得</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赎</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(ch. 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86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134938" y="381000"/>
            <a:ext cx="8885237" cy="1155700"/>
          </a:xfrm>
          <a:effectLst>
            <a:outerShdw blurRad="63500" dist="38099" dir="2700000" algn="ctr" rotWithShape="0">
              <a:schemeClr val="bg2">
                <a:alpha val="74997"/>
              </a:schemeClr>
            </a:outerShdw>
          </a:effectLst>
        </p:spPr>
        <p:txBody>
          <a:bodyPr/>
          <a:lstStyle/>
          <a:p>
            <a:pPr eaLnBrk="1" hangingPunct="1"/>
            <a:r>
              <a:rPr lang="ja-JP" altLang="en-US" sz="4000">
                <a:effectLst>
                  <a:outerShdw blurRad="38100" dist="38100" dir="2700000" algn="tl">
                    <a:srgbClr val="000000"/>
                  </a:outerShdw>
                </a:effectLst>
                <a:latin typeface="Times New Roman" charset="0"/>
                <a:ea typeface="MS PGothic" charset="0"/>
              </a:rPr>
              <a:t>灯</a:t>
            </a:r>
            <a:r>
              <a:rPr lang="zh-CN" altLang="en-US" sz="4000">
                <a:effectLst>
                  <a:outerShdw blurRad="38100" dist="38100" dir="2700000" algn="tl">
                    <a:srgbClr val="000000"/>
                  </a:outerShdw>
                </a:effectLst>
                <a:latin typeface="Times New Roman" charset="0"/>
                <a:ea typeface="MS PGothic" charset="0"/>
                <a:cs typeface="SimSun" charset="0"/>
              </a:rPr>
              <a:t>和</a:t>
            </a:r>
            <a:r>
              <a:rPr lang="ja-JP" altLang="en-US" sz="4000">
                <a:effectLst>
                  <a:outerShdw blurRad="38100" dist="38100" dir="2700000" algn="tl">
                    <a:srgbClr val="000000"/>
                  </a:outerShdw>
                </a:effectLst>
                <a:latin typeface="Times New Roman" charset="0"/>
                <a:ea typeface="MS PGothic" charset="0"/>
              </a:rPr>
              <a:t>橄榄树</a:t>
            </a:r>
            <a:r>
              <a:rPr lang="en-US" altLang="ja-JP" sz="4000">
                <a:effectLst>
                  <a:outerShdw blurRad="38100" dist="38100" dir="2700000" algn="tl">
                    <a:srgbClr val="000000"/>
                  </a:outerShdw>
                </a:effectLst>
                <a:latin typeface="Arial" charset="0"/>
                <a:ea typeface="MS PGothic" charset="0"/>
                <a:cs typeface="Times New Roman" charset="0"/>
              </a:rPr>
              <a:t> (</a:t>
            </a:r>
            <a:r>
              <a:rPr lang="zh-TW" altLang="en-US" sz="4000">
                <a:effectLst>
                  <a:outerShdw blurRad="38100" dist="38100" dir="2700000" algn="tl">
                    <a:srgbClr val="000000"/>
                  </a:outerShdw>
                </a:effectLst>
                <a:latin typeface="Arial" charset="0"/>
                <a:ea typeface="MS PGothic" charset="0"/>
                <a:cs typeface="Times New Roman" charset="0"/>
              </a:rPr>
              <a:t>撒迦利亚书</a:t>
            </a:r>
            <a:r>
              <a:rPr lang="en-US" altLang="zh-TW" sz="4000">
                <a:effectLst>
                  <a:outerShdw blurRad="38100" dist="38100" dir="2700000" algn="tl">
                    <a:srgbClr val="000000"/>
                  </a:outerShdw>
                </a:effectLst>
                <a:latin typeface="Arial" charset="0"/>
                <a:ea typeface="MS PGothic" charset="0"/>
                <a:cs typeface="Times New Roman" charset="0"/>
              </a:rPr>
              <a:t> </a:t>
            </a:r>
            <a:r>
              <a:rPr lang="en-US" altLang="ja-JP" sz="4000">
                <a:effectLst>
                  <a:outerShdw blurRad="38100" dist="38100" dir="2700000" algn="tl">
                    <a:srgbClr val="000000"/>
                  </a:outerShdw>
                </a:effectLst>
                <a:latin typeface="Arial" charset="0"/>
                <a:ea typeface="MS PGothic" charset="0"/>
                <a:cs typeface="Times New Roman" charset="0"/>
              </a:rPr>
              <a:t>4:1-14)</a:t>
            </a:r>
            <a:endParaRPr lang="en-US" sz="4000">
              <a:effectLst>
                <a:outerShdw blurRad="38100" dist="38100" dir="2700000" algn="tl">
                  <a:srgbClr val="000000"/>
                </a:outerShdw>
              </a:effectLst>
              <a:latin typeface="Arial" charset="0"/>
              <a:ea typeface="MS PGothic" charset="0"/>
              <a:cs typeface="Times New Roman" charset="0"/>
            </a:endParaRPr>
          </a:p>
        </p:txBody>
      </p:sp>
      <p:sp>
        <p:nvSpPr>
          <p:cNvPr id="4" name="Rectangle 3"/>
          <p:cNvSpPr txBox="1">
            <a:spLocks noChangeArrowheads="1"/>
          </p:cNvSpPr>
          <p:nvPr/>
        </p:nvSpPr>
        <p:spPr bwMode="auto">
          <a:xfrm>
            <a:off x="150813" y="3716338"/>
            <a:ext cx="8885237" cy="30257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CC"/>
                </a:solidFill>
                <a:effectLst>
                  <a:outerShdw blurRad="38100" dist="38100" dir="2700000" algn="tl">
                    <a:srgbClr val="000000"/>
                  </a:outerShdw>
                </a:effectLst>
                <a:latin typeface="Arial" charset="0"/>
                <a:ea typeface="MS PGothic" charset="0"/>
                <a:cs typeface="MS PGothic" charset="0"/>
              </a:rPr>
              <a:t>“</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“所罗巴伯的手奠立了这殿的根基， 他的手也必完成这工； 这样， 你就知道万军之耶和华差遣了我到你们这里来。 </a:t>
            </a:r>
            <a:r>
              <a:rPr lang="en-US" altLang="zh-TW" b="1" baseline="30000">
                <a:solidFill>
                  <a:srgbClr val="FFFFCC"/>
                </a:solidFill>
                <a:effectLst>
                  <a:outerShdw blurRad="38100" dist="38100" dir="2700000" algn="tl">
                    <a:srgbClr val="000000"/>
                  </a:outerShdw>
                </a:effectLst>
                <a:latin typeface="Arial" charset="0"/>
                <a:cs typeface="Arial" charset="0"/>
              </a:rPr>
              <a:t>10</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 谁藐视这日子， 以为所作的是小事呢？ 他们看见所罗巴伯手里拿着测锤， 就必欢喜。” 是耶和华的这七眼， 遍察全地</a:t>
            </a:r>
            <a:r>
              <a:rPr lang="en-US" altLang="zh-TW">
                <a:solidFill>
                  <a:srgbClr val="FFFFCC"/>
                </a:solidFill>
                <a:effectLst>
                  <a:outerShdw blurRad="38100" dist="38100" dir="2700000" algn="tl">
                    <a:srgbClr val="000000"/>
                  </a:outerShdw>
                </a:effectLst>
                <a:latin typeface="Arial" charset="0"/>
                <a:cs typeface="Arial" charset="0"/>
              </a:rPr>
              <a:t> </a:t>
            </a:r>
            <a:r>
              <a:rPr lang="zh-CN" altLang="en-US">
                <a:solidFill>
                  <a:srgbClr val="FFFFCC"/>
                </a:solidFill>
                <a:effectLst>
                  <a:outerShdw blurRad="38100" dist="38100" dir="2700000" algn="tl">
                    <a:srgbClr val="000000"/>
                  </a:outerShdw>
                </a:effectLst>
                <a:latin typeface="Arial" charset="0"/>
                <a:ea typeface="MS PGothic" charset="0"/>
                <a:cs typeface="MS PGothic" charset="0"/>
              </a:rPr>
              <a:t>。</a:t>
            </a:r>
            <a:endParaRPr lang="en-US" altLang="zh-CN">
              <a:solidFill>
                <a:srgbClr val="FFFFCC"/>
              </a:solidFill>
              <a:effectLst>
                <a:outerShdw blurRad="38100" dist="38100" dir="2700000" algn="tl">
                  <a:srgbClr val="000000"/>
                </a:outerShdw>
              </a:effectLst>
              <a:latin typeface="Arial" charset="0"/>
              <a:cs typeface="Arial" charset="0"/>
            </a:endParaRPr>
          </a:p>
          <a:p>
            <a:pPr algn="ctr" eaLnBrk="1" hangingPunct="1"/>
            <a:r>
              <a:rPr lang="en-US" altLang="ja-JP" b="1">
                <a:solidFill>
                  <a:srgbClr val="FFFFCC"/>
                </a:solidFill>
                <a:effectLst>
                  <a:outerShdw blurRad="38100" dist="38100" dir="2700000" algn="tl">
                    <a:srgbClr val="000000"/>
                  </a:outerShdw>
                </a:effectLst>
                <a:latin typeface="Arial" charset="0"/>
                <a:cs typeface="Arial" charset="0"/>
              </a:rPr>
              <a:t> (</a:t>
            </a:r>
            <a:r>
              <a:rPr lang="zh-TW" altLang="en-US" b="1">
                <a:solidFill>
                  <a:srgbClr val="FFFFCC"/>
                </a:solidFill>
                <a:effectLst>
                  <a:outerShdw blurRad="38100" dist="38100" dir="2700000" algn="tl">
                    <a:srgbClr val="000000"/>
                  </a:outerShdw>
                </a:effectLst>
                <a:latin typeface="Arial" charset="0"/>
                <a:ea typeface="MS PGothic" charset="0"/>
                <a:cs typeface="MS PGothic" charset="0"/>
              </a:rPr>
              <a:t>撒迦利亚书</a:t>
            </a:r>
            <a:r>
              <a:rPr lang="en-US" altLang="zh-TW" b="1">
                <a:solidFill>
                  <a:srgbClr val="FFFFCC"/>
                </a:solidFill>
                <a:effectLst>
                  <a:outerShdw blurRad="38100" dist="38100" dir="2700000" algn="tl">
                    <a:srgbClr val="000000"/>
                  </a:outerShdw>
                </a:effectLst>
                <a:latin typeface="Arial" charset="0"/>
                <a:cs typeface="Times New Roman" charset="0"/>
              </a:rPr>
              <a:t> </a:t>
            </a:r>
            <a:r>
              <a:rPr lang="en-US" altLang="ja-JP" b="1">
                <a:solidFill>
                  <a:srgbClr val="FFFFCC"/>
                </a:solidFill>
                <a:effectLst>
                  <a:outerShdw blurRad="38100" dist="38100" dir="2700000" algn="tl">
                    <a:srgbClr val="000000"/>
                  </a:outerShdw>
                </a:effectLst>
                <a:latin typeface="Arial" charset="0"/>
                <a:cs typeface="Arial" charset="0"/>
              </a:rPr>
              <a:t>4:9-10 </a:t>
            </a:r>
            <a:r>
              <a:rPr lang="zh-CN" altLang="en-US" b="1">
                <a:solidFill>
                  <a:srgbClr val="FFFFCC"/>
                </a:solidFill>
                <a:effectLst>
                  <a:outerShdw blurRad="38100" dist="38100" dir="2700000" algn="tl">
                    <a:srgbClr val="000000"/>
                  </a:outerShdw>
                </a:effectLst>
                <a:latin typeface="Arial" charset="0"/>
                <a:ea typeface="MS PGothic" charset="0"/>
                <a:cs typeface="MS PGothic" charset="0"/>
              </a:rPr>
              <a:t>新译本</a:t>
            </a:r>
            <a:r>
              <a:rPr lang="en-US" altLang="ja-JP" b="1">
                <a:solidFill>
                  <a:srgbClr val="FFFFCC"/>
                </a:solidFill>
                <a:effectLst>
                  <a:outerShdw blurRad="38100" dist="38100" dir="2700000" algn="tl">
                    <a:srgbClr val="000000"/>
                  </a:outerShdw>
                </a:effectLst>
                <a:latin typeface="Arial" charset="0"/>
                <a:cs typeface="Arial" charset="0"/>
              </a:rPr>
              <a:t>)</a:t>
            </a:r>
            <a:endParaRPr lang="en-US" b="1">
              <a:solidFill>
                <a:srgbClr val="FFFFCC"/>
              </a:solidFill>
              <a:effectLst>
                <a:outerShdw blurRad="38100" dist="38100" dir="2700000" algn="tl">
                  <a:srgbClr val="000000"/>
                </a:outerShdw>
              </a:effectLst>
              <a:latin typeface="Arial"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943858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 6:</a:t>
            </a:r>
            <a:r>
              <a:rPr lang="ko-KR" altLang="en-US" sz="3600" b="1" dirty="0" err="1">
                <a:solidFill>
                  <a:srgbClr val="FFFFFF"/>
                </a:solidFill>
                <a:effectLst>
                  <a:glow rad="177800">
                    <a:schemeClr val="tx1"/>
                  </a:glow>
                </a:effectLst>
              </a:rPr>
              <a:t>飞行的书卷</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5:1-4)</a:t>
            </a:r>
            <a:endParaRPr lang="en-US" sz="3600" dirty="0">
              <a:effectLst>
                <a:glow rad="177800">
                  <a:schemeClr val="tx1"/>
                </a:glow>
              </a:effectLst>
            </a:endParaRPr>
          </a:p>
        </p:txBody>
      </p:sp>
      <p:sp>
        <p:nvSpPr>
          <p:cNvPr id="3" name="Title 1"/>
          <p:cNvSpPr txBox="1">
            <a:spLocks/>
          </p:cNvSpPr>
          <p:nvPr/>
        </p:nvSpPr>
        <p:spPr bwMode="auto">
          <a:xfrm>
            <a:off x="-8121" y="4581128"/>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神对以色列人全面的审判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388650271"/>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Zech 5 Flying Scrol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7"/>
              </a:schemeClr>
            </a:outerShdw>
          </a:effectLst>
        </p:spPr>
        <p:txBody>
          <a:bodyPr/>
          <a:lstStyle/>
          <a:p>
            <a:pPr eaLnBrk="1" hangingPunct="1">
              <a:defRPr/>
            </a:pPr>
            <a:r>
              <a:rPr lang="en-US" altLang="en-US" sz="4800" dirty="0">
                <a:effectLst>
                  <a:outerShdw blurRad="38100" dist="38100" dir="2700000" algn="tl">
                    <a:srgbClr val="000000"/>
                  </a:outerShdw>
                </a:effectLst>
                <a:latin typeface="Arial" pitchFamily="34" charset="0"/>
                <a:cs typeface="Times New Roman" pitchFamily="18" charset="0"/>
              </a:rPr>
              <a:t>5:1-4 </a:t>
            </a:r>
            <a:r>
              <a:rPr lang="zh-CN" altLang="en-US" sz="4800" dirty="0">
                <a:effectLst>
                  <a:outerShdw blurRad="38100" dist="38100" dir="2700000" algn="tl">
                    <a:srgbClr val="000000"/>
                  </a:outerShdw>
                </a:effectLst>
                <a:latin typeface="Arial" pitchFamily="34" charset="0"/>
                <a:cs typeface="Times New Roman" pitchFamily="18" charset="0"/>
              </a:rPr>
              <a:t>飞行的书卷</a:t>
            </a:r>
            <a:endParaRPr lang="en-US" altLang="en-US" sz="4800" dirty="0">
              <a:effectLst>
                <a:outerShdw blurRad="38100" dist="38100" dir="2700000" algn="tl">
                  <a:srgbClr val="000000"/>
                </a:outerShdw>
              </a:effectLst>
              <a:latin typeface="Arial" pitchFamily="34" charset="0"/>
              <a:cs typeface="Times New Roman" pitchFamily="18" charset="0"/>
            </a:endParaRPr>
          </a:p>
        </p:txBody>
      </p:sp>
    </p:spTree>
  </p:cSld>
  <p:clrMapOvr>
    <a:masterClrMapping/>
  </p:clrMapOvr>
  <p:transition>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我又举目观看，看见有一卷飞行的书卷。</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他问我：“你看见甚么？”我回答：“我看见一卷飞行的书卷，长十公尺，宽五公尺。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5:1-2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232762293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他对我说：“这是向全地发出的咒诅：凡偷盗的必照着书卷这面所写的被清除；凡起假誓的必照着那面所记的被清除。</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71591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万军之耶和华说：‘我要使这书卷出去，进入盗贼的家和指着我的名起假誓之人的家，这书卷必留在他的家中，要把他家里的木料和石头都毁灭</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866521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筐子对撒迦利亚来说是非常熟悉的。</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221858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4427984" y="41176"/>
            <a:ext cx="4716016"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7:</a:t>
            </a:r>
            <a:r>
              <a:rPr lang="ko-KR" altLang="en-US" sz="3600" b="1" dirty="0" err="1">
                <a:solidFill>
                  <a:srgbClr val="FFFFFF"/>
                </a:solidFill>
                <a:effectLst>
                  <a:glow rad="177800">
                    <a:schemeClr val="tx1"/>
                  </a:glow>
                </a:effectLst>
              </a:rPr>
              <a:t>量器中的妇人</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5:5-11)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解除以色列邦国背叛上帝的罪</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3308009545"/>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那与我说话的天使又出来对我说：“你要举目观看，看看这出来的是甚么？”</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6</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我说：“这是甚么？”他回答：“这出来的是个量器。”他又说：“这是他们在全地上的罪孽（“罪孽”有抄本作“样子”）。”</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7</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看哪！量器的圆形铅盖被揭开，有一个妇人坐在量器里面。</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亚 </a:t>
            </a:r>
            <a:r>
              <a:rPr lang="en-US" sz="2800" b="1" kern="0" dirty="0">
                <a:solidFill>
                  <a:srgbClr val="FFFFFF"/>
                </a:solidFill>
                <a:effectLst>
                  <a:glow rad="127000">
                    <a:srgbClr val="000000"/>
                  </a:glow>
                </a:effectLst>
                <a:latin typeface="Arial" charset="0"/>
                <a:ea typeface="ＭＳ Ｐゴシック" charset="0"/>
                <a:cs typeface="ＭＳ Ｐゴシック" charset="0"/>
              </a:rPr>
              <a:t>5:5-7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90243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4189</TotalTime>
  <Words>11802</Words>
  <Application>Microsoft Macintosh PowerPoint</Application>
  <PresentationFormat>全屏显示(4:3)</PresentationFormat>
  <Paragraphs>1660</Paragraphs>
  <Slides>212</Slides>
  <Notes>136</Notes>
  <HiddenSlides>0</HiddenSlides>
  <MMClips>0</MMClips>
  <ScaleCrop>false</ScaleCrop>
  <HeadingPairs>
    <vt:vector size="6" baseType="variant">
      <vt:variant>
        <vt:lpstr>已用的字体</vt:lpstr>
      </vt:variant>
      <vt:variant>
        <vt:i4>27</vt:i4>
      </vt:variant>
      <vt:variant>
        <vt:lpstr>主题</vt:lpstr>
      </vt:variant>
      <vt:variant>
        <vt:i4>65</vt:i4>
      </vt:variant>
      <vt:variant>
        <vt:lpstr>幻灯片标题</vt:lpstr>
      </vt:variant>
      <vt:variant>
        <vt:i4>212</vt:i4>
      </vt:variant>
    </vt:vector>
  </HeadingPairs>
  <TitlesOfParts>
    <vt:vector size="304" baseType="lpstr">
      <vt:lpstr>.AppleSystemUIFont</vt:lpstr>
      <vt:lpstr>楷体</vt:lpstr>
      <vt:lpstr>SimSun</vt:lpstr>
      <vt:lpstr>Arail</vt:lpstr>
      <vt:lpstr>Bwhebb</vt:lpstr>
      <vt:lpstr>ＭＳ Ｐゴシック</vt:lpstr>
      <vt:lpstr>ＭＳ Ｐゴシック</vt:lpstr>
      <vt:lpstr>Osaka</vt:lpstr>
      <vt:lpstr>新細明體</vt:lpstr>
      <vt:lpstr>Times</vt:lpstr>
      <vt:lpstr>American Typewriter</vt:lpstr>
      <vt:lpstr>Arial</vt:lpstr>
      <vt:lpstr>Arial Narrow</vt:lpstr>
      <vt:lpstr>Book Antiqua</vt:lpstr>
      <vt:lpstr>Calibri</vt:lpstr>
      <vt:lpstr>Comic Sans MS</vt:lpstr>
      <vt:lpstr>Garamond</vt:lpstr>
      <vt:lpstr>Geneva</vt:lpstr>
      <vt:lpstr>Helv</vt:lpstr>
      <vt:lpstr>Helvetica</vt:lpstr>
      <vt:lpstr>Monotype Sorts</vt:lpstr>
      <vt:lpstr>Tahoma</vt:lpstr>
      <vt:lpstr>Times New Roman</vt:lpstr>
      <vt:lpstr>Trebuchet MS</vt:lpstr>
      <vt:lpstr>Tw Cen MT</vt:lpstr>
      <vt:lpstr>Wingdings</vt:lpstr>
      <vt:lpstr>Wingdings 2</vt:lpstr>
      <vt:lpstr>Mountain</vt:lpstr>
      <vt:lpstr>Crumple</vt:lpstr>
      <vt:lpstr>Soaring</vt:lpstr>
      <vt:lpstr>Textured</vt:lpstr>
      <vt:lpstr>25_Default Design</vt:lpstr>
      <vt:lpstr>1_Mountain</vt:lpstr>
      <vt:lpstr>2_Mountain</vt:lpstr>
      <vt:lpstr>10_Office Theme</vt:lpstr>
      <vt:lpstr>5_Office Theme</vt:lpstr>
      <vt:lpstr>2_Stream</vt:lpstr>
      <vt:lpstr>21_Blank Presentation</vt:lpstr>
      <vt:lpstr>Default Design</vt:lpstr>
      <vt:lpstr>4_Mountain</vt:lpstr>
      <vt:lpstr>6_Mountain</vt:lpstr>
      <vt:lpstr>Gleam</vt:lpstr>
      <vt:lpstr>9_Office Theme</vt:lpstr>
      <vt:lpstr>23_Office Theme</vt:lpstr>
      <vt:lpstr>7_Mountain</vt:lpstr>
      <vt:lpstr>Bar Code</vt:lpstr>
      <vt:lpstr>1_Stream</vt:lpstr>
      <vt:lpstr>1_Fireball</vt:lpstr>
      <vt:lpstr>22_Blank Presentation</vt:lpstr>
      <vt:lpstr>49_Blank Presentation</vt:lpstr>
      <vt:lpstr>1_Office Theme</vt:lpstr>
      <vt:lpstr>1_untitled 1</vt:lpstr>
      <vt:lpstr>Median</vt:lpstr>
      <vt:lpstr>Blank Presentation</vt:lpstr>
      <vt:lpstr>11_Office Theme</vt:lpstr>
      <vt:lpstr>8_Mountain</vt:lpstr>
      <vt:lpstr>1_Blank Presentation</vt:lpstr>
      <vt:lpstr>2_Blank Presentation</vt:lpstr>
      <vt:lpstr>3_Blank Presentation</vt:lpstr>
      <vt:lpstr>4_Blank Presentation</vt:lpstr>
      <vt:lpstr>9_Mountain</vt:lpstr>
      <vt:lpstr>5_Blank Presentation</vt:lpstr>
      <vt:lpstr>6_Blank Presentation</vt:lpstr>
      <vt:lpstr>7_Blank Presentation</vt:lpstr>
      <vt:lpstr>8_Blank Presentation</vt:lpstr>
      <vt:lpstr>9_Blank Presentation</vt:lpstr>
      <vt:lpstr>10_Blank Presentation</vt:lpstr>
      <vt:lpstr>11_Blank Presentation</vt:lpstr>
      <vt:lpstr>1_Default Design</vt:lpstr>
      <vt:lpstr>12_Blank Presentation</vt:lpstr>
      <vt:lpstr>13_Blank Presentation</vt:lpstr>
      <vt:lpstr>1_blstripc.ppt - Blue Stripes</vt:lpstr>
      <vt:lpstr>24_Office Theme</vt:lpstr>
      <vt:lpstr>5_Orbit</vt:lpstr>
      <vt:lpstr>3_Textured</vt:lpstr>
      <vt:lpstr>4_Textured</vt:lpstr>
      <vt:lpstr>50_Blank Presentation</vt:lpstr>
      <vt:lpstr>2_Office Theme</vt:lpstr>
      <vt:lpstr>5_Mountain</vt:lpstr>
      <vt:lpstr>2_Default Design</vt:lpstr>
      <vt:lpstr>1_Median</vt:lpstr>
      <vt:lpstr>12_Office Theme</vt:lpstr>
      <vt:lpstr>3_Mountain</vt:lpstr>
      <vt:lpstr>10_Mountain</vt:lpstr>
      <vt:lpstr>3_Office Theme</vt:lpstr>
      <vt:lpstr>14_Blank Presentation</vt:lpstr>
      <vt:lpstr>2_Crumple</vt:lpstr>
      <vt:lpstr>51_Blank Presentation</vt:lpstr>
      <vt:lpstr>52_Blank Presentation</vt:lpstr>
      <vt:lpstr>61_Blank Presentation</vt:lpstr>
      <vt:lpstr>29_Default Design</vt:lpstr>
      <vt:lpstr>23_Default Design</vt:lpstr>
      <vt:lpstr>撒迦利亚书</vt:lpstr>
      <vt:lpstr>关键字</vt:lpstr>
      <vt:lpstr>主题</vt:lpstr>
      <vt:lpstr>关键节</vt:lpstr>
      <vt:lpstr>撒迦利亚书 国度命题</vt:lpstr>
      <vt:lpstr>撒迦利亚 信息声明</vt:lpstr>
      <vt:lpstr>圣约</vt:lpstr>
      <vt:lpstr>救赎</vt:lpstr>
      <vt:lpstr>弥赛亚</vt:lpstr>
      <vt:lpstr>书图</vt:lpstr>
      <vt:lpstr>Barry Huddleston, The Acrostic Summarized Bible (Grand Rapids: Baker, 1992)</vt:lpstr>
      <vt:lpstr>作个受上帝鼓励的人</vt:lpstr>
      <vt:lpstr>灰心丧气</vt:lpstr>
      <vt:lpstr>服侍中的灰心是真实的.</vt:lpstr>
      <vt:lpstr>在你服侍基督中如何被鼓励?</vt:lpstr>
      <vt:lpstr>中心思想</vt:lpstr>
      <vt:lpstr>I. 看到自己特权的地位.</vt:lpstr>
      <vt:lpstr>II. 看到自己荣耀的未来.</vt:lpstr>
      <vt:lpstr>思考问题</vt:lpstr>
      <vt:lpstr>Black</vt:lpstr>
      <vt:lpstr>时间线</vt:lpstr>
      <vt:lpstr>结构</vt:lpstr>
      <vt:lpstr>风格</vt:lpstr>
      <vt:lpstr>撒迦利亚</vt:lpstr>
      <vt:lpstr>异象文学</vt:lpstr>
      <vt:lpstr>异象文学</vt:lpstr>
      <vt:lpstr>异象文学</vt:lpstr>
      <vt:lpstr>异象文学</vt:lpstr>
      <vt:lpstr>作个受上帝鼓励的人</vt:lpstr>
      <vt:lpstr>灰心丧气</vt:lpstr>
      <vt:lpstr>我们都需要鼓励</vt:lpstr>
      <vt:lpstr>灰心丧气</vt:lpstr>
      <vt:lpstr>灰心丧气</vt:lpstr>
      <vt:lpstr>沮丧尤其发生在工作中</vt:lpstr>
      <vt:lpstr>服侍中的灰心是真实的.</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http://lifewayresearch.com/2015/09/01/despite-stresses-few-pastors-give-up-on-ministry/</vt:lpstr>
      <vt:lpstr>http://lifewayresearch.com/2015/09/01/despite-stresses-few-pastors-give-up-on-ministry/</vt:lpstr>
      <vt:lpstr>在你服侍基督中如何被鼓励?</vt:lpstr>
      <vt:lpstr>背景：犹大处于岌岌可危的境地</vt:lpstr>
      <vt:lpstr>小先知 | 重要信息</vt:lpstr>
      <vt:lpstr>作个...</vt:lpstr>
      <vt:lpstr>Be Encouraged</vt:lpstr>
      <vt:lpstr>The Postexilic Era</vt:lpstr>
      <vt:lpstr>撒迦利亚书中日期 </vt:lpstr>
      <vt:lpstr>书图</vt:lpstr>
      <vt:lpstr>Slides on  撒迦利亚 1</vt:lpstr>
      <vt:lpstr>“大利乌王第二年八月，耶和华的话临到易多的孙子、比利家的儿子撒迦利亚先知” (亚 1:1 CNV).</vt:lpstr>
      <vt:lpstr>意思</vt:lpstr>
      <vt:lpstr>“耶和华曾对你们的列祖大发烈怒， 3 所以，你要对众民说：‘万军之耶和华这样说：你们要转向我，我就必转向你们。 ”  (亚 1:2-3 CNV).</vt:lpstr>
      <vt:lpstr>“不要效法你们的列祖那样，从前的先知呼唤他们：万军之耶和华这样说，你们要回转，离开你们的恶道和恶行。他们却不听从，也不理会我‘”  (亚1:4 CNV).</vt:lpstr>
      <vt:lpstr>"你们的列祖在哪里呢？ 那些先知能永远活着吗？  6然而我吩咐我的仆人众先知的话与条例，不是已报应在你们的列祖身上吗？"  (亚 1:5-6a CNY).</vt:lpstr>
      <vt:lpstr>"所以他们就回转，说：万军之耶和华定意按着我们所作所行的对付我们，他已经这样行了。’"  (亚 1:6b CNY).</vt:lpstr>
      <vt:lpstr>在你服侍基督中如何被鼓励?</vt:lpstr>
      <vt:lpstr>一直在那里。</vt:lpstr>
      <vt:lpstr>I. 看到自己特权的地位.</vt:lpstr>
      <vt:lpstr>即使在今天，犹太人每天都为圣殿重建祷告。</vt:lpstr>
      <vt:lpstr>书图</vt:lpstr>
      <vt:lpstr>预象1:一人骑着红马，站在洼地番石榴树中间  (亚 1:7-17)</vt:lpstr>
      <vt:lpstr>"那站在番石榴树中间的人回答：“这些就是耶和华所差遣在遍地巡逻的" (1:10 CNY).</vt:lpstr>
      <vt:lpstr>"那与我说话的天使对我说：“你要宣告：‘万军之耶和华这样说：我为耶路撒冷和锡安心里充满嫉恨。 15 我向那些安逸的列国大大恼怒，因为我只是稍微恼怒我的子民，他们却加深他们的祸害。" (1:14-15 CNY).</vt:lpstr>
      <vt:lpstr>预象1:一人骑着红马，站在洼地番石榴树中间  (亚 1:7-17)</vt:lpstr>
      <vt:lpstr>撒迦利亚1:8在启示录 6:1-4里延伸</vt:lpstr>
      <vt:lpstr>1:16 “我的殿必重建在其中!”</vt:lpstr>
      <vt:lpstr>八个夜间预象</vt:lpstr>
      <vt:lpstr>预象 2:四角及四个匠人  (亚 1:18-21)</vt:lpstr>
      <vt:lpstr>预象 2:四角及四个匠人  (亚 1:18-21)</vt:lpstr>
      <vt:lpstr>“耶和华又使我看见四个匠人。 21 于是我说： “这些人来作甚么？”那天使回答：“他们就是把犹大赶散的 角，以致没有一人可以抬起头来；但这些匠人要来惊吓列国，打掉他们的角；这些列国就是曾经举起他们的角攻击犹大 地，把犹大地的人赶散的。”  (亚 1:20-21 CNV).</vt:lpstr>
      <vt:lpstr>Slides on  撒迦利亚 2</vt:lpstr>
      <vt:lpstr>异象三： 拿着准绳的测量者 （撒迦利亚书 2章） </vt:lpstr>
      <vt:lpstr>2:1-4 量度的竿</vt:lpstr>
      <vt:lpstr>现今耶路撒冷人口</vt:lpstr>
      <vt:lpstr>耶路撒冷 (2002)</vt:lpstr>
      <vt:lpstr>今天的旧城市</vt:lpstr>
      <vt:lpstr>现代耶路撒冷：“耶路撒冷必有人居住，像没有城墙规限的田野”（亚2:4）</vt:lpstr>
      <vt:lpstr>撒迦利亚书 2:5 四围的火城</vt:lpstr>
      <vt:lpstr>Slides on  撒迦利亚 3</vt:lpstr>
      <vt:lpstr>预象 4:洁净和冠冕戴在大祭司约书亚的头上 (亚 3)</vt:lpstr>
      <vt:lpstr>"耶和华又使我看见大祭司约书亚站在耶和华的使者面前，撒但也站在约书亚右边控告他。  2 耶和华对撒但说：“撒但哪！ 耶和华斥责你，那拣选了耶路撒冷的耶和华斥责你。这个人不是从火中抽出来的一根柴吗？"  (亚 3:1-2 CNY).</vt:lpstr>
      <vt:lpstr>"那时，约书亚穿着污秽的衣服，站在使者的面前。  4使者吩咐那些侍立在他面前的说：“你们要脱去他污秽的衣服。” 又对约书亚说： “看哪！ 我已经除去了你的罪孽， 要给你穿上华美的礼服。"  (亚 3:3-4 CNY).</vt:lpstr>
      <vt:lpstr>我说：“你们要把洁净的冠冕戴在他的头上。” 他们就把洁净的冠冕戴在他的头上，又给他穿上华美的衣服。那时，耶和华的使者正在旁边站着。  (亚 3:5 CNY).</vt:lpstr>
      <vt:lpstr>预象 4:洁净和冠冕戴在大祭司约书亚的头上 (亚 3)</vt:lpstr>
      <vt:lpstr>Slides on  撒迦利亚 4</vt:lpstr>
      <vt:lpstr>The Lamp &amp; Olive Trees (亚. 4:1-14)</vt:lpstr>
      <vt:lpstr>我回答： "我看见一个金灯台，整个是金的，顶上有一个盆子，并有七盏灯；顶上的灯有七个灯嘴" (亚 4:2b CNY).</vt:lpstr>
      <vt:lpstr>预象 5: 纯金的灯台和两根橄榄枝 (亚 4)</vt:lpstr>
      <vt:lpstr>两个橄榄树（启11:4）</vt:lpstr>
      <vt:lpstr>灯和橄榄树 (撒迦利亚书 4:1-14)</vt:lpstr>
      <vt:lpstr>Slides on  撒迦利亚 5</vt:lpstr>
      <vt:lpstr>预象 6:飞行的书卷 (亚 5:1-4)</vt:lpstr>
      <vt:lpstr>5:1-4 飞行的书卷</vt:lpstr>
      <vt:lpstr>“我又举目观看，看见有一卷飞行的书卷。  2 他问我：“你看见甚么？”我回答：“我看见一卷飞行的书卷，长十公尺，宽五公尺。”  (亚 5:1-2 CNV).</vt:lpstr>
      <vt:lpstr>“他对我说：“这是向全地发出的咒诅：凡偷盗的必照着书卷这面所写的被清除；凡起假誓的必照着那面所记的被清除。” (亚5:3 CNV).</vt:lpstr>
      <vt:lpstr>“万军之耶和华说：‘我要使这书卷出去，进入盗贼的家和指着我的名起假誓之人的家，这书卷必留在他的家中，要把他家里的木料和石头都毁灭”  (亚5:4 CNV).</vt:lpstr>
      <vt:lpstr>筐子对撒迦利亚来说是非常熟悉的。</vt:lpstr>
      <vt:lpstr>预象 7:量器中的妇人 (亚 5:5-11)</vt:lpstr>
      <vt:lpstr>5:5-8 Woman in Basket</vt:lpstr>
      <vt:lpstr>“天使说：“这是罪恶。”然后他把那妇人掷回量器中，又把那铅盖丢在量器的口上。”  (亚 5:8 CNV).</vt:lpstr>
      <vt:lpstr>“天使说：“这是罪恶。”然后他把那妇人掷回量器中，又把那铅盖丢在量器的口上。”  (亚 5:8 CNV).</vt:lpstr>
      <vt:lpstr>5:5-11 坐在量器中的妇人</vt:lpstr>
      <vt:lpstr>5:5-8 Woman in Basket</vt:lpstr>
      <vt:lpstr>邪恶有时会以女性形象出现。</vt:lpstr>
      <vt:lpstr>Slides on  撒迦利亚 6</vt:lpstr>
      <vt:lpstr>预象 8:四辆车 (亚 6:1-8)</vt:lpstr>
      <vt:lpstr>6:1-8 车套</vt:lpstr>
      <vt:lpstr>预象 8:四辆车 (亚 6:1-8)</vt:lpstr>
      <vt:lpstr>PowerPoint 演示文稿</vt:lpstr>
      <vt:lpstr>你在基督里的身份</vt:lpstr>
      <vt:lpstr>Your Identity in Christ</vt:lpstr>
      <vt:lpstr>我们在基督里的身份</vt:lpstr>
      <vt:lpstr>我们在基督里的身份</vt:lpstr>
      <vt:lpstr>PowerPoint 演示文稿</vt:lpstr>
      <vt:lpstr>我们在基督里的身份</vt:lpstr>
      <vt:lpstr>你在基督里的身份</vt:lpstr>
      <vt:lpstr>最新统计数据</vt:lpstr>
      <vt:lpstr>新的礼拜时间！ 从8月13日星期日开始</vt:lpstr>
      <vt:lpstr>在你服侍基督中如何被鼓励?</vt:lpstr>
      <vt:lpstr>I. 看到自己特权的地位.</vt:lpstr>
      <vt:lpstr>II. 看到自己荣耀的未来.</vt:lpstr>
      <vt:lpstr>Slides on  撒迦利亚 7</vt:lpstr>
      <vt:lpstr>The Postexilic Era</vt:lpstr>
      <vt:lpstr>那时，伯特利人差派了沙利色、利坚米勒和他的随从，去恳求耶和华施恩。  3他们询问万军之耶和华殿里的众祭司，以及众先知说：“我们还要在五月哭泣和禁食，像我们这许多年来所行的吗？”  (亚 7:2-3 CNY).</vt:lpstr>
      <vt:lpstr>"万军之耶和华的话临到我，说： 5 ‘你要告诉这地的人民和祭司说： "这七十年来，你们在五月和七月禁食哀哭，岂是真的为我禁食呢？ 6 你们吃，你们喝，岂不是为你们自己吃，为你们自己喝吗?"'"  (亚 7:4-6 CNY).</vt:lpstr>
      <vt:lpstr>书图</vt:lpstr>
      <vt:lpstr>7:1-8:23 撒迦利亚书中的禁食</vt:lpstr>
      <vt:lpstr>Slides on  撒迦利亚 8</vt:lpstr>
      <vt:lpstr>“万军之耶和华的话临到我说： 2 “万军之耶和华这样说：‘我十分热爱锡安；我为锡安大发烈怒。”  (亚 8:1-2 CNV).</vt:lpstr>
      <vt:lpstr>关键节</vt:lpstr>
      <vt:lpstr>寻找犹太人</vt:lpstr>
      <vt:lpstr>“以色列全家都要得救”（罗11：25-27）</vt:lpstr>
      <vt:lpstr>撒迦利亚 Zech-a-Cry-Ah</vt:lpstr>
      <vt:lpstr>8:14-17</vt:lpstr>
      <vt:lpstr>Slides on  撒迦利亚 9</vt:lpstr>
      <vt:lpstr>关键字</vt:lpstr>
      <vt:lpstr>撒迦利亚书 国度命题</vt:lpstr>
      <vt:lpstr>Barry Huddleston, The Acrostic Summarized Bible (Grand Rapids: Baker, 1992)</vt:lpstr>
      <vt:lpstr>审判</vt:lpstr>
      <vt:lpstr>书图</vt:lpstr>
      <vt:lpstr>骑驴进耶路撒冷</vt:lpstr>
      <vt:lpstr>Slides on  撒迦利亚 10</vt:lpstr>
      <vt:lpstr>“在春雨的季节， 你们要向耶和华求雨。 耶和华闪发雷电， 给人降雨，使各人的田地生长蔬菜。 2 因为偶像所说的是空言， 占卜者所见的是虚谎， 他们所说的是假梦， 只给人空洞的安慰。 因此，众人都如羊没有牧人， 流离困苦。”  (亚10:1-2 CNV).</vt:lpstr>
      <vt:lpstr>Slides on  撒迦利亚 11</vt:lpstr>
      <vt:lpstr>审判</vt:lpstr>
      <vt:lpstr>Slides on  撒迦利亚 12</vt:lpstr>
      <vt:lpstr>以下是耶和华的默示，这是耶和华论到以色列的话 （是耶和华的宣告，他铺张诸天，奠定大地的根基，造成人里面的灵） ：  2   “看哪！ 我要使耶路撒冷成为令周围万族喝醉的杯；耶路撒冷被围困的时候，犹大也必受到攻击.”  (亚 12:1-2 CNY).</vt:lpstr>
      <vt:lpstr>"到那日，我要使耶路撒冷对万族来说像一块沉重的石头，举起它的必受重伤；地上的列国必聚集起来攻击耶路撒冷"  (亚 12:3 CNY).</vt:lpstr>
      <vt:lpstr>"到那日（这是耶和华的宣告），我要击打所有的马匹，使牠们惊恐，击打骑马的人，使他们疯狂；我必开眼看顾犹大家，我要击打万族所有的马匹， 使牠们瞎眼。  5那时，犹大的族长必心里说：‘耶路撒冷的居民，靠万军之耶和华他们的 神得着力量’”  (亚 12:4-5 CNY).</vt:lpstr>
      <vt:lpstr>"到那日，我必使犹大的族长好像木柴中的火盆， 又好像禾捆中的火把；他们必向左右吞灭周围的万族，但耶路撒冷的人必仍在城中原处安居"  (亚 12:6 CNY).</vt:lpstr>
      <vt:lpstr>"耶和华必先拯救犹大的帐棚，免得大卫家的荣耀和耶路撒冷居民的荣耀胜过犹大。  8到那日，耶和华必保护耶路撒冷的居民；他们中间最软弱的，到那日必好像大卫，大卫家必好像 神，好像行在他们前面的耶和华使者。  9 到那日，我必歼灭所有前来攻打耶路撒冷的列国"  (亚 12:7-9 CNY).</vt:lpstr>
      <vt:lpstr>书图</vt:lpstr>
      <vt:lpstr>以色列的悔改</vt:lpstr>
      <vt:lpstr>大灾难的结果</vt:lpstr>
      <vt:lpstr>"看哪， 他驾着云降临， 每一个人都要看见他，   连那些刺过他的人也要看见他，   地上的万族都要因他哀号。   这是必定的， 阿们。"</vt:lpstr>
      <vt:lpstr>无千禧年论</vt:lpstr>
      <vt:lpstr>千禧年前论</vt:lpstr>
      <vt:lpstr>时代论时间表</vt:lpstr>
      <vt:lpstr>Slides on  撒迦利亚 13</vt:lpstr>
      <vt:lpstr>"到那日，必有一个泉源， 为大卫家和耶路撒冷的居民开放， 洗除他们的罪恶和不洁" (亚 13:1 CNY).</vt:lpstr>
      <vt:lpstr>"到那日（这是万军之耶和华的宣告），我必从这地除掉偶像的名号，它们不再被人记念；我也必从这地除去假先知和污秽的灵'" (亚 13:2 CNY).</vt:lpstr>
      <vt:lpstr>“刀剑哪，醒来吧！攻击我的牧人，我的同伴， （这是万军之耶和华的宣告。） 要击打牧人，羊群就分散； 我也要转过手来，攻击小羊。 8 全地的人必有三分之二被除灭， 只有三分之一存留下来。 （这是耶和华的宣告。）”  (亚 13:7-8 CNV).</vt:lpstr>
      <vt:lpstr>“我必使这三分之一经火试炼。 我要炼净他们，像炼净银子一样； 我要试炼他们，像试炼金子一样。 他们必呼求我的名，我必应允他们。 我要说：‘他们是我的子民。’ 他们也要说：‘耶和华是我们的　神。”  (亚 13:9 CNV).</vt:lpstr>
      <vt:lpstr>Slides on  撒迦利亚 14</vt:lpstr>
      <vt:lpstr>耶路撒冷 人口(2002)</vt:lpstr>
      <vt:lpstr>掠夺</vt:lpstr>
      <vt:lpstr>The Attack</vt:lpstr>
      <vt:lpstr>末世事件时序</vt:lpstr>
      <vt:lpstr>基督再来</vt:lpstr>
      <vt:lpstr>亚14:4</vt:lpstr>
      <vt:lpstr>圣灵离开又返回</vt:lpstr>
      <vt:lpstr>第二再来</vt:lpstr>
      <vt:lpstr>第二次再来</vt:lpstr>
      <vt:lpstr>第二次再来</vt:lpstr>
      <vt:lpstr>第二次再来</vt:lpstr>
      <vt:lpstr>活水!</vt:lpstr>
      <vt:lpstr>第二次再来</vt:lpstr>
      <vt:lpstr>耶路撒冷重新住人</vt:lpstr>
      <vt:lpstr>“平原与圣地的部分，以肘为单位 （撒迦利亚书 14:10）”</vt:lpstr>
      <vt:lpstr>平原与圣区（以竿为单位）  （撒迦利亚书 14:10）</vt:lpstr>
      <vt:lpstr>The Second Coming</vt:lpstr>
      <vt:lpstr>The Second Coming</vt:lpstr>
      <vt:lpstr>The Second Coming</vt:lpstr>
      <vt:lpstr>末世事件时序</vt:lpstr>
      <vt:lpstr>千禧年的敬拜</vt:lpstr>
      <vt:lpstr>千禧年的圣洁</vt:lpstr>
      <vt:lpstr>两者的问题！</vt:lpstr>
      <vt:lpstr>为什么千禧年的献祭？</vt:lpstr>
      <vt:lpstr>撒迦利亚 信息声明</vt:lpstr>
      <vt:lpstr>千禧年的耶路撒冷</vt:lpstr>
      <vt:lpstr> 撒迦利亚书的神学 </vt:lpstr>
      <vt:lpstr>关键字:弥赛亚</vt:lpstr>
      <vt:lpstr>结语与应用</vt:lpstr>
      <vt:lpstr>基督再来之后，我们也将与以色列一同掌权。</vt:lpstr>
      <vt:lpstr>希伯来书的读者正面临失去他们国度掌权的危险（希伯来书 3:7–4:13）。</vt:lpstr>
      <vt:lpstr>PowerPoint 演示文稿</vt:lpstr>
      <vt:lpstr>PowerPoint 演示文稿</vt:lpstr>
      <vt:lpstr>PowerPoint 演示文稿</vt:lpstr>
      <vt:lpstr>今天 你需要鼓励吗？</vt:lpstr>
      <vt:lpstr>在你服侍基督中如何被鼓励?</vt:lpstr>
      <vt:lpstr>中心思想</vt:lpstr>
      <vt:lpstr>I. 看到自己特权的地位.</vt:lpstr>
      <vt:lpstr>II. 看到自己荣耀的未来.</vt:lpstr>
      <vt:lpstr>思考问题</vt:lpstr>
      <vt:lpstr>Black</vt:lpstr>
      <vt:lpstr>旧约全书讲章链接地址 BibleStudyDownloads.org</vt:lpstr>
      <vt:lpstr>回应关于撒迦利亚书中所谓缺乏一致性的质疑。</vt:lpstr>
      <vt:lpstr>合一的辩论</vt:lpstr>
      <vt:lpstr>支持合一</vt:lpstr>
      <vt:lpstr>撒迦利亚 (教皇Sixtus IV教堂)</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Raymond Zou</cp:lastModifiedBy>
  <cp:revision>238</cp:revision>
  <cp:lastPrinted>2009-04-22T19:24:48Z</cp:lastPrinted>
  <dcterms:created xsi:type="dcterms:W3CDTF">2002-05-02T23:58:09Z</dcterms:created>
  <dcterms:modified xsi:type="dcterms:W3CDTF">2024-12-15T17:01:35Z</dcterms:modified>
</cp:coreProperties>
</file>