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theme/theme20.xml" ContentType="application/vnd.openxmlformats-officedocument.theme+xml"/>
  <Override PartName="/ppt/slideLayouts/slideLayout211.xml" ContentType="application/vnd.openxmlformats-officedocument.presentationml.slideLayout+xml"/>
  <Override PartName="/ppt/theme/theme21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2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3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4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5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6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7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8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9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30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1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2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3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4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35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6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10" r:id="rId3"/>
    <p:sldMasterId id="2147483723" r:id="rId4"/>
    <p:sldMasterId id="2147483762" r:id="rId5"/>
    <p:sldMasterId id="2147484317" r:id="rId6"/>
    <p:sldMasterId id="2147484341" r:id="rId7"/>
    <p:sldMasterId id="2147484355" r:id="rId8"/>
    <p:sldMasterId id="2147484367" r:id="rId9"/>
    <p:sldMasterId id="2147484393" r:id="rId10"/>
    <p:sldMasterId id="2147484441" r:id="rId11"/>
    <p:sldMasterId id="2147484466" r:id="rId12"/>
    <p:sldMasterId id="2147484478" r:id="rId13"/>
    <p:sldMasterId id="2147484492" r:id="rId14"/>
    <p:sldMasterId id="2147484517" r:id="rId15"/>
    <p:sldMasterId id="2147484530" r:id="rId16"/>
    <p:sldMasterId id="2147484578" r:id="rId17"/>
    <p:sldMasterId id="2147484590" r:id="rId18"/>
    <p:sldMasterId id="2147484602" r:id="rId19"/>
    <p:sldMasterId id="2147484627" r:id="rId20"/>
    <p:sldMasterId id="2147484633" r:id="rId21"/>
    <p:sldMasterId id="2147484635" r:id="rId22"/>
    <p:sldMasterId id="2147484648" r:id="rId23"/>
    <p:sldMasterId id="2147484660" r:id="rId24"/>
    <p:sldMasterId id="2147484672" r:id="rId25"/>
    <p:sldMasterId id="2147484684" r:id="rId26"/>
    <p:sldMasterId id="2147484697" r:id="rId27"/>
    <p:sldMasterId id="2147484711" r:id="rId28"/>
    <p:sldMasterId id="2147484723" r:id="rId29"/>
    <p:sldMasterId id="2147484735" r:id="rId30"/>
    <p:sldMasterId id="2147484747" r:id="rId31"/>
    <p:sldMasterId id="2147484758" r:id="rId32"/>
    <p:sldMasterId id="2147484771" r:id="rId33"/>
    <p:sldMasterId id="2147484796" r:id="rId34"/>
    <p:sldMasterId id="2147484809" r:id="rId35"/>
    <p:sldMasterId id="2147484821" r:id="rId36"/>
    <p:sldMasterId id="2147484835" r:id="rId37"/>
  </p:sldMasterIdLst>
  <p:notesMasterIdLst>
    <p:notesMasterId r:id="rId190"/>
  </p:notesMasterIdLst>
  <p:sldIdLst>
    <p:sldId id="294" r:id="rId38"/>
    <p:sldId id="303" r:id="rId39"/>
    <p:sldId id="387" r:id="rId40"/>
    <p:sldId id="304" r:id="rId41"/>
    <p:sldId id="305" r:id="rId42"/>
    <p:sldId id="306" r:id="rId43"/>
    <p:sldId id="388" r:id="rId44"/>
    <p:sldId id="389" r:id="rId45"/>
    <p:sldId id="390" r:id="rId46"/>
    <p:sldId id="384" r:id="rId47"/>
    <p:sldId id="308" r:id="rId48"/>
    <p:sldId id="391" r:id="rId49"/>
    <p:sldId id="392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78" r:id="rId59"/>
    <p:sldId id="402" r:id="rId60"/>
    <p:sldId id="479" r:id="rId61"/>
    <p:sldId id="480" r:id="rId62"/>
    <p:sldId id="405" r:id="rId63"/>
    <p:sldId id="406" r:id="rId64"/>
    <p:sldId id="407" r:id="rId65"/>
    <p:sldId id="408" r:id="rId66"/>
    <p:sldId id="409" r:id="rId67"/>
    <p:sldId id="481" r:id="rId68"/>
    <p:sldId id="411" r:id="rId69"/>
    <p:sldId id="412" r:id="rId70"/>
    <p:sldId id="3911" r:id="rId71"/>
    <p:sldId id="433" r:id="rId72"/>
    <p:sldId id="415" r:id="rId73"/>
    <p:sldId id="427" r:id="rId74"/>
    <p:sldId id="428" r:id="rId75"/>
    <p:sldId id="429" r:id="rId76"/>
    <p:sldId id="434" r:id="rId77"/>
    <p:sldId id="430" r:id="rId78"/>
    <p:sldId id="421" r:id="rId79"/>
    <p:sldId id="431" r:id="rId80"/>
    <p:sldId id="423" r:id="rId81"/>
    <p:sldId id="432" r:id="rId82"/>
    <p:sldId id="483" r:id="rId83"/>
    <p:sldId id="484" r:id="rId84"/>
    <p:sldId id="316" r:id="rId85"/>
    <p:sldId id="435" r:id="rId86"/>
    <p:sldId id="319" r:id="rId87"/>
    <p:sldId id="317" r:id="rId88"/>
    <p:sldId id="318" r:id="rId89"/>
    <p:sldId id="436" r:id="rId90"/>
    <p:sldId id="437" r:id="rId91"/>
    <p:sldId id="320" r:id="rId92"/>
    <p:sldId id="321" r:id="rId93"/>
    <p:sldId id="438" r:id="rId94"/>
    <p:sldId id="439" r:id="rId95"/>
    <p:sldId id="440" r:id="rId96"/>
    <p:sldId id="322" r:id="rId97"/>
    <p:sldId id="323" r:id="rId98"/>
    <p:sldId id="324" r:id="rId99"/>
    <p:sldId id="295" r:id="rId100"/>
    <p:sldId id="325" r:id="rId101"/>
    <p:sldId id="326" r:id="rId102"/>
    <p:sldId id="327" r:id="rId103"/>
    <p:sldId id="328" r:id="rId104"/>
    <p:sldId id="441" r:id="rId105"/>
    <p:sldId id="330" r:id="rId106"/>
    <p:sldId id="331" r:id="rId107"/>
    <p:sldId id="385" r:id="rId108"/>
    <p:sldId id="445" r:id="rId109"/>
    <p:sldId id="443" r:id="rId110"/>
    <p:sldId id="337" r:id="rId111"/>
    <p:sldId id="444" r:id="rId112"/>
    <p:sldId id="339" r:id="rId113"/>
    <p:sldId id="340" r:id="rId114"/>
    <p:sldId id="446" r:id="rId115"/>
    <p:sldId id="342" r:id="rId116"/>
    <p:sldId id="447" r:id="rId117"/>
    <p:sldId id="346" r:id="rId118"/>
    <p:sldId id="378" r:id="rId119"/>
    <p:sldId id="383" r:id="rId120"/>
    <p:sldId id="381" r:id="rId121"/>
    <p:sldId id="382" r:id="rId122"/>
    <p:sldId id="350" r:id="rId123"/>
    <p:sldId id="351" r:id="rId124"/>
    <p:sldId id="352" r:id="rId125"/>
    <p:sldId id="448" r:id="rId126"/>
    <p:sldId id="353" r:id="rId127"/>
    <p:sldId id="354" r:id="rId128"/>
    <p:sldId id="449" r:id="rId129"/>
    <p:sldId id="355" r:id="rId130"/>
    <p:sldId id="356" r:id="rId131"/>
    <p:sldId id="450" r:id="rId132"/>
    <p:sldId id="451" r:id="rId133"/>
    <p:sldId id="357" r:id="rId134"/>
    <p:sldId id="452" r:id="rId135"/>
    <p:sldId id="485" r:id="rId136"/>
    <p:sldId id="488" r:id="rId137"/>
    <p:sldId id="455" r:id="rId138"/>
    <p:sldId id="359" r:id="rId139"/>
    <p:sldId id="360" r:id="rId140"/>
    <p:sldId id="361" r:id="rId141"/>
    <p:sldId id="362" r:id="rId142"/>
    <p:sldId id="363" r:id="rId143"/>
    <p:sldId id="364" r:id="rId144"/>
    <p:sldId id="365" r:id="rId145"/>
    <p:sldId id="366" r:id="rId146"/>
    <p:sldId id="1977" r:id="rId147"/>
    <p:sldId id="1978" r:id="rId148"/>
    <p:sldId id="369" r:id="rId149"/>
    <p:sldId id="262" r:id="rId150"/>
    <p:sldId id="263" r:id="rId151"/>
    <p:sldId id="456" r:id="rId152"/>
    <p:sldId id="473" r:id="rId153"/>
    <p:sldId id="474" r:id="rId154"/>
    <p:sldId id="264" r:id="rId155"/>
    <p:sldId id="373" r:id="rId156"/>
    <p:sldId id="374" r:id="rId157"/>
    <p:sldId id="265" r:id="rId158"/>
    <p:sldId id="266" r:id="rId159"/>
    <p:sldId id="459" r:id="rId160"/>
    <p:sldId id="460" r:id="rId161"/>
    <p:sldId id="489" r:id="rId162"/>
    <p:sldId id="492" r:id="rId163"/>
    <p:sldId id="493" r:id="rId164"/>
    <p:sldId id="471" r:id="rId165"/>
    <p:sldId id="490" r:id="rId166"/>
    <p:sldId id="491" r:id="rId167"/>
    <p:sldId id="470" r:id="rId168"/>
    <p:sldId id="468" r:id="rId169"/>
    <p:sldId id="477" r:id="rId170"/>
    <p:sldId id="766" r:id="rId171"/>
    <p:sldId id="2010" r:id="rId172"/>
    <p:sldId id="472" r:id="rId173"/>
    <p:sldId id="270" r:id="rId174"/>
    <p:sldId id="298" r:id="rId175"/>
    <p:sldId id="272" r:id="rId176"/>
    <p:sldId id="273" r:id="rId177"/>
    <p:sldId id="274" r:id="rId178"/>
    <p:sldId id="275" r:id="rId179"/>
    <p:sldId id="276" r:id="rId180"/>
    <p:sldId id="277" r:id="rId181"/>
    <p:sldId id="278" r:id="rId182"/>
    <p:sldId id="279" r:id="rId183"/>
    <p:sldId id="280" r:id="rId184"/>
    <p:sldId id="284" r:id="rId185"/>
    <p:sldId id="285" r:id="rId186"/>
    <p:sldId id="286" r:id="rId187"/>
    <p:sldId id="301" r:id="rId188"/>
    <p:sldId id="556" r:id="rId189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宋体" charset="0"/>
      </a:defRPr>
    </a:lvl9pPr>
  </p:defaultTextStyle>
  <p:extLst>
    <p:ext uri="{521415D9-36F7-43E2-AB2F-B90AF26B5E84}">
      <p14:sectionLst xmlns:p14="http://schemas.microsoft.com/office/powerpoint/2010/main">
        <p14:section name="Overview" id="{8788A5FF-EB88-476E-86F0-2A2B6DEAEDE9}">
          <p14:sldIdLst>
            <p14:sldId id="294"/>
            <p14:sldId id="303"/>
            <p14:sldId id="387"/>
            <p14:sldId id="304"/>
            <p14:sldId id="305"/>
            <p14:sldId id="306"/>
            <p14:sldId id="388"/>
            <p14:sldId id="389"/>
            <p14:sldId id="390"/>
            <p14:sldId id="384"/>
            <p14:sldId id="308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</p14:sldIdLst>
        </p14:section>
        <p14:section name="Introduction" id="{E9E1F69E-4FA4-4C5D-B553-408C05305130}">
          <p14:sldIdLst>
            <p14:sldId id="400"/>
            <p14:sldId id="478"/>
            <p14:sldId id="402"/>
          </p14:sldIdLst>
        </p14:section>
        <p14:section name="Sermon" id="{1D66DC68-387C-4C08-85B1-2ED3C1CCB0E4}">
          <p14:sldIdLst>
            <p14:sldId id="479"/>
            <p14:sldId id="480"/>
            <p14:sldId id="405"/>
            <p14:sldId id="406"/>
            <p14:sldId id="407"/>
            <p14:sldId id="408"/>
            <p14:sldId id="409"/>
            <p14:sldId id="481"/>
            <p14:sldId id="411"/>
            <p14:sldId id="412"/>
            <p14:sldId id="3911"/>
            <p14:sldId id="433"/>
            <p14:sldId id="415"/>
            <p14:sldId id="427"/>
            <p14:sldId id="428"/>
            <p14:sldId id="429"/>
            <p14:sldId id="434"/>
            <p14:sldId id="430"/>
            <p14:sldId id="421"/>
            <p14:sldId id="431"/>
            <p14:sldId id="423"/>
            <p14:sldId id="432"/>
            <p14:sldId id="483"/>
            <p14:sldId id="484"/>
          </p14:sldIdLst>
        </p14:section>
        <p14:section name="Chapers" id="{F89501C0-8C9A-45E8-BAAF-250E44A93B7A}">
          <p14:sldIdLst>
            <p14:sldId id="316"/>
            <p14:sldId id="435"/>
            <p14:sldId id="319"/>
            <p14:sldId id="317"/>
            <p14:sldId id="318"/>
            <p14:sldId id="436"/>
            <p14:sldId id="437"/>
            <p14:sldId id="320"/>
            <p14:sldId id="321"/>
            <p14:sldId id="438"/>
            <p14:sldId id="439"/>
            <p14:sldId id="440"/>
            <p14:sldId id="322"/>
            <p14:sldId id="323"/>
            <p14:sldId id="324"/>
            <p14:sldId id="295"/>
            <p14:sldId id="325"/>
            <p14:sldId id="326"/>
            <p14:sldId id="327"/>
            <p14:sldId id="328"/>
            <p14:sldId id="441"/>
            <p14:sldId id="330"/>
            <p14:sldId id="331"/>
            <p14:sldId id="385"/>
            <p14:sldId id="445"/>
            <p14:sldId id="443"/>
            <p14:sldId id="337"/>
            <p14:sldId id="444"/>
            <p14:sldId id="339"/>
            <p14:sldId id="340"/>
            <p14:sldId id="446"/>
            <p14:sldId id="342"/>
            <p14:sldId id="447"/>
            <p14:sldId id="346"/>
            <p14:sldId id="378"/>
            <p14:sldId id="383"/>
            <p14:sldId id="381"/>
            <p14:sldId id="382"/>
            <p14:sldId id="350"/>
            <p14:sldId id="351"/>
            <p14:sldId id="352"/>
            <p14:sldId id="448"/>
            <p14:sldId id="353"/>
            <p14:sldId id="354"/>
            <p14:sldId id="449"/>
            <p14:sldId id="355"/>
            <p14:sldId id="356"/>
            <p14:sldId id="450"/>
            <p14:sldId id="451"/>
            <p14:sldId id="357"/>
            <p14:sldId id="452"/>
            <p14:sldId id="485"/>
            <p14:sldId id="488"/>
            <p14:sldId id="455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1977"/>
            <p14:sldId id="1978"/>
            <p14:sldId id="369"/>
            <p14:sldId id="262"/>
            <p14:sldId id="263"/>
            <p14:sldId id="456"/>
            <p14:sldId id="473"/>
            <p14:sldId id="474"/>
            <p14:sldId id="264"/>
            <p14:sldId id="373"/>
            <p14:sldId id="374"/>
            <p14:sldId id="265"/>
            <p14:sldId id="266"/>
          </p14:sldIdLst>
        </p14:section>
        <p14:section name="Conclusion" id="{7864BDC5-92FC-42BB-88A6-6B0F88ADBF6C}">
          <p14:sldIdLst>
            <p14:sldId id="459"/>
            <p14:sldId id="460"/>
            <p14:sldId id="489"/>
            <p14:sldId id="492"/>
            <p14:sldId id="493"/>
            <p14:sldId id="471"/>
            <p14:sldId id="490"/>
            <p14:sldId id="491"/>
            <p14:sldId id="470"/>
            <p14:sldId id="468"/>
            <p14:sldId id="477"/>
            <p14:sldId id="766"/>
            <p14:sldId id="2010"/>
          </p14:sldIdLst>
        </p14:section>
        <p14:section name="Supplements" id="{3713C7C7-FDC7-D34A-9209-FC698DC23252}">
          <p14:sldIdLst>
            <p14:sldId id="472"/>
            <p14:sldId id="270"/>
            <p14:sldId id="298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4"/>
            <p14:sldId id="285"/>
            <p14:sldId id="286"/>
            <p14:sldId id="301"/>
            <p14:sldId id="5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EEF2"/>
    <a:srgbClr val="08080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621"/>
    <p:restoredTop sz="81156"/>
  </p:normalViewPr>
  <p:slideViewPr>
    <p:cSldViewPr>
      <p:cViewPr varScale="1">
        <p:scale>
          <a:sx n="102" d="100"/>
          <a:sy n="102" d="100"/>
        </p:scale>
        <p:origin x="2272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0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63" Type="http://schemas.openxmlformats.org/officeDocument/2006/relationships/slide" Target="slides/slide26.xml"/><Relationship Id="rId84" Type="http://schemas.openxmlformats.org/officeDocument/2006/relationships/slide" Target="slides/slide47.xml"/><Relationship Id="rId138" Type="http://schemas.openxmlformats.org/officeDocument/2006/relationships/slide" Target="slides/slide101.xml"/><Relationship Id="rId159" Type="http://schemas.openxmlformats.org/officeDocument/2006/relationships/slide" Target="slides/slide122.xml"/><Relationship Id="rId170" Type="http://schemas.openxmlformats.org/officeDocument/2006/relationships/slide" Target="slides/slide133.xml"/><Relationship Id="rId191" Type="http://schemas.openxmlformats.org/officeDocument/2006/relationships/presProps" Target="presProps.xml"/><Relationship Id="rId107" Type="http://schemas.openxmlformats.org/officeDocument/2006/relationships/slide" Target="slides/slide7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6.xml"/><Relationship Id="rId74" Type="http://schemas.openxmlformats.org/officeDocument/2006/relationships/slide" Target="slides/slide37.xml"/><Relationship Id="rId128" Type="http://schemas.openxmlformats.org/officeDocument/2006/relationships/slide" Target="slides/slide91.xml"/><Relationship Id="rId149" Type="http://schemas.openxmlformats.org/officeDocument/2006/relationships/slide" Target="slides/slide11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58.xml"/><Relationship Id="rId160" Type="http://schemas.openxmlformats.org/officeDocument/2006/relationships/slide" Target="slides/slide123.xml"/><Relationship Id="rId181" Type="http://schemas.openxmlformats.org/officeDocument/2006/relationships/slide" Target="slides/slide144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6.xml"/><Relationship Id="rId64" Type="http://schemas.openxmlformats.org/officeDocument/2006/relationships/slide" Target="slides/slide27.xml"/><Relationship Id="rId118" Type="http://schemas.openxmlformats.org/officeDocument/2006/relationships/slide" Target="slides/slide81.xml"/><Relationship Id="rId139" Type="http://schemas.openxmlformats.org/officeDocument/2006/relationships/slide" Target="slides/slide102.xml"/><Relationship Id="rId85" Type="http://schemas.openxmlformats.org/officeDocument/2006/relationships/slide" Target="slides/slide48.xml"/><Relationship Id="rId150" Type="http://schemas.openxmlformats.org/officeDocument/2006/relationships/slide" Target="slides/slide113.xml"/><Relationship Id="rId171" Type="http://schemas.openxmlformats.org/officeDocument/2006/relationships/slide" Target="slides/slide134.xml"/><Relationship Id="rId192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71.xml"/><Relationship Id="rId129" Type="http://schemas.openxmlformats.org/officeDocument/2006/relationships/slide" Target="slides/slide92.xml"/><Relationship Id="rId54" Type="http://schemas.openxmlformats.org/officeDocument/2006/relationships/slide" Target="slides/slide17.xml"/><Relationship Id="rId75" Type="http://schemas.openxmlformats.org/officeDocument/2006/relationships/slide" Target="slides/slide38.xml"/><Relationship Id="rId96" Type="http://schemas.openxmlformats.org/officeDocument/2006/relationships/slide" Target="slides/slide59.xml"/><Relationship Id="rId140" Type="http://schemas.openxmlformats.org/officeDocument/2006/relationships/slide" Target="slides/slide103.xml"/><Relationship Id="rId161" Type="http://schemas.openxmlformats.org/officeDocument/2006/relationships/slide" Target="slides/slide124.xml"/><Relationship Id="rId182" Type="http://schemas.openxmlformats.org/officeDocument/2006/relationships/slide" Target="slides/slide145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82.xml"/><Relationship Id="rId44" Type="http://schemas.openxmlformats.org/officeDocument/2006/relationships/slide" Target="slides/slide7.xml"/><Relationship Id="rId65" Type="http://schemas.openxmlformats.org/officeDocument/2006/relationships/slide" Target="slides/slide28.xml"/><Relationship Id="rId86" Type="http://schemas.openxmlformats.org/officeDocument/2006/relationships/slide" Target="slides/slide49.xml"/><Relationship Id="rId130" Type="http://schemas.openxmlformats.org/officeDocument/2006/relationships/slide" Target="slides/slide93.xml"/><Relationship Id="rId151" Type="http://schemas.openxmlformats.org/officeDocument/2006/relationships/slide" Target="slides/slide114.xml"/><Relationship Id="rId172" Type="http://schemas.openxmlformats.org/officeDocument/2006/relationships/slide" Target="slides/slide135.xml"/><Relationship Id="rId193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72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97" Type="http://schemas.openxmlformats.org/officeDocument/2006/relationships/slide" Target="slides/slide60.xml"/><Relationship Id="rId104" Type="http://schemas.openxmlformats.org/officeDocument/2006/relationships/slide" Target="slides/slide67.xml"/><Relationship Id="rId120" Type="http://schemas.openxmlformats.org/officeDocument/2006/relationships/slide" Target="slides/slide83.xml"/><Relationship Id="rId125" Type="http://schemas.openxmlformats.org/officeDocument/2006/relationships/slide" Target="slides/slide88.xml"/><Relationship Id="rId141" Type="http://schemas.openxmlformats.org/officeDocument/2006/relationships/slide" Target="slides/slide104.xml"/><Relationship Id="rId146" Type="http://schemas.openxmlformats.org/officeDocument/2006/relationships/slide" Target="slides/slide109.xml"/><Relationship Id="rId167" Type="http://schemas.openxmlformats.org/officeDocument/2006/relationships/slide" Target="slides/slide130.xml"/><Relationship Id="rId188" Type="http://schemas.openxmlformats.org/officeDocument/2006/relationships/slide" Target="slides/slide15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92" Type="http://schemas.openxmlformats.org/officeDocument/2006/relationships/slide" Target="slides/slide55.xml"/><Relationship Id="rId162" Type="http://schemas.openxmlformats.org/officeDocument/2006/relationships/slide" Target="slides/slide125.xml"/><Relationship Id="rId183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66" Type="http://schemas.openxmlformats.org/officeDocument/2006/relationships/slide" Target="slides/slide29.xml"/><Relationship Id="rId87" Type="http://schemas.openxmlformats.org/officeDocument/2006/relationships/slide" Target="slides/slide50.xml"/><Relationship Id="rId110" Type="http://schemas.openxmlformats.org/officeDocument/2006/relationships/slide" Target="slides/slide73.xml"/><Relationship Id="rId115" Type="http://schemas.openxmlformats.org/officeDocument/2006/relationships/slide" Target="slides/slide78.xml"/><Relationship Id="rId131" Type="http://schemas.openxmlformats.org/officeDocument/2006/relationships/slide" Target="slides/slide94.xml"/><Relationship Id="rId136" Type="http://schemas.openxmlformats.org/officeDocument/2006/relationships/slide" Target="slides/slide99.xml"/><Relationship Id="rId157" Type="http://schemas.openxmlformats.org/officeDocument/2006/relationships/slide" Target="slides/slide120.xml"/><Relationship Id="rId178" Type="http://schemas.openxmlformats.org/officeDocument/2006/relationships/slide" Target="slides/slide141.xml"/><Relationship Id="rId61" Type="http://schemas.openxmlformats.org/officeDocument/2006/relationships/slide" Target="slides/slide24.xml"/><Relationship Id="rId82" Type="http://schemas.openxmlformats.org/officeDocument/2006/relationships/slide" Target="slides/slide45.xml"/><Relationship Id="rId152" Type="http://schemas.openxmlformats.org/officeDocument/2006/relationships/slide" Target="slides/slide115.xml"/><Relationship Id="rId173" Type="http://schemas.openxmlformats.org/officeDocument/2006/relationships/slide" Target="slides/slide136.xml"/><Relationship Id="rId194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9.xml"/><Relationship Id="rId77" Type="http://schemas.openxmlformats.org/officeDocument/2006/relationships/slide" Target="slides/slide40.xml"/><Relationship Id="rId100" Type="http://schemas.openxmlformats.org/officeDocument/2006/relationships/slide" Target="slides/slide63.xml"/><Relationship Id="rId105" Type="http://schemas.openxmlformats.org/officeDocument/2006/relationships/slide" Target="slides/slide68.xml"/><Relationship Id="rId126" Type="http://schemas.openxmlformats.org/officeDocument/2006/relationships/slide" Target="slides/slide89.xml"/><Relationship Id="rId147" Type="http://schemas.openxmlformats.org/officeDocument/2006/relationships/slide" Target="slides/slide110.xml"/><Relationship Id="rId168" Type="http://schemas.openxmlformats.org/officeDocument/2006/relationships/slide" Target="slides/slide13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93" Type="http://schemas.openxmlformats.org/officeDocument/2006/relationships/slide" Target="slides/slide56.xml"/><Relationship Id="rId98" Type="http://schemas.openxmlformats.org/officeDocument/2006/relationships/slide" Target="slides/slide61.xml"/><Relationship Id="rId121" Type="http://schemas.openxmlformats.org/officeDocument/2006/relationships/slide" Target="slides/slide84.xml"/><Relationship Id="rId142" Type="http://schemas.openxmlformats.org/officeDocument/2006/relationships/slide" Target="slides/slide105.xml"/><Relationship Id="rId163" Type="http://schemas.openxmlformats.org/officeDocument/2006/relationships/slide" Target="slides/slide126.xml"/><Relationship Id="rId184" Type="http://schemas.openxmlformats.org/officeDocument/2006/relationships/slide" Target="slides/slide147.xml"/><Relationship Id="rId189" Type="http://schemas.openxmlformats.org/officeDocument/2006/relationships/slide" Target="slides/slide15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9.xml"/><Relationship Id="rId67" Type="http://schemas.openxmlformats.org/officeDocument/2006/relationships/slide" Target="slides/slide30.xml"/><Relationship Id="rId116" Type="http://schemas.openxmlformats.org/officeDocument/2006/relationships/slide" Target="slides/slide79.xml"/><Relationship Id="rId137" Type="http://schemas.openxmlformats.org/officeDocument/2006/relationships/slide" Target="slides/slide100.xml"/><Relationship Id="rId158" Type="http://schemas.openxmlformats.org/officeDocument/2006/relationships/slide" Target="slides/slide12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62" Type="http://schemas.openxmlformats.org/officeDocument/2006/relationships/slide" Target="slides/slide25.xml"/><Relationship Id="rId83" Type="http://schemas.openxmlformats.org/officeDocument/2006/relationships/slide" Target="slides/slide46.xml"/><Relationship Id="rId88" Type="http://schemas.openxmlformats.org/officeDocument/2006/relationships/slide" Target="slides/slide51.xml"/><Relationship Id="rId111" Type="http://schemas.openxmlformats.org/officeDocument/2006/relationships/slide" Target="slides/slide74.xml"/><Relationship Id="rId132" Type="http://schemas.openxmlformats.org/officeDocument/2006/relationships/slide" Target="slides/slide95.xml"/><Relationship Id="rId153" Type="http://schemas.openxmlformats.org/officeDocument/2006/relationships/slide" Target="slides/slide116.xml"/><Relationship Id="rId174" Type="http://schemas.openxmlformats.org/officeDocument/2006/relationships/slide" Target="slides/slide137.xml"/><Relationship Id="rId179" Type="http://schemas.openxmlformats.org/officeDocument/2006/relationships/slide" Target="slides/slide142.xml"/><Relationship Id="rId190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20.xml"/><Relationship Id="rId106" Type="http://schemas.openxmlformats.org/officeDocument/2006/relationships/slide" Target="slides/slide69.xml"/><Relationship Id="rId127" Type="http://schemas.openxmlformats.org/officeDocument/2006/relationships/slide" Target="slides/slide9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5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94" Type="http://schemas.openxmlformats.org/officeDocument/2006/relationships/slide" Target="slides/slide57.xml"/><Relationship Id="rId99" Type="http://schemas.openxmlformats.org/officeDocument/2006/relationships/slide" Target="slides/slide62.xml"/><Relationship Id="rId101" Type="http://schemas.openxmlformats.org/officeDocument/2006/relationships/slide" Target="slides/slide64.xml"/><Relationship Id="rId122" Type="http://schemas.openxmlformats.org/officeDocument/2006/relationships/slide" Target="slides/slide85.xml"/><Relationship Id="rId143" Type="http://schemas.openxmlformats.org/officeDocument/2006/relationships/slide" Target="slides/slide106.xml"/><Relationship Id="rId148" Type="http://schemas.openxmlformats.org/officeDocument/2006/relationships/slide" Target="slides/slide111.xml"/><Relationship Id="rId164" Type="http://schemas.openxmlformats.org/officeDocument/2006/relationships/slide" Target="slides/slide127.xml"/><Relationship Id="rId169" Type="http://schemas.openxmlformats.org/officeDocument/2006/relationships/slide" Target="slides/slide132.xml"/><Relationship Id="rId185" Type="http://schemas.openxmlformats.org/officeDocument/2006/relationships/slide" Target="slides/slide14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3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0.xml"/><Relationship Id="rId68" Type="http://schemas.openxmlformats.org/officeDocument/2006/relationships/slide" Target="slides/slide31.xml"/><Relationship Id="rId89" Type="http://schemas.openxmlformats.org/officeDocument/2006/relationships/slide" Target="slides/slide52.xml"/><Relationship Id="rId112" Type="http://schemas.openxmlformats.org/officeDocument/2006/relationships/slide" Target="slides/slide75.xml"/><Relationship Id="rId133" Type="http://schemas.openxmlformats.org/officeDocument/2006/relationships/slide" Target="slides/slide96.xml"/><Relationship Id="rId154" Type="http://schemas.openxmlformats.org/officeDocument/2006/relationships/slide" Target="slides/slide117.xml"/><Relationship Id="rId175" Type="http://schemas.openxmlformats.org/officeDocument/2006/relationships/slide" Target="slides/slide138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21.xml"/><Relationship Id="rId79" Type="http://schemas.openxmlformats.org/officeDocument/2006/relationships/slide" Target="slides/slide42.xml"/><Relationship Id="rId102" Type="http://schemas.openxmlformats.org/officeDocument/2006/relationships/slide" Target="slides/slide65.xml"/><Relationship Id="rId123" Type="http://schemas.openxmlformats.org/officeDocument/2006/relationships/slide" Target="slides/slide86.xml"/><Relationship Id="rId144" Type="http://schemas.openxmlformats.org/officeDocument/2006/relationships/slide" Target="slides/slide107.xml"/><Relationship Id="rId90" Type="http://schemas.openxmlformats.org/officeDocument/2006/relationships/slide" Target="slides/slide53.xml"/><Relationship Id="rId165" Type="http://schemas.openxmlformats.org/officeDocument/2006/relationships/slide" Target="slides/slide128.xml"/><Relationship Id="rId186" Type="http://schemas.openxmlformats.org/officeDocument/2006/relationships/slide" Target="slides/slide149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1.xml"/><Relationship Id="rId69" Type="http://schemas.openxmlformats.org/officeDocument/2006/relationships/slide" Target="slides/slide32.xml"/><Relationship Id="rId113" Type="http://schemas.openxmlformats.org/officeDocument/2006/relationships/slide" Target="slides/slide76.xml"/><Relationship Id="rId134" Type="http://schemas.openxmlformats.org/officeDocument/2006/relationships/slide" Target="slides/slide97.xml"/><Relationship Id="rId80" Type="http://schemas.openxmlformats.org/officeDocument/2006/relationships/slide" Target="slides/slide43.xml"/><Relationship Id="rId155" Type="http://schemas.openxmlformats.org/officeDocument/2006/relationships/slide" Target="slides/slide118.xml"/><Relationship Id="rId176" Type="http://schemas.openxmlformats.org/officeDocument/2006/relationships/slide" Target="slides/slide139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.xml"/><Relationship Id="rId59" Type="http://schemas.openxmlformats.org/officeDocument/2006/relationships/slide" Target="slides/slide22.xml"/><Relationship Id="rId103" Type="http://schemas.openxmlformats.org/officeDocument/2006/relationships/slide" Target="slides/slide66.xml"/><Relationship Id="rId124" Type="http://schemas.openxmlformats.org/officeDocument/2006/relationships/slide" Target="slides/slide87.xml"/><Relationship Id="rId70" Type="http://schemas.openxmlformats.org/officeDocument/2006/relationships/slide" Target="slides/slide33.xml"/><Relationship Id="rId91" Type="http://schemas.openxmlformats.org/officeDocument/2006/relationships/slide" Target="slides/slide54.xml"/><Relationship Id="rId145" Type="http://schemas.openxmlformats.org/officeDocument/2006/relationships/slide" Target="slides/slide108.xml"/><Relationship Id="rId166" Type="http://schemas.openxmlformats.org/officeDocument/2006/relationships/slide" Target="slides/slide129.xml"/><Relationship Id="rId187" Type="http://schemas.openxmlformats.org/officeDocument/2006/relationships/slide" Target="slides/slide150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2.xml"/><Relationship Id="rId114" Type="http://schemas.openxmlformats.org/officeDocument/2006/relationships/slide" Target="slides/slide77.xml"/><Relationship Id="rId60" Type="http://schemas.openxmlformats.org/officeDocument/2006/relationships/slide" Target="slides/slide23.xml"/><Relationship Id="rId81" Type="http://schemas.openxmlformats.org/officeDocument/2006/relationships/slide" Target="slides/slide44.xml"/><Relationship Id="rId135" Type="http://schemas.openxmlformats.org/officeDocument/2006/relationships/slide" Target="slides/slide98.xml"/><Relationship Id="rId156" Type="http://schemas.openxmlformats.org/officeDocument/2006/relationships/slide" Target="slides/slide119.xml"/><Relationship Id="rId177" Type="http://schemas.openxmlformats.org/officeDocument/2006/relationships/slide" Target="slides/slide140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38.xml"/><Relationship Id="rId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519FE07-695D-4045-BF0D-2704060FC1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76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7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unitedforawakening.com/joel-osteen-rebukes-apostles-paul-peter-and-john/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C36D8BB-E3A8-014E-A3B5-A17F15C3B8F7}" type="slidenum">
              <a:rPr lang="en-US" sz="1200">
                <a:solidFill>
                  <a:srgbClr val="000000"/>
                </a:solidFill>
                <a:ea typeface="MS PGothic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7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42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FFFFFF"/>
                </a:solidFill>
                <a:latin typeface="Calibri" charset="0"/>
              </a:rPr>
              <a:t>10/06/10</a:t>
            </a:r>
          </a:p>
        </p:txBody>
      </p:sp>
      <p:sp>
        <p:nvSpPr>
          <p:cNvPr id="7383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2737D7-847C-2E42-9B0E-4B4C191AC380}" type="slidenum">
              <a:rPr lang="en-GB" sz="1200">
                <a:solidFill>
                  <a:srgbClr val="FFFFFF"/>
                </a:solidFill>
                <a:latin typeface="Calibri" charset="0"/>
              </a:rPr>
              <a:pPr/>
              <a:t>119</a:t>
            </a:fld>
            <a:endParaRPr lang="en-GB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3830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 typeface="Calibri" charset="0"/>
              <a:buNone/>
            </a:pPr>
            <a:fld id="{3EAFC012-E3AC-B14B-99BB-1FFEEAEF3BC5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>
                <a:buFont typeface="Calibri" charset="0"/>
                <a:buNone/>
              </a:pPr>
              <a:t>119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38309" name="Text Box 2"/>
          <p:cNvSpPr txBox="1">
            <a:spLocks noChangeArrowheads="1"/>
          </p:cNvSpPr>
          <p:nvPr/>
        </p:nvSpPr>
        <p:spPr bwMode="auto">
          <a:xfrm>
            <a:off x="1143001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Font typeface="Arial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831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1" y="4343401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247B30-90DF-F342-8EC6-C6DBC9507314}" type="slidenum">
              <a:rPr lang="zh-CN" altLang="en-US">
                <a:solidFill>
                  <a:srgbClr val="000000"/>
                </a:solidFill>
                <a:ea typeface="宋体" charset="0"/>
                <a:cs typeface="宋体" charset="0"/>
              </a:rPr>
              <a:pPr/>
              <a:t>120</a:t>
            </a:fld>
            <a:endParaRPr lang="en-US" altLang="zh-CN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147084D-1894-7848-B7C7-6E2892D06143}" type="slidenum">
              <a:rPr lang="en-US" sz="1200">
                <a:solidFill>
                  <a:srgbClr val="000000"/>
                </a:solidFill>
              </a:rPr>
              <a:pPr eaLnBrk="1" hangingPunct="1"/>
              <a:t>121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0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4754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593437-1E3D-DF47-87F0-3C651A99ED7A}" type="slidenum">
              <a:rPr lang="en-US" sz="1200">
                <a:solidFill>
                  <a:srgbClr val="000000"/>
                </a:solidFill>
              </a:rPr>
              <a:pPr eaLnBrk="1" hangingPunct="1"/>
              <a:t>122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5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4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521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2569-AE5A-F64A-B7B5-79603FFD9C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9199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24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1259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81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428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0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F7D33-9F78-9F47-89CA-8D34C9C29B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00155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54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68311-8E3A-DF47-940D-C4E79C847C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sym typeface="Arial"/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zh-CN" dirty="0">
                <a:latin typeface="Arial" charset="0"/>
              </a:rPr>
              <a:t>The explanation for free</a:t>
            </a:r>
          </a:p>
          <a:p>
            <a:pPr eaLnBrk="1" hangingPunct="1"/>
            <a:r>
              <a:rPr lang="en-US" altLang="zh-CN" dirty="0">
                <a:latin typeface="Arial" charset="0"/>
              </a:rPr>
              <a:t>OT Preaching link address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C971957-FA29-934F-97BB-F193184BEE47}" type="slidenum">
              <a:rPr lang="en-US" sz="1200">
                <a:solidFill>
                  <a:srgbClr val="000000"/>
                </a:solidFill>
              </a:rPr>
              <a:pPr eaLnBrk="1" hangingPunct="1"/>
              <a:t>137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25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251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6129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2EAA1B5-17FF-8C44-B832-197E6F6F0A53}" type="slidenum">
              <a:rPr lang="en-US" sz="1200">
                <a:solidFill>
                  <a:srgbClr val="000000"/>
                </a:solidFill>
                <a:ea typeface="MS PGothic" charset="0"/>
              </a:rPr>
              <a:pPr eaLnBrk="1" hangingPunct="1"/>
              <a:t>138</a:t>
            </a:fld>
            <a:endParaRPr lang="en-US" sz="12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4705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30B65F6-1B23-614B-8321-C88497F051E3}" type="slidenum">
              <a:rPr lang="en-US" sz="1200">
                <a:solidFill>
                  <a:srgbClr val="000000"/>
                </a:solidFill>
              </a:rPr>
              <a:pPr eaLnBrk="1" hangingPunct="1"/>
              <a:t>139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6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1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110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1CDADCA-84D5-D14F-8B0C-1653A00468E2}" type="slidenum">
              <a:rPr lang="en-US" sz="1200">
                <a:solidFill>
                  <a:srgbClr val="000000"/>
                </a:solidFill>
              </a:rPr>
              <a:pPr eaLnBrk="1" hangingPunct="1"/>
              <a:t>140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86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6951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1EE3605-7CD7-084A-8B27-107A73A192EA}" type="slidenum">
              <a:rPr lang="en-US" sz="1200">
                <a:solidFill>
                  <a:srgbClr val="000000"/>
                </a:solidFill>
              </a:rPr>
              <a:pPr eaLnBrk="1" hangingPunct="1"/>
              <a:t>141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07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0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3809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6C4E826-1E1B-3142-A1ED-0230119C4388}" type="slidenum">
              <a:rPr lang="en-US" sz="1200">
                <a:solidFill>
                  <a:srgbClr val="000000"/>
                </a:solidFill>
              </a:rPr>
              <a:pPr eaLnBrk="1" hangingPunct="1"/>
              <a:t>142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27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5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2439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E6E3610-E71C-D441-984E-E26D5B695586}" type="slidenum">
              <a:rPr lang="en-US" sz="1200">
                <a:solidFill>
                  <a:srgbClr val="000000"/>
                </a:solidFill>
              </a:rPr>
              <a:pPr eaLnBrk="1" hangingPunct="1"/>
              <a:t>143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48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0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3299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0D9296A-1EA5-2C4C-949D-C1CE65D41909}" type="slidenum">
              <a:rPr lang="en-US" sz="1200">
                <a:solidFill>
                  <a:srgbClr val="000000"/>
                </a:solidFill>
              </a:rPr>
              <a:pPr eaLnBrk="1" hangingPunct="1"/>
              <a:t>144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6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5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65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E0C50-D19B-614D-9A5E-730BCB5176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9581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59EEC82-AEDD-1B44-A6B9-A602ABDD7010}" type="slidenum">
              <a:rPr lang="en-US" sz="1200">
                <a:solidFill>
                  <a:srgbClr val="000000"/>
                </a:solidFill>
              </a:rPr>
              <a:pPr eaLnBrk="1" hangingPunct="1"/>
              <a:t>145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8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90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114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A1EB0CD-D49F-7E40-8D91-536CF99E419C}" type="slidenum">
              <a:rPr lang="en-US" sz="1200">
                <a:solidFill>
                  <a:srgbClr val="000000"/>
                </a:solidFill>
              </a:rPr>
              <a:pPr eaLnBrk="1" hangingPunct="1"/>
              <a:t>146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0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4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3516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9B88114-A2DF-374F-B97A-7D92BDE8CC2A}" type="slidenum">
              <a:rPr lang="en-US" sz="1200">
                <a:solidFill>
                  <a:srgbClr val="000000"/>
                </a:solidFill>
              </a:rPr>
              <a:pPr eaLnBrk="1" hangingPunct="1"/>
              <a:t>147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29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299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9463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E488955-96E9-464B-9158-BACA19AE1AB8}" type="slidenum">
              <a:rPr lang="en-US" sz="1200">
                <a:solidFill>
                  <a:srgbClr val="000000"/>
                </a:solidFill>
              </a:rPr>
              <a:pPr eaLnBrk="1" hangingPunct="1"/>
              <a:t>148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11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9837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FD379F4-04DF-3245-847F-25C133B46580}" type="slidenum">
              <a:rPr lang="en-US" sz="1200">
                <a:solidFill>
                  <a:srgbClr val="000000"/>
                </a:solidFill>
              </a:rPr>
              <a:pPr eaLnBrk="1" hangingPunct="1"/>
              <a:t>149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32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3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0535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DBF4737-3F4F-CF44-8F31-221D6629B396}" type="slidenum">
              <a:rPr lang="en-US" sz="1200">
                <a:solidFill>
                  <a:srgbClr val="000000"/>
                </a:solidFill>
              </a:rPr>
              <a:pPr eaLnBrk="1" hangingPunct="1"/>
              <a:t>150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2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28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4369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68311-8E3A-DF47-940D-C4E79C847C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sym typeface="Arial"/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Survey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B03C3-1150-AF4D-90B9-4B081440FB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06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A958AE7-337E-2C4F-98F8-0F778C62AB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9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998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4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B5227-C1AC-6042-98E3-1A1829078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3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30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02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87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81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33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8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35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27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68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2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far we have seen 5 “Be” titles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Humble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en-US" dirty="0">
                <a:effectLst/>
              </a:rPr>
              <a:t>Obadiah taught us not to be proud like the Edomites. Instead, </a:t>
            </a:r>
            <a:r>
              <a:rPr lang="en-US" i="1" dirty="0">
                <a:effectLst/>
              </a:rPr>
              <a:t>be humble</a:t>
            </a:r>
            <a:r>
              <a:rPr lang="en-US" dirty="0">
                <a:effectLst/>
              </a:rPr>
              <a:t>.</a:t>
            </a:r>
            <a:r>
              <a:rPr lang="en-SG" dirty="0">
                <a:effectLst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Caring—</a:t>
            </a:r>
            <a:r>
              <a:rPr lang="en-US" dirty="0">
                <a:effectLst/>
              </a:rPr>
              <a:t>Jonah warned that God cared for Nineveh, so we also should </a:t>
            </a:r>
            <a:r>
              <a:rPr lang="en-US" i="1" dirty="0">
                <a:effectLst/>
              </a:rPr>
              <a:t>be caring</a:t>
            </a:r>
            <a:r>
              <a:rPr lang="en-US" dirty="0">
                <a:effectLst/>
              </a:rPr>
              <a:t>.</a:t>
            </a:r>
            <a:r>
              <a:rPr lang="en-SG" dirty="0">
                <a:effectLst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Just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en-US" dirty="0">
                <a:effectLst/>
              </a:rPr>
              <a:t>Amos said that God was just, so we should </a:t>
            </a:r>
            <a:r>
              <a:rPr lang="en-US" i="1" dirty="0">
                <a:effectLst/>
              </a:rPr>
              <a:t>be just</a:t>
            </a:r>
            <a:r>
              <a:rPr lang="en-US" dirty="0">
                <a:effectLst/>
              </a:rPr>
              <a:t>.</a:t>
            </a:r>
            <a:r>
              <a:rPr lang="en-SG" dirty="0">
                <a:effectLst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Loyal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Hosea was a great example of God’s loyalty to Israel, so we should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loyal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him.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Generous—Micah defended the poor as God does, so we also should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generous.</a:t>
            </a:r>
            <a:r>
              <a:rPr lang="en-SG" dirty="0">
                <a:effectLst/>
              </a:rPr>
              <a:t> </a:t>
            </a:r>
          </a:p>
          <a:p>
            <a:endParaRPr lang="en-SG" dirty="0">
              <a:effectLst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到目前为止，我们看到了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5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个“要成为”的主题：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谦卑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俄巴底亚教导我们不要像以东人那样骄傲，而是要谦卑。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关怀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约拿提醒我们神关心尼尼微，我们也应该充满关怀。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公义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阿摩司说神是公义的，所以我们也要行公义。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忠诚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何西阿是神对以色列忠诚的伟大榜样，所以我们也要向神忠诚。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慷慨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弥迦为穷人辩护，正如神所做的那样，因此我们也要慷慨助人。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52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221AD75-1D66-1B4E-B116-35AC70C7DC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589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07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15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60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38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7631C5C-1424-1449-A64A-8403834993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7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794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26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05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D7DE-F090-A340-BA13-54A71799DA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63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2AD5508-7D1C-8245-90CA-9D13EDC27D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1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179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98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6E4D769-427C-C047-89E8-B51FB7A112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83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31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23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81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53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69A5C09-EE55-FB41-80B7-4ED2FCC873A8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3775C5-61BB-7C46-8A54-1E255AE5EAB5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51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7FC71BA-37F5-1944-B17F-DEFBF67FC329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69A5C09-EE55-FB41-80B7-4ED2FCC873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36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084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647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  <a:p>
            <a:r>
              <a:rPr lang="en-US" dirty="0"/>
              <a:t>According to Joel Osteen – Pastor of Lakewood Church in Houston, Texas, </a:t>
            </a:r>
            <a:r>
              <a:rPr lang="en-US" b="1" dirty="0"/>
              <a:t>these first century apostles are wrong and outdated</a:t>
            </a:r>
            <a:r>
              <a:rPr lang="en-US" dirty="0"/>
              <a:t> and he has come out boldly to imply that Apostles Paul, Peter, and John who wrote much of the New Testament were wrong and need to be corrected and rebuked.</a:t>
            </a:r>
          </a:p>
          <a:p>
            <a:r>
              <a:rPr lang="en-US" dirty="0"/>
              <a:t>When asked directly</a:t>
            </a:r>
            <a:r>
              <a:rPr lang="en-US" b="1" dirty="0"/>
              <a:t> by Oprah Winfrey</a:t>
            </a:r>
            <a:r>
              <a:rPr lang="en-US" dirty="0"/>
              <a:t> if people who are openly practicing homosexuals are accepted into the Kingdom, Joel Osteen responded with “Absolutely, anybody is.”</a:t>
            </a:r>
          </a:p>
          <a:p>
            <a:endParaRPr lang="en-US" dirty="0"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Joel Osteen Rebukes Apostles Paul, Peter, and John </a:t>
            </a:r>
          </a:p>
          <a:p>
            <a:r>
              <a:rPr lang="en-US" dirty="0"/>
              <a:t>Written by Peter Michael Martinez – August 27, 2013</a:t>
            </a:r>
          </a:p>
          <a:p>
            <a:r>
              <a:rPr lang="en-US" dirty="0">
                <a:cs typeface="ＭＳ Ｐゴシック" charset="0"/>
              </a:rPr>
              <a:t>http://</a:t>
            </a:r>
            <a:r>
              <a:rPr lang="en-US" dirty="0" err="1">
                <a:cs typeface="ＭＳ Ｐゴシック" charset="0"/>
              </a:rPr>
              <a:t>unitedforawakening.com</a:t>
            </a:r>
            <a:r>
              <a:rPr lang="en-US" dirty="0">
                <a:cs typeface="ＭＳ Ｐゴシック" charset="0"/>
              </a:rPr>
              <a:t>/</a:t>
            </a:r>
            <a:r>
              <a:rPr lang="en-US" dirty="0" err="1">
                <a:cs typeface="ＭＳ Ｐゴシック" charset="0"/>
              </a:rPr>
              <a:t>joel</a:t>
            </a:r>
            <a:r>
              <a:rPr lang="en-US" dirty="0">
                <a:cs typeface="ＭＳ Ｐゴシック" charset="0"/>
              </a:rPr>
              <a:t>-</a:t>
            </a:r>
            <a:r>
              <a:rPr lang="en-US" dirty="0" err="1">
                <a:cs typeface="ＭＳ Ｐゴシック" charset="0"/>
              </a:rPr>
              <a:t>osteen</a:t>
            </a:r>
            <a:r>
              <a:rPr lang="en-US" dirty="0">
                <a:cs typeface="ＭＳ Ｐゴシック" charset="0"/>
              </a:rPr>
              <a:t>-rebukes-apostles-</a:t>
            </a:r>
            <a:r>
              <a:rPr lang="en-US" dirty="0" err="1">
                <a:cs typeface="ＭＳ Ｐゴシック" charset="0"/>
              </a:rPr>
              <a:t>paul</a:t>
            </a:r>
            <a:r>
              <a:rPr lang="en-US" dirty="0">
                <a:cs typeface="ＭＳ Ｐゴシック" charset="0"/>
              </a:rPr>
              <a:t>-peter-and-john/</a:t>
            </a:r>
          </a:p>
          <a:p>
            <a:r>
              <a:rPr lang="en-US" dirty="0">
                <a:cs typeface="ＭＳ Ｐゴシック" charset="0"/>
              </a:rPr>
              <a:t>Accessed 26 March 2017</a:t>
            </a:r>
          </a:p>
          <a:p>
            <a:endParaRPr lang="en-US" dirty="0">
              <a:cs typeface="ＭＳ Ｐゴシック" charset="0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根据这段内容，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Joel Osteen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（休斯顿德克萨斯州湖木教会牧师）被指认为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否定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了使徒保罗、彼得和约翰的教导，声称这些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第一世纪的使徒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所写下的内容是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错误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且过时的，并暗示他们需要被纠正和斥责。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当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奥普拉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温弗瑞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直接问他，公开实践同性恋行为的人是否可以进入上帝的国度时，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Joel Osteen 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回答说：“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当然，任何人都可以。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”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文章标题：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Joel Osteen Rebukes Apostles Paul, Peter, and John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作者：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Peter Michael Martinez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发布日期：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8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访问链接：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http://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unitedforawakening.com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/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joel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-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osteen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-rebukes-apostles-</a:t>
            </a:r>
            <a:r>
              <a:rPr lang="en-US" altLang="zh-CN" b="1" dirty="0" err="1">
                <a:solidFill>
                  <a:srgbClr val="0E0E0E"/>
                </a:solidFill>
                <a:effectLst/>
                <a:latin typeface=".AppleSystemUIFont"/>
              </a:rPr>
              <a:t>paul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-peter-and-john/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访问日期：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26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640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  <a:p>
            <a:r>
              <a:rPr lang="en-US" dirty="0"/>
              <a:t>Joel does acknowledge that some things are “sin” but says, “I don’t address these things from the pulpit. They only come up in interviews.” When asked </a:t>
            </a:r>
            <a:r>
              <a:rPr lang="en-US" b="1" dirty="0"/>
              <a:t>by Piers Morgan </a:t>
            </a:r>
            <a:r>
              <a:rPr lang="en-US" dirty="0"/>
              <a:t>if openly practicing gay/homosexual people will be accepted into heaven, Joel Osteen responded, </a:t>
            </a:r>
            <a:r>
              <a:rPr lang="en-US" b="1" u="sng" dirty="0">
                <a:effectLst/>
              </a:rPr>
              <a:t>“I believe they will.”</a:t>
            </a:r>
            <a:endParaRPr lang="en-US" dirty="0">
              <a:cs typeface="ＭＳ Ｐゴシック" charset="0"/>
            </a:endParaRPr>
          </a:p>
          <a:p>
            <a:endParaRPr lang="en-US" dirty="0"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Joel Osteen Rebukes Apostles Paul, Peter, and John </a:t>
            </a:r>
          </a:p>
          <a:p>
            <a:r>
              <a:rPr lang="en-US" dirty="0"/>
              <a:t>Written by Peter Michael Martinez – August 27, 2013</a:t>
            </a:r>
          </a:p>
          <a:p>
            <a:r>
              <a:rPr lang="en-US" dirty="0">
                <a:cs typeface="ＭＳ Ｐゴシック" charset="0"/>
              </a:rPr>
              <a:t>http://</a:t>
            </a:r>
            <a:r>
              <a:rPr lang="en-US" dirty="0" err="1">
                <a:cs typeface="ＭＳ Ｐゴシック" charset="0"/>
              </a:rPr>
              <a:t>unitedforawakening.com</a:t>
            </a:r>
            <a:r>
              <a:rPr lang="en-US" dirty="0">
                <a:cs typeface="ＭＳ Ｐゴシック" charset="0"/>
              </a:rPr>
              <a:t>/</a:t>
            </a:r>
            <a:r>
              <a:rPr lang="en-US" dirty="0" err="1">
                <a:cs typeface="ＭＳ Ｐゴシック" charset="0"/>
              </a:rPr>
              <a:t>joel</a:t>
            </a:r>
            <a:r>
              <a:rPr lang="en-US" dirty="0">
                <a:cs typeface="ＭＳ Ｐゴシック" charset="0"/>
              </a:rPr>
              <a:t>-</a:t>
            </a:r>
            <a:r>
              <a:rPr lang="en-US" dirty="0" err="1">
                <a:cs typeface="ＭＳ Ｐゴシック" charset="0"/>
              </a:rPr>
              <a:t>osteen</a:t>
            </a:r>
            <a:r>
              <a:rPr lang="en-US" dirty="0">
                <a:cs typeface="ＭＳ Ｐゴシック" charset="0"/>
              </a:rPr>
              <a:t>-rebukes-apostles-</a:t>
            </a:r>
            <a:r>
              <a:rPr lang="en-US" dirty="0" err="1">
                <a:cs typeface="ＭＳ Ｐゴシック" charset="0"/>
              </a:rPr>
              <a:t>paul</a:t>
            </a:r>
            <a:r>
              <a:rPr lang="en-US" dirty="0">
                <a:cs typeface="ＭＳ Ｐゴシック" charset="0"/>
              </a:rPr>
              <a:t>-peter-and-john/</a:t>
            </a:r>
          </a:p>
          <a:p>
            <a:r>
              <a:rPr lang="en-US" dirty="0">
                <a:cs typeface="ＭＳ Ｐゴシック" charset="0"/>
              </a:rPr>
              <a:t>Accessed 26 March 2017</a:t>
            </a:r>
          </a:p>
          <a:p>
            <a:endParaRPr lang="en-US" dirty="0">
              <a:cs typeface="ＭＳ Ｐゴシック" charset="0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乔尔确实承认有些事情是“罪”，但他说：“我不会在讲台上谈论这些事情，它们只会在采访中被提及。” 当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皮尔斯</a:t>
            </a:r>
            <a:r>
              <a:rPr lang="en-US" altLang="zh-CN" b="1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摩根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问他，公开实践同性恋行为的人是否会被接纳进入天堂时，乔尔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奥斯汀回答说：“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我相信他们会的。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”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文章标题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：乔尔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奥斯汀斥责使徒保罗、彼得和约翰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作者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：彼得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迈克尔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·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马丁内斯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发布日期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8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访问链接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  <a:hlinkClick r:id="rId3"/>
              </a:rPr>
              <a:t>http://unitedforawakening.com/joel-osteen-rebukes-apostles-paul-peter-and-john/</a:t>
            </a:r>
            <a:endParaRPr lang="en-US" altLang="zh-CN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访问日期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：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2017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年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月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26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日</a:t>
            </a:r>
          </a:p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0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592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930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33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041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415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08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159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329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846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31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7CC0109-AD8A-E44D-A653-7445A49AB211}" type="slidenum">
              <a:rPr lang="en-US" sz="1200">
                <a:solidFill>
                  <a:srgbClr val="000000"/>
                </a:solidFill>
                <a:ea typeface="MS PGothic" charset="0"/>
              </a:rPr>
              <a:pPr eaLnBrk="1" hangingPunct="1"/>
              <a:t>82</a:t>
            </a:fld>
            <a:endParaRPr lang="en-US" sz="1200">
              <a:solidFill>
                <a:srgbClr val="000000"/>
              </a:solidFill>
              <a:ea typeface="MS PGothic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202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5BC80B-1B5B-224F-986A-A3CFEBAAF4A4}" type="slidenum">
              <a:rPr lang="en-US" sz="1200">
                <a:solidFill>
                  <a:prstClr val="black"/>
                </a:solidFill>
              </a:rPr>
              <a:pPr/>
              <a:t>83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82C5A10-8B1E-544D-8975-814D62763E0D}" type="slidenum">
              <a:rPr lang="en-US" sz="1200">
                <a:solidFill>
                  <a:prstClr val="black"/>
                </a:solidFill>
              </a:rPr>
              <a:pPr/>
              <a:t>84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841"/>
            <a:ext cx="5029200" cy="27469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z="240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38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D7544B3-6901-8140-A619-FFF54F6AB6AC}" type="slidenum">
              <a:rPr lang="en-US" sz="1200">
                <a:solidFill>
                  <a:prstClr val="black"/>
                </a:solidFill>
              </a:rPr>
              <a:pPr/>
              <a:t>85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841"/>
            <a:ext cx="5029200" cy="27469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z="240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215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856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19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63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3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979E5-C458-E14C-97EF-5647ACE4F1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568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  <a:p>
            <a:r>
              <a:rPr lang="en-US" dirty="0">
                <a:effectLst/>
              </a:rPr>
              <a:t>Repentance literally means a change of mind—don’t trust yourself but change your mind to trust God instead. The “fruits of repentance” then mean a change of behavior based on whom you lean on.</a:t>
            </a:r>
            <a:r>
              <a:rPr lang="en-SG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basics are in 2:3: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the LORD. Don’t seek idols.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righteousness. Don’t seek what is expedient.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humility. Don’t lift up yourself but lift up others.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changed your mind about whom you trust—and that shows in a humble, pure life?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NT in 1 Corinthians 3 says that your works will be like materials set on fire. That’s a severe warning. Only the lasting ones will last and be rewarded.</a:t>
            </a:r>
            <a:r>
              <a:rPr lang="en-SG" dirty="0">
                <a:effectLst/>
              </a:rPr>
              <a:t> </a:t>
            </a:r>
          </a:p>
          <a:p>
            <a:endParaRPr lang="en-SG" dirty="0">
              <a:effectLst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悔改的字面意思是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心意的改变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不要信靠自己，而是改变心意去信靠上帝。“悔改的果子”指的是基于你所依靠的对象而产生的行为改变。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《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西番雅书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》2:3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中包含了悔改的基本原则：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寻求耶和华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，不要寻求偶像。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寻求公义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，不要寻求权宜之计。</a:t>
            </a:r>
          </a:p>
          <a:p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zh-CN" altLang="en-US" b="1" dirty="0">
                <a:solidFill>
                  <a:srgbClr val="0E0E0E"/>
                </a:solidFill>
                <a:effectLst/>
                <a:latin typeface=".AppleSystemUIFont"/>
              </a:rPr>
              <a:t>寻求谦卑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，不要高举自己，而要高举他人。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你是否改变了自己的心意，信靠谁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——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而这种改变是否表现为一种谦卑、纯洁的生活？</a:t>
            </a:r>
          </a:p>
          <a:p>
            <a:b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zh-CN" altLang="en-US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新约**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《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哥林多前书</a:t>
            </a:r>
            <a:r>
              <a:rPr lang="en-US" altLang="zh-CN" dirty="0">
                <a:solidFill>
                  <a:srgbClr val="0E0E0E"/>
                </a:solidFill>
                <a:effectLst/>
                <a:latin typeface=".AppleSystemUIFont"/>
              </a:rPr>
              <a:t>》3</a:t>
            </a:r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章**说，你的工作就像被火试验的材料。这是一个严厉的警告。唯有持久的工作才能存留，并得到赏赐。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563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094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3511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882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409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33085E-3C4D-ED40-9717-A7051132647F}" type="slidenum">
              <a:rPr lang="en-US" sz="1200">
                <a:solidFill>
                  <a:srgbClr val="000000"/>
                </a:solidFill>
                <a:latin typeface="Comic Sans MS" charset="0"/>
              </a:rPr>
              <a:pPr eaLnBrk="1" hangingPunct="1"/>
              <a:t>109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D47624A-9DDE-DA4B-9146-14955F900AFF}" type="slidenum">
              <a:rPr lang="en-US" sz="1200">
                <a:solidFill>
                  <a:srgbClr val="000000"/>
                </a:solidFill>
              </a:rPr>
              <a:pPr eaLnBrk="1" hangingPunct="1"/>
              <a:t>113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5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332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D23DD6E-B11E-D742-8081-BC25C738275C}" type="slidenum">
              <a:rPr lang="en-US" sz="1200">
                <a:solidFill>
                  <a:srgbClr val="000000"/>
                </a:solidFill>
              </a:rPr>
              <a:pPr eaLnBrk="1" hangingPunct="1"/>
              <a:t>114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20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913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9084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1ACF6BF-229A-D643-9B29-AADC49102E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73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733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0326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82B9D7C-0175-954F-8CFC-1C926A8FC6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93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938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794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2275DC-3E0F-0D46-9FD5-0BBDAD59A020}" type="slidenum">
              <a:rPr lang="en-US" sz="1200">
                <a:solidFill>
                  <a:srgbClr val="000000"/>
                </a:solidFill>
              </a:rPr>
              <a:pPr eaLnBrk="1" hangingPunct="1"/>
              <a:t>118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5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9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D977-67F5-9845-8D80-AA50DCDE1B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F950B-8879-7344-A666-D219E13A09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3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139859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504553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10792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501021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4842115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4487926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724868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DRESSING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     THE                                    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605163"/>
      </p:ext>
    </p:extLst>
  </p:cSld>
  <p:clrMapOvr>
    <a:masterClrMapping/>
  </p:clrMapOvr>
  <p:transition spd="med">
    <p:cut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000" b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FF1144-238C-0240-B204-634E3F3B7D79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EBDDC3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EBDDC3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31DE37-6878-8848-AF41-A6FBC6C4200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1279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406B3AE-5A88-5C45-BFE9-F2865672C229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9EBC57-9A6B-8B4C-AFD3-52683691B7D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165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E5537-9874-7B49-8E00-10F49F569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2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322A7F-F66F-3545-B6C3-CDE17E5F5CAB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A199DD-3A68-D34F-B4B6-19A33306D93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5998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A4DCE0-73F4-9543-940A-8883DC1ACB6A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13C6B0-8B8A-6043-A948-1A6D9D2C6C08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59150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7A6D41-69B7-CA45-B3FA-D3C2E9F16E73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701D39-17AD-C340-AED1-990EA4934ABD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78584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7785A1-A077-F446-87E6-56520A4A0B88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786DA5-2858-014C-B9E1-9286801C2775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56803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568947-25C6-174B-B6EC-A2889140F1BF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775F55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A007FD-A330-6948-8A75-01451750211C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53235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7B03EE-E0F0-0744-A673-3B3920B665DC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A0DDD3-B7D9-DD49-A81B-8ADE1B881191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0218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8E1601-6E0A-F941-B285-C3594479CB71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sz="28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19CCB-5DB5-4C4E-8E8A-8706DD97EA81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10664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7EF065-B19E-5545-B29E-480EA245E6F8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C96887-7EC7-6E48-97E1-98E612BE3768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0764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93A3FA-1623-D647-BF37-D97FC7879AF9}" type="datetimeFigureOut">
              <a:rPr lang="en-NZ"/>
              <a:pPr>
                <a:defRPr/>
              </a:pPr>
              <a:t>14/12/2024</a:t>
            </a:fld>
            <a:endParaRPr lang="en-N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7D3820-8B40-894E-AEE7-D8CD6F1CE5F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9054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0BBD82-B05B-BC44-A48E-6E2090230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38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E1487-A55C-754D-81E9-A52CB7FAEA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802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FE0A3-BC90-614B-B7D3-532432745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2842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B34FA1A-527A-B145-8033-CDBD2D005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70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4BC17B-6275-534B-8342-E8DB88F66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1339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126715-8DC2-E744-9809-CFFE6462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8901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92B593-E686-DE4D-8154-F320D3884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5405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34C05-2526-6449-8666-AEA2E371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762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124232-FBB8-2245-8812-DB9957F6A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6330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09C6DF-4820-824A-8524-94906BE8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7756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BC896C-8EDE-9B43-8976-9F9E0805A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3101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660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30E32-B0D3-164F-A61E-0888B097F8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572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840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84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181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162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688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126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970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697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229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9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E676C-FC9F-3348-91CC-52FCB9C1EE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513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273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602BEA4-C8FC-4C44-843E-45B3B4D1A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90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200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813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479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234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60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50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803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6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7B61D-0B94-1445-B97C-DB51FE7902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07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401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900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623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0227027"/>
      </p:ext>
    </p:extLst>
  </p:cSld>
  <p:clrMapOvr>
    <a:masterClrMapping/>
  </p:clrMapOvr>
  <p:transition spd="med">
    <p:randomBa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0169064"/>
      </p:ext>
    </p:extLst>
  </p:cSld>
  <p:clrMapOvr>
    <a:masterClrMapping/>
  </p:clrMapOvr>
  <p:transition spd="med">
    <p:randomBa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9961640"/>
      </p:ext>
    </p:extLst>
  </p:cSld>
  <p:clrMapOvr>
    <a:masterClrMapping/>
  </p:clrMapOvr>
  <p:transition spd="med"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6345947"/>
      </p:ext>
    </p:extLst>
  </p:cSld>
  <p:clrMapOvr>
    <a:masterClrMapping/>
  </p:clrMapOvr>
  <p:transition spd="med"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1472073"/>
      </p:ext>
    </p:extLst>
  </p:cSld>
  <p:clrMapOvr>
    <a:masterClrMapping/>
  </p:clrMapOvr>
  <p:transition spd="med"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1404605"/>
      </p:ext>
    </p:extLst>
  </p:cSld>
  <p:clrMapOvr>
    <a:masterClrMapping/>
  </p:clrMapOvr>
  <p:transition spd="med"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0247793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2D6554-A311-7341-9E91-1CC901662C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124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3578056"/>
      </p:ext>
    </p:extLst>
  </p:cSld>
  <p:clrMapOvr>
    <a:masterClrMapping/>
  </p:clrMapOvr>
  <p:transition spd="med"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6095071"/>
      </p:ext>
    </p:extLst>
  </p:cSld>
  <p:clrMapOvr>
    <a:masterClrMapping/>
  </p:clrMapOvr>
  <p:transition spd="med"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1584408"/>
      </p:ext>
    </p:extLst>
  </p:cSld>
  <p:clrMapOvr>
    <a:masterClrMapping/>
  </p:clrMapOvr>
  <p:transition spd="med"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1132603"/>
      </p:ext>
    </p:extLst>
  </p:cSld>
  <p:clrMapOvr>
    <a:masterClrMapping/>
  </p:clrMapOvr>
  <p:transition spd="med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1204263"/>
      </p:ext>
    </p:extLst>
  </p:cSld>
  <p:clrMapOvr>
    <a:masterClrMapping/>
  </p:clrMapOvr>
  <p:transition spd="med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F5E2B8-B8BC-0243-8067-01645E38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63755"/>
      </p:ext>
    </p:extLst>
  </p:cSld>
  <p:clrMapOvr>
    <a:masterClrMapping/>
  </p:clrMapOvr>
  <p:transition spd="med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AA38C6-1895-4C48-8D4F-CFD1C77DC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27179"/>
      </p:ext>
    </p:extLst>
  </p:cSld>
  <p:clrMapOvr>
    <a:masterClrMapping/>
  </p:clrMapOvr>
  <p:transition spd="med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88857C-72D3-5B4D-B5C8-C23E06F56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00770"/>
      </p:ext>
    </p:extLst>
  </p:cSld>
  <p:clrMapOvr>
    <a:masterClrMapping/>
  </p:clrMapOvr>
  <p:transition spd="med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C2814D2-D9B4-344E-81A0-2A2988404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9498"/>
      </p:ext>
    </p:extLst>
  </p:cSld>
  <p:clrMapOvr>
    <a:masterClrMapping/>
  </p:clrMapOvr>
  <p:transition spd="med"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A884728-E70C-D540-874A-789E2F1D4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70666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23D91-A580-EF4D-AF23-9DDD07724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927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3490A61-7C51-B245-9973-3CA768B6E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89338"/>
      </p:ext>
    </p:extLst>
  </p:cSld>
  <p:clrMapOvr>
    <a:masterClrMapping/>
  </p:clrMapOvr>
  <p:transition spd="med">
    <p:randomBar dir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B1888DF-4323-634E-AD73-B0DB770C9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55041"/>
      </p:ext>
    </p:extLst>
  </p:cSld>
  <p:clrMapOvr>
    <a:masterClrMapping/>
  </p:clrMapOvr>
  <p:transition spd="med"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262C688-990B-4B4E-88A5-AE6393E8F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33741"/>
      </p:ext>
    </p:extLst>
  </p:cSld>
  <p:clrMapOvr>
    <a:masterClrMapping/>
  </p:clrMapOvr>
  <p:transition spd="med">
    <p:randomBar dir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E3A2859-A519-CB4A-94BA-A3C618639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6020"/>
      </p:ext>
    </p:extLst>
  </p:cSld>
  <p:clrMapOvr>
    <a:masterClrMapping/>
  </p:clrMapOvr>
  <p:transition spd="med"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5A6661-DBE7-1540-BD65-2F3CFE3E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23360"/>
      </p:ext>
    </p:extLst>
  </p:cSld>
  <p:clrMapOvr>
    <a:masterClrMapping/>
  </p:clrMapOvr>
  <p:transition spd="med">
    <p:randomBar dir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F162B0-7D03-F64D-B98B-2AD875776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35285"/>
      </p:ext>
    </p:extLst>
  </p:cSld>
  <p:clrMapOvr>
    <a:masterClrMapping/>
  </p:clrMapOvr>
  <p:transition spd="med">
    <p:randomBar dir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B3EE-3D07-4141-8ED0-6A623F2DF2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2430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0EC12-8F5C-5540-9F8C-C11658D87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56683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B0DCF-5AFF-2D4A-BE73-33AF065E8E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66879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B25B4-5E41-6E4C-84F8-E05620B186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3601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C465E-079B-7D41-B742-C9A24238D9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B4DAD-626C-2F43-8418-09D3DE3DA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50622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896F8-DB6B-584F-AD7E-DC8DA8FCB4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9036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96849-591C-4146-B7F0-37F4571A8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4742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79FB-36A2-354D-A069-18EEC9354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4494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8A96E-2938-9248-BA4D-8248583FEE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1367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69AB-3B5C-B144-8493-0E2C16256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4579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E044E-7A1A-5746-8DF2-3B35B9BF40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78671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92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294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59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A146A-2882-BD4E-9E94-98B2EF4BE3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09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2288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5427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196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063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371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159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16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236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EAEAEA"/>
                </a:solidFill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A14E27E-6235-7A4B-A1A8-1D574106C1E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950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C5BC-5E63-E54E-BBD7-3C20DE55FFB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6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9F32F-C5D5-CA45-96EC-BF908353CD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21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43A68-551D-5945-A087-3CC4C5EC2A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632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72B7-6EC2-B148-8972-E5EBFEB0A3D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67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BF059-2637-1241-B23C-24E3BF10F79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689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F311-AE43-9B43-86F5-8A7EC4BD956C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137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2329-0A71-5D47-96EB-030773F72C8F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379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3E5A-0A54-4C44-8DE6-51FE32BBE00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128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7997-A382-944E-B2AB-E0FF8DDF1D5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267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3BEA-5F57-AF46-96FA-A12BEEFCCF5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355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A4B-C7DE-A84C-8FB7-4D8FE976755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8902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D93A-0FA7-9949-844E-CDCFADDD378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107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1D8-2FD5-E345-9D67-88D6A6329D03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61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8E8E6-9E97-D641-AD31-3D3B19471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22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7DC8367-F823-0745-8752-4EFC7D310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4494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95739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latin typeface="Times New Roman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66"/>
                </a:solidFill>
                <a:latin typeface="Times New Roman"/>
                <a:cs typeface="+mn-cs"/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EDBC11DE-72C6-4C41-BC82-E86F33526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27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A1804B4-7362-A74A-938E-B737C06F4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432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38CC320-22AF-FA4B-B6A5-AE685B3A03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319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0E5DF9D-DE24-1247-840F-9C28C8322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837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E789B31-671C-8346-8E46-B92B25231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39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E2362A-18C2-0E48-97E5-30DA50D808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76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98D519C-DA02-1C49-ADBC-791A3D61BB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3339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52119B9-D2C5-8448-B168-119EBE6F04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6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6AD85-CCCF-D945-A431-08EA0DCFC2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5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07B2675-8CD7-C846-A353-6016C552B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099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9B28AC-B1B5-A14C-9EE6-56A1BC09BD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301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88856F8-8B69-674C-91AA-A91C0A2A0E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5388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4BCF2B8-5B33-EA46-9441-C5D9C0648D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659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003300"/>
                </a:solidFill>
                <a:latin typeface="Arial" charset="0"/>
                <a:ea typeface="MS PGothic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C9D78FD-FB55-1F40-9D90-1C65B976D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6026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DD793-563D-F844-AC97-BC76E78DFEF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5574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B00A0-4047-0045-AC75-723ED1B6D6A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952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EE490-2504-8144-84F6-D47FE3604BB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070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D4E0F-B99F-AD46-8CF7-DE1430DE63F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30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D21CF-CD50-C443-8694-1DB10327668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0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92644-526E-2443-8E9C-3C199FF0B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911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BA5FE-692C-B94C-9A47-5C67A7ED745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770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55B7-B219-7443-92B3-8FD5E82F87D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5014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9B013-1FEC-7F4F-944B-13C28DB852E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8446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3A53E-8D89-7442-89C8-1868767FE04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9810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120D6-5437-DB4B-A1C7-287B63E681B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165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78A09B-6509-B041-AD00-75A7FDD187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147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1866-2877-6B41-AE67-F2C6D0CDD9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2311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14BEB-218F-E348-ABD6-B47C7AA515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6881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D3AF-F8CE-0549-802B-F188268C0E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9856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27B70-B53B-7D4D-8DBC-AA18335C55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3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FF71A-B6F7-624A-ACBD-DCD728719F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880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58F98-9DCB-F640-8F23-BD8E0A0EC7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1394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B61DE-5F46-0346-BCCC-49AF2AB4EF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959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94F7B-826C-9049-A356-D4A24274D0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6944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D742C-4262-EB4B-B00E-25551AC2AE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533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F0479-891E-1349-AF2E-AA8ADF6A1B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514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5F5E-4D62-554C-A23A-C4E7A5F903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6642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430947550 w 3625"/>
              <a:gd name="T5" fmla="*/ 7561263 h 1492"/>
              <a:gd name="T6" fmla="*/ 894656340 w 3625"/>
              <a:gd name="T7" fmla="*/ 22682200 h 1492"/>
              <a:gd name="T8" fmla="*/ 1257558872 w 3625"/>
              <a:gd name="T9" fmla="*/ 52924075 h 1492"/>
              <a:gd name="T10" fmla="*/ 1638101705 w 3625"/>
              <a:gd name="T11" fmla="*/ 90725625 h 1492"/>
              <a:gd name="T12" fmla="*/ 2038807377 w 3625"/>
              <a:gd name="T13" fmla="*/ 136088438 h 1492"/>
              <a:gd name="T14" fmla="*/ 2147483647 w 3625"/>
              <a:gd name="T15" fmla="*/ 196572188 h 1492"/>
              <a:gd name="T16" fmla="*/ 2147483647 w 3625"/>
              <a:gd name="T17" fmla="*/ 264617200 h 1492"/>
              <a:gd name="T18" fmla="*/ 2147483647 w 3625"/>
              <a:gd name="T19" fmla="*/ 335181575 h 1492"/>
              <a:gd name="T20" fmla="*/ 2147483647 w 3625"/>
              <a:gd name="T21" fmla="*/ 441028138 h 1492"/>
              <a:gd name="T22" fmla="*/ 2147483647 w 3625"/>
              <a:gd name="T23" fmla="*/ 546874700 h 1492"/>
              <a:gd name="T24" fmla="*/ 2147483647 w 3625"/>
              <a:gd name="T25" fmla="*/ 677922825 h 1492"/>
              <a:gd name="T26" fmla="*/ 2147483647 w 3625"/>
              <a:gd name="T27" fmla="*/ 776208125 h 1492"/>
              <a:gd name="T28" fmla="*/ 2147483647 w 3625"/>
              <a:gd name="T29" fmla="*/ 967740000 h 1492"/>
              <a:gd name="T30" fmla="*/ 2147483647 w 3625"/>
              <a:gd name="T31" fmla="*/ 1118949375 h 1492"/>
              <a:gd name="T32" fmla="*/ 2147483647 w 3625"/>
              <a:gd name="T33" fmla="*/ 1378526263 h 1492"/>
              <a:gd name="T34" fmla="*/ 2147483647 w 3625"/>
              <a:gd name="T35" fmla="*/ 1668343438 h 1492"/>
              <a:gd name="T36" fmla="*/ 2147483647 w 3625"/>
              <a:gd name="T37" fmla="*/ 1980842813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1020664075 h 1902"/>
              <a:gd name="T2" fmla="*/ 2147483647 w 5143"/>
              <a:gd name="T3" fmla="*/ 839212825 h 1902"/>
              <a:gd name="T4" fmla="*/ 2147483647 w 5143"/>
              <a:gd name="T5" fmla="*/ 657761575 h 1902"/>
              <a:gd name="T6" fmla="*/ 2147483647 w 5143"/>
              <a:gd name="T7" fmla="*/ 498990938 h 1902"/>
              <a:gd name="T8" fmla="*/ 2147483647 w 5143"/>
              <a:gd name="T9" fmla="*/ 385584700 h 1902"/>
              <a:gd name="T10" fmla="*/ 2147483647 w 5143"/>
              <a:gd name="T11" fmla="*/ 279738138 h 1902"/>
              <a:gd name="T12" fmla="*/ 2147483647 w 5143"/>
              <a:gd name="T13" fmla="*/ 189012513 h 1902"/>
              <a:gd name="T14" fmla="*/ 2147483647 w 5143"/>
              <a:gd name="T15" fmla="*/ 120967500 h 1902"/>
              <a:gd name="T16" fmla="*/ 1882557628 w 5143"/>
              <a:gd name="T17" fmla="*/ 75604688 h 1902"/>
              <a:gd name="T18" fmla="*/ 1262599152 w 5143"/>
              <a:gd name="T19" fmla="*/ 37803138 h 1902"/>
              <a:gd name="T20" fmla="*/ 619958475 w 5143"/>
              <a:gd name="T21" fmla="*/ 7561263 h 1902"/>
              <a:gd name="T22" fmla="*/ 0 w 5143"/>
              <a:gd name="T23" fmla="*/ 0 h 1902"/>
              <a:gd name="T24" fmla="*/ 0 w 5143"/>
              <a:gd name="T25" fmla="*/ 693043763 h 1902"/>
              <a:gd name="T26" fmla="*/ 0 w 5143"/>
              <a:gd name="T27" fmla="*/ 869454700 h 1902"/>
              <a:gd name="T28" fmla="*/ 0 w 5143"/>
              <a:gd name="T29" fmla="*/ 693043763 h 1902"/>
              <a:gd name="T30" fmla="*/ 0 w 5143"/>
              <a:gd name="T31" fmla="*/ 861893438 h 1902"/>
              <a:gd name="T32" fmla="*/ 854333815 w 5143"/>
              <a:gd name="T33" fmla="*/ 884575638 h 1902"/>
              <a:gd name="T34" fmla="*/ 1527214781 w 5143"/>
              <a:gd name="T35" fmla="*/ 937498125 h 1902"/>
              <a:gd name="T36" fmla="*/ 2147173256 w 5143"/>
              <a:gd name="T37" fmla="*/ 1005543138 h 1902"/>
              <a:gd name="T38" fmla="*/ 2147483647 w 5143"/>
              <a:gd name="T39" fmla="*/ 1096268763 h 1902"/>
              <a:gd name="T40" fmla="*/ 2147483647 w 5143"/>
              <a:gd name="T41" fmla="*/ 1194554063 h 1902"/>
              <a:gd name="T42" fmla="*/ 2147483647 w 5143"/>
              <a:gd name="T43" fmla="*/ 1360884375 h 1902"/>
              <a:gd name="T44" fmla="*/ 2147483647 w 5143"/>
              <a:gd name="T45" fmla="*/ 1519655013 h 1902"/>
              <a:gd name="T46" fmla="*/ 2147483647 w 5143"/>
              <a:gd name="T47" fmla="*/ 1708665938 h 1902"/>
              <a:gd name="T48" fmla="*/ 2147483647 w 5143"/>
              <a:gd name="T49" fmla="*/ 1882557513 h 1902"/>
              <a:gd name="T50" fmla="*/ 2147483647 w 5143"/>
              <a:gd name="T51" fmla="*/ 2147173125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018645950 h 1902"/>
              <a:gd name="T86" fmla="*/ 2147483647 w 5143"/>
              <a:gd name="T87" fmla="*/ 1769149688 h 1902"/>
              <a:gd name="T88" fmla="*/ 2147483647 w 5143"/>
              <a:gd name="T89" fmla="*/ 1481851875 h 1902"/>
              <a:gd name="T90" fmla="*/ 2147483647 w 5143"/>
              <a:gd name="T91" fmla="*/ 1232357200 h 1902"/>
              <a:gd name="T92" fmla="*/ 2147483647 w 5143"/>
              <a:gd name="T93" fmla="*/ 102066407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854333878 h 2325"/>
              <a:gd name="T4" fmla="*/ 1406247188 w 5760"/>
              <a:gd name="T5" fmla="*/ 899696697 h 2325"/>
              <a:gd name="T6" fmla="*/ 2033766888 w 5760"/>
              <a:gd name="T7" fmla="*/ 945059516 h 2325"/>
              <a:gd name="T8" fmla="*/ 2147483647 w 5760"/>
              <a:gd name="T9" fmla="*/ 1005543274 h 2325"/>
              <a:gd name="T10" fmla="*/ 2147483647 w 5760"/>
              <a:gd name="T11" fmla="*/ 1073586708 h 2325"/>
              <a:gd name="T12" fmla="*/ 2147483647 w 5760"/>
              <a:gd name="T13" fmla="*/ 1171873609 h 2325"/>
              <a:gd name="T14" fmla="*/ 2147483647 w 5760"/>
              <a:gd name="T15" fmla="*/ 1285279862 h 2325"/>
              <a:gd name="T16" fmla="*/ 2147483647 w 5760"/>
              <a:gd name="T17" fmla="*/ 1436489257 h 2325"/>
              <a:gd name="T18" fmla="*/ 2147483647 w 5760"/>
              <a:gd name="T19" fmla="*/ 1587698653 h 2325"/>
              <a:gd name="T20" fmla="*/ 2147483647 w 5760"/>
              <a:gd name="T21" fmla="*/ 1731348372 h 2325"/>
              <a:gd name="T22" fmla="*/ 2147483647 w 5760"/>
              <a:gd name="T23" fmla="*/ 1912799647 h 2325"/>
              <a:gd name="T24" fmla="*/ 2147483647 w 5760"/>
              <a:gd name="T25" fmla="*/ 2109371861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09371861 h 2325"/>
              <a:gd name="T62" fmla="*/ 2147483647 w 5760"/>
              <a:gd name="T63" fmla="*/ 1943041526 h 2325"/>
              <a:gd name="T64" fmla="*/ 2147483647 w 5760"/>
              <a:gd name="T65" fmla="*/ 1791832130 h 2325"/>
              <a:gd name="T66" fmla="*/ 2147483647 w 5760"/>
              <a:gd name="T67" fmla="*/ 1640622735 h 2325"/>
              <a:gd name="T68" fmla="*/ 2147483647 w 5760"/>
              <a:gd name="T69" fmla="*/ 1512093955 h 2325"/>
              <a:gd name="T70" fmla="*/ 2147483647 w 5760"/>
              <a:gd name="T71" fmla="*/ 1391126438 h 2325"/>
              <a:gd name="T72" fmla="*/ 2147483647 w 5760"/>
              <a:gd name="T73" fmla="*/ 1217236427 h 2325"/>
              <a:gd name="T74" fmla="*/ 2147483647 w 5760"/>
              <a:gd name="T75" fmla="*/ 1066027032 h 2325"/>
              <a:gd name="T76" fmla="*/ 2147483647 w 5760"/>
              <a:gd name="T77" fmla="*/ 945059516 h 2325"/>
              <a:gd name="T78" fmla="*/ 2147483647 w 5760"/>
              <a:gd name="T79" fmla="*/ 786288857 h 2325"/>
              <a:gd name="T80" fmla="*/ 2147483647 w 5760"/>
              <a:gd name="T81" fmla="*/ 657761664 h 2325"/>
              <a:gd name="T82" fmla="*/ 2147483647 w 5760"/>
              <a:gd name="T83" fmla="*/ 536794148 h 2325"/>
              <a:gd name="T84" fmla="*/ 2147483647 w 5760"/>
              <a:gd name="T85" fmla="*/ 430947571 h 2325"/>
              <a:gd name="T86" fmla="*/ 2147483647 w 5760"/>
              <a:gd name="T87" fmla="*/ 347781610 h 2325"/>
              <a:gd name="T88" fmla="*/ 2147483647 w 5760"/>
              <a:gd name="T89" fmla="*/ 272176912 h 2325"/>
              <a:gd name="T90" fmla="*/ 2147483647 w 5760"/>
              <a:gd name="T91" fmla="*/ 204133478 h 2325"/>
              <a:gd name="T92" fmla="*/ 2147483647 w 5760"/>
              <a:gd name="T93" fmla="*/ 151209395 h 2325"/>
              <a:gd name="T94" fmla="*/ 2147483647 w 5760"/>
              <a:gd name="T95" fmla="*/ 90725637 h 2325"/>
              <a:gd name="T96" fmla="*/ 2086689375 w 5760"/>
              <a:gd name="T97" fmla="*/ 52924082 h 2325"/>
              <a:gd name="T98" fmla="*/ 1406247188 w 5760"/>
              <a:gd name="T99" fmla="*/ 30241879 h 2325"/>
              <a:gd name="T100" fmla="*/ 710684063 w 5760"/>
              <a:gd name="T101" fmla="*/ 7561264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884575815 h 1573"/>
              <a:gd name="T4" fmla="*/ 710684063 w 5760"/>
              <a:gd name="T5" fmla="*/ 899696755 h 1573"/>
              <a:gd name="T6" fmla="*/ 1580138763 w 5760"/>
              <a:gd name="T7" fmla="*/ 914817696 h 1573"/>
              <a:gd name="T8" fmla="*/ 2147483647 w 5760"/>
              <a:gd name="T9" fmla="*/ 945059577 h 1573"/>
              <a:gd name="T10" fmla="*/ 2147483647 w 5760"/>
              <a:gd name="T11" fmla="*/ 990422398 h 1573"/>
              <a:gd name="T12" fmla="*/ 2147483647 w 5760"/>
              <a:gd name="T13" fmla="*/ 1035785220 h 1573"/>
              <a:gd name="T14" fmla="*/ 2147483647 w 5760"/>
              <a:gd name="T15" fmla="*/ 1096268982 h 1573"/>
              <a:gd name="T16" fmla="*/ 2147483647 w 5760"/>
              <a:gd name="T17" fmla="*/ 1164312421 h 1573"/>
              <a:gd name="T18" fmla="*/ 2147483647 w 5760"/>
              <a:gd name="T19" fmla="*/ 1270159004 h 1573"/>
              <a:gd name="T20" fmla="*/ 2147483647 w 5760"/>
              <a:gd name="T21" fmla="*/ 1383566852 h 1573"/>
              <a:gd name="T22" fmla="*/ 2147483647 w 5760"/>
              <a:gd name="T23" fmla="*/ 1504534376 h 1573"/>
              <a:gd name="T24" fmla="*/ 2147483647 w 5760"/>
              <a:gd name="T25" fmla="*/ 1633061577 h 1573"/>
              <a:gd name="T26" fmla="*/ 2147483647 w 5760"/>
              <a:gd name="T27" fmla="*/ 1784270982 h 1573"/>
              <a:gd name="T28" fmla="*/ 2147483647 w 5760"/>
              <a:gd name="T29" fmla="*/ 1890117566 h 1573"/>
              <a:gd name="T30" fmla="*/ 2147483647 w 5760"/>
              <a:gd name="T31" fmla="*/ 2041326971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1595260019 h 1573"/>
              <a:gd name="T54" fmla="*/ 2147483647 w 5760"/>
              <a:gd name="T55" fmla="*/ 1436489350 h 1573"/>
              <a:gd name="T56" fmla="*/ 2147483647 w 5760"/>
              <a:gd name="T57" fmla="*/ 1262599328 h 1573"/>
              <a:gd name="T58" fmla="*/ 2147483647 w 5760"/>
              <a:gd name="T59" fmla="*/ 1118949599 h 1573"/>
              <a:gd name="T60" fmla="*/ 2147483647 w 5760"/>
              <a:gd name="T61" fmla="*/ 997982075 h 1573"/>
              <a:gd name="T62" fmla="*/ 2147483647 w 5760"/>
              <a:gd name="T63" fmla="*/ 877014551 h 1573"/>
              <a:gd name="T64" fmla="*/ 2147483647 w 5760"/>
              <a:gd name="T65" fmla="*/ 740926086 h 1573"/>
              <a:gd name="T66" fmla="*/ 2147483647 w 5760"/>
              <a:gd name="T67" fmla="*/ 635079502 h 1573"/>
              <a:gd name="T68" fmla="*/ 2147483647 w 5760"/>
              <a:gd name="T69" fmla="*/ 536794182 h 1573"/>
              <a:gd name="T70" fmla="*/ 2147483647 w 5760"/>
              <a:gd name="T71" fmla="*/ 461189480 h 1573"/>
              <a:gd name="T72" fmla="*/ 2147483647 w 5760"/>
              <a:gd name="T73" fmla="*/ 385584777 h 1573"/>
              <a:gd name="T74" fmla="*/ 2147483647 w 5760"/>
              <a:gd name="T75" fmla="*/ 325101015 h 1573"/>
              <a:gd name="T76" fmla="*/ 2147483647 w 5760"/>
              <a:gd name="T77" fmla="*/ 264617253 h 1573"/>
              <a:gd name="T78" fmla="*/ 2147483647 w 5760"/>
              <a:gd name="T79" fmla="*/ 219254431 h 1573"/>
              <a:gd name="T80" fmla="*/ 2147483647 w 5760"/>
              <a:gd name="T81" fmla="*/ 166330346 h 1573"/>
              <a:gd name="T82" fmla="*/ 2147483647 w 5760"/>
              <a:gd name="T83" fmla="*/ 120967524 h 1573"/>
              <a:gd name="T84" fmla="*/ 2147483647 w 5760"/>
              <a:gd name="T85" fmla="*/ 98286907 h 1573"/>
              <a:gd name="T86" fmla="*/ 2147483647 w 5760"/>
              <a:gd name="T87" fmla="*/ 68045026 h 1573"/>
              <a:gd name="T88" fmla="*/ 2147483647 w 5760"/>
              <a:gd name="T89" fmla="*/ 37803145 h 1573"/>
              <a:gd name="T90" fmla="*/ 1799391563 w 5760"/>
              <a:gd name="T91" fmla="*/ 30241881 h 1573"/>
              <a:gd name="T92" fmla="*/ 1285279688 w 5760"/>
              <a:gd name="T93" fmla="*/ 15120941 h 1573"/>
              <a:gd name="T94" fmla="*/ 612398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854333763 h 970"/>
              <a:gd name="T4" fmla="*/ 801409688 w 5760"/>
              <a:gd name="T5" fmla="*/ 861893438 h 970"/>
              <a:gd name="T6" fmla="*/ 1489413138 w 5760"/>
              <a:gd name="T7" fmla="*/ 877014375 h 970"/>
              <a:gd name="T8" fmla="*/ 2132052188 w 5760"/>
              <a:gd name="T9" fmla="*/ 892135313 h 970"/>
              <a:gd name="T10" fmla="*/ 2147483647 w 5760"/>
              <a:gd name="T11" fmla="*/ 907256250 h 970"/>
              <a:gd name="T12" fmla="*/ 2147483647 w 5760"/>
              <a:gd name="T13" fmla="*/ 922377188 h 970"/>
              <a:gd name="T14" fmla="*/ 2147483647 w 5760"/>
              <a:gd name="T15" fmla="*/ 960180325 h 970"/>
              <a:gd name="T16" fmla="*/ 2147483647 w 5760"/>
              <a:gd name="T17" fmla="*/ 1005543138 h 970"/>
              <a:gd name="T18" fmla="*/ 2147483647 w 5760"/>
              <a:gd name="T19" fmla="*/ 1058465625 h 970"/>
              <a:gd name="T20" fmla="*/ 2147483647 w 5760"/>
              <a:gd name="T21" fmla="*/ 1141631575 h 970"/>
              <a:gd name="T22" fmla="*/ 2147483647 w 5760"/>
              <a:gd name="T23" fmla="*/ 1202115325 h 970"/>
              <a:gd name="T24" fmla="*/ 2147483647 w 5760"/>
              <a:gd name="T25" fmla="*/ 1277720013 h 970"/>
              <a:gd name="T26" fmla="*/ 2147483647 w 5760"/>
              <a:gd name="T27" fmla="*/ 1368445638 h 970"/>
              <a:gd name="T28" fmla="*/ 2147483647 w 5760"/>
              <a:gd name="T29" fmla="*/ 1474292200 h 970"/>
              <a:gd name="T30" fmla="*/ 2147483647 w 5760"/>
              <a:gd name="T31" fmla="*/ 1557456563 h 970"/>
              <a:gd name="T32" fmla="*/ 2147483647 w 5760"/>
              <a:gd name="T33" fmla="*/ 1685985325 h 970"/>
              <a:gd name="T34" fmla="*/ 2147483647 w 5760"/>
              <a:gd name="T35" fmla="*/ 1829633438 h 970"/>
              <a:gd name="T36" fmla="*/ 2147483647 w 5760"/>
              <a:gd name="T37" fmla="*/ 1980842813 h 970"/>
              <a:gd name="T38" fmla="*/ 2147483647 w 5760"/>
              <a:gd name="T39" fmla="*/ 2132052188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897679578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1693251 h 1060"/>
              <a:gd name="T12" fmla="*/ 2147483647 w 5760"/>
              <a:gd name="T13" fmla="*/ 400705876 h 1060"/>
              <a:gd name="T14" fmla="*/ 2147483647 w 5760"/>
              <a:gd name="T15" fmla="*/ 559475020 h 1060"/>
              <a:gd name="T16" fmla="*/ 2147483647 w 5760"/>
              <a:gd name="T17" fmla="*/ 672882912 h 1060"/>
              <a:gd name="T18" fmla="*/ 2147483647 w 5760"/>
              <a:gd name="T19" fmla="*/ 816531110 h 1060"/>
              <a:gd name="T20" fmla="*/ 2147483647 w 5760"/>
              <a:gd name="T21" fmla="*/ 922377736 h 1060"/>
              <a:gd name="T22" fmla="*/ 2147483647 w 5760"/>
              <a:gd name="T23" fmla="*/ 1043345308 h 1060"/>
              <a:gd name="T24" fmla="*/ 2147483647 w 5760"/>
              <a:gd name="T25" fmla="*/ 1179433826 h 1060"/>
              <a:gd name="T26" fmla="*/ 2147483647 w 5760"/>
              <a:gd name="T27" fmla="*/ 1270159505 h 1060"/>
              <a:gd name="T28" fmla="*/ 2147483647 w 5760"/>
              <a:gd name="T29" fmla="*/ 1368446451 h 1060"/>
              <a:gd name="T30" fmla="*/ 2147483647 w 5760"/>
              <a:gd name="T31" fmla="*/ 1459172130 h 1060"/>
              <a:gd name="T32" fmla="*/ 2147483647 w 5760"/>
              <a:gd name="T33" fmla="*/ 1527217183 h 1060"/>
              <a:gd name="T34" fmla="*/ 2147483647 w 5760"/>
              <a:gd name="T35" fmla="*/ 1595260648 h 1060"/>
              <a:gd name="T36" fmla="*/ 2147483647 w 5760"/>
              <a:gd name="T37" fmla="*/ 1648184754 h 1060"/>
              <a:gd name="T38" fmla="*/ 2147483647 w 5760"/>
              <a:gd name="T39" fmla="*/ 1701107273 h 1060"/>
              <a:gd name="T40" fmla="*/ 2147483647 w 5760"/>
              <a:gd name="T41" fmla="*/ 1746470113 h 1060"/>
              <a:gd name="T42" fmla="*/ 2147483647 w 5760"/>
              <a:gd name="T43" fmla="*/ 1784273273 h 1060"/>
              <a:gd name="T44" fmla="*/ 2147483647 w 5760"/>
              <a:gd name="T45" fmla="*/ 1814515166 h 1060"/>
              <a:gd name="T46" fmla="*/ 2147483647 w 5760"/>
              <a:gd name="T47" fmla="*/ 1844757059 h 1060"/>
              <a:gd name="T48" fmla="*/ 2147483647 w 5760"/>
              <a:gd name="T49" fmla="*/ 1859878005 h 1060"/>
              <a:gd name="T50" fmla="*/ 1345763438 w 5760"/>
              <a:gd name="T51" fmla="*/ 1882558631 h 1060"/>
              <a:gd name="T52" fmla="*/ 506552200 w 5760"/>
              <a:gd name="T53" fmla="*/ 1897679578 h 1060"/>
              <a:gd name="T54" fmla="*/ 0 w 5760"/>
              <a:gd name="T55" fmla="*/ 189767957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922377619 h 673"/>
              <a:gd name="T2" fmla="*/ 0 w 5284"/>
              <a:gd name="T3" fmla="*/ 1693545793 h 673"/>
              <a:gd name="T4" fmla="*/ 763608138 w 5284"/>
              <a:gd name="T5" fmla="*/ 1693545793 h 673"/>
              <a:gd name="T6" fmla="*/ 1822073763 w 5284"/>
              <a:gd name="T7" fmla="*/ 1670865169 h 673"/>
              <a:gd name="T8" fmla="*/ 2147483647 w 5284"/>
              <a:gd name="T9" fmla="*/ 1648182959 h 673"/>
              <a:gd name="T10" fmla="*/ 2147483647 w 5284"/>
              <a:gd name="T11" fmla="*/ 1617941070 h 673"/>
              <a:gd name="T12" fmla="*/ 2147483647 w 5284"/>
              <a:gd name="T13" fmla="*/ 1587699181 h 673"/>
              <a:gd name="T14" fmla="*/ 2147483647 w 5284"/>
              <a:gd name="T15" fmla="*/ 1549897613 h 673"/>
              <a:gd name="T16" fmla="*/ 2147483647 w 5284"/>
              <a:gd name="T17" fmla="*/ 1527215402 h 673"/>
              <a:gd name="T18" fmla="*/ 2147483647 w 5284"/>
              <a:gd name="T19" fmla="*/ 1481852568 h 673"/>
              <a:gd name="T20" fmla="*/ 2147483647 w 5284"/>
              <a:gd name="T21" fmla="*/ 1436489735 h 673"/>
              <a:gd name="T22" fmla="*/ 2147483647 w 5284"/>
              <a:gd name="T23" fmla="*/ 1376005956 h 673"/>
              <a:gd name="T24" fmla="*/ 2147483647 w 5284"/>
              <a:gd name="T25" fmla="*/ 1330643123 h 673"/>
              <a:gd name="T26" fmla="*/ 2147483647 w 5284"/>
              <a:gd name="T27" fmla="*/ 1255038400 h 673"/>
              <a:gd name="T28" fmla="*/ 2147483647 w 5284"/>
              <a:gd name="T29" fmla="*/ 1194554622 h 673"/>
              <a:gd name="T30" fmla="*/ 2147483647 w 5284"/>
              <a:gd name="T31" fmla="*/ 1126511165 h 673"/>
              <a:gd name="T32" fmla="*/ 2147483647 w 5284"/>
              <a:gd name="T33" fmla="*/ 1058466120 h 673"/>
              <a:gd name="T34" fmla="*/ 2147483647 w 5284"/>
              <a:gd name="T35" fmla="*/ 967740453 h 673"/>
              <a:gd name="T36" fmla="*/ 2147483647 w 5284"/>
              <a:gd name="T37" fmla="*/ 884576051 h 673"/>
              <a:gd name="T38" fmla="*/ 2147483647 w 5284"/>
              <a:gd name="T39" fmla="*/ 801410063 h 673"/>
              <a:gd name="T40" fmla="*/ 2147483647 w 5284"/>
              <a:gd name="T41" fmla="*/ 703124717 h 673"/>
              <a:gd name="T42" fmla="*/ 2147483647 w 5284"/>
              <a:gd name="T43" fmla="*/ 597278105 h 673"/>
              <a:gd name="T44" fmla="*/ 2147483647 w 5284"/>
              <a:gd name="T45" fmla="*/ 483870226 h 673"/>
              <a:gd name="T46" fmla="*/ 2147483647 w 5284"/>
              <a:gd name="T47" fmla="*/ 370463936 h 673"/>
              <a:gd name="T48" fmla="*/ 2147483647 w 5284"/>
              <a:gd name="T49" fmla="*/ 226814169 h 673"/>
              <a:gd name="T50" fmla="*/ 2147483647 w 5284"/>
              <a:gd name="T51" fmla="*/ 105846612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143649767 h 673"/>
              <a:gd name="T58" fmla="*/ 2147483647 w 5284"/>
              <a:gd name="T59" fmla="*/ 272177002 h 673"/>
              <a:gd name="T60" fmla="*/ 2147483647 w 5284"/>
              <a:gd name="T61" fmla="*/ 378023614 h 673"/>
              <a:gd name="T62" fmla="*/ 2147483647 w 5284"/>
              <a:gd name="T63" fmla="*/ 461189603 h 673"/>
              <a:gd name="T64" fmla="*/ 2147483647 w 5284"/>
              <a:gd name="T65" fmla="*/ 536794326 h 673"/>
              <a:gd name="T66" fmla="*/ 2147483647 w 5284"/>
              <a:gd name="T67" fmla="*/ 612399049 h 673"/>
              <a:gd name="T68" fmla="*/ 2147483647 w 5284"/>
              <a:gd name="T69" fmla="*/ 688003772 h 673"/>
              <a:gd name="T70" fmla="*/ 2147483647 w 5284"/>
              <a:gd name="T71" fmla="*/ 748487550 h 673"/>
              <a:gd name="T72" fmla="*/ 2147483647 w 5284"/>
              <a:gd name="T73" fmla="*/ 786289118 h 673"/>
              <a:gd name="T74" fmla="*/ 2147483647 w 5284"/>
              <a:gd name="T75" fmla="*/ 831651952 h 673"/>
              <a:gd name="T76" fmla="*/ 2147483647 w 5284"/>
              <a:gd name="T77" fmla="*/ 861893841 h 673"/>
              <a:gd name="T78" fmla="*/ 1754028750 w 5284"/>
              <a:gd name="T79" fmla="*/ 892135730 h 673"/>
              <a:gd name="T80" fmla="*/ 1262599075 w 5284"/>
              <a:gd name="T81" fmla="*/ 907256675 h 673"/>
              <a:gd name="T82" fmla="*/ 703124388 w 5284"/>
              <a:gd name="T83" fmla="*/ 922377619 h 673"/>
              <a:gd name="T84" fmla="*/ 249496263 w 5284"/>
              <a:gd name="T85" fmla="*/ 929938885 h 673"/>
              <a:gd name="T86" fmla="*/ 0 w 5284"/>
              <a:gd name="T87" fmla="*/ 922377619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718246907 h 286"/>
              <a:gd name="T4" fmla="*/ 483870000 w 2884"/>
              <a:gd name="T5" fmla="*/ 718246907 h 286"/>
              <a:gd name="T6" fmla="*/ 967740000 w 2884"/>
              <a:gd name="T7" fmla="*/ 710687215 h 286"/>
              <a:gd name="T8" fmla="*/ 1459171263 w 2884"/>
              <a:gd name="T9" fmla="*/ 695566244 h 286"/>
              <a:gd name="T10" fmla="*/ 1988404075 w 2884"/>
              <a:gd name="T11" fmla="*/ 672883995 h 286"/>
              <a:gd name="T12" fmla="*/ 2147483647 w 2884"/>
              <a:gd name="T13" fmla="*/ 650203332 h 286"/>
              <a:gd name="T14" fmla="*/ 2147483647 w 2884"/>
              <a:gd name="T15" fmla="*/ 619961390 h 286"/>
              <a:gd name="T16" fmla="*/ 2147483647 w 2884"/>
              <a:gd name="T17" fmla="*/ 589719449 h 286"/>
              <a:gd name="T18" fmla="*/ 2147483647 w 2884"/>
              <a:gd name="T19" fmla="*/ 559477507 h 286"/>
              <a:gd name="T20" fmla="*/ 2147483647 w 2884"/>
              <a:gd name="T21" fmla="*/ 506553316 h 286"/>
              <a:gd name="T22" fmla="*/ 2147483647 w 2884"/>
              <a:gd name="T23" fmla="*/ 400706520 h 286"/>
              <a:gd name="T24" fmla="*/ 2147483647 w 2884"/>
              <a:gd name="T25" fmla="*/ 294859724 h 286"/>
              <a:gd name="T26" fmla="*/ 2147483647 w 2884"/>
              <a:gd name="T27" fmla="*/ 151209708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93467-CF17-044F-A3E1-7C860E725F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30801-DBB1-1F41-8354-A7EAEB6FBD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233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96F3C-C1EC-9740-8CF5-21D8DC14E0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3563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F75F-F7C3-DA4E-A550-282159BA23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67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B15B1E18-8BED-764B-9D19-539FB69F6F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502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3F0BB-A5D7-9946-BCEE-143F2A9C87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902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DA433-896C-7745-B9C0-EC4E4F547D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2941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3B2E9-B125-BB4C-A9F3-66A7632CDC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7673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E539E-F466-6C4F-9EAC-9D41EB5E27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5301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6634-6A4E-3B4B-9EF4-FB46308894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1033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FE245-3FC7-6743-8548-F7F2F5459E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0386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1079-8564-104C-949F-940801BAF2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7271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EAEAEA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A14E27E-6235-7A4B-A1A8-1D574106C1E6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96199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C5BC-5E63-E54E-BBD7-3C20DE55FFB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983452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172B7-6EC2-B148-8972-E5EBFEB0A3D0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1999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4AAAB518-B2B7-FB41-841D-56A9048E2E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099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BF059-2637-1241-B23C-24E3BF10F79C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483116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F311-AE43-9B43-86F5-8A7EC4BD956C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2427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72329-0A71-5D47-96EB-030773F72C8F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500720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E3E5A-0A54-4C44-8DE6-51FE32BBE000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288383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7997-A382-944E-B2AB-E0FF8DDF1D5D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848883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3BEA-5F57-AF46-96FA-A12BEEFCCF5D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30320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A4B-C7DE-A84C-8FB7-4D8FE976755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63962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D93A-0FA7-9949-844E-CDCFADDD3788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310530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1D8-2FD5-E345-9D67-88D6A6329D03}" type="slidenum">
              <a:rPr lang="en-US">
                <a:solidFill>
                  <a:srgbClr val="EAEAEA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404375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428DFC8-2106-1245-8D77-A40BCB49C3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5911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767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19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41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519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240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212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283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7982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886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7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4586AE3-FD84-8A45-B341-C0D6BC181F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042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24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22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7026-492B-EC44-8B88-C42F494F6924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8F7B-2FCF-5447-8DB4-6219DC8E1CE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90564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52E6-73AF-6D42-AA48-2463A5560065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590-9B50-3E49-BA0D-F43CF3DB51E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82939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2BAE-E9F1-734A-976D-58DD5C59622C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98E-E7D5-FD49-B7DC-0971726D048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9129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F34E-C08B-BC4B-B4A8-3FF3D34F6A61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4336-C556-AD4F-80E3-4891DB9379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39475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0024-35D8-D94A-8999-7B7B6B51CA1B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5FC-3700-984A-B207-4D872868D8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55360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3A14-E094-2A4E-8099-0EDC7438E730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152D-FDAA-9E47-9A0E-2ED8E9B3CB2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76629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08AB-5B50-4F49-94AA-220D160AA4F4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8D47-628B-824C-8574-3A11692350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73991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6DE2-63B7-4041-8918-7F499461D365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CA73-0552-214B-B539-DF47D6D79F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521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489BD6BC-2F4A-EB46-A332-7D56547C6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4519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33BA-218B-C447-AF2D-4B676F47CDE7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B108-CFD7-CE48-A9BB-702F622A53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40198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C59-F915-1047-9473-5D5FE98DF12C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6DFA-5FBA-3043-9187-CA3798BD5BD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75341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1EB7-CA46-CA4B-BD9C-063522A155A6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F1A0-283A-9E48-B9B5-B61800A6FBB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3519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-108" charset="2"/>
              <a:buNone/>
              <a:defRPr b="0">
                <a:latin typeface="Times New Roman" pitchFamily="-10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55834"/>
      </p:ext>
    </p:extLst>
  </p:cSld>
  <p:clrMapOvr>
    <a:masterClrMapping/>
  </p:clrMapOvr>
  <p:transition spd="med">
    <p:zoom dir="in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24349"/>
      </p:ext>
    </p:extLst>
  </p:cSld>
  <p:clrMapOvr>
    <a:masterClrMapping/>
  </p:clrMapOvr>
  <p:transition spd="med">
    <p:zoom dir="in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83587"/>
      </p:ext>
    </p:extLst>
  </p:cSld>
  <p:clrMapOvr>
    <a:masterClrMapping/>
  </p:clrMapOvr>
  <p:transition spd="med">
    <p:zoom dir="in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81163"/>
      </p:ext>
    </p:extLst>
  </p:cSld>
  <p:clrMapOvr>
    <a:masterClrMapping/>
  </p:clrMapOvr>
  <p:transition spd="med">
    <p:zoom dir="in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32435"/>
      </p:ext>
    </p:extLst>
  </p:cSld>
  <p:clrMapOvr>
    <a:masterClrMapping/>
  </p:clrMapOvr>
  <p:transition spd="med">
    <p:zoom dir="in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2858"/>
      </p:ext>
    </p:extLst>
  </p:cSld>
  <p:clrMapOvr>
    <a:masterClrMapping/>
  </p:clrMapOvr>
  <p:transition spd="med">
    <p:zoom dir="in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18518"/>
      </p:ext>
    </p:extLst>
  </p:cSld>
  <p:clrMapOvr>
    <a:masterClrMapping/>
  </p:clrMapOvr>
  <p:transition spd="med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496FB-2177-F944-9677-43CEB9346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7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E82C4CE-1E3F-A648-BA94-A5141AE351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1525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12551"/>
      </p:ext>
    </p:extLst>
  </p:cSld>
  <p:clrMapOvr>
    <a:masterClrMapping/>
  </p:clrMapOvr>
  <p:transition spd="med">
    <p:zoom dir="in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55636"/>
      </p:ext>
    </p:extLst>
  </p:cSld>
  <p:clrMapOvr>
    <a:masterClrMapping/>
  </p:clrMapOvr>
  <p:transition spd="med">
    <p:zoom dir="in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78129"/>
      </p:ext>
    </p:extLst>
  </p:cSld>
  <p:clrMapOvr>
    <a:masterClrMapping/>
  </p:clrMapOvr>
  <p:transition spd="med">
    <p:zoom dir="in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07373"/>
      </p:ext>
    </p:extLst>
  </p:cSld>
  <p:clrMapOvr>
    <a:masterClrMapping/>
  </p:clrMapOvr>
  <p:transition spd="med">
    <p:zoom dir="in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47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0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475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286E70CF-409E-3548-B2BC-E2E6F4A4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34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E39AD503-C79B-E94B-93DA-B72D76829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5016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0AA86538-B579-0944-8B43-31467F539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4022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7CE0754B-F050-D140-BF92-8B86154E8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6527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BE14B22B-2DF5-CC42-953B-6202A6E2E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832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157F522A-8C54-AC4E-BC5C-3A9CD7D6A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4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10DBB19-A636-0B45-89C3-D54BB4EFA3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498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421A8C01-4625-A14A-9C27-29221CC29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9248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FF9D7A56-2CDC-1C46-A975-5B9EC68E9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514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45504AE9-6201-5543-9BFF-E305FFF13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0145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645C40CD-07A9-0744-8689-D517C3E5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636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>
                <a:latin typeface="Arial Narrow" charset="0"/>
              </a:defRPr>
            </a:lvl1pPr>
          </a:lstStyle>
          <a:p>
            <a:pPr>
              <a:defRPr/>
            </a:pPr>
            <a:fld id="{0CB04A05-695A-B84A-A154-2A3E936F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12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0BBD82-B05B-BC44-A48E-6E2090230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44259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FE0A3-BC90-614B-B7D3-532432745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3117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B34FA1A-527A-B145-8033-CDBD2D005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64734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4BC17B-6275-534B-8342-E8DB88F66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40751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126715-8DC2-E744-9809-CFFE6462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760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71CD1D0-B2DE-9C41-AB39-372720DE73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180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92B593-E686-DE4D-8154-F320D3884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97308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34C05-2526-6449-8666-AEA2E371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7818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124232-FBB8-2245-8812-DB9957F6A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966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09C6DF-4820-824A-8524-94906BE8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41066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BC896C-8EDE-9B43-8976-9F9E0805A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32660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5991760"/>
      </p:ext>
    </p:extLst>
  </p:cSld>
  <p:clrMapOvr>
    <a:masterClrMapping/>
  </p:clrMapOvr>
  <p:transition spd="med">
    <p:randomBar dir="vert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741506"/>
      </p:ext>
    </p:extLst>
  </p:cSld>
  <p:clrMapOvr>
    <a:masterClrMapping/>
  </p:clrMapOvr>
  <p:transition spd="med">
    <p:randomBar dir="vert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478312"/>
      </p:ext>
    </p:extLst>
  </p:cSld>
  <p:clrMapOvr>
    <a:masterClrMapping/>
  </p:clrMapOvr>
  <p:transition spd="med">
    <p:randomBar dir="vert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50270"/>
      </p:ext>
    </p:extLst>
  </p:cSld>
  <p:clrMapOvr>
    <a:masterClrMapping/>
  </p:clrMapOvr>
  <p:transition spd="med">
    <p:randomBar dir="vert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760303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FF34013-6C40-6A44-BFFD-DA50ED6E2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3678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5124910"/>
      </p:ext>
    </p:extLst>
  </p:cSld>
  <p:clrMapOvr>
    <a:masterClrMapping/>
  </p:clrMapOvr>
  <p:transition spd="med">
    <p:randomBar dir="vert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2984817"/>
      </p:ext>
    </p:extLst>
  </p:cSld>
  <p:clrMapOvr>
    <a:masterClrMapping/>
  </p:clrMapOvr>
  <p:transition spd="med">
    <p:randomBar dir="vert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9412019"/>
      </p:ext>
    </p:extLst>
  </p:cSld>
  <p:clrMapOvr>
    <a:masterClrMapping/>
  </p:clrMapOvr>
  <p:transition spd="med">
    <p:randomBar dir="vert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4869156"/>
      </p:ext>
    </p:extLst>
  </p:cSld>
  <p:clrMapOvr>
    <a:masterClrMapping/>
  </p:clrMapOvr>
  <p:transition spd="med">
    <p:randomBar dir="vert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4945410"/>
      </p:ext>
    </p:extLst>
  </p:cSld>
  <p:clrMapOvr>
    <a:masterClrMapping/>
  </p:clrMapOvr>
  <p:transition spd="med">
    <p:randomBar dir="vert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5926389"/>
      </p:ext>
    </p:extLst>
  </p:cSld>
  <p:clrMapOvr>
    <a:masterClrMapping/>
  </p:clrMapOvr>
  <p:transition spd="med">
    <p:randomBar dir="vert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5699587"/>
      </p:ext>
    </p:extLst>
  </p:cSld>
  <p:clrMapOvr>
    <a:masterClrMapping/>
  </p:clrMapOvr>
  <p:transition spd="med">
    <p:randomBar dir="vert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F5E2B8-B8BC-0243-8067-01645E38D046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5298659"/>
      </p:ext>
    </p:extLst>
  </p:cSld>
  <p:clrMapOvr>
    <a:masterClrMapping/>
  </p:clrMapOvr>
  <p:transition spd="med">
    <p:randomBar dir="vert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6AA38C6-1895-4C48-8D4F-CFD1C77DC5D7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1713547"/>
      </p:ext>
    </p:extLst>
  </p:cSld>
  <p:clrMapOvr>
    <a:masterClrMapping/>
  </p:clrMapOvr>
  <p:transition spd="med">
    <p:randomBar dir="vert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88857C-72D3-5B4D-B5C8-C23E06F567CC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9711537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9B2F02D-4573-5645-8987-1D5AF7A42E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7348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C2814D2-D9B4-344E-81A0-2A2988404FE4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38953240"/>
      </p:ext>
    </p:extLst>
  </p:cSld>
  <p:clrMapOvr>
    <a:masterClrMapping/>
  </p:clrMapOvr>
  <p:transition spd="med">
    <p:randomBar dir="vert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A884728-E70C-D540-874A-789E2F1D45BB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755588"/>
      </p:ext>
    </p:extLst>
  </p:cSld>
  <p:clrMapOvr>
    <a:masterClrMapping/>
  </p:clrMapOvr>
  <p:transition spd="med">
    <p:randomBar dir="vert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3490A61-7C51-B245-9973-3CA768B6E78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90533731"/>
      </p:ext>
    </p:extLst>
  </p:cSld>
  <p:clrMapOvr>
    <a:masterClrMapping/>
  </p:clrMapOvr>
  <p:transition spd="med">
    <p:randomBar dir="vert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B1888DF-4323-634E-AD73-B0DB770C968F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3884663"/>
      </p:ext>
    </p:extLst>
  </p:cSld>
  <p:clrMapOvr>
    <a:masterClrMapping/>
  </p:clrMapOvr>
  <p:transition spd="med">
    <p:randomBar dir="vert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262C688-990B-4B4E-88A5-AE6393E8FDA2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068817"/>
      </p:ext>
    </p:extLst>
  </p:cSld>
  <p:clrMapOvr>
    <a:masterClrMapping/>
  </p:clrMapOvr>
  <p:transition spd="med">
    <p:randomBar dir="vert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E3A2859-A519-CB4A-94BA-A3C61863921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84939750"/>
      </p:ext>
    </p:extLst>
  </p:cSld>
  <p:clrMapOvr>
    <a:masterClrMapping/>
  </p:clrMapOvr>
  <p:transition spd="med">
    <p:randomBar dir="vert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95A6661-DBE7-1540-BD65-2F3CFE3EFBA0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788943"/>
      </p:ext>
    </p:extLst>
  </p:cSld>
  <p:clrMapOvr>
    <a:masterClrMapping/>
  </p:clrMapOvr>
  <p:transition spd="med">
    <p:randomBar dir="vert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F162B0-7D03-F64D-B98B-2AD875776C48}" type="slidenum">
              <a:rPr lang="en-US"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3975391"/>
      </p:ext>
    </p:extLst>
  </p:cSld>
  <p:clrMapOvr>
    <a:masterClrMapping/>
  </p:clrMapOvr>
  <p:transition spd="med">
    <p:randomBar dir="vert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E56E5D93-372A-EC4D-901F-A57DDF68BE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871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DE6CDE6-A93D-F241-8A46-F68DFFBCF2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5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4D2F679-91AD-E94A-854C-92778C2B56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921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87BFCF74-5A61-8C4F-93BE-3C32EC0A21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1717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3DA84B5-73DB-CB4D-BC79-351DFC0BDC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967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80DDCB8-4FB0-424F-82E3-5098142A4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5678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6290DBB-BFA4-3B49-8360-336E5C0682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39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6F743254-997B-A641-925F-E0CCA21964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8946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ECFEA0B-32CA-2644-9356-E4D11588DA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2500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B8E410B6-50B5-F242-8756-12B5DBA02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984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0E6546A-DE60-5343-95C9-9600ED5E84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4867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2E10D8B3-2D67-064F-BAA0-AEE3EB8EDA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1363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D7B7843C-94AE-D149-9299-8AA3C4014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74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75C071A4-F07D-974B-B8CA-BCFB6D274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887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B0957-3DC0-F640-A00C-598B45CDEA9B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8338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494CA-17EA-244A-8459-086EBF3ACA0D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2337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857C1-3FA2-B04B-97EE-69AB34EEABF5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6796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11C58-D6F1-E845-8A50-36BFA4344037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2955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073C-56E8-934E-939B-30C13C3F82B2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4381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B3D0A-7418-974B-85E1-EE56E65FC58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51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2693E-A7C1-C44B-A287-9C4590D492BF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8820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FA8C5-55AD-9245-8858-D22BE37C030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2466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FB20F-5184-2648-807E-9E4A1B39C2F6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9328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6BF4B-EBDF-4043-921F-9332FAB8A1C0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8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997D12C2-7CF3-ED47-B50D-C982BD94F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916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1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1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3FA4-119A-B34C-825D-C86EB6DB4CAE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6800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26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3756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9316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7212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4149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4140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8256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4593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44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CC7AA375-924A-614B-8742-3ACC12CF2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779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2692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90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8119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928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FF02F86-F0D1-D148-8E71-029D43C64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084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70F8E9B-E471-F446-B2DA-B18EF3094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8687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E3684AA-747A-F34E-9AB6-A8F75F43F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3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3B81A6F9-A58C-4544-AE01-883D7FB34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6366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6CB433B-B211-5F48-A3A6-93DF062A7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0586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BAD18714-DCC4-A54E-8617-E59C8BC59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56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C47FE6D-5C3E-BD43-8C52-CDF2B9F47B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6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D9D389D7-8313-9248-AC3D-1CBCFB2AD4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2639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AE8EDFA-EF51-1244-9BDF-15D6EB397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8484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F44DCB-E444-6949-9F48-6DF817B198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945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9D2D043-21EC-EB4B-9CB2-15CA99403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612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0164CA6-8770-BF4D-898A-B43DDFF460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7632E-3268-EA4C-9940-FBDD3771B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5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AC2AAAC-F338-ED4F-BF5C-2A5A1D8B2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A854FFF-0F1C-5246-87A0-DC5D65E144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98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3A7A405-AB85-F944-9B9B-496613A383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24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76E1DEC-B6F5-9541-9A24-98CEB74503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51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3481F1E-BAFB-0E4E-89EE-E78BD2EDF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00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C218F4F-0F61-294C-B64B-81C5BA343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3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90F7F08-2127-FF47-9036-102AE8554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98FFE744-5B78-464F-B309-C40D434C16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44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351DA002-7688-3B4B-A7C1-35085D2EB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98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>
                    <a:buClrTx/>
                    <a:buSzTx/>
                    <a:buFontTx/>
                    <a:buNone/>
                  </a:pPr>
                  <a:endParaRPr lang="en-US">
                    <a:solidFill>
                      <a:srgbClr val="EAEAEA"/>
                    </a:solidFill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b="0">
                <a:ea typeface="ＭＳ Ｐゴシック" charset="0"/>
                <a:cs typeface="宋体" charset="0"/>
              </a:defRPr>
            </a:lvl1pPr>
          </a:lstStyle>
          <a:p>
            <a:fld id="{4B0D06AC-9007-BA48-A812-E706768BBD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27B67-A80E-6447-BD6F-4FD14A1822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2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A7089E69-E56A-B74C-872F-BF8F067B9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62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E34F9E11-81BA-FC49-AC08-03DB772CFB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85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0E188BCF-C559-7D41-A199-B144D3CBE1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805F19F-D80F-884A-8632-6AE4D9CAB9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56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FC8A21C1-72A1-EA4B-A117-E73EAC2D17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20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B7E1EDB3-A58D-8841-87DC-F06445B775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2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A23E420-6733-6A4E-9CBB-538878B550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9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EC575F3D-A837-8C49-B298-E825EFE54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72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18FD5540-C4E0-EF4B-A40B-2CD9B6A3DC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92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289D781D-B5F2-3C4E-B4D0-557CA9F9D1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0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A6F96-5FCA-9F4B-9EEB-8969AE9852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52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 smtClean="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charset="0"/>
              <a:buNone/>
              <a:defRPr>
                <a:ea typeface="ＭＳ Ｐゴシック" charset="0"/>
                <a:cs typeface="宋体" charset="0"/>
              </a:defRPr>
            </a:lvl1pPr>
          </a:lstStyle>
          <a:p>
            <a:fld id="{592372C9-C31D-2F4F-A540-9CE185A3D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4579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175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481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862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5307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0105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5790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4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160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4EAEC-1A86-A642-B52A-15EC069978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331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41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7250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3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68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642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9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42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20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13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0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EC756-6983-2140-9215-7DC419F010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8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830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410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91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99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650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67026-492B-EC44-8B88-C42F494F6924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8F7B-2FCF-5447-8DB4-6219DC8E1CE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302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652E6-73AF-6D42-AA48-2463A5560065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590-9B50-3E49-BA0D-F43CF3DB51E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38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2BAE-E9F1-734A-976D-58DD5C59622C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898E-E7D5-FD49-B7DC-0971726D048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0100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DF34E-C08B-BC4B-B4A8-3FF3D34F6A61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14336-C556-AD4F-80E3-4891DB9379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541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0024-35D8-D94A-8999-7B7B6B51CA1B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5FC-3700-984A-B207-4D872868D8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72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5B630-2A36-6443-8B71-B2C7F498D5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65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3A14-E094-2A4E-8099-0EDC7438E730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152D-FDAA-9E47-9A0E-2ED8E9B3CB2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8683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08AB-5B50-4F49-94AA-220D160AA4F4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8D47-628B-824C-8574-3A11692350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2703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66DE2-63B7-4041-8918-7F499461D365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5CA73-0552-214B-B539-DF47D6D79F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1933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933BA-218B-C447-AF2D-4B676F47CDE7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B108-CFD7-CE48-A9BB-702F622A532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6591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2C59-F915-1047-9473-5D5FE98DF12C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6DFA-5FBA-3043-9187-CA3798BD5BD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655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1EB7-CA46-CA4B-BD9C-063522A155A6}" type="datetimeFigureOut">
              <a:rPr lang="en-US">
                <a:latin typeface="Calibri"/>
              </a:rPr>
              <a:pPr>
                <a:defRPr/>
              </a:pPr>
              <a:t>12/14/24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F1A0-283A-9E48-B9B5-B61800A6FBB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5757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972887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869922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013563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1051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theme" Target="../theme/theme31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13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837613" cy="6856413"/>
            <a:chOff x="0" y="0"/>
            <a:chExt cx="5567" cy="4319"/>
          </a:xfrm>
        </p:grpSpPr>
        <p:grpSp>
          <p:nvGrpSpPr>
            <p:cNvPr id="1032" name="Group 2"/>
            <p:cNvGrpSpPr>
              <a:grpSpLocks/>
            </p:cNvGrpSpPr>
            <p:nvPr/>
          </p:nvGrpSpPr>
          <p:grpSpPr bwMode="auto">
            <a:xfrm>
              <a:off x="0" y="0"/>
              <a:ext cx="3215" cy="3071"/>
              <a:chOff x="0" y="0"/>
              <a:chExt cx="3215" cy="3071"/>
            </a:xfrm>
          </p:grpSpPr>
          <p:sp>
            <p:nvSpPr>
              <p:cNvPr id="1045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216" cy="307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Oval 4"/>
              <p:cNvSpPr>
                <a:spLocks noChangeArrowheads="1"/>
              </p:cNvSpPr>
              <p:nvPr/>
            </p:nvSpPr>
            <p:spPr bwMode="auto">
              <a:xfrm>
                <a:off x="264" y="265"/>
                <a:ext cx="2689" cy="254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Oval 5"/>
              <p:cNvSpPr>
                <a:spLocks noChangeArrowheads="1"/>
              </p:cNvSpPr>
              <p:nvPr/>
            </p:nvSpPr>
            <p:spPr bwMode="auto">
              <a:xfrm>
                <a:off x="527" y="530"/>
                <a:ext cx="2161" cy="201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Oval 6"/>
              <p:cNvSpPr>
                <a:spLocks noChangeArrowheads="1"/>
              </p:cNvSpPr>
              <p:nvPr/>
            </p:nvSpPr>
            <p:spPr bwMode="auto">
              <a:xfrm>
                <a:off x="791" y="794"/>
                <a:ext cx="1634" cy="1483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Oval 7"/>
              <p:cNvSpPr>
                <a:spLocks noChangeArrowheads="1"/>
              </p:cNvSpPr>
              <p:nvPr/>
            </p:nvSpPr>
            <p:spPr bwMode="auto">
              <a:xfrm>
                <a:off x="1002" y="1006"/>
                <a:ext cx="1212" cy="1059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3" name="Group 8"/>
            <p:cNvGrpSpPr>
              <a:grpSpLocks/>
            </p:cNvGrpSpPr>
            <p:nvPr/>
          </p:nvGrpSpPr>
          <p:grpSpPr bwMode="auto">
            <a:xfrm>
              <a:off x="2016" y="2016"/>
              <a:ext cx="2447" cy="2303"/>
              <a:chOff x="2016" y="2016"/>
              <a:chExt cx="2447" cy="2303"/>
            </a:xfrm>
          </p:grpSpPr>
          <p:sp>
            <p:nvSpPr>
              <p:cNvPr id="1040" name="Oval 9"/>
              <p:cNvSpPr>
                <a:spLocks noChangeArrowheads="1"/>
              </p:cNvSpPr>
              <p:nvPr/>
            </p:nvSpPr>
            <p:spPr bwMode="auto">
              <a:xfrm>
                <a:off x="2016" y="2016"/>
                <a:ext cx="2448" cy="2304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Oval 10"/>
              <p:cNvSpPr>
                <a:spLocks noChangeArrowheads="1"/>
              </p:cNvSpPr>
              <p:nvPr/>
            </p:nvSpPr>
            <p:spPr bwMode="auto">
              <a:xfrm>
                <a:off x="2216" y="2214"/>
                <a:ext cx="2047" cy="1907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Oval 11"/>
              <p:cNvSpPr>
                <a:spLocks noChangeArrowheads="1"/>
              </p:cNvSpPr>
              <p:nvPr/>
            </p:nvSpPr>
            <p:spPr bwMode="auto">
              <a:xfrm>
                <a:off x="2417" y="2413"/>
                <a:ext cx="1645" cy="1509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Oval 12"/>
              <p:cNvSpPr>
                <a:spLocks noChangeArrowheads="1"/>
              </p:cNvSpPr>
              <p:nvPr/>
            </p:nvSpPr>
            <p:spPr bwMode="auto">
              <a:xfrm>
                <a:off x="2618" y="2612"/>
                <a:ext cx="1244" cy="111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Oval 13"/>
              <p:cNvSpPr>
                <a:spLocks noChangeArrowheads="1"/>
              </p:cNvSpPr>
              <p:nvPr/>
            </p:nvSpPr>
            <p:spPr bwMode="auto">
              <a:xfrm>
                <a:off x="2778" y="2771"/>
                <a:ext cx="923" cy="794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4" name="Group 14"/>
            <p:cNvGrpSpPr>
              <a:grpSpLocks/>
            </p:cNvGrpSpPr>
            <p:nvPr/>
          </p:nvGrpSpPr>
          <p:grpSpPr bwMode="auto">
            <a:xfrm>
              <a:off x="2832" y="96"/>
              <a:ext cx="2735" cy="2591"/>
              <a:chOff x="2832" y="96"/>
              <a:chExt cx="2735" cy="2591"/>
            </a:xfrm>
          </p:grpSpPr>
          <p:sp>
            <p:nvSpPr>
              <p:cNvPr id="1035" name="Oval 15"/>
              <p:cNvSpPr>
                <a:spLocks noChangeArrowheads="1"/>
              </p:cNvSpPr>
              <p:nvPr/>
            </p:nvSpPr>
            <p:spPr bwMode="auto">
              <a:xfrm>
                <a:off x="2832" y="96"/>
                <a:ext cx="2736" cy="2592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Oval 16"/>
              <p:cNvSpPr>
                <a:spLocks noChangeArrowheads="1"/>
              </p:cNvSpPr>
              <p:nvPr/>
            </p:nvSpPr>
            <p:spPr bwMode="auto">
              <a:xfrm>
                <a:off x="3056" y="319"/>
                <a:ext cx="2287" cy="2145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Oval 17"/>
              <p:cNvSpPr>
                <a:spLocks noChangeArrowheads="1"/>
              </p:cNvSpPr>
              <p:nvPr/>
            </p:nvSpPr>
            <p:spPr bwMode="auto">
              <a:xfrm>
                <a:off x="3280" y="543"/>
                <a:ext cx="1839" cy="1698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Oval 18"/>
              <p:cNvSpPr>
                <a:spLocks noChangeArrowheads="1"/>
              </p:cNvSpPr>
              <p:nvPr/>
            </p:nvSpPr>
            <p:spPr bwMode="auto">
              <a:xfrm>
                <a:off x="3505" y="766"/>
                <a:ext cx="1390" cy="1251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Oval 19"/>
              <p:cNvSpPr>
                <a:spLocks noChangeArrowheads="1"/>
              </p:cNvSpPr>
              <p:nvPr/>
            </p:nvSpPr>
            <p:spPr bwMode="auto">
              <a:xfrm>
                <a:off x="3684" y="945"/>
                <a:ext cx="1031" cy="893"/>
              </a:xfrm>
              <a:prstGeom prst="ellipse">
                <a:avLst/>
              </a:prstGeom>
              <a:noFill/>
              <a:ln w="9360">
                <a:solidFill>
                  <a:srgbClr val="003399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400" b="1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defRPr sz="1400" b="1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EAEAEA"/>
                </a:solidFill>
              </a:defRPr>
            </a:lvl1pPr>
          </a:lstStyle>
          <a:p>
            <a:fld id="{69E9552B-1F03-0444-A7B1-3E71875942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ＭＳ Ｐゴシック" charset="0"/>
          <a:cs typeface="宋体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EAEAEA"/>
          </a:solidFill>
          <a:latin typeface="+mn-lt"/>
          <a:ea typeface="ＭＳ Ｐゴシック" charset="0"/>
          <a:cs typeface="宋体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EAEAEA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EAEAEA"/>
          </a:solidFill>
          <a:latin typeface="+mn-lt"/>
          <a:ea typeface="宋体" pitchFamily="2" charset="-122"/>
          <a:cs typeface="宋体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 smtClean="0">
                <a:solidFill>
                  <a:srgbClr val="775F55"/>
                </a:solidFill>
                <a:latin typeface="Tw Cen M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1D5C261E-1679-774F-B786-F39C014CA69C}" type="datetimeFigureOut">
              <a:rPr lang="en-NZ"/>
              <a:pPr defTabSz="914400">
                <a:buClrTx/>
                <a:buSzTx/>
                <a:buFontTx/>
                <a:buNone/>
                <a:defRPr/>
              </a:pPr>
              <a:t>14/12/2024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srgbClr val="775F55"/>
                </a:solidFill>
                <a:latin typeface="Tw Cen M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NZ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Tw Cen M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FAAF8DCE-046A-904B-90A6-C0407654BE76}" type="slidenum">
              <a:rPr lang="en-NZ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376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0"/>
          <a:cs typeface="ＭＳ Ｐゴシック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0A120268-7F49-FC45-90E3-9FABEDF596DE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7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120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134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20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121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1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3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4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5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6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7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8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9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0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1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2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3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4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hangingPunct="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34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eaLnBrk="0" hangingPunct="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buClrTx/>
                  <a:buSzTx/>
                  <a:buFontTx/>
                  <a:buNone/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31C4C9A-4D0B-9144-87BB-820654D19FF7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0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8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EB06BE58-CCAC-8A48-A3AE-60B22C5533E4}" type="slidenum">
              <a:rPr lang="zh-CN" alt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942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fld id="{EC48A481-3FFB-3D4B-80B0-4317E9042A47}" type="slidenum">
              <a:rPr lang="en-US"/>
              <a:pPr defTabSz="914400">
                <a:buClrTx/>
                <a:buSzTx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itchFamily="24" charset="-128"/>
                <a:cs typeface="ＭＳ Ｐゴシック" pitchFamily="24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DFA1989C-F57D-554A-83B4-2E679066501A}" type="slidenum">
              <a:rPr lang="en-US">
                <a:solidFill>
                  <a:srgbClr val="000000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6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  <p:grpSp>
          <p:nvGrpSpPr>
            <p:cNvPr id="10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  <p:sp>
            <p:nvSpPr>
              <p:cNvPr id="10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938CEE94-DBD3-484C-AEAC-BC368BDC4034}" type="slidenum">
              <a:rPr lang="en-US">
                <a:solidFill>
                  <a:srgbClr val="EAEAEA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582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  <p:sldLayoutId id="21474846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4344" name="Group 2"/>
            <p:cNvGrpSpPr>
              <a:grpSpLocks/>
            </p:cNvGrpSpPr>
            <p:nvPr/>
          </p:nvGrpSpPr>
          <p:grpSpPr bwMode="auto">
            <a:xfrm>
              <a:off x="0" y="0"/>
              <a:ext cx="5567" cy="4319"/>
              <a:chOff x="0" y="0"/>
              <a:chExt cx="5567" cy="4319"/>
            </a:xfrm>
          </p:grpSpPr>
          <p:grpSp>
            <p:nvGrpSpPr>
              <p:cNvPr id="14348" name="Group 3"/>
              <p:cNvGrpSpPr>
                <a:grpSpLocks/>
              </p:cNvGrpSpPr>
              <p:nvPr/>
            </p:nvGrpSpPr>
            <p:grpSpPr bwMode="auto">
              <a:xfrm>
                <a:off x="0" y="0"/>
                <a:ext cx="3215" cy="3071"/>
                <a:chOff x="0" y="0"/>
                <a:chExt cx="3215" cy="3071"/>
              </a:xfrm>
            </p:grpSpPr>
            <p:sp>
              <p:nvSpPr>
                <p:cNvPr id="14361" name="Oval 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16" cy="307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2" name="Oval 5"/>
                <p:cNvSpPr>
                  <a:spLocks noChangeArrowheads="1"/>
                </p:cNvSpPr>
                <p:nvPr/>
              </p:nvSpPr>
              <p:spPr bwMode="auto">
                <a:xfrm>
                  <a:off x="264" y="265"/>
                  <a:ext cx="2689" cy="254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3" name="Oval 6"/>
                <p:cNvSpPr>
                  <a:spLocks noChangeArrowheads="1"/>
                </p:cNvSpPr>
                <p:nvPr/>
              </p:nvSpPr>
              <p:spPr bwMode="auto">
                <a:xfrm>
                  <a:off x="527" y="530"/>
                  <a:ext cx="2161" cy="201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4" name="Oval 7"/>
                <p:cNvSpPr>
                  <a:spLocks noChangeArrowheads="1"/>
                </p:cNvSpPr>
                <p:nvPr/>
              </p:nvSpPr>
              <p:spPr bwMode="auto">
                <a:xfrm>
                  <a:off x="791" y="794"/>
                  <a:ext cx="1634" cy="1483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5" name="Oval 8"/>
                <p:cNvSpPr>
                  <a:spLocks noChangeArrowheads="1"/>
                </p:cNvSpPr>
                <p:nvPr/>
              </p:nvSpPr>
              <p:spPr bwMode="auto">
                <a:xfrm>
                  <a:off x="1002" y="1006"/>
                  <a:ext cx="1212" cy="1059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49" name="Group 9"/>
              <p:cNvGrpSpPr>
                <a:grpSpLocks/>
              </p:cNvGrpSpPr>
              <p:nvPr/>
            </p:nvGrpSpPr>
            <p:grpSpPr bwMode="auto">
              <a:xfrm>
                <a:off x="2016" y="2016"/>
                <a:ext cx="2447" cy="2303"/>
                <a:chOff x="2016" y="2016"/>
                <a:chExt cx="2447" cy="2303"/>
              </a:xfrm>
            </p:grpSpPr>
            <p:sp>
              <p:nvSpPr>
                <p:cNvPr id="14356" name="Oval 10"/>
                <p:cNvSpPr>
                  <a:spLocks noChangeArrowheads="1"/>
                </p:cNvSpPr>
                <p:nvPr/>
              </p:nvSpPr>
              <p:spPr bwMode="auto">
                <a:xfrm>
                  <a:off x="2016" y="2016"/>
                  <a:ext cx="2448" cy="2304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Oval 11"/>
                <p:cNvSpPr>
                  <a:spLocks noChangeArrowheads="1"/>
                </p:cNvSpPr>
                <p:nvPr/>
              </p:nvSpPr>
              <p:spPr bwMode="auto">
                <a:xfrm>
                  <a:off x="2216" y="2214"/>
                  <a:ext cx="2047" cy="1907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8" name="Oval 12"/>
                <p:cNvSpPr>
                  <a:spLocks noChangeArrowheads="1"/>
                </p:cNvSpPr>
                <p:nvPr/>
              </p:nvSpPr>
              <p:spPr bwMode="auto">
                <a:xfrm>
                  <a:off x="2417" y="2413"/>
                  <a:ext cx="1645" cy="1509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Oval 13"/>
                <p:cNvSpPr>
                  <a:spLocks noChangeArrowheads="1"/>
                </p:cNvSpPr>
                <p:nvPr/>
              </p:nvSpPr>
              <p:spPr bwMode="auto">
                <a:xfrm>
                  <a:off x="2618" y="2612"/>
                  <a:ext cx="1244" cy="111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0" name="Oval 14"/>
                <p:cNvSpPr>
                  <a:spLocks noChangeArrowheads="1"/>
                </p:cNvSpPr>
                <p:nvPr/>
              </p:nvSpPr>
              <p:spPr bwMode="auto">
                <a:xfrm>
                  <a:off x="2778" y="2771"/>
                  <a:ext cx="923" cy="794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50" name="Group 15"/>
              <p:cNvGrpSpPr>
                <a:grpSpLocks/>
              </p:cNvGrpSpPr>
              <p:nvPr/>
            </p:nvGrpSpPr>
            <p:grpSpPr bwMode="auto">
              <a:xfrm>
                <a:off x="2832" y="96"/>
                <a:ext cx="2735" cy="2591"/>
                <a:chOff x="2832" y="96"/>
                <a:chExt cx="2735" cy="2591"/>
              </a:xfrm>
            </p:grpSpPr>
            <p:sp>
              <p:nvSpPr>
                <p:cNvPr id="14351" name="Oval 16"/>
                <p:cNvSpPr>
                  <a:spLocks noChangeArrowheads="1"/>
                </p:cNvSpPr>
                <p:nvPr/>
              </p:nvSpPr>
              <p:spPr bwMode="auto">
                <a:xfrm>
                  <a:off x="2832" y="96"/>
                  <a:ext cx="2736" cy="2592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2" name="Oval 17"/>
                <p:cNvSpPr>
                  <a:spLocks noChangeArrowheads="1"/>
                </p:cNvSpPr>
                <p:nvPr/>
              </p:nvSpPr>
              <p:spPr bwMode="auto">
                <a:xfrm>
                  <a:off x="3056" y="319"/>
                  <a:ext cx="2287" cy="2145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3" name="Oval 18"/>
                <p:cNvSpPr>
                  <a:spLocks noChangeArrowheads="1"/>
                </p:cNvSpPr>
                <p:nvPr/>
              </p:nvSpPr>
              <p:spPr bwMode="auto">
                <a:xfrm>
                  <a:off x="3280" y="543"/>
                  <a:ext cx="1839" cy="1698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4" name="Oval 19"/>
                <p:cNvSpPr>
                  <a:spLocks noChangeArrowheads="1"/>
                </p:cNvSpPr>
                <p:nvPr/>
              </p:nvSpPr>
              <p:spPr bwMode="auto">
                <a:xfrm>
                  <a:off x="3505" y="766"/>
                  <a:ext cx="1390" cy="1251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5" name="Oval 20"/>
                <p:cNvSpPr>
                  <a:spLocks noChangeArrowheads="1"/>
                </p:cNvSpPr>
                <p:nvPr/>
              </p:nvSpPr>
              <p:spPr bwMode="auto">
                <a:xfrm>
                  <a:off x="3684" y="945"/>
                  <a:ext cx="1031" cy="893"/>
                </a:xfrm>
                <a:prstGeom prst="ellipse">
                  <a:avLst/>
                </a:prstGeom>
                <a:noFill/>
                <a:ln w="9360">
                  <a:solidFill>
                    <a:srgbClr val="003399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45" name="Line 21"/>
            <p:cNvSpPr>
              <a:spLocks noChangeShapeType="1"/>
            </p:cNvSpPr>
            <p:nvPr/>
          </p:nvSpPr>
          <p:spPr bwMode="auto">
            <a:xfrm flipH="1">
              <a:off x="-1" y="1536"/>
              <a:ext cx="1586" cy="2160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Line 22"/>
            <p:cNvSpPr>
              <a:spLocks noChangeShapeType="1"/>
            </p:cNvSpPr>
            <p:nvPr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23"/>
            <p:cNvSpPr>
              <a:spLocks noChangeShapeType="1"/>
            </p:cNvSpPr>
            <p:nvPr/>
          </p:nvSpPr>
          <p:spPr bwMode="auto">
            <a:xfrm flipV="1">
              <a:off x="3216" y="-1"/>
              <a:ext cx="240" cy="3122"/>
            </a:xfrm>
            <a:prstGeom prst="line">
              <a:avLst/>
            </a:prstGeom>
            <a:noFill/>
            <a:ln w="936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4" name="Rectangle 2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EAEAEA"/>
                </a:solidFill>
                <a:ea typeface="宋体" charset="0"/>
                <a:cs typeface="Lucida Sans Unico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</a:defRPr>
            </a:lvl1pPr>
          </a:lstStyle>
          <a:p>
            <a:fld id="{AE8FC4D1-B580-9E42-AAB8-38D8AC19CD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343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+mj-lt"/>
          <a:ea typeface="ＭＳ Ｐゴシック" charset="0"/>
          <a:cs typeface="宋体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Times New Roman" pitchFamily="-107" charset="0"/>
          <a:ea typeface="ＭＳ Ｐゴシック" charset="0"/>
          <a:cs typeface="宋体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4400">
          <a:solidFill>
            <a:srgbClr val="FFFFFF"/>
          </a:solidFill>
          <a:latin typeface="Times New Roman" pitchFamily="-107" charset="0"/>
          <a:ea typeface="SimSun" pitchFamily="2" charset="-122"/>
          <a:cs typeface="SimSun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EAEAEA"/>
          </a:solidFill>
          <a:latin typeface="+mn-lt"/>
          <a:ea typeface="ＭＳ Ｐゴシック" charset="0"/>
          <a:cs typeface="宋体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EAEAEA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EAEAEA"/>
          </a:solidFill>
          <a:latin typeface="+mn-lt"/>
          <a:ea typeface="宋体" pitchFamily="2" charset="-122"/>
          <a:cs typeface="宋体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EAEAEA"/>
          </a:solidFill>
          <a:latin typeface="+mn-lt"/>
          <a:ea typeface="宋体" pitchFamily="2" charset="-122"/>
          <a:cs typeface="宋体" charset="0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7" charset="0"/>
        <a:defRPr sz="2000"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7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027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27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49263">
              <a:defRPr/>
            </a:pPr>
            <a:fld id="{FB0B9765-6576-D64E-BBEA-8425F2B59787}" type="slidenum">
              <a:rPr lang="en-GB"/>
              <a:pPr defTabSz="44926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8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/>
          <a:ea typeface="+mj-ea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Arial"/>
          <a:ea typeface="+mn-ea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10957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2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 useBgFill="1">
          <p:nvSpPr>
            <p:cNvPr id="109574" name="Freeform 4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00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957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957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719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31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31093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4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5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6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7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3108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31088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9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0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1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92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3108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31083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4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5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6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31087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latin typeface="Times New Roman"/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7BD21BE-BD1E-F04F-BF42-FD6E3CE5933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5762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  <p:sldLayoutId id="21474846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DA11BE53-BF00-9D49-B2BD-6E2BDCA07208}" type="slidenum">
              <a:rPr lang="en-US">
                <a:solidFill>
                  <a:srgbClr val="003300"/>
                </a:solidFill>
                <a:ea typeface="MS PGothic" charset="0"/>
              </a:rPr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003300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 alt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B055B06-449B-4E44-B403-3A77D033D443}" type="slidenum">
              <a:rPr lang="en-US">
                <a:solidFill>
                  <a:srgbClr val="FFFFFF"/>
                </a:solidFill>
                <a:ea typeface="MS PGothic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90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789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430947550 w 3625"/>
              <a:gd name="T5" fmla="*/ 7561263 h 1492"/>
              <a:gd name="T6" fmla="*/ 894656340 w 3625"/>
              <a:gd name="T7" fmla="*/ 22682200 h 1492"/>
              <a:gd name="T8" fmla="*/ 1257558872 w 3625"/>
              <a:gd name="T9" fmla="*/ 52924075 h 1492"/>
              <a:gd name="T10" fmla="*/ 1638101705 w 3625"/>
              <a:gd name="T11" fmla="*/ 90725625 h 1492"/>
              <a:gd name="T12" fmla="*/ 2038807377 w 3625"/>
              <a:gd name="T13" fmla="*/ 136088438 h 1492"/>
              <a:gd name="T14" fmla="*/ 2147483647 w 3625"/>
              <a:gd name="T15" fmla="*/ 196572188 h 1492"/>
              <a:gd name="T16" fmla="*/ 2147483647 w 3625"/>
              <a:gd name="T17" fmla="*/ 264617200 h 1492"/>
              <a:gd name="T18" fmla="*/ 2147483647 w 3625"/>
              <a:gd name="T19" fmla="*/ 335181575 h 1492"/>
              <a:gd name="T20" fmla="*/ 2147483647 w 3625"/>
              <a:gd name="T21" fmla="*/ 441028138 h 1492"/>
              <a:gd name="T22" fmla="*/ 2147483647 w 3625"/>
              <a:gd name="T23" fmla="*/ 546874700 h 1492"/>
              <a:gd name="T24" fmla="*/ 2147483647 w 3625"/>
              <a:gd name="T25" fmla="*/ 677922825 h 1492"/>
              <a:gd name="T26" fmla="*/ 2147483647 w 3625"/>
              <a:gd name="T27" fmla="*/ 776208125 h 1492"/>
              <a:gd name="T28" fmla="*/ 2147483647 w 3625"/>
              <a:gd name="T29" fmla="*/ 967740000 h 1492"/>
              <a:gd name="T30" fmla="*/ 2147483647 w 3625"/>
              <a:gd name="T31" fmla="*/ 1118949375 h 1492"/>
              <a:gd name="T32" fmla="*/ 2147483647 w 3625"/>
              <a:gd name="T33" fmla="*/ 1378526263 h 1492"/>
              <a:gd name="T34" fmla="*/ 2147483647 w 3625"/>
              <a:gd name="T35" fmla="*/ 1668343438 h 1492"/>
              <a:gd name="T36" fmla="*/ 2147483647 w 3625"/>
              <a:gd name="T37" fmla="*/ 1980842813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1020664075 h 1902"/>
              <a:gd name="T2" fmla="*/ 2147483647 w 5143"/>
              <a:gd name="T3" fmla="*/ 839212825 h 1902"/>
              <a:gd name="T4" fmla="*/ 2147483647 w 5143"/>
              <a:gd name="T5" fmla="*/ 657761575 h 1902"/>
              <a:gd name="T6" fmla="*/ 2147483647 w 5143"/>
              <a:gd name="T7" fmla="*/ 498990938 h 1902"/>
              <a:gd name="T8" fmla="*/ 2147483647 w 5143"/>
              <a:gd name="T9" fmla="*/ 385584700 h 1902"/>
              <a:gd name="T10" fmla="*/ 2147483647 w 5143"/>
              <a:gd name="T11" fmla="*/ 279738138 h 1902"/>
              <a:gd name="T12" fmla="*/ 2147483647 w 5143"/>
              <a:gd name="T13" fmla="*/ 189012513 h 1902"/>
              <a:gd name="T14" fmla="*/ 2147483647 w 5143"/>
              <a:gd name="T15" fmla="*/ 120967500 h 1902"/>
              <a:gd name="T16" fmla="*/ 1882557628 w 5143"/>
              <a:gd name="T17" fmla="*/ 75604688 h 1902"/>
              <a:gd name="T18" fmla="*/ 1262599152 w 5143"/>
              <a:gd name="T19" fmla="*/ 37803138 h 1902"/>
              <a:gd name="T20" fmla="*/ 619958475 w 5143"/>
              <a:gd name="T21" fmla="*/ 7561263 h 1902"/>
              <a:gd name="T22" fmla="*/ 0 w 5143"/>
              <a:gd name="T23" fmla="*/ 0 h 1902"/>
              <a:gd name="T24" fmla="*/ 0 w 5143"/>
              <a:gd name="T25" fmla="*/ 693043763 h 1902"/>
              <a:gd name="T26" fmla="*/ 0 w 5143"/>
              <a:gd name="T27" fmla="*/ 869454700 h 1902"/>
              <a:gd name="T28" fmla="*/ 0 w 5143"/>
              <a:gd name="T29" fmla="*/ 693043763 h 1902"/>
              <a:gd name="T30" fmla="*/ 0 w 5143"/>
              <a:gd name="T31" fmla="*/ 861893438 h 1902"/>
              <a:gd name="T32" fmla="*/ 854333815 w 5143"/>
              <a:gd name="T33" fmla="*/ 884575638 h 1902"/>
              <a:gd name="T34" fmla="*/ 1527214781 w 5143"/>
              <a:gd name="T35" fmla="*/ 937498125 h 1902"/>
              <a:gd name="T36" fmla="*/ 2147173256 w 5143"/>
              <a:gd name="T37" fmla="*/ 1005543138 h 1902"/>
              <a:gd name="T38" fmla="*/ 2147483647 w 5143"/>
              <a:gd name="T39" fmla="*/ 1096268763 h 1902"/>
              <a:gd name="T40" fmla="*/ 2147483647 w 5143"/>
              <a:gd name="T41" fmla="*/ 1194554063 h 1902"/>
              <a:gd name="T42" fmla="*/ 2147483647 w 5143"/>
              <a:gd name="T43" fmla="*/ 1360884375 h 1902"/>
              <a:gd name="T44" fmla="*/ 2147483647 w 5143"/>
              <a:gd name="T45" fmla="*/ 1519655013 h 1902"/>
              <a:gd name="T46" fmla="*/ 2147483647 w 5143"/>
              <a:gd name="T47" fmla="*/ 1708665938 h 1902"/>
              <a:gd name="T48" fmla="*/ 2147483647 w 5143"/>
              <a:gd name="T49" fmla="*/ 1882557513 h 1902"/>
              <a:gd name="T50" fmla="*/ 2147483647 w 5143"/>
              <a:gd name="T51" fmla="*/ 2147173125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018645950 h 1902"/>
              <a:gd name="T86" fmla="*/ 2147483647 w 5143"/>
              <a:gd name="T87" fmla="*/ 1769149688 h 1902"/>
              <a:gd name="T88" fmla="*/ 2147483647 w 5143"/>
              <a:gd name="T89" fmla="*/ 1481851875 h 1902"/>
              <a:gd name="T90" fmla="*/ 2147483647 w 5143"/>
              <a:gd name="T91" fmla="*/ 1232357200 h 1902"/>
              <a:gd name="T92" fmla="*/ 2147483647 w 5143"/>
              <a:gd name="T93" fmla="*/ 102066407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854333878 h 2325"/>
              <a:gd name="T4" fmla="*/ 1406247188 w 5760"/>
              <a:gd name="T5" fmla="*/ 899696697 h 2325"/>
              <a:gd name="T6" fmla="*/ 2033766888 w 5760"/>
              <a:gd name="T7" fmla="*/ 945059516 h 2325"/>
              <a:gd name="T8" fmla="*/ 2147483647 w 5760"/>
              <a:gd name="T9" fmla="*/ 1005543274 h 2325"/>
              <a:gd name="T10" fmla="*/ 2147483647 w 5760"/>
              <a:gd name="T11" fmla="*/ 1073586708 h 2325"/>
              <a:gd name="T12" fmla="*/ 2147483647 w 5760"/>
              <a:gd name="T13" fmla="*/ 1171873609 h 2325"/>
              <a:gd name="T14" fmla="*/ 2147483647 w 5760"/>
              <a:gd name="T15" fmla="*/ 1285279862 h 2325"/>
              <a:gd name="T16" fmla="*/ 2147483647 w 5760"/>
              <a:gd name="T17" fmla="*/ 1436489257 h 2325"/>
              <a:gd name="T18" fmla="*/ 2147483647 w 5760"/>
              <a:gd name="T19" fmla="*/ 1587698653 h 2325"/>
              <a:gd name="T20" fmla="*/ 2147483647 w 5760"/>
              <a:gd name="T21" fmla="*/ 1731348372 h 2325"/>
              <a:gd name="T22" fmla="*/ 2147483647 w 5760"/>
              <a:gd name="T23" fmla="*/ 1912799647 h 2325"/>
              <a:gd name="T24" fmla="*/ 2147483647 w 5760"/>
              <a:gd name="T25" fmla="*/ 2109371861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09371861 h 2325"/>
              <a:gd name="T62" fmla="*/ 2147483647 w 5760"/>
              <a:gd name="T63" fmla="*/ 1943041526 h 2325"/>
              <a:gd name="T64" fmla="*/ 2147483647 w 5760"/>
              <a:gd name="T65" fmla="*/ 1791832130 h 2325"/>
              <a:gd name="T66" fmla="*/ 2147483647 w 5760"/>
              <a:gd name="T67" fmla="*/ 1640622735 h 2325"/>
              <a:gd name="T68" fmla="*/ 2147483647 w 5760"/>
              <a:gd name="T69" fmla="*/ 1512093955 h 2325"/>
              <a:gd name="T70" fmla="*/ 2147483647 w 5760"/>
              <a:gd name="T71" fmla="*/ 1391126438 h 2325"/>
              <a:gd name="T72" fmla="*/ 2147483647 w 5760"/>
              <a:gd name="T73" fmla="*/ 1217236427 h 2325"/>
              <a:gd name="T74" fmla="*/ 2147483647 w 5760"/>
              <a:gd name="T75" fmla="*/ 1066027032 h 2325"/>
              <a:gd name="T76" fmla="*/ 2147483647 w 5760"/>
              <a:gd name="T77" fmla="*/ 945059516 h 2325"/>
              <a:gd name="T78" fmla="*/ 2147483647 w 5760"/>
              <a:gd name="T79" fmla="*/ 786288857 h 2325"/>
              <a:gd name="T80" fmla="*/ 2147483647 w 5760"/>
              <a:gd name="T81" fmla="*/ 657761664 h 2325"/>
              <a:gd name="T82" fmla="*/ 2147483647 w 5760"/>
              <a:gd name="T83" fmla="*/ 536794148 h 2325"/>
              <a:gd name="T84" fmla="*/ 2147483647 w 5760"/>
              <a:gd name="T85" fmla="*/ 430947571 h 2325"/>
              <a:gd name="T86" fmla="*/ 2147483647 w 5760"/>
              <a:gd name="T87" fmla="*/ 347781610 h 2325"/>
              <a:gd name="T88" fmla="*/ 2147483647 w 5760"/>
              <a:gd name="T89" fmla="*/ 272176912 h 2325"/>
              <a:gd name="T90" fmla="*/ 2147483647 w 5760"/>
              <a:gd name="T91" fmla="*/ 204133478 h 2325"/>
              <a:gd name="T92" fmla="*/ 2147483647 w 5760"/>
              <a:gd name="T93" fmla="*/ 151209395 h 2325"/>
              <a:gd name="T94" fmla="*/ 2147483647 w 5760"/>
              <a:gd name="T95" fmla="*/ 90725637 h 2325"/>
              <a:gd name="T96" fmla="*/ 2086689375 w 5760"/>
              <a:gd name="T97" fmla="*/ 52924082 h 2325"/>
              <a:gd name="T98" fmla="*/ 1406247188 w 5760"/>
              <a:gd name="T99" fmla="*/ 30241879 h 2325"/>
              <a:gd name="T100" fmla="*/ 710684063 w 5760"/>
              <a:gd name="T101" fmla="*/ 7561264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884575815 h 1573"/>
              <a:gd name="T4" fmla="*/ 710684063 w 5760"/>
              <a:gd name="T5" fmla="*/ 899696755 h 1573"/>
              <a:gd name="T6" fmla="*/ 1580138763 w 5760"/>
              <a:gd name="T7" fmla="*/ 914817696 h 1573"/>
              <a:gd name="T8" fmla="*/ 2147483647 w 5760"/>
              <a:gd name="T9" fmla="*/ 945059577 h 1573"/>
              <a:gd name="T10" fmla="*/ 2147483647 w 5760"/>
              <a:gd name="T11" fmla="*/ 990422398 h 1573"/>
              <a:gd name="T12" fmla="*/ 2147483647 w 5760"/>
              <a:gd name="T13" fmla="*/ 1035785220 h 1573"/>
              <a:gd name="T14" fmla="*/ 2147483647 w 5760"/>
              <a:gd name="T15" fmla="*/ 1096268982 h 1573"/>
              <a:gd name="T16" fmla="*/ 2147483647 w 5760"/>
              <a:gd name="T17" fmla="*/ 1164312421 h 1573"/>
              <a:gd name="T18" fmla="*/ 2147483647 w 5760"/>
              <a:gd name="T19" fmla="*/ 1270159004 h 1573"/>
              <a:gd name="T20" fmla="*/ 2147483647 w 5760"/>
              <a:gd name="T21" fmla="*/ 1383566852 h 1573"/>
              <a:gd name="T22" fmla="*/ 2147483647 w 5760"/>
              <a:gd name="T23" fmla="*/ 1504534376 h 1573"/>
              <a:gd name="T24" fmla="*/ 2147483647 w 5760"/>
              <a:gd name="T25" fmla="*/ 1633061577 h 1573"/>
              <a:gd name="T26" fmla="*/ 2147483647 w 5760"/>
              <a:gd name="T27" fmla="*/ 1784270982 h 1573"/>
              <a:gd name="T28" fmla="*/ 2147483647 w 5760"/>
              <a:gd name="T29" fmla="*/ 1890117566 h 1573"/>
              <a:gd name="T30" fmla="*/ 2147483647 w 5760"/>
              <a:gd name="T31" fmla="*/ 2041326971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1595260019 h 1573"/>
              <a:gd name="T54" fmla="*/ 2147483647 w 5760"/>
              <a:gd name="T55" fmla="*/ 1436489350 h 1573"/>
              <a:gd name="T56" fmla="*/ 2147483647 w 5760"/>
              <a:gd name="T57" fmla="*/ 1262599328 h 1573"/>
              <a:gd name="T58" fmla="*/ 2147483647 w 5760"/>
              <a:gd name="T59" fmla="*/ 1118949599 h 1573"/>
              <a:gd name="T60" fmla="*/ 2147483647 w 5760"/>
              <a:gd name="T61" fmla="*/ 997982075 h 1573"/>
              <a:gd name="T62" fmla="*/ 2147483647 w 5760"/>
              <a:gd name="T63" fmla="*/ 877014551 h 1573"/>
              <a:gd name="T64" fmla="*/ 2147483647 w 5760"/>
              <a:gd name="T65" fmla="*/ 740926086 h 1573"/>
              <a:gd name="T66" fmla="*/ 2147483647 w 5760"/>
              <a:gd name="T67" fmla="*/ 635079502 h 1573"/>
              <a:gd name="T68" fmla="*/ 2147483647 w 5760"/>
              <a:gd name="T69" fmla="*/ 536794182 h 1573"/>
              <a:gd name="T70" fmla="*/ 2147483647 w 5760"/>
              <a:gd name="T71" fmla="*/ 461189480 h 1573"/>
              <a:gd name="T72" fmla="*/ 2147483647 w 5760"/>
              <a:gd name="T73" fmla="*/ 385584777 h 1573"/>
              <a:gd name="T74" fmla="*/ 2147483647 w 5760"/>
              <a:gd name="T75" fmla="*/ 325101015 h 1573"/>
              <a:gd name="T76" fmla="*/ 2147483647 w 5760"/>
              <a:gd name="T77" fmla="*/ 264617253 h 1573"/>
              <a:gd name="T78" fmla="*/ 2147483647 w 5760"/>
              <a:gd name="T79" fmla="*/ 219254431 h 1573"/>
              <a:gd name="T80" fmla="*/ 2147483647 w 5760"/>
              <a:gd name="T81" fmla="*/ 166330346 h 1573"/>
              <a:gd name="T82" fmla="*/ 2147483647 w 5760"/>
              <a:gd name="T83" fmla="*/ 120967524 h 1573"/>
              <a:gd name="T84" fmla="*/ 2147483647 w 5760"/>
              <a:gd name="T85" fmla="*/ 98286907 h 1573"/>
              <a:gd name="T86" fmla="*/ 2147483647 w 5760"/>
              <a:gd name="T87" fmla="*/ 68045026 h 1573"/>
              <a:gd name="T88" fmla="*/ 2147483647 w 5760"/>
              <a:gd name="T89" fmla="*/ 37803145 h 1573"/>
              <a:gd name="T90" fmla="*/ 1799391563 w 5760"/>
              <a:gd name="T91" fmla="*/ 30241881 h 1573"/>
              <a:gd name="T92" fmla="*/ 1285279688 w 5760"/>
              <a:gd name="T93" fmla="*/ 15120941 h 1573"/>
              <a:gd name="T94" fmla="*/ 612398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854333763 h 970"/>
              <a:gd name="T4" fmla="*/ 801409688 w 5760"/>
              <a:gd name="T5" fmla="*/ 861893438 h 970"/>
              <a:gd name="T6" fmla="*/ 1489413138 w 5760"/>
              <a:gd name="T7" fmla="*/ 877014375 h 970"/>
              <a:gd name="T8" fmla="*/ 2132052188 w 5760"/>
              <a:gd name="T9" fmla="*/ 892135313 h 970"/>
              <a:gd name="T10" fmla="*/ 2147483647 w 5760"/>
              <a:gd name="T11" fmla="*/ 907256250 h 970"/>
              <a:gd name="T12" fmla="*/ 2147483647 w 5760"/>
              <a:gd name="T13" fmla="*/ 922377188 h 970"/>
              <a:gd name="T14" fmla="*/ 2147483647 w 5760"/>
              <a:gd name="T15" fmla="*/ 960180325 h 970"/>
              <a:gd name="T16" fmla="*/ 2147483647 w 5760"/>
              <a:gd name="T17" fmla="*/ 1005543138 h 970"/>
              <a:gd name="T18" fmla="*/ 2147483647 w 5760"/>
              <a:gd name="T19" fmla="*/ 1058465625 h 970"/>
              <a:gd name="T20" fmla="*/ 2147483647 w 5760"/>
              <a:gd name="T21" fmla="*/ 1141631575 h 970"/>
              <a:gd name="T22" fmla="*/ 2147483647 w 5760"/>
              <a:gd name="T23" fmla="*/ 1202115325 h 970"/>
              <a:gd name="T24" fmla="*/ 2147483647 w 5760"/>
              <a:gd name="T25" fmla="*/ 1277720013 h 970"/>
              <a:gd name="T26" fmla="*/ 2147483647 w 5760"/>
              <a:gd name="T27" fmla="*/ 1368445638 h 970"/>
              <a:gd name="T28" fmla="*/ 2147483647 w 5760"/>
              <a:gd name="T29" fmla="*/ 1474292200 h 970"/>
              <a:gd name="T30" fmla="*/ 2147483647 w 5760"/>
              <a:gd name="T31" fmla="*/ 1557456563 h 970"/>
              <a:gd name="T32" fmla="*/ 2147483647 w 5760"/>
              <a:gd name="T33" fmla="*/ 1685985325 h 970"/>
              <a:gd name="T34" fmla="*/ 2147483647 w 5760"/>
              <a:gd name="T35" fmla="*/ 1829633438 h 970"/>
              <a:gd name="T36" fmla="*/ 2147483647 w 5760"/>
              <a:gd name="T37" fmla="*/ 1980842813 h 970"/>
              <a:gd name="T38" fmla="*/ 2147483647 w 5760"/>
              <a:gd name="T39" fmla="*/ 2132052188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897679578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1693251 h 1060"/>
              <a:gd name="T12" fmla="*/ 2147483647 w 5760"/>
              <a:gd name="T13" fmla="*/ 400705876 h 1060"/>
              <a:gd name="T14" fmla="*/ 2147483647 w 5760"/>
              <a:gd name="T15" fmla="*/ 559475020 h 1060"/>
              <a:gd name="T16" fmla="*/ 2147483647 w 5760"/>
              <a:gd name="T17" fmla="*/ 672882912 h 1060"/>
              <a:gd name="T18" fmla="*/ 2147483647 w 5760"/>
              <a:gd name="T19" fmla="*/ 816531110 h 1060"/>
              <a:gd name="T20" fmla="*/ 2147483647 w 5760"/>
              <a:gd name="T21" fmla="*/ 922377736 h 1060"/>
              <a:gd name="T22" fmla="*/ 2147483647 w 5760"/>
              <a:gd name="T23" fmla="*/ 1043345308 h 1060"/>
              <a:gd name="T24" fmla="*/ 2147483647 w 5760"/>
              <a:gd name="T25" fmla="*/ 1179433826 h 1060"/>
              <a:gd name="T26" fmla="*/ 2147483647 w 5760"/>
              <a:gd name="T27" fmla="*/ 1270159505 h 1060"/>
              <a:gd name="T28" fmla="*/ 2147483647 w 5760"/>
              <a:gd name="T29" fmla="*/ 1368446451 h 1060"/>
              <a:gd name="T30" fmla="*/ 2147483647 w 5760"/>
              <a:gd name="T31" fmla="*/ 1459172130 h 1060"/>
              <a:gd name="T32" fmla="*/ 2147483647 w 5760"/>
              <a:gd name="T33" fmla="*/ 1527217183 h 1060"/>
              <a:gd name="T34" fmla="*/ 2147483647 w 5760"/>
              <a:gd name="T35" fmla="*/ 1595260648 h 1060"/>
              <a:gd name="T36" fmla="*/ 2147483647 w 5760"/>
              <a:gd name="T37" fmla="*/ 1648184754 h 1060"/>
              <a:gd name="T38" fmla="*/ 2147483647 w 5760"/>
              <a:gd name="T39" fmla="*/ 1701107273 h 1060"/>
              <a:gd name="T40" fmla="*/ 2147483647 w 5760"/>
              <a:gd name="T41" fmla="*/ 1746470113 h 1060"/>
              <a:gd name="T42" fmla="*/ 2147483647 w 5760"/>
              <a:gd name="T43" fmla="*/ 1784273273 h 1060"/>
              <a:gd name="T44" fmla="*/ 2147483647 w 5760"/>
              <a:gd name="T45" fmla="*/ 1814515166 h 1060"/>
              <a:gd name="T46" fmla="*/ 2147483647 w 5760"/>
              <a:gd name="T47" fmla="*/ 1844757059 h 1060"/>
              <a:gd name="T48" fmla="*/ 2147483647 w 5760"/>
              <a:gd name="T49" fmla="*/ 1859878005 h 1060"/>
              <a:gd name="T50" fmla="*/ 1345763438 w 5760"/>
              <a:gd name="T51" fmla="*/ 1882558631 h 1060"/>
              <a:gd name="T52" fmla="*/ 506552200 w 5760"/>
              <a:gd name="T53" fmla="*/ 1897679578 h 1060"/>
              <a:gd name="T54" fmla="*/ 0 w 5760"/>
              <a:gd name="T55" fmla="*/ 189767957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922377619 h 673"/>
              <a:gd name="T2" fmla="*/ 0 w 5284"/>
              <a:gd name="T3" fmla="*/ 1693545793 h 673"/>
              <a:gd name="T4" fmla="*/ 763608138 w 5284"/>
              <a:gd name="T5" fmla="*/ 1693545793 h 673"/>
              <a:gd name="T6" fmla="*/ 1822073763 w 5284"/>
              <a:gd name="T7" fmla="*/ 1670865169 h 673"/>
              <a:gd name="T8" fmla="*/ 2147483647 w 5284"/>
              <a:gd name="T9" fmla="*/ 1648182959 h 673"/>
              <a:gd name="T10" fmla="*/ 2147483647 w 5284"/>
              <a:gd name="T11" fmla="*/ 1617941070 h 673"/>
              <a:gd name="T12" fmla="*/ 2147483647 w 5284"/>
              <a:gd name="T13" fmla="*/ 1587699181 h 673"/>
              <a:gd name="T14" fmla="*/ 2147483647 w 5284"/>
              <a:gd name="T15" fmla="*/ 1549897613 h 673"/>
              <a:gd name="T16" fmla="*/ 2147483647 w 5284"/>
              <a:gd name="T17" fmla="*/ 1527215402 h 673"/>
              <a:gd name="T18" fmla="*/ 2147483647 w 5284"/>
              <a:gd name="T19" fmla="*/ 1481852568 h 673"/>
              <a:gd name="T20" fmla="*/ 2147483647 w 5284"/>
              <a:gd name="T21" fmla="*/ 1436489735 h 673"/>
              <a:gd name="T22" fmla="*/ 2147483647 w 5284"/>
              <a:gd name="T23" fmla="*/ 1376005956 h 673"/>
              <a:gd name="T24" fmla="*/ 2147483647 w 5284"/>
              <a:gd name="T25" fmla="*/ 1330643123 h 673"/>
              <a:gd name="T26" fmla="*/ 2147483647 w 5284"/>
              <a:gd name="T27" fmla="*/ 1255038400 h 673"/>
              <a:gd name="T28" fmla="*/ 2147483647 w 5284"/>
              <a:gd name="T29" fmla="*/ 1194554622 h 673"/>
              <a:gd name="T30" fmla="*/ 2147483647 w 5284"/>
              <a:gd name="T31" fmla="*/ 1126511165 h 673"/>
              <a:gd name="T32" fmla="*/ 2147483647 w 5284"/>
              <a:gd name="T33" fmla="*/ 1058466120 h 673"/>
              <a:gd name="T34" fmla="*/ 2147483647 w 5284"/>
              <a:gd name="T35" fmla="*/ 967740453 h 673"/>
              <a:gd name="T36" fmla="*/ 2147483647 w 5284"/>
              <a:gd name="T37" fmla="*/ 884576051 h 673"/>
              <a:gd name="T38" fmla="*/ 2147483647 w 5284"/>
              <a:gd name="T39" fmla="*/ 801410063 h 673"/>
              <a:gd name="T40" fmla="*/ 2147483647 w 5284"/>
              <a:gd name="T41" fmla="*/ 703124717 h 673"/>
              <a:gd name="T42" fmla="*/ 2147483647 w 5284"/>
              <a:gd name="T43" fmla="*/ 597278105 h 673"/>
              <a:gd name="T44" fmla="*/ 2147483647 w 5284"/>
              <a:gd name="T45" fmla="*/ 483870226 h 673"/>
              <a:gd name="T46" fmla="*/ 2147483647 w 5284"/>
              <a:gd name="T47" fmla="*/ 370463936 h 673"/>
              <a:gd name="T48" fmla="*/ 2147483647 w 5284"/>
              <a:gd name="T49" fmla="*/ 226814169 h 673"/>
              <a:gd name="T50" fmla="*/ 2147483647 w 5284"/>
              <a:gd name="T51" fmla="*/ 105846612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143649767 h 673"/>
              <a:gd name="T58" fmla="*/ 2147483647 w 5284"/>
              <a:gd name="T59" fmla="*/ 272177002 h 673"/>
              <a:gd name="T60" fmla="*/ 2147483647 w 5284"/>
              <a:gd name="T61" fmla="*/ 378023614 h 673"/>
              <a:gd name="T62" fmla="*/ 2147483647 w 5284"/>
              <a:gd name="T63" fmla="*/ 461189603 h 673"/>
              <a:gd name="T64" fmla="*/ 2147483647 w 5284"/>
              <a:gd name="T65" fmla="*/ 536794326 h 673"/>
              <a:gd name="T66" fmla="*/ 2147483647 w 5284"/>
              <a:gd name="T67" fmla="*/ 612399049 h 673"/>
              <a:gd name="T68" fmla="*/ 2147483647 w 5284"/>
              <a:gd name="T69" fmla="*/ 688003772 h 673"/>
              <a:gd name="T70" fmla="*/ 2147483647 w 5284"/>
              <a:gd name="T71" fmla="*/ 748487550 h 673"/>
              <a:gd name="T72" fmla="*/ 2147483647 w 5284"/>
              <a:gd name="T73" fmla="*/ 786289118 h 673"/>
              <a:gd name="T74" fmla="*/ 2147483647 w 5284"/>
              <a:gd name="T75" fmla="*/ 831651952 h 673"/>
              <a:gd name="T76" fmla="*/ 2147483647 w 5284"/>
              <a:gd name="T77" fmla="*/ 861893841 h 673"/>
              <a:gd name="T78" fmla="*/ 1754028750 w 5284"/>
              <a:gd name="T79" fmla="*/ 892135730 h 673"/>
              <a:gd name="T80" fmla="*/ 1262599075 w 5284"/>
              <a:gd name="T81" fmla="*/ 907256675 h 673"/>
              <a:gd name="T82" fmla="*/ 703124388 w 5284"/>
              <a:gd name="T83" fmla="*/ 922377619 h 673"/>
              <a:gd name="T84" fmla="*/ 249496263 w 5284"/>
              <a:gd name="T85" fmla="*/ 929938885 h 673"/>
              <a:gd name="T86" fmla="*/ 0 w 5284"/>
              <a:gd name="T87" fmla="*/ 922377619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718246907 h 286"/>
              <a:gd name="T4" fmla="*/ 483870000 w 2884"/>
              <a:gd name="T5" fmla="*/ 718246907 h 286"/>
              <a:gd name="T6" fmla="*/ 967740000 w 2884"/>
              <a:gd name="T7" fmla="*/ 710687215 h 286"/>
              <a:gd name="T8" fmla="*/ 1459171263 w 2884"/>
              <a:gd name="T9" fmla="*/ 695566244 h 286"/>
              <a:gd name="T10" fmla="*/ 1988404075 w 2884"/>
              <a:gd name="T11" fmla="*/ 672883995 h 286"/>
              <a:gd name="T12" fmla="*/ 2147483647 w 2884"/>
              <a:gd name="T13" fmla="*/ 650203332 h 286"/>
              <a:gd name="T14" fmla="*/ 2147483647 w 2884"/>
              <a:gd name="T15" fmla="*/ 619961390 h 286"/>
              <a:gd name="T16" fmla="*/ 2147483647 w 2884"/>
              <a:gd name="T17" fmla="*/ 589719449 h 286"/>
              <a:gd name="T18" fmla="*/ 2147483647 w 2884"/>
              <a:gd name="T19" fmla="*/ 559477507 h 286"/>
              <a:gd name="T20" fmla="*/ 2147483647 w 2884"/>
              <a:gd name="T21" fmla="*/ 506553316 h 286"/>
              <a:gd name="T22" fmla="*/ 2147483647 w 2884"/>
              <a:gd name="T23" fmla="*/ 400706520 h 286"/>
              <a:gd name="T24" fmla="*/ 2147483647 w 2884"/>
              <a:gd name="T25" fmla="*/ 294859724 h 286"/>
              <a:gd name="T26" fmla="*/ 2147483647 w 2884"/>
              <a:gd name="T27" fmla="*/ 151209708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3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77FA800A-BE4D-1946-8611-61DA7B4FCEFB}" type="slidenum">
              <a:rPr lang="en-US">
                <a:solidFill>
                  <a:srgbClr val="FFFFFF"/>
                </a:solidFill>
              </a:rPr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25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EAEAEA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Times New Roman" pitchFamily="2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8CEE94-DBD3-484C-AEAC-BC368BDC4034}" type="slidenum">
              <a:rPr lang="en-US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AEAEA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71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  <p:sldLayoutId id="2147484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2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9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  <p:sldLayoutId id="214748471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16A198B-9034-4749-8A8D-B90A5F5B90A3}" type="datetimeFigureOut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12/14/24</a:t>
            </a:fld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A356419-7718-C74B-9C0F-E2D2C7D5AD85}" type="slidenum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8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123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</p:sldLayoutIdLst>
  <p:transition spd="med">
    <p:zoom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l"/>
        <a:defRPr kumimoji="1" sz="3200" b="1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6452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64533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4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5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6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7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64521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64528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9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0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1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32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64522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64523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4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5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6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4527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4BBBBC6-100A-CF4E-9BF8-5CFADC6C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1066800" y="1458913"/>
            <a:ext cx="8077200" cy="53990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0" y="1447800"/>
            <a:ext cx="1066800" cy="541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kumimoji="0"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fld id="{6FF00AAE-65D8-7E41-84DA-C5F77D92117F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0" y="355600"/>
            <a:ext cx="6172200" cy="2438400"/>
            <a:chOff x="0" y="1200"/>
            <a:chExt cx="3888" cy="1536"/>
          </a:xfrm>
        </p:grpSpPr>
        <p:sp>
          <p:nvSpPr>
            <p:cNvPr id="243720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1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2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3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3724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76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37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1179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A120268-7F49-FC45-90E3-9FABEDF596D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49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B06BE58-CCAC-8A48-A3AE-60B22C5533E4}" type="slidenum">
              <a:rPr lang="zh-CN" alt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8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EC48A481-3FFB-3D4B-80B0-4317E9042A47}" type="slidenum">
              <a:rPr lang="en-US">
                <a:latin typeface="Times New Roman" charset="0"/>
                <a:ea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6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2765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27669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0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1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2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73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27657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2766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27658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27659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0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1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2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7663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DCF891B-653F-BB4C-BDAC-5B14AF21E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64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/>
          </p:cNvSpPr>
          <p:nvPr>
            <p:ph type="sldNum" sz="quarter" idx="2"/>
          </p:nvPr>
        </p:nvSpPr>
        <p:spPr bwMode="auto">
          <a:xfrm>
            <a:off x="6553200" y="6283325"/>
            <a:ext cx="2133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8" tIns="45718" rIns="45718" bIns="45718" numCol="1" anchor="b" anchorCtr="0" compatLnSpc="1">
            <a:prstTxWarp prst="textNoShape">
              <a:avLst/>
            </a:prstTxWarp>
          </a:bodyPr>
          <a:lstStyle>
            <a:lvl1pPr algn="r" defTabSz="457200">
              <a:defRPr>
                <a:cs typeface="Helvetica" charset="0"/>
              </a:defRPr>
            </a:lvl1pPr>
          </a:lstStyle>
          <a:p>
            <a:pPr>
              <a:defRPr/>
            </a:pPr>
            <a:fld id="{B9C917E5-DF99-7841-8E5E-438364591A45}" type="slidenum">
              <a:rPr lang="en-US"/>
              <a:pPr>
                <a:defRPr/>
              </a:pPr>
              <a:t>‹#›</a:t>
            </a:fld>
            <a:endParaRPr lang="en-US">
              <a:latin typeface="Times New Roman Bold" charset="0"/>
              <a:cs typeface="Times New Roman Bold" charset="0"/>
              <a:sym typeface="Times New Roman Bold" charset="0"/>
            </a:endParaRPr>
          </a:p>
        </p:txBody>
      </p:sp>
      <p:sp>
        <p:nvSpPr>
          <p:cNvPr id="614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8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  <p:sldLayoutId id="2147484833" r:id="rId12"/>
    <p:sldLayoutId id="214748483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 algn="l" eaLnBrk="1" hangingPunct="1"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 eaLnBrk="1" hangingPunct="1"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/>
            <a:fld id="{1356DC06-D135-8541-95BD-7C882F18835B}" type="slidenum">
              <a:rPr lang="en-US" smtClean="0">
                <a:cs typeface="MS PGothic" charset="0"/>
              </a:rPr>
              <a:pPr eaLnBrk="1" hangingPunct="1"/>
              <a:t>‹#›</a:t>
            </a:fld>
            <a:endParaRPr lang="en-US"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778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77845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6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7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8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9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778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77840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1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2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3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44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778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77835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6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7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8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77839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ADDA645-0313-E94E-8324-0BB1E0549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17768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17781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2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3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4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5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17769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17776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7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8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9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80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117770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17771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2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3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4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17775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EAEAEA"/>
                  </a:solidFill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 b="1" smtClean="0">
                <a:solidFill>
                  <a:srgbClr val="EAEAEA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B997F10-1939-CD4A-9118-A10276D5D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61F442D0-A11F-2640-8129-5D1BEF7A3C1E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689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fld id="{C7FCEC4A-0619-534F-AB0C-4C4D1986DF16}" type="slidenum">
              <a:rPr lang="en-US"/>
              <a:pPr defTabSz="914400" eaLnBrk="0" hangingPunct="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C16A198B-9034-4749-8A8D-B90A5F5B90A3}" type="datetimeFigureOut">
              <a:rPr lang="en-US">
                <a:latin typeface="Calibri" charset="0"/>
              </a:rPr>
              <a:pPr defTabSz="914400">
                <a:buClrTx/>
                <a:buSzTx/>
                <a:buFontTx/>
                <a:buNone/>
                <a:defRPr/>
              </a:pPr>
              <a:t>12/14/24</a:t>
            </a:fld>
            <a:endParaRPr lang="en-US">
              <a:latin typeface="Calibri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FA356419-7718-C74B-9C0F-E2D2C7D5AD85}" type="slidenum">
              <a:rPr lang="en-US">
                <a:latin typeface="Calibri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1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3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003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hangingPunct="0">
                <a:buClrTx/>
                <a:buSzTx/>
                <a:buFontTx/>
                <a:buNone/>
              </a:pPr>
              <a:endParaRPr lang="en-US" sz="90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300038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  <a:defRPr/>
                </a:pPr>
                <a:endParaRPr lang="en-US" sz="900">
                  <a:solidFill>
                    <a:srgbClr val="FFA27C"/>
                  </a:solidFill>
                  <a:latin typeface="Arial" pitchFamily="-107" charset="0"/>
                </a:endParaRPr>
              </a:p>
            </p:txBody>
          </p:sp>
          <p:sp>
            <p:nvSpPr>
              <p:cNvPr id="300044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5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6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7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8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49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0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1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2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3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4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5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6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7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8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59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0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1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2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3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4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0065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0039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00040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1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30004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hangingPunct="0">
                  <a:buClrTx/>
                  <a:buSzTx/>
                  <a:buFontTx/>
                  <a:buNone/>
                </a:pPr>
                <a:endParaRPr lang="en-US" sz="90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15208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6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6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124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6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78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5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1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5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84.xml"/><Relationship Id="rId4" Type="http://schemas.openxmlformats.org/officeDocument/2006/relationships/image" Target="../media/image84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84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9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8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5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6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3" descr="Sunrise-Over-the-Atlantic-Myrtle-Beach-South-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西番雅书</a:t>
            </a:r>
            <a: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</a:t>
            </a:r>
            <a:b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r>
              <a:rPr lang="zh-CN" alt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耶和华的日子</a:t>
            </a:r>
            <a:endParaRPr lang="en-US" sz="6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750" y="6788150"/>
            <a:ext cx="5175250" cy="450850"/>
          </a:xfrm>
        </p:spPr>
        <p:txBody>
          <a:bodyPr/>
          <a:lstStyle/>
          <a:p>
            <a:pPr eaLnBrk="1" hangingPunct="1"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Arial" charset="0"/>
              </a:rPr>
              <a:t>Adapted from the 22 Feb 2002 class presentation by Ong Bee Yong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036862"/>
              </p:ext>
            </p:extLst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7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989672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51920" y="29469"/>
            <a:ext cx="5292080" cy="68285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那时我要使万民有洁净的嘴唇，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他们全都可以呼求耶和华的名，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同心合意事奉耶和华。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敬拜我的人，就是我所分散的人，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必从古实河外而来，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给我献上礼物。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11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到了那日，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你必不因你背叛我所作的一切感到羞愧，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因为那时我必从你中间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除掉那些自高自大的人。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在我的圣山上，</a:t>
            </a:r>
            <a:b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你必不再高傲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051720" y="2852936"/>
            <a:ext cx="19111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以色列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13244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古实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3419872" cy="86409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2800" b="1" dirty="0">
                <a:solidFill>
                  <a:schemeClr val="bg1"/>
                </a:solidFill>
                <a:latin typeface="Arial" charset="0"/>
              </a:rPr>
              <a:t>古实的敬拜</a:t>
            </a:r>
            <a:b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</a:br>
            <a: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kumimoji="1" lang="zh-CN" altLang="en-US" sz="2800" b="1" dirty="0">
                <a:solidFill>
                  <a:schemeClr val="bg1"/>
                </a:solidFill>
                <a:latin typeface="Arial" charset="0"/>
              </a:rPr>
              <a:t>番</a:t>
            </a:r>
            <a:r>
              <a:rPr kumimoji="1" lang="en-US" altLang="zh-CN" sz="2800" b="1" dirty="0">
                <a:solidFill>
                  <a:schemeClr val="bg1"/>
                </a:solidFill>
                <a:latin typeface="Arial" charset="0"/>
              </a:rPr>
              <a:t> 3:9-11)</a:t>
            </a:r>
            <a:endParaRPr kumimoji="1" lang="en-US" altLang="zh-CN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Up Arrow 2"/>
          <p:cNvSpPr/>
          <p:nvPr/>
        </p:nvSpPr>
        <p:spPr bwMode="auto">
          <a:xfrm rot="1744371">
            <a:off x="1898123" y="3931011"/>
            <a:ext cx="792088" cy="1944216"/>
          </a:xfrm>
          <a:prstGeom prst="upArrow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50" y="3168352"/>
            <a:ext cx="5692454" cy="378904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3275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但我要在你中间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留下谦虚卑微的人；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他们必投靠耶和华的名。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以色列的余民必不再行不义，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也必不说谎；他们的口里也没有诡诈的舌头。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他们吃喝躺卧，没有人惊吓他们。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3:12-13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2489061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157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锡安的居民哪！你们要高歌。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以色列啊！你们要欢呼。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耶路撒冷的居民哪！你们要满心欢喜快乐。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耶和华已经除去你们的刑罚，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赶走你们的仇敌。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以色列的王，耶和华在你们中间，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你们必不再惧怕灾祸。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3:14-15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0163710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8315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到了那日，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必有人对耶路撒冷说：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“锡安哪！不要惧怕；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你的手不要下垂。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耶和华你的　神在你中间，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他是施行拯救的大能者，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必因你欢欣快乐，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必默然爱你，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而且必因你喜乐欢唱。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3:16-17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22560875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Zeph 3.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3175" y="5805488"/>
            <a:ext cx="3128963" cy="576262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2400" dirty="0">
                <a:effectLst/>
                <a:latin typeface="Arial" charset="0"/>
                <a:ea typeface="ＭＳ Ｐゴシック" charset="0"/>
              </a:rPr>
              <a:t>西番雅 </a:t>
            </a:r>
            <a:r>
              <a:rPr lang="en-US" sz="2400" dirty="0">
                <a:effectLst/>
                <a:latin typeface="Arial" charset="0"/>
                <a:ea typeface="ＭＳ Ｐゴシック" charset="0"/>
              </a:rPr>
              <a:t>3:17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906" y="816463"/>
            <a:ext cx="9211176" cy="267765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tx2"/>
                </a:solidFill>
              </a:rPr>
              <a:t>耶和华你的神在你中间，</a:t>
            </a:r>
          </a:p>
          <a:p>
            <a:pPr algn="ctr"/>
            <a:r>
              <a:rPr lang="zh-CN" altLang="en-US" sz="6600" dirty="0">
                <a:solidFill>
                  <a:schemeClr val="tx2"/>
                </a:solidFill>
              </a:rPr>
              <a:t>他是施行拯救的大能者</a:t>
            </a:r>
            <a:endParaRPr lang="en-US" altLang="zh-CN" sz="6600" dirty="0">
              <a:solidFill>
                <a:schemeClr val="tx2"/>
              </a:solidFill>
            </a:endParaRPr>
          </a:p>
          <a:p>
            <a:pPr algn="ctr"/>
            <a:endParaRPr lang="en-US" altLang="zh-CN" sz="36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3494119"/>
            <a:ext cx="7128792" cy="23083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/>
              <a:t>必因你欢欣快乐，</a:t>
            </a:r>
          </a:p>
          <a:p>
            <a:r>
              <a:rPr lang="zh-CN" altLang="en-US" sz="4800" dirty="0"/>
              <a:t>必默然爱你，</a:t>
            </a:r>
          </a:p>
          <a:p>
            <a:r>
              <a:rPr lang="zh-CN" altLang="en-US" sz="4800" dirty="0"/>
              <a:t>而且必因你喜乐欢唱</a:t>
            </a:r>
            <a:endParaRPr lang="en-GB" sz="4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059832" y="5802443"/>
            <a:ext cx="5112568" cy="1055557"/>
          </a:xfrm>
          <a:prstGeom prst="rect">
            <a:avLst/>
          </a:prstGeom>
          <a:solidFill>
            <a:schemeClr val="tx2"/>
          </a:solidFill>
          <a:ln w="12700" cap="sq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091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00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spcBef>
                <a:spcPct val="20000"/>
              </a:spcBef>
              <a:buClrTx/>
              <a:buSzTx/>
              <a:buFontTx/>
              <a:buChar char="•"/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610313" name="Picture 9" descr="whirlpool"/>
          <p:cNvPicPr>
            <a:picLocks noChangeAspect="1" noChangeArrowheads="1"/>
          </p:cNvPicPr>
          <p:nvPr/>
        </p:nvPicPr>
        <p:blipFill>
          <a:blip r:embed="rId2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0314" name="Picture 10" descr="whirlpoo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0310" name="Text Box 6"/>
          <p:cNvSpPr txBox="1">
            <a:spLocks noChangeArrowheads="1"/>
          </p:cNvSpPr>
          <p:nvPr/>
        </p:nvSpPr>
        <p:spPr bwMode="auto">
          <a:xfrm>
            <a:off x="1066800" y="76200"/>
            <a:ext cx="8001000" cy="563231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耶和华你的　神在你中间，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他是施行拯救的大能者，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必因你欢欣快乐，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必默然爱你，</a:t>
            </a:r>
          </a:p>
          <a:p>
            <a:pPr algn="r" defTabSz="914400">
              <a:buClrTx/>
              <a:buSzTx/>
              <a:buFontTx/>
              <a:buNone/>
              <a:defRPr/>
            </a:pPr>
            <a:endParaRPr lang="zh-CN" altLang="en-US" sz="4000" b="1" i="1" dirty="0">
              <a:solidFill>
                <a:srgbClr val="FFFFFF"/>
              </a:solidFill>
              <a:cs typeface="+mn-cs"/>
            </a:endParaRP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而且必因你喜乐欢唱。</a:t>
            </a:r>
            <a:endParaRPr lang="en-US" sz="4000" b="1" i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0312" name="Text Box 8"/>
          <p:cNvSpPr txBox="1">
            <a:spLocks noChangeArrowheads="1"/>
          </p:cNvSpPr>
          <p:nvPr/>
        </p:nvSpPr>
        <p:spPr bwMode="auto">
          <a:xfrm>
            <a:off x="76200" y="6278563"/>
            <a:ext cx="46482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cs typeface="+mn-cs"/>
              </a:rPr>
              <a:t>西番雅 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3:17 (</a:t>
            </a:r>
            <a:r>
              <a:rPr lang="en-US" altLang="zh-CN" sz="3200" b="1" dirty="0">
                <a:solidFill>
                  <a:srgbClr val="FFFFFF"/>
                </a:solidFill>
                <a:cs typeface="+mn-cs"/>
              </a:rPr>
              <a:t>CNV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10636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610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1" name="Picture 3" descr="whirlpoo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7173" name="Text Box 5"/>
          <p:cNvSpPr txBox="1">
            <a:spLocks noChangeArrowheads="1"/>
          </p:cNvSpPr>
          <p:nvPr/>
        </p:nvSpPr>
        <p:spPr bwMode="auto">
          <a:xfrm>
            <a:off x="1066800" y="76200"/>
            <a:ext cx="8001000" cy="255454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4000" b="1" i="1" dirty="0">
                <a:solidFill>
                  <a:srgbClr val="FFFFFF"/>
                </a:solidFill>
                <a:cs typeface="+mn-cs"/>
              </a:rPr>
              <a:t>耶 和 华 ─ 你 的 神 是 施 行 拯 救 、 大 有 能 力 的 主 。 他 在 你 中 间 必 因 你 欢 欣 喜 乐 ， 默 然 爱 你 ， 且 因 你 喜 乐 而 欢 呼 。</a:t>
            </a:r>
            <a:endParaRPr lang="en-US" sz="4000" b="1" i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47174" name="Text Box 6"/>
          <p:cNvSpPr txBox="1">
            <a:spLocks noChangeArrowheads="1"/>
          </p:cNvSpPr>
          <p:nvPr/>
        </p:nvSpPr>
        <p:spPr bwMode="auto">
          <a:xfrm>
            <a:off x="76200" y="6278563"/>
            <a:ext cx="46482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cs typeface="+mn-cs"/>
              </a:rPr>
              <a:t>西番雅 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3:17 (</a:t>
            </a:r>
            <a:r>
              <a:rPr lang="en-US" altLang="zh-CN" sz="3200" b="1" dirty="0">
                <a:solidFill>
                  <a:srgbClr val="FFFFFF"/>
                </a:solidFill>
                <a:cs typeface="+mn-cs"/>
              </a:rPr>
              <a:t>CNV</a:t>
            </a:r>
            <a:r>
              <a:rPr lang="en-US" sz="3200" b="1" dirty="0">
                <a:solidFill>
                  <a:srgbClr val="FFFFFF"/>
                </a:solidFill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6507602"/>
      </p:ext>
    </p:extLst>
  </p:cSld>
  <p:clrMapOvr>
    <a:masterClrMapping/>
  </p:clrMapOvr>
  <p:transition spd="med">
    <p:randomBar dir="vert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那些属你，为了切慕大会而忧愁的人，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他们担当了羞辱；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我必招聚他们。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看哪！那时我必对付一切苦待你的人；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我必拯救那些瘸腿的，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聚集那些被赶散的；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在全地受羞辱的，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我必使他们得称赞，有名声。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3:18-19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0706508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66788"/>
            <a:ext cx="594518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3577" y="5805264"/>
            <a:ext cx="9157577" cy="101892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问题：我们是否应当遵守这些节期？还是遵循</a:t>
            </a:r>
            <a:r>
              <a:rPr lang="en-US" altLang="zh-CN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《</a:t>
            </a:r>
            <a:r>
              <a:rPr lang="zh-CN" alt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歌罗西书 </a:t>
            </a:r>
            <a:r>
              <a:rPr lang="en-US" altLang="zh-CN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2:16-17》</a:t>
            </a:r>
            <a:r>
              <a:rPr lang="zh-CN" altLang="en-US" sz="3200" b="1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？</a:t>
            </a:r>
            <a:endParaRPr lang="en-US" sz="3200" b="1" dirty="0">
              <a:effectLst>
                <a:glow rad="1524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那些属你，为了切慕大会而忧愁的人，</a:t>
            </a:r>
          </a:p>
          <a:p>
            <a:pPr algn="r"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他们担当了羞辱；我必招聚他们。</a:t>
            </a: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b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番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3:18 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CNV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92165" name="Title 1"/>
          <p:cNvSpPr txBox="1">
            <a:spLocks/>
          </p:cNvSpPr>
          <p:nvPr/>
        </p:nvSpPr>
        <p:spPr bwMode="auto">
          <a:xfrm>
            <a:off x="179388" y="1052513"/>
            <a:ext cx="5905500" cy="720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000000"/>
                </a:solidFill>
                <a:latin typeface="Arial" charset="0"/>
              </a:rPr>
              <a:t>犹太节日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16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40513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8FBF82B-3582-586D-43F4-E7C3586A76F9}"/>
              </a:ext>
            </a:extLst>
          </p:cNvPr>
          <p:cNvSpPr txBox="1"/>
          <p:nvPr/>
        </p:nvSpPr>
        <p:spPr>
          <a:xfrm>
            <a:off x="394971" y="1628800"/>
            <a:ext cx="5185142" cy="40318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1.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PASSOVER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逾越节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2.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ROSH HASHANAH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吹角节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/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犹太新年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3.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SABBAT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安息日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4.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SUKKOT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住棚节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5.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HANUKKAH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光明节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6.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YOM KIPPUR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赎罪日</a:t>
            </a:r>
          </a:p>
          <a:p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7. </a:t>
            </a:r>
            <a:r>
              <a:rPr lang="en-US" altLang="zh-CN" sz="3200" b="1" dirty="0">
                <a:solidFill>
                  <a:srgbClr val="0E0E0E"/>
                </a:solidFill>
                <a:effectLst/>
                <a:latin typeface=".AppleSystemUIFont"/>
              </a:rPr>
              <a:t>PURIM</a:t>
            </a:r>
            <a:r>
              <a:rPr lang="en-US" altLang="zh-CN" sz="3200" dirty="0">
                <a:solidFill>
                  <a:srgbClr val="0E0E0E"/>
                </a:solidFill>
                <a:effectLst/>
                <a:latin typeface=".AppleSystemUIFont"/>
              </a:rPr>
              <a:t> - </a:t>
            </a:r>
            <a:r>
              <a:rPr lang="zh-CN" altLang="en-US" sz="3200" dirty="0">
                <a:solidFill>
                  <a:srgbClr val="0E0E0E"/>
                </a:solidFill>
                <a:effectLst/>
                <a:latin typeface=".AppleSystemUIFont"/>
              </a:rPr>
              <a:t>普珥节</a:t>
            </a:r>
          </a:p>
        </p:txBody>
      </p:sp>
    </p:spTree>
    <p:extLst>
      <p:ext uri="{BB962C8B-B14F-4D97-AF65-F5344CB8AC3E}">
        <p14:creationId xmlns:p14="http://schemas.microsoft.com/office/powerpoint/2010/main" val="422310038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0-Acrostic Bible Scanned (dragged).pdf">
            <a:extLst>
              <a:ext uri="{FF2B5EF4-FFF2-40B4-BE49-F238E27FC236}">
                <a16:creationId xmlns:a16="http://schemas.microsoft.com/office/drawing/2014/main" id="{2E9E3FFE-6B01-2A4A-AC8C-EF0A8CFCD3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27" t="13050" r="23973" b="19929"/>
          <a:stretch/>
        </p:blipFill>
        <p:spPr>
          <a:xfrm rot="16200000">
            <a:off x="-524801" y="1428751"/>
            <a:ext cx="5257797" cy="4330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81328"/>
            <a:ext cx="9144000" cy="47667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Barry Huddleston, </a:t>
            </a:r>
            <a:b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800" b="1" i="1" dirty="0">
                <a:solidFill>
                  <a:schemeClr val="bg1"/>
                </a:solidFill>
                <a:latin typeface="Arial"/>
                <a:cs typeface="Arial"/>
              </a:rPr>
              <a:t>The Acrostic Summarized Bible </a:t>
            </a:r>
            <a:r>
              <a:rPr lang="zh-CN" altLang="en-US" sz="1800" b="1" dirty="0">
                <a:solidFill>
                  <a:schemeClr val="bg1"/>
                </a:solidFill>
                <a:latin typeface="Arial"/>
                <a:cs typeface="Arial"/>
              </a:rPr>
              <a:t>圣经总意离合诗集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(Grand Rapids: Baker, 1992)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14192" y="2263388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>
                <a:solidFill>
                  <a:prstClr val="black"/>
                </a:solidFill>
                <a:latin typeface="Helvetica"/>
                <a:cs typeface="+mn-cs"/>
              </a:rPr>
              <a:t> </a:t>
            </a:r>
            <a:endParaRPr lang="en-US" sz="1800">
              <a:solidFill>
                <a:prstClr val="black"/>
              </a:solidFill>
              <a:latin typeface="Tw Cen MT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25400" y="0"/>
            <a:ext cx="9232900" cy="850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ko-KR" altLang="en-US" sz="4800" b="1" dirty="0">
                <a:solidFill>
                  <a:prstClr val="white"/>
                </a:solidFill>
                <a:latin typeface="Arial"/>
                <a:cs typeface="Arial"/>
              </a:rPr>
              <a:t>西番雅</a:t>
            </a:r>
            <a:r>
              <a:rPr lang="zh-CN" altLang="en-US" sz="4800" b="1" dirty="0">
                <a:solidFill>
                  <a:prstClr val="white"/>
                </a:solidFill>
                <a:latin typeface="Arial"/>
                <a:cs typeface="Arial"/>
              </a:rPr>
              <a:t>书</a:t>
            </a:r>
            <a:endParaRPr lang="en-US" sz="4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482598"/>
            <a:ext cx="3255036" cy="350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499992" y="1155392"/>
            <a:ext cx="43307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800" dirty="0">
                <a:solidFill>
                  <a:srgbClr val="0E0E0E"/>
                </a:solidFill>
                <a:effectLst/>
                <a:latin typeface=".AppleSystemUIFont"/>
              </a:rPr>
              <a:t>1. </a:t>
            </a:r>
            <a:r>
              <a:rPr lang="zh-CN" altLang="en-US" sz="2800" dirty="0">
                <a:solidFill>
                  <a:srgbClr val="0E0E0E"/>
                </a:solidFill>
                <a:effectLst/>
                <a:latin typeface=".AppleSystemUIFont"/>
              </a:rPr>
              <a:t>犹大的愤怒之日</a:t>
            </a:r>
          </a:p>
          <a:p>
            <a:r>
              <a:rPr lang="en-US" altLang="zh-CN" sz="2800" dirty="0">
                <a:solidFill>
                  <a:srgbClr val="0E0E0E"/>
                </a:solidFill>
                <a:effectLst/>
                <a:latin typeface=".AppleSystemUIFont"/>
              </a:rPr>
              <a:t>2. </a:t>
            </a:r>
            <a:r>
              <a:rPr lang="zh-CN" altLang="en-US" sz="2800" dirty="0">
                <a:solidFill>
                  <a:srgbClr val="0E0E0E"/>
                </a:solidFill>
                <a:effectLst/>
                <a:latin typeface=".AppleSystemUIFont"/>
              </a:rPr>
              <a:t>犹大的敌人受惩罚</a:t>
            </a:r>
          </a:p>
          <a:p>
            <a:r>
              <a:rPr lang="en-US" altLang="zh-CN" sz="2800" dirty="0">
                <a:solidFill>
                  <a:srgbClr val="0E0E0E"/>
                </a:solidFill>
                <a:effectLst/>
                <a:latin typeface=".AppleSystemUIFont"/>
              </a:rPr>
              <a:t>3. </a:t>
            </a:r>
            <a:r>
              <a:rPr lang="zh-CN" altLang="en-US" sz="2800" dirty="0">
                <a:solidFill>
                  <a:srgbClr val="0E0E0E"/>
                </a:solidFill>
                <a:effectLst/>
                <a:latin typeface=".AppleSystemUIFont"/>
              </a:rPr>
              <a:t>愤怒与即将到来的审判</a:t>
            </a:r>
          </a:p>
        </p:txBody>
      </p:sp>
    </p:spTree>
    <p:extLst>
      <p:ext uri="{BB962C8B-B14F-4D97-AF65-F5344CB8AC3E}">
        <p14:creationId xmlns:p14="http://schemas.microsoft.com/office/powerpoint/2010/main" val="5333161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1"/>
          <p:cNvSpPr>
            <a:spLocks/>
          </p:cNvSpPr>
          <p:nvPr/>
        </p:nvSpPr>
        <p:spPr bwMode="auto">
          <a:xfrm>
            <a:off x="6553200" y="6435725"/>
            <a:ext cx="2133600" cy="268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23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3794" name="Picture 2" descr="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1113"/>
            <a:ext cx="9177338" cy="688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AutoShape 3"/>
          <p:cNvSpPr>
            <a:spLocks/>
          </p:cNvSpPr>
          <p:nvPr/>
        </p:nvSpPr>
        <p:spPr bwMode="auto">
          <a:xfrm>
            <a:off x="1503363" y="115888"/>
            <a:ext cx="6137275" cy="727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犹太教：律法是好的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3796" name="AutoShape 4"/>
          <p:cNvSpPr>
            <a:spLocks/>
          </p:cNvSpPr>
          <p:nvPr/>
        </p:nvSpPr>
        <p:spPr bwMode="auto">
          <a:xfrm>
            <a:off x="6700838" y="6008688"/>
            <a:ext cx="2225675" cy="668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但是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  <a:sym typeface="宋体" charset="0"/>
              </a:rPr>
              <a:t>...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840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1"/>
          <p:cNvSpPr>
            <a:spLocks/>
          </p:cNvSpPr>
          <p:nvPr/>
        </p:nvSpPr>
        <p:spPr bwMode="auto">
          <a:xfrm>
            <a:off x="6553200" y="6435725"/>
            <a:ext cx="2133600" cy="268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24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4818" name="Picture 2" descr="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1113"/>
            <a:ext cx="9177338" cy="688022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19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933">
            <a:off x="-298450" y="1779588"/>
            <a:ext cx="35052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0" name="AutoShape 4"/>
          <p:cNvSpPr>
            <a:spLocks/>
          </p:cNvSpPr>
          <p:nvPr/>
        </p:nvSpPr>
        <p:spPr bwMode="auto">
          <a:xfrm>
            <a:off x="233363" y="168275"/>
            <a:ext cx="2843212" cy="1911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8" tIns="45718" rIns="45718" bIns="45718"/>
          <a:lstStyle/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不要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Engravers MT" charset="0"/>
              <a:ea typeface="ＭＳ Ｐゴシック" charset="0"/>
              <a:cs typeface="Engravers MT" charset="0"/>
              <a:sym typeface="Engravers MT" charset="0"/>
            </a:endParaRPr>
          </a:p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律法主义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ngravers MT" charset="0"/>
                <a:ea typeface="ＭＳ Ｐゴシック" charset="0"/>
                <a:cs typeface="Engravers MT" charset="0"/>
                <a:sym typeface="Engravers MT" charset="0"/>
              </a:rPr>
              <a:t>!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031432" y="-33288"/>
            <a:ext cx="5112568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所以，不可让人在饮食、节期、朔日或安息日的事上批评你们。这些都不过是将来之事的影子，那真实的本体是基督。（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2:16-17</a:t>
            </a:r>
            <a:r>
              <a:rPr kumimoji="0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Times New Roman Bold" charset="0"/>
                <a:ea typeface="ＭＳ Ｐゴシック" pitchFamily="-111" charset="-128"/>
                <a:cs typeface="Times New Roman Bold" charset="0"/>
                <a:sym typeface="Times New Roman Bold" charset="0"/>
              </a:rPr>
              <a:t>当代译本）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Helvetica"/>
              <a:ea typeface="ＭＳ Ｐゴシック" pitchFamily="-111" charset="-128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25551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看哪！那时我必对付一切苦待你的人；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我必拯救那些瘸腿的，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聚集那些被赶散的；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在全地受羞辱的，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我必使他们得称赞，有名声。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63428045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Times New Roman" charset="0"/>
                <a:cs typeface="Times New Roman" charset="0"/>
              </a:rPr>
              <a:t> III.  </a:t>
            </a:r>
            <a:r>
              <a:rPr lang="en-US" b="1">
                <a:latin typeface="PMingLiU" charset="0"/>
                <a:cs typeface="PMingLiU" charset="0"/>
              </a:rPr>
              <a:t>神学主题</a:t>
            </a: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14600" y="2057400"/>
            <a:ext cx="4114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7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 dirty="0">
                <a:latin typeface="Times New Roman" charset="0"/>
                <a:cs typeface="Times New Roman" charset="0"/>
              </a:rPr>
              <a:t> </a:t>
            </a:r>
            <a:r>
              <a:rPr lang="en-US" sz="2800" b="1" dirty="0">
                <a:solidFill>
                  <a:srgbClr val="FFFF00"/>
                </a:solidFill>
                <a:latin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00"/>
                </a:solidFill>
                <a:latin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00"/>
              </a:solidFill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2. </a:t>
            </a:r>
            <a:r>
              <a:rPr lang="en-US" b="1" dirty="0" err="1">
                <a:latin typeface="PMingLiU" charset="0"/>
                <a:cs typeface="PMingLiU" charset="0"/>
              </a:rPr>
              <a:t>普遍性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3. 弥</a:t>
            </a:r>
            <a:r>
              <a:rPr lang="zh-CN" altLang="en-US" b="1" dirty="0">
                <a:latin typeface="PMingLiU" charset="0"/>
                <a:cs typeface="PMingLiU" charset="0"/>
              </a:rPr>
              <a:t>撒</a:t>
            </a:r>
            <a:r>
              <a:rPr lang="en-US" b="1" dirty="0" err="1">
                <a:latin typeface="PMingLiU" charset="0"/>
                <a:cs typeface="PMingLiU" charset="0"/>
              </a:rPr>
              <a:t>亚的预言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4. </a:t>
            </a:r>
            <a:r>
              <a:rPr lang="en-US" b="1" dirty="0" err="1">
                <a:latin typeface="PMingLiU" charset="0"/>
                <a:cs typeface="PMingLiU" charset="0"/>
              </a:rPr>
              <a:t>神的存在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5. </a:t>
            </a:r>
            <a:r>
              <a:rPr lang="en-US" b="1" dirty="0" err="1">
                <a:latin typeface="PMingLiU" charset="0"/>
                <a:cs typeface="PMingLiU" charset="0"/>
              </a:rPr>
              <a:t>创造与</a:t>
            </a:r>
            <a:r>
              <a:rPr lang="zh-CN" altLang="en-US" b="1" dirty="0">
                <a:latin typeface="PMingLiU" charset="0"/>
                <a:cs typeface="PMingLiU" charset="0"/>
              </a:rPr>
              <a:t>还原</a:t>
            </a:r>
            <a:r>
              <a:rPr lang="en-US" b="1" dirty="0" err="1">
                <a:latin typeface="PMingLiU" charset="0"/>
                <a:cs typeface="PMingLiU" charset="0"/>
              </a:rPr>
              <a:t>创造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6. </a:t>
            </a:r>
            <a:r>
              <a:rPr lang="en-US" b="1" dirty="0" err="1">
                <a:latin typeface="PMingLiU" charset="0"/>
                <a:cs typeface="PMingLiU" charset="0"/>
              </a:rPr>
              <a:t>先知眼里的土地</a:t>
            </a:r>
            <a:endParaRPr lang="en-US" b="1" dirty="0">
              <a:latin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latin typeface="PMingLiU" charset="0"/>
                <a:cs typeface="PMingLiU" charset="0"/>
              </a:rPr>
              <a:t>7. </a:t>
            </a:r>
            <a:r>
              <a:rPr lang="en-US" b="1" dirty="0" err="1">
                <a:latin typeface="PMingLiU" charset="0"/>
                <a:cs typeface="PMingLiU" charset="0"/>
              </a:rPr>
              <a:t>残留者</a:t>
            </a:r>
            <a:r>
              <a:rPr lang="en-US" b="1" dirty="0">
                <a:latin typeface="PMingLiU" charset="0"/>
                <a:cs typeface="PMingLiU" charset="0"/>
              </a:rPr>
              <a:t> </a:t>
            </a:r>
            <a:r>
              <a:rPr lang="en-US" altLang="zh-CN" b="1" dirty="0">
                <a:latin typeface="PMingLiU" charset="0"/>
                <a:cs typeface="PMingLiU" charset="0"/>
              </a:rPr>
              <a:t>/</a:t>
            </a:r>
            <a:r>
              <a:rPr lang="zh-CN" altLang="en-US" b="1" dirty="0">
                <a:latin typeface="PMingLiU" charset="0"/>
                <a:cs typeface="PMingLiU" charset="0"/>
              </a:rPr>
              <a:t>余民</a:t>
            </a:r>
            <a:endParaRPr lang="en-US" b="1" dirty="0">
              <a:latin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93821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</a:rPr>
              <a:t>神学主题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447800"/>
            <a:ext cx="7543800" cy="2438400"/>
          </a:xfrm>
        </p:spPr>
        <p:txBody>
          <a:bodyPr/>
          <a:lstStyle/>
          <a:p>
            <a:pPr marL="341313" indent="-341313" algn="ctr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>
                <a:solidFill>
                  <a:srgbClr val="FFFF00"/>
                </a:solidFill>
                <a:latin typeface="Times New Roman" charset="0"/>
              </a:rPr>
              <a:t>1. 耶和华的日子</a:t>
            </a:r>
          </a:p>
          <a:p>
            <a:pPr marL="341313" indent="-341313" algn="ctr" eaLnBrk="1" hangingPunct="1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b="1">
                <a:solidFill>
                  <a:srgbClr val="CC9900"/>
                </a:solidFill>
                <a:latin typeface="Times New Roman" charset="0"/>
              </a:rPr>
              <a:t>这概念几乎在所有的新约的先知书里出现</a:t>
            </a:r>
          </a:p>
          <a:p>
            <a:pPr marL="341313" indent="-341313" eaLnBrk="1" hangingPunct="1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b="1">
                <a:latin typeface="Times New Roman" charset="0"/>
              </a:rPr>
              <a:t>在西番雅里: 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latin typeface="Times New Roman" charset="0"/>
              </a:rPr>
              <a:t>耶和华的日子和其他指引在3章里提及“日子”</a:t>
            </a:r>
          </a:p>
          <a:p>
            <a:pPr marL="341313" indent="-341313" eaLnBrk="1" hangingPunct="1">
              <a:spcBef>
                <a:spcPts val="600"/>
              </a:spcBef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latin typeface="Times New Roman" charset="0"/>
              </a:rPr>
              <a:t>耶和华的日子 ~ 3 次 ; ‘日子’~ 9 次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371600" y="4191000"/>
            <a:ext cx="75438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marL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>
                <a:solidFill>
                  <a:srgbClr val="EAEAEA"/>
                </a:solidFill>
              </a:rPr>
              <a:t>“日子” 是 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a. 逼近了 (1:14) 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b. 恐怖的日子 (1:15)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c. 罪的审判 (1:17)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d. 宇宙的审判(1:2-3, 2:4-15; 3:8)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e. 大自然伟大的惊厥 (1:15)</a:t>
            </a:r>
          </a:p>
          <a:p>
            <a:pPr lvl="1" indent="0" eaLnBrk="1" hangingPunct="1">
              <a:lnSpc>
                <a:spcPct val="90000"/>
              </a:lnSpc>
              <a:spcBef>
                <a:spcPts val="500"/>
              </a:spcBef>
              <a:buClr>
                <a:srgbClr val="EAEAEA"/>
              </a:buClr>
              <a:buFont typeface="Times New Roman" charset="0"/>
              <a:buChar char="–"/>
            </a:pPr>
            <a:r>
              <a:rPr lang="en-US" sz="2000">
                <a:solidFill>
                  <a:srgbClr val="EAEAEA"/>
                </a:solidFill>
                <a:ea typeface="ＭＳ Ｐゴシック" charset="0"/>
              </a:rPr>
              <a:t>f. 残余者被救赎 (3:16-17)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8367713" y="117475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AEAEA"/>
                </a:solidFill>
              </a:rPr>
              <a:t>636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希望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IMG_40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728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66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15824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0" y="0"/>
            <a:ext cx="914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SimSun" charset="0"/>
              </a:rPr>
              <a:t>审判！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charset="0"/>
              <a:ea typeface="ＭＳ Ｐゴシック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17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0" y="47244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13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SimSun" charset="0"/>
              </a:rPr>
              <a:t>祝福！</a:t>
            </a:r>
            <a:endParaRPr kumimoji="0" lang="en-US" sz="13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charset="0"/>
              <a:ea typeface="ＭＳ Ｐゴシック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38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5412" name="Text Box 3"/>
          <p:cNvSpPr txBox="1">
            <a:spLocks noChangeArrowheads="1"/>
          </p:cNvSpPr>
          <p:nvPr/>
        </p:nvSpPr>
        <p:spPr bwMode="auto">
          <a:xfrm>
            <a:off x="838200" y="0"/>
            <a:ext cx="7772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上帝的日子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327150" y="1295400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审判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994400" y="1371600"/>
            <a:ext cx="1412875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祝福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194175" y="1295400"/>
            <a:ext cx="54133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sz="4800" b="1"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+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327150" y="2659063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磨难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999163" y="2714625"/>
            <a:ext cx="14033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千年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12738" y="4022725"/>
            <a:ext cx="3430587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创世记 6-19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302250" y="4049713"/>
            <a:ext cx="2884488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EAEA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创世记 20</a:t>
            </a:r>
          </a:p>
        </p:txBody>
      </p:sp>
      <p:sp>
        <p:nvSpPr>
          <p:cNvPr id="145420" name="Text Box 11"/>
          <p:cNvSpPr txBox="1">
            <a:spLocks noChangeArrowheads="1"/>
          </p:cNvSpPr>
          <p:nvPr/>
        </p:nvSpPr>
        <p:spPr bwMode="auto">
          <a:xfrm>
            <a:off x="7667625" y="76200"/>
            <a:ext cx="13112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638-639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371600" y="5392738"/>
            <a:ext cx="13128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  <a:outerShdw blurRad="50800" dist="1143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7 年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30850" y="5392738"/>
            <a:ext cx="23415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  <a:outerShdw blurRad="50800" dist="1143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1000 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BE0E3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6350" y="2019300"/>
            <a:ext cx="692150" cy="1465263"/>
            <a:chOff x="160" y="1272"/>
            <a:chExt cx="436" cy="923"/>
          </a:xfrm>
        </p:grpSpPr>
        <p:sp>
          <p:nvSpPr>
            <p:cNvPr id="88081" name="Line 2"/>
            <p:cNvSpPr>
              <a:spLocks noChangeShapeType="1"/>
            </p:cNvSpPr>
            <p:nvPr/>
          </p:nvSpPr>
          <p:spPr bwMode="auto">
            <a:xfrm>
              <a:off x="384" y="1272"/>
              <a:ext cx="1" cy="92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  <p:sp>
          <p:nvSpPr>
            <p:cNvPr id="88082" name="Line 3"/>
            <p:cNvSpPr>
              <a:spLocks noChangeShapeType="1"/>
            </p:cNvSpPr>
            <p:nvPr/>
          </p:nvSpPr>
          <p:spPr bwMode="auto">
            <a:xfrm>
              <a:off x="160" y="1512"/>
              <a:ext cx="437" cy="1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endParaRPr>
            </a:p>
          </p:txBody>
        </p:sp>
      </p:grp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80008" y="3524250"/>
            <a:ext cx="1624460" cy="525401"/>
          </a:xfrm>
          <a:prstGeom prst="rect">
            <a:avLst/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教会时代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484438" y="3524250"/>
            <a:ext cx="2725737" cy="9562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大灾难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14:1-2)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373907" y="3524250"/>
            <a:ext cx="2025211" cy="9562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千禧年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14:6-21)</a:t>
            </a:r>
          </a:p>
        </p:txBody>
      </p:sp>
      <p:cxnSp>
        <p:nvCxnSpPr>
          <p:cNvPr id="32776" name="AutoShape 8"/>
          <p:cNvCxnSpPr>
            <a:cxnSpLocks noChangeShapeType="1"/>
          </p:cNvCxnSpPr>
          <p:nvPr/>
        </p:nvCxnSpPr>
        <p:spPr bwMode="auto">
          <a:xfrm flipV="1">
            <a:off x="2239963" y="1143000"/>
            <a:ext cx="531812" cy="1046163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58888" y="1809750"/>
            <a:ext cx="2808287" cy="833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圣徒被提</a:t>
            </a:r>
            <a:br>
              <a:rPr lang="zh-CN" altLang="en-US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提前 </a:t>
            </a:r>
            <a:r>
              <a:rPr lang="en-US" altLang="zh-CN" b="1" dirty="0">
                <a:solidFill>
                  <a:srgbClr val="000000"/>
                </a:solidFill>
                <a:cs typeface="Arial" charset="0"/>
              </a:rPr>
              <a:t>4:13-18)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17366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675301" y="1809750"/>
            <a:ext cx="3006249" cy="525401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主再来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亚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14:3-5)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171870" y="4895850"/>
            <a:ext cx="2225586" cy="1387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歌革和玛各</a:t>
            </a:r>
            <a:br>
              <a:rPr lang="zh-CN" altLang="en-US" sz="2800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哈米吉多顿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)</a:t>
            </a:r>
            <a:br>
              <a:rPr lang="en-US" altLang="zh-CN" sz="2800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结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38–39)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349463" y="4914900"/>
            <a:ext cx="2345812" cy="1387176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歌哥革和玛各</a:t>
            </a:r>
          </a:p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的重现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20:7-10)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189538" y="4037013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7566025" y="4056063"/>
            <a:ext cx="1588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0" y="3500438"/>
            <a:ext cx="8388350" cy="4762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737295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末世事件时序</a:t>
            </a:r>
            <a:endParaRPr lang="en-US" sz="5400" b="1" dirty="0">
              <a:latin typeface="Arial" charset="0"/>
              <a:ea typeface="ＭＳ Ｐゴシック" charset="0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79621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644426" y="981075"/>
            <a:ext cx="2305160" cy="13871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白色</a:t>
            </a:r>
            <a:endParaRPr lang="en-US" altLang="zh-CN" sz="28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buFont typeface="Arial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大宝座</a:t>
            </a:r>
          </a:p>
          <a:p>
            <a:pPr algn="ctr">
              <a:buFont typeface="Arial" charset="0"/>
              <a:buNone/>
            </a:pP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启 </a:t>
            </a:r>
            <a:r>
              <a:rPr lang="en-US" altLang="zh-CN" sz="2800" b="1" dirty="0">
                <a:solidFill>
                  <a:srgbClr val="000000"/>
                </a:solidFill>
                <a:cs typeface="Arial" charset="0"/>
              </a:rPr>
              <a:t>20:11-14)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484438" y="2708275"/>
            <a:ext cx="1587" cy="841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</a:endParaRPr>
          </a:p>
        </p:txBody>
      </p:sp>
      <p:sp>
        <p:nvSpPr>
          <p:cNvPr id="737299" name="Text Box 4"/>
          <p:cNvSpPr txBox="1">
            <a:spLocks noChangeArrowheads="1"/>
          </p:cNvSpPr>
          <p:nvPr/>
        </p:nvSpPr>
        <p:spPr bwMode="auto">
          <a:xfrm>
            <a:off x="8101013" y="0"/>
            <a:ext cx="1042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FFFFFF"/>
              </a:buClr>
              <a:buFont typeface="Arial" charset="0"/>
              <a:buNone/>
            </a:pPr>
            <a:r>
              <a:rPr lang="en-GB" b="1">
                <a:solidFill>
                  <a:srgbClr val="FFFFFF"/>
                </a:solidFill>
              </a:rPr>
              <a:t>473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555776" y="2780928"/>
            <a:ext cx="5184576" cy="46384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rgbClr val="008000"/>
              </a:gs>
            </a:gsLst>
            <a:lin ang="0" scaled="1"/>
            <a:tileRect/>
          </a:gra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主的日子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8814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20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20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6" dur="2000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7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0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1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6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8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8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1" dur="1000" autoRev="1" fill="hold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0"/>
                            </p:stCondLst>
                            <p:childTnLst>
                              <p:par>
                                <p:cTn id="9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4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5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6" dur="1000" autoRev="1" fill="hold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400"/>
                            </p:stCondLst>
                            <p:childTnLst>
                              <p:par>
                                <p:cTn id="98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9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1" dur="1000" autoRev="1" fill="hold"/>
                                        <p:tgtEl>
                                          <p:spTgt spid="32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200"/>
                            </p:stCondLst>
                            <p:childTnLst>
                              <p:par>
                                <p:cTn id="103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04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05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06" dur="1000" autoRev="1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0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1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428759"/>
            <a:ext cx="8509000" cy="558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7908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作个怀抱希望的人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Rick Griffith, Crossroads International Church Singapore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3813" y="5028814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59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9" name="Line 2"/>
          <p:cNvSpPr>
            <a:spLocks noChangeShapeType="1"/>
          </p:cNvSpPr>
          <p:nvPr/>
        </p:nvSpPr>
        <p:spPr bwMode="auto">
          <a:xfrm flipH="1" flipV="1">
            <a:off x="-1828800" y="165100"/>
            <a:ext cx="25400" cy="25400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08260" name="Line 3"/>
          <p:cNvSpPr>
            <a:spLocks noChangeShapeType="1"/>
          </p:cNvSpPr>
          <p:nvPr/>
        </p:nvSpPr>
        <p:spPr bwMode="auto">
          <a:xfrm flipH="1" flipV="1">
            <a:off x="-1828800" y="165100"/>
            <a:ext cx="25400" cy="25400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1460500" y="2108200"/>
            <a:ext cx="1574800" cy="3568700"/>
          </a:xfrm>
          <a:prstGeom prst="rect">
            <a:avLst/>
          </a:prstGeom>
          <a:gradFill rotWithShape="0">
            <a:gsLst>
              <a:gs pos="0">
                <a:srgbClr val="47002C"/>
              </a:gs>
              <a:gs pos="100000">
                <a:srgbClr val="7F004A"/>
              </a:gs>
            </a:gsLst>
            <a:lin ang="0" scaled="1"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72" name="Rectangle 5"/>
          <p:cNvSpPr>
            <a:spLocks noChangeArrowheads="1"/>
          </p:cNvSpPr>
          <p:nvPr/>
        </p:nvSpPr>
        <p:spPr bwMode="auto">
          <a:xfrm>
            <a:off x="1073150" y="1682750"/>
            <a:ext cx="7988300" cy="406400"/>
          </a:xfrm>
          <a:prstGeom prst="rect">
            <a:avLst/>
          </a:prstGeom>
          <a:gradFill rotWithShape="0">
            <a:gsLst>
              <a:gs pos="0">
                <a:srgbClr val="003430"/>
              </a:gs>
              <a:gs pos="50000">
                <a:srgbClr val="007F74"/>
              </a:gs>
              <a:gs pos="100000">
                <a:srgbClr val="003430"/>
              </a:gs>
            </a:gsLst>
            <a:lin ang="5400000" scaled="1"/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486" name="Rectangle 6"/>
          <p:cNvSpPr>
            <a:spLocks noChangeArrowheads="1"/>
          </p:cNvSpPr>
          <p:nvPr/>
        </p:nvSpPr>
        <p:spPr bwMode="auto">
          <a:xfrm>
            <a:off x="1214438" y="1676400"/>
            <a:ext cx="1196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诺亚之约</a:t>
            </a:r>
          </a:p>
        </p:txBody>
      </p:sp>
      <p:sp>
        <p:nvSpPr>
          <p:cNvPr id="1556487" name="Rectangle 7"/>
          <p:cNvSpPr>
            <a:spLocks noChangeArrowheads="1"/>
          </p:cNvSpPr>
          <p:nvPr/>
        </p:nvSpPr>
        <p:spPr bwMode="auto">
          <a:xfrm>
            <a:off x="30163" y="836712"/>
            <a:ext cx="736600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亚当与神同掌权（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1:26, 28; 2:19) </a:t>
            </a:r>
          </a:p>
        </p:txBody>
      </p:sp>
      <p:sp>
        <p:nvSpPr>
          <p:cNvPr id="1556488" name="Rectangle 8"/>
          <p:cNvSpPr>
            <a:spLocks noChangeArrowheads="1"/>
          </p:cNvSpPr>
          <p:nvPr/>
        </p:nvSpPr>
        <p:spPr bwMode="auto">
          <a:xfrm>
            <a:off x="603250" y="836712"/>
            <a:ext cx="927100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撒旦自以为神统治着这个世界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3:15; 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 Cor. 4:4)</a:t>
            </a:r>
          </a:p>
        </p:txBody>
      </p:sp>
      <p:sp>
        <p:nvSpPr>
          <p:cNvPr id="1556489" name="Rectangle 9"/>
          <p:cNvSpPr>
            <a:spLocks noChangeArrowheads="1"/>
          </p:cNvSpPr>
          <p:nvPr/>
        </p:nvSpPr>
        <p:spPr bwMode="auto">
          <a:xfrm rot="16200000" flipH="1">
            <a:off x="215900" y="3702050"/>
            <a:ext cx="20097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亚伯拉罕之约</a:t>
            </a: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1987550" y="2101850"/>
            <a:ext cx="3886200" cy="1244600"/>
          </a:xfrm>
          <a:prstGeom prst="rect">
            <a:avLst/>
          </a:prstGeom>
          <a:gradFill rotWithShape="0">
            <a:gsLst>
              <a:gs pos="0">
                <a:srgbClr val="CF0E30"/>
              </a:gs>
              <a:gs pos="100000">
                <a:srgbClr val="3E040E"/>
              </a:gs>
            </a:gsLst>
            <a:lin ang="0" scaled="1"/>
          </a:gradFill>
          <a:ln w="12700">
            <a:solidFill>
              <a:srgbClr val="372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78" name="Rectangle 11"/>
          <p:cNvSpPr>
            <a:spLocks noChangeArrowheads="1"/>
          </p:cNvSpPr>
          <p:nvPr/>
        </p:nvSpPr>
        <p:spPr bwMode="auto">
          <a:xfrm>
            <a:off x="3016250" y="4502150"/>
            <a:ext cx="2857500" cy="1181100"/>
          </a:xfrm>
          <a:prstGeom prst="rect">
            <a:avLst/>
          </a:prstGeom>
          <a:gradFill rotWithShape="0">
            <a:gsLst>
              <a:gs pos="0">
                <a:srgbClr val="438E00"/>
              </a:gs>
              <a:gs pos="100000">
                <a:srgbClr val="1B39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492" name="Rectangle 12"/>
          <p:cNvSpPr>
            <a:spLocks noChangeArrowheads="1"/>
          </p:cNvSpPr>
          <p:nvPr/>
        </p:nvSpPr>
        <p:spPr bwMode="auto">
          <a:xfrm>
            <a:off x="1847850" y="5695950"/>
            <a:ext cx="3949700" cy="609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srgbClr val="FFFFFF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1980" name="Rectangle 13"/>
          <p:cNvSpPr>
            <a:spLocks noChangeArrowheads="1"/>
          </p:cNvSpPr>
          <p:nvPr/>
        </p:nvSpPr>
        <p:spPr bwMode="auto">
          <a:xfrm>
            <a:off x="2003425" y="2060575"/>
            <a:ext cx="110607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土地之约</a:t>
            </a:r>
          </a:p>
        </p:txBody>
      </p:sp>
      <p:sp>
        <p:nvSpPr>
          <p:cNvPr id="211981" name="Rectangle 14"/>
          <p:cNvSpPr>
            <a:spLocks noChangeArrowheads="1"/>
          </p:cNvSpPr>
          <p:nvPr/>
        </p:nvSpPr>
        <p:spPr bwMode="auto">
          <a:xfrm>
            <a:off x="2368550" y="3308350"/>
            <a:ext cx="3505200" cy="1181100"/>
          </a:xfrm>
          <a:prstGeom prst="rect">
            <a:avLst/>
          </a:prstGeom>
          <a:gradFill rotWithShape="0">
            <a:gsLst>
              <a:gs pos="0">
                <a:srgbClr val="BA5D00"/>
              </a:gs>
              <a:gs pos="100000">
                <a:srgbClr val="371C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2549525" y="3327400"/>
            <a:ext cx="110607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大卫之约</a:t>
            </a:r>
          </a:p>
        </p:txBody>
      </p:sp>
      <p:sp>
        <p:nvSpPr>
          <p:cNvPr id="1556496" name="Rectangle 16"/>
          <p:cNvSpPr>
            <a:spLocks noChangeArrowheads="1"/>
          </p:cNvSpPr>
          <p:nvPr/>
        </p:nvSpPr>
        <p:spPr bwMode="auto">
          <a:xfrm>
            <a:off x="3108325" y="4475163"/>
            <a:ext cx="6921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SimSun" pitchFamily="2" charset="-122"/>
                <a:cs typeface="Arial" charset="0"/>
              </a:rPr>
              <a:t>新约</a:t>
            </a:r>
          </a:p>
        </p:txBody>
      </p:sp>
      <p:sp>
        <p:nvSpPr>
          <p:cNvPr id="211984" name="Rectangle 17"/>
          <p:cNvSpPr>
            <a:spLocks noChangeArrowheads="1"/>
          </p:cNvSpPr>
          <p:nvPr/>
        </p:nvSpPr>
        <p:spPr bwMode="auto">
          <a:xfrm>
            <a:off x="1927225" y="5654675"/>
            <a:ext cx="12033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Kosher-Normal" charset="0"/>
                <a:ea typeface="SimSun" charset="0"/>
                <a:cs typeface="Arial" charset="0"/>
              </a:rPr>
              <a:t>摩西之约</a:t>
            </a:r>
          </a:p>
        </p:txBody>
      </p:sp>
      <p:grpSp>
        <p:nvGrpSpPr>
          <p:cNvPr id="211985" name="Group 18"/>
          <p:cNvGrpSpPr>
            <a:grpSpLocks/>
          </p:cNvGrpSpPr>
          <p:nvPr/>
        </p:nvGrpSpPr>
        <p:grpSpPr bwMode="auto">
          <a:xfrm>
            <a:off x="5689600" y="1376363"/>
            <a:ext cx="165100" cy="279400"/>
            <a:chOff x="3584" y="867"/>
            <a:chExt cx="104" cy="176"/>
          </a:xfrm>
        </p:grpSpPr>
        <p:sp>
          <p:nvSpPr>
            <p:cNvPr id="608360" name="Line 19"/>
            <p:cNvSpPr>
              <a:spLocks noChangeShapeType="1"/>
            </p:cNvSpPr>
            <p:nvPr/>
          </p:nvSpPr>
          <p:spPr bwMode="auto">
            <a:xfrm>
              <a:off x="3640" y="867"/>
              <a:ext cx="0" cy="176"/>
            </a:xfrm>
            <a:prstGeom prst="line">
              <a:avLst/>
            </a:prstGeom>
            <a:noFill/>
            <a:ln w="50800">
              <a:solidFill>
                <a:srgbClr val="CF0E3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61" name="Line 20"/>
            <p:cNvSpPr>
              <a:spLocks noChangeShapeType="1"/>
            </p:cNvSpPr>
            <p:nvPr/>
          </p:nvSpPr>
          <p:spPr bwMode="auto">
            <a:xfrm>
              <a:off x="3584" y="923"/>
              <a:ext cx="104" cy="0"/>
            </a:xfrm>
            <a:prstGeom prst="line">
              <a:avLst/>
            </a:prstGeom>
            <a:noFill/>
            <a:ln w="50800">
              <a:solidFill>
                <a:srgbClr val="CF0E3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56501" name="Rectangle 21"/>
          <p:cNvSpPr>
            <a:spLocks noChangeArrowheads="1"/>
          </p:cNvSpPr>
          <p:nvPr/>
        </p:nvSpPr>
        <p:spPr bwMode="auto">
          <a:xfrm>
            <a:off x="1519238" y="836712"/>
            <a:ext cx="180657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神与亚伯拉罕立约透过以色列成为“祭司的国度”重新建立人的统治权 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12:1-3;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出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19:6)</a:t>
            </a:r>
          </a:p>
        </p:txBody>
      </p:sp>
      <p:sp>
        <p:nvSpPr>
          <p:cNvPr id="1556502" name="Rectangle 22"/>
          <p:cNvSpPr>
            <a:spLocks noChangeArrowheads="1"/>
          </p:cNvSpPr>
          <p:nvPr/>
        </p:nvSpPr>
        <p:spPr bwMode="auto">
          <a:xfrm>
            <a:off x="47625" y="620688"/>
            <a:ext cx="138822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olar"/>
                <a:ea typeface="SimSun" pitchFamily="2" charset="-122"/>
                <a:cs typeface="Arial" charset="0"/>
              </a:rPr>
              <a:t>国度概念的教导</a:t>
            </a:r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cholar"/>
                <a:ea typeface="SimSun" pitchFamily="2" charset="-122"/>
                <a:cs typeface="Arial" charset="0"/>
              </a:rPr>
              <a:t>...</a:t>
            </a:r>
          </a:p>
        </p:txBody>
      </p:sp>
      <p:sp>
        <p:nvSpPr>
          <p:cNvPr id="608278" name="Line 23"/>
          <p:cNvSpPr>
            <a:spLocks noChangeShapeType="1"/>
          </p:cNvSpPr>
          <p:nvPr/>
        </p:nvSpPr>
        <p:spPr bwMode="auto">
          <a:xfrm>
            <a:off x="693663" y="1325711"/>
            <a:ext cx="0" cy="406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08279" name="Freeform 24"/>
          <p:cNvSpPr>
            <a:spLocks/>
          </p:cNvSpPr>
          <p:nvPr/>
        </p:nvSpPr>
        <p:spPr bwMode="auto">
          <a:xfrm>
            <a:off x="633338" y="1665436"/>
            <a:ext cx="122238" cy="179388"/>
          </a:xfrm>
          <a:custGeom>
            <a:avLst/>
            <a:gdLst>
              <a:gd name="T0" fmla="*/ 2147483647 w 77"/>
              <a:gd name="T1" fmla="*/ 2147483647 h 113"/>
              <a:gd name="T2" fmla="*/ 0 w 77"/>
              <a:gd name="T3" fmla="*/ 0 h 113"/>
              <a:gd name="T4" fmla="*/ 2147483647 w 77"/>
              <a:gd name="T5" fmla="*/ 2147483647 h 113"/>
              <a:gd name="T6" fmla="*/ 2147483647 w 77"/>
              <a:gd name="T7" fmla="*/ 0 h 113"/>
              <a:gd name="T8" fmla="*/ 2147483647 w 77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113"/>
              <a:gd name="T17" fmla="*/ 77 w 77"/>
              <a:gd name="T18" fmla="*/ 113 h 1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113">
                <a:moveTo>
                  <a:pt x="38" y="37"/>
                </a:moveTo>
                <a:lnTo>
                  <a:pt x="0" y="0"/>
                </a:lnTo>
                <a:lnTo>
                  <a:pt x="38" y="112"/>
                </a:lnTo>
                <a:lnTo>
                  <a:pt x="76" y="0"/>
                </a:lnTo>
                <a:lnTo>
                  <a:pt x="38" y="37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556505" name="Rectangle 25"/>
          <p:cNvSpPr>
            <a:spLocks noChangeArrowheads="1"/>
          </p:cNvSpPr>
          <p:nvPr/>
        </p:nvSpPr>
        <p:spPr bwMode="auto">
          <a:xfrm>
            <a:off x="234553" y="1916832"/>
            <a:ext cx="881063" cy="3937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人的堕落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3)</a:t>
            </a:r>
          </a:p>
        </p:txBody>
      </p:sp>
      <p:sp>
        <p:nvSpPr>
          <p:cNvPr id="1556506" name="Rectangle 26"/>
          <p:cNvSpPr>
            <a:spLocks noChangeArrowheads="1"/>
          </p:cNvSpPr>
          <p:nvPr/>
        </p:nvSpPr>
        <p:spPr bwMode="auto">
          <a:xfrm>
            <a:off x="3348038" y="836712"/>
            <a:ext cx="1304925" cy="5461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以色列失去祭司国度的见证，于是被掳受外邦统治 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2" name="Rectangle 27"/>
          <p:cNvSpPr>
            <a:spLocks noChangeArrowheads="1"/>
          </p:cNvSpPr>
          <p:nvPr/>
        </p:nvSpPr>
        <p:spPr bwMode="auto">
          <a:xfrm>
            <a:off x="3184525" y="4826000"/>
            <a:ext cx="13811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耶利米书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31:31-34 </a:t>
            </a: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应许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赦免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圣灵内住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新心，新人，新思想 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以色列与犹大重新统一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不需要传福音 </a:t>
            </a:r>
            <a:endParaRPr lang="en-US" altLang="zh-CN" sz="9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3" name="Rectangle 28"/>
          <p:cNvSpPr>
            <a:spLocks noChangeArrowheads="1"/>
          </p:cNvSpPr>
          <p:nvPr/>
        </p:nvSpPr>
        <p:spPr bwMode="auto">
          <a:xfrm>
            <a:off x="2651125" y="3671888"/>
            <a:ext cx="18208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撒母耳下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7:12-16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永久的应许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儿子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(“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家室”永不遭废弃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国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政治王朝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宝座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后裔接续掌权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圣殿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儿子来建造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</p:txBody>
      </p:sp>
      <p:sp>
        <p:nvSpPr>
          <p:cNvPr id="211994" name="Rectangle 29"/>
          <p:cNvSpPr>
            <a:spLocks noChangeArrowheads="1"/>
          </p:cNvSpPr>
          <p:nvPr/>
        </p:nvSpPr>
        <p:spPr bwMode="auto">
          <a:xfrm>
            <a:off x="2270125" y="2519363"/>
            <a:ext cx="3200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15:18 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参：申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30:1-10)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的应许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: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从埃及哇地至幼发拉底河流域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27:12)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被掳归回／重建之后，土地永久占有权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17:8) </a:t>
            </a:r>
          </a:p>
          <a:p>
            <a:pPr eaLnBrk="0" hangingPunct="0">
              <a:buClrTx/>
              <a:buSzTx/>
              <a:buFontTx/>
              <a:buChar char="•"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因着巴勒斯坦地全世界蒙祝福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14:1-2)</a:t>
            </a:r>
          </a:p>
        </p:txBody>
      </p:sp>
      <p:sp>
        <p:nvSpPr>
          <p:cNvPr id="1556510" name="Rectangle 30"/>
          <p:cNvSpPr>
            <a:spLocks noChangeArrowheads="1"/>
          </p:cNvSpPr>
          <p:nvPr/>
        </p:nvSpPr>
        <p:spPr bwMode="auto">
          <a:xfrm>
            <a:off x="5827489" y="836712"/>
            <a:ext cx="112077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耶稣藉着教会以神奇的方式扩展张他的国度（太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.13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1556511" name="Rectangle 31"/>
          <p:cNvSpPr>
            <a:spLocks noChangeArrowheads="1"/>
          </p:cNvSpPr>
          <p:nvPr/>
        </p:nvSpPr>
        <p:spPr bwMode="auto">
          <a:xfrm>
            <a:off x="4643438" y="836712"/>
            <a:ext cx="1076325" cy="6985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以色列拒绝弥赛亚国度的邀请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太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. 12:41-42; 23:37-39)</a:t>
            </a:r>
          </a:p>
        </p:txBody>
      </p:sp>
      <p:sp>
        <p:nvSpPr>
          <p:cNvPr id="1556512" name="Rectangle 32"/>
          <p:cNvSpPr>
            <a:spLocks noChangeArrowheads="1"/>
          </p:cNvSpPr>
          <p:nvPr/>
        </p:nvSpPr>
        <p:spPr bwMode="auto">
          <a:xfrm>
            <a:off x="6736035" y="836712"/>
            <a:ext cx="1076325" cy="85921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基督得胜以色列的仇敌，以色列全家都要得救（罗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11:26-27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8" name="AutoShape 33"/>
          <p:cNvSpPr>
            <a:spLocks noChangeArrowheads="1"/>
          </p:cNvSpPr>
          <p:nvPr/>
        </p:nvSpPr>
        <p:spPr bwMode="auto">
          <a:xfrm rot="-5400000">
            <a:off x="5849938" y="1503363"/>
            <a:ext cx="228600" cy="76200"/>
          </a:xfrm>
          <a:prstGeom prst="rightArrow">
            <a:avLst>
              <a:gd name="adj1" fmla="val 50000"/>
              <a:gd name="adj2" fmla="val 1500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1999" name="Rectangle 34"/>
          <p:cNvSpPr>
            <a:spLocks noChangeArrowheads="1"/>
          </p:cNvSpPr>
          <p:nvPr/>
        </p:nvSpPr>
        <p:spPr bwMode="auto">
          <a:xfrm>
            <a:off x="5778500" y="4495800"/>
            <a:ext cx="3297238" cy="1193800"/>
          </a:xfrm>
          <a:prstGeom prst="rect">
            <a:avLst/>
          </a:prstGeom>
          <a:gradFill rotWithShape="0">
            <a:gsLst>
              <a:gs pos="0">
                <a:srgbClr val="438E00"/>
              </a:gs>
              <a:gs pos="100000">
                <a:srgbClr val="D9E8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0" name="Rectangle 35"/>
          <p:cNvSpPr>
            <a:spLocks noChangeArrowheads="1"/>
          </p:cNvSpPr>
          <p:nvPr/>
        </p:nvSpPr>
        <p:spPr bwMode="auto">
          <a:xfrm>
            <a:off x="5784850" y="2101850"/>
            <a:ext cx="1981200" cy="1244600"/>
          </a:xfrm>
          <a:prstGeom prst="rect">
            <a:avLst/>
          </a:prstGeom>
          <a:gradFill rotWithShape="0">
            <a:gsLst>
              <a:gs pos="0">
                <a:srgbClr val="3E040E"/>
              </a:gs>
              <a:gs pos="100000">
                <a:srgbClr val="CF0E30"/>
              </a:gs>
            </a:gsLst>
            <a:lin ang="0" scaled="1"/>
          </a:gradFill>
          <a:ln w="12700">
            <a:solidFill>
              <a:srgbClr val="372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1" name="Rectangle 36"/>
          <p:cNvSpPr>
            <a:spLocks noChangeArrowheads="1"/>
          </p:cNvSpPr>
          <p:nvPr/>
        </p:nvSpPr>
        <p:spPr bwMode="auto">
          <a:xfrm>
            <a:off x="7688263" y="2103438"/>
            <a:ext cx="1384300" cy="1211262"/>
          </a:xfrm>
          <a:prstGeom prst="rect">
            <a:avLst/>
          </a:prstGeom>
          <a:solidFill>
            <a:srgbClr val="CF0E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2" name="Rectangle 37"/>
          <p:cNvSpPr>
            <a:spLocks noChangeArrowheads="1"/>
          </p:cNvSpPr>
          <p:nvPr/>
        </p:nvSpPr>
        <p:spPr bwMode="auto">
          <a:xfrm>
            <a:off x="5778500" y="3311525"/>
            <a:ext cx="3289300" cy="1193800"/>
          </a:xfrm>
          <a:prstGeom prst="rect">
            <a:avLst/>
          </a:prstGeom>
          <a:gradFill rotWithShape="0">
            <a:gsLst>
              <a:gs pos="0">
                <a:srgbClr val="371C00"/>
              </a:gs>
              <a:gs pos="100000">
                <a:srgbClr val="BA5D00"/>
              </a:gs>
            </a:gsLst>
            <a:lin ang="0" scaled="1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3" name="Rectangle 38"/>
          <p:cNvSpPr>
            <a:spLocks noChangeArrowheads="1"/>
          </p:cNvSpPr>
          <p:nvPr/>
        </p:nvSpPr>
        <p:spPr bwMode="auto">
          <a:xfrm>
            <a:off x="5786438" y="2519363"/>
            <a:ext cx="18811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以色列因着拒绝弥赛亚受审判被赶逐出应许之地 长达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19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世纪（主后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70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1948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）现在部分恢复（结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37:1-7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04" name="Rectangle 39"/>
          <p:cNvSpPr>
            <a:spLocks noChangeArrowheads="1"/>
          </p:cNvSpPr>
          <p:nvPr/>
        </p:nvSpPr>
        <p:spPr bwMode="auto">
          <a:xfrm>
            <a:off x="6022975" y="3429000"/>
            <a:ext cx="1357337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基督是教会的头，教会是属灵的圣殿（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2:19-22;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林后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6:16)</a:t>
            </a:r>
          </a:p>
        </p:txBody>
      </p:sp>
      <p:sp>
        <p:nvSpPr>
          <p:cNvPr id="212005" name="Rectangle 40"/>
          <p:cNvSpPr>
            <a:spLocks noChangeArrowheads="1"/>
          </p:cNvSpPr>
          <p:nvPr/>
        </p:nvSpPr>
        <p:spPr bwMode="auto">
          <a:xfrm>
            <a:off x="5903913" y="4891088"/>
            <a:ext cx="1397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新约前三项取代摩西律法（路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22:20;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林后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3:6)</a:t>
            </a:r>
          </a:p>
        </p:txBody>
      </p:sp>
      <p:sp>
        <p:nvSpPr>
          <p:cNvPr id="212006" name="AutoShape 41"/>
          <p:cNvSpPr>
            <a:spLocks noChangeArrowheads="1"/>
          </p:cNvSpPr>
          <p:nvPr/>
        </p:nvSpPr>
        <p:spPr bwMode="auto">
          <a:xfrm rot="16200000" flipH="1">
            <a:off x="7551738" y="1516063"/>
            <a:ext cx="228600" cy="76200"/>
          </a:xfrm>
          <a:prstGeom prst="rightArrow">
            <a:avLst>
              <a:gd name="adj1" fmla="val 50000"/>
              <a:gd name="adj2" fmla="val 1500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Tx/>
              <a:buSzTx/>
              <a:buFontTx/>
              <a:buNone/>
            </a:pPr>
            <a:endParaRPr lang="zh-CN" altLang="en-US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608297" name="Line 42"/>
          <p:cNvSpPr>
            <a:spLocks noChangeShapeType="1"/>
          </p:cNvSpPr>
          <p:nvPr/>
        </p:nvSpPr>
        <p:spPr bwMode="auto">
          <a:xfrm>
            <a:off x="7675563" y="1689100"/>
            <a:ext cx="0" cy="4038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08" name="Rectangle 43"/>
          <p:cNvSpPr>
            <a:spLocks noChangeArrowheads="1"/>
          </p:cNvSpPr>
          <p:nvPr/>
        </p:nvSpPr>
        <p:spPr bwMode="auto">
          <a:xfrm>
            <a:off x="7553325" y="2115071"/>
            <a:ext cx="159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弥赛亚国度</a:t>
            </a:r>
          </a:p>
        </p:txBody>
      </p:sp>
      <p:sp>
        <p:nvSpPr>
          <p:cNvPr id="608299" name="Line 44"/>
          <p:cNvSpPr>
            <a:spLocks noChangeShapeType="1"/>
          </p:cNvSpPr>
          <p:nvPr/>
        </p:nvSpPr>
        <p:spPr bwMode="auto">
          <a:xfrm>
            <a:off x="8458200" y="2057400"/>
            <a:ext cx="0" cy="3657600"/>
          </a:xfrm>
          <a:prstGeom prst="line">
            <a:avLst/>
          </a:prstGeom>
          <a:noFill/>
          <a:ln w="12700">
            <a:solidFill>
              <a:srgbClr val="6E0043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10" name="Rectangle 45"/>
          <p:cNvSpPr>
            <a:spLocks noChangeArrowheads="1"/>
          </p:cNvSpPr>
          <p:nvPr/>
        </p:nvSpPr>
        <p:spPr bwMode="auto">
          <a:xfrm>
            <a:off x="7620000" y="2251596"/>
            <a:ext cx="14589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千禧年永恒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11" name="Rectangle 46"/>
          <p:cNvSpPr>
            <a:spLocks noChangeArrowheads="1"/>
          </p:cNvSpPr>
          <p:nvPr/>
        </p:nvSpPr>
        <p:spPr bwMode="auto">
          <a:xfrm>
            <a:off x="7627938" y="2502719"/>
            <a:ext cx="911225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完全恢复（结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37:8-28) </a:t>
            </a: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耶路撒冷世界的首府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赛 </a:t>
            </a:r>
            <a:r>
              <a:rPr lang="en-US" altLang="zh-CN" sz="9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2:1-5)</a:t>
            </a:r>
          </a:p>
        </p:txBody>
      </p:sp>
      <p:sp>
        <p:nvSpPr>
          <p:cNvPr id="212012" name="Rectangle 47"/>
          <p:cNvSpPr>
            <a:spLocks noChangeArrowheads="1"/>
          </p:cNvSpPr>
          <p:nvPr/>
        </p:nvSpPr>
        <p:spPr bwMode="auto">
          <a:xfrm>
            <a:off x="8380413" y="2633663"/>
            <a:ext cx="800099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新耶路撒冷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21)</a:t>
            </a:r>
          </a:p>
        </p:txBody>
      </p:sp>
      <p:sp>
        <p:nvSpPr>
          <p:cNvPr id="212013" name="Rectangle 48"/>
          <p:cNvSpPr>
            <a:spLocks noChangeArrowheads="1"/>
          </p:cNvSpPr>
          <p:nvPr/>
        </p:nvSpPr>
        <p:spPr bwMode="auto">
          <a:xfrm>
            <a:off x="7693025" y="3429000"/>
            <a:ext cx="803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基督作王与众圣徒统治全世界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14" name="Rectangle 49"/>
          <p:cNvSpPr>
            <a:spLocks noChangeArrowheads="1"/>
          </p:cNvSpPr>
          <p:nvPr/>
        </p:nvSpPr>
        <p:spPr bwMode="auto">
          <a:xfrm>
            <a:off x="7818438" y="836712"/>
            <a:ext cx="1290066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基督与众圣徒一同掌权（弗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1:9-10; 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启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20:1-6; 22:5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下）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15" name="Group 50"/>
          <p:cNvGrpSpPr>
            <a:grpSpLocks/>
          </p:cNvGrpSpPr>
          <p:nvPr/>
        </p:nvGrpSpPr>
        <p:grpSpPr bwMode="auto">
          <a:xfrm>
            <a:off x="4648200" y="5105400"/>
            <a:ext cx="76200" cy="304800"/>
            <a:chOff x="2928" y="3216"/>
            <a:chExt cx="48" cy="192"/>
          </a:xfrm>
        </p:grpSpPr>
        <p:sp>
          <p:nvSpPr>
            <p:cNvPr id="608357" name="Line 51"/>
            <p:cNvSpPr>
              <a:spLocks noChangeShapeType="1"/>
            </p:cNvSpPr>
            <p:nvPr/>
          </p:nvSpPr>
          <p:spPr bwMode="auto">
            <a:xfrm>
              <a:off x="2928" y="321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8" name="Line 52"/>
            <p:cNvSpPr>
              <a:spLocks noChangeShapeType="1"/>
            </p:cNvSpPr>
            <p:nvPr/>
          </p:nvSpPr>
          <p:spPr bwMode="auto">
            <a:xfrm>
              <a:off x="2928" y="340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9" name="Line 53"/>
            <p:cNvSpPr>
              <a:spLocks noChangeShapeType="1"/>
            </p:cNvSpPr>
            <p:nvPr/>
          </p:nvSpPr>
          <p:spPr bwMode="auto">
            <a:xfrm>
              <a:off x="2976" y="321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16" name="Group 54"/>
          <p:cNvGrpSpPr>
            <a:grpSpLocks/>
          </p:cNvGrpSpPr>
          <p:nvPr/>
        </p:nvGrpSpPr>
        <p:grpSpPr bwMode="auto">
          <a:xfrm>
            <a:off x="4876800" y="5426075"/>
            <a:ext cx="76200" cy="212725"/>
            <a:chOff x="3072" y="3418"/>
            <a:chExt cx="48" cy="134"/>
          </a:xfrm>
        </p:grpSpPr>
        <p:sp>
          <p:nvSpPr>
            <p:cNvPr id="608354" name="Line 55"/>
            <p:cNvSpPr>
              <a:spLocks noChangeShapeType="1"/>
            </p:cNvSpPr>
            <p:nvPr/>
          </p:nvSpPr>
          <p:spPr bwMode="auto">
            <a:xfrm>
              <a:off x="3072" y="341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5" name="Line 56"/>
            <p:cNvSpPr>
              <a:spLocks noChangeShapeType="1"/>
            </p:cNvSpPr>
            <p:nvPr/>
          </p:nvSpPr>
          <p:spPr bwMode="auto">
            <a:xfrm>
              <a:off x="3072" y="3552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6" name="Line 57"/>
            <p:cNvSpPr>
              <a:spLocks noChangeShapeType="1"/>
            </p:cNvSpPr>
            <p:nvPr/>
          </p:nvSpPr>
          <p:spPr bwMode="auto">
            <a:xfrm>
              <a:off x="3120" y="3418"/>
              <a:ext cx="0" cy="1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12017" name="Rectangle 58"/>
          <p:cNvSpPr>
            <a:spLocks noChangeArrowheads="1"/>
          </p:cNvSpPr>
          <p:nvPr/>
        </p:nvSpPr>
        <p:spPr bwMode="auto">
          <a:xfrm rot="-5400000">
            <a:off x="1504951" y="258603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土地</a:t>
            </a:r>
          </a:p>
        </p:txBody>
      </p:sp>
      <p:sp>
        <p:nvSpPr>
          <p:cNvPr id="212018" name="Rectangle 59"/>
          <p:cNvSpPr>
            <a:spLocks noChangeArrowheads="1"/>
          </p:cNvSpPr>
          <p:nvPr/>
        </p:nvSpPr>
        <p:spPr bwMode="auto">
          <a:xfrm rot="-5400000">
            <a:off x="1889126" y="376078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后裔</a:t>
            </a:r>
          </a:p>
        </p:txBody>
      </p:sp>
      <p:sp>
        <p:nvSpPr>
          <p:cNvPr id="212019" name="Rectangle 60"/>
          <p:cNvSpPr>
            <a:spLocks noChangeArrowheads="1"/>
          </p:cNvSpPr>
          <p:nvPr/>
        </p:nvSpPr>
        <p:spPr bwMode="auto">
          <a:xfrm rot="-5400000">
            <a:off x="2554288" y="5145087"/>
            <a:ext cx="590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600" b="1">
                <a:solidFill>
                  <a:srgbClr val="FFFFFF"/>
                </a:solidFill>
                <a:latin typeface="Nadianne" charset="0"/>
                <a:ea typeface="SimSun" charset="0"/>
                <a:cs typeface="Arial" charset="0"/>
              </a:rPr>
              <a:t>祝福</a:t>
            </a:r>
          </a:p>
        </p:txBody>
      </p:sp>
      <p:sp>
        <p:nvSpPr>
          <p:cNvPr id="212020" name="Rectangle 61"/>
          <p:cNvSpPr>
            <a:spLocks noChangeArrowheads="1"/>
          </p:cNvSpPr>
          <p:nvPr/>
        </p:nvSpPr>
        <p:spPr bwMode="auto">
          <a:xfrm rot="-5400000">
            <a:off x="1069975" y="3783013"/>
            <a:ext cx="9620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12:1-3</a:t>
            </a:r>
          </a:p>
        </p:txBody>
      </p:sp>
      <p:sp>
        <p:nvSpPr>
          <p:cNvPr id="212021" name="Rectangle 62"/>
          <p:cNvSpPr>
            <a:spLocks noChangeArrowheads="1"/>
          </p:cNvSpPr>
          <p:nvPr/>
        </p:nvSpPr>
        <p:spPr bwMode="auto">
          <a:xfrm>
            <a:off x="8385175" y="3429000"/>
            <a:ext cx="7508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基督将国度呈递给天父（林前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15:24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22" name="Group 63"/>
          <p:cNvGrpSpPr>
            <a:grpSpLocks/>
          </p:cNvGrpSpPr>
          <p:nvPr/>
        </p:nvGrpSpPr>
        <p:grpSpPr bwMode="auto">
          <a:xfrm>
            <a:off x="7823200" y="1676400"/>
            <a:ext cx="611188" cy="450850"/>
            <a:chOff x="4928" y="1056"/>
            <a:chExt cx="385" cy="284"/>
          </a:xfrm>
        </p:grpSpPr>
        <p:sp>
          <p:nvSpPr>
            <p:cNvPr id="608349" name="Freeform 64"/>
            <p:cNvSpPr>
              <a:spLocks/>
            </p:cNvSpPr>
            <p:nvPr/>
          </p:nvSpPr>
          <p:spPr bwMode="auto">
            <a:xfrm>
              <a:off x="4928" y="1056"/>
              <a:ext cx="385" cy="193"/>
            </a:xfrm>
            <a:custGeom>
              <a:avLst/>
              <a:gdLst>
                <a:gd name="T0" fmla="*/ 0 w 385"/>
                <a:gd name="T1" fmla="*/ 192 h 193"/>
                <a:gd name="T2" fmla="*/ 48 w 385"/>
                <a:gd name="T3" fmla="*/ 0 h 193"/>
                <a:gd name="T4" fmla="*/ 96 w 385"/>
                <a:gd name="T5" fmla="*/ 96 h 193"/>
                <a:gd name="T6" fmla="*/ 100 w 385"/>
                <a:gd name="T7" fmla="*/ 98 h 193"/>
                <a:gd name="T8" fmla="*/ 144 w 385"/>
                <a:gd name="T9" fmla="*/ 0 h 193"/>
                <a:gd name="T10" fmla="*/ 192 w 385"/>
                <a:gd name="T11" fmla="*/ 96 h 193"/>
                <a:gd name="T12" fmla="*/ 240 w 385"/>
                <a:gd name="T13" fmla="*/ 0 h 193"/>
                <a:gd name="T14" fmla="*/ 288 w 385"/>
                <a:gd name="T15" fmla="*/ 96 h 193"/>
                <a:gd name="T16" fmla="*/ 336 w 385"/>
                <a:gd name="T17" fmla="*/ 0 h 193"/>
                <a:gd name="T18" fmla="*/ 384 w 385"/>
                <a:gd name="T19" fmla="*/ 192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5"/>
                <a:gd name="T31" fmla="*/ 0 h 193"/>
                <a:gd name="T32" fmla="*/ 385 w 385"/>
                <a:gd name="T33" fmla="*/ 193 h 1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5" h="193">
                  <a:moveTo>
                    <a:pt x="0" y="192"/>
                  </a:moveTo>
                  <a:lnTo>
                    <a:pt x="48" y="0"/>
                  </a:lnTo>
                  <a:lnTo>
                    <a:pt x="96" y="96"/>
                  </a:lnTo>
                  <a:lnTo>
                    <a:pt x="100" y="98"/>
                  </a:lnTo>
                  <a:lnTo>
                    <a:pt x="144" y="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288" y="96"/>
                  </a:lnTo>
                  <a:lnTo>
                    <a:pt x="336" y="0"/>
                  </a:lnTo>
                  <a:lnTo>
                    <a:pt x="384" y="192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61" name="Rectangle 65"/>
            <p:cNvSpPr>
              <a:spLocks noChangeArrowheads="1"/>
            </p:cNvSpPr>
            <p:nvPr/>
          </p:nvSpPr>
          <p:spPr bwMode="auto">
            <a:xfrm>
              <a:off x="4928" y="1248"/>
              <a:ext cx="384" cy="4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62" name="Oval 66"/>
            <p:cNvSpPr>
              <a:spLocks noChangeArrowheads="1"/>
            </p:cNvSpPr>
            <p:nvPr/>
          </p:nvSpPr>
          <p:spPr bwMode="auto">
            <a:xfrm>
              <a:off x="4932" y="1252"/>
              <a:ext cx="376" cy="8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608352" name="Line 67"/>
            <p:cNvSpPr>
              <a:spLocks noChangeShapeType="1"/>
            </p:cNvSpPr>
            <p:nvPr/>
          </p:nvSpPr>
          <p:spPr bwMode="auto">
            <a:xfrm>
              <a:off x="4928" y="1248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53" name="Line 68"/>
            <p:cNvSpPr>
              <a:spLocks noChangeShapeType="1"/>
            </p:cNvSpPr>
            <p:nvPr/>
          </p:nvSpPr>
          <p:spPr bwMode="auto">
            <a:xfrm>
              <a:off x="5312" y="1248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23" name="Group 69"/>
          <p:cNvGrpSpPr>
            <a:grpSpLocks/>
          </p:cNvGrpSpPr>
          <p:nvPr/>
        </p:nvGrpSpPr>
        <p:grpSpPr bwMode="auto">
          <a:xfrm>
            <a:off x="4800600" y="5203825"/>
            <a:ext cx="1184275" cy="104775"/>
            <a:chOff x="3024" y="3278"/>
            <a:chExt cx="746" cy="66"/>
          </a:xfrm>
        </p:grpSpPr>
        <p:sp>
          <p:nvSpPr>
            <p:cNvPr id="608347" name="Line 70"/>
            <p:cNvSpPr>
              <a:spLocks noChangeShapeType="1"/>
            </p:cNvSpPr>
            <p:nvPr/>
          </p:nvSpPr>
          <p:spPr bwMode="auto">
            <a:xfrm>
              <a:off x="3024" y="331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9" name="AutoShape 71"/>
            <p:cNvSpPr>
              <a:spLocks noChangeArrowheads="1"/>
            </p:cNvSpPr>
            <p:nvPr/>
          </p:nvSpPr>
          <p:spPr bwMode="auto">
            <a:xfrm rot="5400000">
              <a:off x="3717" y="3291"/>
              <a:ext cx="66" cy="40"/>
            </a:xfrm>
            <a:prstGeom prst="triangle">
              <a:avLst>
                <a:gd name="adj" fmla="val 499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grpSp>
        <p:nvGrpSpPr>
          <p:cNvPr id="212024" name="Group 72"/>
          <p:cNvGrpSpPr>
            <a:grpSpLocks/>
          </p:cNvGrpSpPr>
          <p:nvPr/>
        </p:nvGrpSpPr>
        <p:grpSpPr bwMode="auto">
          <a:xfrm>
            <a:off x="4954588" y="5489575"/>
            <a:ext cx="3001962" cy="104775"/>
            <a:chOff x="3168" y="3458"/>
            <a:chExt cx="1891" cy="66"/>
          </a:xfrm>
        </p:grpSpPr>
        <p:sp>
          <p:nvSpPr>
            <p:cNvPr id="608345" name="Line 73"/>
            <p:cNvSpPr>
              <a:spLocks noChangeShapeType="1"/>
            </p:cNvSpPr>
            <p:nvPr/>
          </p:nvSpPr>
          <p:spPr bwMode="auto">
            <a:xfrm>
              <a:off x="3168" y="3493"/>
              <a:ext cx="1812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7" name="AutoShape 74"/>
            <p:cNvSpPr>
              <a:spLocks noChangeArrowheads="1"/>
            </p:cNvSpPr>
            <p:nvPr/>
          </p:nvSpPr>
          <p:spPr bwMode="auto">
            <a:xfrm rot="5400000">
              <a:off x="5006" y="3471"/>
              <a:ext cx="66" cy="40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sp>
        <p:nvSpPr>
          <p:cNvPr id="212025" name="Rectangle 75"/>
          <p:cNvSpPr>
            <a:spLocks noChangeArrowheads="1"/>
          </p:cNvSpPr>
          <p:nvPr/>
        </p:nvSpPr>
        <p:spPr bwMode="auto">
          <a:xfrm>
            <a:off x="0" y="6400800"/>
            <a:ext cx="9177338" cy="393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  <a:t>经文突出强调双重国度之约。以色列的角色从亚伯拉罕到基督其内涵延伸至教会（继续中），而教会并非指“新以色列人”</a:t>
            </a:r>
            <a:br>
              <a:rPr lang="en-US" altLang="zh-CN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</a:br>
            <a:r>
              <a:rPr lang="zh-CN" altLang="en-US" sz="1200" b="1">
                <a:solidFill>
                  <a:srgbClr val="000A0D"/>
                </a:solidFill>
                <a:latin typeface="Arial" charset="0"/>
                <a:ea typeface="SimSun" charset="0"/>
                <a:cs typeface="Arial" charset="0"/>
              </a:rPr>
              <a:t>（不连续）以便取代以色列民族。以色列将在基督第二次降临时信靠基督从而再现其世界显赫地位。</a:t>
            </a:r>
            <a:endParaRPr lang="en-US" altLang="zh-CN" sz="1200" b="1">
              <a:solidFill>
                <a:srgbClr val="000A0D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26" name="Rectangle 76"/>
          <p:cNvSpPr>
            <a:spLocks noChangeArrowheads="1"/>
          </p:cNvSpPr>
          <p:nvPr/>
        </p:nvSpPr>
        <p:spPr bwMode="auto">
          <a:xfrm>
            <a:off x="5114925" y="2095500"/>
            <a:ext cx="523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以色列</a:t>
            </a:r>
          </a:p>
        </p:txBody>
      </p:sp>
      <p:sp>
        <p:nvSpPr>
          <p:cNvPr id="212027" name="Rectangle 77"/>
          <p:cNvSpPr>
            <a:spLocks noChangeArrowheads="1"/>
          </p:cNvSpPr>
          <p:nvPr/>
        </p:nvSpPr>
        <p:spPr bwMode="auto">
          <a:xfrm>
            <a:off x="6394450" y="2095500"/>
            <a:ext cx="409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9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教会</a:t>
            </a:r>
          </a:p>
        </p:txBody>
      </p:sp>
      <p:sp>
        <p:nvSpPr>
          <p:cNvPr id="212028" name="Rectangle 78"/>
          <p:cNvSpPr>
            <a:spLocks noChangeArrowheads="1"/>
          </p:cNvSpPr>
          <p:nvPr/>
        </p:nvSpPr>
        <p:spPr bwMode="auto">
          <a:xfrm>
            <a:off x="5011738" y="2239963"/>
            <a:ext cx="72231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8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民族的焦点</a:t>
            </a:r>
            <a:r>
              <a:rPr lang="en-US" altLang="zh-CN" sz="8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)</a:t>
            </a:r>
          </a:p>
        </p:txBody>
      </p:sp>
      <p:graphicFrame>
        <p:nvGraphicFramePr>
          <p:cNvPr id="212029" name="Object 2"/>
          <p:cNvGraphicFramePr>
            <a:graphicFrameLocks/>
          </p:cNvGraphicFramePr>
          <p:nvPr/>
        </p:nvGraphicFramePr>
        <p:xfrm>
          <a:off x="381000" y="49213"/>
          <a:ext cx="66516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3" imgW="2120900" imgH="2108200" progId="">
                  <p:embed/>
                </p:oleObj>
              </mc:Choice>
              <mc:Fallback>
                <p:oleObj name="Microsoft ClipArt Gallery" r:id="rId3" imgW="2120900" imgH="21082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213"/>
                        <a:ext cx="66516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030" name="Rectangle 80"/>
          <p:cNvSpPr>
            <a:spLocks noChangeArrowheads="1"/>
          </p:cNvSpPr>
          <p:nvPr/>
        </p:nvSpPr>
        <p:spPr bwMode="auto">
          <a:xfrm>
            <a:off x="6132513" y="2239963"/>
            <a:ext cx="10128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“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新人”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弗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2:15)</a:t>
            </a:r>
          </a:p>
        </p:txBody>
      </p:sp>
      <p:sp>
        <p:nvSpPr>
          <p:cNvPr id="608320" name="Line 81"/>
          <p:cNvSpPr>
            <a:spLocks noChangeShapeType="1"/>
          </p:cNvSpPr>
          <p:nvPr/>
        </p:nvSpPr>
        <p:spPr bwMode="auto">
          <a:xfrm>
            <a:off x="5783263" y="2116138"/>
            <a:ext cx="7937" cy="2379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2032" name="Rectangle 82"/>
          <p:cNvSpPr>
            <a:spLocks noChangeArrowheads="1"/>
          </p:cNvSpPr>
          <p:nvPr/>
        </p:nvSpPr>
        <p:spPr bwMode="auto">
          <a:xfrm>
            <a:off x="8029575" y="5772150"/>
            <a:ext cx="1079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第五版</a:t>
            </a:r>
          </a:p>
          <a:p>
            <a:pPr algn="just" eaLnBrk="0" hangingPunct="0">
              <a:buClrTx/>
              <a:buSzTx/>
              <a:buFontTx/>
              <a:buNone/>
            </a:pP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2015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年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月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17</a:t>
            </a: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日</a:t>
            </a:r>
            <a:endParaRPr lang="en-US" altLang="zh-CN" sz="1000" dirty="0">
              <a:solidFill>
                <a:srgbClr val="FFFFFF"/>
              </a:solidFill>
              <a:latin typeface="Arial" charset="0"/>
              <a:ea typeface="SimSun" charset="0"/>
              <a:cs typeface="Arial" charset="0"/>
            </a:endParaRPr>
          </a:p>
        </p:txBody>
      </p:sp>
      <p:grpSp>
        <p:nvGrpSpPr>
          <p:cNvPr id="212033" name="Group 83"/>
          <p:cNvGrpSpPr>
            <a:grpSpLocks/>
          </p:cNvGrpSpPr>
          <p:nvPr/>
        </p:nvGrpSpPr>
        <p:grpSpPr bwMode="auto">
          <a:xfrm>
            <a:off x="1387475" y="2087563"/>
            <a:ext cx="165100" cy="176212"/>
            <a:chOff x="874" y="1315"/>
            <a:chExt cx="104" cy="111"/>
          </a:xfrm>
        </p:grpSpPr>
        <p:sp>
          <p:nvSpPr>
            <p:cNvPr id="212054" name="AutoShape 84"/>
            <p:cNvSpPr>
              <a:spLocks noChangeArrowheads="1"/>
            </p:cNvSpPr>
            <p:nvPr/>
          </p:nvSpPr>
          <p:spPr bwMode="auto">
            <a:xfrm>
              <a:off x="874" y="1315"/>
              <a:ext cx="100" cy="81"/>
            </a:xfrm>
            <a:prstGeom prst="triangle">
              <a:avLst>
                <a:gd name="adj" fmla="val 49995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55" name="AutoShape 85"/>
            <p:cNvSpPr>
              <a:spLocks noChangeArrowheads="1"/>
            </p:cNvSpPr>
            <p:nvPr/>
          </p:nvSpPr>
          <p:spPr bwMode="auto">
            <a:xfrm rot="10800000" flipH="1">
              <a:off x="876" y="1340"/>
              <a:ext cx="102" cy="86"/>
            </a:xfrm>
            <a:prstGeom prst="triangle">
              <a:avLst>
                <a:gd name="adj" fmla="val 49995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</p:grpSp>
      <p:grpSp>
        <p:nvGrpSpPr>
          <p:cNvPr id="212034" name="Group 86"/>
          <p:cNvGrpSpPr>
            <a:grpSpLocks/>
          </p:cNvGrpSpPr>
          <p:nvPr/>
        </p:nvGrpSpPr>
        <p:grpSpPr bwMode="auto">
          <a:xfrm>
            <a:off x="2305050" y="3333750"/>
            <a:ext cx="288925" cy="222250"/>
            <a:chOff x="1452" y="2100"/>
            <a:chExt cx="182" cy="140"/>
          </a:xfrm>
        </p:grpSpPr>
        <p:sp>
          <p:nvSpPr>
            <p:cNvPr id="608338" name="Freeform 87"/>
            <p:cNvSpPr>
              <a:spLocks/>
            </p:cNvSpPr>
            <p:nvPr/>
          </p:nvSpPr>
          <p:spPr bwMode="auto">
            <a:xfrm>
              <a:off x="1452" y="2100"/>
              <a:ext cx="182" cy="97"/>
            </a:xfrm>
            <a:custGeom>
              <a:avLst/>
              <a:gdLst>
                <a:gd name="T0" fmla="*/ 0 w 182"/>
                <a:gd name="T1" fmla="*/ 96 h 97"/>
                <a:gd name="T2" fmla="*/ 23 w 182"/>
                <a:gd name="T3" fmla="*/ 0 h 97"/>
                <a:gd name="T4" fmla="*/ 45 w 182"/>
                <a:gd name="T5" fmla="*/ 48 h 97"/>
                <a:gd name="T6" fmla="*/ 47 w 182"/>
                <a:gd name="T7" fmla="*/ 49 h 97"/>
                <a:gd name="T8" fmla="*/ 68 w 182"/>
                <a:gd name="T9" fmla="*/ 0 h 97"/>
                <a:gd name="T10" fmla="*/ 91 w 182"/>
                <a:gd name="T11" fmla="*/ 48 h 97"/>
                <a:gd name="T12" fmla="*/ 113 w 182"/>
                <a:gd name="T13" fmla="*/ 0 h 97"/>
                <a:gd name="T14" fmla="*/ 136 w 182"/>
                <a:gd name="T15" fmla="*/ 48 h 97"/>
                <a:gd name="T16" fmla="*/ 158 w 182"/>
                <a:gd name="T17" fmla="*/ 0 h 97"/>
                <a:gd name="T18" fmla="*/ 181 w 182"/>
                <a:gd name="T19" fmla="*/ 96 h 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97"/>
                <a:gd name="T32" fmla="*/ 182 w 182"/>
                <a:gd name="T33" fmla="*/ 97 h 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97">
                  <a:moveTo>
                    <a:pt x="0" y="96"/>
                  </a:moveTo>
                  <a:lnTo>
                    <a:pt x="23" y="0"/>
                  </a:lnTo>
                  <a:lnTo>
                    <a:pt x="45" y="48"/>
                  </a:lnTo>
                  <a:lnTo>
                    <a:pt x="47" y="49"/>
                  </a:lnTo>
                  <a:lnTo>
                    <a:pt x="68" y="0"/>
                  </a:lnTo>
                  <a:lnTo>
                    <a:pt x="91" y="48"/>
                  </a:lnTo>
                  <a:lnTo>
                    <a:pt x="113" y="0"/>
                  </a:lnTo>
                  <a:lnTo>
                    <a:pt x="136" y="48"/>
                  </a:lnTo>
                  <a:lnTo>
                    <a:pt x="158" y="0"/>
                  </a:lnTo>
                  <a:lnTo>
                    <a:pt x="181" y="96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050" name="Rectangle 88"/>
            <p:cNvSpPr>
              <a:spLocks noChangeArrowheads="1"/>
            </p:cNvSpPr>
            <p:nvPr/>
          </p:nvSpPr>
          <p:spPr bwMode="auto">
            <a:xfrm>
              <a:off x="1452" y="2196"/>
              <a:ext cx="181" cy="2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212051" name="Oval 89"/>
            <p:cNvSpPr>
              <a:spLocks noChangeArrowheads="1"/>
            </p:cNvSpPr>
            <p:nvPr/>
          </p:nvSpPr>
          <p:spPr bwMode="auto">
            <a:xfrm>
              <a:off x="1456" y="2200"/>
              <a:ext cx="173" cy="4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Tx/>
                <a:buSzTx/>
                <a:buFontTx/>
                <a:buNone/>
              </a:pPr>
              <a:endParaRPr lang="zh-CN" altLang="en-US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endParaRPr>
            </a:p>
          </p:txBody>
        </p:sp>
        <p:sp>
          <p:nvSpPr>
            <p:cNvPr id="608341" name="Line 90"/>
            <p:cNvSpPr>
              <a:spLocks noChangeShapeType="1"/>
            </p:cNvSpPr>
            <p:nvPr/>
          </p:nvSpPr>
          <p:spPr bwMode="auto">
            <a:xfrm>
              <a:off x="1452" y="219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342" name="Line 91"/>
            <p:cNvSpPr>
              <a:spLocks noChangeShapeType="1"/>
            </p:cNvSpPr>
            <p:nvPr/>
          </p:nvSpPr>
          <p:spPr bwMode="auto">
            <a:xfrm>
              <a:off x="1633" y="219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035" name="Group 92"/>
          <p:cNvGrpSpPr>
            <a:grpSpLocks/>
          </p:cNvGrpSpPr>
          <p:nvPr/>
        </p:nvGrpSpPr>
        <p:grpSpPr bwMode="auto">
          <a:xfrm>
            <a:off x="1609725" y="1535113"/>
            <a:ext cx="298450" cy="238125"/>
            <a:chOff x="1118" y="900"/>
            <a:chExt cx="188" cy="150"/>
          </a:xfrm>
        </p:grpSpPr>
        <p:grpSp>
          <p:nvGrpSpPr>
            <p:cNvPr id="212043" name="Group 93"/>
            <p:cNvGrpSpPr>
              <a:grpSpLocks/>
            </p:cNvGrpSpPr>
            <p:nvPr/>
          </p:nvGrpSpPr>
          <p:grpSpPr bwMode="auto">
            <a:xfrm>
              <a:off x="1118" y="900"/>
              <a:ext cx="84" cy="150"/>
              <a:chOff x="1118" y="900"/>
              <a:chExt cx="84" cy="150"/>
            </a:xfrm>
          </p:grpSpPr>
          <p:sp>
            <p:nvSpPr>
              <p:cNvPr id="212047" name="Rectangle 94"/>
              <p:cNvSpPr>
                <a:spLocks noChangeArrowheads="1"/>
              </p:cNvSpPr>
              <p:nvPr/>
            </p:nvSpPr>
            <p:spPr bwMode="auto">
              <a:xfrm>
                <a:off x="1118" y="935"/>
                <a:ext cx="84" cy="11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  <p:sp>
            <p:nvSpPr>
              <p:cNvPr id="212048" name="Oval 95"/>
              <p:cNvSpPr>
                <a:spLocks noChangeArrowheads="1"/>
              </p:cNvSpPr>
              <p:nvPr/>
            </p:nvSpPr>
            <p:spPr bwMode="auto">
              <a:xfrm>
                <a:off x="1118" y="900"/>
                <a:ext cx="84" cy="5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</p:grpSp>
        <p:grpSp>
          <p:nvGrpSpPr>
            <p:cNvPr id="212044" name="Group 96"/>
            <p:cNvGrpSpPr>
              <a:grpSpLocks/>
            </p:cNvGrpSpPr>
            <p:nvPr/>
          </p:nvGrpSpPr>
          <p:grpSpPr bwMode="auto">
            <a:xfrm>
              <a:off x="1222" y="900"/>
              <a:ext cx="84" cy="150"/>
              <a:chOff x="1222" y="900"/>
              <a:chExt cx="84" cy="150"/>
            </a:xfrm>
          </p:grpSpPr>
          <p:sp>
            <p:nvSpPr>
              <p:cNvPr id="212045" name="Rectangle 97"/>
              <p:cNvSpPr>
                <a:spLocks noChangeArrowheads="1"/>
              </p:cNvSpPr>
              <p:nvPr/>
            </p:nvSpPr>
            <p:spPr bwMode="auto">
              <a:xfrm>
                <a:off x="1222" y="935"/>
                <a:ext cx="84" cy="11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  <p:sp>
            <p:nvSpPr>
              <p:cNvPr id="212046" name="Oval 98"/>
              <p:cNvSpPr>
                <a:spLocks noChangeArrowheads="1"/>
              </p:cNvSpPr>
              <p:nvPr/>
            </p:nvSpPr>
            <p:spPr bwMode="auto">
              <a:xfrm>
                <a:off x="1222" y="900"/>
                <a:ext cx="84" cy="5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buClrTx/>
                  <a:buSzTx/>
                  <a:buFontTx/>
                  <a:buNone/>
                </a:pPr>
                <a:endParaRPr lang="zh-CN" altLang="en-US">
                  <a:solidFill>
                    <a:srgbClr val="FFFFFF"/>
                  </a:solidFill>
                  <a:latin typeface="Arial" charset="0"/>
                  <a:ea typeface="SimSun" charset="0"/>
                  <a:cs typeface="Arial" charset="0"/>
                </a:endParaRPr>
              </a:p>
            </p:txBody>
          </p:sp>
        </p:grpSp>
      </p:grpSp>
      <p:sp>
        <p:nvSpPr>
          <p:cNvPr id="212036" name="Rectangle 99"/>
          <p:cNvSpPr>
            <a:spLocks noChangeArrowheads="1"/>
          </p:cNvSpPr>
          <p:nvPr/>
        </p:nvSpPr>
        <p:spPr bwMode="auto">
          <a:xfrm>
            <a:off x="7667625" y="4508500"/>
            <a:ext cx="8651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在民族复兴之际，新约的五个内容均得以实现（亚</a:t>
            </a:r>
            <a:r>
              <a:rPr lang="en-US" altLang="zh-CN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8</a:t>
            </a:r>
            <a:r>
              <a:rPr lang="zh-CN" altLang="en-US" sz="1000" b="1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b="1">
              <a:solidFill>
                <a:srgbClr val="000000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37" name="Rectangle 100"/>
          <p:cNvSpPr>
            <a:spLocks noChangeArrowheads="1"/>
          </p:cNvSpPr>
          <p:nvPr/>
        </p:nvSpPr>
        <p:spPr bwMode="auto">
          <a:xfrm>
            <a:off x="8416925" y="4675188"/>
            <a:ext cx="72707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just" eaLnBrk="0" hangingPunct="0">
              <a:buClrTx/>
              <a:buSzTx/>
              <a:buFontTx/>
              <a:buNone/>
            </a:pPr>
            <a:r>
              <a:rPr lang="zh-CN" altLang="en-US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一切都更新了！（启</a:t>
            </a:r>
            <a:r>
              <a:rPr lang="en-US" altLang="zh-CN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21:5</a:t>
            </a:r>
            <a:r>
              <a:rPr lang="zh-CN" altLang="en-US" sz="1000" b="1" dirty="0">
                <a:solidFill>
                  <a:srgbClr val="000000"/>
                </a:solidFill>
                <a:latin typeface="Arial" charset="0"/>
                <a:ea typeface="SimSun" charset="0"/>
                <a:cs typeface="Arial" charset="0"/>
              </a:rPr>
              <a:t>）</a:t>
            </a:r>
            <a:endParaRPr lang="en-US" altLang="zh-CN" sz="1000" b="1" dirty="0">
              <a:solidFill>
                <a:srgbClr val="000000"/>
              </a:solidFill>
              <a:latin typeface="Arial" charset="0"/>
              <a:ea typeface="SimSun" charset="0"/>
              <a:cs typeface="Arial" charset="0"/>
            </a:endParaRPr>
          </a:p>
        </p:txBody>
      </p:sp>
      <p:sp>
        <p:nvSpPr>
          <p:cNvPr id="212038" name="Rectangle 101"/>
          <p:cNvSpPr>
            <a:spLocks noChangeArrowheads="1"/>
          </p:cNvSpPr>
          <p:nvPr/>
        </p:nvSpPr>
        <p:spPr bwMode="auto">
          <a:xfrm>
            <a:off x="1905000" y="5915025"/>
            <a:ext cx="28114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暂时的（加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3:19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）、有条件的，显明人的罪（罗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7:7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）并规范以色列人（加</a:t>
            </a:r>
            <a:r>
              <a:rPr lang="en-US" altLang="zh-CN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3:23-25</a:t>
            </a:r>
            <a:r>
              <a:rPr lang="zh-CN" altLang="en-US" sz="1000" dirty="0">
                <a:solidFill>
                  <a:srgbClr val="000A0D"/>
                </a:solidFill>
                <a:latin typeface="SimSun" charset="0"/>
                <a:ea typeface="SimSun" charset="0"/>
                <a:cs typeface="Arial" charset="0"/>
              </a:rPr>
              <a:t>）</a:t>
            </a:r>
            <a:endParaRPr lang="en-US" altLang="zh-CN" sz="1000" dirty="0">
              <a:solidFill>
                <a:srgbClr val="000A0D"/>
              </a:solidFill>
              <a:latin typeface="SimSun" charset="0"/>
              <a:ea typeface="SimSun" charset="0"/>
              <a:cs typeface="Arial" charset="0"/>
            </a:endParaRPr>
          </a:p>
        </p:txBody>
      </p:sp>
      <p:sp>
        <p:nvSpPr>
          <p:cNvPr id="212039" name="Rectangle 102"/>
          <p:cNvSpPr>
            <a:spLocks noChangeArrowheads="1"/>
          </p:cNvSpPr>
          <p:nvPr/>
        </p:nvSpPr>
        <p:spPr bwMode="auto">
          <a:xfrm>
            <a:off x="5862638" y="5734050"/>
            <a:ext cx="15176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十字架废除、成就、取代了律法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罗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7:1-6;1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林前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9:19-21; </a:t>
            </a:r>
            <a:r>
              <a:rPr lang="zh-CN" altLang="en-US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希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8:13)</a:t>
            </a:r>
          </a:p>
        </p:txBody>
      </p:sp>
      <p:sp>
        <p:nvSpPr>
          <p:cNvPr id="1556583" name="Rectangle 103"/>
          <p:cNvSpPr>
            <a:spLocks noChangeArrowheads="1"/>
          </p:cNvSpPr>
          <p:nvPr/>
        </p:nvSpPr>
        <p:spPr bwMode="auto">
          <a:xfrm>
            <a:off x="2819400" y="1755775"/>
            <a:ext cx="1680592" cy="243656"/>
          </a:xfrm>
          <a:prstGeom prst="rect">
            <a:avLst/>
          </a:prstGeom>
          <a:noFill/>
          <a:ln>
            <a:noFill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zh-CN" altLang="en-US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创世记 </a:t>
            </a:r>
            <a:r>
              <a:rPr lang="en-US" altLang="zh-CN" sz="1000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6:18; 9:8-17</a:t>
            </a:r>
          </a:p>
        </p:txBody>
      </p:sp>
      <p:sp>
        <p:nvSpPr>
          <p:cNvPr id="1556584" name="Rectangle 104"/>
          <p:cNvSpPr>
            <a:spLocks noGrp="1" noChangeArrowheads="1"/>
          </p:cNvSpPr>
          <p:nvPr>
            <p:ph type="ctrTitle"/>
          </p:nvPr>
        </p:nvSpPr>
        <p:spPr>
          <a:xfrm>
            <a:off x="838200" y="44624"/>
            <a:ext cx="7696200" cy="820737"/>
          </a:xfrm>
          <a:effectLst>
            <a:outerShdw blurRad="63500" dist="35921" dir="2700000" algn="ctr" rotWithShape="0">
              <a:srgbClr val="000000">
                <a:alpha val="50000"/>
              </a:srgbClr>
            </a:outerShdw>
          </a:effectLst>
        </p:spPr>
        <p:txBody>
          <a:bodyPr anchor="t">
            <a:spAutoFit/>
          </a:bodyPr>
          <a:lstStyle/>
          <a:p>
            <a:pPr>
              <a:defRPr/>
            </a:pPr>
            <a:r>
              <a:rPr lang="zh-CN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ggadocio"/>
                <a:ea typeface="SimSun" pitchFamily="2" charset="-122"/>
              </a:rPr>
              <a:t>国度与约的时间表</a:t>
            </a:r>
            <a:r>
              <a:rPr lang="en-US" altLang="zh-CN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aggadocio"/>
                <a:ea typeface="SimSun" pitchFamily="2" charset="-122"/>
              </a:rPr>
              <a:t> </a:t>
            </a:r>
            <a:endParaRPr lang="en-US" altLang="zh-CN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ggadocio"/>
              <a:ea typeface="SimSun" pitchFamily="2" charset="-122"/>
            </a:endParaRPr>
          </a:p>
        </p:txBody>
      </p:sp>
      <p:sp>
        <p:nvSpPr>
          <p:cNvPr id="106" name="Text Box 105"/>
          <p:cNvSpPr txBox="1">
            <a:spLocks noChangeArrowheads="1"/>
          </p:cNvSpPr>
          <p:nvPr/>
        </p:nvSpPr>
        <p:spPr bwMode="auto">
          <a:xfrm>
            <a:off x="8243888" y="87313"/>
            <a:ext cx="86995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11" charset="0"/>
                <a:cs typeface="+mn-cs"/>
              </a:rPr>
              <a:t>117b</a:t>
            </a:r>
          </a:p>
        </p:txBody>
      </p:sp>
    </p:spTree>
    <p:extLst>
      <p:ext uri="{BB962C8B-B14F-4D97-AF65-F5344CB8AC3E}">
        <p14:creationId xmlns:p14="http://schemas.microsoft.com/office/powerpoint/2010/main" val="1677858578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6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7486"/>
            <a:ext cx="8458200" cy="981274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6000" b="1" dirty="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6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46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1800" y="1619176"/>
            <a:ext cx="5715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3600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sz="4000" b="1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sz="4000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神的存在</a:t>
            </a: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zh-CN" alt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endParaRPr lang="en-US" sz="4000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先知眼里的土地</a:t>
            </a: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sz="4000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sz="40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sz="4000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74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762000"/>
            <a:ext cx="8605837" cy="64293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Arial"/>
                <a:ea typeface="宋体" charset="0"/>
                <a:cs typeface="Arial"/>
              </a:rPr>
              <a:t>2. 普遍性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91220" y="1556792"/>
            <a:ext cx="7037164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审判：全球</a:t>
            </a:r>
          </a:p>
          <a:p>
            <a:pPr>
              <a:spcBef>
                <a:spcPts val="175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 恐怖的日子会降临全部的人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2522538" y="2819400"/>
            <a:ext cx="298450" cy="25908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24000" y="5486400"/>
            <a:ext cx="1676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非利士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2:4-7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370263" y="2819400"/>
            <a:ext cx="592137" cy="21336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895600" y="4953000"/>
            <a:ext cx="1676400" cy="11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亚</a:t>
            </a:r>
            <a:r>
              <a:rPr lang="zh-CN" alt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们</a:t>
            </a: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王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2:8-11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4173538" y="2895600"/>
            <a:ext cx="1084262" cy="18288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508500" y="4800600"/>
            <a:ext cx="12827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摩押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2:8-11</a:t>
            </a: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5118100" y="2971800"/>
            <a:ext cx="1282700" cy="19812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044778" y="4941168"/>
            <a:ext cx="14795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古实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2:12</a:t>
            </a: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5845175" y="2895600"/>
            <a:ext cx="1774825" cy="13716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7371830" y="4293096"/>
            <a:ext cx="177217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亚述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2:13-15</a:t>
            </a: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6108700" y="2590800"/>
            <a:ext cx="1282700" cy="3048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7380312" y="2636912"/>
            <a:ext cx="1971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耶路撒冷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3:1-8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1692275" y="2895600"/>
            <a:ext cx="595313" cy="914400"/>
          </a:xfrm>
          <a:prstGeom prst="line">
            <a:avLst/>
          </a:prstGeom>
          <a:noFill/>
          <a:ln w="57150" cmpd="sng">
            <a:solidFill>
              <a:srgbClr val="EAEAEA"/>
            </a:solidFill>
            <a:miter lim="800000"/>
            <a:headEnd/>
            <a:tailEnd type="triangle" w="med" len="med"/>
          </a:ln>
          <a:effectLst>
            <a:glow rad="152400"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glow rad="152400">
                  <a:schemeClr val="tx1"/>
                </a:glo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914400" y="3886200"/>
            <a:ext cx="1676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全世界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1"/>
                  </a:glow>
                </a:effectLst>
                <a:latin typeface="Arial"/>
                <a:cs typeface="Arial"/>
              </a:rPr>
              <a:t>1:3-13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Sunrise-Over-the-Atlantic-Myrtle-Beach-South-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8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6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上帝的日子</a:t>
            </a:r>
            <a:endParaRPr lang="en-US" sz="6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657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2331839759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943"/>
            <a:ext cx="9175460" cy="499291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主旨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要有盼望也要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8236820" cy="799420"/>
          </a:xfrm>
          <a:solidFill>
            <a:schemeClr val="tx1"/>
          </a:solidFill>
        </p:spPr>
        <p:txBody>
          <a:bodyPr/>
          <a:lstStyle/>
          <a:p>
            <a:r>
              <a:rPr lang="ko-KR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西番雅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书 国度宣言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72327" y="1340768"/>
            <a:ext cx="7199346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因为审判的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日子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将会来到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(1:1–3:8)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，并且耶和华大君王会祝福全地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(3:9-20)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  <a:uLnTx/>
                <a:uFillTx/>
                <a:latin typeface="Calibri"/>
                <a:ea typeface="ＭＳ Ｐゴシック" charset="0"/>
              </a:rPr>
              <a:t>，所以犹大应当悔改。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8431445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38596139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8"/>
            <a:ext cx="2734333" cy="19961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73527" y="2184729"/>
            <a:ext cx="8029380" cy="37413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西番雅预言上帝对犹大、邻国以及全世界的审判之日，以劝勉犹大悔改，因为上帝是公义的，他应许在国度的复兴中，余民们有份。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4334" y="567524"/>
            <a:ext cx="5868572" cy="137317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Arial"/>
                <a:cs typeface="Arial"/>
              </a:rPr>
              <a:t>西</a:t>
            </a: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番雅书</a:t>
            </a:r>
            <a:br>
              <a:rPr lang="en-US" sz="3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信息声明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49183" y="-3380"/>
            <a:ext cx="698178" cy="830997"/>
          </a:xfrm>
          <a:prstGeom prst="rect">
            <a:avLst/>
          </a:prstGeom>
          <a:solidFill>
            <a:srgbClr val="F1F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634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MS PGothic" charset="0"/>
              </a:rPr>
              <a:t>346</a:t>
            </a:r>
          </a:p>
        </p:txBody>
      </p:sp>
    </p:spTree>
    <p:extLst>
      <p:ext uri="{BB962C8B-B14F-4D97-AF65-F5344CB8AC3E}">
        <p14:creationId xmlns:p14="http://schemas.microsoft.com/office/powerpoint/2010/main" val="1187185080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1179115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9144000" cy="327576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1098183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52736"/>
            <a:ext cx="9144000" cy="431799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你们要聚集，要聚集起来。 趁命令还没有发出，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还没有像风前的糠秕一般吹过，耶和华的烈怒还没有临到你们，耶和华忿怒的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还没有临到你们以前，你们要聚集起来！地上所有谦卑的人，就是遵守耶和华典章的人哪！你们要寻和华，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你们要寻求公义，寻求谦卑。在耶和华忿怒的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，你们或许得以隐藏起来。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2:1-3).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8334902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</p:txBody>
      </p:sp>
    </p:spTree>
    <p:extLst>
      <p:ext uri="{BB962C8B-B14F-4D97-AF65-F5344CB8AC3E}">
        <p14:creationId xmlns:p14="http://schemas.microsoft.com/office/powerpoint/2010/main" val="3230784198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-Zeph 3v17 Keys_ Hope Generation Sermon Mini 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85" y="-6571"/>
            <a:ext cx="9155986" cy="6866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9144000" cy="826734"/>
          </a:xfrm>
        </p:spPr>
        <p:txBody>
          <a:bodyPr/>
          <a:lstStyle/>
          <a:p>
            <a:r>
              <a:rPr lang="zh-CN" altLang="en-US" sz="3600" b="1" dirty="0"/>
              <a:t>上帝为你欢唱（西番雅书 </a:t>
            </a:r>
            <a:r>
              <a:rPr lang="en-US" altLang="zh-CN" sz="3600" b="1" dirty="0"/>
              <a:t>3:17</a:t>
            </a:r>
            <a:r>
              <a:rPr lang="zh-CN" altLang="en-US" sz="3600" b="1" dirty="0"/>
              <a:t>）！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66913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3:17</a:t>
            </a:r>
          </a:p>
        </p:txBody>
      </p:sp>
      <p:pic>
        <p:nvPicPr>
          <p:cNvPr id="230402" name="Picture 2" descr="http://flikie.s3.amazonaws.com/ImageStorage/3f/3f34f3b7e36b45b7bed9c47bb2f7cf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9050"/>
            <a:ext cx="91455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Box 2"/>
          <p:cNvSpPr txBox="1">
            <a:spLocks noChangeArrowheads="1"/>
          </p:cNvSpPr>
          <p:nvPr/>
        </p:nvSpPr>
        <p:spPr bwMode="auto">
          <a:xfrm>
            <a:off x="683568" y="4145012"/>
            <a:ext cx="835292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耶和华你的神，是施行拯救，大有能力的主，他在你中间必因你欢欣喜乐，默然爱你，且因你喜乐而欢呼。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KaiTi" charset="0"/>
              <a:ea typeface="KaiTi" charset="0"/>
              <a:cs typeface="KaiT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						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西番雅书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KaiTi" charset="0"/>
                <a:ea typeface="KaiTi" charset="0"/>
                <a:cs typeface="KaiTi" charset="0"/>
              </a:rPr>
              <a:t>3:17	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KaiTi" charset="0"/>
              <a:ea typeface="KaiTi" charset="0"/>
              <a:cs typeface="KaiT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6748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434964054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E634BC-D63F-6166-5D85-A278785D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28049"/>
            <a:ext cx="9144000" cy="60833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04170D-B1EB-A1C9-83A1-5FB5B14B8769}"/>
              </a:ext>
            </a:extLst>
          </p:cNvPr>
          <p:cNvSpPr txBox="1"/>
          <p:nvPr/>
        </p:nvSpPr>
        <p:spPr>
          <a:xfrm>
            <a:off x="510988" y="3368040"/>
            <a:ext cx="8175812" cy="78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你需要更好地了解圣经吗？谁不需要呢？</a:t>
            </a:r>
            <a:r>
              <a:rPr kumimoji="1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BibleStudyDownloads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（圣经学习下载）为神学生和教师们提供了从 创世纪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到 启示录的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30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万份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可编辑的免费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PowerPoint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和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Word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文件。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D1F2A7-DA75-FC6E-974A-28599A2FFFB7}"/>
              </a:ext>
            </a:extLst>
          </p:cNvPr>
          <p:cNvSpPr txBox="1"/>
          <p:nvPr/>
        </p:nvSpPr>
        <p:spPr>
          <a:xfrm>
            <a:off x="510988" y="4362295"/>
            <a:ext cx="8013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本网站的大部分资料由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Dr. Rick Griffith 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博士设计，他从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1991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年到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2021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年在新加坡神学院教授圣经、神学和讲道学，现在是约旦福音神学院的圣经释经教授。</a:t>
            </a:r>
          </a:p>
        </p:txBody>
      </p:sp>
      <p:sp>
        <p:nvSpPr>
          <p:cNvPr id="57549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  <a:sym typeface="Arial"/>
              </a:rPr>
              <a:t>免费获取该讲解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575489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旧约全书讲章链接地址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-828600" y="693150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Arial" charset="0"/>
                <a:sym typeface="Arial"/>
              </a:rPr>
              <a:t>圣经学习下载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2257B3-95AD-E12B-02A9-6D539EFA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29905" y="5160207"/>
            <a:ext cx="925836" cy="9258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4048A0A-F462-121F-AC3A-473365D71786}"/>
              </a:ext>
            </a:extLst>
          </p:cNvPr>
          <p:cNvSpPr txBox="1"/>
          <p:nvPr/>
        </p:nvSpPr>
        <p:spPr>
          <a:xfrm>
            <a:off x="7893270" y="4894470"/>
            <a:ext cx="116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0BF5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734218989"/>
      </p:ext>
    </p:extLst>
  </p:cSld>
  <p:clrMapOvr>
    <a:masterClrMapping/>
  </p:clrMapOvr>
  <p:transition spd="slow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</a:endParaRPr>
          </a:p>
        </p:txBody>
      </p:sp>
      <p:sp>
        <p:nvSpPr>
          <p:cNvPr id="175106" name="TextBox 2"/>
          <p:cNvSpPr txBox="1">
            <a:spLocks noChangeArrowheads="1"/>
          </p:cNvSpPr>
          <p:nvPr/>
        </p:nvSpPr>
        <p:spPr bwMode="auto">
          <a:xfrm>
            <a:off x="228600" y="0"/>
            <a:ext cx="8763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关键字：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日子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关键节：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” 应当聚集 。。。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</a:rPr>
              <a:t>他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发怒的日子未到以先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你们应当聚集前来。世上遵守耶和华典章的谦卑人哪，你们都当寻求耶和华。当寻求公义谦卑，或者在耶和华发怒的日子，可以隐藏起来。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番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2:1-3).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总结陈述：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西番雅预言犹大、临国以及全地将面临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主的日子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的审判为了告诫犹大悔改因为上帝是公义的，他也应许国家复兴中有余民。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应用：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如果你坚持向教外人一样生活，那你将会像教外人死去。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（黄石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</a:rPr>
              <a:t>玟）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5107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</p:spTree>
    <p:extLst>
      <p:ext uri="{BB962C8B-B14F-4D97-AF65-F5344CB8AC3E}">
        <p14:creationId xmlns:p14="http://schemas.microsoft.com/office/powerpoint/2010/main" val="41605628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1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00400" y="1981200"/>
            <a:ext cx="5943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 </a:t>
            </a:r>
            <a:r>
              <a:rPr lang="en-US" sz="2800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和华的日子</a:t>
            </a:r>
            <a:endParaRPr lang="en-US" sz="2800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zh-CN" alt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3" descr="come_lord_jesus__kn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990600" y="1600200"/>
            <a:ext cx="7924800" cy="163121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marL="512763" indent="-512763"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5pPr>
            <a:lvl6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6pPr>
            <a:lvl7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7pPr>
            <a:lvl8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8pPr>
            <a:lvl9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zh-CN" altLang="en-US" sz="4000" dirty="0">
                <a:solidFill>
                  <a:srgbClr val="EAEAEA"/>
                </a:solidFill>
                <a:effectLst>
                  <a:glow rad="165100">
                    <a:schemeClr val="bg2"/>
                  </a:glow>
                </a:effectLst>
              </a:rPr>
              <a:t>西番雅没有提到弥撒亚国王 </a:t>
            </a:r>
          </a:p>
          <a:p>
            <a:pPr defTabSz="91440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zh-CN" altLang="en-US" sz="4000" dirty="0">
                <a:solidFill>
                  <a:srgbClr val="EAEAEA"/>
                </a:solidFill>
                <a:effectLst>
                  <a:glow rad="165100">
                    <a:schemeClr val="bg2"/>
                  </a:glow>
                </a:effectLst>
              </a:rPr>
              <a:t>弥撒亚荣耀时期的图画 </a:t>
            </a:r>
            <a:r>
              <a:rPr lang="en-US" altLang="zh-CN" sz="4000" dirty="0">
                <a:solidFill>
                  <a:srgbClr val="EAEAEA"/>
                </a:solidFill>
                <a:effectLst>
                  <a:glow rad="165100">
                    <a:schemeClr val="bg2"/>
                  </a:glow>
                </a:effectLst>
              </a:rPr>
              <a:t>(3:14-20)</a:t>
            </a:r>
          </a:p>
        </p:txBody>
      </p:sp>
      <p:sp>
        <p:nvSpPr>
          <p:cNvPr id="48131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7315200" cy="685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pitchFamily="34" charset="0"/>
              </a:rPr>
              <a:t>3. </a:t>
            </a:r>
            <a:r>
              <a:rPr lang="zh-CN" altLang="en-US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pitchFamily="34" charset="0"/>
              </a:rPr>
              <a:t>弥撒亚的预言</a:t>
            </a:r>
            <a:endParaRPr lang="en-US" altLang="en-US" dirty="0">
              <a:effectLst>
                <a:glow rad="165100">
                  <a:schemeClr val="bg2"/>
                </a:glow>
              </a:effectLst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 dirty="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 dirty="0">
                <a:effectLst>
                  <a:glow rad="1397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86200" y="1981200"/>
            <a:ext cx="5257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创造与解创造</a:t>
            </a:r>
            <a:endParaRPr lang="en-US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effectLst>
                  <a:glow rad="1397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effectLst>
                <a:glow rad="1397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609600"/>
            <a:ext cx="76962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>
                <a:solidFill>
                  <a:srgbClr val="FFFF00"/>
                </a:solidFill>
                <a:effectLst>
                  <a:glow rad="165100">
                    <a:schemeClr val="tx2"/>
                  </a:glow>
                </a:effectLst>
                <a:latin typeface="Times New Roman" charset="0"/>
                <a:ea typeface="宋体" charset="0"/>
              </a:rPr>
              <a:t>4. </a:t>
            </a:r>
            <a:r>
              <a:rPr lang="en-US" sz="3600" b="1">
                <a:solidFill>
                  <a:srgbClr val="FFFF00"/>
                </a:solidFill>
                <a:effectLst>
                  <a:glow rad="1651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</a:p>
        </p:txBody>
      </p:sp>
      <p:sp>
        <p:nvSpPr>
          <p:cNvPr id="154627" name="Text Box 2"/>
          <p:cNvSpPr txBox="1">
            <a:spLocks noChangeArrowheads="1"/>
          </p:cNvSpPr>
          <p:nvPr/>
        </p:nvSpPr>
        <p:spPr bwMode="auto">
          <a:xfrm>
            <a:off x="1371600" y="1524000"/>
            <a:ext cx="7543800" cy="20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2000"/>
              </a:spcBef>
              <a:defRPr/>
            </a:pP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神存在的中心性：</a:t>
            </a:r>
          </a:p>
          <a:p>
            <a:pPr>
              <a:spcBef>
                <a:spcPts val="20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 1:1 以神的约名开始––耶和华</a:t>
            </a:r>
          </a:p>
          <a:p>
            <a:pPr>
              <a:spcBef>
                <a:spcPts val="20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 3:20 以耶和华结束</a:t>
            </a:r>
          </a:p>
        </p:txBody>
      </p:sp>
      <p:sp>
        <p:nvSpPr>
          <p:cNvPr id="154628" name="Text Box 3"/>
          <p:cNvSpPr txBox="1">
            <a:spLocks noChangeArrowheads="1"/>
          </p:cNvSpPr>
          <p:nvPr/>
        </p:nvSpPr>
        <p:spPr bwMode="auto">
          <a:xfrm>
            <a:off x="1295400" y="4283075"/>
            <a:ext cx="7696200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2000"/>
              </a:spcBef>
              <a:defRPr/>
            </a:pPr>
            <a:r>
              <a:rPr lang="en-US" b="1" dirty="0" err="1">
                <a:effectLst>
                  <a:glow rad="165100">
                    <a:schemeClr val="tx2"/>
                  </a:glow>
                </a:effectLst>
              </a:rPr>
              <a:t>之间的章节表现了神的干预对人类历史</a:t>
            </a:r>
            <a:r>
              <a:rPr lang="zh-CN" altLang="en-US" b="1" dirty="0">
                <a:effectLst>
                  <a:glow rad="165100">
                    <a:schemeClr val="tx2"/>
                  </a:glow>
                </a:effectLst>
              </a:rPr>
              <a:t>所造成</a:t>
            </a:r>
            <a:r>
              <a:rPr lang="en-US" b="1" dirty="0" err="1">
                <a:effectLst>
                  <a:glow rad="165100">
                    <a:schemeClr val="tx2"/>
                  </a:glow>
                </a:effectLst>
              </a:rPr>
              <a:t>的巨大转变</a:t>
            </a: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 (审判1:1- 3:8; </a:t>
            </a:r>
            <a:r>
              <a:rPr lang="en-US" b="1" dirty="0" err="1">
                <a:effectLst>
                  <a:glow rad="165100">
                    <a:schemeClr val="tx2"/>
                  </a:glow>
                </a:effectLst>
              </a:rPr>
              <a:t>救赎</a:t>
            </a:r>
            <a:r>
              <a:rPr lang="en-US" b="1" dirty="0">
                <a:effectLst>
                  <a:glow rad="165100">
                    <a:schemeClr val="tx2"/>
                  </a:glow>
                </a:effectLst>
              </a:rPr>
              <a:t>/救恩3:9-20 )</a:t>
            </a:r>
          </a:p>
        </p:txBody>
      </p:sp>
      <p:pic>
        <p:nvPicPr>
          <p:cNvPr id="197636" name="Picture 4" descr="throne-of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0"/>
            <a:ext cx="2676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>
                <a:effectLst>
                  <a:glow rad="1524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>
                <a:effectLst>
                  <a:glow rad="1524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56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0" y="1981200"/>
            <a:ext cx="5715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zh-CN" altLang="en-US" b="1" dirty="0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b="1" dirty="0" err="1">
                <a:solidFill>
                  <a:srgbClr val="FFFF00"/>
                </a:solidFill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endParaRPr lang="en-US" b="1" dirty="0">
              <a:solidFill>
                <a:srgbClr val="FFFF00"/>
              </a:solidFill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effectLst>
                  <a:glow rad="1524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effectLst>
                <a:glow rad="1524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269875"/>
            <a:ext cx="75438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Times New Roman" charset="0"/>
                <a:ea typeface="宋体" charset="0"/>
              </a:rPr>
              <a:t>5.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</a:t>
            </a:r>
            <a:r>
              <a:rPr 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‘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还原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</a:t>
            </a:r>
            <a:r>
              <a:rPr lang="en-US" sz="3600" b="1" dirty="0">
                <a:solidFill>
                  <a:srgbClr val="FFFF00"/>
                </a:solidFill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’</a:t>
            </a:r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7543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神在创世时的存在：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066800" y="1600200"/>
            <a:ext cx="7772400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 dirty="0">
                <a:effectLst>
                  <a:glow rad="152400">
                    <a:schemeClr val="tx2"/>
                  </a:glow>
                </a:effectLst>
              </a:rPr>
              <a:t>1:1–3:8  </a:t>
            </a:r>
            <a:r>
              <a:rPr lang="en-US" sz="2800" b="1" dirty="0" err="1">
                <a:effectLst>
                  <a:glow rad="152400">
                    <a:schemeClr val="tx2"/>
                  </a:glow>
                </a:effectLst>
              </a:rPr>
              <a:t>显示了神对他创造物的审判。神会毫不犹豫地</a:t>
            </a:r>
            <a:r>
              <a:rPr lang="zh-CN" altLang="en-US" sz="2800" b="1" dirty="0">
                <a:effectLst>
                  <a:glow rad="152400">
                    <a:schemeClr val="tx2"/>
                  </a:glow>
                </a:effectLst>
              </a:rPr>
              <a:t>制造</a:t>
            </a:r>
            <a:r>
              <a:rPr lang="en-US" sz="2800" b="1" dirty="0" err="1">
                <a:effectLst>
                  <a:glow rad="152400">
                    <a:schemeClr val="tx2"/>
                  </a:glow>
                </a:effectLst>
              </a:rPr>
              <a:t>一个</a:t>
            </a:r>
            <a:r>
              <a:rPr lang="en-US" sz="2800" b="1" dirty="0">
                <a:effectLst>
                  <a:glow rad="152400">
                    <a:schemeClr val="tx2"/>
                  </a:glow>
                </a:effectLst>
              </a:rPr>
              <a:t>‘</a:t>
            </a:r>
            <a:r>
              <a:rPr lang="zh-CN" altLang="en-US" sz="2800" b="1" dirty="0">
                <a:effectLst>
                  <a:glow rad="152400">
                    <a:schemeClr val="tx2"/>
                  </a:glow>
                </a:effectLst>
              </a:rPr>
              <a:t>还原</a:t>
            </a:r>
            <a:r>
              <a:rPr lang="en-US" sz="2800" b="1" dirty="0" err="1">
                <a:effectLst>
                  <a:glow rad="152400">
                    <a:schemeClr val="tx2"/>
                  </a:glow>
                </a:effectLst>
              </a:rPr>
              <a:t>创造’的时代</a:t>
            </a:r>
            <a:r>
              <a:rPr lang="en-US" sz="2800" b="1" dirty="0">
                <a:effectLst>
                  <a:glow rad="152400">
                    <a:schemeClr val="tx2"/>
                  </a:glow>
                </a:effectLst>
              </a:rPr>
              <a:t>。(尤其是 1:3)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66800" y="2971800"/>
            <a:ext cx="76200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审判是严厉的。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耶和华的摧毁‘将同样令人沮丧的是他丰富的创造’</a:t>
            </a:r>
            <a:r>
              <a:rPr lang="en-US" sz="2800" b="1" i="1">
                <a:effectLst>
                  <a:glow rad="152400">
                    <a:schemeClr val="tx2"/>
                  </a:glow>
                </a:effectLst>
              </a:rPr>
              <a:t> </a:t>
            </a: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(格雷格.金)</a:t>
            </a:r>
          </a:p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看来地球将会回到它最初杂乱而结构不清并没有生命的阶段(</a:t>
            </a:r>
            <a:r>
              <a:rPr lang="zh-CN" altLang="en-US" sz="2800" b="1">
                <a:effectLst>
                  <a:glow rad="152400">
                    <a:schemeClr val="tx2"/>
                  </a:glow>
                </a:effectLst>
              </a:rPr>
              <a:t>创</a:t>
            </a: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1:2).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066800" y="5943600"/>
            <a:ext cx="76200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750"/>
              </a:spcBef>
              <a:defRPr/>
            </a:pPr>
            <a:r>
              <a:rPr lang="en-US" sz="2800" b="1">
                <a:effectLst>
                  <a:glow rad="152400">
                    <a:schemeClr val="tx2"/>
                  </a:glow>
                </a:effectLst>
              </a:rPr>
              <a:t>创造的次序在西番亚里是颠倒的。</a:t>
            </a:r>
          </a:p>
        </p:txBody>
      </p:sp>
      <p:pic>
        <p:nvPicPr>
          <p:cNvPr id="201734" name="Picture 7" descr="emergency-signal-ahea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8575"/>
            <a:ext cx="20970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TextBox 1"/>
          <p:cNvSpPr txBox="1">
            <a:spLocks noChangeArrowheads="1"/>
          </p:cNvSpPr>
          <p:nvPr/>
        </p:nvSpPr>
        <p:spPr bwMode="auto">
          <a:xfrm>
            <a:off x="7213600" y="260350"/>
            <a:ext cx="1679575" cy="1092200"/>
          </a:xfrm>
          <a:prstGeom prst="rect">
            <a:avLst/>
          </a:prstGeom>
          <a:solidFill>
            <a:srgbClr val="FFED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zh-CN" altLang="en-US" sz="2800" b="1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紧急讯号在前面</a:t>
            </a:r>
            <a:endParaRPr lang="en-US" sz="2800" b="1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7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57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00400" y="1981200"/>
            <a:ext cx="5943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创造与解创造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533400"/>
            <a:ext cx="79248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6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</a:rPr>
              <a:t>6. </a:t>
            </a:r>
            <a:r>
              <a:rPr lang="en-US" sz="3600" b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</a:p>
        </p:txBody>
      </p:sp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1295400" y="1524000"/>
            <a:ext cx="723900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西番亚确定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了先前关于应许之地及他们须顺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服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的相关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教义</a:t>
            </a:r>
            <a:endParaRPr lang="en-US" sz="2400" b="1" dirty="0"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95400" y="2867025"/>
            <a:ext cx="73898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176213" indent="-176213">
              <a:buClr>
                <a:srgbClr val="FFFFFF"/>
              </a:buClr>
              <a:buSzPct val="45000"/>
              <a:buFont typeface="Wingdings" charset="0"/>
              <a:buChar char=""/>
              <a:defRPr/>
            </a:pPr>
            <a:r>
              <a:rPr lang="en-US" sz="2400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以色列国分裂之后，预言针对人民邪淫的行为（追随其他的神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)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95400" y="4114800"/>
            <a:ext cx="6937375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在约西亚统治时：他们还是在崇拜巴力珥，尤其是高山的地区更是盛行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(1:4), 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他们在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屋顶上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敬拜天上的万象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(1:5) 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而大批的人已完全舍弃</a:t>
            </a:r>
            <a:r>
              <a:rPr lang="zh-CN" altLang="en-US" sz="2400" b="1" dirty="0">
                <a:effectLst>
                  <a:glow rad="101600">
                    <a:schemeClr val="tx1"/>
                  </a:glow>
                </a:effectLst>
              </a:rPr>
              <a:t>上帝不</a:t>
            </a:r>
            <a:r>
              <a:rPr lang="en-US" sz="2400" b="1" dirty="0" err="1">
                <a:effectLst>
                  <a:glow rad="101600">
                    <a:schemeClr val="tx1"/>
                  </a:glow>
                </a:effectLst>
              </a:rPr>
              <a:t>跟随耶和华</a:t>
            </a:r>
            <a:r>
              <a:rPr lang="en-US" sz="2400" b="1" dirty="0">
                <a:effectLst>
                  <a:glow rad="101600">
                    <a:schemeClr val="tx1"/>
                  </a:glow>
                </a:effectLst>
              </a:rPr>
              <a:t>(1:6)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533400"/>
            <a:ext cx="7620000" cy="565150"/>
          </a:xfrm>
        </p:spPr>
        <p:txBody>
          <a:bodyPr/>
          <a:lstStyle/>
          <a:p>
            <a:pPr marL="341313" indent="-341313" algn="r" eaLnBrk="1" hangingPunct="1">
              <a:spcBef>
                <a:spcPts val="350"/>
              </a:spcBef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400">
                <a:latin typeface="Times New Roman" charset="0"/>
              </a:rPr>
              <a:t>续 </a:t>
            </a:r>
            <a:r>
              <a:rPr lang="en-US" sz="1400" b="1">
                <a:solidFill>
                  <a:srgbClr val="FFFF00"/>
                </a:solidFill>
                <a:latin typeface="Times New Roman" charset="0"/>
              </a:rPr>
              <a:t>6. 先知眼里的土地</a:t>
            </a:r>
          </a:p>
          <a:p>
            <a:pPr marL="341313" indent="-341313" eaLnBrk="1" hangingPunct="1">
              <a:spcBef>
                <a:spcPts val="350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400" b="1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19200" y="1219200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zh-CN" altLang="en-US" b="1" dirty="0">
                <a:solidFill>
                  <a:srgbClr val="EAEAEA"/>
                </a:solidFill>
              </a:rPr>
              <a:t>玛拿西</a:t>
            </a:r>
            <a:r>
              <a:rPr lang="en-US" b="1" dirty="0">
                <a:solidFill>
                  <a:srgbClr val="EAEAEA"/>
                </a:solidFill>
              </a:rPr>
              <a:t>王55年的统治：</a:t>
            </a:r>
          </a:p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en-US" b="1" dirty="0" err="1">
                <a:solidFill>
                  <a:srgbClr val="EAEAEA"/>
                </a:solidFill>
              </a:rPr>
              <a:t>人民在他残忍的统治下</a:t>
            </a:r>
            <a:r>
              <a:rPr lang="zh-CN" altLang="en-US" b="1" dirty="0">
                <a:solidFill>
                  <a:srgbClr val="EAEAEA"/>
                </a:solidFill>
              </a:rPr>
              <a:t>开始</a:t>
            </a:r>
            <a:r>
              <a:rPr lang="en-US" b="1" dirty="0" err="1">
                <a:solidFill>
                  <a:srgbClr val="EAEAEA"/>
                </a:solidFill>
              </a:rPr>
              <a:t>怀疑</a:t>
            </a:r>
            <a:r>
              <a:rPr lang="zh-CN" altLang="en-US" b="1" dirty="0">
                <a:solidFill>
                  <a:srgbClr val="EAEAEA"/>
                </a:solidFill>
              </a:rPr>
              <a:t>神</a:t>
            </a:r>
            <a:r>
              <a:rPr lang="en-US" b="1" dirty="0">
                <a:solidFill>
                  <a:srgbClr val="EAEAEA"/>
                </a:solidFill>
              </a:rPr>
              <a:t>；</a:t>
            </a:r>
            <a:r>
              <a:rPr lang="en-US" b="1" dirty="0" err="1">
                <a:solidFill>
                  <a:srgbClr val="EAEAEA"/>
                </a:solidFill>
              </a:rPr>
              <a:t>心对神无动于衷</a:t>
            </a:r>
            <a:r>
              <a:rPr lang="en-US" b="1" dirty="0">
                <a:solidFill>
                  <a:srgbClr val="EAEAEA"/>
                </a:solidFill>
              </a:rPr>
              <a:t>。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95400" y="2895600"/>
            <a:ext cx="7620000" cy="1016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en-US" b="1" i="1">
                <a:solidFill>
                  <a:srgbClr val="EAEAEA"/>
                </a:solidFill>
              </a:rPr>
              <a:t>“耶和华毕不降福，也不降祸”</a:t>
            </a:r>
          </a:p>
          <a:p>
            <a:pPr algn="ctr" eaLnBrk="1" hangingPunct="1">
              <a:spcBef>
                <a:spcPts val="1500"/>
              </a:spcBef>
            </a:pPr>
            <a:r>
              <a:rPr lang="en-US" b="1" i="1">
                <a:solidFill>
                  <a:srgbClr val="EAEAEA"/>
                </a:solidFill>
              </a:rPr>
              <a:t>1:12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71600" y="4191000"/>
            <a:ext cx="632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en-US" b="1">
                <a:solidFill>
                  <a:srgbClr val="EAEAEA"/>
                </a:solidFill>
              </a:rPr>
              <a:t> 领导变成误导 (3:4)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371600" y="4940300"/>
            <a:ext cx="75438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</a:pPr>
            <a:r>
              <a:rPr lang="en-US" b="1" dirty="0">
                <a:solidFill>
                  <a:srgbClr val="EAEAEA"/>
                </a:solidFill>
              </a:rPr>
              <a:t>  </a:t>
            </a:r>
            <a:r>
              <a:rPr lang="en-US" b="1" dirty="0" err="1">
                <a:solidFill>
                  <a:srgbClr val="EAEAEA"/>
                </a:solidFill>
              </a:rPr>
              <a:t>虽然有少数的残留</a:t>
            </a:r>
            <a:r>
              <a:rPr lang="zh-CN" altLang="en-US" b="1" dirty="0">
                <a:solidFill>
                  <a:srgbClr val="EAEAEA"/>
                </a:solidFill>
              </a:rPr>
              <a:t>者</a:t>
            </a:r>
            <a:r>
              <a:rPr lang="en-US" altLang="zh-CN" b="1" dirty="0">
                <a:solidFill>
                  <a:srgbClr val="EAEAEA"/>
                </a:solidFill>
              </a:rPr>
              <a:t>/</a:t>
            </a:r>
            <a:r>
              <a:rPr lang="zh-CN" altLang="en-US" b="1" dirty="0">
                <a:solidFill>
                  <a:srgbClr val="EAEAEA"/>
                </a:solidFill>
              </a:rPr>
              <a:t>余民</a:t>
            </a:r>
            <a:r>
              <a:rPr lang="en-US" b="1" dirty="0" err="1">
                <a:solidFill>
                  <a:srgbClr val="EAEAEA"/>
                </a:solidFill>
              </a:rPr>
              <a:t>回到神那里或忠于他，这并不能防止对国家可怕的审判（幸好，这些</a:t>
            </a:r>
            <a:r>
              <a:rPr lang="zh-CN" altLang="en-US" b="1" dirty="0">
                <a:solidFill>
                  <a:srgbClr val="EAEAEA"/>
                </a:solidFill>
              </a:rPr>
              <a:t>余民</a:t>
            </a:r>
            <a:r>
              <a:rPr lang="en-US" b="1" dirty="0" err="1">
                <a:solidFill>
                  <a:srgbClr val="EAEAEA"/>
                </a:solidFill>
              </a:rPr>
              <a:t>在耶和华盛怒的日子将会被隐藏</a:t>
            </a:r>
            <a:r>
              <a:rPr lang="en-US" b="1" dirty="0">
                <a:solidFill>
                  <a:srgbClr val="EAEAEA"/>
                </a:solidFill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0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5400"/>
            <a:ext cx="8458200" cy="15573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96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  <a:cs typeface="Times New Roman" charset="0"/>
              </a:rPr>
              <a:t>III.  </a:t>
            </a:r>
            <a:r>
              <a:rPr lang="en-US" sz="4800" b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神学主题</a:t>
            </a:r>
          </a:p>
        </p:txBody>
      </p:sp>
      <p:sp>
        <p:nvSpPr>
          <p:cNvPr id="160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0" y="1981200"/>
            <a:ext cx="5715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20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1. 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耶和华的日子</a:t>
            </a:r>
            <a:endParaRPr lang="en-US" sz="28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2. 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普遍性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3. 弥</a:t>
            </a:r>
            <a:r>
              <a:rPr lang="zh-CN" alt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撒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亚的预言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4.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神的存在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5.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创造与解创造</a:t>
            </a:r>
            <a:endParaRPr lang="en-US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6. 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先知眼里的土地</a:t>
            </a:r>
            <a:endParaRPr lang="en-US" b="1" dirty="0"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  <a:p>
            <a:pPr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7. </a:t>
            </a:r>
            <a:r>
              <a:rPr lang="en-US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 </a:t>
            </a:r>
            <a:r>
              <a:rPr lang="zh-CN" altLang="en-US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endParaRPr lang="en-US" b="1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609600"/>
            <a:ext cx="6728792" cy="1066800"/>
          </a:xfrm>
        </p:spPr>
        <p:txBody>
          <a:bodyPr/>
          <a:lstStyle/>
          <a:p>
            <a:pPr algn="ctr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Times New Roman" charset="0"/>
                <a:ea typeface="宋体" charset="0"/>
              </a:rPr>
              <a:t>7. 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残留者</a:t>
            </a:r>
            <a:r>
              <a:rPr lang="en-US" altLang="zh-CN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/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余民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的忠诚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与</a:t>
            </a:r>
            <a:r>
              <a:rPr lang="en-US" sz="4000" b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PMingLiU" charset="0"/>
                <a:ea typeface="PMingLiU" charset="0"/>
                <a:cs typeface="PMingLiU" charset="0"/>
              </a:rPr>
              <a:t>公正</a:t>
            </a:r>
            <a:endParaRPr lang="en-US" sz="4000" b="1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latin typeface="PMingLiU" charset="0"/>
              <a:ea typeface="PMingLiU" charset="0"/>
              <a:cs typeface="PMingLiU" charset="0"/>
            </a:endParaRPr>
          </a:p>
        </p:txBody>
      </p:sp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1371600" y="1828800"/>
            <a:ext cx="75438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>
                <a:effectLst>
                  <a:glow rad="101600">
                    <a:schemeClr val="tx1"/>
                  </a:glow>
                </a:effectLst>
              </a:rPr>
              <a:t>他们的奖赏：从恐怖的日子中的救恩</a:t>
            </a:r>
          </a:p>
        </p:txBody>
      </p:sp>
      <p:sp>
        <p:nvSpPr>
          <p:cNvPr id="161796" name="Text Box 3"/>
          <p:cNvSpPr txBox="1">
            <a:spLocks noChangeArrowheads="1"/>
          </p:cNvSpPr>
          <p:nvPr/>
        </p:nvSpPr>
        <p:spPr bwMode="auto">
          <a:xfrm>
            <a:off x="1371600" y="2819400"/>
            <a:ext cx="76200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32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8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4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eaLnBrk="0" hangingPunct="0">
              <a:buFont typeface="Times New Roman" charset="0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  <a:defRPr sz="2000">
                <a:solidFill>
                  <a:srgbClr val="EAEAEA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>
              <a:spcBef>
                <a:spcPts val="1500"/>
              </a:spcBef>
              <a:buClr>
                <a:srgbClr val="EAEAEA"/>
              </a:buClr>
              <a:buFont typeface="Times New Roman" charset="0"/>
              <a:buChar char="•"/>
              <a:defRPr/>
            </a:pPr>
            <a:r>
              <a:rPr lang="en-US" b="1" dirty="0" err="1">
                <a:effectLst>
                  <a:glow rad="101600">
                    <a:schemeClr val="tx1"/>
                  </a:glow>
                </a:effectLst>
              </a:rPr>
              <a:t>他们的身份：那些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</a:rPr>
              <a:t>以</a:t>
            </a:r>
            <a:r>
              <a:rPr lang="en-US" b="1" dirty="0">
                <a:effectLst>
                  <a:glow rad="101600">
                    <a:schemeClr val="tx1"/>
                  </a:glow>
                </a:effectLst>
              </a:rPr>
              <a:t>‘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</a:rPr>
              <a:t>正义和道德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</a:rPr>
              <a:t>彼此相待</a:t>
            </a:r>
            <a:r>
              <a:rPr lang="en-US" b="1" dirty="0" err="1">
                <a:effectLst>
                  <a:glow rad="101600">
                    <a:schemeClr val="tx1"/>
                  </a:glow>
                </a:effectLst>
              </a:rPr>
              <a:t>和对待他人</a:t>
            </a:r>
            <a:r>
              <a:rPr lang="en-US" b="1" dirty="0">
                <a:effectLst>
                  <a:glow rad="101600">
                    <a:schemeClr val="tx1"/>
                  </a:glow>
                </a:effectLst>
              </a:rPr>
              <a:t>’</a:t>
            </a:r>
            <a:r>
              <a:rPr lang="zh-CN" altLang="en-US" b="1" dirty="0">
                <a:effectLst>
                  <a:glow rad="101600">
                    <a:schemeClr val="tx1"/>
                  </a:glow>
                </a:effectLst>
              </a:rPr>
              <a:t>的人</a:t>
            </a:r>
            <a:endParaRPr lang="en-US" b="1" dirty="0">
              <a:effectLst>
                <a:glow rad="1016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>
                <a:latin typeface="Times New Roman" charset="0"/>
              </a:rPr>
              <a:t>VI. 运用</a:t>
            </a:r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1.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神对于恶人和不顺服的人是盛怒的神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，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   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这对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于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遗弃神的我们是个警告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b="1" dirty="0">
              <a:solidFill>
                <a:srgbClr val="FFFFFF"/>
              </a:solidFill>
              <a:latin typeface="PMingLiU" charset="0"/>
              <a:cs typeface="PMingLiU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</a:t>
            </a:r>
            <a:r>
              <a:rPr lang="en-US" b="1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我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们不应该对神同时的慈爱和公益与圣洁感到惊讶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</a:t>
            </a:r>
            <a:r>
              <a:rPr lang="en-US" altLang="ja-JP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在先知形容的国家灾难和今天的国情，属灵的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操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练可以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成为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唤醒冷漠的人的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警钟，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并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能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洁净</a:t>
            </a:r>
            <a:r>
              <a:rPr lang="zh-CN" alt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信徒</a:t>
            </a:r>
            <a:r>
              <a:rPr lang="en-US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	</a:t>
            </a:r>
          </a:p>
        </p:txBody>
      </p:sp>
      <p:pic>
        <p:nvPicPr>
          <p:cNvPr id="220163" name="Picture 5" descr="curvy-road-ahead-sign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15398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52400"/>
            <a:ext cx="7239000" cy="2241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2. 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Times New Roman" charset="0"/>
              </a:rPr>
              <a:t>神的人民</a:t>
            </a:r>
            <a:r>
              <a:rPr lang="en-US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成为他的祭品</a:t>
            </a:r>
            <a:endParaRPr lang="en-US" altLang="ja-JP" b="1" dirty="0">
              <a:solidFill>
                <a:srgbClr val="FFFFFF"/>
              </a:solidFill>
              <a:latin typeface="PMingLiU" charset="0"/>
              <a:cs typeface="PMingLiU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   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耶路撒冷对祭祀很了解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，他们将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祭品献给真神。所以当人民背叛神或变得腐败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时</a:t>
            </a:r>
            <a:r>
              <a:rPr 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，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他们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就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祭拜偶像</a:t>
            </a:r>
            <a:r>
              <a:rPr 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。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00200" y="2638425"/>
            <a:ext cx="6629400" cy="125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在西番亚书里，耶和华现在通过他神圣的先知宣告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那些对祂的警告</a:t>
            </a:r>
            <a:r>
              <a:rPr lang="en-US" sz="2800" b="1" dirty="0" err="1">
                <a:solidFill>
                  <a:srgbClr val="FFFFFF"/>
                </a:solidFill>
                <a:latin typeface="PMingLiU" charset="0"/>
                <a:cs typeface="PMingLiU" charset="0"/>
              </a:rPr>
              <a:t>无动于衷的人应该成为</a:t>
            </a:r>
            <a:r>
              <a:rPr lang="zh-CN" alt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祭</a:t>
            </a:r>
            <a:r>
              <a:rPr lang="en-US" sz="2800" b="1" dirty="0">
                <a:solidFill>
                  <a:srgbClr val="FFFFFF"/>
                </a:solidFill>
                <a:latin typeface="PMingLiU" charset="0"/>
                <a:cs typeface="PMingLiU" charset="0"/>
              </a:rPr>
              <a:t>品</a:t>
            </a:r>
            <a:r>
              <a:rPr lang="en-US" altLang="ja-JP" sz="2800" b="1" dirty="0">
                <a:solidFill>
                  <a:srgbClr val="FFFFFF"/>
                </a:solidFill>
                <a:cs typeface="Times New Roman" charset="0"/>
              </a:rPr>
              <a:t> (1:7).   </a:t>
            </a:r>
            <a:endParaRPr lang="en-US" sz="2800" b="1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00200" y="4114800"/>
            <a:ext cx="662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我们也应该检讨我们的生命。我们能轻易地引用罗马书</a:t>
            </a:r>
            <a:r>
              <a:rPr lang="en-US" altLang="ja-JP" sz="2800" b="1">
                <a:solidFill>
                  <a:srgbClr val="FFFFFF"/>
                </a:solidFill>
                <a:cs typeface="Times New Roman" charset="0"/>
              </a:rPr>
              <a:t>12:1-2, ‘…</a:t>
            </a:r>
            <a:r>
              <a:rPr lang="en-US" sz="2800" b="1">
                <a:solidFill>
                  <a:srgbClr val="FFFFFF"/>
                </a:solidFill>
                <a:cs typeface="Times New Roman" charset="0"/>
              </a:rPr>
              <a:t>将身体献上</a:t>
            </a:r>
            <a:r>
              <a:rPr lang="en-US" altLang="ja-JP" sz="2800" b="1">
                <a:solidFill>
                  <a:srgbClr val="FFFFFF"/>
                </a:solidFill>
                <a:cs typeface="Times New Roman" charset="0"/>
              </a:rPr>
              <a:t> </a:t>
            </a:r>
            <a:r>
              <a:rPr lang="en-US" sz="2800" b="1">
                <a:solidFill>
                  <a:srgbClr val="FFFFFF"/>
                </a:solidFill>
                <a:cs typeface="Times New Roman" charset="0"/>
              </a:rPr>
              <a:t>，当作活祭</a:t>
            </a:r>
            <a:r>
              <a:rPr lang="en-US" altLang="ja-JP" sz="2800" b="1">
                <a:solidFill>
                  <a:srgbClr val="FFFFFF"/>
                </a:solidFill>
                <a:cs typeface="Times New Roman" charset="0"/>
              </a:rPr>
              <a:t>….’, </a:t>
            </a:r>
            <a:r>
              <a:rPr lang="en-US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但是我们是不是真的明白在神圣的敬畏中活着的意义是什么</a:t>
            </a:r>
            <a:r>
              <a:rPr lang="en-US" altLang="ja-JP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-</a:t>
            </a:r>
            <a:r>
              <a:rPr lang="en-US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在圣洁里当做耶和华的活祭是什么？</a:t>
            </a:r>
            <a:r>
              <a:rPr lang="en-US" altLang="ja-JP" sz="2800" b="1">
                <a:solidFill>
                  <a:srgbClr val="FFFFFF"/>
                </a:solidFill>
                <a:latin typeface="PMingLiU" charset="0"/>
                <a:cs typeface="PMingLiU" charset="0"/>
              </a:rPr>
              <a:t> </a:t>
            </a:r>
            <a:endParaRPr lang="en-US" sz="2800" b="1">
              <a:solidFill>
                <a:srgbClr val="FFFFFF"/>
              </a:solidFill>
              <a:latin typeface="PMingLiU" charset="0"/>
              <a:cs typeface="PMingLiU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1526981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286000"/>
            <a:ext cx="3895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51520" y="698500"/>
            <a:ext cx="8784976" cy="11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zh-CN" altLang="en-US" sz="2800" b="1" dirty="0">
                <a:solidFill>
                  <a:srgbClr val="EAEAEA"/>
                </a:solidFill>
              </a:rPr>
              <a:t>小</a:t>
            </a:r>
            <a:r>
              <a:rPr lang="en-US" sz="2800" b="1" dirty="0" err="1">
                <a:solidFill>
                  <a:srgbClr val="EAEAEA"/>
                </a:solidFill>
              </a:rPr>
              <a:t>先知并非微不足道</a:t>
            </a:r>
            <a:r>
              <a:rPr lang="en-US" sz="2800" b="1" dirty="0">
                <a:solidFill>
                  <a:srgbClr val="EAEAEA"/>
                </a:solidFill>
              </a:rPr>
              <a:t>。</a:t>
            </a:r>
          </a:p>
          <a:p>
            <a:pPr eaLnBrk="1" hangingPunct="1">
              <a:spcBef>
                <a:spcPts val="1750"/>
              </a:spcBef>
            </a:pPr>
            <a:r>
              <a:rPr lang="en-US" sz="2800" b="1" dirty="0" err="1">
                <a:solidFill>
                  <a:srgbClr val="EAEAEA"/>
                </a:solidFill>
                <a:latin typeface="PMingLiU" charset="0"/>
                <a:cs typeface="PMingLiU" charset="0"/>
              </a:rPr>
              <a:t>须时刻回到耶和华身边的呼昭到今天还</a:t>
            </a:r>
            <a:r>
              <a:rPr lang="zh-CN" altLang="en-US" sz="2800" b="1" dirty="0">
                <a:solidFill>
                  <a:srgbClr val="EAEAEA"/>
                </a:solidFill>
                <a:latin typeface="PMingLiU" charset="0"/>
                <a:cs typeface="PMingLiU" charset="0"/>
              </a:rPr>
              <a:t>是</a:t>
            </a:r>
            <a:r>
              <a:rPr lang="en-US" sz="2800" b="1" dirty="0" err="1">
                <a:solidFill>
                  <a:srgbClr val="EAEAEA"/>
                </a:solidFill>
                <a:latin typeface="PMingLiU" charset="0"/>
                <a:cs typeface="PMingLiU" charset="0"/>
              </a:rPr>
              <a:t>响亮</a:t>
            </a:r>
            <a:r>
              <a:rPr lang="zh-CN" altLang="en-US" sz="2800" b="1" dirty="0">
                <a:solidFill>
                  <a:srgbClr val="EAEAEA"/>
                </a:solidFill>
                <a:latin typeface="PMingLiU" charset="0"/>
                <a:cs typeface="PMingLiU" charset="0"/>
              </a:rPr>
              <a:t>且</a:t>
            </a:r>
            <a:r>
              <a:rPr lang="en-US" sz="2800" b="1" dirty="0" err="1">
                <a:solidFill>
                  <a:srgbClr val="EAEAEA"/>
                </a:solidFill>
                <a:latin typeface="PMingLiU" charset="0"/>
                <a:cs typeface="PMingLiU" charset="0"/>
              </a:rPr>
              <a:t>清晰</a:t>
            </a:r>
            <a:r>
              <a:rPr lang="en-US" sz="2800" b="1" dirty="0">
                <a:solidFill>
                  <a:srgbClr val="EAEAEA"/>
                </a:solidFill>
                <a:latin typeface="PMingLiU" charset="0"/>
                <a:cs typeface="PMingLiU" charset="0"/>
              </a:rPr>
              <a:t>。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1371600" y="152400"/>
            <a:ext cx="2819400" cy="460375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US" b="1">
                <a:solidFill>
                  <a:srgbClr val="EAEAEA"/>
                </a:solidFill>
              </a:rPr>
              <a:t>总结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143000" y="3429000"/>
            <a:ext cx="37338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US" sz="2800" b="1" i="1" dirty="0" err="1">
                <a:solidFill>
                  <a:srgbClr val="EAEAEA"/>
                </a:solidFill>
              </a:rPr>
              <a:t>如果你坚持</a:t>
            </a:r>
            <a:r>
              <a:rPr lang="zh-CN" altLang="en-US" sz="2800" b="1" i="1" dirty="0">
                <a:solidFill>
                  <a:srgbClr val="EAEAEA"/>
                </a:solidFill>
              </a:rPr>
              <a:t>像</a:t>
            </a:r>
            <a:r>
              <a:rPr lang="en-US" sz="2800" b="1" i="1" dirty="0" err="1">
                <a:solidFill>
                  <a:srgbClr val="EAEAEA"/>
                </a:solidFill>
              </a:rPr>
              <a:t>教外人一样生活，那你将会像教外人死去</a:t>
            </a:r>
            <a:r>
              <a:rPr lang="en-US" sz="2800" b="1" i="1" dirty="0">
                <a:solidFill>
                  <a:srgbClr val="EAEAEA"/>
                </a:solidFill>
              </a:rPr>
              <a:t>。</a:t>
            </a:r>
          </a:p>
          <a:p>
            <a:pPr eaLnBrk="1" hangingPunct="1">
              <a:spcBef>
                <a:spcPts val="1750"/>
              </a:spcBef>
            </a:pPr>
            <a:r>
              <a:rPr lang="en-US" sz="2800" b="1" i="1" dirty="0">
                <a:solidFill>
                  <a:srgbClr val="EAEAEA"/>
                </a:solidFill>
              </a:rPr>
              <a:t>~</a:t>
            </a:r>
            <a:r>
              <a:rPr lang="zh-CN" altLang="en-US" sz="2800" b="1" dirty="0">
                <a:latin typeface="Arial" charset="0"/>
                <a:cs typeface="Arial" charset="0"/>
              </a:rPr>
              <a:t>黄石</a:t>
            </a:r>
            <a:r>
              <a:rPr lang="zh-CN" altLang="en-US" sz="2800" dirty="0"/>
              <a:t>玟</a:t>
            </a:r>
            <a:endParaRPr lang="en-US" sz="2800" b="1" i="1" dirty="0">
              <a:solidFill>
                <a:srgbClr val="EAEAEA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753055327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E634BC-D63F-6166-5D85-A278785D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28049"/>
            <a:ext cx="9144000" cy="60833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04170D-B1EB-A1C9-83A1-5FB5B14B8769}"/>
              </a:ext>
            </a:extLst>
          </p:cNvPr>
          <p:cNvSpPr txBox="1"/>
          <p:nvPr/>
        </p:nvSpPr>
        <p:spPr>
          <a:xfrm>
            <a:off x="510988" y="3368040"/>
            <a:ext cx="8175812" cy="78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你需要更好地了解圣经吗？谁不需要呢？</a:t>
            </a:r>
            <a:r>
              <a:rPr kumimoji="1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BibleStudyDownloads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（圣经学习下载）为神学生和教师们提供了从 创世纪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到 启示录的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30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万份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可编辑的免费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PowerPoint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和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Word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文件。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D1F2A7-DA75-FC6E-974A-28599A2FFFB7}"/>
              </a:ext>
            </a:extLst>
          </p:cNvPr>
          <p:cNvSpPr txBox="1"/>
          <p:nvPr/>
        </p:nvSpPr>
        <p:spPr>
          <a:xfrm>
            <a:off x="510988" y="4362295"/>
            <a:ext cx="8013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本网站的大部分资料由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Dr. Rick Griffith 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博士设计，他从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1991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年到</a:t>
            </a:r>
            <a:r>
              <a:rPr kumimoji="1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2021</a:t>
            </a:r>
            <a:r>
              <a:rPr kumimoji="1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年在新加坡神学院教授圣经、神学和讲道学，现在是约旦福音神学院的圣经释经教授。</a:t>
            </a:r>
          </a:p>
        </p:txBody>
      </p:sp>
      <p:sp>
        <p:nvSpPr>
          <p:cNvPr id="57549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  <a:sym typeface="Arial"/>
              </a:rPr>
              <a:t>免费获取该讲解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575489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旧约全书概论链接地址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-828600" y="693150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Arial" charset="0"/>
                <a:sym typeface="Arial"/>
              </a:rPr>
              <a:t>圣经学习下载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2257B3-95AD-E12B-02A9-6D539EFA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29905" y="5160207"/>
            <a:ext cx="925836" cy="9258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4048A0A-F462-121F-AC3A-473365D71786}"/>
              </a:ext>
            </a:extLst>
          </p:cNvPr>
          <p:cNvSpPr txBox="1"/>
          <p:nvPr/>
        </p:nvSpPr>
        <p:spPr>
          <a:xfrm>
            <a:off x="7893270" y="4894470"/>
            <a:ext cx="116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0BF5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Times New Roman" charset="0"/>
                <a:sym typeface="Arial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55411962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7826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神在将来的拯救鼓励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我们要有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32429"/>
            <a:ext cx="6944380" cy="46350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3:9-20</a:t>
            </a:r>
          </a:p>
        </p:txBody>
      </p:sp>
    </p:spTree>
    <p:extLst>
      <p:ext uri="{BB962C8B-B14F-4D97-AF65-F5344CB8AC3E}">
        <p14:creationId xmlns:p14="http://schemas.microsoft.com/office/powerpoint/2010/main" val="2817246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943"/>
            <a:ext cx="9175460" cy="4992914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主旨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要有盼望也要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应用</a:t>
            </a:r>
            <a:endParaRPr lang="en-US" sz="4800" dirty="0"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2362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1.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神对行恶的人的愤怒，对我们行事偏离了神的人来说，应该是个提醒。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Times New Roman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神是慈爱满有怜悯的，但神也是公义圣洁的。</a:t>
            </a:r>
            <a:endParaRPr kumimoji="0" lang="en-SG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Times New Roman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 </a:t>
            </a:r>
          </a:p>
          <a:p>
            <a:pPr lvl="0" defTabSz="914400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在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Times New Roman" charset="0"/>
              </a:rPr>
              <a:t>今日类似的民族危机中，神的管教应当唤醒人的漠视和寻求正直良善。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47459" name="Picture 5" descr="curvy-road-ahead-sign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20716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531074" cy="1752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zh-CN" altLang="en-US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在耶路撒冷，献祭是众所周知的事。祭物是献给那位独一的神，可是当人民悖逆神或者内心败坏了，他们就把祭物献给了偶像。</a:t>
            </a:r>
            <a:r>
              <a:rPr lang="en-US" dirty="0">
                <a:solidFill>
                  <a:srgbClr val="FFFFFF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 </a:t>
            </a:r>
            <a:endParaRPr lang="en-US" dirty="0">
              <a:solidFill>
                <a:srgbClr val="FFFFFF"/>
              </a:solidFill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57200" y="2529871"/>
            <a:ext cx="8686800" cy="8679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Symbol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但是现在耶和华透过西番雅宣告那些不信的，败坏的和不求问神的也应当将自己献上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(1:7)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  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57200" y="4010433"/>
            <a:ext cx="8686800" cy="181588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defTabSz="914400" eaLnBrk="1" hangingPunct="1">
              <a:spcBef>
                <a:spcPct val="20000"/>
              </a:spcBef>
              <a:buClr>
                <a:srgbClr val="FFFFFF"/>
              </a:buClr>
              <a:buSzPct val="90000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我们应当省察自己的生命。我们经常轻易引用罗马书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12:1-2,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把身体献上当作活祭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….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但是我们是否真正了解到什么是以敬畏耶和华的心过我们的生活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怎样</a:t>
            </a:r>
            <a:r>
              <a:rPr lang="zh-CN" altLang="en-US" sz="2800" b="1" noProof="0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Times New Roman" charset="0"/>
              </a:rPr>
              <a:t>以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 charset="0"/>
                <a:ea typeface="Times New Roman" charset="0"/>
              </a:rPr>
              <a:t>清洁的心，将自己当作活祭献给耶和华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Arial" charset="0"/>
                <a:ea typeface="Times New Roman" charset="0"/>
              </a:rPr>
              <a:t>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80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685800"/>
          </a:xfrm>
        </p:spPr>
        <p:txBody>
          <a:bodyPr/>
          <a:lstStyle/>
          <a:p>
            <a:pPr algn="l">
              <a:defRPr/>
            </a:pPr>
            <a:r>
              <a:rPr lang="en-US" sz="2800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2. </a:t>
            </a:r>
            <a:r>
              <a:rPr lang="zh-CN" altLang="en-US" sz="2800" dirty="0">
                <a:solidFill>
                  <a:srgbClr val="FFFF00"/>
                </a:solidFill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Times New Roman" charset="0"/>
              </a:rPr>
              <a:t>神的子民成为活祭献上给他</a:t>
            </a:r>
            <a:endParaRPr lang="en-US" sz="3600" dirty="0">
              <a:solidFill>
                <a:srgbClr val="FFFF00"/>
              </a:solidFill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zh-CN" altLang="en-US" sz="9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lang="en-US" sz="96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>
              <a:buClrTx/>
              <a:buSzTx/>
              <a:buFontTx/>
              <a:buNone/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endParaRPr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634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65957638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7384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Whitcomb Cha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8229600" cy="685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zh-CN" altLang="en-US" sz="3200" dirty="0">
                <a:solidFill>
                  <a:schemeClr val="tx1"/>
                </a:solidFill>
                <a:effectLst/>
                <a:latin typeface="Arial"/>
                <a:cs typeface="Arial"/>
              </a:rPr>
              <a:t>旧约被掳前先知表</a:t>
            </a:r>
            <a:endParaRPr kumimoji="0" lang="en-US" sz="3200" dirty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391400" y="762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232 &amp; 342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672388" y="1584325"/>
            <a:ext cx="122501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俄巴底亚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58888" y="3581400"/>
            <a:ext cx="702436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约拿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097088" y="3581400"/>
            <a:ext cx="96853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阿摩司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916238" y="3581400"/>
            <a:ext cx="962123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何西阿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744913" y="3581400"/>
            <a:ext cx="958917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以赛亚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567238" y="3581400"/>
            <a:ext cx="70724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lvl="0" defTabSz="914400" eaLnBrk="0" hangingPunct="0">
              <a:buClrTx/>
              <a:buSzTx/>
              <a:defRPr/>
            </a:pPr>
            <a:r>
              <a:rPr lang="zh-CN" altLang="en-US" sz="2000" b="1" dirty="0">
                <a:solidFill>
                  <a:srgbClr val="0066CC"/>
                </a:solidFill>
                <a:latin typeface="Arial"/>
                <a:cs typeface="Arial"/>
              </a:rPr>
              <a:t>弥迦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781800" y="3581400"/>
            <a:ext cx="702436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那鸿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28600" y="5410200"/>
            <a:ext cx="96853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哈巴谷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7742238" y="3200400"/>
            <a:ext cx="96853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耶利米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228600" y="4953000"/>
            <a:ext cx="702436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约珥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7924800" y="3581400"/>
            <a:ext cx="96853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西番雅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2895" name="Rectangle 73"/>
          <p:cNvSpPr>
            <a:spLocks noChangeArrowheads="1"/>
          </p:cNvSpPr>
          <p:nvPr/>
        </p:nvSpPr>
        <p:spPr bwMode="auto">
          <a:xfrm rot="-9556">
            <a:off x="4495800" y="6508750"/>
            <a:ext cx="4111625" cy="4191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 rot="21591923">
            <a:off x="4568825" y="6503988"/>
            <a:ext cx="3581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Chart of Old Testament Kings and Prophets</a:t>
            </a:r>
          </a:p>
        </p:txBody>
      </p:sp>
      <p:sp>
        <p:nvSpPr>
          <p:cNvPr id="18" name="Text Box 72"/>
          <p:cNvSpPr txBox="1">
            <a:spLocks noChangeArrowheads="1"/>
          </p:cNvSpPr>
          <p:nvPr/>
        </p:nvSpPr>
        <p:spPr bwMode="auto">
          <a:xfrm rot="21591923">
            <a:off x="4568825" y="6670675"/>
            <a:ext cx="4038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John C. Whitcomb, 4</a:t>
            </a:r>
            <a:r>
              <a:rPr kumimoji="0" lang="en-US" sz="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rev. ed., Winona Lake, IN: BMH Books, 1962, 1968, p. 2</a:t>
            </a:r>
          </a:p>
        </p:txBody>
      </p:sp>
    </p:spTree>
    <p:extLst>
      <p:ext uri="{BB962C8B-B14F-4D97-AF65-F5344CB8AC3E}">
        <p14:creationId xmlns:p14="http://schemas.microsoft.com/office/powerpoint/2010/main" val="399112692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 autoUpdateAnimBg="0"/>
      <p:bldP spid="5126" grpId="0" animBg="1" autoUpdateAnimBg="0"/>
      <p:bldP spid="5127" grpId="0" animBg="1" autoUpdateAnimBg="0"/>
      <p:bldP spid="5128" grpId="0" animBg="1" autoUpdateAnimBg="0"/>
      <p:bldP spid="5129" grpId="0" animBg="1" autoUpdateAnimBg="0"/>
      <p:bldP spid="5130" grpId="0" animBg="1" autoUpdateAnimBg="0"/>
      <p:bldP spid="5131" grpId="0" animBg="1" autoUpdateAnimBg="0"/>
      <p:bldP spid="5132" grpId="0" animBg="1" autoUpdateAnimBg="0"/>
      <p:bldP spid="5133" grpId="0" animBg="1" autoUpdateAnimBg="0"/>
      <p:bldP spid="5134" grpId="0" animBg="1" autoUpdateAnimBg="0"/>
      <p:bldP spid="513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</a:rPr>
              <a:t>历史背景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696200" cy="1612900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>
                <a:latin typeface="Times New Roman" charset="0"/>
              </a:rPr>
              <a:t>西番雅的意思是“耶和华隐藏起来</a:t>
            </a:r>
            <a:r>
              <a:rPr lang="en-US" dirty="0">
                <a:latin typeface="Times New Roman" charset="0"/>
              </a:rPr>
              <a:t>”  </a:t>
            </a:r>
          </a:p>
          <a:p>
            <a:pPr marL="341313" indent="-341313" eaLnBrk="1" hangingPunct="1">
              <a:lnSpc>
                <a:spcPct val="90000"/>
              </a:lnSpc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latin typeface="Times New Roman" charset="0"/>
              </a:rPr>
              <a:t>时</a:t>
            </a:r>
            <a:r>
              <a:rPr lang="zh-CN" altLang="en-US" dirty="0">
                <a:latin typeface="Times New Roman" charset="0"/>
              </a:rPr>
              <a:t>间</a:t>
            </a:r>
            <a:r>
              <a:rPr lang="en-US" dirty="0">
                <a:latin typeface="Times New Roman" charset="0"/>
              </a:rPr>
              <a:t>: </a:t>
            </a:r>
            <a:r>
              <a:rPr lang="en-US" dirty="0" err="1">
                <a:latin typeface="Times New Roman" charset="0"/>
              </a:rPr>
              <a:t>约西亚统治时期</a:t>
            </a:r>
            <a:r>
              <a:rPr lang="en-US" dirty="0">
                <a:latin typeface="Times New Roman" charset="0"/>
              </a:rPr>
              <a:t>, </a:t>
            </a:r>
            <a:r>
              <a:rPr lang="zh-CN" altLang="en-US" dirty="0">
                <a:latin typeface="Times New Roman" charset="0"/>
              </a:rPr>
              <a:t>犹大</a:t>
            </a:r>
            <a:r>
              <a:rPr lang="en-US" dirty="0" err="1">
                <a:latin typeface="Times New Roman" charset="0"/>
              </a:rPr>
              <a:t>国王</a:t>
            </a:r>
            <a:endParaRPr lang="en-US" dirty="0">
              <a:latin typeface="Times New Roman" charset="0"/>
            </a:endParaRPr>
          </a:p>
          <a:p>
            <a:pPr marL="341313" indent="-341313" eaLnBrk="1" hangingPunct="1">
              <a:lnSpc>
                <a:spcPct val="90000"/>
              </a:lnSpc>
              <a:buClr>
                <a:srgbClr val="99CCFF"/>
              </a:buClr>
              <a:buSzPct val="110000"/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>
                <a:latin typeface="Times New Roman" charset="0"/>
              </a:rPr>
              <a:t>约西亚</a:t>
            </a:r>
            <a:r>
              <a:rPr lang="en-US" dirty="0">
                <a:latin typeface="Times New Roman" charset="0"/>
              </a:rPr>
              <a:t> =&gt; 第16个国王 (</a:t>
            </a:r>
            <a:r>
              <a:rPr lang="zh-CN" altLang="en-US" dirty="0">
                <a:latin typeface="Times New Roman" charset="0"/>
              </a:rPr>
              <a:t>主前</a:t>
            </a:r>
            <a:r>
              <a:rPr lang="en-US" altLang="ja-JP" dirty="0">
                <a:latin typeface="Times New Roman" charset="0"/>
              </a:rPr>
              <a:t>640 – 609)</a:t>
            </a:r>
            <a:endParaRPr lang="en-US" dirty="0">
              <a:latin typeface="Times New Roman" charset="0"/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2209800" y="3352800"/>
            <a:ext cx="1588" cy="685800"/>
          </a:xfrm>
          <a:prstGeom prst="line">
            <a:avLst/>
          </a:prstGeom>
          <a:noFill/>
          <a:ln w="1908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71600" y="3962400"/>
            <a:ext cx="2667000" cy="158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尝试通过改革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重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新恢复耶和华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的敬拜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3808413" y="4114800"/>
            <a:ext cx="1755775" cy="457200"/>
          </a:xfrm>
          <a:prstGeom prst="line">
            <a:avLst/>
          </a:prstGeom>
          <a:noFill/>
          <a:ln w="1260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791200" y="3429000"/>
            <a:ext cx="3048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之前的国王</a:t>
            </a:r>
          </a:p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PMingLiU" charset="0"/>
                <a:ea typeface="ＭＳ Ｐゴシック" charset="0"/>
                <a:cs typeface="PMingLiU" charset="0"/>
              </a:rPr>
              <a:t>默纳舍王和儿子亚孟王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PMingLiU" charset="0"/>
                <a:cs typeface="PMingLiU" charset="0"/>
              </a:rPr>
              <a:t>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PMingLiU" charset="0"/>
                <a:ea typeface="PMingLiU" charset="0"/>
                <a:cs typeface="PMingLiU" charset="0"/>
              </a:rPr>
              <a:t>=&gt; 不敬神并邪恶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2741613" y="5484813"/>
            <a:ext cx="1603375" cy="231775"/>
          </a:xfrm>
          <a:prstGeom prst="line">
            <a:avLst/>
          </a:prstGeom>
          <a:noFill/>
          <a:ln w="1260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343400" y="5181600"/>
            <a:ext cx="4343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改革只在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主前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622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时开始，是约西亚统治的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年后！只有一个存活者回应返回神的呼昭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371600" y="5867400"/>
            <a:ext cx="2819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西番雅说话了！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主前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630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2133600" y="5484813"/>
            <a:ext cx="1588" cy="307975"/>
          </a:xfrm>
          <a:prstGeom prst="line">
            <a:avLst/>
          </a:prstGeom>
          <a:noFill/>
          <a:ln w="12600">
            <a:solidFill>
              <a:srgbClr val="EAEAEA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94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1" grpId="0" animBg="1"/>
      <p:bldP spid="9223" grpId="0" animBg="1"/>
      <p:bldP spid="92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04800" y="74613"/>
            <a:ext cx="8839200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681038" indent="-6810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引言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I. </a:t>
            </a:r>
            <a:r>
              <a:rPr lang="zh-CN" alt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历史背景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II. </a:t>
            </a:r>
            <a:r>
              <a:rPr lang="zh-CN" alt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时间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III. </a:t>
            </a:r>
            <a:r>
              <a:rPr lang="zh-CN" alt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神学主题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1. </a:t>
            </a:r>
            <a:r>
              <a:rPr lang="zh-CN" altLang="en-US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耶和华的日子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2. </a:t>
            </a:r>
            <a:r>
              <a:rPr lang="zh-CN" altLang="en-US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普世主义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3. </a:t>
            </a:r>
            <a:r>
              <a:rPr lang="zh-CN" altLang="en-US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弥赛亚的预言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4. </a:t>
            </a:r>
            <a:r>
              <a:rPr lang="zh-CN" altLang="en-US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上帝的同在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5. </a:t>
            </a:r>
            <a:r>
              <a:rPr lang="zh-CN" altLang="en-US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创造与“反创造”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6. </a:t>
            </a:r>
            <a:r>
              <a:rPr lang="zh-CN" altLang="en-US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先知眼中的土地</a:t>
            </a:r>
          </a:p>
          <a:p>
            <a:pPr lvl="1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7. </a:t>
            </a:r>
            <a:r>
              <a:rPr lang="zh-CN" altLang="en-US" sz="2000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剩余的余民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IV. </a:t>
            </a:r>
            <a:r>
              <a:rPr lang="zh-CN" alt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先知所针对的是哪些群体？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V. </a:t>
            </a:r>
            <a:r>
              <a:rPr lang="zh-CN" alt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预言的应验</a:t>
            </a: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VI. </a:t>
            </a:r>
            <a:r>
              <a:rPr lang="zh-CN" altLang="en-US" b="1" dirty="0">
                <a:solidFill>
                  <a:srgbClr val="EAEAEA"/>
                </a:solidFill>
                <a:latin typeface="Arial" charset="0"/>
                <a:cs typeface="Times New Roman" charset="0"/>
              </a:rPr>
              <a:t>应用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6934200" cy="838200"/>
          </a:xfrm>
        </p:spPr>
        <p:txBody>
          <a:bodyPr/>
          <a:lstStyle/>
          <a:p>
            <a:pPr algn="r" eaLnBrk="1" hangingPunct="1"/>
            <a:r>
              <a:rPr lang="ko-KR" altLang="en-US" dirty="0" err="1">
                <a:solidFill>
                  <a:srgbClr val="FFFF00"/>
                </a:solidFill>
                <a:effectLst/>
                <a:latin typeface="Arial" charset="0"/>
                <a:ea typeface="ＭＳ Ｐゴシック" charset="0"/>
              </a:rPr>
              <a:t>西番雅</a:t>
            </a:r>
            <a:r>
              <a:rPr lang="ko-KR" altLang="en-US" dirty="0">
                <a:solidFill>
                  <a:srgbClr val="FFFF00"/>
                </a:solidFill>
                <a:effectLst/>
                <a:latin typeface="Arial" charset="0"/>
                <a:ea typeface="ＭＳ Ｐゴシック" charset="0"/>
              </a:rPr>
              <a:t> </a:t>
            </a:r>
            <a:r>
              <a:rPr lang="ko-KR" altLang="en-US" dirty="0" err="1">
                <a:solidFill>
                  <a:srgbClr val="FFFF00"/>
                </a:solidFill>
                <a:effectLst/>
                <a:latin typeface="Arial" charset="0"/>
                <a:ea typeface="ＭＳ Ｐゴシック" charset="0"/>
              </a:rPr>
              <a:t>概述</a:t>
            </a:r>
            <a:endParaRPr lang="en-US" dirty="0">
              <a:solidFill>
                <a:srgbClr val="FFFF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72707" name="Picture 3" descr="throne-of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419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0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428759"/>
            <a:ext cx="8509000" cy="558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7908"/>
            <a:ext cx="9120187" cy="14466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作个怀抱希望的人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Rick Griffith, Crossroads International Church Singapore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3813" y="5028814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1F497D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7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9144000" cy="327576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6500"/>
            <a:ext cx="9144000" cy="56515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工作与家庭生活的平衡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84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饮食平衡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7691"/>
            <a:ext cx="9142955" cy="52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54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Balance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B203B44-F480-B049-70A5-FADC0BAC43C0}"/>
              </a:ext>
            </a:extLst>
          </p:cNvPr>
          <p:cNvGrpSpPr/>
          <p:nvPr/>
        </p:nvGrpSpPr>
        <p:grpSpPr>
          <a:xfrm>
            <a:off x="1439652" y="232008"/>
            <a:ext cx="6529229" cy="6238217"/>
            <a:chOff x="1439652" y="232008"/>
            <a:chExt cx="6529229" cy="623821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7738F03-F757-D4CD-1EB0-C9A2996FC922}"/>
                </a:ext>
              </a:extLst>
            </p:cNvPr>
            <p:cNvSpPr txBox="1"/>
            <p:nvPr/>
          </p:nvSpPr>
          <p:spPr>
            <a:xfrm>
              <a:off x="2051720" y="232008"/>
              <a:ext cx="46574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B050"/>
                  </a:solidFill>
                  <a:effectLst/>
                  <a:latin typeface=".AppleSystemUIFont"/>
                </a:rPr>
                <a:t>健康饮食盘</a:t>
              </a:r>
              <a:endParaRPr lang="zh-CN" altLang="en-US" dirty="0">
                <a:solidFill>
                  <a:srgbClr val="00B050"/>
                </a:solidFill>
                <a:effectLst/>
                <a:latin typeface=".AppleSystemUIFon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6F0D128-944C-65ED-6DF8-9716A39A0103}"/>
                </a:ext>
              </a:extLst>
            </p:cNvPr>
            <p:cNvSpPr txBox="1"/>
            <p:nvPr/>
          </p:nvSpPr>
          <p:spPr>
            <a:xfrm>
              <a:off x="1536109" y="693673"/>
              <a:ext cx="56886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0E0E0E"/>
                  </a:solidFill>
                  <a:effectLst/>
                  <a:latin typeface=".AppleSystemUIFont"/>
                </a:rPr>
                <a:t>使用健康饮食盘帮助你实现饮食平衡。它展示了你的食物中每一部分应该来自哪些食物类别。</a:t>
              </a:r>
              <a:endParaRPr lang="zh-CN" altLang="en-US" sz="18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8D20D2-78B4-ADFB-0D94-5680FC9FF3C2}"/>
                </a:ext>
              </a:extLst>
            </p:cNvPr>
            <p:cNvSpPr txBox="1"/>
            <p:nvPr/>
          </p:nvSpPr>
          <p:spPr>
            <a:xfrm>
              <a:off x="1439652" y="1801669"/>
              <a:ext cx="12241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rgbClr val="0E0E0E"/>
                  </a:solidFill>
                  <a:effectLst/>
                  <a:latin typeface=".AppleSystemUIFont"/>
                </a:rPr>
                <a:t>水果和蔬菜</a:t>
              </a:r>
              <a:endParaRPr lang="zh-CN" altLang="en-US" sz="16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599389-5C35-47AB-FB92-B3392971E5D4}"/>
                </a:ext>
              </a:extLst>
            </p:cNvPr>
            <p:cNvSpPr txBox="1"/>
            <p:nvPr/>
          </p:nvSpPr>
          <p:spPr>
            <a:xfrm>
              <a:off x="6744745" y="1647780"/>
              <a:ext cx="12241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0E0E0E"/>
                  </a:solidFill>
                  <a:effectLst/>
                  <a:latin typeface=".AppleSystemUIFont"/>
                </a:rPr>
                <a:t>面包、米饭、土豆、意面及其他淀粉类食物</a:t>
              </a:r>
              <a:endParaRPr lang="zh-CN" altLang="en-US" sz="12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876BAAB-D59E-BA2F-B8A1-D6E86A08D51B}"/>
                </a:ext>
              </a:extLst>
            </p:cNvPr>
            <p:cNvSpPr txBox="1"/>
            <p:nvPr/>
          </p:nvSpPr>
          <p:spPr>
            <a:xfrm>
              <a:off x="6097062" y="5733256"/>
              <a:ext cx="99521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0E0E0E"/>
                  </a:solidFill>
                  <a:effectLst/>
                  <a:latin typeface=".AppleSystemUIFont"/>
                </a:rPr>
                <a:t>奶类和乳制品</a:t>
              </a:r>
              <a:endParaRPr lang="zh-CN" altLang="en-US" sz="14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DBF4E7A-5C30-3330-2869-DDAB2A573E65}"/>
                </a:ext>
              </a:extLst>
            </p:cNvPr>
            <p:cNvSpPr txBox="1"/>
            <p:nvPr/>
          </p:nvSpPr>
          <p:spPr>
            <a:xfrm>
              <a:off x="3747152" y="6008560"/>
              <a:ext cx="1400912" cy="461665"/>
            </a:xfrm>
            <a:prstGeom prst="rect">
              <a:avLst/>
            </a:prstGeom>
            <a:solidFill>
              <a:srgbClr val="EAEEF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0E0E0E"/>
                  </a:solidFill>
                  <a:effectLst/>
                  <a:latin typeface=".AppleSystemUIFont"/>
                </a:rPr>
                <a:t>高脂肪及高糖的食物和饮品</a:t>
              </a:r>
              <a:endParaRPr lang="zh-CN" altLang="en-US" sz="120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5ED1AB5-BD81-F9D9-B7B6-B9BA13ECFF18}"/>
                </a:ext>
              </a:extLst>
            </p:cNvPr>
            <p:cNvSpPr txBox="1"/>
            <p:nvPr/>
          </p:nvSpPr>
          <p:spPr>
            <a:xfrm>
              <a:off x="1849526" y="5772586"/>
              <a:ext cx="1400912" cy="577081"/>
            </a:xfrm>
            <a:prstGeom prst="rect">
              <a:avLst/>
            </a:prstGeom>
            <a:solidFill>
              <a:srgbClr val="EAEEF2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050" b="1" dirty="0">
                  <a:solidFill>
                    <a:srgbClr val="0E0E0E"/>
                  </a:solidFill>
                  <a:effectLst/>
                  <a:latin typeface=".AppleSystemUIFont"/>
                </a:rPr>
                <a:t>肉类、鱼类、鸡蛋、豆类及其他非乳制品的蛋白质来源</a:t>
              </a:r>
              <a:endParaRPr lang="zh-CN" altLang="en-US" sz="1050" dirty="0">
                <a:solidFill>
                  <a:srgbClr val="0E0E0E"/>
                </a:solidFill>
                <a:effectLst/>
                <a:latin typeface=".AppleSystemUIFo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894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4526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653" y="-7614"/>
            <a:ext cx="9162651" cy="1012616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ko-KR" altLang="en-US" sz="4800" b="1" dirty="0" err="1">
                <a:effectLst>
                  <a:glow rad="101600">
                    <a:schemeClr val="tx1">
                      <a:alpha val="99000"/>
                    </a:schemeClr>
                  </a:glow>
                </a:effectLst>
              </a:rPr>
              <a:t>主题</a:t>
            </a:r>
            <a:endParaRPr lang="en-US" sz="4800" b="1" dirty="0">
              <a:effectLst>
                <a:glow rad="101600">
                  <a:schemeClr val="tx1">
                    <a:alpha val="99000"/>
                  </a:schemeClr>
                </a:glo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08920"/>
            <a:ext cx="9144000" cy="298971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>
              <a:buClrTx/>
              <a:buSzTx/>
              <a:defRPr/>
            </a:pPr>
            <a:r>
              <a:rPr lang="ko-KR" altLang="en-US" sz="4800" b="1" dirty="0" err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主的日子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866549" y="44450"/>
            <a:ext cx="1172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 algn="r">
              <a:buClrTx/>
              <a:buSzTx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9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Balance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7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3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4" y="0"/>
            <a:ext cx="9717814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上帝是审判者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20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5885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27000" y="-783992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神就是爱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89A2B-2DF0-3286-F09C-57666A68B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044325"/>
            <a:ext cx="324036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buClrTx/>
              <a:buSzTx/>
              <a:buFontTx/>
              <a:defRPr/>
            </a:pPr>
            <a:r>
              <a:rPr lang="zh-CN" altLang="en-US" sz="32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上帝就是爱</a:t>
            </a:r>
            <a:endParaRPr lang="en-US" sz="3200" b="1" kern="0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70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1"/>
          <a:stretch/>
        </p:blipFill>
        <p:spPr>
          <a:xfrm>
            <a:off x="-13228" y="-1"/>
            <a:ext cx="9219940" cy="6876829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-220129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201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忠诚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267161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关怀他人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7734" y="1574801"/>
            <a:ext cx="4312868" cy="13349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8800" b="1" dirty="0" err="1">
                <a:effectLst>
                  <a:glow rad="254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作个</a:t>
            </a:r>
            <a:r>
              <a:rPr lang="en-US" sz="8800" b="1" dirty="0">
                <a:effectLst>
                  <a:glow rad="254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052703" y="3646116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慷慨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88929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公正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85467" y="1165082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谦卑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FC4C83-8D18-681D-72B6-B60CB8C9963D}"/>
              </a:ext>
            </a:extLst>
          </p:cNvPr>
          <p:cNvSpPr txBox="1"/>
          <p:nvPr/>
        </p:nvSpPr>
        <p:spPr>
          <a:xfrm rot="1126180">
            <a:off x="1032455" y="532659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何西阿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2A17FD-F823-3FFC-FDA8-9606F8B7550A}"/>
              </a:ext>
            </a:extLst>
          </p:cNvPr>
          <p:cNvSpPr txBox="1"/>
          <p:nvPr/>
        </p:nvSpPr>
        <p:spPr>
          <a:xfrm rot="21159989">
            <a:off x="3072478" y="424712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约珥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90E252-8A20-920A-C301-517613ADC62B}"/>
              </a:ext>
            </a:extLst>
          </p:cNvPr>
          <p:cNvSpPr txBox="1"/>
          <p:nvPr/>
        </p:nvSpPr>
        <p:spPr>
          <a:xfrm rot="358197">
            <a:off x="5735702" y="582768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阿摩司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91255F-21B6-ABA6-02B0-585E9166E2A2}"/>
              </a:ext>
            </a:extLst>
          </p:cNvPr>
          <p:cNvSpPr txBox="1"/>
          <p:nvPr/>
        </p:nvSpPr>
        <p:spPr>
          <a:xfrm>
            <a:off x="7431052" y="422984"/>
            <a:ext cx="1444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俄巴底亚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F953F7-E8F0-E88D-9DD4-06594B21B9BD}"/>
              </a:ext>
            </a:extLst>
          </p:cNvPr>
          <p:cNvSpPr txBox="1"/>
          <p:nvPr/>
        </p:nvSpPr>
        <p:spPr>
          <a:xfrm rot="358197">
            <a:off x="1056697" y="2790946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约拿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013F7E-CE4F-1C57-264A-BCDD9BCE6270}"/>
              </a:ext>
            </a:extLst>
          </p:cNvPr>
          <p:cNvSpPr txBox="1"/>
          <p:nvPr/>
        </p:nvSpPr>
        <p:spPr>
          <a:xfrm rot="358197">
            <a:off x="2943862" y="3306512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弥迦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89904D-975D-C281-660C-96B8578003D3}"/>
              </a:ext>
            </a:extLst>
          </p:cNvPr>
          <p:cNvSpPr txBox="1"/>
          <p:nvPr/>
        </p:nvSpPr>
        <p:spPr>
          <a:xfrm rot="21311518">
            <a:off x="5550875" y="2781218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那鸿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684AF6A-56FD-AD74-BD70-DBC7D1046E39}"/>
              </a:ext>
            </a:extLst>
          </p:cNvPr>
          <p:cNvSpPr txBox="1"/>
          <p:nvPr/>
        </p:nvSpPr>
        <p:spPr>
          <a:xfrm rot="21311518">
            <a:off x="7639346" y="2866479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哈巴谷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1F2C297-6240-489E-148F-72162B6DBD85}"/>
              </a:ext>
            </a:extLst>
          </p:cNvPr>
          <p:cNvSpPr txBox="1"/>
          <p:nvPr/>
        </p:nvSpPr>
        <p:spPr>
          <a:xfrm rot="21311518">
            <a:off x="577065" y="5094113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西番雅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4563292-2863-0940-D95B-CAE42D278763}"/>
              </a:ext>
            </a:extLst>
          </p:cNvPr>
          <p:cNvSpPr txBox="1"/>
          <p:nvPr/>
        </p:nvSpPr>
        <p:spPr>
          <a:xfrm rot="21311518">
            <a:off x="2892247" y="4831466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哈该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A840CA8-FEFA-824D-873A-159B971C8558}"/>
              </a:ext>
            </a:extLst>
          </p:cNvPr>
          <p:cNvSpPr txBox="1"/>
          <p:nvPr/>
        </p:nvSpPr>
        <p:spPr>
          <a:xfrm rot="20408321">
            <a:off x="5054023" y="4842767"/>
            <a:ext cx="1457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撒迦利亚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D7188C-4D7A-B124-19C5-A285FAB93CD6}"/>
              </a:ext>
            </a:extLst>
          </p:cNvPr>
          <p:cNvSpPr txBox="1"/>
          <p:nvPr/>
        </p:nvSpPr>
        <p:spPr>
          <a:xfrm rot="21346304">
            <a:off x="7520188" y="4984063"/>
            <a:ext cx="1457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0E0E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玛拉基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61724659-1BF3-FABE-8E91-58C3187E0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1400" y="5858374"/>
            <a:ext cx="2675921" cy="68065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怀抱希望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36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00098" grpId="0"/>
      <p:bldP spid="12" grpId="0"/>
      <p:bldP spid="14" grpId="0"/>
      <p:bldP spid="17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</a:rPr>
              <a:t>十二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/>
        </p:nvGraphicFramePr>
        <p:xfrm>
          <a:off x="228600" y="1219200"/>
          <a:ext cx="8539163" cy="4303263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53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31825">
                <a:tc gridSpan="1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次要的先知</a:t>
                      </a:r>
                    </a:p>
                  </a:txBody>
                  <a:tcPr marT="1764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何西亚</a:t>
                      </a:r>
                    </a:p>
                  </a:txBody>
                  <a:tcPr marT="882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阿摩司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俄巴底亚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弥迦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西番亚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哈巴谷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约珥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约拿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那鸿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撒迦利亚 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哈该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玛拉基</a:t>
                      </a:r>
                    </a:p>
                  </a:txBody>
                  <a:tcPr marT="882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latin typeface="Wingdings 2" charset="0"/>
                          <a:ea typeface="ＭＳ Ｐゴシック" charset="0"/>
                          <a:cs typeface="宋体" charset="0"/>
                        </a:rPr>
                        <a:t>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latin typeface="Wingdings 2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29988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755-710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767</a:t>
                      </a: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-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753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845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735-710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630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607-605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590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760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660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538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520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主前</a:t>
                      </a: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425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charset="0"/>
                        <a:ea typeface="ＭＳ Ｐゴシック" charset="0"/>
                        <a:cs typeface="宋体" charset="0"/>
                      </a:endParaRPr>
                    </a:p>
                  </a:txBody>
                  <a:tcPr marT="756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613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以色列  </a:t>
                      </a:r>
                    </a:p>
                  </a:txBody>
                  <a:tcPr marT="1764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犹大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亚述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犹大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6613">
                <a:tc gridSpan="9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被掳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前</a:t>
                      </a:r>
                    </a:p>
                  </a:txBody>
                  <a:tcPr marT="17640" anchor="ctr" horzOverflow="overflow">
                    <a:lnL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被掳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宋体" charset="0"/>
                        </a:rPr>
                        <a:t>后</a:t>
                      </a:r>
                    </a:p>
                  </a:txBody>
                  <a:tcPr marT="17640"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76" name="Line 208"/>
          <p:cNvSpPr>
            <a:spLocks noChangeShapeType="1"/>
          </p:cNvSpPr>
          <p:nvPr/>
        </p:nvSpPr>
        <p:spPr bwMode="auto">
          <a:xfrm>
            <a:off x="6553200" y="1828800"/>
            <a:ext cx="1588" cy="4419600"/>
          </a:xfrm>
          <a:prstGeom prst="line">
            <a:avLst/>
          </a:prstGeom>
          <a:noFill/>
          <a:ln w="76320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377" name="Text Box 209"/>
          <p:cNvSpPr txBox="1">
            <a:spLocks noChangeArrowheads="1"/>
          </p:cNvSpPr>
          <p:nvPr/>
        </p:nvSpPr>
        <p:spPr bwMode="auto">
          <a:xfrm>
            <a:off x="4191000" y="6172200"/>
            <a:ext cx="472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耶路撒冷和神殿的摧毁</a:t>
            </a:r>
          </a:p>
        </p:txBody>
      </p:sp>
      <p:sp>
        <p:nvSpPr>
          <p:cNvPr id="7378" name="Text Box 210"/>
          <p:cNvSpPr txBox="1">
            <a:spLocks noChangeArrowheads="1"/>
          </p:cNvSpPr>
          <p:nvPr/>
        </p:nvSpPr>
        <p:spPr bwMode="auto">
          <a:xfrm>
            <a:off x="2895600" y="5638800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~ 420 年</a:t>
            </a:r>
          </a:p>
        </p:txBody>
      </p:sp>
      <p:sp>
        <p:nvSpPr>
          <p:cNvPr id="7379" name="Line 211"/>
          <p:cNvSpPr>
            <a:spLocks noChangeShapeType="1"/>
          </p:cNvSpPr>
          <p:nvPr/>
        </p:nvSpPr>
        <p:spPr bwMode="auto">
          <a:xfrm flipH="1">
            <a:off x="227013" y="5867400"/>
            <a:ext cx="3051175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7380" name="Line 212"/>
          <p:cNvSpPr>
            <a:spLocks noChangeShapeType="1"/>
          </p:cNvSpPr>
          <p:nvPr/>
        </p:nvSpPr>
        <p:spPr bwMode="auto">
          <a:xfrm>
            <a:off x="5105400" y="5867400"/>
            <a:ext cx="3657600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4935" name="Text Box 213"/>
          <p:cNvSpPr txBox="1">
            <a:spLocks noChangeArrowheads="1"/>
          </p:cNvSpPr>
          <p:nvPr/>
        </p:nvSpPr>
        <p:spPr bwMode="auto">
          <a:xfrm>
            <a:off x="8367713" y="41275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562</a:t>
            </a:r>
          </a:p>
        </p:txBody>
      </p:sp>
    </p:spTree>
    <p:extLst>
      <p:ext uri="{BB962C8B-B14F-4D97-AF65-F5344CB8AC3E}">
        <p14:creationId xmlns:p14="http://schemas.microsoft.com/office/powerpoint/2010/main" val="846023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9" dur="500"/>
                                        <p:tgtEl>
                                          <p:spTgt spid="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3" dur="500"/>
                                        <p:tgtEl>
                                          <p:spTgt spid="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6" grpId="0" animBg="1"/>
      <p:bldP spid="7379" grpId="0" animBg="1"/>
      <p:bldP spid="73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4950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1571" y="0"/>
            <a:ext cx="5787571" cy="997857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6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关键字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134544"/>
            <a:ext cx="9144000" cy="198914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363170" y="65344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634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56733668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92488" y="29469"/>
            <a:ext cx="4788024" cy="44796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犹大王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亚们的儿子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约西亚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在位的时候，耶和华的话临到希西家的玄孙、亚玛利雅的曾孙、基大利的孙子、古示的儿子西番雅。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1:1a </a:t>
            </a:r>
            <a:r>
              <a:rPr lang="en-US" sz="2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27984" cy="624345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6237312"/>
            <a:ext cx="4427984" cy="51921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Josiah</a:t>
            </a:r>
          </a:p>
        </p:txBody>
      </p:sp>
    </p:spTree>
    <p:extLst>
      <p:ext uri="{BB962C8B-B14F-4D97-AF65-F5344CB8AC3E}">
        <p14:creationId xmlns:p14="http://schemas.microsoft.com/office/powerpoint/2010/main" val="27013723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9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hangingPunct="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563"/>
            <a:ext cx="9144000" cy="9097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关键节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52736"/>
            <a:ext cx="9144000" cy="431799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ru-RU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你们要聚集，要聚集起来。 趁命令还没有发出，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还没有像风前的糠秕一般吹过，耶和华的烈怒还没有临到你们，耶和华忿怒的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还没有临到你们以前，你们要聚集起来！地上所有谦卑的人，就是遵守耶和华典章的人哪！你们要寻和华，</a:t>
            </a:r>
          </a:p>
          <a:p>
            <a:pPr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你们要寻求公义，寻求谦卑。在耶和华忿怒的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，你们或许得以隐藏起来。</a:t>
            </a:r>
            <a:r>
              <a:rPr lang="ru-RU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 </a:t>
            </a: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2:1-3). </a:t>
            </a:r>
            <a:endParaRPr lang="en-US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r">
              <a:buClrTx/>
              <a:buSzTx/>
              <a:buFontTx/>
              <a:buNone/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endParaRPr lang="en-US" sz="4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8334902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634</a:t>
            </a:r>
          </a:p>
        </p:txBody>
      </p:sp>
    </p:spTree>
    <p:extLst>
      <p:ext uri="{BB962C8B-B14F-4D97-AF65-F5344CB8AC3E}">
        <p14:creationId xmlns:p14="http://schemas.microsoft.com/office/powerpoint/2010/main" val="319500075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609600"/>
            <a:ext cx="6705600" cy="1143000"/>
          </a:xfrm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Times New Roman" charset="0"/>
              </a:rPr>
              <a:t>朱迪亚国王</a:t>
            </a:r>
          </a:p>
        </p:txBody>
      </p:sp>
      <p:graphicFrame>
        <p:nvGraphicFramePr>
          <p:cNvPr id="8194" name="Group 2"/>
          <p:cNvGraphicFramePr>
            <a:graphicFrameLocks noGrp="1"/>
          </p:cNvGraphicFramePr>
          <p:nvPr/>
        </p:nvGraphicFramePr>
        <p:xfrm>
          <a:off x="1600200" y="1752600"/>
          <a:ext cx="6699250" cy="4447540"/>
        </p:xfrm>
        <a:graphic>
          <a:graphicData uri="http://schemas.openxmlformats.org/drawingml/2006/table">
            <a:tbl>
              <a:tblPr/>
              <a:tblGrid>
                <a:gridCol w="2763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16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1.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罗波安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2.  亚比央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3. 亚撒  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4. 约沙法  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5. 约兰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6. 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亚哈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7.  亚他利雅 (皇后)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8.  约阿施+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9.  亚玛谢  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119063" algn="l"/>
                          <a:tab pos="1033463" algn="l"/>
                          <a:tab pos="1947863" algn="l"/>
                          <a:tab pos="2862263" algn="l"/>
                          <a:tab pos="3776663" algn="l"/>
                          <a:tab pos="4691063" algn="l"/>
                          <a:tab pos="5605463" algn="l"/>
                          <a:tab pos="6519863" algn="l"/>
                          <a:tab pos="7434263" algn="l"/>
                          <a:tab pos="8348663" algn="l"/>
                          <a:tab pos="9263063" algn="l"/>
                          <a:tab pos="10177463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10.乌西雅 /亚玛谢 +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11.   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约坦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 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12.    阿哈次王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13.    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西则克雅王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最好的国王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) 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14.    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默纳舍王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(最坏的国王)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15.    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亚孟王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16.    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约西亚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 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17.    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约哈斯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18.    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约雅敬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19.    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约雅斤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Times New Roman" charset="0"/>
                        </a:rPr>
                        <a:t>20.     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PMingLiU" charset="0"/>
                          <a:ea typeface="ＭＳ Ｐゴシック" charset="0"/>
                          <a:cs typeface="PMingLiU" charset="0"/>
                        </a:rPr>
                        <a:t>西底家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PMingLiU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 w="126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6918" name="Text Box 12"/>
          <p:cNvSpPr txBox="1">
            <a:spLocks noChangeArrowheads="1"/>
          </p:cNvSpPr>
          <p:nvPr/>
        </p:nvSpPr>
        <p:spPr bwMode="auto">
          <a:xfrm>
            <a:off x="1676400" y="5334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886200" y="6096000"/>
            <a:ext cx="464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+ 好的统治者</a:t>
            </a:r>
          </a:p>
        </p:txBody>
      </p:sp>
      <p:sp>
        <p:nvSpPr>
          <p:cNvPr id="166920" name="Text Box 14"/>
          <p:cNvSpPr txBox="1">
            <a:spLocks noChangeArrowheads="1"/>
          </p:cNvSpPr>
          <p:nvPr/>
        </p:nvSpPr>
        <p:spPr bwMode="auto">
          <a:xfrm>
            <a:off x="6934200" y="4114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400800" y="4662488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11 年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400800" y="5410200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11 年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705600" y="4343400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3 个月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6705600" y="504348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3 个月</a:t>
            </a:r>
          </a:p>
        </p:txBody>
      </p:sp>
      <p:sp>
        <p:nvSpPr>
          <p:cNvPr id="166925" name="Text Box 19"/>
          <p:cNvSpPr txBox="1">
            <a:spLocks noChangeArrowheads="1"/>
          </p:cNvSpPr>
          <p:nvPr/>
        </p:nvSpPr>
        <p:spPr bwMode="auto">
          <a:xfrm>
            <a:off x="8367713" y="41275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477</a:t>
            </a:r>
          </a:p>
        </p:txBody>
      </p:sp>
    </p:spTree>
    <p:extLst>
      <p:ext uri="{BB962C8B-B14F-4D97-AF65-F5344CB8AC3E}">
        <p14:creationId xmlns:p14="http://schemas.microsoft.com/office/powerpoint/2010/main" val="4019679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96748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犹大王亚们的儿子约西亚在位的时候，耶和华的话临到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希西家的玄孙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、亚玛利雅的曾孙、基大利的孙子、古示的儿子</a:t>
            </a:r>
            <a:r>
              <a:rPr lang="zh-CN" altLang="en-US" sz="2800" b="1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 </a:t>
            </a:r>
            <a:r>
              <a:rPr lang="en-US" sz="24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2420888"/>
            <a:ext cx="8280400" cy="40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791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ln>
            <a:solidFill>
              <a:srgbClr val="FFFFFF"/>
            </a:solidFill>
          </a:ln>
          <a:effectLst/>
        </p:spPr>
        <p:txBody>
          <a:bodyPr/>
          <a:lstStyle/>
          <a:p>
            <a:pPr eaLnBrk="1" hangingPunct="1">
              <a:defRPr/>
            </a:pPr>
            <a:r>
              <a:rPr kumimoji="1" lang="ko-KR" alt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西番雅是王室血统</a:t>
            </a:r>
            <a:r>
              <a:rPr kumimoji="1" lang="ko-KR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！</a:t>
            </a:r>
            <a:endParaRPr kumimoji="1"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699" name="Text Box 11"/>
          <p:cNvSpPr txBox="1">
            <a:spLocks noChangeArrowheads="1"/>
          </p:cNvSpPr>
          <p:nvPr/>
        </p:nvSpPr>
        <p:spPr bwMode="auto">
          <a:xfrm>
            <a:off x="6335537" y="2983642"/>
            <a:ext cx="16337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亚玛利雅</a:t>
            </a:r>
          </a:p>
        </p:txBody>
      </p:sp>
      <p:sp>
        <p:nvSpPr>
          <p:cNvPr id="242718" name="Line 30"/>
          <p:cNvSpPr>
            <a:spLocks noChangeShapeType="1"/>
          </p:cNvSpPr>
          <p:nvPr/>
        </p:nvSpPr>
        <p:spPr bwMode="auto">
          <a:xfrm>
            <a:off x="1979712" y="3481844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2719" name="Text Box 31"/>
          <p:cNvSpPr txBox="1">
            <a:spLocks noChangeArrowheads="1"/>
          </p:cNvSpPr>
          <p:nvPr/>
        </p:nvSpPr>
        <p:spPr bwMode="auto">
          <a:xfrm>
            <a:off x="1528304" y="3819251"/>
            <a:ext cx="902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亚扪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22" name="Line 34"/>
          <p:cNvSpPr>
            <a:spLocks noChangeShapeType="1"/>
          </p:cNvSpPr>
          <p:nvPr/>
        </p:nvSpPr>
        <p:spPr bwMode="auto">
          <a:xfrm>
            <a:off x="7111268" y="259262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2723" name="Text Box 35"/>
          <p:cNvSpPr txBox="1">
            <a:spLocks noChangeArrowheads="1"/>
          </p:cNvSpPr>
          <p:nvPr/>
        </p:nvSpPr>
        <p:spPr bwMode="auto">
          <a:xfrm>
            <a:off x="3668750" y="980728"/>
            <a:ext cx="230543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希西家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犹大王（大卫的后裔）</a:t>
            </a:r>
          </a:p>
        </p:txBody>
      </p:sp>
      <p:sp>
        <p:nvSpPr>
          <p:cNvPr id="242731" name="Text Box 43"/>
          <p:cNvSpPr txBox="1">
            <a:spLocks noChangeArrowheads="1"/>
          </p:cNvSpPr>
          <p:nvPr/>
        </p:nvSpPr>
        <p:spPr bwMode="auto">
          <a:xfrm>
            <a:off x="8316913" y="90488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238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2735" name="Text Box 47"/>
          <p:cNvSpPr txBox="1">
            <a:spLocks noChangeArrowheads="1"/>
          </p:cNvSpPr>
          <p:nvPr/>
        </p:nvSpPr>
        <p:spPr bwMode="auto">
          <a:xfrm>
            <a:off x="228600" y="6369050"/>
            <a:ext cx="4232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白色代表义人；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黄色代表不敬虔的人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366726" y="3004531"/>
            <a:ext cx="12747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玛拿西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>
            <a:off x="1979712" y="259262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 flipH="1" flipV="1">
            <a:off x="1979710" y="2592620"/>
            <a:ext cx="5112569" cy="251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7111268" y="34098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451719" y="3819251"/>
            <a:ext cx="1281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基大利</a:t>
            </a: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1979712" y="42739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1342982" y="4633972"/>
            <a:ext cx="1268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约西亚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>
            <a:off x="7111268" y="42739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6653450" y="4652923"/>
            <a:ext cx="9156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古示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>
            <a:off x="7111268" y="52100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451719" y="5543639"/>
            <a:ext cx="1266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西番雅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" name="Line 34"/>
          <p:cNvSpPr>
            <a:spLocks noChangeShapeType="1"/>
          </p:cNvSpPr>
          <p:nvPr/>
        </p:nvSpPr>
        <p:spPr bwMode="auto">
          <a:xfrm>
            <a:off x="4469532" y="2185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 rot="20692047">
            <a:off x="623592" y="2094164"/>
            <a:ext cx="20056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执政的儿子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 rot="1700525">
            <a:off x="5768832" y="2002882"/>
            <a:ext cx="30327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未执政的儿子</a:t>
            </a:r>
          </a:p>
        </p:txBody>
      </p:sp>
    </p:spTree>
    <p:extLst>
      <p:ext uri="{BB962C8B-B14F-4D97-AF65-F5344CB8AC3E}">
        <p14:creationId xmlns:p14="http://schemas.microsoft.com/office/powerpoint/2010/main" val="2142217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"/>
          <p:cNvSpPr>
            <a:spLocks noChangeArrowheads="1"/>
          </p:cNvSpPr>
          <p:nvPr/>
        </p:nvSpPr>
        <p:spPr bwMode="auto">
          <a:xfrm>
            <a:off x="0" y="1752600"/>
            <a:ext cx="41148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4114800" y="2286000"/>
            <a:ext cx="50292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4114800" y="1219200"/>
            <a:ext cx="5029200" cy="304800"/>
          </a:xfrm>
          <a:prstGeom prst="rect">
            <a:avLst/>
          </a:prstGeom>
          <a:solidFill>
            <a:srgbClr val="FF3300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3200400"/>
            <a:ext cx="3657600" cy="304800"/>
          </a:xfrm>
          <a:prstGeom prst="rect">
            <a:avLst/>
          </a:prstGeom>
          <a:solidFill>
            <a:srgbClr val="FF3300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3124200" y="6400800"/>
            <a:ext cx="60198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0" y="6400800"/>
            <a:ext cx="1676400" cy="304800"/>
          </a:xfrm>
          <a:prstGeom prst="rect">
            <a:avLst/>
          </a:prstGeom>
          <a:solidFill>
            <a:srgbClr val="003399"/>
          </a:solidFill>
          <a:ln w="1260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8383588" y="76200"/>
            <a:ext cx="63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宋体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342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038600" y="1600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931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581400" y="3048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722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0" y="6248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586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086600" y="16764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俄巴底亚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-762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约拿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1430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阿摩司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438400" y="34290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何西阿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743200" y="37719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以赛亚</a:t>
            </a: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971800" y="4114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弥迦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5334000" y="4038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那鸿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6781800" y="4038600"/>
            <a:ext cx="205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西番雅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-76200" y="54864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约珥</a:t>
            </a:r>
          </a:p>
        </p:txBody>
      </p:sp>
      <p:sp>
        <p:nvSpPr>
          <p:cNvPr id="160789" name="Rectangle 21"/>
          <p:cNvSpPr>
            <a:spLocks noChangeArrowheads="1"/>
          </p:cNvSpPr>
          <p:nvPr/>
        </p:nvSpPr>
        <p:spPr bwMode="auto">
          <a:xfrm>
            <a:off x="0" y="7620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关键日期</a:t>
            </a:r>
          </a:p>
        </p:txBody>
      </p:sp>
      <p:sp>
        <p:nvSpPr>
          <p:cNvPr id="160790" name="WordArt 22"/>
          <p:cNvSpPr>
            <a:spLocks noChangeArrowheads="1" noChangeShapeType="1" noTextEdit="1"/>
          </p:cNvSpPr>
          <p:nvPr/>
        </p:nvSpPr>
        <p:spPr bwMode="auto">
          <a:xfrm>
            <a:off x="2362200" y="0"/>
            <a:ext cx="4876800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zh-Hant" alt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uLnTx/>
                <a:uFillTx/>
                <a:latin typeface="宋体"/>
                <a:ea typeface="宋体"/>
                <a:cs typeface="宋体"/>
              </a:rPr>
              <a:t>先知排名</a:t>
            </a:r>
            <a:endParaRPr kumimoji="0" lang="en-US" sz="3600" b="0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uLnTx/>
              <a:uFillTx/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62063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12775"/>
          </a:xfrm>
          <a:solidFill>
            <a:schemeClr val="tx2"/>
          </a:solidFill>
        </p:spPr>
        <p:txBody>
          <a:bodyPr/>
          <a:lstStyle/>
          <a:p>
            <a:r>
              <a:rPr lang="ko-KR" altLang="en-US" sz="3600" b="1" dirty="0" err="1">
                <a:solidFill>
                  <a:schemeClr val="bg1"/>
                </a:solidFill>
                <a:effectLst/>
              </a:rPr>
              <a:t>西番雅在玛拿西使两院充满偶像之后不久开始传道</a:t>
            </a:r>
            <a:r>
              <a:rPr lang="ko-KR" altLang="en-US" sz="3600" b="1" dirty="0">
                <a:solidFill>
                  <a:schemeClr val="bg1"/>
                </a:solidFill>
                <a:effectLst/>
              </a:rPr>
              <a:t>。</a:t>
            </a:r>
            <a:endParaRPr lang="en-US" sz="36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036496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1981200" y="5562600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4495800" y="5105400"/>
            <a:ext cx="9144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0" y="3810000"/>
            <a:ext cx="56388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1066800" y="1676400"/>
            <a:ext cx="50292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58" name="Text Box 6"/>
          <p:cNvSpPr txBox="1">
            <a:spLocks noChangeArrowheads="1"/>
          </p:cNvSpPr>
          <p:nvPr/>
        </p:nvSpPr>
        <p:spPr bwMode="auto">
          <a:xfrm>
            <a:off x="8356600" y="76200"/>
            <a:ext cx="698500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232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342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560</a:t>
            </a:r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5410200" y="4800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586</a:t>
            </a: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1905000" y="5486400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哈巴谷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4419600" y="50292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约珥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65" name="WordArt 10" descr="Narrow vertical"/>
          <p:cNvSpPr>
            <a:spLocks noChangeArrowheads="1" noChangeShapeType="1" noTextEdit="1"/>
          </p:cNvSpPr>
          <p:nvPr/>
        </p:nvSpPr>
        <p:spPr bwMode="auto">
          <a:xfrm>
            <a:off x="1905000" y="76200"/>
            <a:ext cx="5410200" cy="91440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0" cap="none" spc="0" normalizeH="0" baseline="0" noProof="0" dirty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uLnTx/>
                <a:uFillTx/>
                <a:latin typeface="Arial"/>
                <a:ea typeface="Arial"/>
                <a:cs typeface="Arial"/>
              </a:rPr>
              <a:t>耶路撒冷的沉沦</a:t>
            </a:r>
          </a:p>
        </p:txBody>
      </p:sp>
      <p:sp>
        <p:nvSpPr>
          <p:cNvPr id="407563" name="Rectangle 11"/>
          <p:cNvSpPr>
            <a:spLocks noChangeArrowheads="1"/>
          </p:cNvSpPr>
          <p:nvPr/>
        </p:nvSpPr>
        <p:spPr bwMode="auto">
          <a:xfrm>
            <a:off x="2438400" y="1600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耶利米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4" name="Rectangle 12"/>
          <p:cNvSpPr>
            <a:spLocks noChangeArrowheads="1"/>
          </p:cNvSpPr>
          <p:nvPr/>
        </p:nvSpPr>
        <p:spPr bwMode="auto">
          <a:xfrm>
            <a:off x="5638800" y="5334000"/>
            <a:ext cx="259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哀歌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>
            <a:off x="3200400" y="2438400"/>
            <a:ext cx="5181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70669" name="Rectangle 14"/>
          <p:cNvSpPr>
            <a:spLocks noChangeArrowheads="1"/>
          </p:cNvSpPr>
          <p:nvPr/>
        </p:nvSpPr>
        <p:spPr bwMode="auto">
          <a:xfrm>
            <a:off x="4419600" y="3124200"/>
            <a:ext cx="2286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67" name="Rectangle 15"/>
          <p:cNvSpPr>
            <a:spLocks noChangeArrowheads="1"/>
          </p:cNvSpPr>
          <p:nvPr/>
        </p:nvSpPr>
        <p:spPr bwMode="auto">
          <a:xfrm>
            <a:off x="4876800" y="3048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以西结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8" name="Rectangle 16"/>
          <p:cNvSpPr>
            <a:spLocks noChangeArrowheads="1"/>
          </p:cNvSpPr>
          <p:nvPr/>
        </p:nvSpPr>
        <p:spPr bwMode="auto">
          <a:xfrm>
            <a:off x="4724400" y="23622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但以理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7569" name="Rectangle 17"/>
          <p:cNvSpPr>
            <a:spLocks noChangeArrowheads="1"/>
          </p:cNvSpPr>
          <p:nvPr/>
        </p:nvSpPr>
        <p:spPr bwMode="auto">
          <a:xfrm>
            <a:off x="3505200" y="3048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597</a:t>
            </a:r>
          </a:p>
        </p:txBody>
      </p:sp>
      <p:sp>
        <p:nvSpPr>
          <p:cNvPr id="407570" name="Rectangle 18"/>
          <p:cNvSpPr>
            <a:spLocks noChangeArrowheads="1"/>
          </p:cNvSpPr>
          <p:nvPr/>
        </p:nvSpPr>
        <p:spPr bwMode="auto">
          <a:xfrm>
            <a:off x="2286000" y="243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605</a:t>
            </a:r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152400" y="160337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627</a:t>
            </a:r>
          </a:p>
        </p:txBody>
      </p:sp>
      <p:sp>
        <p:nvSpPr>
          <p:cNvPr id="70675" name="Rectangle 20"/>
          <p:cNvSpPr>
            <a:spLocks noChangeArrowheads="1"/>
          </p:cNvSpPr>
          <p:nvPr/>
        </p:nvSpPr>
        <p:spPr bwMode="auto">
          <a:xfrm>
            <a:off x="8382000" y="3810000"/>
            <a:ext cx="7620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407573" name="Rectangle 21"/>
          <p:cNvSpPr>
            <a:spLocks noChangeArrowheads="1"/>
          </p:cNvSpPr>
          <p:nvPr/>
        </p:nvSpPr>
        <p:spPr bwMode="auto">
          <a:xfrm>
            <a:off x="7924800" y="4800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538</a:t>
            </a:r>
          </a:p>
        </p:txBody>
      </p:sp>
      <p:sp>
        <p:nvSpPr>
          <p:cNvPr id="407574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3048000" y="3810000"/>
            <a:ext cx="2590800" cy="990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kumimoji="1" lang="zh-CN" altLang="en-US" sz="2800" dirty="0"/>
              <a:t>耶路撒冷沉沦</a:t>
            </a:r>
            <a:endParaRPr kumimoji="1" lang="en-US" sz="2800" dirty="0"/>
          </a:p>
        </p:txBody>
      </p:sp>
      <p:sp>
        <p:nvSpPr>
          <p:cNvPr id="407575" name="Rectangle 23"/>
          <p:cNvSpPr>
            <a:spLocks noChangeArrowheads="1"/>
          </p:cNvSpPr>
          <p:nvPr/>
        </p:nvSpPr>
        <p:spPr bwMode="auto">
          <a:xfrm>
            <a:off x="0" y="838200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关键日期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0679" name="Rectangle 2"/>
          <p:cNvSpPr>
            <a:spLocks noChangeArrowheads="1"/>
          </p:cNvSpPr>
          <p:nvPr/>
        </p:nvSpPr>
        <p:spPr bwMode="auto">
          <a:xfrm>
            <a:off x="107950" y="5084763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31750" y="5008563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西番雅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07950" y="54451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630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4500563" y="5516563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590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2195513" y="594995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606</a:t>
            </a:r>
          </a:p>
        </p:txBody>
      </p:sp>
    </p:spTree>
    <p:extLst>
      <p:ext uri="{BB962C8B-B14F-4D97-AF65-F5344CB8AC3E}">
        <p14:creationId xmlns:p14="http://schemas.microsoft.com/office/powerpoint/2010/main" val="31140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7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7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7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7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9" grpId="0" autoUpdateAnimBg="0"/>
      <p:bldP spid="407560" grpId="0" autoUpdateAnimBg="0"/>
      <p:bldP spid="407561" grpId="0" autoUpdateAnimBg="0"/>
      <p:bldP spid="407563" grpId="0" autoUpdateAnimBg="0"/>
      <p:bldP spid="407564" grpId="0" autoUpdateAnimBg="0"/>
      <p:bldP spid="407567" grpId="0" autoUpdateAnimBg="0"/>
      <p:bldP spid="407568" grpId="0" autoUpdateAnimBg="0"/>
      <p:bldP spid="407569" grpId="0" autoUpdateAnimBg="0"/>
      <p:bldP spid="407570" grpId="0" autoUpdateAnimBg="0"/>
      <p:bldP spid="407571" grpId="0" autoUpdateAnimBg="0"/>
      <p:bldP spid="407573" grpId="0" autoUpdateAnimBg="0"/>
      <p:bldP spid="26" grpId="0" autoUpdateAnimBg="0"/>
      <p:bldP spid="27" grpId="0" autoUpdateAnimBg="0"/>
      <p:bldP spid="28" grpId="0" autoUpdateAnimBg="0"/>
      <p:bldP spid="2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2129"/>
            <a:ext cx="9144000" cy="19352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I. 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神在将来的审判警告</a:t>
            </a:r>
            <a:br>
              <a:rPr lang="en-SG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我们要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1:1–3:8</a:t>
            </a:r>
          </a:p>
        </p:txBody>
      </p:sp>
    </p:spTree>
    <p:extLst>
      <p:ext uri="{BB962C8B-B14F-4D97-AF65-F5344CB8AC3E}">
        <p14:creationId xmlns:p14="http://schemas.microsoft.com/office/powerpoint/2010/main" val="4168657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9754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8236820" cy="799420"/>
          </a:xfrm>
          <a:solidFill>
            <a:schemeClr val="tx1"/>
          </a:solidFill>
        </p:spPr>
        <p:txBody>
          <a:bodyPr/>
          <a:lstStyle/>
          <a:p>
            <a:r>
              <a:rPr lang="ko-KR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西番雅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书 国度宣言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72327" y="1340768"/>
            <a:ext cx="7199346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因为审判的</a:t>
            </a:r>
            <a:r>
              <a:rPr lang="zh-CN" altLang="en-US" b="1" dirty="0">
                <a:solidFill>
                  <a:srgbClr val="FFFF00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日子</a:t>
            </a: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将会来到</a:t>
            </a:r>
            <a:r>
              <a:rPr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(1:1–3:8) </a:t>
            </a: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，并且耶和华大君王会祝福全地 </a:t>
            </a:r>
            <a:r>
              <a:rPr 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(3:9-20) </a:t>
            </a:r>
            <a:r>
              <a:rPr lang="zh-CN" altLang="en-US" b="1" dirty="0">
                <a:solidFill>
                  <a:prstClr val="white"/>
                </a:solidFill>
                <a:effectLst>
                  <a:glow rad="101600">
                    <a:prstClr val="black">
                      <a:alpha val="99000"/>
                    </a:prstClr>
                  </a:glow>
                </a:effectLst>
              </a:rPr>
              <a:t>，所以犹大应当悔改。</a:t>
            </a:r>
            <a:endParaRPr lang="en-US" b="1" dirty="0"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8431445" y="65344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Arial"/>
                <a:cs typeface="Arial"/>
              </a:rPr>
              <a:t>343</a:t>
            </a:r>
          </a:p>
        </p:txBody>
      </p:sp>
    </p:spTree>
    <p:extLst>
      <p:ext uri="{BB962C8B-B14F-4D97-AF65-F5344CB8AC3E}">
        <p14:creationId xmlns:p14="http://schemas.microsoft.com/office/powerpoint/2010/main" val="3365685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500438"/>
            <a:ext cx="5607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Judgment</a:t>
            </a: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276475"/>
            <a:ext cx="32464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179512" y="28363"/>
            <a:ext cx="45365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耶和华说：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“我必把万物从地上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完全除灭。</a:t>
            </a:r>
            <a:r>
              <a:rPr lang="en-SG" sz="2800" b="1" baseline="300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	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SG" sz="2800" b="1" baseline="30000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耶和华说：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“我必除灭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人类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牲畜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空中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飞鸟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、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海里的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鱼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。</a:t>
            </a:r>
          </a:p>
          <a:p>
            <a:pPr defTabSz="914400">
              <a:buClrTx/>
              <a:buSzTx/>
              <a:buFontTx/>
              <a:buNone/>
              <a:defRPr/>
            </a:pPr>
            <a:endParaRPr lang="zh-CN" altLang="en-US" sz="28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我必使恶人跌倒，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我必把人类从地上剪除。”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番</a:t>
            </a:r>
            <a:r>
              <a:rPr lang="en-US" sz="2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1:2-3).</a:t>
            </a:r>
          </a:p>
        </p:txBody>
      </p:sp>
    </p:spTree>
    <p:extLst>
      <p:ext uri="{BB962C8B-B14F-4D97-AF65-F5344CB8AC3E}">
        <p14:creationId xmlns:p14="http://schemas.microsoft.com/office/powerpoint/2010/main" val="45173449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7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神的创造  第六天</a:t>
            </a:r>
          </a:p>
        </p:txBody>
      </p:sp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082808" y="9128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Woman</a:t>
            </a:r>
          </a:p>
        </p:txBody>
      </p:sp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1160720" y="3028054"/>
            <a:ext cx="541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就是照着他的形象创造了人</a:t>
            </a:r>
            <a:endParaRPr lang="en-US" altLang="zh-CN" sz="32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170120" y="719900"/>
            <a:ext cx="541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于是，神照着自己的形象创造人</a:t>
            </a:r>
            <a:r>
              <a:rPr lang="en-US" altLang="zh-CN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…</a:t>
            </a:r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2789858" y="5105400"/>
            <a:ext cx="63541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……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他所创造的有男有女</a:t>
            </a:r>
            <a:r>
              <a:rPr lang="ru-RU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</a:p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创</a:t>
            </a:r>
            <a:r>
              <a:rPr lang="en-US" sz="32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. 1:27).</a:t>
            </a:r>
          </a:p>
        </p:txBody>
      </p:sp>
    </p:spTree>
    <p:extLst>
      <p:ext uri="{BB962C8B-B14F-4D97-AF65-F5344CB8AC3E}">
        <p14:creationId xmlns:p14="http://schemas.microsoft.com/office/powerpoint/2010/main" val="11750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Mandate</a:t>
            </a:r>
          </a:p>
        </p:txBody>
      </p:sp>
      <p:sp>
        <p:nvSpPr>
          <p:cNvPr id="8" name="Text Box 1041"/>
          <p:cNvSpPr txBox="1">
            <a:spLocks noChangeArrowheads="1"/>
          </p:cNvSpPr>
          <p:nvPr/>
        </p:nvSpPr>
        <p:spPr bwMode="auto">
          <a:xfrm>
            <a:off x="8431844" y="48907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cs typeface="Arial"/>
              </a:rPr>
              <a:t>448</a:t>
            </a:r>
            <a:endParaRPr lang="en-US" b="1" dirty="0">
              <a:solidFill>
                <a:srgbClr val="000000"/>
              </a:solidFill>
              <a:effectLst>
                <a:glow rad="1651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kern="0">
              <a:solidFill>
                <a:srgbClr val="000000"/>
              </a:solidFill>
              <a:latin typeface="Comic Sans MS" charset="0"/>
            </a:endParaRPr>
          </a:p>
        </p:txBody>
      </p:sp>
      <p:pic>
        <p:nvPicPr>
          <p:cNvPr id="829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228600" y="5585232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和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地上爬行的所有生物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。” 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创</a:t>
            </a:r>
            <a:r>
              <a:rPr lang="en-US" altLang="ja-JP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1:28).</a:t>
            </a:r>
            <a:endParaRPr lang="en-US" sz="3200" b="1" dirty="0">
              <a:solidFill>
                <a:srgbClr val="FFFFFF"/>
              </a:solidFill>
              <a:effectLst>
                <a:glow rad="165100">
                  <a:srgbClr val="000000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419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也要管理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海里的鱼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、</a:t>
            </a:r>
          </a:p>
        </p:txBody>
      </p:sp>
      <p:sp>
        <p:nvSpPr>
          <p:cNvPr id="2487305" name="Text Box 9"/>
          <p:cNvSpPr txBox="1">
            <a:spLocks noChangeArrowheads="1"/>
          </p:cNvSpPr>
          <p:nvPr/>
        </p:nvSpPr>
        <p:spPr bwMode="auto">
          <a:xfrm>
            <a:off x="228600" y="31242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空中的鸟</a:t>
            </a: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715000" y="381000"/>
            <a:ext cx="3352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神就赐福给他们，对他们说：“要繁殖增多，充满这地，征服它”</a:t>
            </a:r>
          </a:p>
        </p:txBody>
      </p:sp>
    </p:spTree>
    <p:extLst>
      <p:ext uri="{BB962C8B-B14F-4D97-AF65-F5344CB8AC3E}">
        <p14:creationId xmlns:p14="http://schemas.microsoft.com/office/powerpoint/2010/main" val="289376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  <p:bldP spid="248730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500438"/>
            <a:ext cx="5607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Judgment</a:t>
            </a: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276475"/>
            <a:ext cx="324643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179512" y="28363"/>
            <a:ext cx="45365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耶和华说：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“我必把万物从地上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完全除灭。</a:t>
            </a:r>
            <a:r>
              <a:rPr kumimoji="0" lang="en-SG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耶和华说：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“我必除灭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人类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牲畜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空中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飞鸟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海里的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鱼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我必使恶人跌倒，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我必把人类从地上剪除。”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1:2-3).</a:t>
            </a:r>
          </a:p>
        </p:txBody>
      </p:sp>
    </p:spTree>
    <p:extLst>
      <p:ext uri="{BB962C8B-B14F-4D97-AF65-F5344CB8AC3E}">
        <p14:creationId xmlns:p14="http://schemas.microsoft.com/office/powerpoint/2010/main" val="10422875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9"/>
            <a:ext cx="9144000" cy="685388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8234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我必伸手攻击犹大，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攻击耶路撒冷所有的居民。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我必从这地方除掉巴力所余下的，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除掉拜偶像的祭司的名字，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以及耶和华的祭司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1:4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8480185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26794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就是那些在房顶上敬拜天上万象的，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那些敬拜耶和华，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指着他起誓，又指着玛勒公起誓的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636912"/>
            <a:ext cx="6197600" cy="33528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512" y="5877272"/>
            <a:ext cx="9144000" cy="59121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教皇方济各崇拜太阳神</a:t>
            </a:r>
            <a:endParaRPr lang="en-US" sz="24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2880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186715" cy="684520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92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0" y="2013857"/>
            <a:ext cx="9190129" cy="484414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D0E8B7-ACFC-C76F-083F-AEB8D12F61A0}"/>
              </a:ext>
            </a:extLst>
          </p:cNvPr>
          <p:cNvSpPr txBox="1"/>
          <p:nvPr/>
        </p:nvSpPr>
        <p:spPr>
          <a:xfrm>
            <a:off x="251520" y="5229200"/>
            <a:ext cx="345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i="0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约尔</a:t>
            </a:r>
            <a:r>
              <a:rPr lang="en-US" altLang="zh-CN" b="1" i="0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·</a:t>
            </a:r>
            <a:r>
              <a:rPr lang="zh-CN" altLang="en-US" b="1" i="0" dirty="0">
                <a:solidFill>
                  <a:srgbClr val="E8E8E8"/>
                </a:solidFill>
                <a:effectLst/>
                <a:highlight>
                  <a:srgbClr val="1F1F1F"/>
                </a:highlight>
                <a:latin typeface="Google Sans"/>
              </a:rPr>
              <a:t>欧斯汀 反对使徒们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880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86714" y="232008"/>
            <a:ext cx="2957285" cy="3124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" y="1"/>
            <a:ext cx="456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468"/>
            <a:ext cx="2734333" cy="19961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73527" y="2184729"/>
            <a:ext cx="8029380" cy="37413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zh-CN" altLang="en-US" sz="3200" b="1" ker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西番雅预言上帝对犹大、邻国以及全世界的审判之日，以劝勉犹大悔改，因为上帝是公义的，他应许在国度的复兴中，余民们有份。</a:t>
            </a:r>
            <a:endParaRPr lang="zh-CN" altLang="en-US" sz="320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4334" y="567524"/>
            <a:ext cx="5868572" cy="137317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Arial"/>
                <a:cs typeface="Arial"/>
              </a:rPr>
              <a:t>西</a:t>
            </a: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番雅书</a:t>
            </a:r>
            <a:br>
              <a:rPr lang="en-US" sz="3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3600" b="1">
                <a:solidFill>
                  <a:srgbClr val="FFFFFF"/>
                </a:solidFill>
                <a:latin typeface="Arial"/>
                <a:cs typeface="Arial"/>
              </a:rPr>
              <a:t>信息声明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49183" y="-3380"/>
            <a:ext cx="698178" cy="830997"/>
          </a:xfrm>
          <a:prstGeom prst="rect">
            <a:avLst/>
          </a:prstGeom>
          <a:solidFill>
            <a:srgbClr val="F1F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000000"/>
                </a:solidFill>
                <a:cs typeface="MS PGothic" charset="0"/>
              </a:rPr>
              <a:t>634</a:t>
            </a:r>
          </a:p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000000"/>
                </a:solidFill>
                <a:cs typeface="MS PGothic" charset="0"/>
              </a:rPr>
              <a:t>346</a:t>
            </a:r>
          </a:p>
        </p:txBody>
      </p:sp>
    </p:spTree>
    <p:extLst>
      <p:ext uri="{BB962C8B-B14F-4D97-AF65-F5344CB8AC3E}">
        <p14:creationId xmlns:p14="http://schemas.microsoft.com/office/powerpoint/2010/main" val="2798601181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" y="0"/>
            <a:ext cx="6858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"/>
            <a:ext cx="4572000" cy="68580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那些转离不跟从耶和华的，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不寻找耶和华，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也不求问他的。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8425026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62" y="-32047"/>
            <a:ext cx="4484130" cy="590931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你要在主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耶和华面前肃静！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因为耶和华的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日子临近了，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已经预备了祭物，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把自己所请来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的人分别为圣。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2652331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83157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到了我耶和华献祭的日子，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我必惩罚首领和王子，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惩罚所有穿外族衣服的人。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到那日，我必惩罚所有跳过门槛的，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所有使强暴和欺诈充满主人房屋的。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1:8-9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3380949"/>
            <a:ext cx="9276446" cy="35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633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5000"/>
              <a:lumOff val="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EAEAEA"/>
              </a:solidFill>
              <a:ea typeface="宋体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西番雅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 1:8</a:t>
            </a:r>
          </a:p>
        </p:txBody>
      </p:sp>
      <p:pic>
        <p:nvPicPr>
          <p:cNvPr id="171011" name="Picture 3" descr="Zeph 1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Box 2"/>
          <p:cNvSpPr txBox="1">
            <a:spLocks noChangeArrowheads="1"/>
          </p:cNvSpPr>
          <p:nvPr/>
        </p:nvSpPr>
        <p:spPr bwMode="auto">
          <a:xfrm>
            <a:off x="2124075" y="1268413"/>
            <a:ext cx="4968875" cy="33845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r>
              <a:rPr lang="zh-CN" altLang="en-US" sz="3600"/>
              <a:t>我。。。必惩罚。。。</a:t>
            </a:r>
            <a:endParaRPr lang="en-US" altLang="zh-CN" sz="3600"/>
          </a:p>
          <a:p>
            <a:r>
              <a:rPr lang="zh-CN" altLang="en-US" sz="3600"/>
              <a:t> 一切穿外邦衣服的人。</a:t>
            </a:r>
            <a:endParaRPr lang="en-US" altLang="zh-CN" sz="3600"/>
          </a:p>
          <a:p>
            <a:endParaRPr lang="en-US" altLang="zh-CN" sz="3600"/>
          </a:p>
          <a:p>
            <a:r>
              <a:rPr lang="zh-CN" altLang="en-US" sz="3600"/>
              <a:t>（西番雅</a:t>
            </a:r>
            <a:r>
              <a:rPr lang="en-US" altLang="zh-CN" sz="3600"/>
              <a:t>1:8</a:t>
            </a:r>
            <a:r>
              <a:rPr lang="zh-CN" altLang="en-US" sz="3600"/>
              <a:t>）</a:t>
            </a:r>
            <a:endParaRPr lang="en-US" sz="3600"/>
          </a:p>
        </p:txBody>
      </p:sp>
      <p:sp>
        <p:nvSpPr>
          <p:cNvPr id="171013" name="TextBox 3"/>
          <p:cNvSpPr txBox="1">
            <a:spLocks noChangeArrowheads="1"/>
          </p:cNvSpPr>
          <p:nvPr/>
        </p:nvSpPr>
        <p:spPr bwMode="auto">
          <a:xfrm>
            <a:off x="1476375" y="1268413"/>
            <a:ext cx="792163" cy="12969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4" name="TextBox 6"/>
          <p:cNvSpPr txBox="1">
            <a:spLocks noChangeArrowheads="1"/>
          </p:cNvSpPr>
          <p:nvPr/>
        </p:nvSpPr>
        <p:spPr bwMode="auto">
          <a:xfrm>
            <a:off x="3635375" y="4221163"/>
            <a:ext cx="3457575" cy="792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5" name="TextBox 7"/>
          <p:cNvSpPr txBox="1">
            <a:spLocks noChangeArrowheads="1"/>
          </p:cNvSpPr>
          <p:nvPr/>
        </p:nvSpPr>
        <p:spPr bwMode="auto">
          <a:xfrm>
            <a:off x="4716463" y="5013325"/>
            <a:ext cx="1295400" cy="3952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6155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耶和华说：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“到那日，必有呼叫的声音从鱼门发出来，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必有哀号从新区发出来，必有崩裂巨响从山间发出来。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11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玛革提施的居民哪！你们要哀号，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因为所有的商人都灭亡了；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所有称银子的都被剪除了。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1:10-11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920464"/>
            <a:ext cx="6912768" cy="39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172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9469"/>
            <a:ext cx="8496944" cy="64958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那时，我必提灯搜查耶路撒冷，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惩罚那些在罪中陶然自得的人。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这些人心里说：‘耶和华必不赐福，也不降祸。’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他们的财宝必成为掠物，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他们的房屋必变为废墟。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他们建造房屋，却不得住在其中；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他们栽植葡萄园，却不得喝所出的酒。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1:12-13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8706680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耶和华的大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临近了，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临近了，来得非常快速。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听！耶和华的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的声音。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在那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，勇士要哀痛地号叫。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15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那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是忿怒的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是困苦艰难的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是荒废凄凉的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是黑暗幽冥的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是密云漆黑的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16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是吹号吶喊，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要攻打坚城，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进击高耸城楼的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1:14-16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0711580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565404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3437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我要使人受困苦，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以致他们像瞎子行走，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因为他们得罪耶和华。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他们的鲜血必倒出，如倒灰尘一样，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他们的身体必被遗弃像粪土一般。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在耶和华发怒的日子，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他们的金银也不能救他们，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全地都要被他的妒火吞灭；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因为他要彻底毁灭地上所有的居民，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真是可怕的毁灭。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1:17-18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4590561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地震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3714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41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3601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18"/>
            <a:ext cx="9144000" cy="6540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2000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圣约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8233" y="1602007"/>
            <a:ext cx="7953484" cy="409662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当耶路撒冷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(3:1-7)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和万民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(2:4-15; 3:8)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受到管教后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以色列将会复兴和兴旺起来，这是应验神对地土和新约的应许</a:t>
            </a:r>
            <a:r>
              <a:rPr lang="en-US" altLang="zh-CN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(3:19-20)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66573" y="44450"/>
            <a:ext cx="1072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347d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157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无耻的国民哪！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要聚集起来。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趁命令还没有发出，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日子还没有像风前的糠秕一般吹过，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耶和华的烈怒还没有临到你们，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耶和华忿怒的日子还没有临到你们以前，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你们要聚集起来！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地上所有谦卑的人，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就是遵守耶和华典章的人哪！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你们要寻求耶和华，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你们要寻求公义，寻求谦卑。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在耶和华忿怒的日子，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你们或许得以隐藏起来。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288002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88401"/>
              </p:ext>
            </p:extLst>
          </p:nvPr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10201" y="1963909"/>
            <a:ext cx="1316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亚述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28343" y="3099880"/>
            <a:ext cx="18822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非利士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(2:4-7)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30139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埃塞俄比亚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41233" y="3821119"/>
            <a:ext cx="305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摩押 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(2:4-7)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76637" y="4614973"/>
            <a:ext cx="1316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以东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审判列国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番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 2:4-15)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089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72096" y="3262224"/>
            <a:ext cx="18822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非利士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非利士的审判（西番雅书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2:4-7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b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</a:b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6702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8285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因为迦萨必被拋弃，亚实基伦必成荒场，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亚实突的居民必在晌午被赶走；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以革伦必连根拔起来。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住在沿海地带的人，基列提的国民哪！你们有祸了。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这是耶和华攻击你们的话：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“非利士人之地迦南啊！我必毁灭你，</a:t>
            </a:r>
            <a:b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使你那里没有人居住。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沿海的地必成为草场、牧人的洞穴、羊群的圈栏。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这地必归给犹大家的余民；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他们要在那里放牧，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晚上他们躺卧在亚实基伦的房舍中；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因为耶和华他们的　神必眷顾他们，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使他们从被掳之地归回。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2:4-7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6409346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41233" y="3821119"/>
            <a:ext cx="30589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摩押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76637" y="4614973"/>
            <a:ext cx="13147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以东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摩押和以东的审判（西番雅书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2:8-11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4835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我听见了摩押人的辱骂之言，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听见了亚扪人的毁谤之语，他们辱骂我的子民，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又自夸自大侵犯他们的境界。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因此，万军之耶和华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以色列的　神说：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“我指着我的永生起誓：摩押人必要像所多玛，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亚扪人必定像蛾摩拉，成为刺草和盐坑之所，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永远荒凉之地。我余下的子民必掳掠他们，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我国中所余的要得着他们为业。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2:8-9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645952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485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390358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由于他们的狂傲，这事就临到他们；因为他们自夸自大，辱骂万军之耶和华的子民。 </a:t>
            </a: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11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对于他们，耶和华是可畏惧的，因为他要消灭地上一切神祇；那时，列国海岛上的居民，都各在自己的地方敬拜他。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2:10-11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9643970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4769" y="6106006"/>
            <a:ext cx="13244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古实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古实的审判（西番雅书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2:12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b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</a:b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394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4E36F-6033-4019-BA19-2C898997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14"/>
            <a:ext cx="9144000" cy="684118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5273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古实人哪！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你们也必被我的刀剑所杀。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2:12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555918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oss Sky View Christian Stock Photograph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66" y="102580"/>
            <a:ext cx="7989735" cy="799420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救赎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12996" y="1602007"/>
            <a:ext cx="8378226" cy="409662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耶和华的日子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不单是指报应的日子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(1:14;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和其他经节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但也是指救恩和复兴的日子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(2:7; 3:17, 20)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985817" y="44450"/>
            <a:ext cx="105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347d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350240" y="87313"/>
            <a:ext cx="6981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637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10201" y="1963909"/>
            <a:ext cx="13244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fontAlgn="t"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亚述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6791300" cy="1331386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审判亚述（西番雅书 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charset="0"/>
              </a:rPr>
              <a:t>2:13-15</a:t>
            </a:r>
            <a:r>
              <a:rPr kumimoji="1" lang="zh-CN" altLang="en-US" sz="3600" b="1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altLang="zh-CN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019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635185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耶和华必伸手攻击北方，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毁灭亚述，使尼尼微变成荒场，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干旱像旷野。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14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群畜和各类的走兽必躺卧在其中；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鹈鹕和箭猪栖宿在柱顶上；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窗内有鸣叫的声音，门槛上必有荒凉；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因为香柏木都要暴露出来。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2:13-14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2040246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4" descr="12275.main.45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8153400" cy="5486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2.	“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耶和华必伸手攻击北方， 毁灭亚述，使尼尼微荒凉，又乾旱如旷野。” 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2:13</a:t>
            </a:r>
          </a:p>
          <a:p>
            <a:pPr eaLnBrk="1" hangingPunct="1">
              <a:buFontTx/>
              <a:buNone/>
              <a:defRPr/>
            </a:pP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 </a:t>
            </a:r>
          </a:p>
          <a:p>
            <a:pPr eaLnBrk="1" hangingPunct="1">
              <a:buFontTx/>
              <a:buNone/>
              <a:defRPr/>
            </a:pP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摧毁尼尼微的预言，亚述的城市，现在的伊拉克在公元前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612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年沦落到巴比伦人的手里，整个帝国在公元前</a:t>
            </a:r>
            <a:r>
              <a:rPr lang="en-US" altLang="zh-CN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605</a:t>
            </a:r>
            <a:r>
              <a:rPr lang="zh-CN" altLang="en-US" sz="3200" dirty="0">
                <a:solidFill>
                  <a:schemeClr val="tx2"/>
                </a:solidFill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年沦陷。神会让尼尼微“象沙漠一样甘苦”的预测是显著的，因为城市有着著名的伟大灌溉系统。 </a:t>
            </a:r>
          </a:p>
          <a:p>
            <a:pPr eaLnBrk="1" hangingPunct="1">
              <a:buFontTx/>
              <a:buNone/>
              <a:defRPr/>
            </a:pPr>
            <a:endParaRPr lang="zh-CN" altLang="en-US" sz="3200" dirty="0">
              <a:solidFill>
                <a:schemeClr val="tx2"/>
              </a:solidFill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Times New Roman" charset="0"/>
            </a:endParaRPr>
          </a:p>
        </p:txBody>
      </p:sp>
      <p:sp>
        <p:nvSpPr>
          <p:cNvPr id="72707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effectLst>
                  <a:glow rad="1651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尼尼微水系统毁灭</a:t>
            </a:r>
            <a:endParaRPr lang="en-US" altLang="en-US" dirty="0">
              <a:effectLst>
                <a:glow rad="165100">
                  <a:schemeClr val="bg2"/>
                </a:glow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64869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3pPr>
            <a:lvl4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4pPr>
            <a:lvl5pPr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5pPr>
            <a:lvl6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6pPr>
            <a:lvl7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7pPr>
            <a:lvl8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8pPr>
            <a:lvl9pPr eaLnBrk="0" hangingPunct="0">
              <a:defRPr b="1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en-US" sz="2400">
                <a:solidFill>
                  <a:srgbClr val="EAEAEA"/>
                </a:solidFill>
                <a:effectLst>
                  <a:glow rad="165100">
                    <a:srgbClr val="000000"/>
                  </a:glow>
                </a:effectLst>
              </a:rPr>
              <a:t>637</a:t>
            </a:r>
          </a:p>
        </p:txBody>
      </p:sp>
    </p:spTree>
    <p:extLst>
      <p:ext uri="{BB962C8B-B14F-4D97-AF65-F5344CB8AC3E}">
        <p14:creationId xmlns:p14="http://schemas.microsoft.com/office/powerpoint/2010/main" val="2712439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 rot="-1003895">
            <a:off x="5789613" y="1995488"/>
            <a:ext cx="1066800" cy="1543050"/>
          </a:xfrm>
          <a:custGeom>
            <a:avLst/>
            <a:gdLst>
              <a:gd name="T0" fmla="*/ 2147483647 w 625"/>
              <a:gd name="T1" fmla="*/ 2147483647 h 972"/>
              <a:gd name="T2" fmla="*/ 2147483647 w 625"/>
              <a:gd name="T3" fmla="*/ 2147483647 h 972"/>
              <a:gd name="T4" fmla="*/ 2147483647 w 625"/>
              <a:gd name="T5" fmla="*/ 2147483647 h 972"/>
              <a:gd name="T6" fmla="*/ 2147483647 w 625"/>
              <a:gd name="T7" fmla="*/ 2147483647 h 972"/>
              <a:gd name="T8" fmla="*/ 2147483647 w 625"/>
              <a:gd name="T9" fmla="*/ 2147483647 h 972"/>
              <a:gd name="T10" fmla="*/ 2147483647 w 625"/>
              <a:gd name="T11" fmla="*/ 2147483647 h 972"/>
              <a:gd name="T12" fmla="*/ 2147483647 w 625"/>
              <a:gd name="T13" fmla="*/ 2147483647 h 972"/>
              <a:gd name="T14" fmla="*/ 2147483647 w 625"/>
              <a:gd name="T15" fmla="*/ 2147483647 h 972"/>
              <a:gd name="T16" fmla="*/ 2147483647 w 625"/>
              <a:gd name="T17" fmla="*/ 2147483647 h 972"/>
              <a:gd name="T18" fmla="*/ 2147483647 w 625"/>
              <a:gd name="T19" fmla="*/ 2147483647 h 972"/>
              <a:gd name="T20" fmla="*/ 2147483647 w 625"/>
              <a:gd name="T21" fmla="*/ 2147483647 h 972"/>
              <a:gd name="T22" fmla="*/ 2147483647 w 625"/>
              <a:gd name="T23" fmla="*/ 2147483647 h 972"/>
              <a:gd name="T24" fmla="*/ 2147483647 w 625"/>
              <a:gd name="T25" fmla="*/ 2147483647 h 972"/>
              <a:gd name="T26" fmla="*/ 2147483647 w 625"/>
              <a:gd name="T27" fmla="*/ 2147483647 h 972"/>
              <a:gd name="T28" fmla="*/ 2147483647 w 625"/>
              <a:gd name="T29" fmla="*/ 2147483647 h 972"/>
              <a:gd name="T30" fmla="*/ 2147483647 w 625"/>
              <a:gd name="T31" fmla="*/ 2147483647 h 9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5"/>
              <a:gd name="T49" fmla="*/ 0 h 972"/>
              <a:gd name="T50" fmla="*/ 625 w 625"/>
              <a:gd name="T51" fmla="*/ 972 h 9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5" h="972">
                <a:moveTo>
                  <a:pt x="135" y="50"/>
                </a:moveTo>
                <a:cubicBezTo>
                  <a:pt x="91" y="114"/>
                  <a:pt x="125" y="158"/>
                  <a:pt x="50" y="184"/>
                </a:cubicBezTo>
                <a:cubicBezTo>
                  <a:pt x="5" y="250"/>
                  <a:pt x="0" y="340"/>
                  <a:pt x="62" y="402"/>
                </a:cubicBezTo>
                <a:cubicBezTo>
                  <a:pt x="80" y="420"/>
                  <a:pt x="104" y="432"/>
                  <a:pt x="123" y="450"/>
                </a:cubicBezTo>
                <a:cubicBezTo>
                  <a:pt x="152" y="541"/>
                  <a:pt x="179" y="659"/>
                  <a:pt x="280" y="693"/>
                </a:cubicBezTo>
                <a:cubicBezTo>
                  <a:pt x="310" y="786"/>
                  <a:pt x="307" y="832"/>
                  <a:pt x="389" y="887"/>
                </a:cubicBezTo>
                <a:cubicBezTo>
                  <a:pt x="414" y="924"/>
                  <a:pt x="443" y="940"/>
                  <a:pt x="474" y="972"/>
                </a:cubicBezTo>
                <a:cubicBezTo>
                  <a:pt x="506" y="968"/>
                  <a:pt x="538" y="966"/>
                  <a:pt x="571" y="960"/>
                </a:cubicBezTo>
                <a:cubicBezTo>
                  <a:pt x="583" y="957"/>
                  <a:pt x="605" y="959"/>
                  <a:pt x="607" y="947"/>
                </a:cubicBezTo>
                <a:cubicBezTo>
                  <a:pt x="625" y="732"/>
                  <a:pt x="553" y="566"/>
                  <a:pt x="510" y="366"/>
                </a:cubicBezTo>
                <a:cubicBezTo>
                  <a:pt x="514" y="338"/>
                  <a:pt x="535" y="207"/>
                  <a:pt x="535" y="184"/>
                </a:cubicBezTo>
                <a:cubicBezTo>
                  <a:pt x="535" y="109"/>
                  <a:pt x="478" y="24"/>
                  <a:pt x="401" y="14"/>
                </a:cubicBezTo>
                <a:cubicBezTo>
                  <a:pt x="352" y="7"/>
                  <a:pt x="304" y="6"/>
                  <a:pt x="256" y="2"/>
                </a:cubicBezTo>
                <a:cubicBezTo>
                  <a:pt x="223" y="6"/>
                  <a:pt x="188" y="0"/>
                  <a:pt x="159" y="14"/>
                </a:cubicBezTo>
                <a:cubicBezTo>
                  <a:pt x="84" y="46"/>
                  <a:pt x="218" y="62"/>
                  <a:pt x="110" y="62"/>
                </a:cubicBezTo>
                <a:cubicBezTo>
                  <a:pt x="100" y="62"/>
                  <a:pt x="126" y="54"/>
                  <a:pt x="135" y="50"/>
                </a:cubicBez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ja-JP" altLang="en-US" sz="7200" b="1" dirty="0">
                <a:solidFill>
                  <a:srgbClr val="FFCC66"/>
                </a:solidFill>
                <a:latin typeface="Arial Black" charset="0"/>
                <a:cs typeface="+mn-cs"/>
              </a:rPr>
              <a:t>亚述威胁</a:t>
            </a:r>
            <a:endParaRPr lang="en-US" sz="7200" dirty="0">
              <a:solidFill>
                <a:srgbClr val="FFCC66"/>
              </a:solidFill>
              <a:latin typeface="Arial Black" charset="0"/>
              <a:cs typeface="+mn-cs"/>
            </a:endParaRPr>
          </a:p>
        </p:txBody>
      </p:sp>
      <p:sp>
        <p:nvSpPr>
          <p:cNvPr id="116739" name="Freeform 5"/>
          <p:cNvSpPr>
            <a:spLocks/>
          </p:cNvSpPr>
          <p:nvPr/>
        </p:nvSpPr>
        <p:spPr bwMode="auto">
          <a:xfrm>
            <a:off x="-152400" y="2540000"/>
            <a:ext cx="2295525" cy="31289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chemeClr val="bg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2058988" y="3300413"/>
            <a:ext cx="808037" cy="769937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1892300" y="4654550"/>
            <a:ext cx="673100" cy="73025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0" y="3225800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地中海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057400" y="34544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亚兰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1981200" y="4779963"/>
            <a:ext cx="1143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犹太</a:t>
            </a:r>
            <a:endParaRPr lang="en-US" sz="3200">
              <a:solidFill>
                <a:srgbClr val="FFFFFF"/>
              </a:solidFill>
              <a:latin typeface="Times" charset="0"/>
              <a:cs typeface="+mn-cs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33400" y="5715000"/>
            <a:ext cx="99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埃及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16746" name="Freeform 12"/>
          <p:cNvSpPr>
            <a:spLocks/>
          </p:cNvSpPr>
          <p:nvPr/>
        </p:nvSpPr>
        <p:spPr bwMode="auto">
          <a:xfrm>
            <a:off x="2357438" y="6070600"/>
            <a:ext cx="277812" cy="676275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6747" name="Freeform 13"/>
          <p:cNvSpPr>
            <a:spLocks/>
          </p:cNvSpPr>
          <p:nvPr/>
        </p:nvSpPr>
        <p:spPr bwMode="auto">
          <a:xfrm>
            <a:off x="1600200" y="6121400"/>
            <a:ext cx="192088" cy="519113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6248400" y="20066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尼尼微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grpSp>
        <p:nvGrpSpPr>
          <p:cNvPr id="116749" name="Group 15"/>
          <p:cNvGrpSpPr>
            <a:grpSpLocks/>
          </p:cNvGrpSpPr>
          <p:nvPr/>
        </p:nvGrpSpPr>
        <p:grpSpPr bwMode="auto">
          <a:xfrm>
            <a:off x="3178175" y="1295400"/>
            <a:ext cx="5203825" cy="4292600"/>
            <a:chOff x="2002" y="992"/>
            <a:chExt cx="3278" cy="2704"/>
          </a:xfrm>
        </p:grpSpPr>
        <p:sp>
          <p:nvSpPr>
            <p:cNvPr id="116766" name="Freeform 16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2433 w 1556"/>
                <a:gd name="T1" fmla="*/ 4068 h 2012"/>
                <a:gd name="T2" fmla="*/ 2108 w 1556"/>
                <a:gd name="T3" fmla="*/ 3858 h 2012"/>
                <a:gd name="T4" fmla="*/ 1968 w 1556"/>
                <a:gd name="T5" fmla="*/ 3738 h 2012"/>
                <a:gd name="T6" fmla="*/ 1946 w 1556"/>
                <a:gd name="T7" fmla="*/ 3500 h 2012"/>
                <a:gd name="T8" fmla="*/ 1877 w 1556"/>
                <a:gd name="T9" fmla="*/ 3439 h 2012"/>
                <a:gd name="T10" fmla="*/ 1738 w 1556"/>
                <a:gd name="T11" fmla="*/ 3289 h 2012"/>
                <a:gd name="T12" fmla="*/ 1668 w 1556"/>
                <a:gd name="T13" fmla="*/ 3109 h 2012"/>
                <a:gd name="T14" fmla="*/ 1529 w 1556"/>
                <a:gd name="T15" fmla="*/ 2811 h 2012"/>
                <a:gd name="T16" fmla="*/ 1507 w 1556"/>
                <a:gd name="T17" fmla="*/ 2720 h 2012"/>
                <a:gd name="T18" fmla="*/ 1366 w 1556"/>
                <a:gd name="T19" fmla="*/ 2630 h 2012"/>
                <a:gd name="T20" fmla="*/ 1135 w 1556"/>
                <a:gd name="T21" fmla="*/ 1851 h 2012"/>
                <a:gd name="T22" fmla="*/ 1064 w 1556"/>
                <a:gd name="T23" fmla="*/ 1734 h 2012"/>
                <a:gd name="T24" fmla="*/ 1020 w 1556"/>
                <a:gd name="T25" fmla="*/ 1642 h 2012"/>
                <a:gd name="T26" fmla="*/ 880 w 1556"/>
                <a:gd name="T27" fmla="*/ 1522 h 2012"/>
                <a:gd name="T28" fmla="*/ 626 w 1556"/>
                <a:gd name="T29" fmla="*/ 1282 h 2012"/>
                <a:gd name="T30" fmla="*/ 510 w 1556"/>
                <a:gd name="T31" fmla="*/ 1103 h 2012"/>
                <a:gd name="T32" fmla="*/ 418 w 1556"/>
                <a:gd name="T33" fmla="*/ 803 h 2012"/>
                <a:gd name="T34" fmla="*/ 324 w 1556"/>
                <a:gd name="T35" fmla="*/ 625 h 2012"/>
                <a:gd name="T36" fmla="*/ 208 w 1556"/>
                <a:gd name="T37" fmla="*/ 296 h 2012"/>
                <a:gd name="T38" fmla="*/ 0 w 1556"/>
                <a:gd name="T39" fmla="*/ 85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7" name="Freeform 17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7906" name="Freeform 18"/>
          <p:cNvSpPr>
            <a:spLocks/>
          </p:cNvSpPr>
          <p:nvPr/>
        </p:nvSpPr>
        <p:spPr bwMode="auto">
          <a:xfrm>
            <a:off x="3200400" y="1239838"/>
            <a:ext cx="3759200" cy="3114675"/>
          </a:xfrm>
          <a:custGeom>
            <a:avLst/>
            <a:gdLst>
              <a:gd name="T0" fmla="*/ 2147483647 w 2368"/>
              <a:gd name="T1" fmla="*/ 2147483647 h 1962"/>
              <a:gd name="T2" fmla="*/ 2147483647 w 2368"/>
              <a:gd name="T3" fmla="*/ 2147483647 h 1962"/>
              <a:gd name="T4" fmla="*/ 2147483647 w 2368"/>
              <a:gd name="T5" fmla="*/ 2147483647 h 1962"/>
              <a:gd name="T6" fmla="*/ 2147483647 w 2368"/>
              <a:gd name="T7" fmla="*/ 2147483647 h 1962"/>
              <a:gd name="T8" fmla="*/ 2147483647 w 2368"/>
              <a:gd name="T9" fmla="*/ 2147483647 h 1962"/>
              <a:gd name="T10" fmla="*/ 2147483647 w 2368"/>
              <a:gd name="T11" fmla="*/ 2147483647 h 1962"/>
              <a:gd name="T12" fmla="*/ 2147483647 w 2368"/>
              <a:gd name="T13" fmla="*/ 2147483647 h 1962"/>
              <a:gd name="T14" fmla="*/ 2147483647 w 2368"/>
              <a:gd name="T15" fmla="*/ 2147483647 h 1962"/>
              <a:gd name="T16" fmla="*/ 2147483647 w 2368"/>
              <a:gd name="T17" fmla="*/ 2147483647 h 1962"/>
              <a:gd name="T18" fmla="*/ 2147483647 w 2368"/>
              <a:gd name="T19" fmla="*/ 2147483647 h 1962"/>
              <a:gd name="T20" fmla="*/ 2147483647 w 2368"/>
              <a:gd name="T21" fmla="*/ 2147483647 h 1962"/>
              <a:gd name="T22" fmla="*/ 2147483647 w 2368"/>
              <a:gd name="T23" fmla="*/ 2147483647 h 1962"/>
              <a:gd name="T24" fmla="*/ 2147483647 w 2368"/>
              <a:gd name="T25" fmla="*/ 2147483647 h 1962"/>
              <a:gd name="T26" fmla="*/ 2147483647 w 2368"/>
              <a:gd name="T27" fmla="*/ 2147483647 h 1962"/>
              <a:gd name="T28" fmla="*/ 2147483647 w 2368"/>
              <a:gd name="T29" fmla="*/ 2147483647 h 1962"/>
              <a:gd name="T30" fmla="*/ 2147483647 w 2368"/>
              <a:gd name="T31" fmla="*/ 2147483647 h 1962"/>
              <a:gd name="T32" fmla="*/ 2147483647 w 2368"/>
              <a:gd name="T33" fmla="*/ 2147483647 h 1962"/>
              <a:gd name="T34" fmla="*/ 2147483647 w 2368"/>
              <a:gd name="T35" fmla="*/ 2147483647 h 1962"/>
              <a:gd name="T36" fmla="*/ 2147483647 w 2368"/>
              <a:gd name="T37" fmla="*/ 2147483647 h 1962"/>
              <a:gd name="T38" fmla="*/ 2147483647 w 2368"/>
              <a:gd name="T39" fmla="*/ 2147483647 h 1962"/>
              <a:gd name="T40" fmla="*/ 2147483647 w 2368"/>
              <a:gd name="T41" fmla="*/ 2147483647 h 1962"/>
              <a:gd name="T42" fmla="*/ 2147483647 w 2368"/>
              <a:gd name="T43" fmla="*/ 2147483647 h 1962"/>
              <a:gd name="T44" fmla="*/ 2147483647 w 2368"/>
              <a:gd name="T45" fmla="*/ 2147483647 h 1962"/>
              <a:gd name="T46" fmla="*/ 2147483647 w 2368"/>
              <a:gd name="T47" fmla="*/ 2147483647 h 1962"/>
              <a:gd name="T48" fmla="*/ 2147483647 w 2368"/>
              <a:gd name="T49" fmla="*/ 2147483647 h 1962"/>
              <a:gd name="T50" fmla="*/ 2147483647 w 2368"/>
              <a:gd name="T51" fmla="*/ 2147483647 h 1962"/>
              <a:gd name="T52" fmla="*/ 2147483647 w 2368"/>
              <a:gd name="T53" fmla="*/ 2147483647 h 1962"/>
              <a:gd name="T54" fmla="*/ 2147483647 w 2368"/>
              <a:gd name="T55" fmla="*/ 2147483647 h 1962"/>
              <a:gd name="T56" fmla="*/ 2147483647 w 2368"/>
              <a:gd name="T57" fmla="*/ 2147483647 h 1962"/>
              <a:gd name="T58" fmla="*/ 2147483647 w 2368"/>
              <a:gd name="T59" fmla="*/ 2147483647 h 1962"/>
              <a:gd name="T60" fmla="*/ 2147483647 w 2368"/>
              <a:gd name="T61" fmla="*/ 2147483647 h 1962"/>
              <a:gd name="T62" fmla="*/ 2147483647 w 2368"/>
              <a:gd name="T63" fmla="*/ 2147483647 h 1962"/>
              <a:gd name="T64" fmla="*/ 2147483647 w 2368"/>
              <a:gd name="T65" fmla="*/ 2147483647 h 1962"/>
              <a:gd name="T66" fmla="*/ 2147483647 w 2368"/>
              <a:gd name="T67" fmla="*/ 2147483647 h 1962"/>
              <a:gd name="T68" fmla="*/ 2147483647 w 2368"/>
              <a:gd name="T69" fmla="*/ 2147483647 h 1962"/>
              <a:gd name="T70" fmla="*/ 2147483647 w 2368"/>
              <a:gd name="T71" fmla="*/ 2147483647 h 1962"/>
              <a:gd name="T72" fmla="*/ 2147483647 w 2368"/>
              <a:gd name="T73" fmla="*/ 2147483647 h 1962"/>
              <a:gd name="T74" fmla="*/ 0 w 2368"/>
              <a:gd name="T75" fmla="*/ 2147483647 h 1962"/>
              <a:gd name="T76" fmla="*/ 2147483647 w 2368"/>
              <a:gd name="T77" fmla="*/ 2147483647 h 1962"/>
              <a:gd name="T78" fmla="*/ 2147483647 w 2368"/>
              <a:gd name="T79" fmla="*/ 2147483647 h 1962"/>
              <a:gd name="T80" fmla="*/ 2147483647 w 2368"/>
              <a:gd name="T81" fmla="*/ 2147483647 h 1962"/>
              <a:gd name="T82" fmla="*/ 2147483647 w 2368"/>
              <a:gd name="T83" fmla="*/ 2147483647 h 1962"/>
              <a:gd name="T84" fmla="*/ 2147483647 w 2368"/>
              <a:gd name="T85" fmla="*/ 2147483647 h 1962"/>
              <a:gd name="T86" fmla="*/ 2147483647 w 2368"/>
              <a:gd name="T87" fmla="*/ 2147483647 h 1962"/>
              <a:gd name="T88" fmla="*/ 2147483647 w 2368"/>
              <a:gd name="T89" fmla="*/ 2147483647 h 1962"/>
              <a:gd name="T90" fmla="*/ 2147483647 w 2368"/>
              <a:gd name="T91" fmla="*/ 2147483647 h 1962"/>
              <a:gd name="T92" fmla="*/ 2147483647 w 2368"/>
              <a:gd name="T93" fmla="*/ 2147483647 h 1962"/>
              <a:gd name="T94" fmla="*/ 2147483647 w 2368"/>
              <a:gd name="T95" fmla="*/ 2147483647 h 1962"/>
              <a:gd name="T96" fmla="*/ 2147483647 w 2368"/>
              <a:gd name="T97" fmla="*/ 2147483647 h 1962"/>
              <a:gd name="T98" fmla="*/ 2147483647 w 2368"/>
              <a:gd name="T99" fmla="*/ 2147483647 h 1962"/>
              <a:gd name="T100" fmla="*/ 2147483647 w 2368"/>
              <a:gd name="T101" fmla="*/ 2147483647 h 1962"/>
              <a:gd name="T102" fmla="*/ 2147483647 w 2368"/>
              <a:gd name="T103" fmla="*/ 2147483647 h 1962"/>
              <a:gd name="T104" fmla="*/ 2147483647 w 2368"/>
              <a:gd name="T105" fmla="*/ 2147483647 h 1962"/>
              <a:gd name="T106" fmla="*/ 2147483647 w 2368"/>
              <a:gd name="T107" fmla="*/ 2147483647 h 1962"/>
              <a:gd name="T108" fmla="*/ 2147483647 w 2368"/>
              <a:gd name="T109" fmla="*/ 2147483647 h 1962"/>
              <a:gd name="T110" fmla="*/ 2147483647 w 2368"/>
              <a:gd name="T111" fmla="*/ 2147483647 h 1962"/>
              <a:gd name="T112" fmla="*/ 2147483647 w 2368"/>
              <a:gd name="T113" fmla="*/ 2147483647 h 1962"/>
              <a:gd name="T114" fmla="*/ 2147483647 w 2368"/>
              <a:gd name="T115" fmla="*/ 2147483647 h 1962"/>
              <a:gd name="T116" fmla="*/ 2147483647 w 2368"/>
              <a:gd name="T117" fmla="*/ 2147483647 h 1962"/>
              <a:gd name="T118" fmla="*/ 2147483647 w 2368"/>
              <a:gd name="T119" fmla="*/ 2147483647 h 1962"/>
              <a:gd name="T120" fmla="*/ 2147483647 w 2368"/>
              <a:gd name="T121" fmla="*/ 2147483647 h 1962"/>
              <a:gd name="T122" fmla="*/ 2147483647 w 2368"/>
              <a:gd name="T123" fmla="*/ 2147483647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68"/>
              <a:gd name="T187" fmla="*/ 0 h 1962"/>
              <a:gd name="T188" fmla="*/ 2368 w 2368"/>
              <a:gd name="T189" fmla="*/ 1962 h 19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68" h="1962">
                <a:moveTo>
                  <a:pt x="2240" y="1944"/>
                </a:moveTo>
                <a:cubicBezTo>
                  <a:pt x="2287" y="1880"/>
                  <a:pt x="2315" y="1853"/>
                  <a:pt x="2336" y="1784"/>
                </a:cubicBezTo>
                <a:cubicBezTo>
                  <a:pt x="2345" y="1751"/>
                  <a:pt x="2368" y="1688"/>
                  <a:pt x="2368" y="1688"/>
                </a:cubicBezTo>
                <a:cubicBezTo>
                  <a:pt x="2364" y="1652"/>
                  <a:pt x="2363" y="1616"/>
                  <a:pt x="2357" y="1582"/>
                </a:cubicBezTo>
                <a:cubicBezTo>
                  <a:pt x="2350" y="1548"/>
                  <a:pt x="2331" y="1519"/>
                  <a:pt x="2325" y="1486"/>
                </a:cubicBezTo>
                <a:cubicBezTo>
                  <a:pt x="2317" y="1447"/>
                  <a:pt x="2325" y="1430"/>
                  <a:pt x="2293" y="1411"/>
                </a:cubicBezTo>
                <a:cubicBezTo>
                  <a:pt x="2242" y="1381"/>
                  <a:pt x="2175" y="1370"/>
                  <a:pt x="2133" y="1326"/>
                </a:cubicBezTo>
                <a:cubicBezTo>
                  <a:pt x="2094" y="1285"/>
                  <a:pt x="2069" y="1226"/>
                  <a:pt x="2016" y="1208"/>
                </a:cubicBezTo>
                <a:cubicBezTo>
                  <a:pt x="1971" y="1174"/>
                  <a:pt x="1922" y="1164"/>
                  <a:pt x="1877" y="1134"/>
                </a:cubicBezTo>
                <a:cubicBezTo>
                  <a:pt x="1850" y="1092"/>
                  <a:pt x="1815" y="1061"/>
                  <a:pt x="1781" y="1027"/>
                </a:cubicBezTo>
                <a:cubicBezTo>
                  <a:pt x="1770" y="1016"/>
                  <a:pt x="1763" y="999"/>
                  <a:pt x="1749" y="995"/>
                </a:cubicBezTo>
                <a:cubicBezTo>
                  <a:pt x="1704" y="979"/>
                  <a:pt x="1726" y="990"/>
                  <a:pt x="1685" y="963"/>
                </a:cubicBezTo>
                <a:cubicBezTo>
                  <a:pt x="1678" y="952"/>
                  <a:pt x="1673" y="940"/>
                  <a:pt x="1664" y="931"/>
                </a:cubicBezTo>
                <a:cubicBezTo>
                  <a:pt x="1654" y="921"/>
                  <a:pt x="1640" y="919"/>
                  <a:pt x="1632" y="910"/>
                </a:cubicBezTo>
                <a:cubicBezTo>
                  <a:pt x="1614" y="890"/>
                  <a:pt x="1589" y="846"/>
                  <a:pt x="1589" y="846"/>
                </a:cubicBezTo>
                <a:cubicBezTo>
                  <a:pt x="1596" y="792"/>
                  <a:pt x="1607" y="756"/>
                  <a:pt x="1621" y="707"/>
                </a:cubicBezTo>
                <a:cubicBezTo>
                  <a:pt x="1621" y="706"/>
                  <a:pt x="1637" y="637"/>
                  <a:pt x="1643" y="632"/>
                </a:cubicBezTo>
                <a:cubicBezTo>
                  <a:pt x="1661" y="614"/>
                  <a:pt x="1707" y="590"/>
                  <a:pt x="1707" y="590"/>
                </a:cubicBezTo>
                <a:cubicBezTo>
                  <a:pt x="1723" y="536"/>
                  <a:pt x="1706" y="533"/>
                  <a:pt x="1664" y="504"/>
                </a:cubicBezTo>
                <a:cubicBezTo>
                  <a:pt x="1650" y="465"/>
                  <a:pt x="1650" y="423"/>
                  <a:pt x="1632" y="387"/>
                </a:cubicBezTo>
                <a:cubicBezTo>
                  <a:pt x="1626" y="375"/>
                  <a:pt x="1619" y="364"/>
                  <a:pt x="1611" y="355"/>
                </a:cubicBezTo>
                <a:cubicBezTo>
                  <a:pt x="1597" y="339"/>
                  <a:pt x="1568" y="312"/>
                  <a:pt x="1568" y="312"/>
                </a:cubicBezTo>
                <a:cubicBezTo>
                  <a:pt x="1564" y="301"/>
                  <a:pt x="1557" y="291"/>
                  <a:pt x="1557" y="280"/>
                </a:cubicBezTo>
                <a:cubicBezTo>
                  <a:pt x="1557" y="268"/>
                  <a:pt x="1574" y="256"/>
                  <a:pt x="1568" y="248"/>
                </a:cubicBezTo>
                <a:cubicBezTo>
                  <a:pt x="1559" y="236"/>
                  <a:pt x="1539" y="240"/>
                  <a:pt x="1525" y="238"/>
                </a:cubicBezTo>
                <a:cubicBezTo>
                  <a:pt x="1496" y="233"/>
                  <a:pt x="1468" y="230"/>
                  <a:pt x="1440" y="227"/>
                </a:cubicBezTo>
                <a:cubicBezTo>
                  <a:pt x="1363" y="200"/>
                  <a:pt x="1461" y="237"/>
                  <a:pt x="1365" y="184"/>
                </a:cubicBezTo>
                <a:cubicBezTo>
                  <a:pt x="1328" y="163"/>
                  <a:pt x="1266" y="155"/>
                  <a:pt x="1227" y="142"/>
                </a:cubicBezTo>
                <a:cubicBezTo>
                  <a:pt x="1205" y="134"/>
                  <a:pt x="1184" y="127"/>
                  <a:pt x="1163" y="120"/>
                </a:cubicBezTo>
                <a:cubicBezTo>
                  <a:pt x="1152" y="116"/>
                  <a:pt x="1131" y="110"/>
                  <a:pt x="1131" y="110"/>
                </a:cubicBezTo>
                <a:cubicBezTo>
                  <a:pt x="1120" y="102"/>
                  <a:pt x="1110" y="93"/>
                  <a:pt x="1099" y="88"/>
                </a:cubicBezTo>
                <a:cubicBezTo>
                  <a:pt x="1085" y="82"/>
                  <a:pt x="1068" y="86"/>
                  <a:pt x="1056" y="78"/>
                </a:cubicBezTo>
                <a:cubicBezTo>
                  <a:pt x="1035" y="64"/>
                  <a:pt x="1024" y="37"/>
                  <a:pt x="1003" y="24"/>
                </a:cubicBezTo>
                <a:cubicBezTo>
                  <a:pt x="992" y="17"/>
                  <a:pt x="981" y="10"/>
                  <a:pt x="971" y="3"/>
                </a:cubicBezTo>
                <a:cubicBezTo>
                  <a:pt x="736" y="21"/>
                  <a:pt x="499" y="0"/>
                  <a:pt x="267" y="35"/>
                </a:cubicBezTo>
                <a:cubicBezTo>
                  <a:pt x="253" y="73"/>
                  <a:pt x="249" y="101"/>
                  <a:pt x="224" y="131"/>
                </a:cubicBezTo>
                <a:cubicBezTo>
                  <a:pt x="183" y="177"/>
                  <a:pt x="121" y="209"/>
                  <a:pt x="85" y="259"/>
                </a:cubicBezTo>
                <a:cubicBezTo>
                  <a:pt x="24" y="339"/>
                  <a:pt x="31" y="359"/>
                  <a:pt x="0" y="451"/>
                </a:cubicBezTo>
                <a:cubicBezTo>
                  <a:pt x="24" y="521"/>
                  <a:pt x="15" y="647"/>
                  <a:pt x="53" y="696"/>
                </a:cubicBezTo>
                <a:cubicBezTo>
                  <a:pt x="74" y="723"/>
                  <a:pt x="149" y="739"/>
                  <a:pt x="149" y="739"/>
                </a:cubicBezTo>
                <a:cubicBezTo>
                  <a:pt x="235" y="825"/>
                  <a:pt x="291" y="833"/>
                  <a:pt x="405" y="867"/>
                </a:cubicBezTo>
                <a:cubicBezTo>
                  <a:pt x="439" y="877"/>
                  <a:pt x="465" y="904"/>
                  <a:pt x="501" y="910"/>
                </a:cubicBezTo>
                <a:cubicBezTo>
                  <a:pt x="536" y="915"/>
                  <a:pt x="572" y="916"/>
                  <a:pt x="608" y="920"/>
                </a:cubicBezTo>
                <a:cubicBezTo>
                  <a:pt x="692" y="949"/>
                  <a:pt x="649" y="938"/>
                  <a:pt x="736" y="952"/>
                </a:cubicBezTo>
                <a:cubicBezTo>
                  <a:pt x="813" y="927"/>
                  <a:pt x="794" y="967"/>
                  <a:pt x="843" y="1006"/>
                </a:cubicBezTo>
                <a:cubicBezTo>
                  <a:pt x="872" y="1029"/>
                  <a:pt x="907" y="1038"/>
                  <a:pt x="939" y="1059"/>
                </a:cubicBezTo>
                <a:cubicBezTo>
                  <a:pt x="971" y="1108"/>
                  <a:pt x="997" y="1114"/>
                  <a:pt x="1056" y="1134"/>
                </a:cubicBezTo>
                <a:cubicBezTo>
                  <a:pt x="1066" y="1137"/>
                  <a:pt x="1088" y="1144"/>
                  <a:pt x="1088" y="1144"/>
                </a:cubicBezTo>
                <a:cubicBezTo>
                  <a:pt x="1121" y="1179"/>
                  <a:pt x="1180" y="1182"/>
                  <a:pt x="1227" y="1198"/>
                </a:cubicBezTo>
                <a:cubicBezTo>
                  <a:pt x="1237" y="1201"/>
                  <a:pt x="1259" y="1208"/>
                  <a:pt x="1259" y="1208"/>
                </a:cubicBezTo>
                <a:cubicBezTo>
                  <a:pt x="1295" y="1246"/>
                  <a:pt x="1269" y="1226"/>
                  <a:pt x="1344" y="1251"/>
                </a:cubicBezTo>
                <a:cubicBezTo>
                  <a:pt x="1354" y="1254"/>
                  <a:pt x="1365" y="1258"/>
                  <a:pt x="1376" y="1262"/>
                </a:cubicBezTo>
                <a:cubicBezTo>
                  <a:pt x="1386" y="1265"/>
                  <a:pt x="1408" y="1272"/>
                  <a:pt x="1408" y="1272"/>
                </a:cubicBezTo>
                <a:cubicBezTo>
                  <a:pt x="1481" y="1345"/>
                  <a:pt x="1515" y="1336"/>
                  <a:pt x="1621" y="1347"/>
                </a:cubicBezTo>
                <a:cubicBezTo>
                  <a:pt x="1642" y="1361"/>
                  <a:pt x="1681" y="1406"/>
                  <a:pt x="1707" y="1411"/>
                </a:cubicBezTo>
                <a:cubicBezTo>
                  <a:pt x="1770" y="1422"/>
                  <a:pt x="1835" y="1425"/>
                  <a:pt x="1899" y="1432"/>
                </a:cubicBezTo>
                <a:cubicBezTo>
                  <a:pt x="1918" y="1438"/>
                  <a:pt x="1948" y="1446"/>
                  <a:pt x="1963" y="1464"/>
                </a:cubicBezTo>
                <a:cubicBezTo>
                  <a:pt x="1987" y="1494"/>
                  <a:pt x="1967" y="1554"/>
                  <a:pt x="1995" y="1582"/>
                </a:cubicBezTo>
                <a:cubicBezTo>
                  <a:pt x="2013" y="1599"/>
                  <a:pt x="2041" y="1605"/>
                  <a:pt x="2059" y="1624"/>
                </a:cubicBezTo>
                <a:cubicBezTo>
                  <a:pt x="2093" y="1660"/>
                  <a:pt x="2125" y="1701"/>
                  <a:pt x="2155" y="1742"/>
                </a:cubicBezTo>
                <a:cubicBezTo>
                  <a:pt x="2180" y="1823"/>
                  <a:pt x="2176" y="1859"/>
                  <a:pt x="2240" y="1923"/>
                </a:cubicBezTo>
                <a:cubicBezTo>
                  <a:pt x="2252" y="1959"/>
                  <a:pt x="2258" y="1962"/>
                  <a:pt x="2240" y="1944"/>
                </a:cubicBezTo>
                <a:close/>
              </a:path>
            </a:pathLst>
          </a:cu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7" name="Freeform 19"/>
          <p:cNvSpPr>
            <a:spLocks/>
          </p:cNvSpPr>
          <p:nvPr/>
        </p:nvSpPr>
        <p:spPr bwMode="auto">
          <a:xfrm>
            <a:off x="990600" y="1066800"/>
            <a:ext cx="2235200" cy="2286000"/>
          </a:xfrm>
          <a:custGeom>
            <a:avLst/>
            <a:gdLst>
              <a:gd name="T0" fmla="*/ 2147483647 w 1408"/>
              <a:gd name="T1" fmla="*/ 2147483647 h 1440"/>
              <a:gd name="T2" fmla="*/ 2147483647 w 1408"/>
              <a:gd name="T3" fmla="*/ 2147483647 h 1440"/>
              <a:gd name="T4" fmla="*/ 2147483647 w 1408"/>
              <a:gd name="T5" fmla="*/ 2147483647 h 1440"/>
              <a:gd name="T6" fmla="*/ 2147483647 w 1408"/>
              <a:gd name="T7" fmla="*/ 2147483647 h 1440"/>
              <a:gd name="T8" fmla="*/ 2147483647 w 1408"/>
              <a:gd name="T9" fmla="*/ 2147483647 h 1440"/>
              <a:gd name="T10" fmla="*/ 2147483647 w 1408"/>
              <a:gd name="T11" fmla="*/ 2147483647 h 1440"/>
              <a:gd name="T12" fmla="*/ 2147483647 w 1408"/>
              <a:gd name="T13" fmla="*/ 2147483647 h 1440"/>
              <a:gd name="T14" fmla="*/ 2147483647 w 1408"/>
              <a:gd name="T15" fmla="*/ 0 h 1440"/>
              <a:gd name="T16" fmla="*/ 2147483647 w 1408"/>
              <a:gd name="T17" fmla="*/ 2147483647 h 1440"/>
              <a:gd name="T18" fmla="*/ 2147483647 w 1408"/>
              <a:gd name="T19" fmla="*/ 2147483647 h 1440"/>
              <a:gd name="T20" fmla="*/ 2147483647 w 1408"/>
              <a:gd name="T21" fmla="*/ 2147483647 h 1440"/>
              <a:gd name="T22" fmla="*/ 2147483647 w 1408"/>
              <a:gd name="T23" fmla="*/ 2147483647 h 1440"/>
              <a:gd name="T24" fmla="*/ 2147483647 w 1408"/>
              <a:gd name="T25" fmla="*/ 2147483647 h 1440"/>
              <a:gd name="T26" fmla="*/ 2147483647 w 1408"/>
              <a:gd name="T27" fmla="*/ 2147483647 h 1440"/>
              <a:gd name="T28" fmla="*/ 2147483647 w 1408"/>
              <a:gd name="T29" fmla="*/ 2147483647 h 1440"/>
              <a:gd name="T30" fmla="*/ 2147483647 w 1408"/>
              <a:gd name="T31" fmla="*/ 2147483647 h 1440"/>
              <a:gd name="T32" fmla="*/ 2147483647 w 1408"/>
              <a:gd name="T33" fmla="*/ 2147483647 h 1440"/>
              <a:gd name="T34" fmla="*/ 2147483647 w 1408"/>
              <a:gd name="T35" fmla="*/ 2147483647 h 1440"/>
              <a:gd name="T36" fmla="*/ 2147483647 w 1408"/>
              <a:gd name="T37" fmla="*/ 2147483647 h 1440"/>
              <a:gd name="T38" fmla="*/ 2147483647 w 1408"/>
              <a:gd name="T39" fmla="*/ 2147483647 h 1440"/>
              <a:gd name="T40" fmla="*/ 2147483647 w 1408"/>
              <a:gd name="T41" fmla="*/ 2147483647 h 1440"/>
              <a:gd name="T42" fmla="*/ 2147483647 w 1408"/>
              <a:gd name="T43" fmla="*/ 2147483647 h 1440"/>
              <a:gd name="T44" fmla="*/ 2147483647 w 1408"/>
              <a:gd name="T45" fmla="*/ 2147483647 h 1440"/>
              <a:gd name="T46" fmla="*/ 2147483647 w 1408"/>
              <a:gd name="T47" fmla="*/ 2147483647 h 1440"/>
              <a:gd name="T48" fmla="*/ 2147483647 w 1408"/>
              <a:gd name="T49" fmla="*/ 2147483647 h 1440"/>
              <a:gd name="T50" fmla="*/ 2147483647 w 1408"/>
              <a:gd name="T51" fmla="*/ 2147483647 h 1440"/>
              <a:gd name="T52" fmla="*/ 2147483647 w 1408"/>
              <a:gd name="T53" fmla="*/ 2147483647 h 1440"/>
              <a:gd name="T54" fmla="*/ 2147483647 w 1408"/>
              <a:gd name="T55" fmla="*/ 2147483647 h 1440"/>
              <a:gd name="T56" fmla="*/ 2147483647 w 1408"/>
              <a:gd name="T57" fmla="*/ 2147483647 h 1440"/>
              <a:gd name="T58" fmla="*/ 2147483647 w 1408"/>
              <a:gd name="T59" fmla="*/ 2147483647 h 1440"/>
              <a:gd name="T60" fmla="*/ 2147483647 w 1408"/>
              <a:gd name="T61" fmla="*/ 2147483647 h 1440"/>
              <a:gd name="T62" fmla="*/ 2147483647 w 1408"/>
              <a:gd name="T63" fmla="*/ 2147483647 h 1440"/>
              <a:gd name="T64" fmla="*/ 2147483647 w 1408"/>
              <a:gd name="T65" fmla="*/ 2147483647 h 1440"/>
              <a:gd name="T66" fmla="*/ 2147483647 w 1408"/>
              <a:gd name="T67" fmla="*/ 2147483647 h 1440"/>
              <a:gd name="T68" fmla="*/ 2147483647 w 1408"/>
              <a:gd name="T69" fmla="*/ 2147483647 h 1440"/>
              <a:gd name="T70" fmla="*/ 2147483647 w 1408"/>
              <a:gd name="T71" fmla="*/ 2147483647 h 1440"/>
              <a:gd name="T72" fmla="*/ 2147483647 w 1408"/>
              <a:gd name="T73" fmla="*/ 2147483647 h 1440"/>
              <a:gd name="T74" fmla="*/ 2147483647 w 1408"/>
              <a:gd name="T75" fmla="*/ 2147483647 h 1440"/>
              <a:gd name="T76" fmla="*/ 2147483647 w 1408"/>
              <a:gd name="T77" fmla="*/ 2147483647 h 1440"/>
              <a:gd name="T78" fmla="*/ 2147483647 w 1408"/>
              <a:gd name="T79" fmla="*/ 2147483647 h 1440"/>
              <a:gd name="T80" fmla="*/ 2147483647 w 1408"/>
              <a:gd name="T81" fmla="*/ 2147483647 h 1440"/>
              <a:gd name="T82" fmla="*/ 2147483647 w 1408"/>
              <a:gd name="T83" fmla="*/ 2147483647 h 1440"/>
              <a:gd name="T84" fmla="*/ 2147483647 w 1408"/>
              <a:gd name="T85" fmla="*/ 2147483647 h 1440"/>
              <a:gd name="T86" fmla="*/ 2147483647 w 1408"/>
              <a:gd name="T87" fmla="*/ 2147483647 h 1440"/>
              <a:gd name="T88" fmla="*/ 2147483647 w 1408"/>
              <a:gd name="T89" fmla="*/ 2147483647 h 1440"/>
              <a:gd name="T90" fmla="*/ 2147483647 w 1408"/>
              <a:gd name="T91" fmla="*/ 2147483647 h 1440"/>
              <a:gd name="T92" fmla="*/ 2147483647 w 1408"/>
              <a:gd name="T93" fmla="*/ 2147483647 h 1440"/>
              <a:gd name="T94" fmla="*/ 2147483647 w 1408"/>
              <a:gd name="T95" fmla="*/ 2147483647 h 1440"/>
              <a:gd name="T96" fmla="*/ 2147483647 w 1408"/>
              <a:gd name="T97" fmla="*/ 2147483647 h 14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08"/>
              <a:gd name="T148" fmla="*/ 0 h 1440"/>
              <a:gd name="T149" fmla="*/ 1408 w 1408"/>
              <a:gd name="T150" fmla="*/ 1440 h 14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08" h="1440">
                <a:moveTo>
                  <a:pt x="1384" y="536"/>
                </a:moveTo>
                <a:cubicBezTo>
                  <a:pt x="1362" y="525"/>
                  <a:pt x="1336" y="514"/>
                  <a:pt x="1320" y="496"/>
                </a:cubicBezTo>
                <a:cubicBezTo>
                  <a:pt x="1307" y="481"/>
                  <a:pt x="1298" y="464"/>
                  <a:pt x="1288" y="448"/>
                </a:cubicBezTo>
                <a:cubicBezTo>
                  <a:pt x="1282" y="440"/>
                  <a:pt x="1272" y="424"/>
                  <a:pt x="1272" y="424"/>
                </a:cubicBezTo>
                <a:cubicBezTo>
                  <a:pt x="1278" y="362"/>
                  <a:pt x="1284" y="318"/>
                  <a:pt x="1312" y="264"/>
                </a:cubicBezTo>
                <a:cubicBezTo>
                  <a:pt x="1327" y="188"/>
                  <a:pt x="1335" y="136"/>
                  <a:pt x="1392" y="80"/>
                </a:cubicBezTo>
                <a:cubicBezTo>
                  <a:pt x="1354" y="23"/>
                  <a:pt x="1376" y="42"/>
                  <a:pt x="1336" y="16"/>
                </a:cubicBezTo>
                <a:cubicBezTo>
                  <a:pt x="1251" y="22"/>
                  <a:pt x="1224" y="24"/>
                  <a:pt x="1152" y="0"/>
                </a:cubicBezTo>
                <a:cubicBezTo>
                  <a:pt x="1116" y="7"/>
                  <a:pt x="1108" y="0"/>
                  <a:pt x="1088" y="32"/>
                </a:cubicBezTo>
                <a:cubicBezTo>
                  <a:pt x="1083" y="39"/>
                  <a:pt x="1085" y="50"/>
                  <a:pt x="1080" y="56"/>
                </a:cubicBezTo>
                <a:cubicBezTo>
                  <a:pt x="1074" y="61"/>
                  <a:pt x="1063" y="59"/>
                  <a:pt x="1056" y="64"/>
                </a:cubicBezTo>
                <a:cubicBezTo>
                  <a:pt x="1017" y="85"/>
                  <a:pt x="989" y="116"/>
                  <a:pt x="944" y="128"/>
                </a:cubicBezTo>
                <a:cubicBezTo>
                  <a:pt x="933" y="130"/>
                  <a:pt x="899" y="138"/>
                  <a:pt x="888" y="144"/>
                </a:cubicBezTo>
                <a:cubicBezTo>
                  <a:pt x="847" y="164"/>
                  <a:pt x="815" y="213"/>
                  <a:pt x="792" y="248"/>
                </a:cubicBezTo>
                <a:cubicBezTo>
                  <a:pt x="777" y="269"/>
                  <a:pt x="778" y="301"/>
                  <a:pt x="760" y="320"/>
                </a:cubicBezTo>
                <a:cubicBezTo>
                  <a:pt x="744" y="336"/>
                  <a:pt x="728" y="352"/>
                  <a:pt x="712" y="368"/>
                </a:cubicBezTo>
                <a:cubicBezTo>
                  <a:pt x="704" y="376"/>
                  <a:pt x="688" y="392"/>
                  <a:pt x="688" y="392"/>
                </a:cubicBezTo>
                <a:cubicBezTo>
                  <a:pt x="680" y="415"/>
                  <a:pt x="675" y="444"/>
                  <a:pt x="656" y="464"/>
                </a:cubicBezTo>
                <a:cubicBezTo>
                  <a:pt x="617" y="502"/>
                  <a:pt x="535" y="552"/>
                  <a:pt x="488" y="584"/>
                </a:cubicBezTo>
                <a:cubicBezTo>
                  <a:pt x="470" y="609"/>
                  <a:pt x="438" y="676"/>
                  <a:pt x="408" y="688"/>
                </a:cubicBezTo>
                <a:cubicBezTo>
                  <a:pt x="343" y="712"/>
                  <a:pt x="266" y="711"/>
                  <a:pt x="200" y="728"/>
                </a:cubicBezTo>
                <a:cubicBezTo>
                  <a:pt x="170" y="735"/>
                  <a:pt x="150" y="752"/>
                  <a:pt x="120" y="760"/>
                </a:cubicBezTo>
                <a:cubicBezTo>
                  <a:pt x="104" y="770"/>
                  <a:pt x="78" y="773"/>
                  <a:pt x="72" y="792"/>
                </a:cubicBezTo>
                <a:cubicBezTo>
                  <a:pt x="58" y="832"/>
                  <a:pt x="35" y="873"/>
                  <a:pt x="16" y="912"/>
                </a:cubicBezTo>
                <a:cubicBezTo>
                  <a:pt x="13" y="928"/>
                  <a:pt x="0" y="945"/>
                  <a:pt x="8" y="960"/>
                </a:cubicBezTo>
                <a:cubicBezTo>
                  <a:pt x="28" y="1000"/>
                  <a:pt x="73" y="959"/>
                  <a:pt x="96" y="952"/>
                </a:cubicBezTo>
                <a:cubicBezTo>
                  <a:pt x="181" y="957"/>
                  <a:pt x="217" y="966"/>
                  <a:pt x="296" y="952"/>
                </a:cubicBezTo>
                <a:cubicBezTo>
                  <a:pt x="296" y="951"/>
                  <a:pt x="355" y="932"/>
                  <a:pt x="368" y="928"/>
                </a:cubicBezTo>
                <a:cubicBezTo>
                  <a:pt x="376" y="925"/>
                  <a:pt x="392" y="920"/>
                  <a:pt x="392" y="920"/>
                </a:cubicBezTo>
                <a:cubicBezTo>
                  <a:pt x="408" y="922"/>
                  <a:pt x="425" y="921"/>
                  <a:pt x="440" y="928"/>
                </a:cubicBezTo>
                <a:cubicBezTo>
                  <a:pt x="450" y="932"/>
                  <a:pt x="453" y="946"/>
                  <a:pt x="464" y="952"/>
                </a:cubicBezTo>
                <a:cubicBezTo>
                  <a:pt x="486" y="963"/>
                  <a:pt x="512" y="968"/>
                  <a:pt x="536" y="976"/>
                </a:cubicBezTo>
                <a:cubicBezTo>
                  <a:pt x="545" y="979"/>
                  <a:pt x="552" y="986"/>
                  <a:pt x="560" y="992"/>
                </a:cubicBezTo>
                <a:cubicBezTo>
                  <a:pt x="586" y="1071"/>
                  <a:pt x="585" y="1137"/>
                  <a:pt x="648" y="1200"/>
                </a:cubicBezTo>
                <a:cubicBezTo>
                  <a:pt x="651" y="1235"/>
                  <a:pt x="652" y="1293"/>
                  <a:pt x="672" y="1328"/>
                </a:cubicBezTo>
                <a:cubicBezTo>
                  <a:pt x="681" y="1344"/>
                  <a:pt x="697" y="1357"/>
                  <a:pt x="704" y="1376"/>
                </a:cubicBezTo>
                <a:cubicBezTo>
                  <a:pt x="723" y="1433"/>
                  <a:pt x="705" y="1414"/>
                  <a:pt x="744" y="1440"/>
                </a:cubicBezTo>
                <a:cubicBezTo>
                  <a:pt x="752" y="1437"/>
                  <a:pt x="760" y="1436"/>
                  <a:pt x="768" y="1432"/>
                </a:cubicBezTo>
                <a:cubicBezTo>
                  <a:pt x="777" y="1425"/>
                  <a:pt x="781" y="1410"/>
                  <a:pt x="792" y="1408"/>
                </a:cubicBezTo>
                <a:cubicBezTo>
                  <a:pt x="825" y="1399"/>
                  <a:pt x="861" y="1402"/>
                  <a:pt x="896" y="1400"/>
                </a:cubicBezTo>
                <a:cubicBezTo>
                  <a:pt x="937" y="1393"/>
                  <a:pt x="958" y="1390"/>
                  <a:pt x="992" y="1368"/>
                </a:cubicBezTo>
                <a:cubicBezTo>
                  <a:pt x="982" y="1312"/>
                  <a:pt x="957" y="1272"/>
                  <a:pt x="928" y="1224"/>
                </a:cubicBezTo>
                <a:cubicBezTo>
                  <a:pt x="918" y="1178"/>
                  <a:pt x="918" y="1131"/>
                  <a:pt x="904" y="1088"/>
                </a:cubicBezTo>
                <a:cubicBezTo>
                  <a:pt x="890" y="994"/>
                  <a:pt x="890" y="917"/>
                  <a:pt x="960" y="848"/>
                </a:cubicBezTo>
                <a:cubicBezTo>
                  <a:pt x="997" y="736"/>
                  <a:pt x="1067" y="735"/>
                  <a:pt x="1176" y="728"/>
                </a:cubicBezTo>
                <a:cubicBezTo>
                  <a:pt x="1237" y="703"/>
                  <a:pt x="1238" y="703"/>
                  <a:pt x="1312" y="712"/>
                </a:cubicBezTo>
                <a:cubicBezTo>
                  <a:pt x="1353" y="725"/>
                  <a:pt x="1391" y="738"/>
                  <a:pt x="1408" y="688"/>
                </a:cubicBezTo>
                <a:cubicBezTo>
                  <a:pt x="1395" y="651"/>
                  <a:pt x="1390" y="614"/>
                  <a:pt x="1384" y="576"/>
                </a:cubicBezTo>
                <a:cubicBezTo>
                  <a:pt x="1376" y="533"/>
                  <a:pt x="1362" y="536"/>
                  <a:pt x="1384" y="5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8" name="Freeform 20"/>
          <p:cNvSpPr>
            <a:spLocks/>
          </p:cNvSpPr>
          <p:nvPr/>
        </p:nvSpPr>
        <p:spPr bwMode="auto">
          <a:xfrm>
            <a:off x="2362200" y="2152650"/>
            <a:ext cx="895350" cy="996950"/>
          </a:xfrm>
          <a:custGeom>
            <a:avLst/>
            <a:gdLst>
              <a:gd name="T0" fmla="*/ 2147483647 w 564"/>
              <a:gd name="T1" fmla="*/ 2147483647 h 628"/>
              <a:gd name="T2" fmla="*/ 2147483647 w 564"/>
              <a:gd name="T3" fmla="*/ 2147483647 h 628"/>
              <a:gd name="T4" fmla="*/ 2147483647 w 564"/>
              <a:gd name="T5" fmla="*/ 2147483647 h 628"/>
              <a:gd name="T6" fmla="*/ 2147483647 w 564"/>
              <a:gd name="T7" fmla="*/ 2147483647 h 628"/>
              <a:gd name="T8" fmla="*/ 2147483647 w 564"/>
              <a:gd name="T9" fmla="*/ 2147483647 h 628"/>
              <a:gd name="T10" fmla="*/ 2147483647 w 564"/>
              <a:gd name="T11" fmla="*/ 2147483647 h 628"/>
              <a:gd name="T12" fmla="*/ 2147483647 w 564"/>
              <a:gd name="T13" fmla="*/ 2147483647 h 628"/>
              <a:gd name="T14" fmla="*/ 2147483647 w 564"/>
              <a:gd name="T15" fmla="*/ 2147483647 h 628"/>
              <a:gd name="T16" fmla="*/ 2147483647 w 564"/>
              <a:gd name="T17" fmla="*/ 2147483647 h 628"/>
              <a:gd name="T18" fmla="*/ 2147483647 w 564"/>
              <a:gd name="T19" fmla="*/ 2147483647 h 628"/>
              <a:gd name="T20" fmla="*/ 2147483647 w 564"/>
              <a:gd name="T21" fmla="*/ 2147483647 h 628"/>
              <a:gd name="T22" fmla="*/ 2147483647 w 564"/>
              <a:gd name="T23" fmla="*/ 2147483647 h 628"/>
              <a:gd name="T24" fmla="*/ 2147483647 w 564"/>
              <a:gd name="T25" fmla="*/ 2147483647 h 628"/>
              <a:gd name="T26" fmla="*/ 2147483647 w 564"/>
              <a:gd name="T27" fmla="*/ 2147483647 h 628"/>
              <a:gd name="T28" fmla="*/ 2147483647 w 564"/>
              <a:gd name="T29" fmla="*/ 2147483647 h 628"/>
              <a:gd name="T30" fmla="*/ 2147483647 w 564"/>
              <a:gd name="T31" fmla="*/ 2147483647 h 628"/>
              <a:gd name="T32" fmla="*/ 2147483647 w 564"/>
              <a:gd name="T33" fmla="*/ 2147483647 h 628"/>
              <a:gd name="T34" fmla="*/ 2147483647 w 564"/>
              <a:gd name="T35" fmla="*/ 2147483647 h 628"/>
              <a:gd name="T36" fmla="*/ 2147483647 w 564"/>
              <a:gd name="T37" fmla="*/ 0 h 628"/>
              <a:gd name="T38" fmla="*/ 2147483647 w 564"/>
              <a:gd name="T39" fmla="*/ 2147483647 h 628"/>
              <a:gd name="T40" fmla="*/ 2147483647 w 564"/>
              <a:gd name="T41" fmla="*/ 2147483647 h 628"/>
              <a:gd name="T42" fmla="*/ 2147483647 w 564"/>
              <a:gd name="T43" fmla="*/ 2147483647 h 628"/>
              <a:gd name="T44" fmla="*/ 2147483647 w 564"/>
              <a:gd name="T45" fmla="*/ 2147483647 h 6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4"/>
              <a:gd name="T70" fmla="*/ 0 h 628"/>
              <a:gd name="T71" fmla="*/ 564 w 564"/>
              <a:gd name="T72" fmla="*/ 628 h 6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4" h="628">
                <a:moveTo>
                  <a:pt x="532" y="80"/>
                </a:moveTo>
                <a:cubicBezTo>
                  <a:pt x="498" y="113"/>
                  <a:pt x="458" y="134"/>
                  <a:pt x="420" y="160"/>
                </a:cubicBezTo>
                <a:cubicBezTo>
                  <a:pt x="387" y="208"/>
                  <a:pt x="352" y="252"/>
                  <a:pt x="316" y="296"/>
                </a:cubicBezTo>
                <a:cubicBezTo>
                  <a:pt x="309" y="303"/>
                  <a:pt x="307" y="314"/>
                  <a:pt x="300" y="320"/>
                </a:cubicBezTo>
                <a:cubicBezTo>
                  <a:pt x="280" y="333"/>
                  <a:pt x="257" y="341"/>
                  <a:pt x="236" y="352"/>
                </a:cubicBezTo>
                <a:cubicBezTo>
                  <a:pt x="173" y="429"/>
                  <a:pt x="130" y="518"/>
                  <a:pt x="76" y="600"/>
                </a:cubicBezTo>
                <a:cubicBezTo>
                  <a:pt x="78" y="608"/>
                  <a:pt x="91" y="620"/>
                  <a:pt x="84" y="624"/>
                </a:cubicBezTo>
                <a:cubicBezTo>
                  <a:pt x="75" y="628"/>
                  <a:pt x="65" y="616"/>
                  <a:pt x="60" y="608"/>
                </a:cubicBezTo>
                <a:cubicBezTo>
                  <a:pt x="59" y="607"/>
                  <a:pt x="40" y="548"/>
                  <a:pt x="36" y="536"/>
                </a:cubicBezTo>
                <a:cubicBezTo>
                  <a:pt x="30" y="520"/>
                  <a:pt x="20" y="488"/>
                  <a:pt x="20" y="488"/>
                </a:cubicBezTo>
                <a:cubicBezTo>
                  <a:pt x="34" y="445"/>
                  <a:pt x="33" y="458"/>
                  <a:pt x="20" y="392"/>
                </a:cubicBezTo>
                <a:cubicBezTo>
                  <a:pt x="16" y="375"/>
                  <a:pt x="4" y="344"/>
                  <a:pt x="4" y="344"/>
                </a:cubicBezTo>
                <a:cubicBezTo>
                  <a:pt x="9" y="309"/>
                  <a:pt x="0" y="269"/>
                  <a:pt x="20" y="240"/>
                </a:cubicBezTo>
                <a:cubicBezTo>
                  <a:pt x="32" y="220"/>
                  <a:pt x="57" y="213"/>
                  <a:pt x="76" y="200"/>
                </a:cubicBezTo>
                <a:cubicBezTo>
                  <a:pt x="109" y="150"/>
                  <a:pt x="84" y="201"/>
                  <a:pt x="84" y="152"/>
                </a:cubicBezTo>
                <a:cubicBezTo>
                  <a:pt x="84" y="112"/>
                  <a:pt x="133" y="90"/>
                  <a:pt x="164" y="80"/>
                </a:cubicBezTo>
                <a:cubicBezTo>
                  <a:pt x="200" y="49"/>
                  <a:pt x="205" y="39"/>
                  <a:pt x="244" y="24"/>
                </a:cubicBezTo>
                <a:cubicBezTo>
                  <a:pt x="259" y="17"/>
                  <a:pt x="276" y="13"/>
                  <a:pt x="292" y="8"/>
                </a:cubicBezTo>
                <a:cubicBezTo>
                  <a:pt x="300" y="5"/>
                  <a:pt x="316" y="0"/>
                  <a:pt x="316" y="0"/>
                </a:cubicBezTo>
                <a:cubicBezTo>
                  <a:pt x="326" y="2"/>
                  <a:pt x="338" y="3"/>
                  <a:pt x="348" y="8"/>
                </a:cubicBezTo>
                <a:cubicBezTo>
                  <a:pt x="365" y="16"/>
                  <a:pt x="396" y="40"/>
                  <a:pt x="396" y="40"/>
                </a:cubicBezTo>
                <a:cubicBezTo>
                  <a:pt x="447" y="33"/>
                  <a:pt x="482" y="22"/>
                  <a:pt x="532" y="32"/>
                </a:cubicBezTo>
                <a:cubicBezTo>
                  <a:pt x="564" y="64"/>
                  <a:pt x="564" y="48"/>
                  <a:pt x="532" y="8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1905000" y="1549400"/>
            <a:ext cx="419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亚述膨胀</a:t>
            </a:r>
            <a:endParaRPr lang="en-US" sz="4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7910" name="Freeform 22"/>
          <p:cNvSpPr>
            <a:spLocks/>
          </p:cNvSpPr>
          <p:nvPr/>
        </p:nvSpPr>
        <p:spPr bwMode="auto">
          <a:xfrm>
            <a:off x="2006600" y="3924300"/>
            <a:ext cx="558800" cy="8001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16755" name="Group 23"/>
          <p:cNvGrpSpPr>
            <a:grpSpLocks/>
          </p:cNvGrpSpPr>
          <p:nvPr/>
        </p:nvGrpSpPr>
        <p:grpSpPr bwMode="auto">
          <a:xfrm>
            <a:off x="2422525" y="4105275"/>
            <a:ext cx="168275" cy="1227138"/>
            <a:chOff x="1046" y="2763"/>
            <a:chExt cx="106" cy="773"/>
          </a:xfrm>
        </p:grpSpPr>
        <p:sp>
          <p:nvSpPr>
            <p:cNvPr id="116763" name="Freeform 24"/>
            <p:cNvSpPr>
              <a:spLocks/>
            </p:cNvSpPr>
            <p:nvPr/>
          </p:nvSpPr>
          <p:spPr bwMode="auto">
            <a:xfrm>
              <a:off x="1113" y="2864"/>
              <a:ext cx="31" cy="392"/>
            </a:xfrm>
            <a:custGeom>
              <a:avLst/>
              <a:gdLst>
                <a:gd name="T0" fmla="*/ 15 w 31"/>
                <a:gd name="T1" fmla="*/ 0 h 392"/>
                <a:gd name="T2" fmla="*/ 31 w 31"/>
                <a:gd name="T3" fmla="*/ 280 h 392"/>
                <a:gd name="T4" fmla="*/ 15 w 31"/>
                <a:gd name="T5" fmla="*/ 392 h 392"/>
                <a:gd name="T6" fmla="*/ 0 60000 65536"/>
                <a:gd name="T7" fmla="*/ 0 60000 65536"/>
                <a:gd name="T8" fmla="*/ 0 60000 65536"/>
                <a:gd name="T9" fmla="*/ 0 w 31"/>
                <a:gd name="T10" fmla="*/ 0 h 392"/>
                <a:gd name="T11" fmla="*/ 31 w 31"/>
                <a:gd name="T12" fmla="*/ 392 h 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92">
                  <a:moveTo>
                    <a:pt x="15" y="0"/>
                  </a:moveTo>
                  <a:cubicBezTo>
                    <a:pt x="7" y="93"/>
                    <a:pt x="0" y="189"/>
                    <a:pt x="31" y="280"/>
                  </a:cubicBezTo>
                  <a:cubicBezTo>
                    <a:pt x="29" y="296"/>
                    <a:pt x="15" y="363"/>
                    <a:pt x="15" y="3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4" name="Freeform 25"/>
            <p:cNvSpPr>
              <a:spLocks/>
            </p:cNvSpPr>
            <p:nvPr/>
          </p:nvSpPr>
          <p:spPr bwMode="auto">
            <a:xfrm>
              <a:off x="1046" y="3256"/>
              <a:ext cx="106" cy="280"/>
            </a:xfrm>
            <a:custGeom>
              <a:avLst/>
              <a:gdLst>
                <a:gd name="T0" fmla="*/ 82 w 106"/>
                <a:gd name="T1" fmla="*/ 0 h 280"/>
                <a:gd name="T2" fmla="*/ 34 w 106"/>
                <a:gd name="T3" fmla="*/ 264 h 280"/>
                <a:gd name="T4" fmla="*/ 106 w 106"/>
                <a:gd name="T5" fmla="*/ 216 h 280"/>
                <a:gd name="T6" fmla="*/ 74 w 106"/>
                <a:gd name="T7" fmla="*/ 112 h 280"/>
                <a:gd name="T8" fmla="*/ 74 w 106"/>
                <a:gd name="T9" fmla="*/ 48 h 280"/>
                <a:gd name="T10" fmla="*/ 58 w 106"/>
                <a:gd name="T11" fmla="*/ 24 h 280"/>
                <a:gd name="T12" fmla="*/ 82 w 106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"/>
                <a:gd name="T22" fmla="*/ 0 h 280"/>
                <a:gd name="T23" fmla="*/ 106 w 106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" h="280">
                  <a:moveTo>
                    <a:pt x="82" y="0"/>
                  </a:moveTo>
                  <a:cubicBezTo>
                    <a:pt x="0" y="54"/>
                    <a:pt x="56" y="175"/>
                    <a:pt x="34" y="264"/>
                  </a:cubicBezTo>
                  <a:cubicBezTo>
                    <a:pt x="83" y="280"/>
                    <a:pt x="91" y="259"/>
                    <a:pt x="106" y="216"/>
                  </a:cubicBezTo>
                  <a:cubicBezTo>
                    <a:pt x="94" y="180"/>
                    <a:pt x="82" y="147"/>
                    <a:pt x="74" y="112"/>
                  </a:cubicBezTo>
                  <a:cubicBezTo>
                    <a:pt x="83" y="82"/>
                    <a:pt x="87" y="84"/>
                    <a:pt x="74" y="48"/>
                  </a:cubicBezTo>
                  <a:cubicBezTo>
                    <a:pt x="70" y="38"/>
                    <a:pt x="56" y="33"/>
                    <a:pt x="58" y="24"/>
                  </a:cubicBezTo>
                  <a:cubicBezTo>
                    <a:pt x="59" y="12"/>
                    <a:pt x="74" y="8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765" name="Freeform 26"/>
            <p:cNvSpPr>
              <a:spLocks/>
            </p:cNvSpPr>
            <p:nvPr/>
          </p:nvSpPr>
          <p:spPr bwMode="auto">
            <a:xfrm>
              <a:off x="1070" y="2763"/>
              <a:ext cx="80" cy="114"/>
            </a:xfrm>
            <a:custGeom>
              <a:avLst/>
              <a:gdLst>
                <a:gd name="T0" fmla="*/ 58 w 80"/>
                <a:gd name="T1" fmla="*/ 105 h 114"/>
                <a:gd name="T2" fmla="*/ 22 w 80"/>
                <a:gd name="T3" fmla="*/ 87 h 114"/>
                <a:gd name="T4" fmla="*/ 6 w 80"/>
                <a:gd name="T5" fmla="*/ 61 h 114"/>
                <a:gd name="T6" fmla="*/ 0 w 80"/>
                <a:gd name="T7" fmla="*/ 35 h 114"/>
                <a:gd name="T8" fmla="*/ 16 w 80"/>
                <a:gd name="T9" fmla="*/ 25 h 114"/>
                <a:gd name="T10" fmla="*/ 36 w 80"/>
                <a:gd name="T11" fmla="*/ 1 h 114"/>
                <a:gd name="T12" fmla="*/ 78 w 80"/>
                <a:gd name="T13" fmla="*/ 23 h 114"/>
                <a:gd name="T14" fmla="*/ 62 w 80"/>
                <a:gd name="T15" fmla="*/ 93 h 114"/>
                <a:gd name="T16" fmla="*/ 58 w 80"/>
                <a:gd name="T17" fmla="*/ 105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114"/>
                <a:gd name="T29" fmla="*/ 80 w 80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114">
                  <a:moveTo>
                    <a:pt x="58" y="105"/>
                  </a:moveTo>
                  <a:cubicBezTo>
                    <a:pt x="47" y="97"/>
                    <a:pt x="34" y="91"/>
                    <a:pt x="22" y="87"/>
                  </a:cubicBezTo>
                  <a:cubicBezTo>
                    <a:pt x="16" y="78"/>
                    <a:pt x="10" y="70"/>
                    <a:pt x="6" y="61"/>
                  </a:cubicBezTo>
                  <a:cubicBezTo>
                    <a:pt x="4" y="51"/>
                    <a:pt x="2" y="43"/>
                    <a:pt x="0" y="35"/>
                  </a:cubicBezTo>
                  <a:cubicBezTo>
                    <a:pt x="2" y="26"/>
                    <a:pt x="7" y="27"/>
                    <a:pt x="16" y="25"/>
                  </a:cubicBezTo>
                  <a:cubicBezTo>
                    <a:pt x="22" y="16"/>
                    <a:pt x="27" y="6"/>
                    <a:pt x="36" y="1"/>
                  </a:cubicBezTo>
                  <a:cubicBezTo>
                    <a:pt x="62" y="9"/>
                    <a:pt x="62" y="0"/>
                    <a:pt x="78" y="23"/>
                  </a:cubicBezTo>
                  <a:cubicBezTo>
                    <a:pt x="80" y="45"/>
                    <a:pt x="75" y="73"/>
                    <a:pt x="62" y="93"/>
                  </a:cubicBezTo>
                  <a:cubicBezTo>
                    <a:pt x="57" y="110"/>
                    <a:pt x="58" y="114"/>
                    <a:pt x="58" y="10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16756" name="Freeform 28"/>
          <p:cNvSpPr>
            <a:spLocks/>
          </p:cNvSpPr>
          <p:nvPr/>
        </p:nvSpPr>
        <p:spPr bwMode="auto">
          <a:xfrm>
            <a:off x="7772400" y="50292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8059738" y="5334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波斯湾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</a:p>
        </p:txBody>
      </p:sp>
      <p:sp>
        <p:nvSpPr>
          <p:cNvPr id="37919" name="Freeform 31"/>
          <p:cNvSpPr>
            <a:spLocks/>
          </p:cNvSpPr>
          <p:nvPr/>
        </p:nvSpPr>
        <p:spPr bwMode="auto">
          <a:xfrm>
            <a:off x="2667000" y="2692400"/>
            <a:ext cx="1230313" cy="2184400"/>
          </a:xfrm>
          <a:custGeom>
            <a:avLst/>
            <a:gdLst>
              <a:gd name="T0" fmla="*/ 0 w 919"/>
              <a:gd name="T1" fmla="*/ 2147483647 h 1416"/>
              <a:gd name="T2" fmla="*/ 2147483647 w 919"/>
              <a:gd name="T3" fmla="*/ 2147483647 h 1416"/>
              <a:gd name="T4" fmla="*/ 2147483647 w 919"/>
              <a:gd name="T5" fmla="*/ 2147483647 h 1416"/>
              <a:gd name="T6" fmla="*/ 2147483647 w 919"/>
              <a:gd name="T7" fmla="*/ 2147483647 h 1416"/>
              <a:gd name="T8" fmla="*/ 2147483647 w 919"/>
              <a:gd name="T9" fmla="*/ 2147483647 h 1416"/>
              <a:gd name="T10" fmla="*/ 2147483647 w 919"/>
              <a:gd name="T11" fmla="*/ 2147483647 h 1416"/>
              <a:gd name="T12" fmla="*/ 2147483647 w 919"/>
              <a:gd name="T13" fmla="*/ 2147483647 h 1416"/>
              <a:gd name="T14" fmla="*/ 0 w 919"/>
              <a:gd name="T15" fmla="*/ 2147483647 h 14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9"/>
              <a:gd name="T25" fmla="*/ 0 h 1416"/>
              <a:gd name="T26" fmla="*/ 919 w 919"/>
              <a:gd name="T27" fmla="*/ 1416 h 14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9" h="1416">
                <a:moveTo>
                  <a:pt x="0" y="1376"/>
                </a:moveTo>
                <a:cubicBezTo>
                  <a:pt x="172" y="1396"/>
                  <a:pt x="344" y="1416"/>
                  <a:pt x="480" y="1376"/>
                </a:cubicBezTo>
                <a:cubicBezTo>
                  <a:pt x="616" y="1336"/>
                  <a:pt x="744" y="1263"/>
                  <a:pt x="816" y="1136"/>
                </a:cubicBezTo>
                <a:cubicBezTo>
                  <a:pt x="887" y="1008"/>
                  <a:pt x="919" y="759"/>
                  <a:pt x="912" y="608"/>
                </a:cubicBezTo>
                <a:cubicBezTo>
                  <a:pt x="904" y="456"/>
                  <a:pt x="831" y="319"/>
                  <a:pt x="768" y="224"/>
                </a:cubicBezTo>
                <a:cubicBezTo>
                  <a:pt x="704" y="128"/>
                  <a:pt x="631" y="63"/>
                  <a:pt x="528" y="32"/>
                </a:cubicBezTo>
                <a:cubicBezTo>
                  <a:pt x="424" y="0"/>
                  <a:pt x="232" y="16"/>
                  <a:pt x="144" y="32"/>
                </a:cubicBezTo>
                <a:cubicBezTo>
                  <a:pt x="56" y="48"/>
                  <a:pt x="24" y="112"/>
                  <a:pt x="0" y="1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21" name="AutoShape 33"/>
          <p:cNvSpPr>
            <a:spLocks noChangeArrowheads="1"/>
          </p:cNvSpPr>
          <p:nvPr/>
        </p:nvSpPr>
        <p:spPr bwMode="auto">
          <a:xfrm>
            <a:off x="5867400" y="2387600"/>
            <a:ext cx="5334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1981200" y="4094163"/>
            <a:ext cx="144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ja-JP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以色列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utoUpdateAnimBg="0"/>
      <p:bldP spid="37894" grpId="0" animBg="1"/>
      <p:bldP spid="37895" grpId="0" animBg="1"/>
      <p:bldP spid="37897" grpId="0" autoUpdateAnimBg="0"/>
      <p:bldP spid="37898" grpId="0" autoUpdateAnimBg="0"/>
      <p:bldP spid="37902" grpId="0" autoUpdateAnimBg="0"/>
      <p:bldP spid="37906" grpId="0" animBg="1"/>
      <p:bldP spid="37907" grpId="0" animBg="1"/>
      <p:bldP spid="37908" grpId="0" animBg="1"/>
      <p:bldP spid="37909" grpId="0" autoUpdateAnimBg="0"/>
      <p:bldP spid="37910" grpId="0" animBg="1"/>
      <p:bldP spid="37919" grpId="0" animBg="1"/>
      <p:bldP spid="37921" grpId="0" animBg="1"/>
      <p:bldP spid="37923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447800" y="3429000"/>
            <a:ext cx="0" cy="835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486025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7677150" y="3425825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 rot="16168439">
            <a:off x="-1223168" y="1131093"/>
            <a:ext cx="5048250" cy="1477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cs typeface="宋体" charset="0"/>
              </a:rPr>
              <a:t>　提革拉毗尼色</a:t>
            </a:r>
            <a:endParaRPr lang="en-US" altLang="ja-JP" sz="3600" b="1">
              <a:solidFill>
                <a:srgbClr val="F1F7E9"/>
              </a:solidFill>
              <a:latin typeface="Times New Roman" charset="0"/>
            </a:endParaRPr>
          </a:p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亚述强盛时期</a:t>
            </a:r>
            <a:endParaRPr lang="en-US" sz="3600" b="1">
              <a:solidFill>
                <a:srgbClr val="F1F7E9"/>
              </a:solidFill>
              <a:latin typeface="Times New Roman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905000" y="152400"/>
            <a:ext cx="367506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4000" b="1">
                <a:solidFill>
                  <a:srgbClr val="F1F7E9"/>
                </a:solidFill>
                <a:latin typeface="Times New Roman" charset="0"/>
                <a:cs typeface="宋体" charset="0"/>
              </a:rPr>
              <a:t>亚述</a:t>
            </a:r>
            <a:endParaRPr lang="zh-CN" altLang="en-US" sz="4000" b="1">
              <a:solidFill>
                <a:srgbClr val="FFFF00"/>
              </a:solidFill>
              <a:latin typeface="Times New Roman" charset="0"/>
              <a:cs typeface="宋体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04800" y="4295775"/>
            <a:ext cx="381000" cy="18002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1100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88392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57200" y="3429000"/>
            <a:ext cx="0" cy="835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66294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56388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45720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3505200" y="3429000"/>
            <a:ext cx="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371475" y="4217988"/>
            <a:ext cx="8620125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 rot="-5433484">
            <a:off x="6198394" y="1918494"/>
            <a:ext cx="4243388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尼尼微被毁</a:t>
            </a:r>
            <a:r>
              <a:rPr lang="en-US" altLang="ja-JP" sz="3600" b="1">
                <a:solidFill>
                  <a:srgbClr val="F1F7E9"/>
                </a:solidFill>
                <a:latin typeface="Times New Roman" charset="0"/>
              </a:rPr>
              <a:t> 612</a:t>
            </a:r>
            <a:endParaRPr lang="en-US" sz="3600" b="1">
              <a:solidFill>
                <a:srgbClr val="F1F7E9"/>
              </a:solidFill>
              <a:latin typeface="Times New Roman" charset="0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724525" y="5589588"/>
            <a:ext cx="1905000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</a:pPr>
            <a:r>
              <a:rPr lang="en-US" sz="3200" b="1" dirty="0">
                <a:solidFill>
                  <a:srgbClr val="366B1B"/>
                </a:solidFill>
                <a:latin typeface="Times New Roman" charset="0"/>
              </a:rPr>
              <a:t> </a:t>
            </a: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尼尼微重蹈旧辙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 rot="-5433484">
            <a:off x="3305174" y="1801525"/>
            <a:ext cx="4241801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约拿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760</a:t>
            </a: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5486400" y="4038600"/>
            <a:ext cx="19050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540067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750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64389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700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436245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800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332422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850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22860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900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419975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650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8458200" y="4295775"/>
            <a:ext cx="3810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1F7E9"/>
                </a:solidFill>
                <a:ea typeface="MS PGothic" pitchFamily="34" charset="-128"/>
                <a:cs typeface="MS PGothic" pitchFamily="34" charset="-128"/>
              </a:rPr>
              <a:t>600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 rot="-5433484">
            <a:off x="5210175" y="1904712"/>
            <a:ext cx="42418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defRPr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那鸿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660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 rot="-5433484">
            <a:off x="4063206" y="1948657"/>
            <a:ext cx="42433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rgbClr val="F1F7E9"/>
                </a:solidFill>
                <a:latin typeface="Times New Roman" charset="0"/>
                <a:cs typeface="宋体" charset="0"/>
              </a:rPr>
              <a:t>以色列沦陷 </a:t>
            </a:r>
            <a:r>
              <a:rPr lang="en-US" sz="3600" b="1">
                <a:solidFill>
                  <a:srgbClr val="F1F7E9"/>
                </a:solidFill>
                <a:latin typeface="Times New Roman" charset="0"/>
              </a:rPr>
              <a:t>722</a:t>
            </a:r>
          </a:p>
        </p:txBody>
      </p:sp>
      <p:sp>
        <p:nvSpPr>
          <p:cNvPr id="14366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5638800" y="0"/>
            <a:ext cx="3124200" cy="90805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</a:rPr>
              <a:t>100 </a:t>
            </a:r>
            <a:r>
              <a:rPr lang="zh-CN" altLang="en-US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  <a:cs typeface="宋体" charset="0"/>
              </a:rPr>
              <a:t>年后</a:t>
            </a:r>
            <a:r>
              <a:rPr lang="en-US" altLang="ja-JP" sz="4000">
                <a:solidFill>
                  <a:srgbClr val="FFE70E"/>
                </a:solidFill>
                <a:effectLst/>
                <a:latin typeface="Times New Roman" charset="0"/>
                <a:ea typeface="MS PGothic" charset="0"/>
              </a:rPr>
              <a:t>…</a:t>
            </a:r>
            <a:endParaRPr lang="en-US" sz="4000">
              <a:latin typeface="Times New Roman" charset="0"/>
              <a:ea typeface="MS PGothic" charset="0"/>
            </a:endParaRPr>
          </a:p>
        </p:txBody>
      </p:sp>
      <p:sp>
        <p:nvSpPr>
          <p:cNvPr id="165917" name="Freeform 27"/>
          <p:cNvSpPr>
            <a:spLocks/>
          </p:cNvSpPr>
          <p:nvPr/>
        </p:nvSpPr>
        <p:spPr bwMode="auto">
          <a:xfrm>
            <a:off x="215900" y="1700213"/>
            <a:ext cx="5940425" cy="3967162"/>
          </a:xfrm>
          <a:custGeom>
            <a:avLst/>
            <a:gdLst>
              <a:gd name="T0" fmla="*/ 2147483647 w 618"/>
              <a:gd name="T1" fmla="*/ 2147483647 h 210"/>
              <a:gd name="T2" fmla="*/ 2147483647 w 618"/>
              <a:gd name="T3" fmla="*/ 2147483647 h 210"/>
              <a:gd name="T4" fmla="*/ 2147483647 w 618"/>
              <a:gd name="T5" fmla="*/ 2147483647 h 210"/>
              <a:gd name="T6" fmla="*/ 2147483647 w 618"/>
              <a:gd name="T7" fmla="*/ 0 h 210"/>
              <a:gd name="T8" fmla="*/ 2147483647 w 618"/>
              <a:gd name="T9" fmla="*/ 2147483647 h 210"/>
              <a:gd name="T10" fmla="*/ 2147483647 w 618"/>
              <a:gd name="T11" fmla="*/ 2147483647 h 210"/>
              <a:gd name="T12" fmla="*/ 2147483647 w 618"/>
              <a:gd name="T13" fmla="*/ 2147483647 h 210"/>
              <a:gd name="T14" fmla="*/ 2147483647 w 618"/>
              <a:gd name="T15" fmla="*/ 2147483647 h 210"/>
              <a:gd name="T16" fmla="*/ 2147483647 w 618"/>
              <a:gd name="T17" fmla="*/ 2147483647 h 210"/>
              <a:gd name="T18" fmla="*/ 2147483647 w 618"/>
              <a:gd name="T19" fmla="*/ 2147483647 h 2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8"/>
              <a:gd name="T31" fmla="*/ 0 h 210"/>
              <a:gd name="T32" fmla="*/ 618 w 618"/>
              <a:gd name="T33" fmla="*/ 210 h 2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8" h="210">
                <a:moveTo>
                  <a:pt x="21" y="191"/>
                </a:moveTo>
                <a:cubicBezTo>
                  <a:pt x="85" y="94"/>
                  <a:pt x="0" y="210"/>
                  <a:pt x="81" y="132"/>
                </a:cubicBezTo>
                <a:cubicBezTo>
                  <a:pt x="97" y="115"/>
                  <a:pt x="149" y="33"/>
                  <a:pt x="165" y="24"/>
                </a:cubicBezTo>
                <a:cubicBezTo>
                  <a:pt x="186" y="10"/>
                  <a:pt x="236" y="0"/>
                  <a:pt x="236" y="0"/>
                </a:cubicBezTo>
                <a:cubicBezTo>
                  <a:pt x="261" y="8"/>
                  <a:pt x="288" y="14"/>
                  <a:pt x="308" y="36"/>
                </a:cubicBezTo>
                <a:cubicBezTo>
                  <a:pt x="326" y="57"/>
                  <a:pt x="330" y="95"/>
                  <a:pt x="356" y="108"/>
                </a:cubicBezTo>
                <a:cubicBezTo>
                  <a:pt x="414" y="137"/>
                  <a:pt x="386" y="126"/>
                  <a:pt x="439" y="143"/>
                </a:cubicBezTo>
                <a:cubicBezTo>
                  <a:pt x="483" y="139"/>
                  <a:pt x="529" y="147"/>
                  <a:pt x="571" y="132"/>
                </a:cubicBezTo>
                <a:cubicBezTo>
                  <a:pt x="587" y="125"/>
                  <a:pt x="588" y="100"/>
                  <a:pt x="595" y="84"/>
                </a:cubicBezTo>
                <a:cubicBezTo>
                  <a:pt x="604" y="60"/>
                  <a:pt x="618" y="12"/>
                  <a:pt x="618" y="12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003300"/>
              </a:solidFill>
              <a:latin typeface="Arial" charset="0"/>
              <a:ea typeface="MS PGothic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 rot="16166516">
            <a:off x="5775770" y="1842889"/>
            <a:ext cx="424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西番雅 </a:t>
            </a:r>
            <a:r>
              <a:rPr lang="en-US" sz="3200" b="1" dirty="0">
                <a:solidFill>
                  <a:srgbClr val="FDFF5D"/>
                </a:solidFill>
                <a:latin typeface="Arial"/>
                <a:ea typeface="ＭＳ Ｐゴシック" pitchFamily="24" charset="-128"/>
                <a:cs typeface="Arial"/>
              </a:rPr>
              <a:t>630</a:t>
            </a:r>
          </a:p>
        </p:txBody>
      </p:sp>
    </p:spTree>
    <p:extLst>
      <p:ext uri="{BB962C8B-B14F-4D97-AF65-F5344CB8AC3E}">
        <p14:creationId xmlns:p14="http://schemas.microsoft.com/office/powerpoint/2010/main" val="591785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utoUpdateAnimBg="0"/>
      <p:bldP spid="14353" grpId="0" autoUpdateAnimBg="0"/>
      <p:bldP spid="14354" grpId="0" autoUpdateAnimBg="0"/>
      <p:bldP spid="14355" grpId="0" animBg="1"/>
      <p:bldP spid="14364" grpId="0" autoUpdateAnimBg="0"/>
      <p:bldP spid="14365" grpId="0" autoUpdateAnimBg="0"/>
      <p:bldP spid="31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924800" y="4994275"/>
            <a:ext cx="1219200" cy="833438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3048000"/>
            <a:ext cx="3886200" cy="833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>
            <a:off x="684213" y="1268413"/>
            <a:ext cx="0" cy="4800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0" name="Rectangle 5"/>
          <p:cNvSpPr>
            <a:spLocks noChangeArrowheads="1"/>
          </p:cNvSpPr>
          <p:nvPr/>
        </p:nvSpPr>
        <p:spPr bwMode="auto">
          <a:xfrm>
            <a:off x="0" y="32004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1" name="Rectangle 6"/>
          <p:cNvSpPr>
            <a:spLocks noChangeArrowheads="1"/>
          </p:cNvSpPr>
          <p:nvPr/>
        </p:nvSpPr>
        <p:spPr bwMode="auto">
          <a:xfrm>
            <a:off x="4267200" y="3200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2" name="Rectangle 7"/>
          <p:cNvSpPr>
            <a:spLocks noChangeArrowheads="1"/>
          </p:cNvSpPr>
          <p:nvPr/>
        </p:nvSpPr>
        <p:spPr bwMode="auto">
          <a:xfrm>
            <a:off x="4114800" y="3048000"/>
            <a:ext cx="3810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3" name="Rectangle 8"/>
          <p:cNvSpPr>
            <a:spLocks noChangeArrowheads="1"/>
          </p:cNvSpPr>
          <p:nvPr/>
        </p:nvSpPr>
        <p:spPr bwMode="auto">
          <a:xfrm>
            <a:off x="7924800" y="3048000"/>
            <a:ext cx="1219200" cy="8382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4" name="Rectangle 9"/>
          <p:cNvSpPr>
            <a:spLocks noChangeArrowheads="1"/>
          </p:cNvSpPr>
          <p:nvPr/>
        </p:nvSpPr>
        <p:spPr bwMode="auto">
          <a:xfrm>
            <a:off x="0" y="5029200"/>
            <a:ext cx="50292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>
            <a:off x="990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>
            <a:off x="1524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>
            <a:off x="2133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8" name="Line 13"/>
          <p:cNvSpPr>
            <a:spLocks noChangeShapeType="1"/>
          </p:cNvSpPr>
          <p:nvPr/>
        </p:nvSpPr>
        <p:spPr bwMode="auto">
          <a:xfrm>
            <a:off x="2667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49" name="Line 14"/>
          <p:cNvSpPr>
            <a:spLocks noChangeShapeType="1"/>
          </p:cNvSpPr>
          <p:nvPr/>
        </p:nvSpPr>
        <p:spPr bwMode="auto">
          <a:xfrm>
            <a:off x="48768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0" name="Line 15"/>
          <p:cNvSpPr>
            <a:spLocks noChangeShapeType="1"/>
          </p:cNvSpPr>
          <p:nvPr/>
        </p:nvSpPr>
        <p:spPr bwMode="auto">
          <a:xfrm>
            <a:off x="43434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1" name="Line 16"/>
          <p:cNvSpPr>
            <a:spLocks noChangeShapeType="1"/>
          </p:cNvSpPr>
          <p:nvPr/>
        </p:nvSpPr>
        <p:spPr bwMode="auto">
          <a:xfrm>
            <a:off x="3276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2" name="Line 17"/>
          <p:cNvSpPr>
            <a:spLocks noChangeShapeType="1"/>
          </p:cNvSpPr>
          <p:nvPr/>
        </p:nvSpPr>
        <p:spPr bwMode="auto">
          <a:xfrm>
            <a:off x="3810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3" name="Line 18"/>
          <p:cNvSpPr>
            <a:spLocks noChangeShapeType="1"/>
          </p:cNvSpPr>
          <p:nvPr/>
        </p:nvSpPr>
        <p:spPr bwMode="auto">
          <a:xfrm>
            <a:off x="54864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4" name="Line 19"/>
          <p:cNvSpPr>
            <a:spLocks noChangeShapeType="1"/>
          </p:cNvSpPr>
          <p:nvPr/>
        </p:nvSpPr>
        <p:spPr bwMode="auto">
          <a:xfrm>
            <a:off x="60960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5" name="Line 20"/>
          <p:cNvSpPr>
            <a:spLocks noChangeShapeType="1"/>
          </p:cNvSpPr>
          <p:nvPr/>
        </p:nvSpPr>
        <p:spPr bwMode="auto">
          <a:xfrm>
            <a:off x="67056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6" name="Line 21"/>
          <p:cNvSpPr>
            <a:spLocks noChangeShapeType="1"/>
          </p:cNvSpPr>
          <p:nvPr/>
        </p:nvSpPr>
        <p:spPr bwMode="auto">
          <a:xfrm>
            <a:off x="7315200" y="5334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7" name="Text Box 22"/>
          <p:cNvSpPr txBox="1">
            <a:spLocks noChangeArrowheads="1"/>
          </p:cNvSpPr>
          <p:nvPr/>
        </p:nvSpPr>
        <p:spPr bwMode="auto">
          <a:xfrm>
            <a:off x="609600" y="381000"/>
            <a:ext cx="876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ja-JP" altLang="en-US" sz="1600">
                <a:solidFill>
                  <a:srgbClr val="FFFFFF"/>
                </a:solidFill>
                <a:latin typeface="Times New Roman" charset="0"/>
              </a:rPr>
              <a:t>　</a:t>
            </a:r>
            <a:r>
              <a:rPr kumimoji="1" lang="en-US" altLang="ja-JP" sz="1600">
                <a:solidFill>
                  <a:srgbClr val="FFFFFF"/>
                </a:solidFill>
                <a:latin typeface="Times New Roman" charset="0"/>
              </a:rPr>
              <a:t>660     650     640     630     620     610     600     590     580     570      560      550     540     530     520       </a:t>
            </a:r>
          </a:p>
        </p:txBody>
      </p:sp>
      <p:sp>
        <p:nvSpPr>
          <p:cNvPr id="167958" name="Line 23"/>
          <p:cNvSpPr>
            <a:spLocks noChangeShapeType="1"/>
          </p:cNvSpPr>
          <p:nvPr/>
        </p:nvSpPr>
        <p:spPr bwMode="auto">
          <a:xfrm>
            <a:off x="7848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59" name="Line 24"/>
          <p:cNvSpPr>
            <a:spLocks noChangeShapeType="1"/>
          </p:cNvSpPr>
          <p:nvPr/>
        </p:nvSpPr>
        <p:spPr bwMode="auto">
          <a:xfrm>
            <a:off x="84582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0" name="Line 25"/>
          <p:cNvSpPr>
            <a:spLocks noChangeShapeType="1"/>
          </p:cNvSpPr>
          <p:nvPr/>
        </p:nvSpPr>
        <p:spPr bwMode="auto">
          <a:xfrm>
            <a:off x="89916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1" name="Rectangle 26"/>
          <p:cNvSpPr>
            <a:spLocks noChangeArrowheads="1"/>
          </p:cNvSpPr>
          <p:nvPr/>
        </p:nvSpPr>
        <p:spPr bwMode="auto">
          <a:xfrm>
            <a:off x="0" y="3200400"/>
            <a:ext cx="914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2" name="Line 27"/>
          <p:cNvSpPr>
            <a:spLocks noChangeShapeType="1"/>
          </p:cNvSpPr>
          <p:nvPr/>
        </p:nvSpPr>
        <p:spPr bwMode="auto">
          <a:xfrm flipH="1">
            <a:off x="914400" y="53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63" name="Rectangle 28"/>
          <p:cNvSpPr>
            <a:spLocks noChangeArrowheads="1"/>
          </p:cNvSpPr>
          <p:nvPr/>
        </p:nvSpPr>
        <p:spPr bwMode="auto">
          <a:xfrm>
            <a:off x="0" y="685800"/>
            <a:ext cx="3962400" cy="15113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990600" y="32766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亚述时代</a:t>
            </a:r>
            <a:endParaRPr kumimoji="1" lang="ja-JP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343400" y="32766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新巴比伦时代</a:t>
            </a:r>
            <a:endParaRPr kumimoji="1" lang="ja-JP" altLang="en-US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7696200" y="32766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波</a:t>
            </a:r>
            <a:r>
              <a:rPr kumimoji="1" lang="zh-CN" altLang="en-GB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斯</a:t>
            </a:r>
            <a:r>
              <a:rPr kumimoji="1" lang="zh-CN" altLang="en-GB">
                <a:solidFill>
                  <a:srgbClr val="FFFFFF"/>
                </a:solidFill>
              </a:rPr>
              <a:t> 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-107950" y="3275013"/>
            <a:ext cx="111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当代强国</a:t>
            </a:r>
            <a:endParaRPr kumimoji="1" lang="en-US" altLang="ja-JP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7968" name="Text Box 34"/>
          <p:cNvSpPr txBox="1">
            <a:spLocks noChangeArrowheads="1"/>
          </p:cNvSpPr>
          <p:nvPr/>
        </p:nvSpPr>
        <p:spPr bwMode="auto">
          <a:xfrm>
            <a:off x="573088" y="2217738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1200" b="1">
                <a:solidFill>
                  <a:srgbClr val="FFFFFF"/>
                </a:solidFill>
                <a:latin typeface="Times New Roman" charset="0"/>
              </a:rPr>
              <a:t>663 BC</a:t>
            </a:r>
          </a:p>
        </p:txBody>
      </p:sp>
      <p:sp>
        <p:nvSpPr>
          <p:cNvPr id="167969" name="Rectangle 35"/>
          <p:cNvSpPr>
            <a:spLocks noChangeArrowheads="1"/>
          </p:cNvSpPr>
          <p:nvPr/>
        </p:nvSpPr>
        <p:spPr bwMode="auto">
          <a:xfrm>
            <a:off x="2362200" y="685800"/>
            <a:ext cx="457200" cy="15113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70" name="Rectangle 36"/>
          <p:cNvSpPr>
            <a:spLocks noChangeArrowheads="1"/>
          </p:cNvSpPr>
          <p:nvPr/>
        </p:nvSpPr>
        <p:spPr bwMode="auto">
          <a:xfrm>
            <a:off x="3733800" y="685800"/>
            <a:ext cx="228600" cy="1511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838200" y="1066800"/>
            <a:ext cx="16764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400" b="1" dirty="0">
                <a:solidFill>
                  <a:srgbClr val="000000"/>
                </a:solidFill>
                <a:latin typeface="Copperplate Gothic Light" pitchFamily="-112" charset="0"/>
                <a:cs typeface="+mn-cs"/>
              </a:rPr>
              <a:t>亚述巴尼拔王</a:t>
            </a:r>
          </a:p>
        </p:txBody>
      </p:sp>
      <p:sp>
        <p:nvSpPr>
          <p:cNvPr id="167972" name="Rectangle 38"/>
          <p:cNvSpPr>
            <a:spLocks noChangeArrowheads="1"/>
          </p:cNvSpPr>
          <p:nvPr/>
        </p:nvSpPr>
        <p:spPr bwMode="auto">
          <a:xfrm>
            <a:off x="2819400" y="685800"/>
            <a:ext cx="914400" cy="15113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73" name="Rectangle 39"/>
          <p:cNvSpPr>
            <a:spLocks noChangeArrowheads="1"/>
          </p:cNvSpPr>
          <p:nvPr/>
        </p:nvSpPr>
        <p:spPr bwMode="auto">
          <a:xfrm>
            <a:off x="0" y="838200"/>
            <a:ext cx="1116013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0" y="1042988"/>
            <a:ext cx="118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亚述诸王</a:t>
            </a:r>
            <a:endParaRPr kumimoji="1" lang="ja-JP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2351088" y="609600"/>
            <a:ext cx="492125" cy="1676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cs typeface="宋体" charset="0"/>
              </a:rPr>
              <a:t>亚述提里兰尼</a:t>
            </a:r>
            <a:endParaRPr kumimoji="1" lang="en-US" altLang="ja-JP" sz="2000" b="1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982913" y="673100"/>
            <a:ext cx="554037" cy="1676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西撒勒辊</a:t>
            </a:r>
            <a:endParaRPr kumimoji="1" lang="ja-JP" altLang="en-US" b="1">
              <a:solidFill>
                <a:srgbClr val="000000"/>
              </a:solidFill>
              <a:cs typeface="宋体" charset="0"/>
            </a:endParaRP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3563938" y="549275"/>
            <a:ext cx="954087" cy="1595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FFFFFF"/>
                </a:solidFill>
                <a:cs typeface="宋体" charset="0"/>
              </a:rPr>
              <a:t>亚述乌巴</a:t>
            </a:r>
          </a:p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cs typeface="宋体" charset="0"/>
              </a:rPr>
              <a:t>力二世</a:t>
            </a:r>
            <a:endParaRPr kumimoji="1" lang="ja-JP" altLang="en-US" sz="2000" b="1">
              <a:solidFill>
                <a:srgbClr val="000000"/>
              </a:solidFill>
              <a:cs typeface="宋体" charset="0"/>
            </a:endParaRPr>
          </a:p>
        </p:txBody>
      </p:sp>
      <p:grpSp>
        <p:nvGrpSpPr>
          <p:cNvPr id="167978" name="Group 44"/>
          <p:cNvGrpSpPr>
            <a:grpSpLocks/>
          </p:cNvGrpSpPr>
          <p:nvPr/>
        </p:nvGrpSpPr>
        <p:grpSpPr bwMode="auto">
          <a:xfrm>
            <a:off x="2482850" y="1511300"/>
            <a:ext cx="2317750" cy="1689100"/>
            <a:chOff x="1968" y="1680"/>
            <a:chExt cx="480" cy="336"/>
          </a:xfrm>
        </p:grpSpPr>
        <p:sp>
          <p:nvSpPr>
            <p:cNvPr id="16429" name="AutoShape 45"/>
            <p:cNvSpPr>
              <a:spLocks noChangeArrowheads="1"/>
            </p:cNvSpPr>
            <p:nvPr/>
          </p:nvSpPr>
          <p:spPr bwMode="auto">
            <a:xfrm>
              <a:off x="1968" y="1680"/>
              <a:ext cx="480" cy="336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9783" dir="1514402" algn="ctr" rotWithShape="0">
                <a:srgbClr val="191919">
                  <a:alpha val="74997"/>
                </a:srgb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buClrTx/>
                <a:buSzTx/>
                <a:buFontTx/>
                <a:buNone/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6430" name="Text Box 46"/>
            <p:cNvSpPr txBox="1">
              <a:spLocks noChangeArrowheads="1"/>
            </p:cNvSpPr>
            <p:nvPr/>
          </p:nvSpPr>
          <p:spPr bwMode="auto">
            <a:xfrm>
              <a:off x="2016" y="1776"/>
              <a:ext cx="38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rgbClr val="191919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en-US" altLang="ja-JP" sz="1400" b="1" dirty="0">
                  <a:solidFill>
                    <a:srgbClr val="FFFFFF"/>
                  </a:solidFill>
                  <a:latin typeface="Times New Roman" charset="0"/>
                </a:rPr>
                <a:t>612</a:t>
              </a:r>
              <a:endParaRPr kumimoji="1" lang="en-US" altLang="ja-JP" sz="1200" b="1" dirty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0" y="4335463"/>
            <a:ext cx="55626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1" lang="en-GB" sz="4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charset="0"/>
              <a:ea typeface="MS PGothic" charset="0"/>
            </a:endParaRPr>
          </a:p>
        </p:txBody>
      </p:sp>
      <p:sp>
        <p:nvSpPr>
          <p:cNvPr id="167980" name="Rectangle 48"/>
          <p:cNvSpPr>
            <a:spLocks noChangeArrowheads="1"/>
          </p:cNvSpPr>
          <p:nvPr/>
        </p:nvSpPr>
        <p:spPr bwMode="auto">
          <a:xfrm>
            <a:off x="0" y="4724400"/>
            <a:ext cx="50292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0" y="47244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犹大</a:t>
            </a:r>
            <a:endParaRPr kumimoji="1" lang="ja-JP" alt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7982" name="Rectangle 50"/>
          <p:cNvSpPr>
            <a:spLocks noChangeArrowheads="1"/>
          </p:cNvSpPr>
          <p:nvPr/>
        </p:nvSpPr>
        <p:spPr bwMode="auto">
          <a:xfrm>
            <a:off x="0" y="5029200"/>
            <a:ext cx="1981200" cy="762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3" name="Rectangle 51"/>
          <p:cNvSpPr>
            <a:spLocks noChangeArrowheads="1"/>
          </p:cNvSpPr>
          <p:nvPr/>
        </p:nvSpPr>
        <p:spPr bwMode="auto">
          <a:xfrm>
            <a:off x="1981200" y="5029200"/>
            <a:ext cx="152400" cy="762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4" name="Rectangle 52"/>
          <p:cNvSpPr>
            <a:spLocks noChangeArrowheads="1"/>
          </p:cNvSpPr>
          <p:nvPr/>
        </p:nvSpPr>
        <p:spPr bwMode="auto">
          <a:xfrm>
            <a:off x="2133600" y="5029200"/>
            <a:ext cx="1752600" cy="76200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5" name="Rectangle 53"/>
          <p:cNvSpPr>
            <a:spLocks noChangeArrowheads="1"/>
          </p:cNvSpPr>
          <p:nvPr/>
        </p:nvSpPr>
        <p:spPr bwMode="auto">
          <a:xfrm>
            <a:off x="3962400" y="5029200"/>
            <a:ext cx="533400" cy="7620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7986" name="Rectangle 54"/>
          <p:cNvSpPr>
            <a:spLocks noChangeArrowheads="1"/>
          </p:cNvSpPr>
          <p:nvPr/>
        </p:nvSpPr>
        <p:spPr bwMode="auto">
          <a:xfrm>
            <a:off x="4572000" y="5029200"/>
            <a:ext cx="457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2209800" y="5257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约西亚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3932238" y="4806950"/>
            <a:ext cx="554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000000"/>
                </a:solidFill>
                <a:cs typeface="宋体" charset="0"/>
              </a:rPr>
              <a:t>约雅敬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449763" y="4806950"/>
            <a:ext cx="554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000000"/>
                </a:solidFill>
                <a:cs typeface="宋体" charset="0"/>
              </a:rPr>
              <a:t>西底家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066800" y="5791200"/>
            <a:ext cx="11430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b="1">
                <a:solidFill>
                  <a:srgbClr val="FFFFFF"/>
                </a:solidFill>
                <a:cs typeface="宋体" charset="0"/>
              </a:rPr>
              <a:t>亚们</a:t>
            </a:r>
            <a:r>
              <a:rPr kumimoji="1" lang="zh-CN" altLang="en-US">
                <a:solidFill>
                  <a:srgbClr val="FFFFFF"/>
                </a:solidFill>
              </a:rPr>
              <a:t> </a:t>
            </a:r>
            <a:r>
              <a:rPr kumimoji="1" lang="en-US" altLang="ja-JP" sz="1400" b="1">
                <a:solidFill>
                  <a:srgbClr val="FFFFFF"/>
                </a:solidFill>
                <a:latin typeface="Copperplate Gothic Light" charset="0"/>
              </a:rPr>
              <a:t> </a:t>
            </a:r>
          </a:p>
        </p:txBody>
      </p:sp>
      <p:sp>
        <p:nvSpPr>
          <p:cNvPr id="167991" name="Line 59"/>
          <p:cNvSpPr>
            <a:spLocks noChangeShapeType="1"/>
          </p:cNvSpPr>
          <p:nvPr/>
        </p:nvSpPr>
        <p:spPr bwMode="auto">
          <a:xfrm flipV="1">
            <a:off x="1905000" y="5791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2286000" y="5791200"/>
            <a:ext cx="1600200" cy="396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约哈斯</a:t>
            </a:r>
            <a:r>
              <a:rPr kumimoji="1" lang="zh-CN" altLang="en-US" sz="2000">
                <a:solidFill>
                  <a:srgbClr val="FFFFFF"/>
                </a:solidFill>
              </a:rPr>
              <a:t> </a:t>
            </a:r>
            <a:endParaRPr kumimoji="1" lang="en-US" altLang="ja-JP" sz="2000">
              <a:solidFill>
                <a:srgbClr val="FFFFFF"/>
              </a:solidFill>
            </a:endParaRPr>
          </a:p>
        </p:txBody>
      </p:sp>
      <p:sp>
        <p:nvSpPr>
          <p:cNvPr id="167993" name="Line 61"/>
          <p:cNvSpPr>
            <a:spLocks noChangeShapeType="1"/>
          </p:cNvSpPr>
          <p:nvPr/>
        </p:nvSpPr>
        <p:spPr bwMode="auto">
          <a:xfrm flipV="1">
            <a:off x="3581400" y="5791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4191000" y="58674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约雅斤</a:t>
            </a:r>
            <a:r>
              <a:rPr kumimoji="1" lang="zh-CN" altLang="en-US">
                <a:solidFill>
                  <a:srgbClr val="FFFFFF"/>
                </a:solidFill>
              </a:rPr>
              <a:t> </a:t>
            </a:r>
            <a:endParaRPr kumimoji="1" lang="en-US" altLang="ja-JP">
              <a:solidFill>
                <a:srgbClr val="FFFFFF"/>
              </a:solidFill>
            </a:endParaRPr>
          </a:p>
        </p:txBody>
      </p:sp>
      <p:sp>
        <p:nvSpPr>
          <p:cNvPr id="167995" name="Line 63"/>
          <p:cNvSpPr>
            <a:spLocks noChangeShapeType="1"/>
          </p:cNvSpPr>
          <p:nvPr/>
        </p:nvSpPr>
        <p:spPr bwMode="auto">
          <a:xfrm flipH="1" flipV="1">
            <a:off x="4495800" y="5791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grpSp>
        <p:nvGrpSpPr>
          <p:cNvPr id="167996" name="Group 64"/>
          <p:cNvGrpSpPr>
            <a:grpSpLocks/>
          </p:cNvGrpSpPr>
          <p:nvPr/>
        </p:nvGrpSpPr>
        <p:grpSpPr bwMode="auto">
          <a:xfrm>
            <a:off x="609600" y="4005263"/>
            <a:ext cx="1143000" cy="490537"/>
            <a:chOff x="576" y="2519"/>
            <a:chExt cx="720" cy="361"/>
          </a:xfrm>
        </p:grpSpPr>
        <p:sp>
          <p:nvSpPr>
            <p:cNvPr id="168010" name="Rectangle 65"/>
            <p:cNvSpPr>
              <a:spLocks noChangeArrowheads="1"/>
            </p:cNvSpPr>
            <p:nvPr/>
          </p:nvSpPr>
          <p:spPr bwMode="auto">
            <a:xfrm>
              <a:off x="576" y="2544"/>
              <a:ext cx="720" cy="336"/>
            </a:xfrm>
            <a:prstGeom prst="rect">
              <a:avLst/>
            </a:prstGeom>
            <a:noFill/>
            <a:ln w="57150" cmpd="thickThin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defTabSz="914400" eaLnBrk="0" hangingPunct="0"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  <a:latin typeface="Arial" charset="0"/>
                <a:ea typeface="MS PGothic" charset="0"/>
              </a:endParaRPr>
            </a:p>
          </p:txBody>
        </p:sp>
        <p:sp>
          <p:nvSpPr>
            <p:cNvPr id="16450" name="Text Box 66"/>
            <p:cNvSpPr txBox="1">
              <a:spLocks noChangeArrowheads="1"/>
            </p:cNvSpPr>
            <p:nvPr/>
          </p:nvSpPr>
          <p:spPr bwMode="auto">
            <a:xfrm>
              <a:off x="624" y="2519"/>
              <a:ext cx="67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1" lang="zh-CN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pperplate Gothic Light" pitchFamily="-112" charset="0"/>
                  <a:cs typeface="+mn-cs"/>
                </a:rPr>
                <a:t>那鸿</a:t>
              </a:r>
              <a:endParaRPr kumimoji="1" lang="ja-JP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endParaRPr>
            </a:p>
          </p:txBody>
        </p:sp>
      </p:grpSp>
      <p:sp>
        <p:nvSpPr>
          <p:cNvPr id="16451" name="Text Box 67"/>
          <p:cNvSpPr txBox="1">
            <a:spLocks noChangeArrowheads="1"/>
          </p:cNvSpPr>
          <p:nvPr/>
        </p:nvSpPr>
        <p:spPr bwMode="auto">
          <a:xfrm>
            <a:off x="5486400" y="5105400"/>
            <a:ext cx="2438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犹大被掳至巴比伦</a:t>
            </a: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(586)</a:t>
            </a:r>
          </a:p>
        </p:txBody>
      </p:sp>
      <p:sp>
        <p:nvSpPr>
          <p:cNvPr id="167998" name="Line 68"/>
          <p:cNvSpPr>
            <a:spLocks noChangeShapeType="1"/>
          </p:cNvSpPr>
          <p:nvPr/>
        </p:nvSpPr>
        <p:spPr bwMode="auto">
          <a:xfrm>
            <a:off x="5029200" y="54102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3" name="Text Box 69"/>
          <p:cNvSpPr txBox="1">
            <a:spLocks noChangeArrowheads="1"/>
          </p:cNvSpPr>
          <p:nvPr/>
        </p:nvSpPr>
        <p:spPr bwMode="auto">
          <a:xfrm>
            <a:off x="7848600" y="5105400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回归</a:t>
            </a:r>
            <a:endParaRPr kumimoji="1" lang="ja-JP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8000" name="Rectangle 71"/>
          <p:cNvSpPr>
            <a:spLocks noChangeArrowheads="1"/>
          </p:cNvSpPr>
          <p:nvPr/>
        </p:nvSpPr>
        <p:spPr bwMode="auto">
          <a:xfrm>
            <a:off x="3200400" y="6172200"/>
            <a:ext cx="1447800" cy="3810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6" name="Text Box 72"/>
          <p:cNvSpPr txBox="1">
            <a:spLocks noChangeArrowheads="1"/>
          </p:cNvSpPr>
          <p:nvPr/>
        </p:nvSpPr>
        <p:spPr bwMode="auto">
          <a:xfrm>
            <a:off x="3124200" y="61722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哈巴谷</a:t>
            </a:r>
            <a:endParaRPr kumimoji="1" lang="ja-JP" altLang="en-US" sz="1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8002" name="Rectangle 73"/>
          <p:cNvSpPr>
            <a:spLocks noChangeArrowheads="1"/>
          </p:cNvSpPr>
          <p:nvPr/>
        </p:nvSpPr>
        <p:spPr bwMode="auto">
          <a:xfrm>
            <a:off x="0" y="5105400"/>
            <a:ext cx="914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endParaRPr lang="en-US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16458" name="Text Box 74"/>
          <p:cNvSpPr txBox="1">
            <a:spLocks noChangeArrowheads="1"/>
          </p:cNvSpPr>
          <p:nvPr/>
        </p:nvSpPr>
        <p:spPr bwMode="auto">
          <a:xfrm>
            <a:off x="0" y="51054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defTabSz="914400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kumimoji="1"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pitchFamily="-112" charset="0"/>
                <a:cs typeface="+mn-cs"/>
              </a:rPr>
              <a:t>犹大诸王</a:t>
            </a:r>
            <a:endParaRPr kumimoji="1" lang="ja-JP" alt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 Gothic Light" pitchFamily="-112" charset="0"/>
              <a:cs typeface="+mn-cs"/>
            </a:endParaRPr>
          </a:p>
        </p:txBody>
      </p:sp>
      <p:sp>
        <p:nvSpPr>
          <p:cNvPr id="16459" name="Text Box 75"/>
          <p:cNvSpPr txBox="1">
            <a:spLocks noChangeArrowheads="1"/>
          </p:cNvSpPr>
          <p:nvPr/>
        </p:nvSpPr>
        <p:spPr bwMode="auto">
          <a:xfrm>
            <a:off x="8153400" y="0"/>
            <a:ext cx="992188" cy="460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r>
              <a:rPr lang="en-US" altLang="zh-CN" b="1">
                <a:solidFill>
                  <a:srgbClr val="FFFFFF"/>
                </a:solidFill>
                <a:latin typeface="Tahoma" charset="-52"/>
                <a:ea typeface="宋体" charset="-122"/>
                <a:cs typeface="宋体" charset="-122"/>
              </a:rPr>
              <a:t>560</a:t>
            </a:r>
          </a:p>
        </p:txBody>
      </p:sp>
      <p:sp>
        <p:nvSpPr>
          <p:cNvPr id="16460" name="Text Box 76"/>
          <p:cNvSpPr txBox="1">
            <a:spLocks noChangeArrowheads="1"/>
          </p:cNvSpPr>
          <p:nvPr/>
        </p:nvSpPr>
        <p:spPr bwMode="auto">
          <a:xfrm>
            <a:off x="3657600" y="2743200"/>
            <a:ext cx="4953000" cy="3048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191919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ja-JP" sz="1400" b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rPr>
              <a:t>609  605				           539</a:t>
            </a:r>
          </a:p>
        </p:txBody>
      </p:sp>
      <p:sp>
        <p:nvSpPr>
          <p:cNvPr id="16462" name="Text Box 78"/>
          <p:cNvSpPr txBox="1">
            <a:spLocks noChangeArrowheads="1"/>
          </p:cNvSpPr>
          <p:nvPr/>
        </p:nvSpPr>
        <p:spPr bwMode="auto">
          <a:xfrm>
            <a:off x="762000" y="52578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191919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000000"/>
                </a:solidFill>
                <a:cs typeface="宋体" charset="0"/>
              </a:rPr>
              <a:t>玛拿西</a:t>
            </a:r>
            <a:r>
              <a:rPr kumimoji="1" lang="zh-CN" altLang="en-US">
                <a:solidFill>
                  <a:srgbClr val="000000"/>
                </a:solidFill>
              </a:rPr>
              <a:t> 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6463" name="Rectangle 79"/>
          <p:cNvSpPr>
            <a:spLocks noGrp="1" noChangeArrowheads="1"/>
          </p:cNvSpPr>
          <p:nvPr>
            <p:ph type="title" idx="4294967295"/>
          </p:nvPr>
        </p:nvSpPr>
        <p:spPr>
          <a:xfrm>
            <a:off x="4427538" y="981075"/>
            <a:ext cx="4176712" cy="12954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/>
                <a:ea typeface="宋体" charset="-122"/>
                <a:cs typeface="ＭＳ Ｐゴシック" charset="-128"/>
              </a:rPr>
              <a:t>西番雅的年表</a:t>
            </a:r>
          </a:p>
        </p:txBody>
      </p:sp>
      <p:sp>
        <p:nvSpPr>
          <p:cNvPr id="168008" name="Text Box 80"/>
          <p:cNvSpPr txBox="1">
            <a:spLocks noChangeArrowheads="1"/>
          </p:cNvSpPr>
          <p:nvPr/>
        </p:nvSpPr>
        <p:spPr bwMode="auto">
          <a:xfrm>
            <a:off x="2482850" y="2133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GB" b="1">
                <a:solidFill>
                  <a:srgbClr val="FFFFFF"/>
                </a:solidFill>
                <a:cs typeface="宋体" charset="0"/>
              </a:rPr>
              <a:t>尼尼微被毁灭</a:t>
            </a:r>
            <a:endParaRPr kumimoji="1" lang="en-GB" b="1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168009" name="Text Box 81"/>
          <p:cNvSpPr txBox="1">
            <a:spLocks noChangeArrowheads="1"/>
          </p:cNvSpPr>
          <p:nvPr/>
        </p:nvSpPr>
        <p:spPr bwMode="auto">
          <a:xfrm>
            <a:off x="179388" y="2452688"/>
            <a:ext cx="1801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GB" sz="2000" b="1">
                <a:solidFill>
                  <a:srgbClr val="FFFFFF"/>
                </a:solidFill>
                <a:cs typeface="宋体" charset="0"/>
              </a:rPr>
              <a:t>挪亚们</a:t>
            </a:r>
            <a:r>
              <a:rPr kumimoji="1" lang="zh-CN" altLang="en-GB" sz="2000" b="1">
                <a:solidFill>
                  <a:srgbClr val="FFFFFF"/>
                </a:solidFill>
                <a:cs typeface="宋体" charset="0"/>
              </a:rPr>
              <a:t>被毁灭</a:t>
            </a:r>
            <a:endParaRPr kumimoji="1" lang="en-GB" sz="2000" b="1">
              <a:solidFill>
                <a:srgbClr val="FFFFFF"/>
              </a:solidFill>
              <a:cs typeface="宋体" charset="0"/>
            </a:endParaRPr>
          </a:p>
        </p:txBody>
      </p:sp>
      <p:sp>
        <p:nvSpPr>
          <p:cNvPr id="79" name="Text Box 66"/>
          <p:cNvSpPr txBox="1">
            <a:spLocks noChangeArrowheads="1"/>
          </p:cNvSpPr>
          <p:nvPr/>
        </p:nvSpPr>
        <p:spPr bwMode="auto">
          <a:xfrm>
            <a:off x="1518249" y="4067620"/>
            <a:ext cx="2160240" cy="645485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西番雅</a:t>
            </a:r>
            <a:b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</a:br>
            <a: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630</a:t>
            </a:r>
          </a:p>
        </p:txBody>
      </p:sp>
      <p:sp>
        <p:nvSpPr>
          <p:cNvPr id="80" name="Text Box 66"/>
          <p:cNvSpPr txBox="1">
            <a:spLocks noChangeArrowheads="1"/>
          </p:cNvSpPr>
          <p:nvPr/>
        </p:nvSpPr>
        <p:spPr bwMode="auto">
          <a:xfrm>
            <a:off x="948906" y="2802895"/>
            <a:ext cx="1718094" cy="369332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那鸿 </a:t>
            </a:r>
            <a:r>
              <a:rPr kumimoji="1" lang="en-US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Light" charset="0"/>
              </a:rPr>
              <a:t>660</a:t>
            </a:r>
          </a:p>
        </p:txBody>
      </p:sp>
    </p:spTree>
    <p:extLst>
      <p:ext uri="{BB962C8B-B14F-4D97-AF65-F5344CB8AC3E}">
        <p14:creationId xmlns:p14="http://schemas.microsoft.com/office/powerpoint/2010/main" val="21855027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21776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755576" y="5280931"/>
            <a:ext cx="7848600" cy="1460437"/>
          </a:xfrm>
        </p:spPr>
        <p:txBody>
          <a:bodyPr/>
          <a:lstStyle/>
          <a:p>
            <a:pPr>
              <a:defRPr/>
            </a:pPr>
            <a:r>
              <a:rPr lang="zh-CN" altLang="en-US" sz="6600" b="1" i="1" dirty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尼尼微</a:t>
            </a:r>
            <a:r>
              <a:rPr lang="en-US" sz="6600" b="1" i="1" dirty="0">
                <a:solidFill>
                  <a:srgbClr val="FFFF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6600" b="1" i="1" dirty="0">
                <a:solidFill>
                  <a:srgbClr val="FF0000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lang="en-US" sz="3600" b="1" i="1" dirty="0">
                <a:solidFill>
                  <a:srgbClr val="FFFFFF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CN" altLang="en-US" sz="3600" b="1" i="1" dirty="0">
                <a:solidFill>
                  <a:srgbClr val="FFFFFF"/>
                </a:solidFill>
                <a:effectLst>
                  <a:glow rad="355600">
                    <a:schemeClr val="tx1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毁于洪水和火灾</a:t>
            </a:r>
            <a:endParaRPr lang="en-US" sz="3600" b="1" i="1" dirty="0">
              <a:solidFill>
                <a:srgbClr val="FFFFFF"/>
              </a:solidFill>
              <a:effectLst>
                <a:glow rad="355600">
                  <a:schemeClr val="tx1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3674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0"/>
            <a:ext cx="9068221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现代地图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DC7AAF6-C52C-32C0-BB0F-E93E0AC4FD61}"/>
              </a:ext>
            </a:extLst>
          </p:cNvPr>
          <p:cNvSpPr txBox="1"/>
          <p:nvPr/>
        </p:nvSpPr>
        <p:spPr>
          <a:xfrm>
            <a:off x="1979712" y="3140968"/>
            <a:ext cx="5688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0E0E0E"/>
                </a:solidFill>
                <a:effectLst/>
                <a:latin typeface=".AppleSystemUIFont"/>
              </a:rPr>
              <a:t>古尼尼微城，仍是一片废墟，位于伊拉克摩苏尔附近。</a:t>
            </a:r>
          </a:p>
        </p:txBody>
      </p:sp>
    </p:spTree>
    <p:extLst>
      <p:ext uri="{BB962C8B-B14F-4D97-AF65-F5344CB8AC3E}">
        <p14:creationId xmlns:p14="http://schemas.microsoft.com/office/powerpoint/2010/main" val="23948727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04760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这就是那欢乐安居之城，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她心里曾说：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“只有我，除我以外，再没有别的了。”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现在怎么竟成了荒场、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走兽躺卧之处呢！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凡从那里经过的，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都必舞手嗤笑。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9410096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hsemen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54" y="0"/>
            <a:ext cx="91626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653" y="-7614"/>
            <a:ext cx="9162651" cy="1397996"/>
          </a:xfrm>
          <a:solidFill>
            <a:schemeClr val="tx1"/>
          </a:solidFill>
        </p:spPr>
        <p:txBody>
          <a:bodyPr/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弥赛亚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766" y="1433727"/>
            <a:ext cx="9129233" cy="43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99000"/>
                  </a:prstClr>
                </a:glow>
              </a:effectLst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602007"/>
            <a:ext cx="9144000" cy="409662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耶稣论到自己再来的时候，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恶人必被除掉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(1:3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13:41)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同时也是以色列困苦艰难的日子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(1:15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，太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24:21)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47331" y="44450"/>
            <a:ext cx="1091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347d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2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>
              <a:buClrTx/>
              <a:buSzTx/>
              <a:buFontTx/>
              <a:buNone/>
            </a:pPr>
            <a:endParaRPr lang="en-US" b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西番雅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509144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877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这叛逆、污秽、欺压人的城有祸了！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她不听话，也不受管教；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她不倚靠耶和华，也不亲近她的　神。</a:t>
            </a:r>
            <a:b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4B89D-144C-465B-8E9A-CC93E12C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" y="2317100"/>
            <a:ext cx="9096020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9767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74405-033E-4F9B-A97D-6A8076AEB5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0707" cy="685799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4877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zh-CN" sz="2800" b="1" baseline="3000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altLang="zh-CN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城中的领袖都是咆哮的狮子，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城中的审判官是夜间的豺狼，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甚么都不留到早晨。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3:1-3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5784120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63" y="-23015"/>
            <a:ext cx="4850197" cy="3235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330" y="3501008"/>
            <a:ext cx="4881669" cy="3230038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355976" cy="627985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耶路撒冷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]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城中的先知都是轻浮诡诈的人；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城中的祭司亵渎圣物，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违犯律法。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耶和华在城中是公义的，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决不行不义的事；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他每日早晨都显明公正，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永不止息。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不公义的人却不知廉耻。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3:4-5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6908095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78977-35D6-45D5-B44E-8275F644F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816" y="2708920"/>
            <a:ext cx="9188816" cy="466509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919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我耶和华已经剪除列国，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他们的城楼被毁；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我已经使他们的街道荒凉，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以致杳无人迹；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他们的城市荒废，以致无人存留，无人居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住。</a:t>
            </a: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3:6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738608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D2776-88A0-48FC-A71F-EB4B5E851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857" cy="686523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5919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b="1" baseline="3000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我说：“她定要敬畏我，接受管教。”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这样，她的住所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必不会照着我原定对她的惩罚被剪除。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可是他们殷勤行恶，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败坏了自己一切所作的。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 </a:t>
            </a:r>
            <a:r>
              <a:rPr lang="en-US" sz="2800" b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3:7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13908915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odom"/>
          <p:cNvPicPr>
            <a:picLocks noChangeAspect="1" noChangeArrowheads="1"/>
          </p:cNvPicPr>
          <p:nvPr/>
        </p:nvPicPr>
        <p:blipFill>
          <a:blip r:embed="rId3" cstate="screen">
            <a:lum bright="-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pasture"/>
          <p:cNvPicPr>
            <a:picLocks noChangeAspect="1" noChangeArrowheads="1"/>
          </p:cNvPicPr>
          <p:nvPr/>
        </p:nvPicPr>
        <p:blipFill>
          <a:blip r:embed="rId4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0" cy="4267200"/>
        </p:xfrm>
        <a:graphic>
          <a:graphicData uri="http://schemas.openxmlformats.org/drawingml/2006/table">
            <a:tbl>
              <a:tblPr/>
              <a:tblGrid>
                <a:gridCol w="529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审判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救恩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1:1–3:8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3:9-20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惩罚的日子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赞美的日子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毁灭日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胜利日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毁灭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救赎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摧毁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复兴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上帝的公义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上帝的信实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警告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劝慰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36512" y="5181600"/>
          <a:ext cx="9144000" cy="12192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1:1-3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犹大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1:4–2:3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列国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2:4-15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耶路撒冷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3:1-7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全地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3:8</a:t>
                      </a: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余民重聚集</a:t>
                      </a:r>
                      <a:endParaRPr kumimoji="0" lang="en-GB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3:9-10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救赎与复兴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glow rad="228600">
                              <a:srgbClr val="000000"/>
                            </a:glow>
                          </a:effectLst>
                          <a:latin typeface="Arial" charset="0"/>
                          <a:ea typeface="Times New Roman" charset="0"/>
                        </a:rPr>
                        <a:t>3:11-20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glow rad="228600">
                            <a:srgbClr val="000000"/>
                          </a:glow>
                        </a:effectLst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78" name="Title 8"/>
          <p:cNvSpPr>
            <a:spLocks noGrp="1"/>
          </p:cNvSpPr>
          <p:nvPr>
            <p:ph type="title" idx="4294967295"/>
          </p:nvPr>
        </p:nvSpPr>
        <p:spPr>
          <a:xfrm>
            <a:off x="3871842" y="0"/>
            <a:ext cx="5272158" cy="609600"/>
          </a:xfrm>
          <a:solidFill>
            <a:schemeClr val="bg2"/>
          </a:solidFill>
        </p:spPr>
        <p:txBody>
          <a:bodyPr/>
          <a:lstStyle/>
          <a:p>
            <a:pPr algn="l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主的日子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犹大、列国以及全地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(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约主前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630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24" charset="-128"/>
                <a:cs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24" charset="-128"/>
              <a:cs typeface="Arial"/>
            </a:endParaRPr>
          </a:p>
        </p:txBody>
      </p:sp>
      <p:sp>
        <p:nvSpPr>
          <p:cNvPr id="27680" name="Text Box 311"/>
          <p:cNvSpPr txBox="1">
            <a:spLocks noChangeArrowheads="1"/>
          </p:cNvSpPr>
          <p:nvPr/>
        </p:nvSpPr>
        <p:spPr bwMode="auto">
          <a:xfrm>
            <a:off x="8445500" y="0"/>
            <a:ext cx="6985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634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572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0800000" flipH="1">
            <a:off x="2590800" y="4953000"/>
            <a:ext cx="2133600" cy="762000"/>
          </a:xfrm>
          <a:prstGeom prst="lin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81200" y="5715000"/>
            <a:ext cx="1143000" cy="762000"/>
          </a:xfrm>
          <a:prstGeom prst="ellipse">
            <a:avLst/>
          </a:prstGeom>
          <a:noFill/>
          <a:ln w="571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36512" y="1"/>
            <a:ext cx="3908354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西番雅书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7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433563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耶和华说：“因此，你们要等候我，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等候我起来指证的日子，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我已经决定集合万邦，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召聚列国，把我的盛怒，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就是我的一切烈怒，都倾倒在他们身上；</a:t>
            </a:r>
            <a:b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因为全地都必被我的妒火吞灭。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番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3:8 </a:t>
            </a:r>
            <a:r>
              <a:rPr lang="en-US" altLang="zh-CN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581342"/>
            <a:ext cx="5216570" cy="327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01440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Repent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AAC15E-78AB-E911-0A70-72A7CFB45C4A}"/>
              </a:ext>
            </a:extLst>
          </p:cNvPr>
          <p:cNvSpPr txBox="1"/>
          <p:nvPr/>
        </p:nvSpPr>
        <p:spPr>
          <a:xfrm>
            <a:off x="2060848" y="566678"/>
            <a:ext cx="5751512" cy="57246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500" b="1" dirty="0">
                <a:effectLst/>
                <a:latin typeface=".AppleSystemUIFont"/>
              </a:rPr>
              <a:t>地上的人</a:t>
            </a:r>
            <a:endParaRPr lang="zh-CN" altLang="en-US" sz="45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憎恶听到</a:t>
            </a:r>
            <a:endParaRPr lang="en-US" altLang="zh-CN" sz="4500" dirty="0">
              <a:effectLst/>
              <a:latin typeface=".AppleSystemUIFont"/>
            </a:endParaRPr>
          </a:p>
          <a:p>
            <a:pPr algn="ctr"/>
            <a:r>
              <a:rPr lang="zh-CN" altLang="en-US" sz="9600" dirty="0">
                <a:effectLst/>
                <a:latin typeface=".AppleSystemUIFont"/>
              </a:rPr>
              <a:t>“</a:t>
            </a:r>
            <a:r>
              <a:rPr lang="zh-CN" altLang="en-US" sz="9600" b="1" dirty="0">
                <a:solidFill>
                  <a:srgbClr val="FF0000"/>
                </a:solidFill>
                <a:effectLst/>
                <a:latin typeface=".AppleSystemUIFont"/>
              </a:rPr>
              <a:t>悔改</a:t>
            </a:r>
            <a:r>
              <a:rPr lang="zh-CN" altLang="en-US" sz="9600" b="1" dirty="0">
                <a:effectLst/>
                <a:latin typeface=".AppleSystemUIFont"/>
              </a:rPr>
              <a:t>！</a:t>
            </a:r>
            <a:r>
              <a:rPr lang="zh-CN" altLang="en-US" sz="9600" dirty="0">
                <a:effectLst/>
                <a:latin typeface=".AppleSystemUIFont"/>
              </a:rPr>
              <a:t>” </a:t>
            </a:r>
            <a:endParaRPr lang="en-US" altLang="zh-CN" sz="96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这个词。</a:t>
            </a:r>
            <a:endParaRPr lang="en-US" altLang="zh-CN" sz="45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而</a:t>
            </a:r>
          </a:p>
          <a:p>
            <a:pPr algn="ctr"/>
            <a:r>
              <a:rPr lang="zh-CN" altLang="en-US" sz="4500" b="1" dirty="0">
                <a:effectLst/>
                <a:latin typeface=".AppleSystemUIFont"/>
              </a:rPr>
              <a:t>地狱里的人</a:t>
            </a:r>
            <a:endParaRPr lang="zh-CN" altLang="en-US" sz="4500" dirty="0">
              <a:effectLst/>
              <a:latin typeface=".AppleSystemUIFont"/>
            </a:endParaRPr>
          </a:p>
          <a:p>
            <a:pPr algn="ctr"/>
            <a:r>
              <a:rPr lang="zh-CN" altLang="en-US" sz="4500" dirty="0">
                <a:effectLst/>
                <a:latin typeface=".AppleSystemUIFont"/>
              </a:rPr>
              <a:t>渴望能够再听到一次</a:t>
            </a:r>
          </a:p>
        </p:txBody>
      </p:sp>
    </p:spTree>
    <p:extLst>
      <p:ext uri="{BB962C8B-B14F-4D97-AF65-F5344CB8AC3E}">
        <p14:creationId xmlns:p14="http://schemas.microsoft.com/office/powerpoint/2010/main" val="301863077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578"/>
            <a:ext cx="9144000" cy="13827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我们应当如何回应神的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平衡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92" y="1681473"/>
            <a:ext cx="6877353" cy="51621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28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审判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17353" y="5032217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拯救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0612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悔改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0037" y="5870456"/>
            <a:ext cx="4304999" cy="10381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盼望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1971491"/>
            <a:ext cx="9144000" cy="9593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西番雅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4" charset="0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4" charset="0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7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Project Overview (Standard)">
  <a:themeElements>
    <a:clrScheme name="Project Overview (Standard)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Project Overview (Standard)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Project Overview (Standard)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Overview (Standard)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Overview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Shimmer">
  <a:themeElements>
    <a:clrScheme name="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_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DE0"/>
      </a:accent1>
      <a:accent2>
        <a:srgbClr val="D54F41"/>
      </a:accent2>
      <a:accent3>
        <a:srgbClr val="FFFFFF"/>
      </a:accent3>
      <a:accent4>
        <a:srgbClr val="000000"/>
      </a:accent4>
      <a:accent5>
        <a:srgbClr val="BCBFED"/>
      </a:accent5>
      <a:accent6>
        <a:srgbClr val="C1473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9E2B6"/>
        </a:solidFill>
        <a:ln w="25400" cap="flat" cmpd="sng" algn="ctr">
          <a:solidFill>
            <a:srgbClr val="727DE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45718" tIns="45718" rIns="45718" bIns="45718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9E2B6"/>
        </a:solidFill>
        <a:ln w="25400" cap="flat" cmpd="sng" algn="ctr">
          <a:solidFill>
            <a:srgbClr val="727DE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45718" tIns="45718" rIns="45718" bIns="45718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36.xml><?xml version="1.0" encoding="utf-8"?>
<a:theme xmlns:a="http://schemas.openxmlformats.org/drawingml/2006/main" name="6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4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5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8091</Words>
  <Application>Microsoft Macintosh PowerPoint</Application>
  <PresentationFormat>On-screen Show (4:3)</PresentationFormat>
  <Paragraphs>1260</Paragraphs>
  <Slides>152</Slides>
  <Notes>126</Notes>
  <HiddenSlides>0</HiddenSlides>
  <MMClips>1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37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220" baseType="lpstr">
      <vt:lpstr>.AppleSystemUIFont</vt:lpstr>
      <vt:lpstr>Google Sans</vt:lpstr>
      <vt:lpstr>KaiTi</vt:lpstr>
      <vt:lpstr>Kosher-Normal</vt:lpstr>
      <vt:lpstr>ＭＳ Ｐゴシック</vt:lpstr>
      <vt:lpstr>ＭＳ Ｐゴシック</vt:lpstr>
      <vt:lpstr>Nadianne</vt:lpstr>
      <vt:lpstr>PMingLiU</vt:lpstr>
      <vt:lpstr>Scholar</vt:lpstr>
      <vt:lpstr>宋体</vt:lpstr>
      <vt:lpstr>宋体</vt:lpstr>
      <vt:lpstr>Times</vt:lpstr>
      <vt:lpstr>Times New Roman Bold</vt:lpstr>
      <vt:lpstr>Arial</vt:lpstr>
      <vt:lpstr>Arial Black</vt:lpstr>
      <vt:lpstr>Arial Narrow</vt:lpstr>
      <vt:lpstr>Book Antiqua</vt:lpstr>
      <vt:lpstr>Braggadocio</vt:lpstr>
      <vt:lpstr>Calibri</vt:lpstr>
      <vt:lpstr>Comic Sans MS</vt:lpstr>
      <vt:lpstr>Copperplate Gothic Light</vt:lpstr>
      <vt:lpstr>Engravers MT</vt:lpstr>
      <vt:lpstr>Helvetica</vt:lpstr>
      <vt:lpstr>Monotype Sorts</vt:lpstr>
      <vt:lpstr>Symbol</vt:lpstr>
      <vt:lpstr>Tahoma</vt:lpstr>
      <vt:lpstr>Times New Roman</vt:lpstr>
      <vt:lpstr>Tw Cen MT</vt:lpstr>
      <vt:lpstr>Wingdings</vt:lpstr>
      <vt:lpstr>Wingdings 2</vt:lpstr>
      <vt:lpstr>Office Theme</vt:lpstr>
      <vt:lpstr>1_Office Theme</vt:lpstr>
      <vt:lpstr>1_Radar</vt:lpstr>
      <vt:lpstr>2_Radar</vt:lpstr>
      <vt:lpstr>5_Radar</vt:lpstr>
      <vt:lpstr>Orbit</vt:lpstr>
      <vt:lpstr>49_Blank Presentation</vt:lpstr>
      <vt:lpstr>2_Office Theme</vt:lpstr>
      <vt:lpstr>1_untitled 1</vt:lpstr>
      <vt:lpstr>Median</vt:lpstr>
      <vt:lpstr>1_Orbit</vt:lpstr>
      <vt:lpstr>Blank Presentation</vt:lpstr>
      <vt:lpstr>5_Compass</vt:lpstr>
      <vt:lpstr>2_Blank Presentation</vt:lpstr>
      <vt:lpstr>3_Default Design</vt:lpstr>
      <vt:lpstr>Default Design</vt:lpstr>
      <vt:lpstr>4_Default Design</vt:lpstr>
      <vt:lpstr>1_Blank Presentation</vt:lpstr>
      <vt:lpstr>11_Radar</vt:lpstr>
      <vt:lpstr>23_Office Theme</vt:lpstr>
      <vt:lpstr>3_blstripc.ppt - Blue Stripes</vt:lpstr>
      <vt:lpstr>6_Radar</vt:lpstr>
      <vt:lpstr>1_MEADOW</vt:lpstr>
      <vt:lpstr>1_Slit</vt:lpstr>
      <vt:lpstr>Pulse</vt:lpstr>
      <vt:lpstr>3_Radar</vt:lpstr>
      <vt:lpstr>50_Blank Presentation</vt:lpstr>
      <vt:lpstr>3_Office Theme</vt:lpstr>
      <vt:lpstr>1_Project Overview (Standard)</vt:lpstr>
      <vt:lpstr>3_Shimmer</vt:lpstr>
      <vt:lpstr>2_Orbit</vt:lpstr>
      <vt:lpstr>5_Default Design</vt:lpstr>
      <vt:lpstr>8_Default Design</vt:lpstr>
      <vt:lpstr>Radar</vt:lpstr>
      <vt:lpstr>4_Office Theme</vt:lpstr>
      <vt:lpstr>63_Blank Presentation</vt:lpstr>
      <vt:lpstr>23_Default Design</vt:lpstr>
      <vt:lpstr>Microsoft ClipArt Gallery</vt:lpstr>
      <vt:lpstr>西番雅书  耶和华的日子</vt:lpstr>
      <vt:lpstr>关键字</vt:lpstr>
      <vt:lpstr>主题</vt:lpstr>
      <vt:lpstr>关键节</vt:lpstr>
      <vt:lpstr>西番雅书 国度宣言</vt:lpstr>
      <vt:lpstr>西番雅书 信息声明</vt:lpstr>
      <vt:lpstr>圣约</vt:lpstr>
      <vt:lpstr>救赎</vt:lpstr>
      <vt:lpstr>弥赛亚</vt:lpstr>
      <vt:lpstr>主的日子</vt:lpstr>
      <vt:lpstr>Barry Huddleston,  The Acrostic Summarized Bible 圣经总意离合诗集 (Grand Rapids: Baker, 1992)</vt:lpstr>
      <vt:lpstr>作个怀抱希望的人</vt:lpstr>
      <vt:lpstr>平衡</vt:lpstr>
      <vt:lpstr>我们应当如何回应神的平衡?</vt:lpstr>
      <vt:lpstr>I. 神在将来的审判警告 我们要悔改。</vt:lpstr>
      <vt:lpstr>II. 神在将来的拯救鼓励 我们要有盼望。</vt:lpstr>
      <vt:lpstr>主旨</vt:lpstr>
      <vt:lpstr>应用</vt:lpstr>
      <vt:lpstr>2. 神的子民成为活祭献上给他</vt:lpstr>
      <vt:lpstr>Black</vt:lpstr>
      <vt:lpstr>旧约被掳前先知表</vt:lpstr>
      <vt:lpstr>历史背景</vt:lpstr>
      <vt:lpstr>西番雅 概述</vt:lpstr>
      <vt:lpstr>作个怀抱希望的人</vt:lpstr>
      <vt:lpstr>平衡</vt:lpstr>
      <vt:lpstr>工作与家庭生活的平衡</vt:lpstr>
      <vt:lpstr>饮食平衡</vt:lpstr>
      <vt:lpstr>Balance</vt:lpstr>
      <vt:lpstr>平衡</vt:lpstr>
      <vt:lpstr>Balance</vt:lpstr>
      <vt:lpstr>我们应当如何回应神的平衡?</vt:lpstr>
      <vt:lpstr>上帝是审判者</vt:lpstr>
      <vt:lpstr>神就是爱</vt:lpstr>
      <vt:lpstr>作个...</vt:lpstr>
      <vt:lpstr>十二</vt:lpstr>
      <vt:lpstr>西番雅</vt:lpstr>
      <vt:lpstr>关键字</vt:lpstr>
      <vt:lpstr>主的日子</vt:lpstr>
      <vt:lpstr>“犹大王亚们的儿子约西亚在位的时候，耶和华的话临到希西家的玄孙、亚玛利雅的曾孙、基大利的孙子、古示的儿子西番雅。”  (番 1:1a CNV).</vt:lpstr>
      <vt:lpstr>朱迪亚国王</vt:lpstr>
      <vt:lpstr>“犹大王亚们的儿子约西亚在位的时候，耶和华的话临到希西家的玄孙、亚玛利雅的曾孙、基大利的孙子、古示的儿子西番雅。”  (番 1:1 CNV).</vt:lpstr>
      <vt:lpstr>西番雅是王室血统！</vt:lpstr>
      <vt:lpstr>PowerPoint Presentation</vt:lpstr>
      <vt:lpstr>西番雅在玛拿西使两院充满偶像之后不久开始传道。</vt:lpstr>
      <vt:lpstr>耶路撒冷沉沦</vt:lpstr>
      <vt:lpstr>我们应当如何回应神的平衡?</vt:lpstr>
      <vt:lpstr>I. 神在将来的审判警告 我们要悔改。</vt:lpstr>
      <vt:lpstr>Slides on  西番雅 1</vt:lpstr>
      <vt:lpstr>主的日子</vt:lpstr>
      <vt:lpstr>Judgment</vt:lpstr>
      <vt:lpstr>Woman</vt:lpstr>
      <vt:lpstr>Mandate</vt:lpstr>
      <vt:lpstr>Judgment</vt:lpstr>
      <vt:lpstr>主的日子</vt:lpstr>
      <vt:lpstr>“我必伸手攻击犹大，  攻击耶路撒冷所有的居民。  我必从这地方除掉巴力所余下的，  除掉拜偶像的祭司的名字，  以及耶和华的祭司”  (番1:4 CNV).</vt:lpstr>
      <vt:lpstr>“就是那些在房顶上敬拜天上万象的， 那些敬拜耶和华， 指着他起誓，又指着玛勒公起誓的”  (番 1:5 CNV).</vt:lpstr>
      <vt:lpstr>假先知</vt:lpstr>
      <vt:lpstr>假先知</vt:lpstr>
      <vt:lpstr>假先知</vt:lpstr>
      <vt:lpstr>“那些转离不跟从耶和华的，  不寻找耶和华，  也不求问他的。”  (番1:6 CNV).</vt:lpstr>
      <vt:lpstr>“你要在主 耶和华面前肃静！  因为耶和华的 日子临近了，  因为耶和华 已经预备了祭物，  把自己所请来 的人分别为圣。”  (番 1:7 CNV).</vt:lpstr>
      <vt:lpstr>“到了我耶和华献祭的日子， 我必惩罚首领和王子， 惩罚所有穿外族衣服的人。 9 到那日，我必惩罚所有跳过门槛的， 所有使强暴和欺诈充满主人房屋的。”  (番1:8-9 CNV).</vt:lpstr>
      <vt:lpstr>西番雅 1:8</vt:lpstr>
      <vt:lpstr>“ 耶和华说： “到那日，必有呼叫的声音从鱼门发出来， 必有哀号从新区发出来，必有崩裂巨响从山间发出来。 11 玛革提施的居民哪！你们要哀号， 因为所有的商人都灭亡了； 所有称银子的都被剪除了。” (番 1:10-11 CNV).</vt:lpstr>
      <vt:lpstr>“那时，我必提灯搜查耶路撒冷， 惩罚那些在罪中陶然自得的人。 这些人心里说：‘耶和华必不赐福，也不降祸。’ 13 他们的财宝必成为掠物， 他们的房屋必变为废墟。 他们建造房屋，却不得住在其中； 他们栽植葡萄园，却不得喝所出的酒。”  (番1:12-13 CNV).</vt:lpstr>
      <vt:lpstr>“耶和华的大日子临近了， 临近了，来得非常快速。 听！耶和华的日子的声音。 在那日，勇士要哀痛地号叫。 15 那日是忿怒的日子， 是困苦艰难的日子， 是荒废凄凉的日子， 是黑暗幽冥的日子， 是密云漆黑的日子， 16 是吹号吶喊， 要攻打坚城， 进击高耸城楼的日子。”  (番1:14-16 CNV).</vt:lpstr>
      <vt:lpstr>“我要使人受困苦， 以致他们像瞎子行走， 因为他们得罪耶和华。 他们的鲜血必倒出，如倒灰尘一样， 他们的身体必被遗弃像粪土一般。  18 在耶和华发怒的日子， 他们的金银也不能救他们， 全地都要被他的妒火吞灭； 因为他要彻底毁灭地上所有的居民， 真是可怕的毁灭。”  (番 1:17-18 CNV).</vt:lpstr>
      <vt:lpstr>地震</vt:lpstr>
      <vt:lpstr>Slides on  西番雅 2</vt:lpstr>
      <vt:lpstr>“无耻的国民哪！ 你们要聚集， 要聚集起来。 2 趁命令还没有发出， 日子还没有像风前的糠秕一般吹过， 耶和华的烈怒还没有临到你们， 耶和华忿怒的日子还没有临到你们以前， 你们要聚集起来！ 3 地上所有谦卑的人， 就是遵守耶和华典章的人哪！ 你们要寻求耶和华， 你们要寻求公义，寻求谦卑。 在耶和华忿怒的日子， 你们或许得以隐藏起来。”  (番2:1-3 CNV).</vt:lpstr>
      <vt:lpstr>主的日子</vt:lpstr>
      <vt:lpstr>审判列国 (番 2:4-15)</vt:lpstr>
      <vt:lpstr>非利士的审判（西番雅书 2:4-7） </vt:lpstr>
      <vt:lpstr>“因为迦萨必被拋弃，亚实基伦必成荒场， 亚实突的居民必在晌午被赶走； 以革伦必连根拔起来。 5 住在沿海地带的人，基列提的国民哪！你们有祸了。 这是耶和华攻击你们的话： “非利士人之地迦南啊！我必毁灭你， 使你那里没有人居住。 6 沿海的地必成为草场、牧人的洞穴、羊群的圈栏。 7 这地必归给犹大家的余民； 他们要在那里放牧， 晚上他们躺卧在亚实基伦的房舍中； 因为耶和华他们的　神必眷顾他们， 使他们从被掳之地归回。”  (番 2:4-7 CNV).</vt:lpstr>
      <vt:lpstr>摩押和以东的审判（西番雅书 2:8-11）</vt:lpstr>
      <vt:lpstr>“ 我听见了摩押人的辱骂之言， 听见了亚扪人的毁谤之语，他们辱骂我的子民， 又自夸自大侵犯他们的境界。 9 因此，万军之耶和华 以色列的　神说： “我指着我的永生起誓：摩押人必要像所多玛， 亚扪人必定像蛾摩拉，成为刺草和盐坑之所， 永远荒凉之地。我余下的子民必掳掠他们， 我国中所余的要得着他们为业。”  (番 2:8-9 CNV).</vt:lpstr>
      <vt:lpstr>“由于他们的狂傲，这事就临到他们；因为他们自夸自大，辱骂万军之耶和华的子民。 11 对于他们，耶和华是可畏惧的，因为他要消灭地上一切神祇；那时，列国海岛上的居民，都各在自己的地方敬拜他。”  (番2:10-11 CNV).</vt:lpstr>
      <vt:lpstr>古实的审判（西番雅书 2:12） </vt:lpstr>
      <vt:lpstr>“古实人哪！ 你们也必被我的刀剑所杀。”  (番2:12 CNV).</vt:lpstr>
      <vt:lpstr>审判亚述（西番雅书 2:13-15）</vt:lpstr>
      <vt:lpstr>“耶和华必伸手攻击北方， 毁灭亚述，使尼尼微变成荒场， 干旱像旷野。  14 群畜和各类的走兽必躺卧在其中； 鹈鹕和箭猪栖宿在柱顶上； 窗内有鸣叫的声音，门槛上必有荒凉； 因为香柏木都要暴露出来。”  (番2:13-14 CNV).</vt:lpstr>
      <vt:lpstr>尼尼微水系统毁灭</vt:lpstr>
      <vt:lpstr>PowerPoint Presentation</vt:lpstr>
      <vt:lpstr>100 年后…</vt:lpstr>
      <vt:lpstr>西番雅的年表</vt:lpstr>
      <vt:lpstr>尼尼微:  毁于洪水和火灾</vt:lpstr>
      <vt:lpstr>现代地图</vt:lpstr>
      <vt:lpstr>“这就是那欢乐安居之城， 她心里曾说： “只有我，除我以外，再没有别的了。” 现在怎么竟成了荒场、 走兽躺卧之处呢！ 凡从那里经过的， 都必舞手嗤笑。”  (番 2:15 CNV).</vt:lpstr>
      <vt:lpstr>主的日子</vt:lpstr>
      <vt:lpstr>Slides on  西番雅 3</vt:lpstr>
      <vt:lpstr>“这叛逆、污秽、欺压人的城有祸了！ 2 她不听话，也不受管教； 她不倚靠耶和华，也不亲近她的　神。  (番3:1-3 CNV).</vt:lpstr>
      <vt:lpstr>“3 城中的领袖都是咆哮的狮子， 城中的审判官是夜间的豺狼， 甚么都不留到早晨。”  (番3:1-3 CNV).</vt:lpstr>
      <vt:lpstr>“[耶路撒冷] 城中的先知都是轻浮诡诈的人； 城中的祭司亵渎圣物， 违犯律法。 5 耶和华在城中是公义的， 决不行不义的事； 他每日早晨都显明公正， 永不止息。 不公义的人却不知廉耻。”  (番3:4-5 CNV).</vt:lpstr>
      <vt:lpstr>“我耶和华已经剪除列国， 他们的城楼被毁； 我已经使他们的街道荒凉， 以致杳无人迹； 他们的城市荒废，以致无人存留，无人居住。”  (番 3:6 CNV).</vt:lpstr>
      <vt:lpstr>“7我说：“她定要敬畏我，接受管教。” 这样，她的住所 必不会照着我原定对她的惩罚被剪除。 可是他们殷勤行恶， 败坏了自己一切所作的。”  (番 3:7 CNV).</vt:lpstr>
      <vt:lpstr>主的日子</vt:lpstr>
      <vt:lpstr>“耶和华说：“因此，你们要等候我， 等候我起来指证的日子， 我已经决定集合万邦， 召聚列国，把我的盛怒， 就是我的一切烈怒，都倾倒在他们身上； 因为全地都必被我的妒火吞灭。”  (番3:8 CNV).</vt:lpstr>
      <vt:lpstr>Repent</vt:lpstr>
      <vt:lpstr>我们应当如何回应神的平衡?</vt:lpstr>
      <vt:lpstr>II. 神在将来的拯救鼓励 我们要有盼望。</vt:lpstr>
      <vt:lpstr>古实的敬拜 (番 3:9-11)</vt:lpstr>
      <vt:lpstr>“但我要在你中间 留下谦虚卑微的人； 他们必投靠耶和华的名。 13 以色列的余民必不再行不义， 也必不说谎；他们的口里也没有诡诈的舌头。 他们吃喝躺卧，没有人惊吓他们。”  (番3:12-13 CNV).</vt:lpstr>
      <vt:lpstr>“锡安的居民哪！你们要高歌。 以色列啊！你们要欢呼。 耶路撒冷的居民哪！你们要满心欢喜快乐。 15 耶和华已经除去你们的刑罚， 赶走你们的仇敌。 以色列的王，耶和华在你们中间， 你们必不再惧怕灾祸。”  (番3:14-15 CNV).</vt:lpstr>
      <vt:lpstr>“到了那日， 必有人对耶路撒冷说： “锡安哪！不要惧怕； 你的手不要下垂。 17 耶和华你的　神在你中间， 他是施行拯救的大能者， 必因你欢欣快乐， 必默然爱你， 而且必因你喜乐欢唱。”  (番3:16-17 CNV).</vt:lpstr>
      <vt:lpstr>西番雅 3:17</vt:lpstr>
      <vt:lpstr>PowerPoint Presentation</vt:lpstr>
      <vt:lpstr>PowerPoint Presentation</vt:lpstr>
      <vt:lpstr>“那些属你，为了切慕大会而忧愁的人， 他们担当了羞辱； 我必招聚他们。 19 看哪！那时我必对付一切苦待你的人； 我必拯救那些瘸腿的， 聚集那些被赶散的； 在全地受羞辱的， 我必使他们得称赞，有名声。”  (番 3:18-19 CNV).</vt:lpstr>
      <vt:lpstr>问题：我们是否应当遵守这些节期？还是遵循《歌罗西书 2:16-17》？</vt:lpstr>
      <vt:lpstr>PowerPoint Presentation</vt:lpstr>
      <vt:lpstr>PowerPoint Presentation</vt:lpstr>
      <vt:lpstr>“看哪！那时我必对付一切苦待你的人；  我必拯救那些瘸腿的，  聚集那些被赶散的；  在全地受羞辱的，  我必使他们得称赞，有名声。”  (番 3:19 CNV).</vt:lpstr>
      <vt:lpstr> III.  神学主题</vt:lpstr>
      <vt:lpstr>神学主题</vt:lpstr>
      <vt:lpstr>希望</vt:lpstr>
      <vt:lpstr>PowerPoint Presentation</vt:lpstr>
      <vt:lpstr>PowerPoint Presentation</vt:lpstr>
      <vt:lpstr>PowerPoint Presentation</vt:lpstr>
      <vt:lpstr>末世事件时序</vt:lpstr>
      <vt:lpstr>国度与约的时间表 </vt:lpstr>
      <vt:lpstr>III.  神学主题</vt:lpstr>
      <vt:lpstr>PowerPoint Presentation</vt:lpstr>
      <vt:lpstr>西番雅书  上帝的日子</vt:lpstr>
      <vt:lpstr>关键字</vt:lpstr>
      <vt:lpstr>我们应当如何回应神的平衡?</vt:lpstr>
      <vt:lpstr>主旨</vt:lpstr>
      <vt:lpstr>西番雅书 国度宣言</vt:lpstr>
      <vt:lpstr>西番雅书 信息声明</vt:lpstr>
      <vt:lpstr>I. 神在将来的审判警告 我们要悔改。</vt:lpstr>
      <vt:lpstr>II. 神在将来的拯救鼓励 我们要有盼望。</vt:lpstr>
      <vt:lpstr>关键节</vt:lpstr>
      <vt:lpstr>上帝为你欢唱（西番雅书 3:17）！</vt:lpstr>
      <vt:lpstr>西番雅 3:17</vt:lpstr>
      <vt:lpstr>Black</vt:lpstr>
      <vt:lpstr>旧约全书讲章链接地址 BibleStudyDownloads.org</vt:lpstr>
      <vt:lpstr>PowerPoint Presentation</vt:lpstr>
      <vt:lpstr> III.  神学主题</vt:lpstr>
      <vt:lpstr>3. 弥撒亚的预言</vt:lpstr>
      <vt:lpstr> III.  神学主题</vt:lpstr>
      <vt:lpstr>PowerPoint Presentation</vt:lpstr>
      <vt:lpstr> III.  神学主题</vt:lpstr>
      <vt:lpstr>PowerPoint Presentation</vt:lpstr>
      <vt:lpstr> III.  神学主题</vt:lpstr>
      <vt:lpstr>PowerPoint Presentation</vt:lpstr>
      <vt:lpstr>PowerPoint Presentation</vt:lpstr>
      <vt:lpstr> III.  神学主题</vt:lpstr>
      <vt:lpstr>PowerPoint Presentation</vt:lpstr>
      <vt:lpstr>VI. 运用</vt:lpstr>
      <vt:lpstr>PowerPoint Presentation</vt:lpstr>
      <vt:lpstr>PowerPoint Presentation</vt:lpstr>
      <vt:lpstr>Black</vt:lpstr>
      <vt:lpstr>旧约全书概论链接地址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Zephaniah  the day of YHWH</dc:title>
  <dc:creator>Ong Bee Yong</dc:creator>
  <cp:lastModifiedBy>Rick Griffith</cp:lastModifiedBy>
  <cp:revision>143</cp:revision>
  <cp:lastPrinted>2009-04-22T19:24:48Z</cp:lastPrinted>
  <dcterms:created xsi:type="dcterms:W3CDTF">2002-02-21T15:08:09Z</dcterms:created>
  <dcterms:modified xsi:type="dcterms:W3CDTF">2024-12-14T16:45:46Z</dcterms:modified>
</cp:coreProperties>
</file>