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Override2.xml" ContentType="application/vnd.openxmlformats-officedocument.themeOverrid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7.xml" ContentType="application/vnd.openxmlformats-officedocument.themeOverride+xml"/>
  <Override PartName="/ppt/notesSlides/notesSlide52.xml" ContentType="application/vnd.openxmlformats-officedocument.presentationml.notesSlide+xml"/>
  <Override PartName="/ppt/theme/themeOverride8.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9.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0.xml" ContentType="application/vnd.openxmlformats-officedocument.themeOverride+xml"/>
  <Override PartName="/ppt/notesSlides/notesSlide62.xml" ContentType="application/vnd.openxmlformats-officedocument.presentationml.notesSlide+xml"/>
  <Override PartName="/ppt/theme/themeOverride1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2.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3.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14.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5.xml" ContentType="application/vnd.openxmlformats-officedocument.themeOverride+xml"/>
  <Override PartName="/ppt/notesSlides/notesSlide84.xml" ContentType="application/vnd.openxmlformats-officedocument.presentationml.notesSlide+xml"/>
  <Override PartName="/ppt/theme/themeOverride16.xml" ContentType="application/vnd.openxmlformats-officedocument.themeOverride+xml"/>
  <Override PartName="/ppt/notesSlides/notesSlide85.xml" ContentType="application/vnd.openxmlformats-officedocument.presentationml.notesSlide+xml"/>
  <Override PartName="/ppt/theme/themeOverride17.xml" ContentType="application/vnd.openxmlformats-officedocument.themeOverride+xml"/>
  <Override PartName="/ppt/notesSlides/notesSlide86.xml" ContentType="application/vnd.openxmlformats-officedocument.presentationml.notesSlide+xml"/>
  <Override PartName="/ppt/theme/themeOverride18.xml" ContentType="application/vnd.openxmlformats-officedocument.themeOverride+xml"/>
  <Override PartName="/ppt/notesSlides/notesSlide87.xml" ContentType="application/vnd.openxmlformats-officedocument.presentationml.notesSlide+xml"/>
  <Override PartName="/ppt/theme/themeOverride19.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20.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21.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22.xml" ContentType="application/vnd.openxmlformats-officedocument.themeOverride+xml"/>
  <Override PartName="/ppt/notesSlides/notesSlide118.xml" ContentType="application/vnd.openxmlformats-officedocument.presentationml.notesSlide+xml"/>
  <Override PartName="/ppt/theme/themeOverride23.xml" ContentType="application/vnd.openxmlformats-officedocument.themeOverride+xml"/>
  <Override PartName="/ppt/notesSlides/notesSlide119.xml" ContentType="application/vnd.openxmlformats-officedocument.presentationml.notesSlide+xml"/>
  <Override PartName="/ppt/theme/themeOverride24.xml" ContentType="application/vnd.openxmlformats-officedocument.themeOverride+xml"/>
  <Override PartName="/ppt/notesSlides/notesSlide120.xml" ContentType="application/vnd.openxmlformats-officedocument.presentationml.notesSlide+xml"/>
  <Override PartName="/ppt/theme/themeOverride25.xml" ContentType="application/vnd.openxmlformats-officedocument.themeOverride+xml"/>
  <Override PartName="/ppt/notesSlides/notesSlide121.xml" ContentType="application/vnd.openxmlformats-officedocument.presentationml.notesSlide+xml"/>
  <Override PartName="/ppt/theme/themeOverride26.xml" ContentType="application/vnd.openxmlformats-officedocument.themeOverride+xml"/>
  <Override PartName="/ppt/notesSlides/notesSlide122.xml" ContentType="application/vnd.openxmlformats-officedocument.presentationml.notesSlide+xml"/>
  <Override PartName="/ppt/theme/themeOverride27.xml" ContentType="application/vnd.openxmlformats-officedocument.themeOverride+xml"/>
  <Override PartName="/ppt/notesSlides/notesSlide123.xml" ContentType="application/vnd.openxmlformats-officedocument.presentationml.notesSlide+xml"/>
  <Override PartName="/ppt/theme/themeOverride28.xml" ContentType="application/vnd.openxmlformats-officedocument.themeOverride+xml"/>
  <Override PartName="/ppt/notesSlides/notesSlide124.xml" ContentType="application/vnd.openxmlformats-officedocument.presentationml.notesSlide+xml"/>
  <Override PartName="/ppt/theme/themeOverride29.xml" ContentType="application/vnd.openxmlformats-officedocument.themeOverride+xml"/>
  <Override PartName="/ppt/notesSlides/notesSlide125.xml" ContentType="application/vnd.openxmlformats-officedocument.presentationml.notesSlide+xml"/>
  <Override PartName="/ppt/theme/themeOverride30.xml" ContentType="application/vnd.openxmlformats-officedocument.themeOverride+xml"/>
  <Override PartName="/ppt/notesSlides/notesSlide126.xml" ContentType="application/vnd.openxmlformats-officedocument.presentationml.notesSlide+xml"/>
  <Override PartName="/ppt/theme/themeOverride31.xml" ContentType="application/vnd.openxmlformats-officedocument.themeOverride+xml"/>
  <Override PartName="/ppt/notesSlides/notesSlide127.xml" ContentType="application/vnd.openxmlformats-officedocument.presentationml.notesSlide+xml"/>
  <Override PartName="/ppt/theme/themeOverride32.xml" ContentType="application/vnd.openxmlformats-officedocument.themeOverride+xml"/>
  <Override PartName="/ppt/notesSlides/notesSlide128.xml" ContentType="application/vnd.openxmlformats-officedocument.presentationml.notesSlide+xml"/>
  <Override PartName="/ppt/theme/themeOverride33.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858" r:id="rId2"/>
    <p:sldMasterId id="2147484265" r:id="rId3"/>
    <p:sldMasterId id="2147484279" r:id="rId4"/>
    <p:sldMasterId id="2147484291" r:id="rId5"/>
    <p:sldMasterId id="2147484304" r:id="rId6"/>
    <p:sldMasterId id="2147484316" r:id="rId7"/>
    <p:sldMasterId id="2147484589" r:id="rId8"/>
    <p:sldMasterId id="2147484627" r:id="rId9"/>
    <p:sldMasterId id="2147484641" r:id="rId10"/>
    <p:sldMasterId id="2147484677" r:id="rId11"/>
    <p:sldMasterId id="2147484701" r:id="rId12"/>
    <p:sldMasterId id="2147484715" r:id="rId13"/>
    <p:sldMasterId id="2147484727" r:id="rId14"/>
    <p:sldMasterId id="2147484739" r:id="rId15"/>
    <p:sldMasterId id="2147484751" r:id="rId16"/>
    <p:sldMasterId id="2147484763" r:id="rId17"/>
    <p:sldMasterId id="2147484775" r:id="rId18"/>
    <p:sldMasterId id="2147484787" r:id="rId19"/>
    <p:sldMasterId id="2147484799" r:id="rId20"/>
    <p:sldMasterId id="2147484811" r:id="rId21"/>
    <p:sldMasterId id="2147484823" r:id="rId22"/>
    <p:sldMasterId id="2147484835" r:id="rId23"/>
    <p:sldMasterId id="2147484847" r:id="rId24"/>
    <p:sldMasterId id="2147484852" r:id="rId25"/>
    <p:sldMasterId id="2147484865" r:id="rId26"/>
    <p:sldMasterId id="2147484876" r:id="rId27"/>
    <p:sldMasterId id="2147484878" r:id="rId28"/>
    <p:sldMasterId id="2147484880" r:id="rId29"/>
    <p:sldMasterId id="2147484892" r:id="rId30"/>
    <p:sldMasterId id="2147484916" r:id="rId31"/>
    <p:sldMasterId id="2147484942" r:id="rId32"/>
  </p:sldMasterIdLst>
  <p:notesMasterIdLst>
    <p:notesMasterId r:id="rId188"/>
  </p:notesMasterIdLst>
  <p:sldIdLst>
    <p:sldId id="285" r:id="rId33"/>
    <p:sldId id="294" r:id="rId34"/>
    <p:sldId id="448" r:id="rId35"/>
    <p:sldId id="295" r:id="rId36"/>
    <p:sldId id="296" r:id="rId37"/>
    <p:sldId id="297" r:id="rId38"/>
    <p:sldId id="433" r:id="rId39"/>
    <p:sldId id="434" r:id="rId40"/>
    <p:sldId id="435" r:id="rId41"/>
    <p:sldId id="298" r:id="rId42"/>
    <p:sldId id="299" r:id="rId43"/>
    <p:sldId id="300" r:id="rId44"/>
    <p:sldId id="436" r:id="rId45"/>
    <p:sldId id="450" r:id="rId46"/>
    <p:sldId id="451" r:id="rId47"/>
    <p:sldId id="439" r:id="rId48"/>
    <p:sldId id="440" r:id="rId49"/>
    <p:sldId id="441" r:id="rId50"/>
    <p:sldId id="442" r:id="rId51"/>
    <p:sldId id="443" r:id="rId52"/>
    <p:sldId id="258" r:id="rId53"/>
    <p:sldId id="259" r:id="rId54"/>
    <p:sldId id="431" r:id="rId55"/>
    <p:sldId id="449" r:id="rId56"/>
    <p:sldId id="444" r:id="rId57"/>
    <p:sldId id="445" r:id="rId58"/>
    <p:sldId id="446" r:id="rId59"/>
    <p:sldId id="304" r:id="rId60"/>
    <p:sldId id="305" r:id="rId61"/>
    <p:sldId id="306" r:id="rId62"/>
    <p:sldId id="307" r:id="rId63"/>
    <p:sldId id="308" r:id="rId64"/>
    <p:sldId id="309" r:id="rId65"/>
    <p:sldId id="423" r:id="rId66"/>
    <p:sldId id="424" r:id="rId67"/>
    <p:sldId id="261" r:id="rId68"/>
    <p:sldId id="265" r:id="rId69"/>
    <p:sldId id="1986" r:id="rId70"/>
    <p:sldId id="313" r:id="rId71"/>
    <p:sldId id="314" r:id="rId72"/>
    <p:sldId id="1985" r:id="rId73"/>
    <p:sldId id="316" r:id="rId74"/>
    <p:sldId id="260" r:id="rId75"/>
    <p:sldId id="317" r:id="rId76"/>
    <p:sldId id="318" r:id="rId77"/>
    <p:sldId id="319" r:id="rId78"/>
    <p:sldId id="1984" r:id="rId79"/>
    <p:sldId id="428" r:id="rId80"/>
    <p:sldId id="322" r:id="rId81"/>
    <p:sldId id="323" r:id="rId82"/>
    <p:sldId id="288" r:id="rId83"/>
    <p:sldId id="324" r:id="rId84"/>
    <p:sldId id="269" r:id="rId85"/>
    <p:sldId id="325" r:id="rId86"/>
    <p:sldId id="326" r:id="rId87"/>
    <p:sldId id="327" r:id="rId88"/>
    <p:sldId id="328" r:id="rId89"/>
    <p:sldId id="329" r:id="rId90"/>
    <p:sldId id="330" r:id="rId91"/>
    <p:sldId id="331" r:id="rId92"/>
    <p:sldId id="332" r:id="rId93"/>
    <p:sldId id="333" r:id="rId94"/>
    <p:sldId id="334" r:id="rId95"/>
    <p:sldId id="335" r:id="rId96"/>
    <p:sldId id="336" r:id="rId97"/>
    <p:sldId id="337" r:id="rId98"/>
    <p:sldId id="338" r:id="rId99"/>
    <p:sldId id="339" r:id="rId100"/>
    <p:sldId id="429" r:id="rId101"/>
    <p:sldId id="341" r:id="rId102"/>
    <p:sldId id="342" r:id="rId103"/>
    <p:sldId id="343" r:id="rId104"/>
    <p:sldId id="344" r:id="rId105"/>
    <p:sldId id="345" r:id="rId106"/>
    <p:sldId id="346" r:id="rId107"/>
    <p:sldId id="347" r:id="rId108"/>
    <p:sldId id="348" r:id="rId109"/>
    <p:sldId id="273" r:id="rId110"/>
    <p:sldId id="349" r:id="rId111"/>
    <p:sldId id="350" r:id="rId112"/>
    <p:sldId id="351" r:id="rId113"/>
    <p:sldId id="352" r:id="rId114"/>
    <p:sldId id="353" r:id="rId115"/>
    <p:sldId id="430" r:id="rId116"/>
    <p:sldId id="355" r:id="rId117"/>
    <p:sldId id="356" r:id="rId118"/>
    <p:sldId id="357" r:id="rId119"/>
    <p:sldId id="358" r:id="rId120"/>
    <p:sldId id="359" r:id="rId121"/>
    <p:sldId id="360" r:id="rId122"/>
    <p:sldId id="361" r:id="rId123"/>
    <p:sldId id="362" r:id="rId124"/>
    <p:sldId id="363" r:id="rId125"/>
    <p:sldId id="364" r:id="rId126"/>
    <p:sldId id="365" r:id="rId127"/>
    <p:sldId id="366" r:id="rId128"/>
    <p:sldId id="367" r:id="rId129"/>
    <p:sldId id="368" r:id="rId130"/>
    <p:sldId id="369" r:id="rId131"/>
    <p:sldId id="370" r:id="rId132"/>
    <p:sldId id="371" r:id="rId133"/>
    <p:sldId id="372" r:id="rId134"/>
    <p:sldId id="373" r:id="rId135"/>
    <p:sldId id="374" r:id="rId136"/>
    <p:sldId id="375" r:id="rId137"/>
    <p:sldId id="376" r:id="rId138"/>
    <p:sldId id="377" r:id="rId139"/>
    <p:sldId id="378" r:id="rId140"/>
    <p:sldId id="379" r:id="rId141"/>
    <p:sldId id="380" r:id="rId142"/>
    <p:sldId id="381" r:id="rId143"/>
    <p:sldId id="382" r:id="rId144"/>
    <p:sldId id="383" r:id="rId145"/>
    <p:sldId id="384" r:id="rId146"/>
    <p:sldId id="385" r:id="rId147"/>
    <p:sldId id="386" r:id="rId148"/>
    <p:sldId id="387" r:id="rId149"/>
    <p:sldId id="388" r:id="rId150"/>
    <p:sldId id="389" r:id="rId151"/>
    <p:sldId id="390" r:id="rId152"/>
    <p:sldId id="391" r:id="rId153"/>
    <p:sldId id="392" r:id="rId154"/>
    <p:sldId id="393" r:id="rId155"/>
    <p:sldId id="475" r:id="rId156"/>
    <p:sldId id="395" r:id="rId157"/>
    <p:sldId id="1982" r:id="rId158"/>
    <p:sldId id="397" r:id="rId159"/>
    <p:sldId id="624" r:id="rId160"/>
    <p:sldId id="1980" r:id="rId161"/>
    <p:sldId id="1981" r:id="rId162"/>
    <p:sldId id="425" r:id="rId163"/>
    <p:sldId id="1983" r:id="rId164"/>
    <p:sldId id="476" r:id="rId165"/>
    <p:sldId id="2010" r:id="rId166"/>
    <p:sldId id="422" r:id="rId167"/>
    <p:sldId id="404" r:id="rId168"/>
    <p:sldId id="2011" r:id="rId169"/>
    <p:sldId id="2012" r:id="rId170"/>
    <p:sldId id="2013" r:id="rId171"/>
    <p:sldId id="2014" r:id="rId172"/>
    <p:sldId id="1987" r:id="rId173"/>
    <p:sldId id="2015" r:id="rId174"/>
    <p:sldId id="2016" r:id="rId175"/>
    <p:sldId id="2017" r:id="rId176"/>
    <p:sldId id="2018" r:id="rId177"/>
    <p:sldId id="2019" r:id="rId178"/>
    <p:sldId id="2020" r:id="rId179"/>
    <p:sldId id="2021" r:id="rId180"/>
    <p:sldId id="2022" r:id="rId181"/>
    <p:sldId id="2023" r:id="rId182"/>
    <p:sldId id="2024" r:id="rId183"/>
    <p:sldId id="2025" r:id="rId184"/>
    <p:sldId id="2026" r:id="rId185"/>
    <p:sldId id="556" r:id="rId186"/>
    <p:sldId id="427" r:id="rId187"/>
  </p:sldIdLst>
  <p:sldSz cx="9144000" cy="6858000" type="screen4x3"/>
  <p:notesSz cx="6858000" cy="9723438"/>
  <p:defaultTextStyle>
    <a:defPPr>
      <a:defRPr lang="en-US"/>
    </a:defPPr>
    <a:lvl1pPr algn="l" rtl="0" eaLnBrk="0" fontAlgn="base" hangingPunct="0">
      <a:spcBef>
        <a:spcPct val="0"/>
      </a:spcBef>
      <a:spcAft>
        <a:spcPct val="0"/>
      </a:spcAft>
      <a:defRPr sz="2400"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Arial" charset="0"/>
        <a:ea typeface="MS PGothic" charset="0"/>
        <a:cs typeface="MS PGothic" charset="0"/>
      </a:defRPr>
    </a:lvl5pPr>
    <a:lvl6pPr marL="2286000" algn="l" defTabSz="457200" rtl="0" eaLnBrk="1" latinLnBrk="0" hangingPunct="1">
      <a:defRPr sz="2400" kern="1200">
        <a:solidFill>
          <a:schemeClr val="tx1"/>
        </a:solidFill>
        <a:latin typeface="Arial" charset="0"/>
        <a:ea typeface="MS PGothic" charset="0"/>
        <a:cs typeface="MS PGothic" charset="0"/>
      </a:defRPr>
    </a:lvl6pPr>
    <a:lvl7pPr marL="2743200" algn="l" defTabSz="457200" rtl="0" eaLnBrk="1" latinLnBrk="0" hangingPunct="1">
      <a:defRPr sz="2400" kern="1200">
        <a:solidFill>
          <a:schemeClr val="tx1"/>
        </a:solidFill>
        <a:latin typeface="Arial" charset="0"/>
        <a:ea typeface="MS PGothic" charset="0"/>
        <a:cs typeface="MS PGothic" charset="0"/>
      </a:defRPr>
    </a:lvl7pPr>
    <a:lvl8pPr marL="3200400" algn="l" defTabSz="457200" rtl="0" eaLnBrk="1" latinLnBrk="0" hangingPunct="1">
      <a:defRPr sz="2400" kern="1200">
        <a:solidFill>
          <a:schemeClr val="tx1"/>
        </a:solidFill>
        <a:latin typeface="Arial" charset="0"/>
        <a:ea typeface="MS PGothic" charset="0"/>
        <a:cs typeface="MS PGothic" charset="0"/>
      </a:defRPr>
    </a:lvl8pPr>
    <a:lvl9pPr marL="3657600" algn="l" defTabSz="457200" rtl="0" eaLnBrk="1" latinLnBrk="0" hangingPunct="1">
      <a:defRPr sz="2400" kern="1200">
        <a:solidFill>
          <a:schemeClr val="tx1"/>
        </a:solidFill>
        <a:latin typeface="Arial" charset="0"/>
        <a:ea typeface="MS PGothic" charset="0"/>
        <a:cs typeface="MS PGothic" charset="0"/>
      </a:defRPr>
    </a:lvl9pPr>
  </p:defaultTextStyle>
  <p:extLst>
    <p:ext uri="{521415D9-36F7-43E2-AB2F-B90AF26B5E84}">
      <p14:sectionLst xmlns:p14="http://schemas.microsoft.com/office/powerpoint/2010/main">
        <p14:section name="Overview" id="{ED2420CA-355C-4C78-92C2-259EFB5E5807}">
          <p14:sldIdLst>
            <p14:sldId id="285"/>
            <p14:sldId id="294"/>
            <p14:sldId id="448"/>
            <p14:sldId id="295"/>
            <p14:sldId id="296"/>
            <p14:sldId id="297"/>
            <p14:sldId id="433"/>
            <p14:sldId id="434"/>
            <p14:sldId id="435"/>
            <p14:sldId id="298"/>
            <p14:sldId id="299"/>
            <p14:sldId id="300"/>
            <p14:sldId id="436"/>
            <p14:sldId id="450"/>
            <p14:sldId id="451"/>
            <p14:sldId id="439"/>
            <p14:sldId id="440"/>
            <p14:sldId id="441"/>
            <p14:sldId id="442"/>
            <p14:sldId id="443"/>
          </p14:sldIdLst>
        </p14:section>
        <p14:section name="Introduction" id="{94EAF5AE-A6BC-446C-9FB4-407721E471F4}">
          <p14:sldIdLst>
            <p14:sldId id="258"/>
            <p14:sldId id="259"/>
            <p14:sldId id="431"/>
          </p14:sldIdLst>
        </p14:section>
        <p14:section name="Sermon" id="{482B9A0F-4236-CF4C-ABD1-D0E15E8B1F1E}">
          <p14:sldIdLst>
            <p14:sldId id="449"/>
            <p14:sldId id="444"/>
            <p14:sldId id="445"/>
            <p14:sldId id="446"/>
            <p14:sldId id="304"/>
            <p14:sldId id="305"/>
            <p14:sldId id="306"/>
            <p14:sldId id="307"/>
            <p14:sldId id="308"/>
            <p14:sldId id="309"/>
            <p14:sldId id="423"/>
            <p14:sldId id="424"/>
            <p14:sldId id="261"/>
            <p14:sldId id="265"/>
            <p14:sldId id="1986"/>
            <p14:sldId id="313"/>
            <p14:sldId id="314"/>
            <p14:sldId id="1985"/>
            <p14:sldId id="316"/>
            <p14:sldId id="260"/>
            <p14:sldId id="317"/>
            <p14:sldId id="318"/>
            <p14:sldId id="319"/>
            <p14:sldId id="1984"/>
            <p14:sldId id="428"/>
          </p14:sldIdLst>
        </p14:section>
        <p14:section name="Chapters" id="{ED5E06FD-007E-C14B-A6F7-83D38D923743}">
          <p14:sldIdLst>
            <p14:sldId id="322"/>
            <p14:sldId id="323"/>
            <p14:sldId id="288"/>
            <p14:sldId id="324"/>
            <p14:sldId id="269"/>
            <p14:sldId id="325"/>
            <p14:sldId id="326"/>
            <p14:sldId id="327"/>
            <p14:sldId id="328"/>
            <p14:sldId id="329"/>
            <p14:sldId id="330"/>
            <p14:sldId id="331"/>
            <p14:sldId id="332"/>
            <p14:sldId id="333"/>
            <p14:sldId id="334"/>
            <p14:sldId id="335"/>
            <p14:sldId id="336"/>
            <p14:sldId id="337"/>
            <p14:sldId id="338"/>
            <p14:sldId id="339"/>
            <p14:sldId id="429"/>
            <p14:sldId id="341"/>
            <p14:sldId id="342"/>
            <p14:sldId id="343"/>
            <p14:sldId id="344"/>
            <p14:sldId id="345"/>
            <p14:sldId id="346"/>
            <p14:sldId id="347"/>
            <p14:sldId id="348"/>
            <p14:sldId id="273"/>
            <p14:sldId id="349"/>
            <p14:sldId id="350"/>
            <p14:sldId id="351"/>
            <p14:sldId id="352"/>
            <p14:sldId id="353"/>
            <p14:sldId id="430"/>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475"/>
            <p14:sldId id="395"/>
          </p14:sldIdLst>
        </p14:section>
        <p14:section name="Conclusion" id="{FA91D2F0-3019-C044-B8D7-66573A2F2EA5}">
          <p14:sldIdLst>
            <p14:sldId id="1982"/>
            <p14:sldId id="397"/>
            <p14:sldId id="624"/>
            <p14:sldId id="1980"/>
            <p14:sldId id="1981"/>
            <p14:sldId id="425"/>
            <p14:sldId id="1983"/>
            <p14:sldId id="476"/>
            <p14:sldId id="2010"/>
          </p14:sldIdLst>
        </p14:section>
        <p14:section name="Supplements" id="{C79E1AC8-D354-8D4F-8A2C-0BB8E69CE898}">
          <p14:sldIdLst>
            <p14:sldId id="422"/>
            <p14:sldId id="404"/>
            <p14:sldId id="2011"/>
            <p14:sldId id="2012"/>
            <p14:sldId id="2013"/>
            <p14:sldId id="2014"/>
            <p14:sldId id="1987"/>
            <p14:sldId id="2015"/>
            <p14:sldId id="2016"/>
            <p14:sldId id="2017"/>
            <p14:sldId id="2018"/>
            <p14:sldId id="2019"/>
            <p14:sldId id="2020"/>
            <p14:sldId id="2021"/>
            <p14:sldId id="2022"/>
            <p14:sldId id="2023"/>
            <p14:sldId id="2024"/>
            <p14:sldId id="2025"/>
            <p14:sldId id="2026"/>
            <p14:sldId id="556"/>
            <p14:sldId id="427"/>
          </p14:sldIdLst>
        </p14:section>
        <p14:section name="Conclusion" id="{74DE93D5-0D29-455C-A1C7-730CB11D40C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CA4"/>
    <a:srgbClr val="FAF8DF"/>
    <a:srgbClr val="FFED67"/>
    <a:srgbClr val="0A0519"/>
    <a:srgbClr val="0F0826"/>
    <a:srgbClr val="000C1F"/>
    <a:srgbClr val="000C18"/>
    <a:srgbClr val="000000"/>
    <a:srgbClr val="FFFF66"/>
    <a:srgbClr val="FFE70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72"/>
    <p:restoredTop sz="75730" autoAdjust="0"/>
  </p:normalViewPr>
  <p:slideViewPr>
    <p:cSldViewPr>
      <p:cViewPr>
        <p:scale>
          <a:sx n="118" d="100"/>
          <a:sy n="118" d="100"/>
        </p:scale>
        <p:origin x="592" y="16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41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59" Type="http://schemas.openxmlformats.org/officeDocument/2006/relationships/slide" Target="slides/slide127.xml"/><Relationship Id="rId170" Type="http://schemas.openxmlformats.org/officeDocument/2006/relationships/slide" Target="slides/slide138.xml"/><Relationship Id="rId191" Type="http://schemas.openxmlformats.org/officeDocument/2006/relationships/theme" Target="theme/theme1.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slide" Target="slides/slide117.xml"/><Relationship Id="rId5" Type="http://schemas.openxmlformats.org/officeDocument/2006/relationships/slideMaster" Target="slideMasters/slideMaster5.xml"/><Relationship Id="rId95" Type="http://schemas.openxmlformats.org/officeDocument/2006/relationships/slide" Target="slides/slide63.xml"/><Relationship Id="rId160" Type="http://schemas.openxmlformats.org/officeDocument/2006/relationships/slide" Target="slides/slide128.xml"/><Relationship Id="rId181" Type="http://schemas.openxmlformats.org/officeDocument/2006/relationships/slide" Target="slides/slide149.xml"/><Relationship Id="rId22" Type="http://schemas.openxmlformats.org/officeDocument/2006/relationships/slideMaster" Target="slideMasters/slideMaster22.xml"/><Relationship Id="rId43" Type="http://schemas.openxmlformats.org/officeDocument/2006/relationships/slide" Target="slides/slide11.xml"/><Relationship Id="rId64" Type="http://schemas.openxmlformats.org/officeDocument/2006/relationships/slide" Target="slides/slide32.xml"/><Relationship Id="rId118" Type="http://schemas.openxmlformats.org/officeDocument/2006/relationships/slide" Target="slides/slide86.xml"/><Relationship Id="rId139" Type="http://schemas.openxmlformats.org/officeDocument/2006/relationships/slide" Target="slides/slide107.xml"/><Relationship Id="rId85" Type="http://schemas.openxmlformats.org/officeDocument/2006/relationships/slide" Target="slides/slide53.xml"/><Relationship Id="rId150" Type="http://schemas.openxmlformats.org/officeDocument/2006/relationships/slide" Target="slides/slide118.xml"/><Relationship Id="rId171" Type="http://schemas.openxmlformats.org/officeDocument/2006/relationships/slide" Target="slides/slide139.xml"/><Relationship Id="rId192"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xml"/><Relationship Id="rId108" Type="http://schemas.openxmlformats.org/officeDocument/2006/relationships/slide" Target="slides/slide76.xml"/><Relationship Id="rId129" Type="http://schemas.openxmlformats.org/officeDocument/2006/relationships/slide" Target="slides/slide97.xml"/><Relationship Id="rId54" Type="http://schemas.openxmlformats.org/officeDocument/2006/relationships/slide" Target="slides/slide22.xml"/><Relationship Id="rId75" Type="http://schemas.openxmlformats.org/officeDocument/2006/relationships/slide" Target="slides/slide43.xml"/><Relationship Id="rId96" Type="http://schemas.openxmlformats.org/officeDocument/2006/relationships/slide" Target="slides/slide64.xml"/><Relationship Id="rId140" Type="http://schemas.openxmlformats.org/officeDocument/2006/relationships/slide" Target="slides/slide108.xml"/><Relationship Id="rId161" Type="http://schemas.openxmlformats.org/officeDocument/2006/relationships/slide" Target="slides/slide129.xml"/><Relationship Id="rId182" Type="http://schemas.openxmlformats.org/officeDocument/2006/relationships/slide" Target="slides/slide15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7.xml"/><Relationship Id="rId44" Type="http://schemas.openxmlformats.org/officeDocument/2006/relationships/slide" Target="slides/slide12.xml"/><Relationship Id="rId65" Type="http://schemas.openxmlformats.org/officeDocument/2006/relationships/slide" Target="slides/slide33.xml"/><Relationship Id="rId86" Type="http://schemas.openxmlformats.org/officeDocument/2006/relationships/slide" Target="slides/slide54.xml"/><Relationship Id="rId130" Type="http://schemas.openxmlformats.org/officeDocument/2006/relationships/slide" Target="slides/slide98.xml"/><Relationship Id="rId151" Type="http://schemas.openxmlformats.org/officeDocument/2006/relationships/slide" Target="slides/slide119.xml"/><Relationship Id="rId172" Type="http://schemas.openxmlformats.org/officeDocument/2006/relationships/slide" Target="slides/slide14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167" Type="http://schemas.openxmlformats.org/officeDocument/2006/relationships/slide" Target="slides/slide135.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162" Type="http://schemas.openxmlformats.org/officeDocument/2006/relationships/slide" Target="slides/slide130.xml"/><Relationship Id="rId183"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157" Type="http://schemas.openxmlformats.org/officeDocument/2006/relationships/slide" Target="slides/slide125.xml"/><Relationship Id="rId178" Type="http://schemas.openxmlformats.org/officeDocument/2006/relationships/slide" Target="slides/slide146.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slide" Target="slides/slide120.xml"/><Relationship Id="rId173" Type="http://schemas.openxmlformats.org/officeDocument/2006/relationships/slide" Target="slides/slide1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168"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163" Type="http://schemas.openxmlformats.org/officeDocument/2006/relationships/slide" Target="slides/slide131.xml"/><Relationship Id="rId184" Type="http://schemas.openxmlformats.org/officeDocument/2006/relationships/slide" Target="slides/slide152.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158" Type="http://schemas.openxmlformats.org/officeDocument/2006/relationships/slide" Target="slides/slide126.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slide" Target="slides/slide121.xml"/><Relationship Id="rId174" Type="http://schemas.openxmlformats.org/officeDocument/2006/relationships/slide" Target="slides/slide142.xml"/><Relationship Id="rId179" Type="http://schemas.openxmlformats.org/officeDocument/2006/relationships/slide" Target="slides/slide147.xml"/><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slide" Target="slides/slide116.xml"/><Relationship Id="rId164" Type="http://schemas.openxmlformats.org/officeDocument/2006/relationships/slide" Target="slides/slide132.xml"/><Relationship Id="rId169" Type="http://schemas.openxmlformats.org/officeDocument/2006/relationships/slide" Target="slides/slide137.xml"/><Relationship Id="rId185" Type="http://schemas.openxmlformats.org/officeDocument/2006/relationships/slide" Target="slides/slide1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8.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54" Type="http://schemas.openxmlformats.org/officeDocument/2006/relationships/slide" Target="slides/slide122.xml"/><Relationship Id="rId175" Type="http://schemas.openxmlformats.org/officeDocument/2006/relationships/slide" Target="slides/slide143.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 Id="rId165" Type="http://schemas.openxmlformats.org/officeDocument/2006/relationships/slide" Target="slides/slide133.xml"/><Relationship Id="rId186" Type="http://schemas.openxmlformats.org/officeDocument/2006/relationships/slide" Target="slides/slide154.xml"/><Relationship Id="rId27" Type="http://schemas.openxmlformats.org/officeDocument/2006/relationships/slideMaster" Target="slideMasters/slideMaster27.xml"/><Relationship Id="rId48" Type="http://schemas.openxmlformats.org/officeDocument/2006/relationships/slide" Target="slides/slide16.xml"/><Relationship Id="rId69" Type="http://schemas.openxmlformats.org/officeDocument/2006/relationships/slide" Target="slides/slide37.xml"/><Relationship Id="rId113" Type="http://schemas.openxmlformats.org/officeDocument/2006/relationships/slide" Target="slides/slide81.xml"/><Relationship Id="rId134" Type="http://schemas.openxmlformats.org/officeDocument/2006/relationships/slide" Target="slides/slide102.xml"/><Relationship Id="rId80" Type="http://schemas.openxmlformats.org/officeDocument/2006/relationships/slide" Target="slides/slide48.xml"/><Relationship Id="rId155" Type="http://schemas.openxmlformats.org/officeDocument/2006/relationships/slide" Target="slides/slide123.xml"/><Relationship Id="rId176" Type="http://schemas.openxmlformats.org/officeDocument/2006/relationships/slide" Target="slides/slide144.xml"/><Relationship Id="rId17" Type="http://schemas.openxmlformats.org/officeDocument/2006/relationships/slideMaster" Target="slideMasters/slideMaster17.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24" Type="http://schemas.openxmlformats.org/officeDocument/2006/relationships/slide" Target="slides/slide92.xml"/><Relationship Id="rId70" Type="http://schemas.openxmlformats.org/officeDocument/2006/relationships/slide" Target="slides/slide38.xml"/><Relationship Id="rId91" Type="http://schemas.openxmlformats.org/officeDocument/2006/relationships/slide" Target="slides/slide59.xml"/><Relationship Id="rId145" Type="http://schemas.openxmlformats.org/officeDocument/2006/relationships/slide" Target="slides/slide113.xml"/><Relationship Id="rId166" Type="http://schemas.openxmlformats.org/officeDocument/2006/relationships/slide" Target="slides/slide134.xml"/><Relationship Id="rId187" Type="http://schemas.openxmlformats.org/officeDocument/2006/relationships/slide" Target="slides/slide155.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60" Type="http://schemas.openxmlformats.org/officeDocument/2006/relationships/slide" Target="slides/slide28.xml"/><Relationship Id="rId81" Type="http://schemas.openxmlformats.org/officeDocument/2006/relationships/slide" Target="slides/slide49.xml"/><Relationship Id="rId135" Type="http://schemas.openxmlformats.org/officeDocument/2006/relationships/slide" Target="slides/slide103.xml"/><Relationship Id="rId156" Type="http://schemas.openxmlformats.org/officeDocument/2006/relationships/slide" Target="slides/slide124.xml"/><Relationship Id="rId177" Type="http://schemas.openxmlformats.org/officeDocument/2006/relationships/slide" Target="slides/slide145.xml"/></Relationships>
</file>

<file path=ppt/_rels/viewProps.xml.rels><?xml version="1.0" encoding="UTF-8" standalone="yes"?>
<Relationships xmlns="http://schemas.openxmlformats.org/package/2006/relationships"><Relationship Id="rId1"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85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6147" name="Rectangle 3"/>
          <p:cNvSpPr>
            <a:spLocks noGrp="1" noChangeArrowheads="1"/>
          </p:cNvSpPr>
          <p:nvPr>
            <p:ph type="dt" idx="1"/>
          </p:nvPr>
        </p:nvSpPr>
        <p:spPr bwMode="auto">
          <a:xfrm>
            <a:off x="3886200" y="0"/>
            <a:ext cx="2971800" cy="485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54628" name="Rectangle 4"/>
          <p:cNvSpPr>
            <a:spLocks noGrp="1" noRot="1" noChangeAspect="1" noChangeArrowheads="1" noTextEdit="1"/>
          </p:cNvSpPr>
          <p:nvPr>
            <p:ph type="sldImg" idx="2"/>
          </p:nvPr>
        </p:nvSpPr>
        <p:spPr bwMode="auto">
          <a:xfrm>
            <a:off x="998538" y="728663"/>
            <a:ext cx="4862512" cy="3646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618038"/>
            <a:ext cx="5029200" cy="4376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p:cNvSpPr>
            <a:spLocks noGrp="1" noChangeArrowheads="1"/>
          </p:cNvSpPr>
          <p:nvPr>
            <p:ph type="ftr" sz="quarter" idx="4"/>
          </p:nvPr>
        </p:nvSpPr>
        <p:spPr bwMode="auto">
          <a:xfrm>
            <a:off x="0" y="9237663"/>
            <a:ext cx="2971800" cy="485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6151" name="Rectangle 7"/>
          <p:cNvSpPr>
            <a:spLocks noGrp="1" noChangeArrowheads="1"/>
          </p:cNvSpPr>
          <p:nvPr>
            <p:ph type="sldNum" sz="quarter" idx="5"/>
          </p:nvPr>
        </p:nvSpPr>
        <p:spPr bwMode="auto">
          <a:xfrm>
            <a:off x="3886200" y="9237663"/>
            <a:ext cx="2971800" cy="485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52064FBD-EA2B-E740-8EE7-CB7F8CFE4975}" type="slidenum">
              <a:rPr lang="en-US"/>
              <a:pPr>
                <a:defRPr/>
              </a:pPr>
              <a:t>‹#›</a:t>
            </a:fld>
            <a:endParaRPr lang="en-US"/>
          </a:p>
        </p:txBody>
      </p:sp>
    </p:spTree>
    <p:extLst>
      <p:ext uri="{BB962C8B-B14F-4D97-AF65-F5344CB8AC3E}">
        <p14:creationId xmlns:p14="http://schemas.microsoft.com/office/powerpoint/2010/main" val="1822529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1pPr>
    <a:lvl2pPr marL="742950" indent="-28575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2pPr>
    <a:lvl3pPr marL="1143000" indent="-228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3pPr>
    <a:lvl4pPr marL="1600200" indent="-228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4pPr>
    <a:lvl5pPr marL="2057400" indent="-2286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dailymail.co.uk/news/article-2900530/ISIS-plan-destroy-walls-Nineveh-capital-Assyrian-Empire-one-important-archaeological-sites-Iraq.html#ixzz4LcEZWyuW" TargetMode="External"/><Relationship Id="rId7" Type="http://schemas.openxmlformats.org/officeDocument/2006/relationships/hyperlink" Target="http://www.dailymail.co.uk/news/article-2900530/ISIS-plan-destroy-walls-Nineveh-capital-Assyrian-Empire-one-important-archaeological-sites-Iraq.html" TargetMode="External"/><Relationship Id="rId2" Type="http://schemas.openxmlformats.org/officeDocument/2006/relationships/slide" Target="../slides/slide116.xml"/><Relationship Id="rId1" Type="http://schemas.openxmlformats.org/officeDocument/2006/relationships/notesMaster" Target="../notesMasters/notesMaster1.xml"/><Relationship Id="rId6" Type="http://schemas.openxmlformats.org/officeDocument/2006/relationships/hyperlink" Target="http://www.dailymail.co.uk/news/article-2900530/ISIS-plan-destroy-walls-Nineveh-capital-Assyrian-Empire-one-important-archaeological-sites-Iraq.html#ixzz4LcEENuP2" TargetMode="External"/><Relationship Id="rId5" Type="http://schemas.openxmlformats.org/officeDocument/2006/relationships/hyperlink" Target="http://ec.tynt.com/b/rf?id=bBOTTqvd0r3Pooab7jrHcU&amp;u=DailyMail" TargetMode="External"/><Relationship Id="rId4" Type="http://schemas.openxmlformats.org/officeDocument/2006/relationships/hyperlink" Target="http://ec.tynt.com/b/rw?id=bBOTTqvd0r3Pooab7jrHcU&amp;u=MailOnline"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06A396E2-16E6-2E4A-BC43-36C8E1226563}" type="slidenum">
              <a:rPr lang="en-US" sz="1200">
                <a:solidFill>
                  <a:srgbClr val="000000"/>
                </a:solidFill>
              </a:rPr>
              <a:pPr/>
              <a:t>1</a:t>
            </a:fld>
            <a:endParaRPr lang="en-US" sz="1200">
              <a:solidFill>
                <a:srgbClr val="000000"/>
              </a:solidFill>
            </a:endParaRPr>
          </a:p>
        </p:txBody>
      </p:sp>
      <p:sp>
        <p:nvSpPr>
          <p:cNvPr id="156674" name="Rectangle 2"/>
          <p:cNvSpPr>
            <a:spLocks noGrp="1" noRot="1" noChangeAspect="1" noChangeArrowheads="1" noTextEdit="1"/>
          </p:cNvSpPr>
          <p:nvPr>
            <p:ph type="sldImg"/>
          </p:nvPr>
        </p:nvSpPr>
        <p:spPr>
          <a:solidFill>
            <a:srgbClr val="FFFFFF"/>
          </a:solidFill>
          <a:ln/>
        </p:spPr>
      </p:sp>
      <p:sp>
        <p:nvSpPr>
          <p:cNvPr id="156675"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177524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82C5A10-8B1E-544D-8975-814D62763E0D}" type="slidenum">
              <a:rPr lang="en-US" sz="1200"/>
              <a:pPr/>
              <a:t>15</a:t>
            </a:fld>
            <a:endParaRPr lang="en-US" sz="1200"/>
          </a:p>
        </p:txBody>
      </p:sp>
      <p:sp>
        <p:nvSpPr>
          <p:cNvPr id="166914" name="Rectangle 2"/>
          <p:cNvSpPr>
            <a:spLocks noGrp="1" noRot="1" noChangeAspect="1" noChangeArrowheads="1" noTextEdit="1"/>
          </p:cNvSpPr>
          <p:nvPr>
            <p:ph type="sldImg"/>
          </p:nvPr>
        </p:nvSpPr>
        <p:spPr>
          <a:solidFill>
            <a:srgbClr val="FFFFFF"/>
          </a:solidFill>
          <a:ln/>
        </p:spPr>
      </p:sp>
      <p:sp>
        <p:nvSpPr>
          <p:cNvPr id="166915"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10140423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57487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Lakeside Church in Houston, Texas, is the largest church in the USA with 40,000 attending.  The pastor, Joel Osteen, is often featured on the cover of </a:t>
            </a:r>
            <a:r>
              <a:rPr lang="en-US" sz="1200" i="1" kern="1200" dirty="0">
                <a:solidFill>
                  <a:schemeClr val="tx1"/>
                </a:solidFill>
                <a:effectLst/>
                <a:latin typeface="+mn-lt"/>
                <a:ea typeface="+mn-ea"/>
                <a:cs typeface="+mn-cs"/>
              </a:rPr>
              <a:t>Success</a:t>
            </a:r>
            <a:r>
              <a:rPr lang="en-US" sz="1200" kern="1200" dirty="0">
                <a:solidFill>
                  <a:schemeClr val="tx1"/>
                </a:solidFill>
                <a:effectLst/>
                <a:latin typeface="+mn-lt"/>
                <a:ea typeface="+mn-ea"/>
                <a:cs typeface="+mn-cs"/>
              </a:rPr>
              <a:t> magazine.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位于德克萨斯州休斯顿的湖滨教会（</a:t>
            </a:r>
            <a:r>
              <a:rPr lang="en-US" altLang="zh-CN" dirty="0">
                <a:solidFill>
                  <a:srgbClr val="0E0E0E"/>
                </a:solidFill>
                <a:effectLst/>
                <a:latin typeface=".AppleSystemUIFont"/>
              </a:rPr>
              <a:t>Lakeside Church</a:t>
            </a:r>
            <a:r>
              <a:rPr lang="zh-CN" altLang="en-US" dirty="0">
                <a:solidFill>
                  <a:srgbClr val="0E0E0E"/>
                </a:solidFill>
                <a:effectLst/>
                <a:latin typeface=".AppleSystemUIFont"/>
              </a:rPr>
              <a:t>）是美国最大的教会，拥有</a:t>
            </a:r>
            <a:r>
              <a:rPr lang="en-US" altLang="zh-CN" dirty="0">
                <a:solidFill>
                  <a:srgbClr val="0E0E0E"/>
                </a:solidFill>
                <a:effectLst/>
                <a:latin typeface=".AppleSystemUIFont"/>
              </a:rPr>
              <a:t>4</a:t>
            </a:r>
            <a:r>
              <a:rPr lang="zh-CN" altLang="en-US" dirty="0">
                <a:solidFill>
                  <a:srgbClr val="0E0E0E"/>
                </a:solidFill>
                <a:effectLst/>
                <a:latin typeface=".AppleSystemUIFont"/>
              </a:rPr>
              <a:t>万名会众。其牧师乔尔</a:t>
            </a:r>
            <a:r>
              <a:rPr lang="en-US" altLang="zh-CN" dirty="0">
                <a:solidFill>
                  <a:srgbClr val="0E0E0E"/>
                </a:solidFill>
                <a:effectLst/>
                <a:latin typeface=".AppleSystemUIFont"/>
              </a:rPr>
              <a:t>·</a:t>
            </a:r>
            <a:r>
              <a:rPr lang="zh-CN" altLang="en-US" dirty="0">
                <a:solidFill>
                  <a:srgbClr val="0E0E0E"/>
                </a:solidFill>
                <a:effectLst/>
                <a:latin typeface=".AppleSystemUIFont"/>
              </a:rPr>
              <a:t>欧斯汀（</a:t>
            </a:r>
            <a:r>
              <a:rPr lang="en-US" altLang="zh-CN" dirty="0">
                <a:solidFill>
                  <a:srgbClr val="0E0E0E"/>
                </a:solidFill>
                <a:effectLst/>
                <a:latin typeface=".AppleSystemUIFont"/>
              </a:rPr>
              <a:t>Joel Osteen</a:t>
            </a:r>
            <a:r>
              <a:rPr lang="zh-CN" altLang="en-US" dirty="0">
                <a:solidFill>
                  <a:srgbClr val="0E0E0E"/>
                </a:solidFill>
                <a:effectLst/>
                <a:latin typeface=".AppleSystemUIFont"/>
              </a:rPr>
              <a:t>）经常登上</a:t>
            </a:r>
            <a:r>
              <a:rPr lang="en-US" altLang="zh-CN" dirty="0">
                <a:solidFill>
                  <a:srgbClr val="0E0E0E"/>
                </a:solidFill>
                <a:effectLst/>
                <a:latin typeface=".AppleSystemUIFont"/>
              </a:rPr>
              <a:t>《</a:t>
            </a:r>
            <a:r>
              <a:rPr lang="zh-CN" altLang="en-US" dirty="0">
                <a:solidFill>
                  <a:srgbClr val="0E0E0E"/>
                </a:solidFill>
                <a:effectLst/>
                <a:latin typeface=".AppleSystemUIFont"/>
              </a:rPr>
              <a:t>成功</a:t>
            </a:r>
            <a:r>
              <a:rPr lang="en-US" altLang="zh-CN" dirty="0">
                <a:solidFill>
                  <a:srgbClr val="0E0E0E"/>
                </a:solidFill>
                <a:effectLst/>
                <a:latin typeface=".AppleSystemUIFont"/>
              </a:rPr>
              <a:t>》</a:t>
            </a:r>
            <a:r>
              <a:rPr lang="zh-CN" altLang="en-US" dirty="0">
                <a:solidFill>
                  <a:srgbClr val="0E0E0E"/>
                </a:solidFill>
                <a:effectLst/>
                <a:latin typeface=".AppleSystemUIFont"/>
              </a:rPr>
              <a:t>杂志的封面。</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444666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One key rule in the pulpit there is: you </a:t>
            </a:r>
            <a:r>
              <a:rPr lang="en-US" sz="1200" i="1" kern="1200" dirty="0">
                <a:solidFill>
                  <a:schemeClr val="tx1"/>
                </a:solidFill>
                <a:effectLst/>
                <a:latin typeface="+mn-lt"/>
                <a:ea typeface="+mn-ea"/>
                <a:cs typeface="+mn-cs"/>
              </a:rPr>
              <a:t>cannot</a:t>
            </a:r>
            <a:r>
              <a:rPr lang="en-US" sz="1200" kern="1200" dirty="0">
                <a:solidFill>
                  <a:schemeClr val="tx1"/>
                </a:solidFill>
                <a:effectLst/>
                <a:latin typeface="+mn-lt"/>
                <a:ea typeface="+mn-ea"/>
                <a:cs typeface="+mn-cs"/>
              </a:rPr>
              <a:t> talk about </a:t>
            </a:r>
            <a:r>
              <a:rPr lang="en-US" sz="1200" i="1" kern="1200" dirty="0">
                <a:solidFill>
                  <a:schemeClr val="tx1"/>
                </a:solidFill>
                <a:effectLst/>
                <a:latin typeface="+mn-lt"/>
                <a:ea typeface="+mn-ea"/>
                <a:cs typeface="+mn-cs"/>
              </a:rPr>
              <a:t>sin or judgment</a:t>
            </a:r>
            <a:r>
              <a:rPr lang="en-SG" sz="1200" i="0" kern="1200" dirty="0">
                <a:solidFill>
                  <a:schemeClr val="tx1"/>
                </a:solidFill>
                <a:effectLst/>
                <a:latin typeface="+mn-lt"/>
                <a:ea typeface="+mn-ea"/>
                <a:cs typeface="+mn-cs"/>
              </a:rPr>
              <a:t>.</a:t>
            </a:r>
          </a:p>
          <a:p>
            <a:r>
              <a:rPr lang="zh-CN" altLang="en-US" dirty="0"/>
              <a:t>讲坛上有一条重要规则：你不能谈论罪恶或审判。</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29159797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7E38D7-284E-4443-A1AC-81C26BDC72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469514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But at CIC we are not afraid to talk about what God warns us about—and judgment is all over the face of the Bible.</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God told Ezekiel that he must warn the people—and if he didn’t, then their blood was on his head (cf. Ezek. 33:1-9)!</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Hey, I don’t want your blood on my head, so we preach the full gospel here, including God’s wrath! </a:t>
            </a:r>
          </a:p>
          <a:p>
            <a:r>
              <a:rPr lang="en-US" dirty="0"/>
              <a:t>Who really wants the mamby-pamby God that does not hold people accountable?</a:t>
            </a:r>
          </a:p>
          <a:p>
            <a:r>
              <a:rPr lang="en-US" dirty="0"/>
              <a:t>Do you have respect for parents that do not discipline their children?</a:t>
            </a:r>
          </a:p>
          <a:p>
            <a:r>
              <a:rPr lang="en-US" dirty="0"/>
              <a:t>Do you respect governments that let people get away with murder? </a:t>
            </a:r>
          </a:p>
          <a:p>
            <a:r>
              <a:rPr lang="en-US" dirty="0"/>
              <a:t>Then why do we have a problem with God being a God of justice?</a:t>
            </a:r>
          </a:p>
          <a:p>
            <a:endParaRPr lang="en-US" dirty="0"/>
          </a:p>
          <a:p>
            <a:r>
              <a:rPr lang="zh-CN" altLang="en-US" dirty="0">
                <a:solidFill>
                  <a:srgbClr val="0E0E0E"/>
                </a:solidFill>
                <a:effectLst/>
                <a:latin typeface=".AppleSystemUIFont"/>
              </a:rPr>
              <a:t>但在 </a:t>
            </a:r>
            <a:r>
              <a:rPr lang="en-US" altLang="zh-CN" dirty="0">
                <a:solidFill>
                  <a:srgbClr val="0E0E0E"/>
                </a:solidFill>
                <a:effectLst/>
                <a:latin typeface=".AppleSystemUIFont"/>
              </a:rPr>
              <a:t>CIC </a:t>
            </a:r>
            <a:r>
              <a:rPr lang="zh-CN" altLang="en-US" dirty="0">
                <a:solidFill>
                  <a:srgbClr val="0E0E0E"/>
                </a:solidFill>
                <a:effectLst/>
                <a:latin typeface=".AppleSystemUIFont"/>
              </a:rPr>
              <a:t>教会，我们并不害怕谈论上帝所警告我们的事</a:t>
            </a:r>
            <a:r>
              <a:rPr lang="en-US" altLang="zh-CN" dirty="0">
                <a:solidFill>
                  <a:srgbClr val="0E0E0E"/>
                </a:solidFill>
                <a:effectLst/>
                <a:latin typeface=".AppleSystemUIFont"/>
              </a:rPr>
              <a:t>——</a:t>
            </a:r>
            <a:r>
              <a:rPr lang="zh-CN" altLang="en-US" dirty="0">
                <a:solidFill>
                  <a:srgbClr val="0E0E0E"/>
                </a:solidFill>
                <a:effectLst/>
                <a:latin typeface=".AppleSystemUIFont"/>
              </a:rPr>
              <a:t>审判的主题贯穿整本圣经。</a:t>
            </a:r>
          </a:p>
          <a:p>
            <a:r>
              <a:rPr lang="zh-CN" altLang="en-US" dirty="0">
                <a:solidFill>
                  <a:srgbClr val="0E0E0E"/>
                </a:solidFill>
                <a:effectLst/>
                <a:latin typeface=".AppleSystemUIFont"/>
              </a:rPr>
              <a:t>上帝曾告诉以西结，他必须警告百姓</a:t>
            </a:r>
            <a:r>
              <a:rPr lang="en-US" altLang="zh-CN" dirty="0">
                <a:solidFill>
                  <a:srgbClr val="0E0E0E"/>
                </a:solidFill>
                <a:effectLst/>
                <a:latin typeface=".AppleSystemUIFont"/>
              </a:rPr>
              <a:t>——</a:t>
            </a:r>
            <a:r>
              <a:rPr lang="zh-CN" altLang="en-US" dirty="0">
                <a:solidFill>
                  <a:srgbClr val="0E0E0E"/>
                </a:solidFill>
                <a:effectLst/>
                <a:latin typeface=".AppleSystemUIFont"/>
              </a:rPr>
              <a:t>如果他不这样做，他们的血就会归到他的头上（参见以西结书 </a:t>
            </a:r>
            <a:r>
              <a:rPr lang="en-US" altLang="zh-CN" dirty="0">
                <a:solidFill>
                  <a:srgbClr val="0E0E0E"/>
                </a:solidFill>
                <a:effectLst/>
                <a:latin typeface=".AppleSystemUIFont"/>
              </a:rPr>
              <a:t>33:1-9</a:t>
            </a:r>
            <a:r>
              <a:rPr lang="zh-CN" altLang="en-US" dirty="0">
                <a:solidFill>
                  <a:srgbClr val="0E0E0E"/>
                </a:solidFill>
                <a:effectLst/>
                <a:latin typeface=".AppleSystemUIFont"/>
              </a:rPr>
              <a:t>）！</a:t>
            </a:r>
          </a:p>
          <a:p>
            <a:r>
              <a:rPr lang="zh-CN" altLang="en-US" dirty="0">
                <a:solidFill>
                  <a:srgbClr val="0E0E0E"/>
                </a:solidFill>
                <a:effectLst/>
                <a:latin typeface=".AppleSystemUIFont"/>
              </a:rPr>
              <a:t>嘿，我可不想你们的血归到我的头上，所以我们在这里传讲完整的福音，包括上帝的忿怒！</a:t>
            </a:r>
          </a:p>
          <a:p>
            <a:r>
              <a:rPr lang="zh-CN" altLang="en-US" dirty="0">
                <a:solidFill>
                  <a:srgbClr val="0E0E0E"/>
                </a:solidFill>
                <a:effectLst/>
                <a:latin typeface=".AppleSystemUIFont"/>
              </a:rPr>
              <a:t>谁真的想要那种软弱无力、不追究责任的上帝呢？</a:t>
            </a:r>
          </a:p>
          <a:p>
            <a:r>
              <a:rPr lang="zh-CN" altLang="en-US" dirty="0">
                <a:solidFill>
                  <a:srgbClr val="0E0E0E"/>
                </a:solidFill>
                <a:effectLst/>
                <a:latin typeface=".AppleSystemUIFont"/>
              </a:rPr>
              <a:t>你会尊重那些不管教孩子的父母吗？</a:t>
            </a:r>
          </a:p>
          <a:p>
            <a:r>
              <a:rPr lang="zh-CN" altLang="en-US" dirty="0">
                <a:solidFill>
                  <a:srgbClr val="0E0E0E"/>
                </a:solidFill>
                <a:effectLst/>
                <a:latin typeface=".AppleSystemUIFont"/>
              </a:rPr>
              <a:t>你会尊重那些对谋杀行为听之任之的政府吗？</a:t>
            </a:r>
          </a:p>
          <a:p>
            <a:r>
              <a:rPr lang="zh-CN" altLang="en-US" dirty="0">
                <a:solidFill>
                  <a:srgbClr val="0E0E0E"/>
                </a:solidFill>
                <a:effectLst/>
                <a:latin typeface=".AppleSystemUIFont"/>
              </a:rPr>
              <a:t>那我们为什么要对上帝作为公义的神感到不满呢？</a:t>
            </a:r>
          </a:p>
          <a:p>
            <a:endParaRPr lang="en-US" dirty="0"/>
          </a:p>
        </p:txBody>
      </p:sp>
    </p:spTree>
    <p:extLst>
      <p:ext uri="{BB962C8B-B14F-4D97-AF65-F5344CB8AC3E}">
        <p14:creationId xmlns:p14="http://schemas.microsoft.com/office/powerpoint/2010/main" val="28764452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7920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fld id="{07A6F6C6-1E45-6148-B59D-9F47571D8BFD}"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t>123</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79204" name="Text Box 1"/>
          <p:cNvSpPr txBox="1">
            <a:spLocks noChangeArrowheads="1"/>
          </p:cNvSpPr>
          <p:nvPr/>
        </p:nvSpPr>
        <p:spPr bwMode="auto">
          <a:xfrm>
            <a:off x="3884613" y="9235578"/>
            <a:ext cx="2971800" cy="48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0DDD86B-8711-7040-A0D4-31FB65A425C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79205" name="Text Box 2"/>
          <p:cNvSpPr txBox="1">
            <a:spLocks noChangeArrowheads="1"/>
          </p:cNvSpPr>
          <p:nvPr/>
        </p:nvSpPr>
        <p:spPr bwMode="auto">
          <a:xfrm>
            <a:off x="1143000" y="729258"/>
            <a:ext cx="4572000" cy="3646289"/>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9206" name="Rectangle 3"/>
          <p:cNvSpPr>
            <a:spLocks noGrp="1" noChangeArrowheads="1"/>
          </p:cNvSpPr>
          <p:nvPr>
            <p:ph type="body"/>
          </p:nvPr>
        </p:nvSpPr>
        <p:spPr>
          <a:xfrm>
            <a:off x="685800" y="4618633"/>
            <a:ext cx="5486400" cy="4385676"/>
          </a:xfrm>
          <a:solidFill>
            <a:srgbClr val="FFFFFF"/>
          </a:solidFill>
          <a:ln w="9360">
            <a:solidFill>
              <a:srgbClr val="000000"/>
            </a:solidFill>
            <a:miter lim="800000"/>
            <a:headEnd/>
            <a:tailEnd/>
          </a:ln>
        </p:spPr>
        <p:txBody>
          <a:bodyPr anchor="ctr"/>
          <a:lstStyle/>
          <a:p>
            <a:endParaRPr lang="en-US">
              <a:latin typeface="Times New Roman" charset="0"/>
            </a:endParaRPr>
          </a:p>
        </p:txBody>
      </p:sp>
    </p:spTree>
    <p:extLst>
      <p:ext uri="{BB962C8B-B14F-4D97-AF65-F5344CB8AC3E}">
        <p14:creationId xmlns:p14="http://schemas.microsoft.com/office/powerpoint/2010/main" val="188304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691289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905459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22689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54720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The capital of Assyria would have capital punishment</a:t>
            </a:r>
            <a:r>
              <a:rPr lang="en-US" baseline="0" dirty="0">
                <a:latin typeface="Arial"/>
                <a:cs typeface="Arial"/>
              </a:rPr>
              <a:t> for its capital </a:t>
            </a:r>
            <a:r>
              <a:rPr lang="en-US" dirty="0">
                <a:latin typeface="Arial"/>
                <a:cs typeface="Arial"/>
              </a:rPr>
              <a:t>crimes, yet the southern kingdom of</a:t>
            </a:r>
            <a:r>
              <a:rPr lang="en-US" baseline="0" dirty="0">
                <a:latin typeface="Arial"/>
                <a:cs typeface="Arial"/>
              </a:rPr>
              <a:t> Israel could gain comfort from this as the LORD would preserve them.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亚述的首都会因其首都的罪行而面临极刑，但以色列的南方王国可以因此得到安慰，因为耶和华必保守他们。</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4062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But don’t let your impatience make you think God can’t resolve things.  This issue isn’t that God can’t solve issues.  It’s that he is more patient than you give him credit for. He had many people through history have to wait (Joseph 13 years, Abraham 25 years, Moses 40 years, Jesus 30 years).</a:t>
            </a:r>
            <a:r>
              <a:rPr lang="en-SG" dirty="0">
                <a:effectLst/>
              </a:rPr>
              <a:t> </a:t>
            </a:r>
          </a:p>
          <a:p>
            <a:endParaRPr lang="en-SG"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但不要让你的不耐烦使你认为上帝无法解决问题。问题不在于上帝无法解决问题，而是他比你想象中更有耐心。历史上有许多人都曾经等待过（约瑟等了</a:t>
            </a:r>
            <a:r>
              <a:rPr lang="en-US" altLang="zh-CN" dirty="0">
                <a:solidFill>
                  <a:srgbClr val="0E0E0E"/>
                </a:solidFill>
                <a:effectLst/>
                <a:latin typeface=".AppleSystemUIFont"/>
              </a:rPr>
              <a:t>13</a:t>
            </a:r>
            <a:r>
              <a:rPr lang="zh-CN" altLang="en-US" dirty="0">
                <a:solidFill>
                  <a:srgbClr val="0E0E0E"/>
                </a:solidFill>
                <a:effectLst/>
                <a:latin typeface=".AppleSystemUIFont"/>
              </a:rPr>
              <a:t>年，亚伯拉罕等了</a:t>
            </a:r>
            <a:r>
              <a:rPr lang="en-US" altLang="zh-CN" dirty="0">
                <a:solidFill>
                  <a:srgbClr val="0E0E0E"/>
                </a:solidFill>
                <a:effectLst/>
                <a:latin typeface=".AppleSystemUIFont"/>
              </a:rPr>
              <a:t>25</a:t>
            </a:r>
            <a:r>
              <a:rPr lang="zh-CN" altLang="en-US" dirty="0">
                <a:solidFill>
                  <a:srgbClr val="0E0E0E"/>
                </a:solidFill>
                <a:effectLst/>
                <a:latin typeface=".AppleSystemUIFont"/>
              </a:rPr>
              <a:t>年，摩西等了</a:t>
            </a:r>
            <a:r>
              <a:rPr lang="en-US" altLang="zh-CN" dirty="0">
                <a:solidFill>
                  <a:srgbClr val="0E0E0E"/>
                </a:solidFill>
                <a:effectLst/>
                <a:latin typeface=".AppleSystemUIFont"/>
              </a:rPr>
              <a:t>40</a:t>
            </a:r>
            <a:r>
              <a:rPr lang="zh-CN" altLang="en-US" dirty="0">
                <a:solidFill>
                  <a:srgbClr val="0E0E0E"/>
                </a:solidFill>
                <a:effectLst/>
                <a:latin typeface=".AppleSystemUIFont"/>
              </a:rPr>
              <a:t>年，耶稣等了</a:t>
            </a:r>
            <a:r>
              <a:rPr lang="en-US" altLang="zh-CN" dirty="0">
                <a:solidFill>
                  <a:srgbClr val="0E0E0E"/>
                </a:solidFill>
                <a:effectLst/>
                <a:latin typeface=".AppleSystemUIFont"/>
              </a:rPr>
              <a:t>30</a:t>
            </a:r>
            <a:r>
              <a:rPr lang="zh-CN" altLang="en-US" dirty="0">
                <a:solidFill>
                  <a:srgbClr val="0E0E0E"/>
                </a:solidFill>
                <a:effectLst/>
                <a:latin typeface=".AppleSystemUIFont"/>
              </a:rPr>
              <a:t>年）。</a:t>
            </a:r>
          </a:p>
          <a:p>
            <a:endParaRPr lang="en-US" dirty="0">
              <a:cs typeface="ＭＳ Ｐゴシック" charset="0"/>
            </a:endParaRPr>
          </a:p>
        </p:txBody>
      </p:sp>
    </p:spTree>
    <p:extLst>
      <p:ext uri="{BB962C8B-B14F-4D97-AF65-F5344CB8AC3E}">
        <p14:creationId xmlns:p14="http://schemas.microsoft.com/office/powerpoint/2010/main" val="206610704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capital of Assyria would have capital punishment</a:t>
            </a:r>
            <a:r>
              <a:rPr lang="en-US" baseline="0">
                <a:latin typeface="Arial"/>
                <a:cs typeface="Arial"/>
              </a:rPr>
              <a:t> for its capital </a:t>
            </a:r>
            <a:r>
              <a:rPr lang="en-US">
                <a:latin typeface="Arial"/>
                <a:cs typeface="Arial"/>
              </a:rPr>
              <a:t>crimes, yet the southern kingdom of</a:t>
            </a:r>
            <a:r>
              <a:rPr lang="en-US" baseline="0">
                <a:latin typeface="Arial"/>
                <a:cs typeface="Arial"/>
              </a:rPr>
              <a:t> Israel could gain comfort from this as the LORD would preserve them.</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63466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LORD is watching over your future, including</a:t>
            </a:r>
            <a:r>
              <a:rPr lang="en-US" baseline="0" dirty="0"/>
              <a:t> his promise to punish all who reject him.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耶和华看顾你的未来，包括他惩罚所有拒绝他之人的应许。</a:t>
            </a:r>
          </a:p>
          <a:p>
            <a:endParaRPr lang="en-US" dirty="0"/>
          </a:p>
        </p:txBody>
      </p:sp>
    </p:spTree>
    <p:extLst>
      <p:ext uri="{BB962C8B-B14F-4D97-AF65-F5344CB8AC3E}">
        <p14:creationId xmlns:p14="http://schemas.microsoft.com/office/powerpoint/2010/main" val="41263897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063963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20045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1A3CA2-BA17-3247-99EF-02A470B9932E}"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
        <p:nvSpPr>
          <p:cNvPr id="201730" name="Rectangle 2"/>
          <p:cNvSpPr>
            <a:spLocks noGrp="1" noRot="1" noChangeAspect="1" noChangeArrowheads="1" noTextEdit="1"/>
          </p:cNvSpPr>
          <p:nvPr>
            <p:ph type="sldImg"/>
          </p:nvPr>
        </p:nvSpPr>
        <p:spPr>
          <a:solidFill>
            <a:srgbClr val="FFFFFF"/>
          </a:solidFill>
          <a:ln/>
        </p:spPr>
      </p:sp>
      <p:sp>
        <p:nvSpPr>
          <p:cNvPr id="201731" name="Rectangle 3"/>
          <p:cNvSpPr>
            <a:spLocks noGrp="1" noChangeArrowheads="1"/>
          </p:cNvSpPr>
          <p:nvPr>
            <p:ph type="body" idx="1"/>
          </p:nvPr>
        </p:nvSpPr>
        <p:spPr>
          <a:xfrm>
            <a:off x="914400" y="4618038"/>
            <a:ext cx="5029200" cy="13049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35154731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99794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94392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7298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LORD is watching over your future, including</a:t>
            </a:r>
            <a:r>
              <a:rPr lang="en-US" baseline="0" dirty="0"/>
              <a:t> his promise to punish all who reject him.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耶和华看顾你的未来，包括祂应许要惩罚所有弃绝祂的人。</a:t>
            </a:r>
          </a:p>
          <a:p>
            <a:endParaRPr lang="en-US" dirty="0"/>
          </a:p>
        </p:txBody>
      </p:sp>
    </p:spTree>
    <p:extLst>
      <p:ext uri="{BB962C8B-B14F-4D97-AF65-F5344CB8AC3E}">
        <p14:creationId xmlns:p14="http://schemas.microsoft.com/office/powerpoint/2010/main" val="1876299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76368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73412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4721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79169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01889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u="sng" kern="1200" dirty="0">
                <a:solidFill>
                  <a:schemeClr val="tx1"/>
                </a:solidFill>
                <a:effectLst/>
                <a:latin typeface="+mn-lt"/>
                <a:ea typeface="+mn-ea"/>
                <a:cs typeface="+mn-cs"/>
              </a:rPr>
              <a:t>Pillaged</a:t>
            </a:r>
            <a:r>
              <a:rPr lang="en-US" sz="1200" kern="1200" dirty="0">
                <a:solidFill>
                  <a:schemeClr val="tx1"/>
                </a:solidFill>
                <a:effectLst/>
                <a:latin typeface="+mn-lt"/>
                <a:ea typeface="+mn-ea"/>
                <a:cs typeface="+mn-cs"/>
              </a:rPr>
              <a:t>: The plundering of the city shows how God will humble the proud city (2:9-10).</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被掠夺：这座城市的洗劫表明了神如何使这座骄傲的城市谦卑（</a:t>
            </a:r>
            <a:r>
              <a:rPr lang="en-US" altLang="zh-CN" dirty="0">
                <a:solidFill>
                  <a:srgbClr val="0E0E0E"/>
                </a:solidFill>
                <a:effectLst/>
                <a:latin typeface=".AppleSystemUIFont"/>
              </a:rPr>
              <a:t>2:9-10</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943040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42460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1307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en-SG" sz="1200" b="0" i="0" u="none" strike="noStrike" kern="1200" baseline="0" dirty="0">
                <a:solidFill>
                  <a:schemeClr val="tx1"/>
                </a:solidFill>
                <a:latin typeface="Arial"/>
                <a:ea typeface="+mn-ea"/>
                <a:cs typeface="Arial"/>
              </a:rPr>
              <a:t>1:14 "And this is what the L</a:t>
            </a:r>
            <a:r>
              <a:rPr lang="en-SG" sz="1100" b="0" i="0" u="none" strike="noStrike" kern="1200" baseline="0" dirty="0">
                <a:solidFill>
                  <a:schemeClr val="tx1"/>
                </a:solidFill>
                <a:latin typeface="Arial"/>
                <a:ea typeface="+mn-ea"/>
                <a:cs typeface="Arial"/>
              </a:rPr>
              <a:t>ORD</a:t>
            </a:r>
            <a:r>
              <a:rPr lang="en-SG" sz="1200" b="0" i="0" u="none" strike="noStrike" kern="1200" baseline="0" dirty="0">
                <a:solidFill>
                  <a:schemeClr val="tx1"/>
                </a:solidFill>
                <a:latin typeface="Arial"/>
                <a:ea typeface="+mn-ea"/>
                <a:cs typeface="Arial"/>
              </a:rPr>
              <a:t> says concerning the Assyrians in Nineveh: </a:t>
            </a:r>
          </a:p>
          <a:p>
            <a:r>
              <a:rPr lang="en-SG" sz="1200" b="0" i="0" u="none" strike="noStrike" kern="1200" baseline="0" dirty="0">
                <a:solidFill>
                  <a:schemeClr val="tx1"/>
                </a:solidFill>
                <a:latin typeface="Arial"/>
                <a:ea typeface="+mn-ea"/>
                <a:cs typeface="Arial"/>
              </a:rPr>
              <a:t>“You will have no more children to carry on your name. </a:t>
            </a:r>
          </a:p>
          <a:p>
            <a:r>
              <a:rPr lang="en-SG" sz="1200" b="0" i="0" u="none" strike="noStrike" kern="1200" baseline="0" dirty="0">
                <a:solidFill>
                  <a:schemeClr val="tx1"/>
                </a:solidFill>
                <a:latin typeface="Arial"/>
                <a:ea typeface="+mn-ea"/>
                <a:cs typeface="Arial"/>
              </a:rPr>
              <a:t>I will destroy all the idols in the temples of your gods. </a:t>
            </a:r>
          </a:p>
          <a:p>
            <a:r>
              <a:rPr lang="en-SG" sz="1200" b="0" i="0" u="none" strike="noStrike" kern="1200" baseline="0" dirty="0">
                <a:solidFill>
                  <a:schemeClr val="tx1"/>
                </a:solidFill>
                <a:latin typeface="Arial"/>
                <a:ea typeface="+mn-ea"/>
                <a:cs typeface="Arial"/>
              </a:rPr>
              <a:t>I am preparing a grave for you </a:t>
            </a:r>
          </a:p>
          <a:p>
            <a:r>
              <a:rPr lang="en-SG" sz="1200" b="0" i="0" u="none" strike="noStrike" kern="1200" baseline="0" dirty="0">
                <a:solidFill>
                  <a:schemeClr val="tx1"/>
                </a:solidFill>
                <a:latin typeface="Arial"/>
                <a:ea typeface="+mn-ea"/>
                <a:cs typeface="Arial"/>
              </a:rPr>
              <a:t>because you are despicable!” (NLT)</a:t>
            </a:r>
            <a:endParaRPr lang="en-US" dirty="0">
              <a:latin typeface="Arial"/>
              <a:ea typeface="ＭＳ Ｐゴシック" charset="0"/>
              <a:cs typeface="Arial"/>
            </a:endParaRPr>
          </a:p>
          <a:p>
            <a:pPr eaLnBrk="1" hangingPunct="1"/>
            <a:endParaRPr lang="en-US" dirty="0">
              <a:latin typeface="Times New Roman" charset="0"/>
              <a:ea typeface="ＭＳ Ｐゴシック" charset="0"/>
              <a:cs typeface="ＭＳ Ｐゴシック" charset="0"/>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1:14</a:t>
            </a:r>
            <a:endParaRPr lang="zh-CN" altLang="en-US" dirty="0">
              <a:solidFill>
                <a:srgbClr val="0E0E0E"/>
              </a:solidFill>
              <a:effectLst/>
              <a:latin typeface=".AppleSystemUIFont"/>
            </a:endParaRPr>
          </a:p>
          <a:p>
            <a:r>
              <a:rPr lang="zh-CN" altLang="en-US" dirty="0">
                <a:solidFill>
                  <a:srgbClr val="0E0E0E"/>
                </a:solidFill>
                <a:effectLst/>
                <a:latin typeface=".AppleSystemUIFont"/>
              </a:rPr>
              <a:t>“耶和华已经出令，指着你说：</a:t>
            </a:r>
          </a:p>
          <a:p>
            <a:r>
              <a:rPr lang="zh-CN" altLang="en-US" dirty="0">
                <a:solidFill>
                  <a:srgbClr val="0E0E0E"/>
                </a:solidFill>
                <a:effectLst/>
                <a:latin typeface=".AppleSystemUIFont"/>
              </a:rPr>
              <a:t>‘你的名必不再留传。</a:t>
            </a:r>
          </a:p>
          <a:p>
            <a:r>
              <a:rPr lang="zh-CN" altLang="en-US" dirty="0">
                <a:solidFill>
                  <a:srgbClr val="0E0E0E"/>
                </a:solidFill>
                <a:effectLst/>
                <a:latin typeface=".AppleSystemUIFont"/>
              </a:rPr>
              <a:t>我必从你神的庙中除灭雕刻的偶像和铸造的偶像。</a:t>
            </a:r>
          </a:p>
          <a:p>
            <a:r>
              <a:rPr lang="zh-CN" altLang="en-US" dirty="0">
                <a:solidFill>
                  <a:srgbClr val="0E0E0E"/>
                </a:solidFill>
                <a:effectLst/>
                <a:latin typeface=".AppleSystemUIFont"/>
              </a:rPr>
              <a:t>我必因你为可咒诅的，</a:t>
            </a:r>
          </a:p>
          <a:p>
            <a:r>
              <a:rPr lang="zh-CN" altLang="en-US" dirty="0">
                <a:solidFill>
                  <a:srgbClr val="0E0E0E"/>
                </a:solidFill>
                <a:effectLst/>
                <a:latin typeface=".AppleSystemUIFont"/>
              </a:rPr>
              <a:t>为你预备坟墓。’”</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307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r>
              <a:rPr lang="en-SG" sz="1200" b="0" i="0" u="none" strike="noStrike" kern="1200" baseline="0" dirty="0">
                <a:solidFill>
                  <a:schemeClr val="tx1"/>
                </a:solidFill>
                <a:latin typeface="Arial"/>
                <a:ea typeface="+mn-ea"/>
                <a:cs typeface="Arial"/>
              </a:rPr>
              <a:t>1:9 "</a:t>
            </a:r>
            <a:r>
              <a:rPr lang="en-SG" sz="1200" b="0" i="0" u="none" strike="noStrike" kern="1200" baseline="0" dirty="0">
                <a:solidFill>
                  <a:schemeClr val="tx1"/>
                </a:solidFill>
                <a:latin typeface="+mn-lt"/>
                <a:ea typeface="+mn-ea"/>
                <a:cs typeface="+mn-cs"/>
              </a:rPr>
              <a:t>Whatever they plot against the </a:t>
            </a:r>
            <a:r>
              <a:rPr lang="en-SG" sz="1400" b="0" i="0" u="none" strike="noStrike" kern="1200" baseline="0" dirty="0">
                <a:solidFill>
                  <a:schemeClr val="tx1"/>
                </a:solidFill>
                <a:latin typeface="Arial"/>
                <a:ea typeface="+mn-ea"/>
                <a:cs typeface="Arial"/>
              </a:rPr>
              <a:t>L</a:t>
            </a:r>
            <a:r>
              <a:rPr lang="en-SG" sz="1200" b="0" i="0" u="none" strike="noStrike" kern="1200" baseline="0" dirty="0">
                <a:solidFill>
                  <a:schemeClr val="tx1"/>
                </a:solidFill>
                <a:latin typeface="Arial"/>
                <a:ea typeface="+mn-ea"/>
                <a:cs typeface="Arial"/>
              </a:rPr>
              <a:t>ORD</a:t>
            </a:r>
            <a:r>
              <a:rPr lang="en-SG" sz="1400" b="0" i="0" u="none" strike="noStrike" kern="1200" baseline="0" dirty="0">
                <a:solidFill>
                  <a:schemeClr val="tx1"/>
                </a:solidFill>
                <a:latin typeface="Arial"/>
                <a:ea typeface="+mn-ea"/>
                <a:cs typeface="Arial"/>
              </a:rPr>
              <a:t> </a:t>
            </a:r>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he will bring to an end;</a:t>
            </a:r>
          </a:p>
          <a:p>
            <a:r>
              <a:rPr lang="en-SG" sz="1200" b="0" i="0" u="none" strike="noStrike" kern="1200" baseline="0" dirty="0">
                <a:solidFill>
                  <a:schemeClr val="tx1"/>
                </a:solidFill>
                <a:latin typeface="+mn-lt"/>
                <a:ea typeface="+mn-ea"/>
                <a:cs typeface="+mn-cs"/>
              </a:rPr>
              <a:t>trouble will not come a second time" (NIV)</a:t>
            </a:r>
          </a:p>
          <a:p>
            <a:r>
              <a:rPr lang="en-SG" sz="1200" b="0" i="0" u="none" strike="noStrike" kern="1200" baseline="0" dirty="0">
                <a:solidFill>
                  <a:schemeClr val="tx1"/>
                </a:solidFill>
                <a:latin typeface="Arial"/>
                <a:ea typeface="+mn-ea"/>
                <a:cs typeface="Arial"/>
              </a:rPr>
              <a:t>1:14 "And this is what the L</a:t>
            </a:r>
            <a:r>
              <a:rPr lang="en-SG" sz="1100" b="0" i="0" u="none" strike="noStrike" kern="1200" baseline="0" dirty="0">
                <a:solidFill>
                  <a:schemeClr val="tx1"/>
                </a:solidFill>
                <a:latin typeface="Arial"/>
                <a:ea typeface="+mn-ea"/>
                <a:cs typeface="Arial"/>
              </a:rPr>
              <a:t>ORD</a:t>
            </a:r>
            <a:r>
              <a:rPr lang="en-SG" sz="1200" b="0" i="0" u="none" strike="noStrike" kern="1200" baseline="0" dirty="0">
                <a:solidFill>
                  <a:schemeClr val="tx1"/>
                </a:solidFill>
                <a:latin typeface="Arial"/>
                <a:ea typeface="+mn-ea"/>
                <a:cs typeface="Arial"/>
              </a:rPr>
              <a:t> says concerning the Assyrians in Nineveh: </a:t>
            </a:r>
          </a:p>
          <a:p>
            <a:r>
              <a:rPr lang="en-SG" sz="1200" b="0" i="0" u="none" strike="noStrike" kern="1200" baseline="0" dirty="0">
                <a:solidFill>
                  <a:schemeClr val="tx1"/>
                </a:solidFill>
                <a:latin typeface="Arial"/>
                <a:ea typeface="+mn-ea"/>
                <a:cs typeface="Arial"/>
              </a:rPr>
              <a:t>“You will have no more children to carry on your name. </a:t>
            </a:r>
          </a:p>
          <a:p>
            <a:r>
              <a:rPr lang="en-SG" sz="1200" b="0" i="0" u="none" strike="noStrike" kern="1200" baseline="0" dirty="0">
                <a:solidFill>
                  <a:schemeClr val="tx1"/>
                </a:solidFill>
                <a:latin typeface="Arial"/>
                <a:ea typeface="+mn-ea"/>
                <a:cs typeface="Arial"/>
              </a:rPr>
              <a:t>I will destroy all the idols in the temples of your gods. </a:t>
            </a:r>
          </a:p>
          <a:p>
            <a:r>
              <a:rPr lang="en-SG" sz="1200" b="0" i="0" u="none" strike="noStrike" kern="1200" baseline="0" dirty="0">
                <a:solidFill>
                  <a:schemeClr val="tx1"/>
                </a:solidFill>
                <a:latin typeface="Arial"/>
                <a:ea typeface="+mn-ea"/>
                <a:cs typeface="Arial"/>
              </a:rPr>
              <a:t>I am preparing a grave for you </a:t>
            </a:r>
          </a:p>
          <a:p>
            <a:r>
              <a:rPr lang="en-SG" sz="1200" b="0" i="0" u="none" strike="noStrike" kern="1200" baseline="0" dirty="0">
                <a:solidFill>
                  <a:schemeClr val="tx1"/>
                </a:solidFill>
                <a:latin typeface="Arial"/>
                <a:ea typeface="+mn-ea"/>
                <a:cs typeface="Arial"/>
              </a:rPr>
              <a:t>because you are despicable!” (NLT)</a:t>
            </a:r>
          </a:p>
          <a:p>
            <a:r>
              <a:rPr lang="zh-CN" altLang="en-US" dirty="0">
                <a:solidFill>
                  <a:srgbClr val="0E0E0E"/>
                </a:solidFill>
                <a:effectLst/>
                <a:latin typeface=".AppleSystemUIFont"/>
              </a:rPr>
              <a:t>以下是 </a:t>
            </a:r>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1:9</a:t>
            </a:r>
            <a:r>
              <a:rPr lang="zh-CN" altLang="en-US" dirty="0">
                <a:solidFill>
                  <a:srgbClr val="0E0E0E"/>
                </a:solidFill>
                <a:effectLst/>
                <a:latin typeface=".AppleSystemUIFont"/>
              </a:rPr>
              <a:t> 和 </a:t>
            </a:r>
            <a:r>
              <a:rPr lang="en-US" altLang="zh-CN" b="1" dirty="0">
                <a:solidFill>
                  <a:srgbClr val="0E0E0E"/>
                </a:solidFill>
                <a:effectLst/>
                <a:latin typeface=".AppleSystemUIFont"/>
              </a:rPr>
              <a:t>1:14</a:t>
            </a:r>
            <a:r>
              <a:rPr lang="zh-CN" altLang="en-US" dirty="0">
                <a:solidFill>
                  <a:srgbClr val="0E0E0E"/>
                </a:solidFill>
                <a:effectLst/>
                <a:latin typeface=".AppleSystemUIFont"/>
              </a:rPr>
              <a:t> 的中文版本（和合本）：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1:9</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“你们攻击耶和华图谋什么呢？</a:t>
            </a:r>
          </a:p>
          <a:p>
            <a:r>
              <a:rPr lang="zh-CN" altLang="en-US" dirty="0">
                <a:solidFill>
                  <a:srgbClr val="0E0E0E"/>
                </a:solidFill>
                <a:effectLst/>
                <a:latin typeface=".AppleSystemUIFont"/>
              </a:rPr>
              <a:t>他必将你们灭绝净尽，</a:t>
            </a:r>
          </a:p>
          <a:p>
            <a:r>
              <a:rPr lang="zh-CN" altLang="en-US" dirty="0">
                <a:solidFill>
                  <a:srgbClr val="0E0E0E"/>
                </a:solidFill>
                <a:effectLst/>
                <a:latin typeface=".AppleSystemUIFont"/>
              </a:rPr>
              <a:t>灾难必不再兴起。”</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1:14</a:t>
            </a:r>
            <a:endParaRPr lang="zh-CN" altLang="en-US" dirty="0">
              <a:solidFill>
                <a:srgbClr val="0E0E0E"/>
              </a:solidFill>
              <a:effectLst/>
              <a:latin typeface=".AppleSystemUIFont"/>
            </a:endParaRPr>
          </a:p>
          <a:p>
            <a:r>
              <a:rPr lang="zh-CN" altLang="en-US" dirty="0">
                <a:solidFill>
                  <a:srgbClr val="0E0E0E"/>
                </a:solidFill>
                <a:effectLst/>
                <a:latin typeface=".AppleSystemUIFont"/>
              </a:rPr>
              <a:t>“耶和华已经出令，指着你说：</a:t>
            </a:r>
          </a:p>
          <a:p>
            <a:r>
              <a:rPr lang="zh-CN" altLang="en-US" dirty="0">
                <a:solidFill>
                  <a:srgbClr val="0E0E0E"/>
                </a:solidFill>
                <a:effectLst/>
                <a:latin typeface=".AppleSystemUIFont"/>
              </a:rPr>
              <a:t>‘你的名必不再留传。</a:t>
            </a:r>
          </a:p>
          <a:p>
            <a:r>
              <a:rPr lang="zh-CN" altLang="en-US" dirty="0">
                <a:solidFill>
                  <a:srgbClr val="0E0E0E"/>
                </a:solidFill>
                <a:effectLst/>
                <a:latin typeface=".AppleSystemUIFont"/>
              </a:rPr>
              <a:t>我必从你神的庙中除灭雕刻的偶像和铸造的偶像。</a:t>
            </a:r>
          </a:p>
          <a:p>
            <a:r>
              <a:rPr lang="zh-CN" altLang="en-US" dirty="0">
                <a:solidFill>
                  <a:srgbClr val="0E0E0E"/>
                </a:solidFill>
                <a:effectLst/>
                <a:latin typeface=".AppleSystemUIFont"/>
              </a:rPr>
              <a:t>我必因你为可咒诅的，</a:t>
            </a:r>
          </a:p>
          <a:p>
            <a:r>
              <a:rPr lang="zh-CN" altLang="en-US" dirty="0">
                <a:solidFill>
                  <a:srgbClr val="0E0E0E"/>
                </a:solidFill>
                <a:effectLst/>
                <a:latin typeface=".AppleSystemUIFont"/>
              </a:rPr>
              <a:t>为你预备坟墓。’”</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70202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4684993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64833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A0D1D8-1C83-E74D-B1C1-29A1A915C709}"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0770" name="Rectangle 2"/>
          <p:cNvSpPr>
            <a:spLocks noGrp="1" noRot="1" noChangeAspect="1" noChangeArrowheads="1" noTextEdit="1"/>
          </p:cNvSpPr>
          <p:nvPr>
            <p:ph type="sldImg"/>
          </p:nvPr>
        </p:nvSpPr>
        <p:spPr>
          <a:solidFill>
            <a:srgbClr val="FFFFFF"/>
          </a:solidFill>
          <a:ln/>
        </p:spPr>
      </p:sp>
      <p:sp>
        <p:nvSpPr>
          <p:cNvPr id="160771"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272086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2B759E-F25A-6242-8923-710B056A0F55}"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2818" name="Rectangle 2"/>
          <p:cNvSpPr>
            <a:spLocks noGrp="1" noRot="1" noChangeAspect="1" noChangeArrowheads="1" noTextEdit="1"/>
          </p:cNvSpPr>
          <p:nvPr>
            <p:ph type="sldImg"/>
          </p:nvPr>
        </p:nvSpPr>
        <p:spPr>
          <a:solidFill>
            <a:srgbClr val="FFFFFF"/>
          </a:solidFill>
          <a:ln/>
        </p:spPr>
      </p:sp>
      <p:sp>
        <p:nvSpPr>
          <p:cNvPr id="162819"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222759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Slide Image Placeholder 1"/>
          <p:cNvSpPr>
            <a:spLocks noGrp="1" noRot="1" noChangeAspect="1" noTextEdit="1"/>
          </p:cNvSpPr>
          <p:nvPr>
            <p:ph type="sldImg"/>
          </p:nvPr>
        </p:nvSpPr>
        <p:spPr>
          <a:ln/>
        </p:spPr>
      </p:sp>
      <p:sp>
        <p:nvSpPr>
          <p:cNvPr id="902146"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eaLnBrk="1">
              <a:spcBef>
                <a:spcPts val="500"/>
              </a:spcBef>
            </a:pPr>
            <a:r>
              <a:rPr sz="1400" b="1" dirty="0"/>
              <a:t>There</a:t>
            </a:r>
            <a:r>
              <a:rPr lang="ja-JP" altLang="en-US" sz="1400" b="1"/>
              <a:t>’</a:t>
            </a:r>
            <a:r>
              <a:rPr altLang="ja-JP" sz="1400" b="1" dirty="0"/>
              <a:t>s a problem here regarding the three-day</a:t>
            </a:r>
            <a:r>
              <a:rPr lang="ja-JP" altLang="en-US" sz="1400" b="1"/>
              <a:t>’</a:t>
            </a:r>
            <a:r>
              <a:rPr altLang="ja-JP" sz="1400" b="1" dirty="0"/>
              <a:t>s journey (cf. OTS, 602).  Nineveh</a:t>
            </a:r>
            <a:r>
              <a:rPr lang="ja-JP" altLang="en-US" sz="1400" b="1"/>
              <a:t>’</a:t>
            </a:r>
            <a:r>
              <a:rPr altLang="ja-JP" sz="1400" b="1" dirty="0"/>
              <a:t>s inner wall was less than eight miles, so the diameter of the city was only two miles—hardly a three-day journey.  One day</a:t>
            </a:r>
            <a:r>
              <a:rPr lang="ja-JP" altLang="en-US" sz="1400" b="1"/>
              <a:t>’</a:t>
            </a:r>
            <a:r>
              <a:rPr altLang="ja-JP" sz="1400" b="1" dirty="0"/>
              <a:t>s journey in the open was usually 15-20 miles (Hannah, </a:t>
            </a:r>
            <a:r>
              <a:rPr altLang="ja-JP" sz="1400" b="1" i="1" dirty="0"/>
              <a:t>BKC</a:t>
            </a:r>
            <a:r>
              <a:rPr altLang="ja-JP" sz="1400" b="1" dirty="0"/>
              <a:t>, 1:1463).  </a:t>
            </a:r>
          </a:p>
          <a:p>
            <a:pPr eaLnBrk="1">
              <a:spcBef>
                <a:spcPts val="500"/>
              </a:spcBef>
            </a:pPr>
            <a:r>
              <a:rPr sz="1400" b="1" dirty="0"/>
              <a:t>But this </a:t>
            </a:r>
            <a:r>
              <a:rPr sz="1400" b="1" dirty="0" err="1"/>
              <a:t>isn</a:t>
            </a:r>
            <a:r>
              <a:rPr lang="ja-JP" altLang="en-US" sz="1400" b="1"/>
              <a:t>’</a:t>
            </a:r>
            <a:r>
              <a:rPr altLang="ja-JP" sz="1400" b="1" dirty="0"/>
              <a:t>t really a problem in either of two ways:</a:t>
            </a:r>
          </a:p>
          <a:p>
            <a:pPr eaLnBrk="1">
              <a:spcBef>
                <a:spcPts val="500"/>
              </a:spcBef>
            </a:pPr>
            <a:r>
              <a:rPr lang="ja-JP" altLang="en-US" sz="1400" b="1"/>
              <a:t>“</a:t>
            </a:r>
            <a:r>
              <a:rPr altLang="ja-JP" sz="1400" b="1" dirty="0"/>
              <a:t>The great city of Nineveh</a:t>
            </a:r>
            <a:r>
              <a:rPr lang="ja-JP" altLang="en-US" sz="1400" b="1"/>
              <a:t>”</a:t>
            </a:r>
            <a:r>
              <a:rPr altLang="ja-JP" sz="1400" b="1" dirty="0"/>
              <a:t> (1:2; 3:2; cf. 4:11) almost surely included three other towns in the vicinity as well.  Four cities (Nineveh, Rehoboth </a:t>
            </a:r>
            <a:r>
              <a:rPr altLang="ja-JP" sz="1400" b="1" dirty="0" err="1"/>
              <a:t>Ir</a:t>
            </a:r>
            <a:r>
              <a:rPr altLang="ja-JP" sz="1400" b="1" dirty="0"/>
              <a:t>, Calah, and Resen) are mentioned in Genesis 10:11-12 as </a:t>
            </a:r>
            <a:r>
              <a:rPr lang="ja-JP" altLang="en-US" sz="1400" b="1"/>
              <a:t>“</a:t>
            </a:r>
            <a:r>
              <a:rPr altLang="ja-JP" sz="1400" b="1" dirty="0"/>
              <a:t>the great city</a:t>
            </a:r>
            <a:r>
              <a:rPr lang="ja-JP" altLang="en-US" sz="1400" b="1"/>
              <a:t>”</a:t>
            </a:r>
            <a:r>
              <a:rPr altLang="ja-JP" sz="1400" b="1" dirty="0"/>
              <a:t> and they still exist today with different names (</a:t>
            </a:r>
            <a:r>
              <a:rPr altLang="ja-JP" sz="1400" b="1" dirty="0" err="1"/>
              <a:t>Kouyunjik</a:t>
            </a:r>
            <a:r>
              <a:rPr altLang="ja-JP" sz="1400" b="1" dirty="0"/>
              <a:t>, </a:t>
            </a:r>
            <a:r>
              <a:rPr altLang="ja-JP" sz="1400" b="1" dirty="0" err="1"/>
              <a:t>Khorsbad</a:t>
            </a:r>
            <a:r>
              <a:rPr altLang="ja-JP" sz="1400" b="1" dirty="0"/>
              <a:t>, </a:t>
            </a:r>
            <a:r>
              <a:rPr altLang="ja-JP" sz="1400" b="1" dirty="0" err="1"/>
              <a:t>Nimroud</a:t>
            </a:r>
            <a:r>
              <a:rPr altLang="ja-JP" sz="1400" b="1" dirty="0"/>
              <a:t>, and </a:t>
            </a:r>
            <a:r>
              <a:rPr altLang="ja-JP" sz="1400" b="1" dirty="0" err="1"/>
              <a:t>Karamles</a:t>
            </a:r>
            <a:r>
              <a:rPr altLang="ja-JP" sz="1400" b="1" dirty="0"/>
              <a:t>). This can be observed on the following map by Austin Henry Layard, </a:t>
            </a:r>
            <a:r>
              <a:rPr altLang="ja-JP" sz="1400" b="1" i="1" dirty="0"/>
              <a:t>Nineveh and Its Remains</a:t>
            </a:r>
            <a:r>
              <a:rPr altLang="ja-JP" sz="1400" b="1" dirty="0"/>
              <a:t>, 2:40.</a:t>
            </a:r>
          </a:p>
          <a:p>
            <a:pPr eaLnBrk="1">
              <a:spcBef>
                <a:spcPts val="500"/>
              </a:spcBef>
            </a:pPr>
            <a:r>
              <a:rPr sz="1400" b="1" dirty="0"/>
              <a:t>If we superimpose a map of Singapore over it, we can see that walking through Nineveh would be like walking in Singapore from the far north in Yishun to </a:t>
            </a:r>
            <a:r>
              <a:rPr sz="1400" b="1" dirty="0" err="1"/>
              <a:t>Harbourfront</a:t>
            </a:r>
            <a:r>
              <a:rPr sz="1400" b="1" dirty="0"/>
              <a:t> in the south. That could take 3 days easily!</a:t>
            </a:r>
            <a:endParaRPr lang="en-US" sz="1400" b="1" dirty="0"/>
          </a:p>
          <a:p>
            <a:pPr eaLnBrk="1">
              <a:spcBef>
                <a:spcPts val="500"/>
              </a:spcBef>
            </a:pPr>
            <a:endParaRPr lang="en-US" sz="1400" b="1" dirty="0"/>
          </a:p>
          <a:p>
            <a:r>
              <a:rPr lang="zh-CN" altLang="en-US" sz="2000" dirty="0">
                <a:solidFill>
                  <a:srgbClr val="0E0E0E"/>
                </a:solidFill>
                <a:effectLst/>
                <a:latin typeface=".AppleSystemUIFont"/>
              </a:rPr>
              <a:t>这里关于“三天的路程”存在一个问题（参</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旧约综览</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602</a:t>
            </a:r>
            <a:r>
              <a:rPr lang="zh-CN" altLang="en-US" sz="2000" dirty="0">
                <a:solidFill>
                  <a:srgbClr val="0E0E0E"/>
                </a:solidFill>
                <a:effectLst/>
                <a:latin typeface=".AppleSystemUIFont"/>
              </a:rPr>
              <a:t>页）。尼尼微的内城墙不到八英里，因此城市的直径只有两英里，显然难以称作“三天的路程”。在旷野中，一天的路程通常是</a:t>
            </a:r>
            <a:r>
              <a:rPr lang="en-US" altLang="zh-CN" sz="2000" dirty="0">
                <a:solidFill>
                  <a:srgbClr val="0E0E0E"/>
                </a:solidFill>
                <a:effectLst/>
                <a:latin typeface=".AppleSystemUIFont"/>
              </a:rPr>
              <a:t>15-20</a:t>
            </a:r>
            <a:r>
              <a:rPr lang="zh-CN" altLang="en-US" sz="2000" dirty="0">
                <a:solidFill>
                  <a:srgbClr val="0E0E0E"/>
                </a:solidFill>
                <a:effectLst/>
                <a:latin typeface=".AppleSystemUIFont"/>
              </a:rPr>
              <a:t>英里（</a:t>
            </a:r>
            <a:r>
              <a:rPr lang="en-US" altLang="zh-CN" sz="2000" dirty="0">
                <a:solidFill>
                  <a:srgbClr val="0E0E0E"/>
                </a:solidFill>
                <a:effectLst/>
                <a:latin typeface=".AppleSystemUIFont"/>
              </a:rPr>
              <a:t>Hannah</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圣经知识注释</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1:1463</a:t>
            </a:r>
            <a:r>
              <a:rPr lang="zh-CN" altLang="en-US" sz="2000" dirty="0">
                <a:solidFill>
                  <a:srgbClr val="0E0E0E"/>
                </a:solidFill>
                <a:effectLst/>
                <a:latin typeface=".AppleSystemUIFont"/>
              </a:rPr>
              <a:t>）。</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但这个问题其实可以通过以下两种方式得到解释：</a:t>
            </a:r>
          </a:p>
          <a:p>
            <a:r>
              <a:rPr lang="en-US" altLang="zh-CN" sz="2000" dirty="0">
                <a:solidFill>
                  <a:srgbClr val="0E0E0E"/>
                </a:solidFill>
                <a:effectLst/>
                <a:latin typeface=".AppleSystemUIFont"/>
              </a:rPr>
              <a:t>1. 《</a:t>
            </a:r>
            <a:r>
              <a:rPr lang="zh-CN" altLang="en-US" sz="2000" dirty="0">
                <a:solidFill>
                  <a:srgbClr val="0E0E0E"/>
                </a:solidFill>
                <a:effectLst/>
                <a:latin typeface=".AppleSystemUIFont"/>
              </a:rPr>
              <a:t>尼尼微大城</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1:2</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3:2</a:t>
            </a:r>
            <a:r>
              <a:rPr lang="zh-CN" altLang="en-US" sz="2000" dirty="0">
                <a:solidFill>
                  <a:srgbClr val="0E0E0E"/>
                </a:solidFill>
                <a:effectLst/>
                <a:latin typeface=".AppleSystemUIFont"/>
              </a:rPr>
              <a:t>；参</a:t>
            </a:r>
            <a:r>
              <a:rPr lang="en-US" altLang="zh-CN" sz="2000" dirty="0">
                <a:solidFill>
                  <a:srgbClr val="0E0E0E"/>
                </a:solidFill>
                <a:effectLst/>
                <a:latin typeface=".AppleSystemUIFont"/>
              </a:rPr>
              <a:t>4:11</a:t>
            </a:r>
            <a:r>
              <a:rPr lang="zh-CN" altLang="en-US" sz="2000" dirty="0">
                <a:solidFill>
                  <a:srgbClr val="0E0E0E"/>
                </a:solidFill>
                <a:effectLst/>
                <a:latin typeface=".AppleSystemUIFont"/>
              </a:rPr>
              <a:t>）几乎肯定包括了附近的另外三个城镇。</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创世记</a:t>
            </a:r>
            <a:r>
              <a:rPr lang="en-US" altLang="zh-CN" sz="2000" dirty="0">
                <a:solidFill>
                  <a:srgbClr val="0E0E0E"/>
                </a:solidFill>
                <a:effectLst/>
                <a:latin typeface=".AppleSystemUIFont"/>
              </a:rPr>
              <a:t>》10</a:t>
            </a:r>
            <a:r>
              <a:rPr lang="zh-CN" altLang="en-US" sz="2000" dirty="0">
                <a:solidFill>
                  <a:srgbClr val="0E0E0E"/>
                </a:solidFill>
                <a:effectLst/>
                <a:latin typeface=".AppleSystemUIFont"/>
              </a:rPr>
              <a:t>章</a:t>
            </a:r>
            <a:r>
              <a:rPr lang="en-US" altLang="zh-CN" sz="2000" dirty="0">
                <a:solidFill>
                  <a:srgbClr val="0E0E0E"/>
                </a:solidFill>
                <a:effectLst/>
                <a:latin typeface=".AppleSystemUIFont"/>
              </a:rPr>
              <a:t>11-12</a:t>
            </a:r>
            <a:r>
              <a:rPr lang="zh-CN" altLang="en-US" sz="2000" dirty="0">
                <a:solidFill>
                  <a:srgbClr val="0E0E0E"/>
                </a:solidFill>
                <a:effectLst/>
                <a:latin typeface=".AppleSystemUIFont"/>
              </a:rPr>
              <a:t>节提到四座城市（尼尼微、利河伯</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伊珥、迦拉、和利鲜）合称为“大城”，而这些城市在今天依然存在，只是名称不同（库尤尼克、柯尔萨巴德、尼姆鲁德和卡拉姆勒斯）。这一点可以参考奥斯汀</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亨利</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拉亚德（</a:t>
            </a:r>
            <a:r>
              <a:rPr lang="en-US" altLang="zh-CN" sz="2000" dirty="0">
                <a:solidFill>
                  <a:srgbClr val="0E0E0E"/>
                </a:solidFill>
                <a:effectLst/>
                <a:latin typeface=".AppleSystemUIFont"/>
              </a:rPr>
              <a:t>Austin Henry Layard</a:t>
            </a:r>
            <a:r>
              <a:rPr lang="zh-CN" altLang="en-US" sz="2000" dirty="0">
                <a:solidFill>
                  <a:srgbClr val="0E0E0E"/>
                </a:solidFill>
                <a:effectLst/>
                <a:latin typeface=".AppleSystemUIFont"/>
              </a:rPr>
              <a:t>）所绘制的地图，</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尼尼微及其遗迹</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2:40</a:t>
            </a:r>
            <a:r>
              <a:rPr lang="zh-CN" altLang="en-US" sz="2000" dirty="0">
                <a:solidFill>
                  <a:srgbClr val="0E0E0E"/>
                </a:solidFill>
                <a:effectLst/>
                <a:latin typeface=".AppleSystemUIFont"/>
              </a:rPr>
              <a:t>页。</a:t>
            </a:r>
          </a:p>
          <a:p>
            <a:r>
              <a:rPr lang="en-US" altLang="zh-CN" sz="2000" dirty="0">
                <a:solidFill>
                  <a:srgbClr val="0E0E0E"/>
                </a:solidFill>
                <a:effectLst/>
                <a:latin typeface=".AppleSystemUIFont"/>
              </a:rPr>
              <a:t>2. </a:t>
            </a:r>
            <a:r>
              <a:rPr lang="zh-CN" altLang="en-US" sz="2000" dirty="0">
                <a:solidFill>
                  <a:srgbClr val="0E0E0E"/>
                </a:solidFill>
                <a:effectLst/>
                <a:latin typeface=".AppleSystemUIFont"/>
              </a:rPr>
              <a:t>如果将新加坡的地图与尼尼微重叠对比，我们可以看到穿过尼尼微就如同从新加坡北部的义顺（</a:t>
            </a:r>
            <a:r>
              <a:rPr lang="en-US" altLang="zh-CN" sz="2000" dirty="0">
                <a:solidFill>
                  <a:srgbClr val="0E0E0E"/>
                </a:solidFill>
                <a:effectLst/>
                <a:latin typeface=".AppleSystemUIFont"/>
              </a:rPr>
              <a:t>Yishun</a:t>
            </a:r>
            <a:r>
              <a:rPr lang="zh-CN" altLang="en-US" sz="2000" dirty="0">
                <a:solidFill>
                  <a:srgbClr val="0E0E0E"/>
                </a:solidFill>
                <a:effectLst/>
                <a:latin typeface=".AppleSystemUIFont"/>
              </a:rPr>
              <a:t>）步行到南部的港湾（</a:t>
            </a:r>
            <a:r>
              <a:rPr lang="en-US" altLang="zh-CN" sz="2000" dirty="0" err="1">
                <a:solidFill>
                  <a:srgbClr val="0E0E0E"/>
                </a:solidFill>
                <a:effectLst/>
                <a:latin typeface=".AppleSystemUIFont"/>
              </a:rPr>
              <a:t>Harbourfront</a:t>
            </a:r>
            <a:r>
              <a:rPr lang="zh-CN" altLang="en-US" sz="2000" dirty="0">
                <a:solidFill>
                  <a:srgbClr val="0E0E0E"/>
                </a:solidFill>
                <a:effectLst/>
                <a:latin typeface=".AppleSystemUIFont"/>
              </a:rPr>
              <a:t>）。这样的路程很容易就需要三天的时间！</a:t>
            </a:r>
          </a:p>
          <a:p>
            <a:pPr eaLnBrk="1">
              <a:spcBef>
                <a:spcPts val="500"/>
              </a:spcBef>
            </a:pPr>
            <a:endParaRPr sz="1400" b="1" dirty="0"/>
          </a:p>
        </p:txBody>
      </p:sp>
      <p:sp>
        <p:nvSpPr>
          <p:cNvPr id="902147" name="Slide Number Placeholder 3"/>
          <p:cNvSpPr txBox="1">
            <a:spLocks noChangeArrowheads="1"/>
          </p:cNvSpPr>
          <p:nvPr/>
        </p:nvSpPr>
        <p:spPr bwMode="auto">
          <a:xfrm>
            <a:off x="3886200" y="9237266"/>
            <a:ext cx="2971800" cy="48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7035F38D-CABB-C74A-AFED-E9BDE93B1D97}" type="slidenum">
              <a:rPr kumimoji="0" lang="en-US" sz="18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7368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80349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In recent weeks, we have covered five of the 12 Minor Prophets. </a:t>
            </a:r>
          </a:p>
          <a:p>
            <a:r>
              <a:rPr lang="zh-CN" altLang="en-US" dirty="0"/>
              <a:t>最近几周，我们已经介绍了十二小先知中的五位。</a:t>
            </a:r>
            <a:endParaRPr lang="en-US" dirty="0"/>
          </a:p>
        </p:txBody>
      </p:sp>
    </p:spTree>
    <p:extLst>
      <p:ext uri="{BB962C8B-B14F-4D97-AF65-F5344CB8AC3E}">
        <p14:creationId xmlns:p14="http://schemas.microsoft.com/office/powerpoint/2010/main" val="146292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So far we have seen 5 “Be” titles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Humble</a:t>
            </a:r>
            <a:r>
              <a:rPr lang="en-SG" sz="1200" kern="1200" dirty="0">
                <a:solidFill>
                  <a:schemeClr val="tx1"/>
                </a:solidFill>
                <a:effectLst/>
                <a:latin typeface="+mn-lt"/>
                <a:ea typeface="+mn-ea"/>
                <a:cs typeface="+mn-cs"/>
              </a:rPr>
              <a:t>—</a:t>
            </a:r>
            <a:r>
              <a:rPr lang="en-US" dirty="0">
                <a:effectLst/>
              </a:rPr>
              <a:t>Obadiah taught us not to be proud like the Edomites. Instead, </a:t>
            </a:r>
            <a:r>
              <a:rPr lang="en-US" i="1" dirty="0">
                <a:effectLst/>
              </a:rPr>
              <a:t>be humble</a:t>
            </a:r>
            <a:r>
              <a:rPr lang="en-US" dirty="0">
                <a:effectLst/>
              </a:rPr>
              <a:t>.</a:t>
            </a:r>
            <a:r>
              <a:rPr lang="en-SG" dirty="0">
                <a:effectLst/>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Caring—</a:t>
            </a:r>
            <a:r>
              <a:rPr lang="en-US" dirty="0">
                <a:effectLst/>
              </a:rPr>
              <a:t>Jonah warned that God cared for Nineveh, so we also should </a:t>
            </a:r>
            <a:r>
              <a:rPr lang="en-US" i="1" dirty="0">
                <a:effectLst/>
              </a:rPr>
              <a:t>be caring</a:t>
            </a:r>
            <a:r>
              <a:rPr lang="en-US" dirty="0">
                <a:effectLst/>
              </a:rPr>
              <a:t>.</a:t>
            </a:r>
            <a:r>
              <a:rPr lang="en-SG" dirty="0">
                <a:effectLst/>
              </a:rPr>
              <a:t> </a:t>
            </a:r>
            <a:endParaRPr lang="en-SG"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Just</a:t>
            </a:r>
            <a:r>
              <a:rPr lang="en-SG" sz="1200" kern="1200" dirty="0">
                <a:solidFill>
                  <a:schemeClr val="tx1"/>
                </a:solidFill>
                <a:effectLst/>
                <a:latin typeface="+mn-lt"/>
                <a:ea typeface="+mn-ea"/>
                <a:cs typeface="+mn-cs"/>
              </a:rPr>
              <a:t>—</a:t>
            </a:r>
            <a:r>
              <a:rPr lang="en-US" dirty="0">
                <a:effectLst/>
              </a:rPr>
              <a:t>Amos said that God was just, so we should </a:t>
            </a:r>
            <a:r>
              <a:rPr lang="en-US" i="1" dirty="0">
                <a:effectLst/>
              </a:rPr>
              <a:t>be just</a:t>
            </a:r>
            <a:r>
              <a:rPr lang="en-US" dirty="0">
                <a:effectLst/>
              </a:rPr>
              <a:t>.</a:t>
            </a:r>
            <a:r>
              <a:rPr lang="en-SG" dirty="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Loyal</a:t>
            </a:r>
            <a:r>
              <a:rPr lang="en-SG"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Hosea was a great example of God’s loyalty to Israel, so we should </a:t>
            </a:r>
            <a:r>
              <a:rPr lang="en-US" sz="1200" i="1" kern="1200" dirty="0">
                <a:solidFill>
                  <a:schemeClr val="tx1"/>
                </a:solidFill>
                <a:effectLst/>
                <a:latin typeface="+mn-lt"/>
                <a:ea typeface="+mn-ea"/>
                <a:cs typeface="+mn-cs"/>
              </a:rPr>
              <a:t>be loyal</a:t>
            </a:r>
            <a:r>
              <a:rPr lang="en-US" sz="1200" kern="1200" dirty="0">
                <a:solidFill>
                  <a:schemeClr val="tx1"/>
                </a:solidFill>
                <a:effectLst/>
                <a:latin typeface="+mn-lt"/>
                <a:ea typeface="+mn-ea"/>
                <a:cs typeface="+mn-cs"/>
              </a:rPr>
              <a:t> to him.</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Generous—Micah defended the poor as God does, so we also should </a:t>
            </a:r>
            <a:r>
              <a:rPr lang="en-US" sz="1200" i="1" kern="1200" dirty="0">
                <a:solidFill>
                  <a:schemeClr val="tx1"/>
                </a:solidFill>
                <a:effectLst/>
                <a:latin typeface="+mn-lt"/>
                <a:ea typeface="+mn-ea"/>
                <a:cs typeface="+mn-cs"/>
              </a:rPr>
              <a:t>be generous.</a:t>
            </a:r>
            <a:r>
              <a:rPr lang="en-SG" dirty="0">
                <a:effectLst/>
              </a:rPr>
              <a:t> </a:t>
            </a:r>
          </a:p>
          <a:p>
            <a:endParaRPr lang="en-SG" dirty="0">
              <a:effectLst/>
            </a:endParaRPr>
          </a:p>
          <a:p>
            <a:r>
              <a:rPr lang="zh-CN" altLang="en-US" dirty="0">
                <a:solidFill>
                  <a:srgbClr val="0E0E0E"/>
                </a:solidFill>
                <a:effectLst/>
                <a:latin typeface=".AppleSystemUIFont"/>
              </a:rPr>
              <a:t>到目前为止，我们看到了</a:t>
            </a:r>
            <a:r>
              <a:rPr lang="en-US" altLang="zh-CN" dirty="0">
                <a:solidFill>
                  <a:srgbClr val="0E0E0E"/>
                </a:solidFill>
                <a:effectLst/>
                <a:latin typeface=".AppleSystemUIFont"/>
              </a:rPr>
              <a:t>5</a:t>
            </a:r>
            <a:r>
              <a:rPr lang="zh-CN" altLang="en-US" dirty="0">
                <a:solidFill>
                  <a:srgbClr val="0E0E0E"/>
                </a:solidFill>
                <a:effectLst/>
                <a:latin typeface=".AppleSystemUIFont"/>
              </a:rPr>
              <a:t>个“要成为”的主题：</a:t>
            </a:r>
          </a:p>
          <a:p>
            <a:r>
              <a:rPr lang="en-US" altLang="zh-CN" dirty="0">
                <a:solidFill>
                  <a:srgbClr val="0E0E0E"/>
                </a:solidFill>
                <a:effectLst/>
                <a:latin typeface=".AppleSystemUIFont"/>
              </a:rPr>
              <a:t>• </a:t>
            </a:r>
            <a:r>
              <a:rPr lang="zh-CN" altLang="en-US" b="1" dirty="0">
                <a:solidFill>
                  <a:srgbClr val="0E0E0E"/>
                </a:solidFill>
                <a:effectLst/>
                <a:latin typeface=".AppleSystemUIFont"/>
              </a:rPr>
              <a:t>谦卑</a:t>
            </a:r>
            <a:r>
              <a:rPr lang="en-US" altLang="zh-CN" dirty="0">
                <a:solidFill>
                  <a:srgbClr val="0E0E0E"/>
                </a:solidFill>
                <a:effectLst/>
                <a:latin typeface=".AppleSystemUIFont"/>
              </a:rPr>
              <a:t>——</a:t>
            </a:r>
            <a:r>
              <a:rPr lang="zh-CN" altLang="en-US" dirty="0">
                <a:solidFill>
                  <a:srgbClr val="0E0E0E"/>
                </a:solidFill>
                <a:effectLst/>
                <a:latin typeface=".AppleSystemUIFont"/>
              </a:rPr>
              <a:t>俄巴底亚教导我们不要像以东人那样骄傲，而是要谦卑。</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关怀</a:t>
            </a:r>
            <a:r>
              <a:rPr lang="en-US" altLang="zh-CN" dirty="0">
                <a:solidFill>
                  <a:srgbClr val="0E0E0E"/>
                </a:solidFill>
                <a:effectLst/>
                <a:latin typeface=".AppleSystemUIFont"/>
              </a:rPr>
              <a:t>——</a:t>
            </a:r>
            <a:r>
              <a:rPr lang="zh-CN" altLang="en-US" dirty="0">
                <a:solidFill>
                  <a:srgbClr val="0E0E0E"/>
                </a:solidFill>
                <a:effectLst/>
                <a:latin typeface=".AppleSystemUIFont"/>
              </a:rPr>
              <a:t>约拿提醒我们神关心尼尼微，我们也应该充满关怀。</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公义</a:t>
            </a:r>
            <a:r>
              <a:rPr lang="en-US" altLang="zh-CN" dirty="0">
                <a:solidFill>
                  <a:srgbClr val="0E0E0E"/>
                </a:solidFill>
                <a:effectLst/>
                <a:latin typeface=".AppleSystemUIFont"/>
              </a:rPr>
              <a:t>——</a:t>
            </a:r>
            <a:r>
              <a:rPr lang="zh-CN" altLang="en-US" dirty="0">
                <a:solidFill>
                  <a:srgbClr val="0E0E0E"/>
                </a:solidFill>
                <a:effectLst/>
                <a:latin typeface=".AppleSystemUIFont"/>
              </a:rPr>
              <a:t>阿摩司说神是公义的，所以我们也要行公义。</a:t>
            </a:r>
          </a:p>
          <a:p>
            <a:r>
              <a:rPr lang="en-US" altLang="zh-CN" dirty="0">
                <a:solidFill>
                  <a:srgbClr val="0E0E0E"/>
                </a:solidFill>
                <a:effectLst/>
                <a:latin typeface=".AppleSystemUIFont"/>
              </a:rPr>
              <a:t>• </a:t>
            </a:r>
            <a:r>
              <a:rPr lang="zh-CN" altLang="en-US" b="1" dirty="0">
                <a:solidFill>
                  <a:srgbClr val="0E0E0E"/>
                </a:solidFill>
                <a:effectLst/>
                <a:latin typeface=".AppleSystemUIFont"/>
              </a:rPr>
              <a:t>忠诚</a:t>
            </a:r>
            <a:r>
              <a:rPr lang="en-US" altLang="zh-CN" dirty="0">
                <a:solidFill>
                  <a:srgbClr val="0E0E0E"/>
                </a:solidFill>
                <a:effectLst/>
                <a:latin typeface=".AppleSystemUIFont"/>
              </a:rPr>
              <a:t>——</a:t>
            </a:r>
            <a:r>
              <a:rPr lang="zh-CN" altLang="en-US" dirty="0">
                <a:solidFill>
                  <a:srgbClr val="0E0E0E"/>
                </a:solidFill>
                <a:effectLst/>
                <a:latin typeface=".AppleSystemUIFont"/>
              </a:rPr>
              <a:t>何西阿是神对以色列忠诚的伟大榜样，所以我们也要向神忠诚。</a:t>
            </a:r>
          </a:p>
          <a:p>
            <a:r>
              <a:rPr lang="en-US" altLang="zh-CN" dirty="0">
                <a:solidFill>
                  <a:srgbClr val="0E0E0E"/>
                </a:solidFill>
                <a:effectLst/>
                <a:latin typeface=".AppleSystemUIFont"/>
              </a:rPr>
              <a:t>• </a:t>
            </a:r>
            <a:r>
              <a:rPr lang="zh-CN" altLang="en-US" b="1" dirty="0">
                <a:solidFill>
                  <a:srgbClr val="0E0E0E"/>
                </a:solidFill>
                <a:effectLst/>
                <a:latin typeface=".AppleSystemUIFont"/>
              </a:rPr>
              <a:t>慷慨</a:t>
            </a:r>
            <a:r>
              <a:rPr lang="en-US" altLang="zh-CN" dirty="0">
                <a:solidFill>
                  <a:srgbClr val="0E0E0E"/>
                </a:solidFill>
                <a:effectLst/>
                <a:latin typeface=".AppleSystemUIFont"/>
              </a:rPr>
              <a:t>——</a:t>
            </a:r>
            <a:r>
              <a:rPr lang="zh-CN" altLang="en-US" dirty="0">
                <a:solidFill>
                  <a:srgbClr val="0E0E0E"/>
                </a:solidFill>
                <a:effectLst/>
                <a:latin typeface=".AppleSystemUIFont"/>
              </a:rPr>
              <a:t>弥迦为穷人辩护，正如神所做的那样，因此我们也要慷慨助人。</a:t>
            </a:r>
          </a:p>
          <a:p>
            <a:endParaRPr lang="en-US" dirty="0"/>
          </a:p>
        </p:txBody>
      </p:sp>
    </p:spTree>
    <p:extLst>
      <p:ext uri="{BB962C8B-B14F-4D97-AF65-F5344CB8AC3E}">
        <p14:creationId xmlns:p14="http://schemas.microsoft.com/office/powerpoint/2010/main" val="3017952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Jonah at first was</a:t>
            </a:r>
            <a:r>
              <a:rPr lang="en-US" baseline="0" dirty="0"/>
              <a:t> the reluctant prophet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955238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a:t>
            </a:r>
            <a:r>
              <a:rPr lang="en-US" baseline="0" dirty="0"/>
              <a:t> can't blame him, in that Nineveh was the epitome of </a:t>
            </a:r>
            <a:r>
              <a:rPr lang="en-US" baseline="0" dirty="0" err="1"/>
              <a:t>idolaty</a:t>
            </a:r>
            <a:r>
              <a:rPr lang="en-US" baseline="0" dirty="0"/>
              <a:t>, immorality, injustice, and torture!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你不能责怪他，因为尼尼微是偶像崇拜、道德败坏、不公义和折磨的典范！</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136408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studied Jonah we saw at the end that Nineveh repented, God relented</a:t>
            </a:r>
            <a:r>
              <a:rPr lang="mr-I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当我们学习约拿书时，我们看到最后尼尼微悔改了，神就收回了降罚的决定</a:t>
            </a:r>
            <a:r>
              <a:rPr lang="en-US" altLang="zh-CN"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913515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sz="1200" kern="1200" dirty="0">
                <a:solidFill>
                  <a:schemeClr val="tx1"/>
                </a:solidFill>
                <a:effectLst/>
                <a:latin typeface="+mn-lt"/>
                <a:ea typeface="+mn-ea"/>
                <a:cs typeface="+mn-cs"/>
              </a:rPr>
              <a:t>and Jonah resented!  So whatever happened to Jonah and Nineveh?</a:t>
            </a:r>
            <a:r>
              <a:rPr lang="en-SG" dirty="0">
                <a:effectLst/>
              </a:rPr>
              <a:t> </a:t>
            </a:r>
          </a:p>
          <a:p>
            <a:r>
              <a:rPr lang="en-US" sz="1200" kern="1200" dirty="0">
                <a:solidFill>
                  <a:schemeClr val="tx1"/>
                </a:solidFill>
                <a:effectLst/>
                <a:latin typeface="+mn-lt"/>
                <a:ea typeface="+mn-ea"/>
                <a:cs typeface="+mn-cs"/>
              </a:rPr>
              <a:t>We left Jonah pouting—but what ever happened to him?  Well, we just don’t know!  The Bible doesn’t say.</a:t>
            </a:r>
            <a:r>
              <a:rPr lang="en-SG" dirty="0">
                <a:effectLst/>
              </a:rPr>
              <a:t> </a:t>
            </a:r>
          </a:p>
          <a:p>
            <a:r>
              <a:rPr lang="en-US" altLang="zh-CN" dirty="0">
                <a:solidFill>
                  <a:srgbClr val="0E0E0E"/>
                </a:solidFill>
                <a:effectLst/>
                <a:latin typeface=".AppleSystemUIFont"/>
              </a:rPr>
              <a:t>……</a:t>
            </a:r>
            <a:r>
              <a:rPr lang="zh-CN" altLang="en-US" dirty="0">
                <a:solidFill>
                  <a:srgbClr val="0E0E0E"/>
                </a:solidFill>
                <a:effectLst/>
                <a:latin typeface=".AppleSystemUIFont"/>
              </a:rPr>
              <a:t>而约拿却怨恨！那么，约拿和尼尼微后来怎么样了呢？</a:t>
            </a:r>
          </a:p>
          <a:p>
            <a:r>
              <a:rPr lang="zh-CN" altLang="en-US" dirty="0">
                <a:solidFill>
                  <a:srgbClr val="0E0E0E"/>
                </a:solidFill>
                <a:effectLst/>
                <a:latin typeface=".AppleSystemUIFont"/>
              </a:rPr>
              <a:t>我们离开时，约拿还在生闷气</a:t>
            </a:r>
            <a:r>
              <a:rPr lang="en-US" altLang="zh-CN" dirty="0">
                <a:solidFill>
                  <a:srgbClr val="0E0E0E"/>
                </a:solidFill>
                <a:effectLst/>
                <a:latin typeface=".AppleSystemUIFont"/>
              </a:rPr>
              <a:t>——</a:t>
            </a:r>
            <a:r>
              <a:rPr lang="zh-CN" altLang="en-US" dirty="0">
                <a:solidFill>
                  <a:srgbClr val="0E0E0E"/>
                </a:solidFill>
                <a:effectLst/>
                <a:latin typeface=".AppleSystemUIFont"/>
              </a:rPr>
              <a:t>但他后来怎么样了呢？</a:t>
            </a:r>
          </a:p>
          <a:p>
            <a:r>
              <a:rPr lang="zh-CN" altLang="en-US" dirty="0">
                <a:solidFill>
                  <a:srgbClr val="0E0E0E"/>
                </a:solidFill>
                <a:effectLst/>
                <a:latin typeface=".AppleSystemUIFont"/>
              </a:rPr>
              <a:t>嗯，我们真的不知道！圣经没有提到。</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907189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But what happened to Nineveh? The Bible does tell us where the city was at spiritually 100 years later—</a:t>
            </a:r>
            <a:endParaRPr lang="en-US"/>
          </a:p>
        </p:txBody>
      </p:sp>
    </p:spTree>
    <p:extLst>
      <p:ext uri="{BB962C8B-B14F-4D97-AF65-F5344CB8AC3E}">
        <p14:creationId xmlns:p14="http://schemas.microsoft.com/office/powerpoint/2010/main" val="1396344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OS-34-Nahum-33</a:t>
            </a:r>
          </a:p>
          <a:p>
            <a:endParaRPr lang="en-US" dirty="0"/>
          </a:p>
        </p:txBody>
      </p:sp>
      <p:sp>
        <p:nvSpPr>
          <p:cNvPr id="4" name="Slide Number Placeholder 3"/>
          <p:cNvSpPr>
            <a:spLocks noGrp="1"/>
          </p:cNvSpPr>
          <p:nvPr>
            <p:ph type="sldNum" sz="quarter" idx="5"/>
          </p:nvPr>
        </p:nvSpPr>
        <p:spPr/>
        <p:txBody>
          <a:bodyPr/>
          <a:lstStyle/>
          <a:p>
            <a:pPr>
              <a:defRPr/>
            </a:pPr>
            <a:fld id="{52064FBD-EA2B-E740-8EE7-CB7F8CFE4975}" type="slidenum">
              <a:rPr lang="en-US" smtClean="0"/>
              <a:pPr>
                <a:defRPr/>
              </a:pPr>
              <a:t>33</a:t>
            </a:fld>
            <a:endParaRPr lang="en-US"/>
          </a:p>
        </p:txBody>
      </p:sp>
    </p:spTree>
    <p:extLst>
      <p:ext uri="{BB962C8B-B14F-4D97-AF65-F5344CB8AC3E}">
        <p14:creationId xmlns:p14="http://schemas.microsoft.com/office/powerpoint/2010/main" val="2345398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3A0979-FB14-F041-B18F-4E5A88B96D87}"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71010"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xfrm>
            <a:off x="914400" y="4618039"/>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3299761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DC739-0721-0941-A1BE-FE4530327533}"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xfrm>
            <a:off x="914400" y="4618039"/>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4243736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7544B3-6901-8140-A619-FFF54F6AB6AC}"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2637672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844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186DF9-5732-C44B-8F8B-EAA69B0D442B}"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866" name="Rectangle 2"/>
          <p:cNvSpPr>
            <a:spLocks noGrp="1" noRot="1" noChangeAspect="1" noChangeArrowheads="1" noTextEdit="1"/>
          </p:cNvSpPr>
          <p:nvPr>
            <p:ph type="sldImg"/>
          </p:nvPr>
        </p:nvSpPr>
        <p:spPr>
          <a:solidFill>
            <a:srgbClr val="FFFFFF"/>
          </a:solidFill>
          <a:ln/>
        </p:spPr>
      </p:sp>
      <p:sp>
        <p:nvSpPr>
          <p:cNvPr id="164867"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881774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fld id="{8008796E-BF59-CD44-83A2-AB2C15E5451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tab pos="723900" algn="l"/>
                  <a:tab pos="1447800" algn="l"/>
                  <a:tab pos="2171700" algn="l"/>
                  <a:tab pos="2895600" algn="l"/>
                </a:tabLst>
                <a:defRPr/>
              </a:pPr>
              <a:t>38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defRPr/>
            </a:pPr>
            <a:endParaRPr lang="en-US" dirty="0">
              <a:cs typeface="+mn-cs"/>
            </a:endParaRPr>
          </a:p>
          <a:p>
            <a:pPr>
              <a:defRPr/>
            </a:pPr>
            <a:r>
              <a:rPr lang="en-US" sz="1200" kern="1200" dirty="0">
                <a:solidFill>
                  <a:schemeClr val="tx1"/>
                </a:solidFill>
                <a:effectLst/>
                <a:latin typeface="+mn-lt"/>
                <a:ea typeface="+mn-ea"/>
                <a:cs typeface="+mn-cs"/>
              </a:rPr>
              <a:t>Nineveh repented 100 years earlier under Jonah, but then went back to its sin</a:t>
            </a:r>
            <a:r>
              <a:rPr lang="en-SG" sz="1200" kern="1200" dirty="0">
                <a:solidFill>
                  <a:schemeClr val="tx1"/>
                </a:solidFill>
                <a:effectLst/>
                <a:latin typeface="+mn-lt"/>
                <a:ea typeface="+mn-ea"/>
                <a:cs typeface="+mn-cs"/>
              </a:rPr>
              <a:t>.</a:t>
            </a:r>
          </a:p>
          <a:p>
            <a:pPr>
              <a:defRPr/>
            </a:pPr>
            <a:r>
              <a:rPr lang="en-US" sz="1200" kern="1200" dirty="0">
                <a:solidFill>
                  <a:schemeClr val="tx1"/>
                </a:solidFill>
                <a:effectLst/>
                <a:latin typeface="+mn-lt"/>
                <a:ea typeface="+mn-ea"/>
                <a:cs typeface="+mn-cs"/>
              </a:rPr>
              <a:t>Assyrians invaded Israel 60 years earlier and scattered the people</a:t>
            </a:r>
            <a:r>
              <a:rPr lang="en-SG" sz="1200" kern="1200" dirty="0">
                <a:solidFill>
                  <a:schemeClr val="tx1"/>
                </a:solidFill>
                <a:effectLst/>
                <a:latin typeface="+mn-lt"/>
                <a:ea typeface="+mn-ea"/>
                <a:cs typeface="+mn-cs"/>
              </a:rPr>
              <a:t>.</a:t>
            </a:r>
          </a:p>
          <a:p>
            <a:pPr>
              <a:defRPr/>
            </a:pPr>
            <a:r>
              <a:rPr lang="en-US" sz="1200" kern="1200" dirty="0">
                <a:solidFill>
                  <a:schemeClr val="tx1"/>
                </a:solidFill>
                <a:effectLst/>
                <a:latin typeface="+mn-lt"/>
                <a:ea typeface="+mn-ea"/>
                <a:cs typeface="+mn-cs"/>
              </a:rPr>
              <a:t>Then they destroyed 46 towns of Judah—all but Jerusalem!</a:t>
            </a:r>
            <a:r>
              <a:rPr lang="en-SG" dirty="0">
                <a:effectLst/>
              </a:rPr>
              <a:t> </a:t>
            </a:r>
          </a:p>
          <a:p>
            <a:pPr>
              <a:defRPr/>
            </a:pPr>
            <a:endParaRPr lang="en-SG" dirty="0">
              <a:effectLst/>
              <a:cs typeface="+mn-cs"/>
            </a:endParaRPr>
          </a:p>
          <a:p>
            <a:pPr>
              <a:defRPr/>
            </a:pPr>
            <a:r>
              <a:rPr lang="en-SG" dirty="0">
                <a:effectLst/>
                <a:cs typeface="+mn-cs"/>
              </a:rPr>
              <a:t>OS-34-Nahum-38</a:t>
            </a:r>
          </a:p>
          <a:p>
            <a:pPr>
              <a:defRPr/>
            </a:pPr>
            <a:endParaRPr lang="en-SG" dirty="0">
              <a:effectLst/>
              <a:cs typeface="+mn-cs"/>
            </a:endParaRPr>
          </a:p>
          <a:p>
            <a:r>
              <a:rPr lang="zh-CN" altLang="en-US" dirty="0">
                <a:solidFill>
                  <a:srgbClr val="0E0E0E"/>
                </a:solidFill>
                <a:effectLst/>
                <a:latin typeface=".AppleSystemUIFont"/>
              </a:rPr>
              <a:t>尼尼微在约拿的时代曾悔改，但</a:t>
            </a:r>
            <a:r>
              <a:rPr lang="en-US" altLang="zh-CN" dirty="0">
                <a:solidFill>
                  <a:srgbClr val="0E0E0E"/>
                </a:solidFill>
                <a:effectLst/>
                <a:latin typeface=".AppleSystemUIFont"/>
              </a:rPr>
              <a:t>100</a:t>
            </a:r>
            <a:r>
              <a:rPr lang="zh-CN" altLang="en-US" dirty="0">
                <a:solidFill>
                  <a:srgbClr val="0E0E0E"/>
                </a:solidFill>
                <a:effectLst/>
                <a:latin typeface=".AppleSystemUIFont"/>
              </a:rPr>
              <a:t>年后又回到了罪恶中。</a:t>
            </a:r>
          </a:p>
          <a:p>
            <a:r>
              <a:rPr lang="zh-CN" altLang="en-US" dirty="0">
                <a:solidFill>
                  <a:srgbClr val="0E0E0E"/>
                </a:solidFill>
                <a:effectLst/>
                <a:latin typeface=".AppleSystemUIFont"/>
              </a:rPr>
              <a:t>亚述人在</a:t>
            </a:r>
            <a:r>
              <a:rPr lang="en-US" altLang="zh-CN" dirty="0">
                <a:solidFill>
                  <a:srgbClr val="0E0E0E"/>
                </a:solidFill>
                <a:effectLst/>
                <a:latin typeface=".AppleSystemUIFont"/>
              </a:rPr>
              <a:t>60</a:t>
            </a:r>
            <a:r>
              <a:rPr lang="zh-CN" altLang="en-US" dirty="0">
                <a:solidFill>
                  <a:srgbClr val="0E0E0E"/>
                </a:solidFill>
                <a:effectLst/>
                <a:latin typeface=".AppleSystemUIFont"/>
              </a:rPr>
              <a:t>年前入侵以色列，并使人民四散。</a:t>
            </a:r>
          </a:p>
          <a:p>
            <a:r>
              <a:rPr lang="zh-CN" altLang="en-US" dirty="0">
                <a:solidFill>
                  <a:srgbClr val="0E0E0E"/>
                </a:solidFill>
                <a:effectLst/>
                <a:latin typeface=".AppleSystemUIFont"/>
              </a:rPr>
              <a:t>随后，他们毁灭了犹大的</a:t>
            </a:r>
            <a:r>
              <a:rPr lang="en-US" altLang="zh-CN" dirty="0">
                <a:solidFill>
                  <a:srgbClr val="0E0E0E"/>
                </a:solidFill>
                <a:effectLst/>
                <a:latin typeface=".AppleSystemUIFont"/>
              </a:rPr>
              <a:t>46</a:t>
            </a:r>
            <a:r>
              <a:rPr lang="zh-CN" altLang="en-US" dirty="0">
                <a:solidFill>
                  <a:srgbClr val="0E0E0E"/>
                </a:solidFill>
                <a:effectLst/>
                <a:latin typeface=".AppleSystemUIFont"/>
              </a:rPr>
              <a:t>座城镇</a:t>
            </a:r>
            <a:r>
              <a:rPr lang="en-US" altLang="zh-CN" dirty="0">
                <a:solidFill>
                  <a:srgbClr val="0E0E0E"/>
                </a:solidFill>
                <a:effectLst/>
                <a:latin typeface=".AppleSystemUIFont"/>
              </a:rPr>
              <a:t>——</a:t>
            </a:r>
            <a:r>
              <a:rPr lang="zh-CN" altLang="en-US" dirty="0">
                <a:solidFill>
                  <a:srgbClr val="0E0E0E"/>
                </a:solidFill>
                <a:effectLst/>
                <a:latin typeface=".AppleSystemUIFont"/>
              </a:rPr>
              <a:t>除了耶路撒冷！</a:t>
            </a:r>
          </a:p>
          <a:p>
            <a:pPr>
              <a:defRPr/>
            </a:pPr>
            <a:endParaRPr lang="en-US" dirty="0">
              <a:cs typeface="+mn-cs"/>
            </a:endParaRPr>
          </a:p>
        </p:txBody>
      </p:sp>
    </p:spTree>
    <p:extLst>
      <p:ext uri="{BB962C8B-B14F-4D97-AF65-F5344CB8AC3E}">
        <p14:creationId xmlns:p14="http://schemas.microsoft.com/office/powerpoint/2010/main" val="1715597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Would God do anything about this? What happens when repentance is short-lived?</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神会对此有所作为吗？当悔改是短暂的，会发生什么？</a:t>
            </a:r>
          </a:p>
          <a:p>
            <a:endParaRPr lang="en-US" dirty="0"/>
          </a:p>
        </p:txBody>
      </p:sp>
    </p:spTree>
    <p:extLst>
      <p:ext uri="{BB962C8B-B14F-4D97-AF65-F5344CB8AC3E}">
        <p14:creationId xmlns:p14="http://schemas.microsoft.com/office/powerpoint/2010/main" val="1468937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Today we will study the incredible patience of God, which is the title of a book by Charles Stanley. </a:t>
            </a:r>
          </a:p>
          <a:p>
            <a:r>
              <a:rPr lang="zh-CN" altLang="en-US" dirty="0">
                <a:solidFill>
                  <a:srgbClr val="0E0E0E"/>
                </a:solidFill>
                <a:effectLst/>
                <a:latin typeface=".AppleSystemUIFont"/>
              </a:rPr>
              <a:t>今天我们将学习</a:t>
            </a:r>
            <a:r>
              <a:rPr lang="zh-CN" altLang="en-US" b="1" dirty="0">
                <a:solidFill>
                  <a:srgbClr val="0E0E0E"/>
                </a:solidFill>
                <a:effectLst/>
                <a:latin typeface=".AppleSystemUIFont"/>
              </a:rPr>
              <a:t>神非凡的忍耐</a:t>
            </a:r>
            <a:r>
              <a:rPr lang="zh-CN" altLang="en-US" dirty="0">
                <a:solidFill>
                  <a:srgbClr val="0E0E0E"/>
                </a:solidFill>
                <a:effectLst/>
                <a:latin typeface=".AppleSystemUIFont"/>
              </a:rPr>
              <a:t>，这是查尔斯</a:t>
            </a:r>
            <a:r>
              <a:rPr lang="en-US" altLang="zh-CN" dirty="0">
                <a:solidFill>
                  <a:srgbClr val="0E0E0E"/>
                </a:solidFill>
                <a:effectLst/>
                <a:latin typeface=".AppleSystemUIFont"/>
              </a:rPr>
              <a:t>·</a:t>
            </a:r>
            <a:r>
              <a:rPr lang="zh-CN" altLang="en-US" dirty="0">
                <a:solidFill>
                  <a:srgbClr val="0E0E0E"/>
                </a:solidFill>
                <a:effectLst/>
                <a:latin typeface=".AppleSystemUIFont"/>
              </a:rPr>
              <a:t>斯坦利所著的一本书的标题。</a:t>
            </a:r>
          </a:p>
        </p:txBody>
      </p:sp>
    </p:spTree>
    <p:extLst>
      <p:ext uri="{BB962C8B-B14F-4D97-AF65-F5344CB8AC3E}">
        <p14:creationId xmlns:p14="http://schemas.microsoft.com/office/powerpoint/2010/main" val="255506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We’ll answer this question: what mistake do we too often make about God’s </a:t>
            </a:r>
            <a:r>
              <a:rPr lang="en-US" sz="1200" u="sng" kern="1200" dirty="0">
                <a:solidFill>
                  <a:schemeClr val="tx1"/>
                </a:solidFill>
                <a:effectLst/>
                <a:latin typeface="+mn-lt"/>
                <a:ea typeface="+mn-ea"/>
                <a:cs typeface="+mn-cs"/>
              </a:rPr>
              <a:t>patience</a:t>
            </a:r>
            <a:r>
              <a:rPr lang="en-US" sz="1200" kern="1200" dirty="0">
                <a:solidFill>
                  <a:schemeClr val="tx1"/>
                </a:solidFill>
                <a:effectLst/>
                <a:latin typeface="+mn-lt"/>
                <a:ea typeface="+mn-ea"/>
                <a:cs typeface="+mn-cs"/>
              </a:rPr>
              <a:t>?</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我们将回答这个问题：关于神的忍耐，我们常常犯的错误是什么？</a:t>
            </a:r>
          </a:p>
          <a:p>
            <a:endParaRPr lang="en-US" dirty="0"/>
          </a:p>
        </p:txBody>
      </p:sp>
    </p:spTree>
    <p:extLst>
      <p:ext uri="{BB962C8B-B14F-4D97-AF65-F5344CB8AC3E}">
        <p14:creationId xmlns:p14="http://schemas.microsoft.com/office/powerpoint/2010/main" val="2304869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Our text is the sequel to Jonah called </a:t>
            </a:r>
            <a:r>
              <a:rPr lang="ko-KR" altLang="en-US" sz="1200" kern="1200" dirty="0" err="1">
                <a:solidFill>
                  <a:schemeClr val="tx1"/>
                </a:solidFill>
                <a:effectLst/>
                <a:latin typeface="+mn-lt"/>
                <a:ea typeface="+mn-ea"/>
                <a:cs typeface="+mn-cs"/>
              </a:rPr>
              <a:t>那鸿</a:t>
            </a:r>
            <a:r>
              <a:rPr lang="en-US" sz="1200" kern="1200" dirty="0">
                <a:solidFill>
                  <a:schemeClr val="tx1"/>
                </a:solidFill>
                <a:effectLst/>
                <a:latin typeface="+mn-lt"/>
                <a:ea typeface="+mn-ea"/>
                <a:cs typeface="+mn-cs"/>
              </a:rPr>
              <a:t>. It tells us Nineveh’s fate</a:t>
            </a:r>
            <a:r>
              <a:rPr lang="en-SG" sz="120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我们的经文是约拿书的续篇，名为</a:t>
            </a:r>
            <a:r>
              <a:rPr lang="zh-CN" altLang="en-US" b="1" dirty="0">
                <a:solidFill>
                  <a:srgbClr val="0E0E0E"/>
                </a:solidFill>
                <a:effectLst/>
                <a:latin typeface=".AppleSystemUIFont"/>
              </a:rPr>
              <a:t>那鸿书</a:t>
            </a:r>
            <a:r>
              <a:rPr lang="zh-CN" altLang="en-US" dirty="0">
                <a:solidFill>
                  <a:srgbClr val="0E0E0E"/>
                </a:solidFill>
                <a:effectLst/>
                <a:latin typeface=".AppleSystemUIFont"/>
              </a:rPr>
              <a:t>。它告诉我们尼尼微的结局。</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962652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2C5A10-8B1E-544D-8975-814D62763E0D}"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66914" name="Rectangle 2"/>
          <p:cNvSpPr>
            <a:spLocks noGrp="1" noRot="1" noChangeAspect="1" noChangeArrowheads="1" noTextEdit="1"/>
          </p:cNvSpPr>
          <p:nvPr>
            <p:ph type="sldImg"/>
          </p:nvPr>
        </p:nvSpPr>
        <p:spPr>
          <a:solidFill>
            <a:srgbClr val="FFFFFF"/>
          </a:solidFill>
          <a:ln/>
        </p:spPr>
      </p:sp>
      <p:sp>
        <p:nvSpPr>
          <p:cNvPr id="166915"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2752538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F77-7CB2-EA48-BA88-E73915578149}"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
        <p:nvSpPr>
          <p:cNvPr id="177154" name="Rectangle 2"/>
          <p:cNvSpPr>
            <a:spLocks noGrp="1" noRot="1" noChangeAspect="1" noChangeArrowheads="1" noTextEdit="1"/>
          </p:cNvSpPr>
          <p:nvPr>
            <p:ph type="sldImg"/>
          </p:nvPr>
        </p:nvSpPr>
        <p:spPr>
          <a:solidFill>
            <a:srgbClr val="FFFFFF"/>
          </a:solidFill>
          <a:ln/>
        </p:spPr>
      </p:sp>
      <p:sp>
        <p:nvSpPr>
          <p:cNvPr id="177155" name="Rectangle 3"/>
          <p:cNvSpPr>
            <a:spLocks noGrp="1" noChangeArrowheads="1"/>
          </p:cNvSpPr>
          <p:nvPr>
            <p:ph type="body" idx="1"/>
          </p:nvPr>
        </p:nvSpPr>
        <p:spPr>
          <a:xfrm>
            <a:off x="914400" y="4618038"/>
            <a:ext cx="5029200" cy="13049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1141499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312E2D-A290-5443-A928-2F2F27890E7C}"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
        <p:nvSpPr>
          <p:cNvPr id="179202" name="Rectangle 2"/>
          <p:cNvSpPr>
            <a:spLocks noGrp="1" noRot="1" noChangeAspect="1" noChangeArrowheads="1" noTextEdit="1"/>
          </p:cNvSpPr>
          <p:nvPr>
            <p:ph type="sldImg"/>
          </p:nvPr>
        </p:nvSpPr>
        <p:spPr>
          <a:solidFill>
            <a:srgbClr val="FFFFFF"/>
          </a:solidFill>
          <a:ln/>
        </p:spPr>
      </p:sp>
      <p:sp>
        <p:nvSpPr>
          <p:cNvPr id="179203" name="Rectangle 3"/>
          <p:cNvSpPr>
            <a:spLocks noGrp="1" noChangeArrowheads="1"/>
          </p:cNvSpPr>
          <p:nvPr>
            <p:ph type="body" idx="1"/>
          </p:nvPr>
        </p:nvSpPr>
        <p:spPr>
          <a:xfrm>
            <a:off x="914400" y="4618038"/>
            <a:ext cx="5029200" cy="13049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401156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Today we will see what would happen to Nineveh, then what will happen in our future too</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And what is that fate?  </a:t>
            </a:r>
            <a:r>
              <a:rPr lang="ko-KR" altLang="en-US" sz="1200" kern="1200" dirty="0" err="1">
                <a:solidFill>
                  <a:schemeClr val="tx1"/>
                </a:solidFill>
                <a:effectLst/>
                <a:latin typeface="+mn-lt"/>
                <a:ea typeface="+mn-ea"/>
                <a:cs typeface="+mn-cs"/>
              </a:rPr>
              <a:t>那鸿</a:t>
            </a:r>
            <a:r>
              <a:rPr lang="en-US" sz="1200" kern="1200" dirty="0">
                <a:solidFill>
                  <a:schemeClr val="tx1"/>
                </a:solidFill>
                <a:effectLst/>
                <a:latin typeface="+mn-lt"/>
                <a:ea typeface="+mn-ea"/>
                <a:cs typeface="+mn-cs"/>
              </a:rPr>
              <a:t> tells us that…</a:t>
            </a:r>
            <a:r>
              <a:rPr lang="en-SG" dirty="0">
                <a:effectLst/>
              </a:rPr>
              <a:t> </a:t>
            </a:r>
          </a:p>
          <a:p>
            <a:endParaRPr lang="en-SG" dirty="0">
              <a:effectLst/>
            </a:endParaRPr>
          </a:p>
          <a:p>
            <a:r>
              <a:rPr lang="zh-CN" altLang="en-US" dirty="0">
                <a:solidFill>
                  <a:srgbClr val="0E0E0E"/>
                </a:solidFill>
                <a:effectLst/>
                <a:latin typeface=".AppleSystemUIFont"/>
              </a:rPr>
              <a:t>今天我们将看到尼尼微将会发生什么，以及我们未来也将面临什么。</a:t>
            </a:r>
          </a:p>
          <a:p>
            <a:r>
              <a:rPr lang="zh-CN" altLang="en-US" dirty="0">
                <a:solidFill>
                  <a:srgbClr val="0E0E0E"/>
                </a:solidFill>
                <a:effectLst/>
                <a:latin typeface=".AppleSystemUIFont"/>
              </a:rPr>
              <a:t>而那个结局是什么呢？</a:t>
            </a:r>
            <a:r>
              <a:rPr lang="zh-CN" altLang="en-US" b="1" dirty="0">
                <a:solidFill>
                  <a:srgbClr val="0E0E0E"/>
                </a:solidFill>
                <a:effectLst/>
                <a:latin typeface=".AppleSystemUIFont"/>
              </a:rPr>
              <a:t>那鸿书</a:t>
            </a:r>
            <a:r>
              <a:rPr lang="zh-CN" altLang="en-US" dirty="0">
                <a:solidFill>
                  <a:srgbClr val="0E0E0E"/>
                </a:solidFill>
                <a:effectLst/>
                <a:latin typeface=".AppleSystemUIFont"/>
              </a:rPr>
              <a:t>告诉我们</a:t>
            </a:r>
            <a:r>
              <a:rPr lang="en-US" altLang="zh-CN"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168070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2572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B0CE57-BCC5-5E46-B850-00203B468DE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4704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DB86D2-2F0B-A44E-AB9D-4F2FF0266FE9}"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3730697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91230A-E680-5247-8E32-849D295CA79C}"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83298" name="Rectangle 2"/>
          <p:cNvSpPr>
            <a:spLocks noGrp="1" noRot="1" noChangeAspect="1" noChangeArrowheads="1" noTextEdit="1"/>
          </p:cNvSpPr>
          <p:nvPr>
            <p:ph type="sldImg"/>
          </p:nvPr>
        </p:nvSpPr>
        <p:spPr>
          <a:solidFill>
            <a:srgbClr val="FFFFFF"/>
          </a:solidFill>
          <a:ln/>
        </p:spPr>
      </p:sp>
      <p:sp>
        <p:nvSpPr>
          <p:cNvPr id="183299"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1956575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D64C5E-0D80-B34E-83CC-A3C500899E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God is </a:t>
            </a:r>
            <a:r>
              <a:rPr lang="en-US" sz="1200" i="1" kern="1200" dirty="0">
                <a:solidFill>
                  <a:schemeClr val="tx1"/>
                </a:solidFill>
                <a:effectLst/>
                <a:latin typeface="+mn-lt"/>
                <a:ea typeface="+mn-ea"/>
                <a:cs typeface="+mn-cs"/>
              </a:rPr>
              <a:t>just</a:t>
            </a:r>
            <a:r>
              <a:rPr lang="en-US" sz="1200" kern="1200" dirty="0">
                <a:solidFill>
                  <a:schemeClr val="tx1"/>
                </a:solidFill>
                <a:effectLst/>
                <a:latin typeface="+mn-lt"/>
                <a:ea typeface="+mn-ea"/>
                <a:cs typeface="+mn-cs"/>
              </a:rPr>
              <a:t>—so Nineveh won’t go unpunished (1:2-3).</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神是公义的</a:t>
            </a:r>
            <a:r>
              <a:rPr lang="en-US" altLang="zh-CN" dirty="0">
                <a:solidFill>
                  <a:srgbClr val="0E0E0E"/>
                </a:solidFill>
                <a:effectLst/>
                <a:latin typeface=".AppleSystemUIFont"/>
              </a:rPr>
              <a:t>——</a:t>
            </a:r>
            <a:r>
              <a:rPr lang="zh-CN" altLang="en-US" dirty="0">
                <a:solidFill>
                  <a:srgbClr val="0E0E0E"/>
                </a:solidFill>
                <a:effectLst/>
                <a:latin typeface=".AppleSystemUIFont"/>
              </a:rPr>
              <a:t>因此尼尼微不会逃脱惩罚（</a:t>
            </a:r>
            <a:r>
              <a:rPr lang="en-US" altLang="zh-CN" dirty="0">
                <a:solidFill>
                  <a:srgbClr val="0E0E0E"/>
                </a:solidFill>
                <a:effectLst/>
                <a:latin typeface=".AppleSystemUIFont"/>
              </a:rPr>
              <a:t>1:2-3</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26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30089F-5B11-564C-A665-2D326EA0BD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God is </a:t>
            </a:r>
            <a:r>
              <a:rPr lang="en-US" sz="1200" i="1" kern="1200" dirty="0">
                <a:solidFill>
                  <a:schemeClr val="tx1"/>
                </a:solidFill>
                <a:effectLst/>
                <a:latin typeface="+mn-lt"/>
                <a:ea typeface="+mn-ea"/>
                <a:cs typeface="+mn-cs"/>
              </a:rPr>
              <a:t>all-powerful</a:t>
            </a:r>
            <a:r>
              <a:rPr lang="en-US" sz="1200" kern="1200" dirty="0">
                <a:solidFill>
                  <a:schemeClr val="tx1"/>
                </a:solidFill>
                <a:effectLst/>
                <a:latin typeface="+mn-lt"/>
                <a:ea typeface="+mn-ea"/>
                <a:cs typeface="+mn-cs"/>
              </a:rPr>
              <a:t>—so he can handle Nineveh (1:4-6).</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神是全能的</a:t>
            </a:r>
            <a:r>
              <a:rPr lang="en-US" altLang="zh-CN" dirty="0">
                <a:solidFill>
                  <a:srgbClr val="0E0E0E"/>
                </a:solidFill>
                <a:effectLst/>
                <a:latin typeface=".AppleSystemUIFont"/>
              </a:rPr>
              <a:t>——</a:t>
            </a:r>
            <a:r>
              <a:rPr lang="zh-CN" altLang="en-US" dirty="0">
                <a:solidFill>
                  <a:srgbClr val="0E0E0E"/>
                </a:solidFill>
                <a:effectLst/>
                <a:latin typeface=".AppleSystemUIFont"/>
              </a:rPr>
              <a:t>因此祂能处理尼尼微（</a:t>
            </a:r>
            <a:r>
              <a:rPr lang="en-US" altLang="zh-CN" dirty="0">
                <a:solidFill>
                  <a:srgbClr val="0E0E0E"/>
                </a:solidFill>
                <a:effectLst/>
                <a:latin typeface=".AppleSystemUIFont"/>
              </a:rPr>
              <a:t>1:4-6</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95244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34CCF6-7A7C-1A4C-B1AE-F7FC7D3F57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God is </a:t>
            </a:r>
            <a:r>
              <a:rPr lang="en-US" sz="1200" i="1" kern="1200" dirty="0">
                <a:solidFill>
                  <a:schemeClr val="tx1"/>
                </a:solidFill>
                <a:effectLst/>
                <a:latin typeface="+mn-lt"/>
                <a:ea typeface="+mn-ea"/>
                <a:cs typeface="+mn-cs"/>
              </a:rPr>
              <a:t>all-powerful</a:t>
            </a:r>
            <a:r>
              <a:rPr lang="en-US" sz="1200" kern="1200" dirty="0">
                <a:solidFill>
                  <a:schemeClr val="tx1"/>
                </a:solidFill>
                <a:effectLst/>
                <a:latin typeface="+mn-lt"/>
                <a:ea typeface="+mn-ea"/>
                <a:cs typeface="+mn-cs"/>
              </a:rPr>
              <a:t>—so he can handle Nineveh (1:4-6).</a:t>
            </a:r>
            <a:r>
              <a:rPr lang="en-SG" dirty="0">
                <a:effectLst/>
              </a:rPr>
              <a:t> </a:t>
            </a:r>
          </a:p>
          <a:p>
            <a:pPr eaLnBrk="1" hangingPunct="1"/>
            <a:r>
              <a:rPr lang="zh-CN" altLang="en-US" dirty="0">
                <a:latin typeface="Times New Roman" charset="0"/>
                <a:ea typeface="ＭＳ Ｐゴシック" charset="0"/>
                <a:cs typeface="ＭＳ Ｐゴシック" charset="0"/>
              </a:rPr>
              <a:t>上帝是全能的</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所以他能处理尼尼微（</a:t>
            </a:r>
            <a:r>
              <a:rPr lang="en-US" altLang="zh-CN" dirty="0">
                <a:latin typeface="Times New Roman" charset="0"/>
                <a:ea typeface="ＭＳ Ｐゴシック" charset="0"/>
                <a:cs typeface="ＭＳ Ｐゴシック" charset="0"/>
              </a:rPr>
              <a:t>1</a:t>
            </a:r>
            <a:r>
              <a:rPr lang="zh-CN" altLang="en-US"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4-6</a:t>
            </a:r>
            <a:r>
              <a:rPr lang="zh-CN" altLang="en-US"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4703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God is </a:t>
            </a:r>
            <a:r>
              <a:rPr lang="en-US" sz="1200" i="1" kern="1200" dirty="0">
                <a:solidFill>
                  <a:schemeClr val="tx1"/>
                </a:solidFill>
                <a:effectLst/>
                <a:latin typeface="+mn-lt"/>
                <a:ea typeface="+mn-ea"/>
                <a:cs typeface="+mn-cs"/>
              </a:rPr>
              <a:t>good</a:t>
            </a:r>
            <a:r>
              <a:rPr lang="en-US" sz="1200" kern="1200" dirty="0">
                <a:solidFill>
                  <a:schemeClr val="tx1"/>
                </a:solidFill>
                <a:effectLst/>
                <a:latin typeface="+mn-lt"/>
                <a:ea typeface="+mn-ea"/>
                <a:cs typeface="+mn-cs"/>
              </a:rPr>
              <a:t>—so he will be loyal to Judah (1:7-8).</a:t>
            </a:r>
            <a:r>
              <a:rPr lang="en-SG" dirty="0">
                <a:effectLst/>
              </a:rPr>
              <a:t> </a:t>
            </a:r>
          </a:p>
          <a:p>
            <a:pPr eaLnBrk="1" hangingPunct="1"/>
            <a:r>
              <a:rPr lang="zh-CN" altLang="en-US" dirty="0">
                <a:latin typeface="Times New Roman" charset="0"/>
                <a:ea typeface="ＭＳ Ｐゴシック" charset="0"/>
                <a:cs typeface="ＭＳ Ｐゴシック" charset="0"/>
              </a:rPr>
              <a:t>上帝是仁慈的</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所以他会忠于犹大（</a:t>
            </a:r>
            <a:r>
              <a:rPr lang="en-US" altLang="zh-CN" dirty="0">
                <a:latin typeface="Times New Roman" charset="0"/>
                <a:ea typeface="ＭＳ Ｐゴシック" charset="0"/>
                <a:cs typeface="ＭＳ Ｐゴシック" charset="0"/>
              </a:rPr>
              <a:t>1</a:t>
            </a:r>
            <a:r>
              <a:rPr lang="zh-CN" altLang="en-US"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7-8</a:t>
            </a:r>
            <a:r>
              <a:rPr lang="zh-CN" altLang="en-US"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3025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927705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05625B-4E5D-FA43-9564-5E47969AD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0183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95FBE8-09D4-3C49-BBCD-DF3F4BD02984}" type="slidenum">
              <a:rPr lang="en-US" sz="1200">
                <a:solidFill>
                  <a:prstClr val="black"/>
                </a:solidFill>
                <a:latin typeface="Tahoma" charset="0"/>
              </a:rPr>
              <a:pPr/>
              <a:t>10</a:t>
            </a:fld>
            <a:endParaRPr lang="en-US" sz="1200">
              <a:solidFill>
                <a:prstClr val="black"/>
              </a:solidFill>
              <a:latin typeface="Tahoma"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Nineveh will plot against God the last time (1:9-11).</a:t>
            </a:r>
            <a:r>
              <a:rPr lang="en-SG" dirty="0">
                <a:effectLst/>
              </a:rPr>
              <a:t> </a:t>
            </a:r>
          </a:p>
          <a:p>
            <a:r>
              <a:rPr lang="zh-CN" altLang="en-US" dirty="0"/>
              <a:t>尼尼微将最后一次密谋反抗上帝（</a:t>
            </a:r>
            <a:r>
              <a:rPr lang="en-US" altLang="zh-CN" dirty="0"/>
              <a:t>1</a:t>
            </a:r>
            <a:r>
              <a:rPr lang="zh-CN" altLang="en-US" dirty="0"/>
              <a:t>：</a:t>
            </a:r>
            <a:r>
              <a:rPr lang="en-US" altLang="zh-CN" dirty="0"/>
              <a:t>9-11</a:t>
            </a:r>
            <a:r>
              <a:rPr lang="zh-CN" altLang="en-US" dirty="0"/>
              <a:t>）。</a:t>
            </a:r>
            <a:endParaRPr lang="en-US" dirty="0"/>
          </a:p>
        </p:txBody>
      </p:sp>
    </p:spTree>
    <p:extLst>
      <p:ext uri="{BB962C8B-B14F-4D97-AF65-F5344CB8AC3E}">
        <p14:creationId xmlns:p14="http://schemas.microsoft.com/office/powerpoint/2010/main" val="3072642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5281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r>
              <a:rPr lang="en-SG" sz="1200" b="0" i="0" u="none" strike="noStrike" kern="1200" baseline="0" dirty="0">
                <a:solidFill>
                  <a:schemeClr val="tx1"/>
                </a:solidFill>
                <a:latin typeface="Arial"/>
                <a:ea typeface="+mn-ea"/>
                <a:cs typeface="Arial"/>
              </a:rPr>
              <a:t>1:9 "</a:t>
            </a:r>
            <a:r>
              <a:rPr lang="en-SG" sz="1200" b="0" i="0" u="none" strike="noStrike" kern="1200" baseline="0" dirty="0">
                <a:solidFill>
                  <a:schemeClr val="tx1"/>
                </a:solidFill>
                <a:latin typeface="+mn-lt"/>
                <a:ea typeface="+mn-ea"/>
                <a:cs typeface="+mn-cs"/>
              </a:rPr>
              <a:t>Whatever they plot against the </a:t>
            </a:r>
            <a:r>
              <a:rPr lang="en-SG" sz="1400" b="0" i="0" u="none" strike="noStrike" kern="1200" baseline="0" dirty="0">
                <a:solidFill>
                  <a:schemeClr val="tx1"/>
                </a:solidFill>
                <a:latin typeface="Arial"/>
                <a:ea typeface="+mn-ea"/>
                <a:cs typeface="Arial"/>
              </a:rPr>
              <a:t>L</a:t>
            </a:r>
            <a:r>
              <a:rPr lang="en-SG" sz="1200" b="0" i="0" u="none" strike="noStrike" kern="1200" baseline="0" dirty="0">
                <a:solidFill>
                  <a:schemeClr val="tx1"/>
                </a:solidFill>
                <a:latin typeface="Arial"/>
                <a:ea typeface="+mn-ea"/>
                <a:cs typeface="Arial"/>
              </a:rPr>
              <a:t>ORD</a:t>
            </a:r>
            <a:r>
              <a:rPr lang="en-SG" sz="1400" b="0" i="0" u="none" strike="noStrike" kern="1200" baseline="0" dirty="0">
                <a:solidFill>
                  <a:schemeClr val="tx1"/>
                </a:solidFill>
                <a:latin typeface="Arial"/>
                <a:ea typeface="+mn-ea"/>
                <a:cs typeface="Arial"/>
              </a:rPr>
              <a:t> </a:t>
            </a:r>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he will bring to an end;</a:t>
            </a:r>
          </a:p>
          <a:p>
            <a:r>
              <a:rPr lang="en-SG" sz="1200" b="0" i="0" u="none" strike="noStrike" kern="1200" baseline="0" dirty="0">
                <a:solidFill>
                  <a:schemeClr val="tx1"/>
                </a:solidFill>
                <a:latin typeface="+mn-lt"/>
                <a:ea typeface="+mn-ea"/>
                <a:cs typeface="+mn-cs"/>
              </a:rPr>
              <a:t>trouble will not come a second time" (NIV)</a:t>
            </a:r>
          </a:p>
          <a:p>
            <a:r>
              <a:rPr lang="en-SG" sz="1200" b="0" i="0" u="none" strike="noStrike" kern="1200" baseline="0" dirty="0">
                <a:solidFill>
                  <a:schemeClr val="tx1"/>
                </a:solidFill>
                <a:latin typeface="Arial"/>
                <a:ea typeface="+mn-ea"/>
                <a:cs typeface="Arial"/>
              </a:rPr>
              <a:t>1:14 "And this is what the L</a:t>
            </a:r>
            <a:r>
              <a:rPr lang="en-SG" sz="1100" b="0" i="0" u="none" strike="noStrike" kern="1200" baseline="0" dirty="0">
                <a:solidFill>
                  <a:schemeClr val="tx1"/>
                </a:solidFill>
                <a:latin typeface="Arial"/>
                <a:ea typeface="+mn-ea"/>
                <a:cs typeface="Arial"/>
              </a:rPr>
              <a:t>ORD</a:t>
            </a:r>
            <a:r>
              <a:rPr lang="en-SG" sz="1200" b="0" i="0" u="none" strike="noStrike" kern="1200" baseline="0" dirty="0">
                <a:solidFill>
                  <a:schemeClr val="tx1"/>
                </a:solidFill>
                <a:latin typeface="Arial"/>
                <a:ea typeface="+mn-ea"/>
                <a:cs typeface="Arial"/>
              </a:rPr>
              <a:t> says concerning the Assyrians in Nineveh: </a:t>
            </a:r>
          </a:p>
          <a:p>
            <a:r>
              <a:rPr lang="en-SG" sz="1200" b="0" i="0" u="none" strike="noStrike" kern="1200" baseline="0" dirty="0">
                <a:solidFill>
                  <a:schemeClr val="tx1"/>
                </a:solidFill>
                <a:latin typeface="Arial"/>
                <a:ea typeface="+mn-ea"/>
                <a:cs typeface="Arial"/>
              </a:rPr>
              <a:t>“You will have no more children to carry on your name. </a:t>
            </a:r>
          </a:p>
          <a:p>
            <a:r>
              <a:rPr lang="en-SG" sz="1200" b="0" i="0" u="none" strike="noStrike" kern="1200" baseline="0" dirty="0">
                <a:solidFill>
                  <a:schemeClr val="tx1"/>
                </a:solidFill>
                <a:latin typeface="Arial"/>
                <a:ea typeface="+mn-ea"/>
                <a:cs typeface="Arial"/>
              </a:rPr>
              <a:t>I will destroy all the idols in the temples of your gods. </a:t>
            </a:r>
          </a:p>
          <a:p>
            <a:r>
              <a:rPr lang="en-SG" sz="1200" b="0" i="0" u="none" strike="noStrike" kern="1200" baseline="0" dirty="0">
                <a:solidFill>
                  <a:schemeClr val="tx1"/>
                </a:solidFill>
                <a:latin typeface="Arial"/>
                <a:ea typeface="+mn-ea"/>
                <a:cs typeface="Arial"/>
              </a:rPr>
              <a:t>I am preparing a grave for you </a:t>
            </a:r>
          </a:p>
          <a:p>
            <a:r>
              <a:rPr lang="en-SG" sz="1200" b="0" i="0" u="none" strike="noStrike" kern="1200" baseline="0" dirty="0">
                <a:solidFill>
                  <a:schemeClr val="tx1"/>
                </a:solidFill>
                <a:latin typeface="Arial"/>
                <a:ea typeface="+mn-ea"/>
                <a:cs typeface="Arial"/>
              </a:rPr>
              <a:t>because you are despicable!” (NLT)</a:t>
            </a:r>
          </a:p>
          <a:p>
            <a:r>
              <a:rPr lang="zh-CN" altLang="en-US" dirty="0">
                <a:solidFill>
                  <a:srgbClr val="0E0E0E"/>
                </a:solidFill>
                <a:effectLst/>
                <a:latin typeface=".AppleSystemUIFont"/>
              </a:rPr>
              <a:t>以下是 </a:t>
            </a:r>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1:9</a:t>
            </a:r>
            <a:r>
              <a:rPr lang="zh-CN" altLang="en-US" dirty="0">
                <a:solidFill>
                  <a:srgbClr val="0E0E0E"/>
                </a:solidFill>
                <a:effectLst/>
                <a:latin typeface=".AppleSystemUIFont"/>
              </a:rPr>
              <a:t> 和 </a:t>
            </a:r>
            <a:r>
              <a:rPr lang="en-US" altLang="zh-CN" b="1" dirty="0">
                <a:solidFill>
                  <a:srgbClr val="0E0E0E"/>
                </a:solidFill>
                <a:effectLst/>
                <a:latin typeface=".AppleSystemUIFont"/>
              </a:rPr>
              <a:t>1:14</a:t>
            </a:r>
            <a:r>
              <a:rPr lang="zh-CN" altLang="en-US" dirty="0">
                <a:solidFill>
                  <a:srgbClr val="0E0E0E"/>
                </a:solidFill>
                <a:effectLst/>
                <a:latin typeface=".AppleSystemUIFont"/>
              </a:rPr>
              <a:t> 的中文版本（和合本）：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1:9</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“你们攻击耶和华图谋什么呢？</a:t>
            </a:r>
          </a:p>
          <a:p>
            <a:r>
              <a:rPr lang="zh-CN" altLang="en-US" dirty="0">
                <a:solidFill>
                  <a:srgbClr val="0E0E0E"/>
                </a:solidFill>
                <a:effectLst/>
                <a:latin typeface=".AppleSystemUIFont"/>
              </a:rPr>
              <a:t>他必将你们灭绝净尽，</a:t>
            </a:r>
          </a:p>
          <a:p>
            <a:r>
              <a:rPr lang="zh-CN" altLang="en-US" dirty="0">
                <a:solidFill>
                  <a:srgbClr val="0E0E0E"/>
                </a:solidFill>
                <a:effectLst/>
                <a:latin typeface=".AppleSystemUIFont"/>
              </a:rPr>
              <a:t>灾难必不再兴起。”</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1:14</a:t>
            </a:r>
            <a:endParaRPr lang="zh-CN" altLang="en-US" dirty="0">
              <a:solidFill>
                <a:srgbClr val="0E0E0E"/>
              </a:solidFill>
              <a:effectLst/>
              <a:latin typeface=".AppleSystemUIFont"/>
            </a:endParaRPr>
          </a:p>
          <a:p>
            <a:r>
              <a:rPr lang="zh-CN" altLang="en-US" dirty="0">
                <a:solidFill>
                  <a:srgbClr val="0E0E0E"/>
                </a:solidFill>
                <a:effectLst/>
                <a:latin typeface=".AppleSystemUIFont"/>
              </a:rPr>
              <a:t>“耶和华已经出令，指着你说：</a:t>
            </a:r>
          </a:p>
          <a:p>
            <a:r>
              <a:rPr lang="zh-CN" altLang="en-US" dirty="0">
                <a:solidFill>
                  <a:srgbClr val="0E0E0E"/>
                </a:solidFill>
                <a:effectLst/>
                <a:latin typeface=".AppleSystemUIFont"/>
              </a:rPr>
              <a:t>‘你的名必不再留传。</a:t>
            </a:r>
          </a:p>
          <a:p>
            <a:r>
              <a:rPr lang="zh-CN" altLang="en-US" dirty="0">
                <a:solidFill>
                  <a:srgbClr val="0E0E0E"/>
                </a:solidFill>
                <a:effectLst/>
                <a:latin typeface=".AppleSystemUIFont"/>
              </a:rPr>
              <a:t>我必从你神的庙中除灭雕刻的偶像和铸造的偶像。</a:t>
            </a:r>
          </a:p>
          <a:p>
            <a:r>
              <a:rPr lang="zh-CN" altLang="en-US" dirty="0">
                <a:solidFill>
                  <a:srgbClr val="0E0E0E"/>
                </a:solidFill>
                <a:effectLst/>
                <a:latin typeface=".AppleSystemUIFont"/>
              </a:rPr>
              <a:t>我必因你为可咒诅的，</a:t>
            </a:r>
          </a:p>
          <a:p>
            <a:r>
              <a:rPr lang="zh-CN" altLang="en-US" dirty="0">
                <a:solidFill>
                  <a:srgbClr val="0E0E0E"/>
                </a:solidFill>
                <a:effectLst/>
                <a:latin typeface=".AppleSystemUIFont"/>
              </a:rPr>
              <a:t>为你预备坟墓。’”</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702022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en-SG" sz="1200" b="0" i="0" u="none" strike="noStrike" kern="1200" baseline="0" dirty="0">
                <a:solidFill>
                  <a:schemeClr val="tx1"/>
                </a:solidFill>
                <a:latin typeface="Arial"/>
                <a:ea typeface="+mn-ea"/>
                <a:cs typeface="Arial"/>
              </a:rPr>
              <a:t>1:14 "And this is what the L</a:t>
            </a:r>
            <a:r>
              <a:rPr lang="en-SG" sz="1100" b="0" i="0" u="none" strike="noStrike" kern="1200" baseline="0" dirty="0">
                <a:solidFill>
                  <a:schemeClr val="tx1"/>
                </a:solidFill>
                <a:latin typeface="Arial"/>
                <a:ea typeface="+mn-ea"/>
                <a:cs typeface="Arial"/>
              </a:rPr>
              <a:t>ORD</a:t>
            </a:r>
            <a:r>
              <a:rPr lang="en-SG" sz="1200" b="0" i="0" u="none" strike="noStrike" kern="1200" baseline="0" dirty="0">
                <a:solidFill>
                  <a:schemeClr val="tx1"/>
                </a:solidFill>
                <a:latin typeface="Arial"/>
                <a:ea typeface="+mn-ea"/>
                <a:cs typeface="Arial"/>
              </a:rPr>
              <a:t> says concerning the Assyrians in Nineveh: </a:t>
            </a:r>
          </a:p>
          <a:p>
            <a:r>
              <a:rPr lang="en-SG" sz="1200" b="0" i="0" u="none" strike="noStrike" kern="1200" baseline="0" dirty="0">
                <a:solidFill>
                  <a:schemeClr val="tx1"/>
                </a:solidFill>
                <a:latin typeface="Arial"/>
                <a:ea typeface="+mn-ea"/>
                <a:cs typeface="Arial"/>
              </a:rPr>
              <a:t>“You will have no more children to carry on your name. </a:t>
            </a:r>
          </a:p>
          <a:p>
            <a:r>
              <a:rPr lang="en-SG" sz="1200" b="0" i="0" u="none" strike="noStrike" kern="1200" baseline="0" dirty="0">
                <a:solidFill>
                  <a:schemeClr val="tx1"/>
                </a:solidFill>
                <a:latin typeface="Arial"/>
                <a:ea typeface="+mn-ea"/>
                <a:cs typeface="Arial"/>
              </a:rPr>
              <a:t>I will destroy all the idols in the temples of your gods. </a:t>
            </a:r>
          </a:p>
          <a:p>
            <a:r>
              <a:rPr lang="en-SG" sz="1200" b="0" i="0" u="none" strike="noStrike" kern="1200" baseline="0" dirty="0">
                <a:solidFill>
                  <a:schemeClr val="tx1"/>
                </a:solidFill>
                <a:latin typeface="Arial"/>
                <a:ea typeface="+mn-ea"/>
                <a:cs typeface="Arial"/>
              </a:rPr>
              <a:t>I am preparing a grave for you </a:t>
            </a:r>
          </a:p>
          <a:p>
            <a:r>
              <a:rPr lang="en-SG" sz="1200" b="0" i="0" u="none" strike="noStrike" kern="1200" baseline="0" dirty="0">
                <a:solidFill>
                  <a:schemeClr val="tx1"/>
                </a:solidFill>
                <a:latin typeface="Arial"/>
                <a:ea typeface="+mn-ea"/>
                <a:cs typeface="Arial"/>
              </a:rPr>
              <a:t>because you are despicable!” (NLT)</a:t>
            </a:r>
            <a:endParaRPr lang="en-US" dirty="0">
              <a:latin typeface="Arial"/>
              <a:ea typeface="ＭＳ Ｐゴシック" charset="0"/>
              <a:cs typeface="Arial"/>
            </a:endParaRPr>
          </a:p>
          <a:p>
            <a:pPr eaLnBrk="1" hangingPunct="1"/>
            <a:endParaRPr lang="en-US" dirty="0">
              <a:latin typeface="Times New Roman" charset="0"/>
              <a:ea typeface="ＭＳ Ｐゴシック" charset="0"/>
              <a:cs typeface="ＭＳ Ｐゴシック" charset="0"/>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1:14</a:t>
            </a:r>
            <a:endParaRPr lang="zh-CN" altLang="en-US" dirty="0">
              <a:solidFill>
                <a:srgbClr val="0E0E0E"/>
              </a:solidFill>
              <a:effectLst/>
              <a:latin typeface=".AppleSystemUIFont"/>
            </a:endParaRPr>
          </a:p>
          <a:p>
            <a:r>
              <a:rPr lang="zh-CN" altLang="en-US" dirty="0">
                <a:solidFill>
                  <a:srgbClr val="0E0E0E"/>
                </a:solidFill>
                <a:effectLst/>
                <a:latin typeface=".AppleSystemUIFont"/>
              </a:rPr>
              <a:t>“耶和华已经出令，指着你说：</a:t>
            </a:r>
          </a:p>
          <a:p>
            <a:r>
              <a:rPr lang="zh-CN" altLang="en-US" dirty="0">
                <a:solidFill>
                  <a:srgbClr val="0E0E0E"/>
                </a:solidFill>
                <a:effectLst/>
                <a:latin typeface=".AppleSystemUIFont"/>
              </a:rPr>
              <a:t>‘你的名必不再留传。</a:t>
            </a:r>
          </a:p>
          <a:p>
            <a:r>
              <a:rPr lang="zh-CN" altLang="en-US" dirty="0">
                <a:solidFill>
                  <a:srgbClr val="0E0E0E"/>
                </a:solidFill>
                <a:effectLst/>
                <a:latin typeface=".AppleSystemUIFont"/>
              </a:rPr>
              <a:t>我必从你神的庙中除灭雕刻的偶像和铸造的偶像。</a:t>
            </a:r>
          </a:p>
          <a:p>
            <a:r>
              <a:rPr lang="zh-CN" altLang="en-US" dirty="0">
                <a:solidFill>
                  <a:srgbClr val="0E0E0E"/>
                </a:solidFill>
                <a:effectLst/>
                <a:latin typeface=".AppleSystemUIFont"/>
              </a:rPr>
              <a:t>我必因你为可咒诅的，</a:t>
            </a:r>
          </a:p>
          <a:p>
            <a:r>
              <a:rPr lang="zh-CN" altLang="en-US" dirty="0">
                <a:solidFill>
                  <a:srgbClr val="0E0E0E"/>
                </a:solidFill>
                <a:effectLst/>
                <a:latin typeface=".AppleSystemUIFont"/>
              </a:rPr>
              <a:t>为你预备坟墓。’”</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307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Nineveh's destruction will bring peace to Judah (1:12-15).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尼尼微的毁灭将给犹大带来平安（</a:t>
            </a:r>
            <a:r>
              <a:rPr lang="en-US" altLang="zh-CN" dirty="0">
                <a:solidFill>
                  <a:srgbClr val="0E0E0E"/>
                </a:solidFill>
                <a:effectLst/>
                <a:latin typeface=".AppleSystemUIFont"/>
              </a:rPr>
              <a:t>1:12-15</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2748007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868BC6-F6A4-5547-BDAB-38394145095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xfrm>
            <a:off x="914400" y="4618633"/>
            <a:ext cx="5029200" cy="29204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3814685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152F10-89BC-3D4A-87AD-A6F7A17484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xfrm>
            <a:off x="914400" y="4618633"/>
            <a:ext cx="5029200" cy="29204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91423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BA7DEE-D661-E548-93A1-234F793C45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xfrm>
            <a:off x="914400" y="4618633"/>
            <a:ext cx="5029200" cy="29204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9634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7556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u="sng" kern="1200" dirty="0">
                <a:solidFill>
                  <a:schemeClr val="tx1"/>
                </a:solidFill>
                <a:effectLst/>
                <a:latin typeface="+mn-lt"/>
                <a:ea typeface="+mn-ea"/>
                <a:cs typeface="+mn-cs"/>
              </a:rPr>
              <a:t>Attacked</a:t>
            </a:r>
            <a:r>
              <a:rPr lang="en-US" sz="1200" kern="1200" dirty="0">
                <a:solidFill>
                  <a:schemeClr val="tx1"/>
                </a:solidFill>
                <a:effectLst/>
                <a:latin typeface="+mn-lt"/>
                <a:ea typeface="+mn-ea"/>
                <a:cs typeface="+mn-cs"/>
              </a:rPr>
              <a:t>: Nineveh should prepare for battle because God considers Judah's splendor a “done deal” (2:1-2).</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被攻击：尼尼微应当准备作战，因为神已视犹大的荣耀为“板上钉钉”的事（</a:t>
            </a:r>
            <a:r>
              <a:rPr lang="en-US" altLang="zh-CN" dirty="0">
                <a:solidFill>
                  <a:srgbClr val="0E0E0E"/>
                </a:solidFill>
                <a:effectLst/>
                <a:latin typeface=".AppleSystemUIFont"/>
              </a:rPr>
              <a:t>2:1-2</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381537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52064FBD-EA2B-E740-8EE7-CB7F8CFE4975}" type="slidenum">
              <a:rPr lang="en-US" smtClean="0"/>
              <a:pPr>
                <a:defRPr/>
              </a:pPr>
              <a:t>11</a:t>
            </a:fld>
            <a:endParaRPr lang="en-US"/>
          </a:p>
        </p:txBody>
      </p:sp>
    </p:spTree>
    <p:extLst>
      <p:ext uri="{BB962C8B-B14F-4D97-AF65-F5344CB8AC3E}">
        <p14:creationId xmlns:p14="http://schemas.microsoft.com/office/powerpoint/2010/main" val="30586715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u="sng" kern="1200" dirty="0">
                <a:solidFill>
                  <a:schemeClr val="tx1"/>
                </a:solidFill>
                <a:effectLst/>
                <a:latin typeface="+mn-lt"/>
                <a:ea typeface="+mn-ea"/>
                <a:cs typeface="+mn-cs"/>
              </a:rPr>
              <a:t>Defeated</a:t>
            </a:r>
            <a:r>
              <a:rPr lang="en-US" sz="1200" kern="1200" dirty="0">
                <a:solidFill>
                  <a:schemeClr val="tx1"/>
                </a:solidFill>
                <a:effectLst/>
                <a:latin typeface="+mn-lt"/>
                <a:ea typeface="+mn-ea"/>
                <a:cs typeface="+mn-cs"/>
              </a:rPr>
              <a:t>: The destruction of the city graphically visualizes God's power over the puny Assyrians (2:3-8).</a:t>
            </a:r>
            <a:r>
              <a:rPr lang="en-SG" dirty="0">
                <a:effectLst/>
              </a:rPr>
              <a:t> </a:t>
            </a:r>
          </a:p>
          <a:p>
            <a:endParaRPr lang="en-SG" dirty="0">
              <a:effectLst/>
            </a:endParaRPr>
          </a:p>
          <a:p>
            <a:r>
              <a:rPr lang="en-US" dirty="0"/>
              <a:t>"</a:t>
            </a:r>
            <a:r>
              <a:rPr lang="en-SG" sz="1200" b="1" i="0" u="none" strike="noStrike" kern="1200" baseline="0" dirty="0">
                <a:solidFill>
                  <a:schemeClr val="tx1"/>
                </a:solidFill>
                <a:latin typeface="+mn-lt"/>
                <a:ea typeface="+mn-ea"/>
                <a:cs typeface="+mn-cs"/>
              </a:rPr>
              <a:t>2:3-4</a:t>
            </a:r>
            <a:r>
              <a:rPr lang="en-SG" sz="1200" b="0" i="0" u="none" strike="noStrike" kern="1200" baseline="0" dirty="0">
                <a:solidFill>
                  <a:schemeClr val="tx1"/>
                </a:solidFill>
                <a:latin typeface="+mn-lt"/>
                <a:ea typeface="+mn-ea"/>
                <a:cs typeface="+mn-cs"/>
              </a:rPr>
              <a:t>. </a:t>
            </a:r>
            <a:r>
              <a:rPr lang="ko-KR" altLang="en-US" sz="1200" b="0" i="0" u="none" strike="noStrike" kern="1200" baseline="0" dirty="0" err="1">
                <a:solidFill>
                  <a:schemeClr val="tx1"/>
                </a:solidFill>
                <a:latin typeface="+mn-lt"/>
                <a:ea typeface="+mn-ea"/>
                <a:cs typeface="+mn-cs"/>
              </a:rPr>
              <a:t>那鸿</a:t>
            </a:r>
            <a:r>
              <a:rPr lang="en-SG" sz="1200" b="0" i="0" u="none" strike="noStrike" kern="1200" baseline="0" dirty="0">
                <a:solidFill>
                  <a:schemeClr val="tx1"/>
                </a:solidFill>
                <a:latin typeface="+mn-lt"/>
                <a:ea typeface="+mn-ea"/>
                <a:cs typeface="+mn-cs"/>
              </a:rPr>
              <a:t> spoke of the equipment and speed of the “attacker” (v. 1) and his soldiers and chariots. </a:t>
            </a:r>
            <a:r>
              <a:rPr lang="en-SG" sz="1200" b="1" i="0" u="none" strike="noStrike" kern="1200" baseline="0" dirty="0">
                <a:solidFill>
                  <a:schemeClr val="tx1"/>
                </a:solidFill>
                <a:latin typeface="+mn-lt"/>
                <a:ea typeface="+mn-ea"/>
                <a:cs typeface="+mn-cs"/>
              </a:rPr>
              <a:t>His</a:t>
            </a:r>
            <a:r>
              <a:rPr lang="en-SG" sz="1200" b="0" i="0" u="none" strike="noStrike" kern="1200" baseline="0" dirty="0">
                <a:solidFill>
                  <a:schemeClr val="tx1"/>
                </a:solidFill>
                <a:latin typeface="+mn-lt"/>
                <a:ea typeface="+mn-ea"/>
                <a:cs typeface="+mn-cs"/>
              </a:rPr>
              <a:t> in the first line of verse 3 probably refers not to the defending Assyrian king but to the unidentified “attacker.” </a:t>
            </a:r>
            <a:r>
              <a:rPr lang="en-SG" sz="1200" b="1" i="0" u="none" strike="noStrike" kern="1200" baseline="0" dirty="0">
                <a:solidFill>
                  <a:schemeClr val="tx1"/>
                </a:solidFill>
                <a:latin typeface="+mn-lt"/>
                <a:ea typeface="+mn-ea"/>
                <a:cs typeface="+mn-cs"/>
              </a:rPr>
              <a:t>The shields of</a:t>
            </a:r>
            <a:r>
              <a:rPr lang="en-SG" sz="1200" b="0" i="0" u="none" strike="noStrike" kern="1200" baseline="0" dirty="0">
                <a:solidFill>
                  <a:schemeClr val="tx1"/>
                </a:solidFill>
                <a:latin typeface="+mn-lt"/>
                <a:ea typeface="+mn-ea"/>
                <a:cs typeface="+mn-cs"/>
              </a:rPr>
              <a:t> the Medes and Babylonians were </a:t>
            </a:r>
            <a:r>
              <a:rPr lang="en-SG" sz="1200" b="1" i="0" u="none" strike="noStrike" kern="1200" baseline="0" dirty="0">
                <a:solidFill>
                  <a:schemeClr val="tx1"/>
                </a:solidFill>
                <a:latin typeface="+mn-lt"/>
                <a:ea typeface="+mn-ea"/>
                <a:cs typeface="+mn-cs"/>
              </a:rPr>
              <a:t>red</a:t>
            </a:r>
            <a:r>
              <a:rPr lang="en-SG" sz="1200" b="0" i="0" u="none" strike="noStrike" kern="1200" baseline="0" dirty="0">
                <a:solidFill>
                  <a:schemeClr val="tx1"/>
                </a:solidFill>
                <a:latin typeface="+mn-lt"/>
                <a:ea typeface="+mn-ea"/>
                <a:cs typeface="+mn-cs"/>
              </a:rPr>
              <a:t> either from blood, or from red-dyed leather over the wooden shields, or by being covered with copper. The warriors’ </a:t>
            </a:r>
            <a:r>
              <a:rPr lang="en-SG" sz="1200" b="1" i="0" u="none" strike="noStrike" kern="1200" baseline="0" dirty="0">
                <a:solidFill>
                  <a:schemeClr val="tx1"/>
                </a:solidFill>
                <a:latin typeface="+mn-lt"/>
                <a:ea typeface="+mn-ea"/>
                <a:cs typeface="+mn-cs"/>
              </a:rPr>
              <a:t>scarlet-</a:t>
            </a:r>
            <a:r>
              <a:rPr lang="en-SG" sz="1200" b="0" i="0" u="none" strike="noStrike" kern="1200" baseline="0" dirty="0">
                <a:solidFill>
                  <a:schemeClr val="tx1"/>
                </a:solidFill>
                <a:latin typeface="+mn-lt"/>
                <a:ea typeface="+mn-ea"/>
                <a:cs typeface="+mn-cs"/>
              </a:rPr>
              <a:t> </a:t>
            </a:r>
            <a:r>
              <a:rPr lang="en-SG" sz="1200" b="0" i="0" u="none" strike="noStrike" kern="1200" baseline="0" dirty="0" err="1">
                <a:solidFill>
                  <a:schemeClr val="tx1"/>
                </a:solidFill>
                <a:latin typeface="+mn-lt"/>
                <a:ea typeface="+mn-ea"/>
                <a:cs typeface="+mn-cs"/>
              </a:rPr>
              <a:t>colored</a:t>
            </a:r>
            <a:r>
              <a:rPr lang="en-SG" sz="1200" b="0" i="0" u="none" strike="noStrike" kern="1200" baseline="0" dirty="0">
                <a:solidFill>
                  <a:schemeClr val="tx1"/>
                </a:solidFill>
                <a:latin typeface="+mn-lt"/>
                <a:ea typeface="+mn-ea"/>
                <a:cs typeface="+mn-cs"/>
              </a:rPr>
              <a:t> attire (cf. “red” in Ezek. 23:14) would make them awesome in appearance. (Xenophon wrote about the Persians in Cyrus’ army being dressed in scarlet, </a:t>
            </a:r>
            <a:r>
              <a:rPr lang="en-SG" sz="1200" b="0" i="1" u="none" strike="noStrike" kern="1200" baseline="0" dirty="0" err="1">
                <a:solidFill>
                  <a:schemeClr val="tx1"/>
                </a:solidFill>
                <a:latin typeface="+mn-lt"/>
                <a:ea typeface="+mn-ea"/>
                <a:cs typeface="+mn-cs"/>
              </a:rPr>
              <a:t>Cyropaedia</a:t>
            </a:r>
            <a:r>
              <a:rPr lang="en-SG" sz="1200" b="0" i="0" u="none" strike="noStrike" kern="1200" baseline="0" dirty="0">
                <a:solidFill>
                  <a:schemeClr val="tx1"/>
                </a:solidFill>
                <a:latin typeface="+mn-lt"/>
                <a:ea typeface="+mn-ea"/>
                <a:cs typeface="+mn-cs"/>
              </a:rPr>
              <a:t> 6. 4. 1.) </a:t>
            </a:r>
            <a:r>
              <a:rPr lang="en-SG" sz="1200" b="1" i="0" u="none" strike="noStrike" kern="1200" baseline="0" dirty="0">
                <a:solidFill>
                  <a:schemeClr val="tx1"/>
                </a:solidFill>
                <a:latin typeface="+mn-lt"/>
                <a:ea typeface="+mn-ea"/>
                <a:cs typeface="+mn-cs"/>
              </a:rPr>
              <a:t>The metal on the chariots</a:t>
            </a:r>
            <a:r>
              <a:rPr lang="en-SG" sz="1200" b="0" i="0" u="none" strike="noStrike" kern="1200" baseline="0" dirty="0">
                <a:solidFill>
                  <a:schemeClr val="tx1"/>
                </a:solidFill>
                <a:latin typeface="+mn-lt"/>
                <a:ea typeface="+mn-ea"/>
                <a:cs typeface="+mn-cs"/>
              </a:rPr>
              <a:t> glistened in the sun, as the soldiers’ wooden </a:t>
            </a:r>
            <a:r>
              <a:rPr lang="en-SG" sz="1200" b="1" i="0" u="none" strike="noStrike" kern="1200" baseline="0" dirty="0">
                <a:solidFill>
                  <a:schemeClr val="tx1"/>
                </a:solidFill>
                <a:latin typeface="+mn-lt"/>
                <a:ea typeface="+mn-ea"/>
                <a:cs typeface="+mn-cs"/>
              </a:rPr>
              <a:t>spears</a:t>
            </a:r>
            <a:r>
              <a:rPr lang="en-SG" sz="1200" b="0" i="0" u="none" strike="noStrike" kern="1200" baseline="0" dirty="0">
                <a:solidFill>
                  <a:schemeClr val="tx1"/>
                </a:solidFill>
                <a:latin typeface="+mn-lt"/>
                <a:ea typeface="+mn-ea"/>
                <a:cs typeface="+mn-cs"/>
              </a:rPr>
              <a:t> were </a:t>
            </a:r>
            <a:r>
              <a:rPr lang="en-SG" sz="1200" b="1" i="0" u="none" strike="noStrike" kern="1200" baseline="0" dirty="0">
                <a:solidFill>
                  <a:schemeClr val="tx1"/>
                </a:solidFill>
                <a:latin typeface="+mn-lt"/>
                <a:ea typeface="+mn-ea"/>
                <a:cs typeface="+mn-cs"/>
              </a:rPr>
              <a:t>brandished</a:t>
            </a:r>
            <a:r>
              <a:rPr lang="en-SG" sz="1200" b="0" i="0" u="none" strike="noStrike" kern="1200" baseline="0" dirty="0">
                <a:solidFill>
                  <a:schemeClr val="tx1"/>
                </a:solidFill>
                <a:latin typeface="+mn-lt"/>
                <a:ea typeface="+mn-ea"/>
                <a:cs typeface="+mn-cs"/>
              </a:rPr>
              <a:t> (swung) in their wild attack" (Johnson, "</a:t>
            </a:r>
            <a:r>
              <a:rPr lang="ko-KR" altLang="en-US" sz="1200" b="0" i="0" u="none" strike="noStrike" kern="1200" baseline="0" dirty="0" err="1">
                <a:solidFill>
                  <a:schemeClr val="tx1"/>
                </a:solidFill>
                <a:latin typeface="+mn-lt"/>
                <a:ea typeface="+mn-ea"/>
                <a:cs typeface="+mn-cs"/>
              </a:rPr>
              <a:t>那鸿</a:t>
            </a:r>
            <a:r>
              <a:rPr lang="en-SG" sz="1200" b="0" i="0" u="none" strike="noStrike" kern="1200" baseline="0" dirty="0">
                <a:solidFill>
                  <a:schemeClr val="tx1"/>
                </a:solidFill>
                <a:latin typeface="+mn-lt"/>
                <a:ea typeface="+mn-ea"/>
                <a:cs typeface="+mn-cs"/>
              </a:rPr>
              <a:t>," BKC).</a:t>
            </a:r>
          </a:p>
          <a:p>
            <a:endParaRPr lang="en-SG" sz="1200" b="0" i="0" u="none" strike="noStrike" kern="1200" baseline="0" dirty="0">
              <a:solidFill>
                <a:schemeClr val="tx1"/>
              </a:solidFill>
              <a:latin typeface="+mn-lt"/>
              <a:ea typeface="+mn-ea"/>
              <a:cs typeface="+mn-cs"/>
            </a:endParaRPr>
          </a:p>
          <a:p>
            <a:r>
              <a:rPr lang="zh-CN" altLang="en-US" b="1" dirty="0">
                <a:solidFill>
                  <a:srgbClr val="0E0E0E"/>
                </a:solidFill>
                <a:effectLst/>
                <a:latin typeface=".AppleSystemUIFont"/>
              </a:rPr>
              <a:t>被击败：</a:t>
            </a:r>
            <a:r>
              <a:rPr lang="zh-CN" altLang="en-US" dirty="0">
                <a:solidFill>
                  <a:srgbClr val="0E0E0E"/>
                </a:solidFill>
                <a:effectLst/>
                <a:latin typeface=".AppleSystemUIFont"/>
              </a:rPr>
              <a:t> 这座城市的毁灭生动地展现了神对微不足道的亚述人所施展的大能（</a:t>
            </a:r>
            <a:r>
              <a:rPr lang="en-US" altLang="zh-CN" dirty="0">
                <a:solidFill>
                  <a:srgbClr val="0E0E0E"/>
                </a:solidFill>
                <a:effectLst/>
                <a:latin typeface=".AppleSystemUIFont"/>
              </a:rPr>
              <a:t>2:3-8</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b="1" dirty="0">
                <a:solidFill>
                  <a:srgbClr val="0E0E0E"/>
                </a:solidFill>
                <a:effectLst/>
                <a:latin typeface=".AppleSystemUIFont"/>
              </a:rPr>
              <a:t>2:3-4</a:t>
            </a:r>
            <a:r>
              <a:rPr lang="zh-CN" altLang="en-US" dirty="0">
                <a:solidFill>
                  <a:srgbClr val="0E0E0E"/>
                </a:solidFill>
                <a:effectLst/>
                <a:latin typeface=".AppleSystemUIFont"/>
              </a:rPr>
              <a:t> 那鸿描述了“攻击者”（第</a:t>
            </a:r>
            <a:r>
              <a:rPr lang="en-US" altLang="zh-CN" dirty="0">
                <a:solidFill>
                  <a:srgbClr val="0E0E0E"/>
                </a:solidFill>
                <a:effectLst/>
                <a:latin typeface=".AppleSystemUIFont"/>
              </a:rPr>
              <a:t>1</a:t>
            </a:r>
            <a:r>
              <a:rPr lang="zh-CN" altLang="en-US" dirty="0">
                <a:solidFill>
                  <a:srgbClr val="0E0E0E"/>
                </a:solidFill>
                <a:effectLst/>
                <a:latin typeface=".AppleSystemUIFont"/>
              </a:rPr>
              <a:t>节）的装备和速度，以及他的士兵和战车。第</a:t>
            </a:r>
            <a:r>
              <a:rPr lang="en-US" altLang="zh-CN" dirty="0">
                <a:solidFill>
                  <a:srgbClr val="0E0E0E"/>
                </a:solidFill>
                <a:effectLst/>
                <a:latin typeface=".AppleSystemUIFont"/>
              </a:rPr>
              <a:t>3</a:t>
            </a:r>
            <a:r>
              <a:rPr lang="zh-CN" altLang="en-US" dirty="0">
                <a:solidFill>
                  <a:srgbClr val="0E0E0E"/>
                </a:solidFill>
                <a:effectLst/>
                <a:latin typeface=".AppleSystemUIFont"/>
              </a:rPr>
              <a:t>节首行中的“他的”可能指的不是防守的亚述王，而是那位未具名的“攻击者”。米底人和巴比伦人的盾牌呈红色，可能是因为沾染了鲜血，或是由覆盖在木盾牌上的红色染皮，亦或是镀上了铜。战士们猩红色的军装（参见</a:t>
            </a:r>
            <a:r>
              <a:rPr lang="en-US" altLang="zh-CN" dirty="0">
                <a:solidFill>
                  <a:srgbClr val="0E0E0E"/>
                </a:solidFill>
                <a:effectLst/>
                <a:latin typeface=".AppleSystemUIFont"/>
              </a:rPr>
              <a:t>《</a:t>
            </a:r>
            <a:r>
              <a:rPr lang="zh-CN" altLang="en-US" dirty="0">
                <a:solidFill>
                  <a:srgbClr val="0E0E0E"/>
                </a:solidFill>
                <a:effectLst/>
                <a:latin typeface=".AppleSystemUIFont"/>
              </a:rPr>
              <a:t>以西结书</a:t>
            </a:r>
            <a:r>
              <a:rPr lang="en-US" altLang="zh-CN" dirty="0">
                <a:solidFill>
                  <a:srgbClr val="0E0E0E"/>
                </a:solidFill>
                <a:effectLst/>
                <a:latin typeface=".AppleSystemUIFont"/>
              </a:rPr>
              <a:t>》23:14</a:t>
            </a:r>
            <a:r>
              <a:rPr lang="zh-CN" altLang="en-US" dirty="0">
                <a:solidFill>
                  <a:srgbClr val="0E0E0E"/>
                </a:solidFill>
                <a:effectLst/>
                <a:latin typeface=".AppleSystemUIFont"/>
              </a:rPr>
              <a:t>中的“红色”）使他们的外表显得威武可怖。（色诺芬在</a:t>
            </a:r>
            <a:r>
              <a:rPr lang="en-US" altLang="zh-CN" dirty="0">
                <a:solidFill>
                  <a:srgbClr val="0E0E0E"/>
                </a:solidFill>
                <a:effectLst/>
                <a:latin typeface=".AppleSystemUIFont"/>
              </a:rPr>
              <a:t>《</a:t>
            </a:r>
            <a:r>
              <a:rPr lang="zh-CN" altLang="en-US" dirty="0">
                <a:solidFill>
                  <a:srgbClr val="0E0E0E"/>
                </a:solidFill>
                <a:effectLst/>
                <a:latin typeface=".AppleSystemUIFont"/>
              </a:rPr>
              <a:t>居鲁士的教育</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6</a:t>
            </a:r>
            <a:r>
              <a:rPr lang="zh-CN" altLang="en-US" dirty="0">
                <a:solidFill>
                  <a:srgbClr val="0E0E0E"/>
                </a:solidFill>
                <a:effectLst/>
                <a:latin typeface=".AppleSystemUIFont"/>
              </a:rPr>
              <a:t>卷第</a:t>
            </a:r>
            <a:r>
              <a:rPr lang="en-US" altLang="zh-CN" dirty="0">
                <a:solidFill>
                  <a:srgbClr val="0E0E0E"/>
                </a:solidFill>
                <a:effectLst/>
                <a:latin typeface=".AppleSystemUIFont"/>
              </a:rPr>
              <a:t>4</a:t>
            </a:r>
            <a:r>
              <a:rPr lang="zh-CN" altLang="en-US" dirty="0">
                <a:solidFill>
                  <a:srgbClr val="0E0E0E"/>
                </a:solidFill>
                <a:effectLst/>
                <a:latin typeface=".AppleSystemUIFont"/>
              </a:rPr>
              <a:t>章第</a:t>
            </a:r>
            <a:r>
              <a:rPr lang="en-US" altLang="zh-CN" dirty="0">
                <a:solidFill>
                  <a:srgbClr val="0E0E0E"/>
                </a:solidFill>
                <a:effectLst/>
                <a:latin typeface=".AppleSystemUIFont"/>
              </a:rPr>
              <a:t>1</a:t>
            </a:r>
            <a:r>
              <a:rPr lang="zh-CN" altLang="en-US" dirty="0">
                <a:solidFill>
                  <a:srgbClr val="0E0E0E"/>
                </a:solidFill>
                <a:effectLst/>
                <a:latin typeface=".AppleSystemUIFont"/>
              </a:rPr>
              <a:t>节中提到，居鲁士军队中的波斯士兵身穿猩红色服装。）战车上的金属在阳光下闪闪发光，士兵们挥舞着木制长矛，展开猛烈的攻击。</a:t>
            </a:r>
          </a:p>
          <a:p>
            <a:r>
              <a:rPr lang="zh-CN" altLang="en-US" dirty="0">
                <a:solidFill>
                  <a:srgbClr val="0E0E0E"/>
                </a:solidFill>
                <a:effectLst/>
                <a:latin typeface=".AppleSystemUIFont"/>
              </a:rPr>
              <a:t>（</a:t>
            </a:r>
            <a:r>
              <a:rPr lang="en-US" altLang="zh-CN" dirty="0">
                <a:solidFill>
                  <a:srgbClr val="0E0E0E"/>
                </a:solidFill>
                <a:effectLst/>
                <a:latin typeface=".AppleSystemUIFont"/>
              </a:rPr>
              <a:t>Johnson</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那鸿书</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b="1" dirty="0">
                <a:solidFill>
                  <a:srgbClr val="0E0E0E"/>
                </a:solidFill>
                <a:effectLst/>
                <a:latin typeface=".AppleSystemUIFont"/>
              </a:rPr>
              <a:t>BKC</a:t>
            </a:r>
            <a:r>
              <a:rPr lang="zh-CN" altLang="en-US" dirty="0">
                <a:solidFill>
                  <a:srgbClr val="0E0E0E"/>
                </a:solidFill>
                <a:effectLst/>
                <a:latin typeface=".AppleSystemUIFont"/>
              </a:rPr>
              <a:t>注释）</a:t>
            </a:r>
          </a:p>
          <a:p>
            <a:endParaRPr lang="en-US" dirty="0"/>
          </a:p>
        </p:txBody>
      </p:sp>
    </p:spTree>
    <p:extLst>
      <p:ext uri="{BB962C8B-B14F-4D97-AF65-F5344CB8AC3E}">
        <p14:creationId xmlns:p14="http://schemas.microsoft.com/office/powerpoint/2010/main" val="221522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u="sng" kern="1200" dirty="0">
                <a:solidFill>
                  <a:schemeClr val="tx1"/>
                </a:solidFill>
                <a:effectLst/>
                <a:latin typeface="+mn-lt"/>
                <a:ea typeface="+mn-ea"/>
                <a:cs typeface="+mn-cs"/>
              </a:rPr>
              <a:t>Defeated</a:t>
            </a:r>
            <a:r>
              <a:rPr lang="en-US" sz="1200" kern="1200" dirty="0">
                <a:solidFill>
                  <a:schemeClr val="tx1"/>
                </a:solidFill>
                <a:effectLst/>
                <a:latin typeface="+mn-lt"/>
                <a:ea typeface="+mn-ea"/>
                <a:cs typeface="+mn-cs"/>
              </a:rPr>
              <a:t>: The destruction of the city graphically visualizes God's power over the puny Assyrians (2:3-8).</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被击败：</a:t>
            </a:r>
            <a:r>
              <a:rPr lang="zh-CN" altLang="en-US" dirty="0">
                <a:solidFill>
                  <a:srgbClr val="0E0E0E"/>
                </a:solidFill>
                <a:effectLst/>
                <a:latin typeface=".AppleSystemUIFont"/>
              </a:rPr>
              <a:t> 这座城市的毁灭生动地展现了神对渺小的亚述人所彰显的大能（</a:t>
            </a:r>
            <a:r>
              <a:rPr lang="en-US" altLang="zh-CN" dirty="0">
                <a:solidFill>
                  <a:srgbClr val="0E0E0E"/>
                </a:solidFill>
                <a:effectLst/>
                <a:latin typeface=".AppleSystemUIFont"/>
              </a:rPr>
              <a:t>2:3-8</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590461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42460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4721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BE756F-8C0A-334F-8357-606E1DBA8C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47464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u="sng" kern="1200" dirty="0">
                <a:solidFill>
                  <a:schemeClr val="tx1"/>
                </a:solidFill>
                <a:effectLst/>
                <a:latin typeface="+mn-lt"/>
                <a:ea typeface="+mn-ea"/>
                <a:cs typeface="+mn-cs"/>
              </a:rPr>
              <a:t>Pillaged</a:t>
            </a:r>
            <a:r>
              <a:rPr lang="en-US" sz="1200" kern="1200" dirty="0">
                <a:solidFill>
                  <a:schemeClr val="tx1"/>
                </a:solidFill>
                <a:effectLst/>
                <a:latin typeface="+mn-lt"/>
                <a:ea typeface="+mn-ea"/>
                <a:cs typeface="+mn-cs"/>
              </a:rPr>
              <a:t>: The plundering of the city shows how God will humble the proud city (2:9-10).</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被掠夺：这座城市的洗劫表明了神如何使这座骄傲的城市谦卑（</a:t>
            </a:r>
            <a:r>
              <a:rPr lang="en-US" altLang="zh-CN" dirty="0">
                <a:solidFill>
                  <a:srgbClr val="0E0E0E"/>
                </a:solidFill>
                <a:effectLst/>
                <a:latin typeface=".AppleSystemUIFont"/>
              </a:rPr>
              <a:t>2:9-10</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94304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E61EA1-6E1E-F242-9967-A4122C424158}"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91490" name="Rectangle 2"/>
          <p:cNvSpPr>
            <a:spLocks noGrp="1" noRot="1" noChangeAspect="1" noChangeArrowheads="1" noTextEdit="1"/>
          </p:cNvSpPr>
          <p:nvPr>
            <p:ph type="sldImg"/>
          </p:nvPr>
        </p:nvSpPr>
        <p:spPr>
          <a:solidFill>
            <a:srgbClr val="FFFFFF"/>
          </a:solidFill>
          <a:ln/>
        </p:spPr>
      </p:sp>
      <p:sp>
        <p:nvSpPr>
          <p:cNvPr id="191491" name="Rectangle 3"/>
          <p:cNvSpPr>
            <a:spLocks noGrp="1" noChangeArrowheads="1"/>
          </p:cNvSpPr>
          <p:nvPr>
            <p:ph type="body" idx="1"/>
          </p:nvPr>
        </p:nvSpPr>
        <p:spPr>
          <a:xfrm>
            <a:off x="914400" y="4618038"/>
            <a:ext cx="5029200" cy="2921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GB" sz="2400">
              <a:latin typeface="Arial" charset="0"/>
              <a:ea typeface="MS PGothic" charset="0"/>
            </a:endParaRPr>
          </a:p>
        </p:txBody>
      </p:sp>
    </p:spTree>
    <p:extLst>
      <p:ext uri="{BB962C8B-B14F-4D97-AF65-F5344CB8AC3E}">
        <p14:creationId xmlns:p14="http://schemas.microsoft.com/office/powerpoint/2010/main" val="14218545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u="sng" kern="1200" dirty="0">
                <a:solidFill>
                  <a:schemeClr val="tx1"/>
                </a:solidFill>
                <a:effectLst/>
                <a:latin typeface="+mn-lt"/>
                <a:ea typeface="+mn-ea"/>
                <a:cs typeface="+mn-cs"/>
              </a:rPr>
              <a:t>Illustrated</a:t>
            </a:r>
            <a:r>
              <a:rPr lang="en-US" sz="1200" kern="1200" dirty="0">
                <a:solidFill>
                  <a:schemeClr val="tx1"/>
                </a:solidFill>
                <a:effectLst/>
                <a:latin typeface="+mn-lt"/>
                <a:ea typeface="+mn-ea"/>
                <a:cs typeface="+mn-cs"/>
              </a:rPr>
              <a:t>: God would destroy the powerful Ninevites like destroying a fearless lion in its den (2:11-13).</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形象描绘：神将毁灭强大的尼尼微人，就像摧毁洞穴中毫无畏惧的狮子一样（</a:t>
            </a:r>
            <a:r>
              <a:rPr lang="en-US" altLang="zh-CN" dirty="0">
                <a:solidFill>
                  <a:srgbClr val="0E0E0E"/>
                </a:solidFill>
                <a:effectLst/>
                <a:latin typeface=".AppleSystemUIFont"/>
              </a:rPr>
              <a:t>2:11-13</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1261640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265919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9005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B343C6-1FAA-8540-AEAE-6ABE90B826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970823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79169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618633"/>
            <a:ext cx="5029200" cy="292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59779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Nineveh’s bloodshed, lying and greed </a:t>
            </a:r>
            <a:r>
              <a:rPr lang="en-US" sz="1200" i="1" kern="1200" dirty="0">
                <a:solidFill>
                  <a:schemeClr val="tx1"/>
                </a:solidFill>
                <a:effectLst/>
                <a:latin typeface="+mn-lt"/>
                <a:ea typeface="+mn-ea"/>
                <a:cs typeface="+mn-cs"/>
              </a:rPr>
              <a:t>humiliated enemies</a:t>
            </a:r>
            <a:r>
              <a:rPr lang="en-US" sz="1200" kern="1200" dirty="0">
                <a:solidFill>
                  <a:schemeClr val="tx1"/>
                </a:solidFill>
                <a:effectLst/>
                <a:latin typeface="+mn-lt"/>
                <a:ea typeface="+mn-ea"/>
                <a:cs typeface="+mn-cs"/>
              </a:rPr>
              <a:t> (3:1-4).</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尼尼微的流血、谎言和贪婪使敌人蒙羞（</a:t>
            </a:r>
            <a:r>
              <a:rPr lang="en-US" altLang="zh-CN" dirty="0">
                <a:solidFill>
                  <a:srgbClr val="0E0E0E"/>
                </a:solidFill>
                <a:effectLst/>
                <a:latin typeface=".AppleSystemUIFont"/>
              </a:rPr>
              <a:t>3:1-4</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66314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03233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363048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01889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10667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Babylonians will publicly </a:t>
            </a:r>
            <a:r>
              <a:rPr lang="en-US" sz="1200" i="1" kern="1200" dirty="0">
                <a:solidFill>
                  <a:schemeClr val="tx1"/>
                </a:solidFill>
                <a:effectLst/>
                <a:latin typeface="+mn-lt"/>
                <a:ea typeface="+mn-ea"/>
                <a:cs typeface="+mn-cs"/>
              </a:rPr>
              <a:t>humiliate Nineveh</a:t>
            </a:r>
            <a:r>
              <a:rPr lang="en-US" sz="1200" kern="1200" dirty="0">
                <a:solidFill>
                  <a:schemeClr val="tx1"/>
                </a:solidFill>
                <a:effectLst/>
                <a:latin typeface="+mn-lt"/>
                <a:ea typeface="+mn-ea"/>
                <a:cs typeface="+mn-cs"/>
              </a:rPr>
              <a:t> (3:5-7).</a:t>
            </a:r>
            <a:r>
              <a:rPr lang="en-SG" dirty="0">
                <a:effectLst/>
              </a:rPr>
              <a:t> </a:t>
            </a:r>
            <a:endParaRPr lang="en-US" dirty="0"/>
          </a:p>
          <a:p>
            <a:r>
              <a:rPr lang="en-SG" sz="1200" b="0" i="0" u="none" strike="noStrike" kern="1200" baseline="0" dirty="0">
                <a:solidFill>
                  <a:schemeClr val="tx1"/>
                </a:solidFill>
                <a:latin typeface="+mn-lt"/>
                <a:ea typeface="+mn-ea"/>
                <a:cs typeface="+mn-cs"/>
              </a:rPr>
              <a:t>3:5-7 Shame</a:t>
            </a:r>
          </a:p>
          <a:p>
            <a:r>
              <a:rPr lang="en-SG" sz="1200" b="0" i="0" u="none" strike="noStrike" kern="1200" baseline="0" dirty="0">
                <a:solidFill>
                  <a:schemeClr val="tx1"/>
                </a:solidFill>
                <a:latin typeface="+mn-lt"/>
                <a:ea typeface="+mn-ea"/>
                <a:cs typeface="+mn-cs"/>
              </a:rPr>
              <a:t>“I am your enemy!” </a:t>
            </a:r>
          </a:p>
          <a:p>
            <a:r>
              <a:rPr lang="en-SG" sz="1200" b="0" i="0" u="none" strike="noStrike" kern="1200" baseline="0" dirty="0">
                <a:solidFill>
                  <a:schemeClr val="tx1"/>
                </a:solidFill>
                <a:latin typeface="+mn-lt"/>
                <a:ea typeface="+mn-ea"/>
                <a:cs typeface="+mn-cs"/>
              </a:rPr>
              <a:t>		 says the Lord of Heaven’s Armies. </a:t>
            </a:r>
          </a:p>
          <a:p>
            <a:r>
              <a:rPr lang="en-SG" sz="1200" b="0" i="0" u="none" strike="noStrike" kern="1200" baseline="0" dirty="0">
                <a:solidFill>
                  <a:schemeClr val="tx1"/>
                </a:solidFill>
                <a:latin typeface="+mn-lt"/>
                <a:ea typeface="+mn-ea"/>
                <a:cs typeface="+mn-cs"/>
              </a:rPr>
              <a:t>	 “And now I will lift your skirts </a:t>
            </a:r>
          </a:p>
          <a:p>
            <a:r>
              <a:rPr lang="en-SG" sz="1200" b="0" i="0" u="none" strike="noStrike" kern="1200" baseline="0" dirty="0">
                <a:solidFill>
                  <a:schemeClr val="tx1"/>
                </a:solidFill>
                <a:latin typeface="+mn-lt"/>
                <a:ea typeface="+mn-ea"/>
                <a:cs typeface="+mn-cs"/>
              </a:rPr>
              <a:t>		 and show all the earth your nakedness and shame. </a:t>
            </a:r>
          </a:p>
          <a:p>
            <a:r>
              <a:rPr lang="en-SG" sz="1200" b="1" i="0" u="none" strike="noStrike" kern="1200" baseline="30000" dirty="0">
                <a:solidFill>
                  <a:schemeClr val="tx1"/>
                </a:solidFill>
                <a:latin typeface="+mn-lt"/>
                <a:ea typeface="+mn-ea"/>
                <a:cs typeface="+mn-cs"/>
              </a:rPr>
              <a:t>6</a:t>
            </a:r>
            <a:r>
              <a:rPr lang="en-SG" sz="1200" b="0" i="0" u="none" strike="noStrike" kern="1200" baseline="0" dirty="0">
                <a:solidFill>
                  <a:schemeClr val="tx1"/>
                </a:solidFill>
                <a:latin typeface="+mn-lt"/>
                <a:ea typeface="+mn-ea"/>
                <a:cs typeface="+mn-cs"/>
              </a:rPr>
              <a:t> 	 I will cover you with filth </a:t>
            </a:r>
          </a:p>
          <a:p>
            <a:r>
              <a:rPr lang="en-SG" sz="1200" b="0" i="0" u="none" strike="noStrike" kern="1200" baseline="0" dirty="0">
                <a:solidFill>
                  <a:schemeClr val="tx1"/>
                </a:solidFill>
                <a:latin typeface="+mn-lt"/>
                <a:ea typeface="+mn-ea"/>
                <a:cs typeface="+mn-cs"/>
              </a:rPr>
              <a:t>		 and show the world how vile you really are. </a:t>
            </a:r>
          </a:p>
          <a:p>
            <a:r>
              <a:rPr lang="en-SG" sz="1200" b="1" i="0" u="none" strike="noStrike" kern="1200" baseline="30000" dirty="0">
                <a:solidFill>
                  <a:schemeClr val="tx1"/>
                </a:solidFill>
                <a:latin typeface="+mn-lt"/>
                <a:ea typeface="+mn-ea"/>
                <a:cs typeface="+mn-cs"/>
              </a:rPr>
              <a:t>7</a:t>
            </a:r>
            <a:r>
              <a:rPr lang="en-SG" sz="1200" b="0" i="0" u="none" strike="noStrike" kern="1200" baseline="0" dirty="0">
                <a:solidFill>
                  <a:schemeClr val="tx1"/>
                </a:solidFill>
                <a:latin typeface="+mn-lt"/>
                <a:ea typeface="+mn-ea"/>
                <a:cs typeface="+mn-cs"/>
              </a:rPr>
              <a:t> 	 All who see you will shrink back and say, </a:t>
            </a:r>
          </a:p>
          <a:p>
            <a:r>
              <a:rPr lang="en-SG" sz="1200" b="0" i="0" u="none" strike="noStrike" kern="1200" baseline="0" dirty="0">
                <a:solidFill>
                  <a:schemeClr val="tx1"/>
                </a:solidFill>
                <a:latin typeface="+mn-lt"/>
                <a:ea typeface="+mn-ea"/>
                <a:cs typeface="+mn-cs"/>
              </a:rPr>
              <a:t>		 ‘Nineveh lies in ruins. </a:t>
            </a:r>
          </a:p>
          <a:p>
            <a:r>
              <a:rPr lang="en-SG" sz="1200" b="0" i="0" u="none" strike="noStrike" kern="1200" baseline="0" dirty="0">
                <a:solidFill>
                  <a:schemeClr val="tx1"/>
                </a:solidFill>
                <a:latin typeface="+mn-lt"/>
                <a:ea typeface="+mn-ea"/>
                <a:cs typeface="+mn-cs"/>
              </a:rPr>
              <a:t>	 Where are the mourners?’ </a:t>
            </a:r>
          </a:p>
          <a:p>
            <a:r>
              <a:rPr lang="en-SG" sz="1200" b="0" i="0" u="none" strike="noStrike" kern="1200" baseline="0" dirty="0">
                <a:solidFill>
                  <a:schemeClr val="tx1"/>
                </a:solidFill>
                <a:latin typeface="+mn-lt"/>
                <a:ea typeface="+mn-ea"/>
                <a:cs typeface="+mn-cs"/>
              </a:rPr>
              <a:t>		 Does anyone regret your destruction?”</a:t>
            </a:r>
          </a:p>
          <a:p>
            <a:endParaRPr lang="en-SG" sz="1200" b="0" i="0" u="none" strike="noStrike" kern="1200" baseline="0" dirty="0">
              <a:solidFill>
                <a:schemeClr val="tx1"/>
              </a:solidFill>
              <a:latin typeface="+mn-lt"/>
              <a:ea typeface="+mn-ea"/>
              <a:cs typeface="+mn-cs"/>
            </a:endParaRPr>
          </a:p>
          <a:p>
            <a:pPr algn="l"/>
            <a:r>
              <a:rPr lang="en-US" altLang="zh-CN" b="0" i="0" dirty="0">
                <a:solidFill>
                  <a:srgbClr val="777A7B"/>
                </a:solidFill>
                <a:effectLst/>
                <a:highlight>
                  <a:srgbClr val="FFFFFF"/>
                </a:highlight>
                <a:latin typeface="Source Serif Pro" panose="020F0502020204030204" pitchFamily="34" charset="0"/>
              </a:rPr>
              <a:t>5</a:t>
            </a:r>
            <a:r>
              <a:rPr lang="zh-CN" altLang="en-US" b="0" i="0" dirty="0">
                <a:solidFill>
                  <a:srgbClr val="121212"/>
                </a:solidFill>
                <a:effectLst/>
                <a:highlight>
                  <a:srgbClr val="FFFFFF"/>
                </a:highlight>
                <a:latin typeface="Source Serif Pro" panose="020F0502020204030204" pitchFamily="34" charset="0"/>
              </a:rPr>
              <a:t>看哪，我与你为敌，</a:t>
            </a:r>
          </a:p>
          <a:p>
            <a:pPr algn="l"/>
            <a:r>
              <a:rPr lang="zh-CN" altLang="en-US" b="0" i="0" dirty="0">
                <a:solidFill>
                  <a:srgbClr val="121212"/>
                </a:solidFill>
                <a:effectLst/>
                <a:highlight>
                  <a:srgbClr val="FFFFFF"/>
                </a:highlight>
                <a:latin typeface="Source Serif Pro" panose="02040603050405020204" pitchFamily="18" charset="0"/>
              </a:rPr>
              <a:t>掀开你的下摆，蒙在你脸上，</a:t>
            </a:r>
          </a:p>
          <a:p>
            <a:pPr algn="l"/>
            <a:r>
              <a:rPr lang="zh-CN" altLang="en-US" b="0" i="0" dirty="0">
                <a:solidFill>
                  <a:srgbClr val="121212"/>
                </a:solidFill>
                <a:effectLst/>
                <a:highlight>
                  <a:srgbClr val="FFFFFF"/>
                </a:highlight>
                <a:latin typeface="Source Serif Pro" panose="02040603050405020204" pitchFamily="18" charset="0"/>
              </a:rPr>
              <a:t>使列邦看见你的赤体，</a:t>
            </a:r>
          </a:p>
          <a:p>
            <a:pPr algn="l"/>
            <a:r>
              <a:rPr lang="zh-CN" altLang="en-US" b="0" i="0" dirty="0">
                <a:solidFill>
                  <a:srgbClr val="121212"/>
                </a:solidFill>
                <a:effectLst/>
                <a:highlight>
                  <a:srgbClr val="FFFFFF"/>
                </a:highlight>
                <a:latin typeface="Source Serif Pro" panose="02040603050405020204" pitchFamily="18" charset="0"/>
              </a:rPr>
              <a:t>使列国观看你的羞辱。</a:t>
            </a:r>
          </a:p>
          <a:p>
            <a:pPr algn="l"/>
            <a:r>
              <a:rPr lang="zh-CN" altLang="en-US" b="0" i="0" dirty="0">
                <a:solidFill>
                  <a:srgbClr val="121212"/>
                </a:solidFill>
                <a:effectLst/>
                <a:highlight>
                  <a:srgbClr val="FFFFFF"/>
                </a:highlight>
                <a:latin typeface="Source Serif Pro" panose="02040603050405020204" pitchFamily="18" charset="0"/>
              </a:rPr>
              <a:t>这是万军之耶和华说的。</a:t>
            </a:r>
          </a:p>
          <a:p>
            <a:pPr algn="l"/>
            <a:r>
              <a:rPr lang="en-US" altLang="zh-CN" b="0" i="0" dirty="0">
                <a:solidFill>
                  <a:srgbClr val="777A7B"/>
                </a:solidFill>
                <a:effectLst/>
                <a:highlight>
                  <a:srgbClr val="FFFFFF"/>
                </a:highlight>
                <a:latin typeface="Source Serif Pro" panose="02040603050405020204" pitchFamily="18" charset="0"/>
              </a:rPr>
              <a:t>6</a:t>
            </a:r>
            <a:r>
              <a:rPr lang="zh-CN" altLang="en-US" b="0" i="0" dirty="0">
                <a:solidFill>
                  <a:srgbClr val="121212"/>
                </a:solidFill>
                <a:effectLst/>
                <a:highlight>
                  <a:srgbClr val="FFFFFF"/>
                </a:highlight>
                <a:latin typeface="Source Serif Pro" panose="02040603050405020204" pitchFamily="18" charset="0"/>
              </a:rPr>
              <a:t>我必将可憎污秽之物抛在你身上，</a:t>
            </a:r>
          </a:p>
          <a:p>
            <a:pPr algn="l"/>
            <a:r>
              <a:rPr lang="zh-CN" altLang="en-US" b="0" i="0" dirty="0">
                <a:solidFill>
                  <a:srgbClr val="121212"/>
                </a:solidFill>
                <a:effectLst/>
                <a:highlight>
                  <a:srgbClr val="FFFFFF"/>
                </a:highlight>
                <a:latin typeface="Source Serif Pro" panose="02040603050405020204" pitchFamily="18" charset="0"/>
              </a:rPr>
              <a:t>使你被藐视，为众人所观看。</a:t>
            </a:r>
          </a:p>
          <a:p>
            <a:pPr algn="l"/>
            <a:r>
              <a:rPr lang="en-US" altLang="zh-CN" b="0" i="0" dirty="0">
                <a:solidFill>
                  <a:srgbClr val="777A7B"/>
                </a:solidFill>
                <a:effectLst/>
                <a:highlight>
                  <a:srgbClr val="FFFFFF"/>
                </a:highlight>
                <a:latin typeface="Source Serif Pro" panose="02040603050405020204" pitchFamily="18" charset="0"/>
              </a:rPr>
              <a:t>7</a:t>
            </a:r>
            <a:r>
              <a:rPr lang="zh-CN" altLang="en-US" b="0" i="0" dirty="0">
                <a:solidFill>
                  <a:srgbClr val="121212"/>
                </a:solidFill>
                <a:effectLst/>
                <a:highlight>
                  <a:srgbClr val="FFFFFF"/>
                </a:highlight>
                <a:latin typeface="Source Serif Pro" panose="02040603050405020204" pitchFamily="18" charset="0"/>
              </a:rPr>
              <a:t>凡看见你的，都必逃离你，说：</a:t>
            </a:r>
          </a:p>
          <a:p>
            <a:pPr algn="l"/>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荒凉了！有谁为你悲伤呢？</a:t>
            </a:r>
          </a:p>
          <a:p>
            <a:pPr algn="l"/>
            <a:r>
              <a:rPr lang="zh-CN" altLang="en-US" b="0" i="0" dirty="0">
                <a:solidFill>
                  <a:srgbClr val="121212"/>
                </a:solidFill>
                <a:effectLst/>
                <a:highlight>
                  <a:srgbClr val="FFFFFF"/>
                </a:highlight>
                <a:latin typeface="Source Serif Pro" panose="02040603050405020204" pitchFamily="18" charset="0"/>
              </a:rPr>
              <a:t>我何处找到安慰你的人呢？”</a:t>
            </a:r>
          </a:p>
          <a:p>
            <a:endParaRPr lang="en-US" dirty="0"/>
          </a:p>
        </p:txBody>
      </p:sp>
    </p:spTree>
    <p:extLst>
      <p:ext uri="{BB962C8B-B14F-4D97-AF65-F5344CB8AC3E}">
        <p14:creationId xmlns:p14="http://schemas.microsoft.com/office/powerpoint/2010/main" val="5110264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1954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We’ll answer this question: what mistake do we too often make about God’s </a:t>
            </a:r>
            <a:r>
              <a:rPr lang="en-US" sz="1200" u="sng" kern="1200" dirty="0">
                <a:solidFill>
                  <a:schemeClr val="tx1"/>
                </a:solidFill>
                <a:effectLst/>
                <a:latin typeface="+mn-lt"/>
                <a:ea typeface="+mn-ea"/>
                <a:cs typeface="+mn-cs"/>
              </a:rPr>
              <a:t>patience</a:t>
            </a:r>
            <a:r>
              <a:rPr lang="en-US" sz="1200" kern="1200" dirty="0">
                <a:solidFill>
                  <a:schemeClr val="tx1"/>
                </a:solidFill>
                <a:effectLst/>
                <a:latin typeface="+mn-lt"/>
                <a:ea typeface="+mn-ea"/>
                <a:cs typeface="+mn-cs"/>
              </a:rPr>
              <a:t>?</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我们将回答这个问题：关于上帝的忍耐，我们常常犯的错误是什么？</a:t>
            </a:r>
          </a:p>
          <a:p>
            <a:endParaRPr lang="en-US" dirty="0"/>
          </a:p>
        </p:txBody>
      </p:sp>
    </p:spTree>
    <p:extLst>
      <p:ext uri="{BB962C8B-B14F-4D97-AF65-F5344CB8AC3E}">
        <p14:creationId xmlns:p14="http://schemas.microsoft.com/office/powerpoint/2010/main" val="2737786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Nineveh will be drunk when destroyed and will go into hiding for its cruel treatment of Thebes in Egypt in 663 BC (3:8-11).</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尼尼微在被毁灭时将如醉酒之人，并因其在公元前</a:t>
            </a:r>
            <a:r>
              <a:rPr lang="en-US" altLang="zh-CN" dirty="0">
                <a:solidFill>
                  <a:srgbClr val="0E0E0E"/>
                </a:solidFill>
                <a:effectLst/>
                <a:latin typeface=".AppleSystemUIFont"/>
              </a:rPr>
              <a:t>663</a:t>
            </a:r>
            <a:r>
              <a:rPr lang="zh-CN" altLang="en-US" dirty="0">
                <a:solidFill>
                  <a:srgbClr val="0E0E0E"/>
                </a:solidFill>
                <a:effectLst/>
                <a:latin typeface=".AppleSystemUIFont"/>
              </a:rPr>
              <a:t>年残酷对待埃及底比斯而躲藏起来（</a:t>
            </a:r>
            <a:r>
              <a:rPr lang="en-US" altLang="zh-CN" dirty="0">
                <a:solidFill>
                  <a:srgbClr val="0E0E0E"/>
                </a:solidFill>
                <a:effectLst/>
                <a:latin typeface=".AppleSystemUIFont"/>
              </a:rPr>
              <a:t>3:8-11</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23730235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b="0" i="0" u="none" strike="noStrike" kern="1200" baseline="0" dirty="0">
                <a:solidFill>
                  <a:schemeClr val="tx1"/>
                </a:solidFill>
                <a:latin typeface="+mn-lt"/>
                <a:ea typeface="+mn-ea"/>
                <a:cs typeface="+mn-cs"/>
              </a:rPr>
              <a:t>"Are you any better than the city of Thebes, </a:t>
            </a:r>
          </a:p>
          <a:p>
            <a:r>
              <a:rPr lang="en-SG" sz="1200" b="0" i="0" u="none" strike="noStrike" kern="1200" baseline="0" dirty="0">
                <a:solidFill>
                  <a:schemeClr val="tx1"/>
                </a:solidFill>
                <a:latin typeface="+mn-lt"/>
                <a:ea typeface="+mn-ea"/>
                <a:cs typeface="+mn-cs"/>
              </a:rPr>
              <a:t>		 situated on the Nile River, surrounded by water? </a:t>
            </a:r>
          </a:p>
          <a:p>
            <a:r>
              <a:rPr lang="en-SG" sz="1200" b="0" i="0" u="none" strike="noStrike" kern="1200" baseline="0" dirty="0">
                <a:solidFill>
                  <a:schemeClr val="tx1"/>
                </a:solidFill>
                <a:latin typeface="+mn-lt"/>
                <a:ea typeface="+mn-ea"/>
                <a:cs typeface="+mn-cs"/>
              </a:rPr>
              <a:t>	 She was protected by the river on all sides, </a:t>
            </a:r>
          </a:p>
          <a:p>
            <a:r>
              <a:rPr lang="en-SG" sz="1200" b="0" i="0" u="none" strike="noStrike" kern="1200" baseline="0" dirty="0">
                <a:solidFill>
                  <a:schemeClr val="tx1"/>
                </a:solidFill>
                <a:latin typeface="+mn-lt"/>
                <a:ea typeface="+mn-ea"/>
                <a:cs typeface="+mn-cs"/>
              </a:rPr>
              <a:t>		 walled in by water" (NLT).</a:t>
            </a:r>
          </a:p>
          <a:p>
            <a:endParaRPr lang="en-SG" sz="1200" b="0" i="0" u="none" strike="noStrike" kern="1200" baseline="0" dirty="0">
              <a:solidFill>
                <a:schemeClr val="tx1"/>
              </a:solidFill>
              <a:latin typeface="+mn-lt"/>
              <a:ea typeface="+mn-ea"/>
              <a:cs typeface="+mn-cs"/>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3:8</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“你岂不是坐落在尼罗河旁，有水围绕的挪亚们吗？</a:t>
            </a:r>
          </a:p>
          <a:p>
            <a:r>
              <a:rPr lang="zh-CN" altLang="en-US" dirty="0">
                <a:solidFill>
                  <a:srgbClr val="0E0E0E"/>
                </a:solidFill>
                <a:effectLst/>
                <a:latin typeface=".AppleSystemUIFont"/>
              </a:rPr>
              <a:t>她的势力是海，城墙是水。”（和合本）</a:t>
            </a:r>
          </a:p>
          <a:p>
            <a:endParaRPr lang="en-SG"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4698052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b="1" i="0" u="none" strike="noStrike" kern="1200" baseline="30000" dirty="0">
                <a:solidFill>
                  <a:schemeClr val="tx1"/>
                </a:solidFill>
                <a:latin typeface="+mn-lt"/>
                <a:ea typeface="+mn-ea"/>
                <a:cs typeface="+mn-cs"/>
              </a:rPr>
              <a:t>9</a:t>
            </a:r>
            <a:r>
              <a:rPr lang="en-SG" sz="1200" b="0" i="0" u="none" strike="noStrike" kern="1200" baseline="0" dirty="0">
                <a:solidFill>
                  <a:schemeClr val="tx1"/>
                </a:solidFill>
                <a:latin typeface="+mn-lt"/>
                <a:ea typeface="+mn-ea"/>
                <a:cs typeface="+mn-cs"/>
              </a:rPr>
              <a:t> 	 Ethiopia and the land of Egypt </a:t>
            </a:r>
          </a:p>
          <a:p>
            <a:r>
              <a:rPr lang="en-SG" sz="1200" b="0" i="0" u="none" strike="noStrike" kern="1200" baseline="0" dirty="0">
                <a:solidFill>
                  <a:schemeClr val="tx1"/>
                </a:solidFill>
                <a:latin typeface="+mn-lt"/>
                <a:ea typeface="+mn-ea"/>
                <a:cs typeface="+mn-cs"/>
              </a:rPr>
              <a:t>		 gave unlimited assistance. </a:t>
            </a:r>
          </a:p>
          <a:p>
            <a:r>
              <a:rPr lang="en-SG" sz="1200" b="0" i="0" u="none" strike="noStrike" kern="1200" baseline="0" dirty="0">
                <a:solidFill>
                  <a:schemeClr val="tx1"/>
                </a:solidFill>
                <a:latin typeface="+mn-lt"/>
                <a:ea typeface="+mn-ea"/>
                <a:cs typeface="+mn-cs"/>
              </a:rPr>
              <a:t>	 The nations of Put and Libya </a:t>
            </a:r>
          </a:p>
          <a:p>
            <a:r>
              <a:rPr lang="en-SG" sz="1200" b="0" i="0" u="none" strike="noStrike" kern="1200" baseline="0" dirty="0">
                <a:solidFill>
                  <a:schemeClr val="tx1"/>
                </a:solidFill>
                <a:latin typeface="+mn-lt"/>
                <a:ea typeface="+mn-ea"/>
                <a:cs typeface="+mn-cs"/>
              </a:rPr>
              <a:t>		 were among her allies" (NLT).</a:t>
            </a: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3:9</a:t>
            </a:r>
            <a:endParaRPr lang="zh-CN" altLang="en-US" dirty="0">
              <a:solidFill>
                <a:srgbClr val="0E0E0E"/>
              </a:solidFill>
              <a:effectLst/>
              <a:latin typeface=".AppleSystemUIFont"/>
            </a:endParaRPr>
          </a:p>
          <a:p>
            <a:r>
              <a:rPr lang="zh-CN" altLang="en-US" dirty="0">
                <a:solidFill>
                  <a:srgbClr val="0E0E0E"/>
                </a:solidFill>
                <a:effectLst/>
                <a:latin typeface=".AppleSystemUIFont"/>
              </a:rPr>
              <a:t>“古实和埃及是她无穷的力量，</a:t>
            </a:r>
          </a:p>
          <a:p>
            <a:r>
              <a:rPr lang="zh-CN" altLang="en-US" dirty="0">
                <a:solidFill>
                  <a:srgbClr val="0E0E0E"/>
                </a:solidFill>
                <a:effectLst/>
                <a:latin typeface=".AppleSystemUIFont"/>
              </a:rPr>
              <a:t>弗人和路比族是她的帮手。”（和合本）</a:t>
            </a:r>
          </a:p>
          <a:p>
            <a:endParaRPr lang="en-SG"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6100400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b="1" i="0" u="none" strike="noStrike" kern="1200" baseline="30000" dirty="0">
                <a:solidFill>
                  <a:schemeClr val="tx1"/>
                </a:solidFill>
                <a:latin typeface="+mn-lt"/>
                <a:ea typeface="+mn-ea"/>
                <a:cs typeface="+mn-cs"/>
              </a:rPr>
              <a:t>10</a:t>
            </a:r>
            <a:r>
              <a:rPr lang="en-SG" sz="1200" b="0" i="0" u="none" strike="noStrike" kern="1200" baseline="0" dirty="0">
                <a:solidFill>
                  <a:schemeClr val="tx1"/>
                </a:solidFill>
                <a:latin typeface="+mn-lt"/>
                <a:ea typeface="+mn-ea"/>
                <a:cs typeface="+mn-cs"/>
              </a:rPr>
              <a:t> 	 Yet Thebes fell, </a:t>
            </a:r>
          </a:p>
          <a:p>
            <a:r>
              <a:rPr lang="en-SG" sz="1200" b="0" i="0" u="none" strike="noStrike" kern="1200" baseline="0" dirty="0">
                <a:solidFill>
                  <a:schemeClr val="tx1"/>
                </a:solidFill>
                <a:latin typeface="+mn-lt"/>
                <a:ea typeface="+mn-ea"/>
                <a:cs typeface="+mn-cs"/>
              </a:rPr>
              <a:t>		 and her people were led away as captives. </a:t>
            </a:r>
          </a:p>
          <a:p>
            <a:r>
              <a:rPr lang="en-SG" sz="1200" b="0" i="0" u="none" strike="noStrike" kern="1200" baseline="0" dirty="0">
                <a:solidFill>
                  <a:schemeClr val="tx1"/>
                </a:solidFill>
                <a:latin typeface="+mn-lt"/>
                <a:ea typeface="+mn-ea"/>
                <a:cs typeface="+mn-cs"/>
              </a:rPr>
              <a:t>	 Her babies were dashed to death </a:t>
            </a:r>
          </a:p>
          <a:p>
            <a:r>
              <a:rPr lang="en-SG" sz="1200" b="0" i="0" u="none" strike="noStrike" kern="1200" baseline="0" dirty="0">
                <a:solidFill>
                  <a:schemeClr val="tx1"/>
                </a:solidFill>
                <a:latin typeface="+mn-lt"/>
                <a:ea typeface="+mn-ea"/>
                <a:cs typeface="+mn-cs"/>
              </a:rPr>
              <a:t>		 against the stones of the streets. </a:t>
            </a:r>
          </a:p>
          <a:p>
            <a:r>
              <a:rPr lang="en-SG" sz="1200" b="0" i="0" u="none" strike="noStrike" kern="1200" baseline="0" dirty="0">
                <a:solidFill>
                  <a:schemeClr val="tx1"/>
                </a:solidFill>
                <a:latin typeface="+mn-lt"/>
                <a:ea typeface="+mn-ea"/>
                <a:cs typeface="+mn-cs"/>
              </a:rPr>
              <a:t>	 Soldiers threw dice to get Egyptian officers as servants. </a:t>
            </a:r>
          </a:p>
          <a:p>
            <a:r>
              <a:rPr lang="en-SG" sz="1200" b="0" i="0" u="none" strike="noStrike" kern="1200" baseline="0" dirty="0">
                <a:solidFill>
                  <a:schemeClr val="tx1"/>
                </a:solidFill>
                <a:latin typeface="+mn-lt"/>
                <a:ea typeface="+mn-ea"/>
                <a:cs typeface="+mn-cs"/>
              </a:rPr>
              <a:t>		 All their leaders were bound in chains" (NLT).</a:t>
            </a:r>
          </a:p>
          <a:p>
            <a:endParaRPr lang="en-SG" sz="1200" b="0" i="0" u="none" strike="noStrike" kern="1200" baseline="0" dirty="0">
              <a:solidFill>
                <a:schemeClr val="tx1"/>
              </a:solidFill>
              <a:latin typeface="+mn-lt"/>
              <a:ea typeface="+mn-ea"/>
              <a:cs typeface="+mn-cs"/>
            </a:endParaRPr>
          </a:p>
          <a:p>
            <a:r>
              <a:rPr lang="zh-CN" altLang="en-US" b="1" dirty="0">
                <a:solidFill>
                  <a:srgbClr val="0E0E0E"/>
                </a:solidFill>
                <a:effectLst/>
                <a:latin typeface=".AppleSystemUIFont"/>
              </a:rPr>
              <a:t>那鸿书 </a:t>
            </a:r>
            <a:r>
              <a:rPr lang="en-US" altLang="zh-CN" b="1" dirty="0">
                <a:solidFill>
                  <a:srgbClr val="0E0E0E"/>
                </a:solidFill>
                <a:effectLst/>
                <a:latin typeface=".AppleSystemUIFont"/>
              </a:rPr>
              <a:t>3:10</a:t>
            </a:r>
            <a:endParaRPr lang="zh-CN" altLang="en-US" dirty="0">
              <a:solidFill>
                <a:srgbClr val="0E0E0E"/>
              </a:solidFill>
              <a:effectLst/>
              <a:latin typeface=".AppleSystemUIFont"/>
            </a:endParaRPr>
          </a:p>
          <a:p>
            <a:r>
              <a:rPr lang="zh-CN" altLang="en-US" dirty="0">
                <a:solidFill>
                  <a:srgbClr val="0E0E0E"/>
                </a:solidFill>
                <a:effectLst/>
                <a:latin typeface=".AppleSystemUIFont"/>
              </a:rPr>
              <a:t>“但她被迁移，被掳去；</a:t>
            </a:r>
          </a:p>
          <a:p>
            <a:r>
              <a:rPr lang="zh-CN" altLang="en-US" dirty="0">
                <a:solidFill>
                  <a:srgbClr val="0E0E0E"/>
                </a:solidFill>
                <a:effectLst/>
                <a:latin typeface=".AppleSystemUIFont"/>
              </a:rPr>
              <a:t>她的婴孩在各市口被摔死；</a:t>
            </a:r>
          </a:p>
          <a:p>
            <a:r>
              <a:rPr lang="zh-CN" altLang="en-US" dirty="0">
                <a:solidFill>
                  <a:srgbClr val="0E0E0E"/>
                </a:solidFill>
                <a:effectLst/>
                <a:latin typeface=".AppleSystemUIFont"/>
              </a:rPr>
              <a:t>人为她的尊贵人拈阄，</a:t>
            </a:r>
          </a:p>
          <a:p>
            <a:r>
              <a:rPr lang="zh-CN" altLang="en-US" dirty="0">
                <a:solidFill>
                  <a:srgbClr val="0E0E0E"/>
                </a:solidFill>
                <a:effectLst/>
                <a:latin typeface=".AppleSystemUIFont"/>
              </a:rPr>
              <a:t>她所有的大人都被链子锁着。”（和合本）</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205702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94392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72982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76368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73412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AB8A22-72C6-3941-9505-7186EB96D8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1307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A73D4A-4A86-4949-B899-E8A7129FF3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724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3A0979-FB14-F041-B18F-4E5A88B96D87}" type="slidenum">
              <a:rPr kumimoji="0" lang="en-US" sz="1200" b="0" i="0" u="none" strike="noStrike" kern="1200" cap="none" spc="0" normalizeH="0" baseline="0" noProof="0">
                <a:ln>
                  <a:noFill/>
                </a:ln>
                <a:solidFill>
                  <a:srgbClr val="000000"/>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S PGothic" charset="0"/>
            </a:endParaRPr>
          </a:p>
        </p:txBody>
      </p:sp>
      <p:sp>
        <p:nvSpPr>
          <p:cNvPr id="171010"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xfrm>
            <a:off x="914400" y="4618039"/>
            <a:ext cx="5029200" cy="2921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MS PGothic" charset="0"/>
            </a:endParaRPr>
          </a:p>
        </p:txBody>
      </p:sp>
    </p:spTree>
    <p:extLst>
      <p:ext uri="{BB962C8B-B14F-4D97-AF65-F5344CB8AC3E}">
        <p14:creationId xmlns:p14="http://schemas.microsoft.com/office/powerpoint/2010/main" val="8773789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825362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7119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 LORD is watching over your future, including</a:t>
            </a:r>
            <a:r>
              <a:rPr lang="en-US" baseline="0" dirty="0"/>
              <a:t> his promise to punish all who reject him.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耶和华看顾你的未来，包括祂惩罚所有拒绝祂之人的应许。</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23106491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God is a God of holiness who must judge sin—so just be patient</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上帝是圣洁的神，必定审判罪恶</a:t>
            </a:r>
            <a:r>
              <a:rPr lang="en-US" altLang="zh-CN" b="1" dirty="0">
                <a:solidFill>
                  <a:srgbClr val="0E0E0E"/>
                </a:solidFill>
                <a:effectLst/>
                <a:latin typeface=".AppleSystemUIFont"/>
              </a:rPr>
              <a:t>——</a:t>
            </a:r>
            <a:r>
              <a:rPr lang="zh-CN" altLang="en-US" b="1" dirty="0">
                <a:solidFill>
                  <a:srgbClr val="0E0E0E"/>
                </a:solidFill>
                <a:effectLst/>
                <a:latin typeface=".AppleSystemUIFont"/>
              </a:rPr>
              <a:t>所以要耐心等待。</a:t>
            </a:r>
            <a:endParaRPr lang="zh-CN" altLang="en-US"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14736041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96719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956009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41629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 before ISIS invasion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4207350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January 2015</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Ancient: Ruins at the ancient Assyrian city of Nineveh, which Islamic State militants have vowed to destroy when the Iraqi army comes to try to liberate Mosul, Iraq</a:t>
            </a:r>
            <a:r>
              <a:rPr lang="uk-UA" dirty="0"/>
              <a:t>'</a:t>
            </a:r>
            <a:r>
              <a:rPr lang="en-US" dirty="0"/>
              <a:t>s second largest city</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3"/>
              </a:rPr>
              <a:t>http://www.dailymail.co.uk/news/article-2900530/ISIS-plan-destroy-walls-Nineveh-capital-Assyrian-Empire-one-important-archaeological-sites-Iraq.html#ixzz4LcEZWyuW</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endParaRPr lang="en-US" dirty="0"/>
          </a:p>
          <a:p>
            <a:r>
              <a:rPr lang="en-US" dirty="0">
                <a:effectLst/>
              </a:rPr>
              <a:t>Over the past month the Islamic State has seized hundreds of Assyrian relics from Mosul</a:t>
            </a:r>
            <a:r>
              <a:rPr lang="uk-UA" dirty="0">
                <a:effectLst/>
              </a:rPr>
              <a:t>'</a:t>
            </a:r>
            <a:r>
              <a:rPr lang="en-US" dirty="0">
                <a:effectLst/>
              </a:rPr>
              <a:t>s cultural museum as well as destroyed Assyrian monuments in the city, which it claims </a:t>
            </a:r>
            <a:r>
              <a:rPr lang="uk-UA" dirty="0">
                <a:effectLst/>
              </a:rPr>
              <a:t>'</a:t>
            </a:r>
            <a:r>
              <a:rPr lang="en-US" dirty="0">
                <a:effectLst/>
              </a:rPr>
              <a:t>distort Islam</a:t>
            </a:r>
            <a:r>
              <a:rPr lang="uk-UA" dirty="0">
                <a:effectLst/>
              </a:rPr>
              <a:t>'</a:t>
            </a:r>
            <a:r>
              <a:rPr lang="en-US" dirty="0">
                <a:effectLst/>
              </a:rPr>
              <a:t>, AINSA reported.</a:t>
            </a:r>
            <a:endParaRPr lang="en-US" dirty="0"/>
          </a:p>
          <a:p>
            <a:r>
              <a:rPr lang="en-US" dirty="0">
                <a:effectLst/>
              </a:rPr>
              <a:t>Assyrians believe themselves to be Iraq</a:t>
            </a:r>
            <a:r>
              <a:rPr lang="uk-UA" dirty="0">
                <a:effectLst/>
              </a:rPr>
              <a:t>'</a:t>
            </a:r>
            <a:r>
              <a:rPr lang="en-US" dirty="0">
                <a:effectLst/>
              </a:rPr>
              <a:t>s original indigenous people, with a documented history stretching back to 4750 BC. They now comprise 95 per cent of the country</a:t>
            </a:r>
            <a:r>
              <a:rPr lang="uk-UA" dirty="0">
                <a:effectLst/>
              </a:rPr>
              <a:t>'</a:t>
            </a:r>
            <a:r>
              <a:rPr lang="en-US" dirty="0">
                <a:effectLst/>
              </a:rPr>
              <a:t>s Christian population.</a:t>
            </a:r>
            <a:endParaRPr lang="en-US" dirty="0"/>
          </a:p>
          <a:p>
            <a:r>
              <a:rPr lang="en-US" dirty="0">
                <a:effectLst/>
              </a:rPr>
              <a:t>Nearly 200,000 were forced to flee their homes around the Nineveh plain last summer as Islamic State made its lightning advance across Iraq.</a:t>
            </a:r>
            <a:endParaRPr lang="en-US" dirty="0"/>
          </a:p>
          <a:p>
            <a:r>
              <a:rPr lang="en-US" dirty="0">
                <a:effectLst/>
              </a:rPr>
              <a:t>Most now live as refugees in Iraq</a:t>
            </a:r>
            <a:r>
              <a:rPr lang="uk-UA" dirty="0">
                <a:effectLst/>
              </a:rPr>
              <a:t>'</a:t>
            </a:r>
            <a:r>
              <a:rPr lang="en-US" dirty="0">
                <a:effectLst/>
              </a:rPr>
              <a:t>s Kurdish areas.</a:t>
            </a:r>
            <a:endParaRPr lang="en-US" dirty="0"/>
          </a:p>
          <a:p>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6"/>
              </a:rPr>
              <a:t>http://www.dailymail.co.uk/news/article-2900530/ISIS-plan-destroy-walls-Nineveh-capital-Assyrian-Empire-one-important-archaeological-sites-Iraq.html#ixzz4LcEENuP2</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rPr>
            </a:br>
            <a:endParaRPr lang="en-US" sz="1200" u="none" strike="noStrike" kern="1200" dirty="0">
              <a:solidFill>
                <a:schemeClr val="tx1"/>
              </a:solidFill>
              <a:effectLst/>
              <a:latin typeface="Times New Roman" pitchFamily="24" charset="0"/>
              <a:ea typeface="ＭＳ Ｐゴシック" pitchFamily="-112" charset="-128"/>
              <a:cs typeface="ＭＳ Ｐゴシック" pitchFamily="-112" charset="-128"/>
            </a:endParaRPr>
          </a:p>
          <a:p>
            <a:r>
              <a:rPr lang="en-US" altLang="zh-CN" b="1" dirty="0">
                <a:solidFill>
                  <a:srgbClr val="0E0E0E"/>
                </a:solidFill>
                <a:effectLst/>
                <a:latin typeface=".AppleSystemUIFont"/>
              </a:rPr>
              <a:t>2015</a:t>
            </a:r>
            <a:r>
              <a:rPr lang="zh-CN" altLang="en-US" b="1" dirty="0">
                <a:solidFill>
                  <a:srgbClr val="0E0E0E"/>
                </a:solidFill>
                <a:effectLst/>
                <a:latin typeface=".AppleSystemUIFont"/>
              </a:rPr>
              <a:t>年</a:t>
            </a:r>
            <a:r>
              <a:rPr lang="en-US" altLang="zh-CN" b="1" dirty="0">
                <a:solidFill>
                  <a:srgbClr val="0E0E0E"/>
                </a:solidFill>
                <a:effectLst/>
                <a:latin typeface=".AppleSystemUIFont"/>
              </a:rPr>
              <a:t>1</a:t>
            </a:r>
            <a:r>
              <a:rPr lang="zh-CN" altLang="en-US" b="1" dirty="0">
                <a:solidFill>
                  <a:srgbClr val="0E0E0E"/>
                </a:solidFill>
                <a:effectLst/>
                <a:latin typeface=".AppleSystemUIFont"/>
              </a:rPr>
              <a:t>月</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古代遗址</a:t>
            </a:r>
            <a:r>
              <a:rPr lang="zh-CN" altLang="en-US" dirty="0">
                <a:solidFill>
                  <a:srgbClr val="0E0E0E"/>
                </a:solidFill>
                <a:effectLst/>
                <a:latin typeface=".AppleSystemUIFont"/>
              </a:rPr>
              <a:t>：尼尼微古亚述城市的遗迹，伊斯兰国武装分子曾誓言要摧毁这些遗址，以阻止伊拉克军队试图解放摩苏尔</a:t>
            </a:r>
            <a:r>
              <a:rPr lang="en-US" altLang="zh-CN" dirty="0">
                <a:solidFill>
                  <a:srgbClr val="0E0E0E"/>
                </a:solidFill>
                <a:effectLst/>
                <a:latin typeface=".AppleSystemUIFont"/>
              </a:rPr>
              <a:t>——</a:t>
            </a:r>
            <a:r>
              <a:rPr lang="zh-CN" altLang="en-US" dirty="0">
                <a:solidFill>
                  <a:srgbClr val="0E0E0E"/>
                </a:solidFill>
                <a:effectLst/>
                <a:latin typeface=".AppleSystemUIFont"/>
              </a:rPr>
              <a:t>伊拉克第二大城市。</a:t>
            </a:r>
          </a:p>
          <a:p>
            <a:r>
              <a:rPr lang="zh-CN" altLang="en-US" b="1" dirty="0">
                <a:solidFill>
                  <a:srgbClr val="0E0E0E"/>
                </a:solidFill>
                <a:effectLst/>
                <a:latin typeface=".AppleSystemUIFont"/>
              </a:rPr>
              <a:t>来源</a:t>
            </a:r>
            <a:r>
              <a:rPr lang="zh-CN" altLang="en-US" dirty="0">
                <a:solidFill>
                  <a:srgbClr val="0E0E0E"/>
                </a:solidFill>
                <a:effectLst/>
                <a:latin typeface=".AppleSystemUIFont"/>
              </a:rPr>
              <a:t>：</a:t>
            </a:r>
            <a:r>
              <a:rPr lang="en-US" altLang="zh-CN" dirty="0">
                <a:solidFill>
                  <a:srgbClr val="0E0E0E"/>
                </a:solidFill>
                <a:effectLst/>
                <a:latin typeface=".AppleSystemUIFont"/>
                <a:hlinkClick r:id="rId7"/>
              </a:rPr>
              <a:t>Daily Mail</a:t>
            </a:r>
            <a:r>
              <a:rPr lang="zh-CN" altLang="en-US" dirty="0">
                <a:solidFill>
                  <a:srgbClr val="0E0E0E"/>
                </a:solidFill>
                <a:effectLst/>
                <a:latin typeface=".AppleSystemUIFont"/>
                <a:hlinkClick r:id="rId7"/>
              </a:rPr>
              <a:t>报道</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在过去一个月内，伊斯兰国（</a:t>
            </a:r>
            <a:r>
              <a:rPr lang="en-US" altLang="zh-CN" dirty="0">
                <a:solidFill>
                  <a:srgbClr val="0E0E0E"/>
                </a:solidFill>
                <a:effectLst/>
                <a:latin typeface=".AppleSystemUIFont"/>
              </a:rPr>
              <a:t>ISIS</a:t>
            </a:r>
            <a:r>
              <a:rPr lang="zh-CN" altLang="en-US" dirty="0">
                <a:solidFill>
                  <a:srgbClr val="0E0E0E"/>
                </a:solidFill>
                <a:effectLst/>
                <a:latin typeface=".AppleSystemUIFont"/>
              </a:rPr>
              <a:t>）从摩苏尔的文化博物馆中抢走了数百件亚述文物，并摧毁了该城的亚述纪念碑，声称这些遗迹“歪曲了伊斯兰教”，据</a:t>
            </a:r>
            <a:r>
              <a:rPr lang="en-US" altLang="zh-CN" dirty="0">
                <a:solidFill>
                  <a:srgbClr val="0E0E0E"/>
                </a:solidFill>
                <a:effectLst/>
                <a:latin typeface=".AppleSystemUIFont"/>
              </a:rPr>
              <a:t>AINSA</a:t>
            </a:r>
            <a:r>
              <a:rPr lang="zh-CN" altLang="en-US" dirty="0">
                <a:solidFill>
                  <a:srgbClr val="0E0E0E"/>
                </a:solidFill>
                <a:effectLst/>
                <a:latin typeface=".AppleSystemUIFont"/>
              </a:rPr>
              <a:t>报道。</a:t>
            </a:r>
          </a:p>
          <a:p>
            <a:r>
              <a:rPr lang="zh-CN" altLang="en-US" dirty="0">
                <a:solidFill>
                  <a:srgbClr val="0E0E0E"/>
                </a:solidFill>
                <a:effectLst/>
                <a:latin typeface=".AppleSystemUIFont"/>
              </a:rPr>
              <a:t>亚述人自认为是伊拉克最早的原住民，其历史可追溯到公元前</a:t>
            </a:r>
            <a:r>
              <a:rPr lang="en-US" altLang="zh-CN" dirty="0">
                <a:solidFill>
                  <a:srgbClr val="0E0E0E"/>
                </a:solidFill>
                <a:effectLst/>
                <a:latin typeface=".AppleSystemUIFont"/>
              </a:rPr>
              <a:t>4750</a:t>
            </a:r>
            <a:r>
              <a:rPr lang="zh-CN" altLang="en-US" dirty="0">
                <a:solidFill>
                  <a:srgbClr val="0E0E0E"/>
                </a:solidFill>
                <a:effectLst/>
                <a:latin typeface=".AppleSystemUIFont"/>
              </a:rPr>
              <a:t>年。他们现在占该国基督教人口的</a:t>
            </a:r>
            <a:r>
              <a:rPr lang="en-US" altLang="zh-CN" dirty="0">
                <a:solidFill>
                  <a:srgbClr val="0E0E0E"/>
                </a:solidFill>
                <a:effectLst/>
                <a:latin typeface=".AppleSystemUIFont"/>
              </a:rPr>
              <a:t>95%</a:t>
            </a:r>
            <a:r>
              <a:rPr lang="zh-CN" altLang="en-US" dirty="0">
                <a:solidFill>
                  <a:srgbClr val="0E0E0E"/>
                </a:solidFill>
                <a:effectLst/>
                <a:latin typeface=".AppleSystemUIFont"/>
              </a:rPr>
              <a:t>。</a:t>
            </a:r>
          </a:p>
          <a:p>
            <a:r>
              <a:rPr lang="zh-CN" altLang="en-US" dirty="0">
                <a:solidFill>
                  <a:srgbClr val="0E0E0E"/>
                </a:solidFill>
                <a:effectLst/>
                <a:latin typeface=".AppleSystemUIFont"/>
              </a:rPr>
              <a:t>去年夏天，随着伊斯兰国在伊拉克的闪电推进，约有</a:t>
            </a:r>
            <a:r>
              <a:rPr lang="en-US" altLang="zh-CN" dirty="0">
                <a:solidFill>
                  <a:srgbClr val="0E0E0E"/>
                </a:solidFill>
                <a:effectLst/>
                <a:latin typeface=".AppleSystemUIFont"/>
              </a:rPr>
              <a:t>20</a:t>
            </a:r>
            <a:r>
              <a:rPr lang="zh-CN" altLang="en-US" dirty="0">
                <a:solidFill>
                  <a:srgbClr val="0E0E0E"/>
                </a:solidFill>
                <a:effectLst/>
                <a:latin typeface=".AppleSystemUIFont"/>
              </a:rPr>
              <a:t>万亚述人被迫逃离尼尼微平原地区。</a:t>
            </a:r>
          </a:p>
          <a:p>
            <a:r>
              <a:rPr lang="zh-CN" altLang="en-US" dirty="0">
                <a:solidFill>
                  <a:srgbClr val="0E0E0E"/>
                </a:solidFill>
                <a:effectLst/>
                <a:latin typeface=".AppleSystemUIFont"/>
              </a:rPr>
              <a:t>如今，他们大多数人作为难民生活在伊拉克的库尔德地区。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继续阅读</a:t>
            </a:r>
            <a:r>
              <a:rPr lang="zh-CN" altLang="en-US" dirty="0">
                <a:solidFill>
                  <a:srgbClr val="0E0E0E"/>
                </a:solidFill>
                <a:effectLst/>
                <a:latin typeface=".AppleSystemUIFont"/>
              </a:rPr>
              <a:t>：</a:t>
            </a:r>
            <a:r>
              <a:rPr lang="en-US" altLang="zh-CN" dirty="0">
                <a:solidFill>
                  <a:srgbClr val="0E0E0E"/>
                </a:solidFill>
                <a:effectLst/>
                <a:latin typeface=".AppleSystemUIFont"/>
                <a:hlinkClick r:id="rId7"/>
              </a:rPr>
              <a:t>Daily Mail </a:t>
            </a:r>
            <a:r>
              <a:rPr lang="zh-CN" altLang="en-US" dirty="0">
                <a:solidFill>
                  <a:srgbClr val="0E0E0E"/>
                </a:solidFill>
                <a:effectLst/>
                <a:latin typeface=".AppleSystemUIFont"/>
                <a:hlinkClick r:id="rId7"/>
              </a:rPr>
              <a:t>报道</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来源</a:t>
            </a:r>
            <a:r>
              <a:rPr lang="zh-CN" altLang="en-US" dirty="0">
                <a:solidFill>
                  <a:srgbClr val="0E0E0E"/>
                </a:solidFill>
                <a:effectLst/>
                <a:latin typeface=".AppleSystemUIFont"/>
              </a:rPr>
              <a:t>：</a:t>
            </a:r>
            <a:r>
              <a:rPr lang="en-US" altLang="zh-CN" dirty="0">
                <a:solidFill>
                  <a:srgbClr val="0E0E0E"/>
                </a:solidFill>
                <a:effectLst/>
                <a:latin typeface=".AppleSystemUIFont"/>
              </a:rPr>
              <a:t>@MailOnline</a:t>
            </a:r>
            <a:r>
              <a:rPr lang="zh-CN" altLang="en-US" dirty="0">
                <a:solidFill>
                  <a:srgbClr val="0E0E0E"/>
                </a:solidFill>
                <a:effectLst/>
                <a:latin typeface=".AppleSystemUIFont"/>
              </a:rPr>
              <a:t>（</a:t>
            </a:r>
            <a:r>
              <a:rPr lang="en-US" altLang="zh-CN" dirty="0">
                <a:solidFill>
                  <a:srgbClr val="0E0E0E"/>
                </a:solidFill>
                <a:effectLst/>
                <a:latin typeface=".AppleSystemUIFont"/>
              </a:rPr>
              <a:t>Twitter</a:t>
            </a:r>
            <a:r>
              <a:rPr lang="zh-CN" altLang="en-US" dirty="0">
                <a:solidFill>
                  <a:srgbClr val="0E0E0E"/>
                </a:solidFill>
                <a:effectLst/>
                <a:latin typeface=".AppleSystemUIFont"/>
              </a:rPr>
              <a:t>）和 </a:t>
            </a:r>
            <a:r>
              <a:rPr lang="en-US" altLang="zh-CN" dirty="0" err="1">
                <a:solidFill>
                  <a:srgbClr val="0E0E0E"/>
                </a:solidFill>
                <a:effectLst/>
                <a:latin typeface=".AppleSystemUIFont"/>
              </a:rPr>
              <a:t>DailyMail</a:t>
            </a:r>
            <a:r>
              <a:rPr lang="zh-CN" altLang="en-US" dirty="0">
                <a:solidFill>
                  <a:srgbClr val="0E0E0E"/>
                </a:solidFill>
                <a:effectLst/>
                <a:latin typeface=".AppleSystemUIFont"/>
              </a:rPr>
              <a:t>（</a:t>
            </a:r>
            <a:r>
              <a:rPr lang="en-US" altLang="zh-CN" dirty="0">
                <a:solidFill>
                  <a:srgbClr val="0E0E0E"/>
                </a:solidFill>
                <a:effectLst/>
                <a:latin typeface=".AppleSystemUIFont"/>
              </a:rPr>
              <a:t>Facebook</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6615881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0F5F94-E31C-8B47-89B0-762BE2005FEB}"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Tree>
    <p:extLst>
      <p:ext uri="{BB962C8B-B14F-4D97-AF65-F5344CB8AC3E}">
        <p14:creationId xmlns:p14="http://schemas.microsoft.com/office/powerpoint/2010/main" val="38125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smtClean="0">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smtClean="0">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smtClean="0">
                <a:solidFill>
                  <a:srgbClr val="003300"/>
                </a:solidFill>
              </a:defRPr>
            </a:lvl1pPr>
          </a:lstStyle>
          <a:p>
            <a:pPr>
              <a:defRPr/>
            </a:pPr>
            <a:fld id="{6C9D78FD-FB55-1F40-9D90-1C65B976DD6A}" type="slidenum">
              <a:rPr lang="en-US"/>
              <a:pPr>
                <a:defRPr/>
              </a:pPr>
              <a:t>‹#›</a:t>
            </a:fld>
            <a:endParaRPr lang="en-US"/>
          </a:p>
        </p:txBody>
      </p:sp>
    </p:spTree>
    <p:extLst>
      <p:ext uri="{BB962C8B-B14F-4D97-AF65-F5344CB8AC3E}">
        <p14:creationId xmlns:p14="http://schemas.microsoft.com/office/powerpoint/2010/main" val="276881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0A3A53E-8D89-7442-89C8-1868767FE042}" type="slidenum">
              <a:rPr lang="en-US"/>
              <a:pPr>
                <a:defRPr/>
              </a:pPr>
              <a:t>‹#›</a:t>
            </a:fld>
            <a:endParaRPr lang="en-US"/>
          </a:p>
        </p:txBody>
      </p:sp>
    </p:spTree>
    <p:extLst>
      <p:ext uri="{BB962C8B-B14F-4D97-AF65-F5344CB8AC3E}">
        <p14:creationId xmlns:p14="http://schemas.microsoft.com/office/powerpoint/2010/main" val="19922216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12/11/24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8621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12/11/24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13164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545060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66109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9650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08823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11/12/2024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534176307"/>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414845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11/12/2024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82915265"/>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11/12/2024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4425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68120D6-5437-DB4B-A1C7-287B63E681BB}" type="slidenum">
              <a:rPr lang="en-US"/>
              <a:pPr>
                <a:defRPr/>
              </a:pPr>
              <a:t>‹#›</a:t>
            </a:fld>
            <a:endParaRPr lang="en-US"/>
          </a:p>
        </p:txBody>
      </p:sp>
    </p:spTree>
    <p:extLst>
      <p:ext uri="{BB962C8B-B14F-4D97-AF65-F5344CB8AC3E}">
        <p14:creationId xmlns:p14="http://schemas.microsoft.com/office/powerpoint/2010/main" val="33610843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11/12/2024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979809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11/12/2024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7523069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11/12/2024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742311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11/12/2024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3932658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11/12/2024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00928739"/>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6510778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11/12/2024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44394374"/>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958409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974697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865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DFC7250E-5F20-D34C-A113-6078498F340B}" type="slidenum">
              <a:rPr lang="en-US"/>
              <a:pPr>
                <a:defRPr/>
              </a:pPr>
              <a:t>‹#›</a:t>
            </a:fld>
            <a:endParaRPr lang="en-US"/>
          </a:p>
        </p:txBody>
      </p:sp>
    </p:spTree>
    <p:extLst>
      <p:ext uri="{BB962C8B-B14F-4D97-AF65-F5344CB8AC3E}">
        <p14:creationId xmlns:p14="http://schemas.microsoft.com/office/powerpoint/2010/main" val="5108897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72259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278785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42269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1234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210687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189182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334355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8722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582966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3190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199BD3-307C-8F40-B57F-AEDAFFBEC1AF}" type="slidenum">
              <a:rPr lang="en-US"/>
              <a:pPr>
                <a:defRPr/>
              </a:pPr>
              <a:t>‹#›</a:t>
            </a:fld>
            <a:endParaRPr lang="en-US"/>
          </a:p>
        </p:txBody>
      </p:sp>
    </p:spTree>
    <p:extLst>
      <p:ext uri="{BB962C8B-B14F-4D97-AF65-F5344CB8AC3E}">
        <p14:creationId xmlns:p14="http://schemas.microsoft.com/office/powerpoint/2010/main" val="28235672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3678A09B-6509-B041-AD00-75A7FDD1870A}" type="slidenum">
              <a:rPr lang="en-US"/>
              <a:pPr>
                <a:defRPr/>
              </a:pPr>
              <a:t>‹#›</a:t>
            </a:fld>
            <a:endParaRPr lang="en-US"/>
          </a:p>
        </p:txBody>
      </p:sp>
    </p:spTree>
    <p:extLst>
      <p:ext uri="{BB962C8B-B14F-4D97-AF65-F5344CB8AC3E}">
        <p14:creationId xmlns:p14="http://schemas.microsoft.com/office/powerpoint/2010/main" val="28195993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6661866-2877-6B41-AE67-F2C6D0CDD9CC}" type="slidenum">
              <a:rPr lang="en-US"/>
              <a:pPr>
                <a:defRPr/>
              </a:pPr>
              <a:t>‹#›</a:t>
            </a:fld>
            <a:endParaRPr lang="en-US"/>
          </a:p>
        </p:txBody>
      </p:sp>
    </p:spTree>
    <p:extLst>
      <p:ext uri="{BB962C8B-B14F-4D97-AF65-F5344CB8AC3E}">
        <p14:creationId xmlns:p14="http://schemas.microsoft.com/office/powerpoint/2010/main" val="2575633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7414BEB-218F-E348-ABD6-B47C7AA515E3}" type="slidenum">
              <a:rPr lang="en-US"/>
              <a:pPr>
                <a:defRPr/>
              </a:pPr>
              <a:t>‹#›</a:t>
            </a:fld>
            <a:endParaRPr lang="en-US"/>
          </a:p>
        </p:txBody>
      </p:sp>
    </p:spTree>
    <p:extLst>
      <p:ext uri="{BB962C8B-B14F-4D97-AF65-F5344CB8AC3E}">
        <p14:creationId xmlns:p14="http://schemas.microsoft.com/office/powerpoint/2010/main" val="24485374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AB7D3AF-F8CE-0549-802B-F188268C0EF3}" type="slidenum">
              <a:rPr lang="en-US"/>
              <a:pPr>
                <a:defRPr/>
              </a:pPr>
              <a:t>‹#›</a:t>
            </a:fld>
            <a:endParaRPr lang="en-US"/>
          </a:p>
        </p:txBody>
      </p:sp>
    </p:spTree>
    <p:extLst>
      <p:ext uri="{BB962C8B-B14F-4D97-AF65-F5344CB8AC3E}">
        <p14:creationId xmlns:p14="http://schemas.microsoft.com/office/powerpoint/2010/main" val="19797629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1327B70-B53B-7D4D-8DBC-AA18335C55B5}" type="slidenum">
              <a:rPr lang="en-US"/>
              <a:pPr>
                <a:defRPr/>
              </a:pPr>
              <a:t>‹#›</a:t>
            </a:fld>
            <a:endParaRPr lang="en-US"/>
          </a:p>
        </p:txBody>
      </p:sp>
    </p:spTree>
    <p:extLst>
      <p:ext uri="{BB962C8B-B14F-4D97-AF65-F5344CB8AC3E}">
        <p14:creationId xmlns:p14="http://schemas.microsoft.com/office/powerpoint/2010/main" val="33844236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1758F98-9DCB-F640-8F23-BD8E0A0EC734}" type="slidenum">
              <a:rPr lang="en-US"/>
              <a:pPr>
                <a:defRPr/>
              </a:pPr>
              <a:t>‹#›</a:t>
            </a:fld>
            <a:endParaRPr lang="en-US"/>
          </a:p>
        </p:txBody>
      </p:sp>
    </p:spTree>
    <p:extLst>
      <p:ext uri="{BB962C8B-B14F-4D97-AF65-F5344CB8AC3E}">
        <p14:creationId xmlns:p14="http://schemas.microsoft.com/office/powerpoint/2010/main" val="21153239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F9B61DE-5F46-0346-BCCC-49AF2AB4EFDB}" type="slidenum">
              <a:rPr lang="en-US"/>
              <a:pPr>
                <a:defRPr/>
              </a:pPr>
              <a:t>‹#›</a:t>
            </a:fld>
            <a:endParaRPr lang="en-US"/>
          </a:p>
        </p:txBody>
      </p:sp>
    </p:spTree>
    <p:extLst>
      <p:ext uri="{BB962C8B-B14F-4D97-AF65-F5344CB8AC3E}">
        <p14:creationId xmlns:p14="http://schemas.microsoft.com/office/powerpoint/2010/main" val="14888050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8494F7B-826C-9049-A356-D4A24274D0BE}" type="slidenum">
              <a:rPr lang="en-US"/>
              <a:pPr>
                <a:defRPr/>
              </a:pPr>
              <a:t>‹#›</a:t>
            </a:fld>
            <a:endParaRPr lang="en-US"/>
          </a:p>
        </p:txBody>
      </p:sp>
    </p:spTree>
    <p:extLst>
      <p:ext uri="{BB962C8B-B14F-4D97-AF65-F5344CB8AC3E}">
        <p14:creationId xmlns:p14="http://schemas.microsoft.com/office/powerpoint/2010/main" val="37637229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BAD742C-4262-EB4B-B00E-25551AC2AED3}" type="slidenum">
              <a:rPr lang="en-US"/>
              <a:pPr>
                <a:defRPr/>
              </a:pPr>
              <a:t>‹#›</a:t>
            </a:fld>
            <a:endParaRPr lang="en-US"/>
          </a:p>
        </p:txBody>
      </p:sp>
    </p:spTree>
    <p:extLst>
      <p:ext uri="{BB962C8B-B14F-4D97-AF65-F5344CB8AC3E}">
        <p14:creationId xmlns:p14="http://schemas.microsoft.com/office/powerpoint/2010/main" val="17831215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9CF0479-891E-1349-AF2E-AA8ADF6A1B59}" type="slidenum">
              <a:rPr lang="en-US"/>
              <a:pPr>
                <a:defRPr/>
              </a:pPr>
              <a:t>‹#›</a:t>
            </a:fld>
            <a:endParaRPr lang="en-US"/>
          </a:p>
        </p:txBody>
      </p:sp>
    </p:spTree>
    <p:extLst>
      <p:ext uri="{BB962C8B-B14F-4D97-AF65-F5344CB8AC3E}">
        <p14:creationId xmlns:p14="http://schemas.microsoft.com/office/powerpoint/2010/main" val="581995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E26EC46-AF88-0248-B353-F6A998B61021}" type="slidenum">
              <a:rPr lang="en-US"/>
              <a:pPr>
                <a:defRPr/>
              </a:pPr>
              <a:t>‹#›</a:t>
            </a:fld>
            <a:endParaRPr lang="en-US"/>
          </a:p>
        </p:txBody>
      </p:sp>
    </p:spTree>
    <p:extLst>
      <p:ext uri="{BB962C8B-B14F-4D97-AF65-F5344CB8AC3E}">
        <p14:creationId xmlns:p14="http://schemas.microsoft.com/office/powerpoint/2010/main" val="34797981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7745F5E-4D62-554C-A23A-C4E7A5F90304}" type="slidenum">
              <a:rPr lang="en-US"/>
              <a:pPr>
                <a:defRPr/>
              </a:pPr>
              <a:t>‹#›</a:t>
            </a:fld>
            <a:endParaRPr lang="en-US"/>
          </a:p>
        </p:txBody>
      </p:sp>
    </p:spTree>
    <p:extLst>
      <p:ext uri="{BB962C8B-B14F-4D97-AF65-F5344CB8AC3E}">
        <p14:creationId xmlns:p14="http://schemas.microsoft.com/office/powerpoint/2010/main" val="11397491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5A70ABF1-9AAF-6948-8B2F-9C0D6CB42794}" type="slidenum">
              <a:rPr lang="en-US"/>
              <a:pPr>
                <a:defRPr/>
              </a:pPr>
              <a:t>‹#›</a:t>
            </a:fld>
            <a:endParaRPr lang="en-US"/>
          </a:p>
        </p:txBody>
      </p:sp>
    </p:spTree>
    <p:extLst>
      <p:ext uri="{BB962C8B-B14F-4D97-AF65-F5344CB8AC3E}">
        <p14:creationId xmlns:p14="http://schemas.microsoft.com/office/powerpoint/2010/main" val="244226031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1A95EA62-28B9-864E-8EFA-3B3664300473}" type="slidenum">
              <a:rPr lang="en-US"/>
              <a:pPr>
                <a:defRPr/>
              </a:pPr>
              <a:t>‹#›</a:t>
            </a:fld>
            <a:endParaRPr lang="en-US"/>
          </a:p>
        </p:txBody>
      </p:sp>
    </p:spTree>
    <p:extLst>
      <p:ext uri="{BB962C8B-B14F-4D97-AF65-F5344CB8AC3E}">
        <p14:creationId xmlns:p14="http://schemas.microsoft.com/office/powerpoint/2010/main" val="1714076917"/>
      </p:ext>
    </p:extLst>
  </p:cSld>
  <p:clrMapOvr>
    <a:masterClrMapping/>
  </p:clrMapOvr>
  <p:transition/>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FA425886-5B85-954B-935A-14709A71BC4F}" type="slidenum">
              <a:rPr lang="en-US"/>
              <a:pPr>
                <a:defRPr/>
              </a:pPr>
              <a:t>‹#›</a:t>
            </a:fld>
            <a:endParaRPr lang="en-US"/>
          </a:p>
        </p:txBody>
      </p:sp>
    </p:spTree>
    <p:extLst>
      <p:ext uri="{BB962C8B-B14F-4D97-AF65-F5344CB8AC3E}">
        <p14:creationId xmlns:p14="http://schemas.microsoft.com/office/powerpoint/2010/main" val="155485515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txBox="1">
            <a:spLocks noGrp="1"/>
          </p:cNvSpPr>
          <p:nvPr>
            <p:ph type="dt" sz="half" idx="10"/>
          </p:nvPr>
        </p:nvSpPr>
        <p:spPr>
          <a:ln/>
        </p:spPr>
        <p:txBody>
          <a:bodyPr/>
          <a:lstStyle>
            <a:lvl1pPr>
              <a:defRPr/>
            </a:lvl1pPr>
          </a:lstStyle>
          <a:p>
            <a:pPr>
              <a:defRPr/>
            </a:pPr>
            <a:endParaRPr lang="en-US"/>
          </a:p>
        </p:txBody>
      </p:sp>
      <p:sp>
        <p:nvSpPr>
          <p:cNvPr id="6" name="Rectangle 5"/>
          <p:cNvSpPr txBox="1">
            <a:spLocks noGrp="1"/>
          </p:cNvSpPr>
          <p:nvPr>
            <p:ph type="ftr" sz="quarter" idx="11"/>
          </p:nvPr>
        </p:nvSpPr>
        <p:spPr>
          <a:ln/>
        </p:spPr>
        <p:txBody>
          <a:bodyPr/>
          <a:lstStyle>
            <a:lvl1pPr>
              <a:defRPr/>
            </a:lvl1pPr>
          </a:lstStyle>
          <a:p>
            <a:pPr>
              <a:defRPr/>
            </a:pPr>
            <a:endParaRPr lang="en-US"/>
          </a:p>
        </p:txBody>
      </p:sp>
      <p:sp>
        <p:nvSpPr>
          <p:cNvPr id="7" name="Rectangle 6"/>
          <p:cNvSpPr txBox="1">
            <a:spLocks noGrp="1"/>
          </p:cNvSpPr>
          <p:nvPr>
            <p:ph type="sldNum" sz="quarter" idx="12"/>
          </p:nvPr>
        </p:nvSpPr>
        <p:spPr>
          <a:ln/>
        </p:spPr>
        <p:txBody>
          <a:bodyPr/>
          <a:lstStyle>
            <a:lvl1pPr>
              <a:defRPr/>
            </a:lvl1pPr>
          </a:lstStyle>
          <a:p>
            <a:pPr>
              <a:defRPr/>
            </a:pPr>
            <a:fld id="{2C41BE75-6CF7-0A43-A39B-F430F8C56033}" type="slidenum">
              <a:rPr lang="en-US"/>
              <a:pPr>
                <a:defRPr/>
              </a:pPr>
              <a:t>‹#›</a:t>
            </a:fld>
            <a:endParaRPr lang="en-US"/>
          </a:p>
        </p:txBody>
      </p:sp>
    </p:spTree>
    <p:extLst>
      <p:ext uri="{BB962C8B-B14F-4D97-AF65-F5344CB8AC3E}">
        <p14:creationId xmlns:p14="http://schemas.microsoft.com/office/powerpoint/2010/main" val="235260485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txBox="1">
            <a:spLocks noGrp="1"/>
          </p:cNvSpPr>
          <p:nvPr>
            <p:ph type="dt" sz="half" idx="10"/>
          </p:nvPr>
        </p:nvSpPr>
        <p:spPr>
          <a:ln/>
        </p:spPr>
        <p:txBody>
          <a:bodyPr/>
          <a:lstStyle>
            <a:lvl1pPr>
              <a:defRPr/>
            </a:lvl1pPr>
          </a:lstStyle>
          <a:p>
            <a:pPr>
              <a:defRPr/>
            </a:pPr>
            <a:endParaRPr lang="en-US"/>
          </a:p>
        </p:txBody>
      </p:sp>
      <p:sp>
        <p:nvSpPr>
          <p:cNvPr id="8" name="Rectangle 5"/>
          <p:cNvSpPr txBox="1">
            <a:spLocks noGrp="1"/>
          </p:cNvSpPr>
          <p:nvPr>
            <p:ph type="ftr" sz="quarter" idx="11"/>
          </p:nvPr>
        </p:nvSpPr>
        <p:spPr>
          <a:ln/>
        </p:spPr>
        <p:txBody>
          <a:bodyPr/>
          <a:lstStyle>
            <a:lvl1pPr>
              <a:defRPr/>
            </a:lvl1pPr>
          </a:lstStyle>
          <a:p>
            <a:pPr>
              <a:defRPr/>
            </a:pPr>
            <a:endParaRPr lang="en-US"/>
          </a:p>
        </p:txBody>
      </p:sp>
      <p:sp>
        <p:nvSpPr>
          <p:cNvPr id="9" name="Rectangle 6"/>
          <p:cNvSpPr txBox="1">
            <a:spLocks noGrp="1"/>
          </p:cNvSpPr>
          <p:nvPr>
            <p:ph type="sldNum" sz="quarter" idx="12"/>
          </p:nvPr>
        </p:nvSpPr>
        <p:spPr>
          <a:ln/>
        </p:spPr>
        <p:txBody>
          <a:bodyPr/>
          <a:lstStyle>
            <a:lvl1pPr>
              <a:defRPr/>
            </a:lvl1pPr>
          </a:lstStyle>
          <a:p>
            <a:pPr>
              <a:defRPr/>
            </a:pPr>
            <a:fld id="{C97E2711-C2B0-0548-8F4C-FC14AE1F7867}" type="slidenum">
              <a:rPr lang="en-US"/>
              <a:pPr>
                <a:defRPr/>
              </a:pPr>
              <a:t>‹#›</a:t>
            </a:fld>
            <a:endParaRPr lang="en-US"/>
          </a:p>
        </p:txBody>
      </p:sp>
    </p:spTree>
    <p:extLst>
      <p:ext uri="{BB962C8B-B14F-4D97-AF65-F5344CB8AC3E}">
        <p14:creationId xmlns:p14="http://schemas.microsoft.com/office/powerpoint/2010/main" val="213642874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p:cNvSpPr txBox="1">
            <a:spLocks noGrp="1"/>
          </p:cNvSpPr>
          <p:nvPr>
            <p:ph type="dt" sz="half" idx="10"/>
          </p:nvPr>
        </p:nvSpPr>
        <p:spPr>
          <a:ln/>
        </p:spPr>
        <p:txBody>
          <a:bodyPr/>
          <a:lstStyle>
            <a:lvl1pPr>
              <a:defRPr/>
            </a:lvl1pPr>
          </a:lstStyle>
          <a:p>
            <a:pPr>
              <a:defRPr/>
            </a:pPr>
            <a:endParaRPr lang="en-US"/>
          </a:p>
        </p:txBody>
      </p:sp>
      <p:sp>
        <p:nvSpPr>
          <p:cNvPr id="4" name="Rectangle 5"/>
          <p:cNvSpPr txBox="1">
            <a:spLocks noGrp="1"/>
          </p:cNvSpPr>
          <p:nvPr>
            <p:ph type="ftr" sz="quarter" idx="11"/>
          </p:nvPr>
        </p:nvSpPr>
        <p:spPr>
          <a:ln/>
        </p:spPr>
        <p:txBody>
          <a:bodyPr/>
          <a:lstStyle>
            <a:lvl1pPr>
              <a:defRPr/>
            </a:lvl1pPr>
          </a:lstStyle>
          <a:p>
            <a:pPr>
              <a:defRPr/>
            </a:pPr>
            <a:endParaRPr lang="en-US"/>
          </a:p>
        </p:txBody>
      </p:sp>
      <p:sp>
        <p:nvSpPr>
          <p:cNvPr id="5" name="Rectangle 6"/>
          <p:cNvSpPr txBox="1">
            <a:spLocks noGrp="1"/>
          </p:cNvSpPr>
          <p:nvPr>
            <p:ph type="sldNum" sz="quarter" idx="12"/>
          </p:nvPr>
        </p:nvSpPr>
        <p:spPr>
          <a:ln/>
        </p:spPr>
        <p:txBody>
          <a:bodyPr/>
          <a:lstStyle>
            <a:lvl1pPr>
              <a:defRPr/>
            </a:lvl1pPr>
          </a:lstStyle>
          <a:p>
            <a:pPr>
              <a:defRPr/>
            </a:pPr>
            <a:fld id="{52393519-9133-3A41-A419-96622D81C39B}" type="slidenum">
              <a:rPr lang="en-US"/>
              <a:pPr>
                <a:defRPr/>
              </a:pPr>
              <a:t>‹#›</a:t>
            </a:fld>
            <a:endParaRPr lang="en-US"/>
          </a:p>
        </p:txBody>
      </p:sp>
    </p:spTree>
    <p:extLst>
      <p:ext uri="{BB962C8B-B14F-4D97-AF65-F5344CB8AC3E}">
        <p14:creationId xmlns:p14="http://schemas.microsoft.com/office/powerpoint/2010/main" val="252536544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10"/>
          </p:nvPr>
        </p:nvSpPr>
        <p:spPr>
          <a:ln/>
        </p:spPr>
        <p:txBody>
          <a:bodyPr/>
          <a:lstStyle>
            <a:lvl1pPr>
              <a:defRPr/>
            </a:lvl1pPr>
          </a:lstStyle>
          <a:p>
            <a:pPr>
              <a:defRPr/>
            </a:pPr>
            <a:endParaRPr lang="en-US"/>
          </a:p>
        </p:txBody>
      </p:sp>
      <p:sp>
        <p:nvSpPr>
          <p:cNvPr id="3" name="Rectangle 5"/>
          <p:cNvSpPr txBox="1">
            <a:spLocks noGrp="1"/>
          </p:cNvSpPr>
          <p:nvPr>
            <p:ph type="ftr" sz="quarter" idx="11"/>
          </p:nvPr>
        </p:nvSpPr>
        <p:spPr>
          <a:ln/>
        </p:spPr>
        <p:txBody>
          <a:bodyPr/>
          <a:lstStyle>
            <a:lvl1pPr>
              <a:defRPr/>
            </a:lvl1pPr>
          </a:lstStyle>
          <a:p>
            <a:pPr>
              <a:defRPr/>
            </a:pPr>
            <a:endParaRPr lang="en-US"/>
          </a:p>
        </p:txBody>
      </p:sp>
      <p:sp>
        <p:nvSpPr>
          <p:cNvPr id="4" name="Rectangle 6"/>
          <p:cNvSpPr txBox="1">
            <a:spLocks noGrp="1"/>
          </p:cNvSpPr>
          <p:nvPr>
            <p:ph type="sldNum" sz="quarter" idx="12"/>
          </p:nvPr>
        </p:nvSpPr>
        <p:spPr>
          <a:ln/>
        </p:spPr>
        <p:txBody>
          <a:bodyPr/>
          <a:lstStyle>
            <a:lvl1pPr>
              <a:defRPr/>
            </a:lvl1pPr>
          </a:lstStyle>
          <a:p>
            <a:pPr>
              <a:defRPr/>
            </a:pPr>
            <a:fld id="{1737C0C5-3B1B-4046-B948-2C333822EC0B}" type="slidenum">
              <a:rPr lang="en-US"/>
              <a:pPr>
                <a:defRPr/>
              </a:pPr>
              <a:t>‹#›</a:t>
            </a:fld>
            <a:endParaRPr lang="en-US"/>
          </a:p>
        </p:txBody>
      </p:sp>
    </p:spTree>
    <p:extLst>
      <p:ext uri="{BB962C8B-B14F-4D97-AF65-F5344CB8AC3E}">
        <p14:creationId xmlns:p14="http://schemas.microsoft.com/office/powerpoint/2010/main" val="3334315733"/>
      </p:ext>
    </p:extLst>
  </p:cSld>
  <p:clrMapOvr>
    <a:masterClrMapping/>
  </p:clrMapOvr>
  <p:transition/>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endParaRPr lang="en-US"/>
          </a:p>
        </p:txBody>
      </p:sp>
      <p:sp>
        <p:nvSpPr>
          <p:cNvPr id="6" name="Rectangle 5"/>
          <p:cNvSpPr txBox="1">
            <a:spLocks noGrp="1"/>
          </p:cNvSpPr>
          <p:nvPr>
            <p:ph type="ftr" sz="quarter" idx="11"/>
          </p:nvPr>
        </p:nvSpPr>
        <p:spPr>
          <a:ln/>
        </p:spPr>
        <p:txBody>
          <a:bodyPr/>
          <a:lstStyle>
            <a:lvl1pPr>
              <a:defRPr/>
            </a:lvl1pPr>
          </a:lstStyle>
          <a:p>
            <a:pPr>
              <a:defRPr/>
            </a:pPr>
            <a:endParaRPr lang="en-US"/>
          </a:p>
        </p:txBody>
      </p:sp>
      <p:sp>
        <p:nvSpPr>
          <p:cNvPr id="7" name="Rectangle 6"/>
          <p:cNvSpPr txBox="1">
            <a:spLocks noGrp="1"/>
          </p:cNvSpPr>
          <p:nvPr>
            <p:ph type="sldNum" sz="quarter" idx="12"/>
          </p:nvPr>
        </p:nvSpPr>
        <p:spPr>
          <a:ln/>
        </p:spPr>
        <p:txBody>
          <a:bodyPr/>
          <a:lstStyle>
            <a:lvl1pPr>
              <a:defRPr/>
            </a:lvl1pPr>
          </a:lstStyle>
          <a:p>
            <a:pPr>
              <a:defRPr/>
            </a:pPr>
            <a:fld id="{BE3A5152-0A42-C24E-A2A6-77A02C355110}" type="slidenum">
              <a:rPr lang="en-US"/>
              <a:pPr>
                <a:defRPr/>
              </a:pPr>
              <a:t>‹#›</a:t>
            </a:fld>
            <a:endParaRPr lang="en-US"/>
          </a:p>
        </p:txBody>
      </p:sp>
    </p:spTree>
    <p:extLst>
      <p:ext uri="{BB962C8B-B14F-4D97-AF65-F5344CB8AC3E}">
        <p14:creationId xmlns:p14="http://schemas.microsoft.com/office/powerpoint/2010/main" val="101953867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endParaRPr lang="en-US"/>
          </a:p>
        </p:txBody>
      </p:sp>
      <p:sp>
        <p:nvSpPr>
          <p:cNvPr id="6" name="Rectangle 5"/>
          <p:cNvSpPr txBox="1">
            <a:spLocks noGrp="1"/>
          </p:cNvSpPr>
          <p:nvPr>
            <p:ph type="ftr" sz="quarter" idx="11"/>
          </p:nvPr>
        </p:nvSpPr>
        <p:spPr>
          <a:ln/>
        </p:spPr>
        <p:txBody>
          <a:bodyPr/>
          <a:lstStyle>
            <a:lvl1pPr>
              <a:defRPr/>
            </a:lvl1pPr>
          </a:lstStyle>
          <a:p>
            <a:pPr>
              <a:defRPr/>
            </a:pPr>
            <a:endParaRPr lang="en-US"/>
          </a:p>
        </p:txBody>
      </p:sp>
      <p:sp>
        <p:nvSpPr>
          <p:cNvPr id="7" name="Rectangle 6"/>
          <p:cNvSpPr txBox="1">
            <a:spLocks noGrp="1"/>
          </p:cNvSpPr>
          <p:nvPr>
            <p:ph type="sldNum" sz="quarter" idx="12"/>
          </p:nvPr>
        </p:nvSpPr>
        <p:spPr>
          <a:ln/>
        </p:spPr>
        <p:txBody>
          <a:bodyPr/>
          <a:lstStyle>
            <a:lvl1pPr>
              <a:defRPr/>
            </a:lvl1pPr>
          </a:lstStyle>
          <a:p>
            <a:pPr>
              <a:defRPr/>
            </a:pPr>
            <a:fld id="{3242113A-6215-A945-A807-E190CAE356A2}" type="slidenum">
              <a:rPr lang="en-US"/>
              <a:pPr>
                <a:defRPr/>
              </a:pPr>
              <a:t>‹#›</a:t>
            </a:fld>
            <a:endParaRPr lang="en-US"/>
          </a:p>
        </p:txBody>
      </p:sp>
    </p:spTree>
    <p:extLst>
      <p:ext uri="{BB962C8B-B14F-4D97-AF65-F5344CB8AC3E}">
        <p14:creationId xmlns:p14="http://schemas.microsoft.com/office/powerpoint/2010/main" val="6514153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F2377A5-A232-4E40-857B-0F4B6811B797}" type="slidenum">
              <a:rPr lang="en-US"/>
              <a:pPr>
                <a:defRPr/>
              </a:pPr>
              <a:t>‹#›</a:t>
            </a:fld>
            <a:endParaRPr lang="en-US"/>
          </a:p>
        </p:txBody>
      </p:sp>
    </p:spTree>
    <p:extLst>
      <p:ext uri="{BB962C8B-B14F-4D97-AF65-F5344CB8AC3E}">
        <p14:creationId xmlns:p14="http://schemas.microsoft.com/office/powerpoint/2010/main" val="24174389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06CEECD0-CF72-A749-9C3D-B971973299EC}" type="slidenum">
              <a:rPr lang="en-US"/>
              <a:pPr>
                <a:defRPr/>
              </a:pPr>
              <a:t>‹#›</a:t>
            </a:fld>
            <a:endParaRPr lang="en-US"/>
          </a:p>
        </p:txBody>
      </p:sp>
    </p:spTree>
    <p:extLst>
      <p:ext uri="{BB962C8B-B14F-4D97-AF65-F5344CB8AC3E}">
        <p14:creationId xmlns:p14="http://schemas.microsoft.com/office/powerpoint/2010/main" val="49445906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10"/>
          </p:nvPr>
        </p:nvSpPr>
        <p:spPr>
          <a:ln/>
        </p:spPr>
        <p:txBody>
          <a:bodyPr/>
          <a:lstStyle>
            <a:lvl1pPr>
              <a:defRPr/>
            </a:lvl1pPr>
          </a:lstStyle>
          <a:p>
            <a:pPr>
              <a:defRPr/>
            </a:pPr>
            <a:endParaRPr lang="en-US"/>
          </a:p>
        </p:txBody>
      </p:sp>
      <p:sp>
        <p:nvSpPr>
          <p:cNvPr id="5" name="Rectangle 5"/>
          <p:cNvSpPr txBox="1">
            <a:spLocks noGrp="1"/>
          </p:cNvSpPr>
          <p:nvPr>
            <p:ph type="ftr" sz="quarter" idx="11"/>
          </p:nvPr>
        </p:nvSpPr>
        <p:spPr>
          <a:ln/>
        </p:spPr>
        <p:txBody>
          <a:bodyPr/>
          <a:lstStyle>
            <a:lvl1pPr>
              <a:defRPr/>
            </a:lvl1pPr>
          </a:lstStyle>
          <a:p>
            <a:pPr>
              <a:defRPr/>
            </a:pPr>
            <a:endParaRPr lang="en-US"/>
          </a:p>
        </p:txBody>
      </p:sp>
      <p:sp>
        <p:nvSpPr>
          <p:cNvPr id="6" name="Rectangle 6"/>
          <p:cNvSpPr txBox="1">
            <a:spLocks noGrp="1"/>
          </p:cNvSpPr>
          <p:nvPr>
            <p:ph type="sldNum" sz="quarter" idx="12"/>
          </p:nvPr>
        </p:nvSpPr>
        <p:spPr>
          <a:ln/>
        </p:spPr>
        <p:txBody>
          <a:bodyPr/>
          <a:lstStyle>
            <a:lvl1pPr>
              <a:defRPr/>
            </a:lvl1pPr>
          </a:lstStyle>
          <a:p>
            <a:pPr>
              <a:defRPr/>
            </a:pPr>
            <a:fld id="{A288712D-E128-5A4D-AECB-5B9228DA35F1}" type="slidenum">
              <a:rPr lang="en-US"/>
              <a:pPr>
                <a:defRPr/>
              </a:pPr>
              <a:t>‹#›</a:t>
            </a:fld>
            <a:endParaRPr lang="en-US"/>
          </a:p>
        </p:txBody>
      </p:sp>
    </p:spTree>
    <p:extLst>
      <p:ext uri="{BB962C8B-B14F-4D97-AF65-F5344CB8AC3E}">
        <p14:creationId xmlns:p14="http://schemas.microsoft.com/office/powerpoint/2010/main" val="83142603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27700B-D130-CB42-BB0D-D64CC0D46182}" type="slidenum">
              <a:rPr lang="en-US"/>
              <a:pPr>
                <a:defRPr/>
              </a:pPr>
              <a:t>‹#›</a:t>
            </a:fld>
            <a:endParaRPr lang="en-US"/>
          </a:p>
        </p:txBody>
      </p:sp>
    </p:spTree>
    <p:extLst>
      <p:ext uri="{BB962C8B-B14F-4D97-AF65-F5344CB8AC3E}">
        <p14:creationId xmlns:p14="http://schemas.microsoft.com/office/powerpoint/2010/main" val="304861568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567F98-A48D-D649-A6E9-8C404CC87D12}" type="slidenum">
              <a:rPr lang="en-US"/>
              <a:pPr>
                <a:defRPr/>
              </a:pPr>
              <a:t>‹#›</a:t>
            </a:fld>
            <a:endParaRPr lang="en-US"/>
          </a:p>
        </p:txBody>
      </p:sp>
    </p:spTree>
    <p:extLst>
      <p:ext uri="{BB962C8B-B14F-4D97-AF65-F5344CB8AC3E}">
        <p14:creationId xmlns:p14="http://schemas.microsoft.com/office/powerpoint/2010/main" val="281725143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A2C6165-D75D-E845-A361-E4700FCB6B02}" type="slidenum">
              <a:rPr lang="en-US"/>
              <a:pPr>
                <a:defRPr/>
              </a:pPr>
              <a:t>‹#›</a:t>
            </a:fld>
            <a:endParaRPr lang="en-US"/>
          </a:p>
        </p:txBody>
      </p:sp>
    </p:spTree>
    <p:extLst>
      <p:ext uri="{BB962C8B-B14F-4D97-AF65-F5344CB8AC3E}">
        <p14:creationId xmlns:p14="http://schemas.microsoft.com/office/powerpoint/2010/main" val="9511434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86EC189-33B1-2644-8640-1A3CA8A650C4}" type="slidenum">
              <a:rPr lang="en-US"/>
              <a:pPr>
                <a:defRPr/>
              </a:pPr>
              <a:t>‹#›</a:t>
            </a:fld>
            <a:endParaRPr lang="en-US"/>
          </a:p>
        </p:txBody>
      </p:sp>
    </p:spTree>
    <p:extLst>
      <p:ext uri="{BB962C8B-B14F-4D97-AF65-F5344CB8AC3E}">
        <p14:creationId xmlns:p14="http://schemas.microsoft.com/office/powerpoint/2010/main" val="312946966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23FDED8-7ADF-7E42-87C1-5E76D516EB54}" type="slidenum">
              <a:rPr lang="en-US"/>
              <a:pPr>
                <a:defRPr/>
              </a:pPr>
              <a:t>‹#›</a:t>
            </a:fld>
            <a:endParaRPr lang="en-US"/>
          </a:p>
        </p:txBody>
      </p:sp>
    </p:spTree>
    <p:extLst>
      <p:ext uri="{BB962C8B-B14F-4D97-AF65-F5344CB8AC3E}">
        <p14:creationId xmlns:p14="http://schemas.microsoft.com/office/powerpoint/2010/main" val="293234035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CD091E0-7675-D347-ABD5-F832B8706513}" type="slidenum">
              <a:rPr lang="en-US"/>
              <a:pPr>
                <a:defRPr/>
              </a:pPr>
              <a:t>‹#›</a:t>
            </a:fld>
            <a:endParaRPr lang="en-US"/>
          </a:p>
        </p:txBody>
      </p:sp>
    </p:spTree>
    <p:extLst>
      <p:ext uri="{BB962C8B-B14F-4D97-AF65-F5344CB8AC3E}">
        <p14:creationId xmlns:p14="http://schemas.microsoft.com/office/powerpoint/2010/main" val="28509273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0BA2FB05-8B21-2242-94A4-F96ACA2D68F4}" type="slidenum">
              <a:rPr lang="en-US"/>
              <a:pPr>
                <a:defRPr/>
              </a:pPr>
              <a:t>‹#›</a:t>
            </a:fld>
            <a:endParaRPr lang="en-US"/>
          </a:p>
        </p:txBody>
      </p:sp>
    </p:spTree>
    <p:extLst>
      <p:ext uri="{BB962C8B-B14F-4D97-AF65-F5344CB8AC3E}">
        <p14:creationId xmlns:p14="http://schemas.microsoft.com/office/powerpoint/2010/main" val="182922743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086CAA0-A23F-C549-96D3-722F6863113E}" type="slidenum">
              <a:rPr lang="en-US"/>
              <a:pPr>
                <a:defRPr/>
              </a:pPr>
              <a:t>‹#›</a:t>
            </a:fld>
            <a:endParaRPr lang="en-US"/>
          </a:p>
        </p:txBody>
      </p:sp>
    </p:spTree>
    <p:extLst>
      <p:ext uri="{BB962C8B-B14F-4D97-AF65-F5344CB8AC3E}">
        <p14:creationId xmlns:p14="http://schemas.microsoft.com/office/powerpoint/2010/main" val="22714278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7D4FA38-07D1-024B-99A0-D481E3EE15CC}" type="slidenum">
              <a:rPr lang="en-US"/>
              <a:pPr>
                <a:defRPr/>
              </a:pPr>
              <a:t>‹#›</a:t>
            </a:fld>
            <a:endParaRPr lang="en-US"/>
          </a:p>
        </p:txBody>
      </p:sp>
    </p:spTree>
    <p:extLst>
      <p:ext uri="{BB962C8B-B14F-4D97-AF65-F5344CB8AC3E}">
        <p14:creationId xmlns:p14="http://schemas.microsoft.com/office/powerpoint/2010/main" val="38364767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50D58CC-95B5-004E-9E3C-8F30C8AF4847}" type="slidenum">
              <a:rPr lang="en-US"/>
              <a:pPr>
                <a:defRPr/>
              </a:pPr>
              <a:t>‹#›</a:t>
            </a:fld>
            <a:endParaRPr lang="en-US"/>
          </a:p>
        </p:txBody>
      </p:sp>
    </p:spTree>
    <p:extLst>
      <p:ext uri="{BB962C8B-B14F-4D97-AF65-F5344CB8AC3E}">
        <p14:creationId xmlns:p14="http://schemas.microsoft.com/office/powerpoint/2010/main" val="269827806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9280503-FF0A-7A45-80A4-7A12937B1FAE}" type="slidenum">
              <a:rPr lang="en-US"/>
              <a:pPr>
                <a:defRPr/>
              </a:pPr>
              <a:t>‹#›</a:t>
            </a:fld>
            <a:endParaRPr lang="en-US"/>
          </a:p>
        </p:txBody>
      </p:sp>
    </p:spTree>
    <p:extLst>
      <p:ext uri="{BB962C8B-B14F-4D97-AF65-F5344CB8AC3E}">
        <p14:creationId xmlns:p14="http://schemas.microsoft.com/office/powerpoint/2010/main" val="278843159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C32FE65-D231-C748-9D1C-F0D7EF65EF91}" type="slidenum">
              <a:rPr lang="en-US"/>
              <a:pPr>
                <a:defRPr/>
              </a:pPr>
              <a:t>‹#›</a:t>
            </a:fld>
            <a:endParaRPr lang="en-US"/>
          </a:p>
        </p:txBody>
      </p:sp>
    </p:spTree>
    <p:extLst>
      <p:ext uri="{BB962C8B-B14F-4D97-AF65-F5344CB8AC3E}">
        <p14:creationId xmlns:p14="http://schemas.microsoft.com/office/powerpoint/2010/main" val="3009110976"/>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289262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1317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4423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973843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84480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11806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24426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60D37DBE-A146-8149-AF80-3BC7928ECB90}" type="slidenum">
              <a:rPr lang="en-US"/>
              <a:pPr>
                <a:defRPr/>
              </a:pPr>
              <a:t>‹#›</a:t>
            </a:fld>
            <a:endParaRPr lang="en-US"/>
          </a:p>
        </p:txBody>
      </p:sp>
    </p:spTree>
    <p:extLst>
      <p:ext uri="{BB962C8B-B14F-4D97-AF65-F5344CB8AC3E}">
        <p14:creationId xmlns:p14="http://schemas.microsoft.com/office/powerpoint/2010/main" val="30819154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85437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1192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10405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40213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6DCA071-6057-CF44-8984-87DA5E61FB12}" type="slidenum">
              <a:rPr lang="en-US"/>
              <a:pPr>
                <a:defRPr/>
              </a:pPr>
              <a:t>‹#›</a:t>
            </a:fld>
            <a:endParaRPr lang="en-US"/>
          </a:p>
        </p:txBody>
      </p:sp>
    </p:spTree>
    <p:extLst>
      <p:ext uri="{BB962C8B-B14F-4D97-AF65-F5344CB8AC3E}">
        <p14:creationId xmlns:p14="http://schemas.microsoft.com/office/powerpoint/2010/main" val="1984481925"/>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7AFB1A-1F0E-D440-8505-49A324738ECA}" type="slidenum">
              <a:rPr lang="en-US"/>
              <a:pPr>
                <a:defRPr/>
              </a:pPr>
              <a:t>‹#›</a:t>
            </a:fld>
            <a:endParaRPr lang="en-US"/>
          </a:p>
        </p:txBody>
      </p:sp>
    </p:spTree>
    <p:extLst>
      <p:ext uri="{BB962C8B-B14F-4D97-AF65-F5344CB8AC3E}">
        <p14:creationId xmlns:p14="http://schemas.microsoft.com/office/powerpoint/2010/main" val="48989312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DC1DBE0-0319-C64E-B334-1110D8A84F01}" type="slidenum">
              <a:rPr lang="en-US"/>
              <a:pPr>
                <a:defRPr/>
              </a:pPr>
              <a:t>‹#›</a:t>
            </a:fld>
            <a:endParaRPr lang="en-US"/>
          </a:p>
        </p:txBody>
      </p:sp>
    </p:spTree>
    <p:extLst>
      <p:ext uri="{BB962C8B-B14F-4D97-AF65-F5344CB8AC3E}">
        <p14:creationId xmlns:p14="http://schemas.microsoft.com/office/powerpoint/2010/main" val="392294791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D1FA22-9F95-6441-8918-94C1ECF3BB7A}" type="slidenum">
              <a:rPr lang="en-US"/>
              <a:pPr>
                <a:defRPr/>
              </a:pPr>
              <a:t>‹#›</a:t>
            </a:fld>
            <a:endParaRPr lang="en-US"/>
          </a:p>
        </p:txBody>
      </p:sp>
    </p:spTree>
    <p:extLst>
      <p:ext uri="{BB962C8B-B14F-4D97-AF65-F5344CB8AC3E}">
        <p14:creationId xmlns:p14="http://schemas.microsoft.com/office/powerpoint/2010/main" val="2854285540"/>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EDA9C1B-2881-D643-BFC7-BD90B01159E6}" type="slidenum">
              <a:rPr lang="en-US"/>
              <a:pPr>
                <a:defRPr/>
              </a:pPr>
              <a:t>‹#›</a:t>
            </a:fld>
            <a:endParaRPr lang="en-US"/>
          </a:p>
        </p:txBody>
      </p:sp>
    </p:spTree>
    <p:extLst>
      <p:ext uri="{BB962C8B-B14F-4D97-AF65-F5344CB8AC3E}">
        <p14:creationId xmlns:p14="http://schemas.microsoft.com/office/powerpoint/2010/main" val="144554382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A998DC4-8FAB-CD45-B72E-50F4D21652CF}" type="slidenum">
              <a:rPr lang="en-US"/>
              <a:pPr>
                <a:defRPr/>
              </a:pPr>
              <a:t>‹#›</a:t>
            </a:fld>
            <a:endParaRPr lang="en-US"/>
          </a:p>
        </p:txBody>
      </p:sp>
    </p:spTree>
    <p:extLst>
      <p:ext uri="{BB962C8B-B14F-4D97-AF65-F5344CB8AC3E}">
        <p14:creationId xmlns:p14="http://schemas.microsoft.com/office/powerpoint/2010/main" val="357923532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80ACBD3D-DBA3-FA4E-9B1F-79D20A418B1F}" type="slidenum">
              <a:rPr lang="en-US"/>
              <a:pPr>
                <a:defRPr/>
              </a:pPr>
              <a:t>‹#›</a:t>
            </a:fld>
            <a:endParaRPr lang="en-US"/>
          </a:p>
        </p:txBody>
      </p:sp>
    </p:spTree>
    <p:extLst>
      <p:ext uri="{BB962C8B-B14F-4D97-AF65-F5344CB8AC3E}">
        <p14:creationId xmlns:p14="http://schemas.microsoft.com/office/powerpoint/2010/main" val="31394378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A0A2D5C-166A-6847-A581-8FE2E6E19E3A}" type="slidenum">
              <a:rPr lang="en-US"/>
              <a:pPr>
                <a:defRPr/>
              </a:pPr>
              <a:t>‹#›</a:t>
            </a:fld>
            <a:endParaRPr lang="en-US"/>
          </a:p>
        </p:txBody>
      </p:sp>
    </p:spTree>
    <p:extLst>
      <p:ext uri="{BB962C8B-B14F-4D97-AF65-F5344CB8AC3E}">
        <p14:creationId xmlns:p14="http://schemas.microsoft.com/office/powerpoint/2010/main" val="3300705607"/>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B463032-D2E0-9142-9DE9-BB8E59EEF018}" type="slidenum">
              <a:rPr lang="en-US"/>
              <a:pPr>
                <a:defRPr/>
              </a:pPr>
              <a:t>‹#›</a:t>
            </a:fld>
            <a:endParaRPr lang="en-US"/>
          </a:p>
        </p:txBody>
      </p:sp>
    </p:spTree>
    <p:extLst>
      <p:ext uri="{BB962C8B-B14F-4D97-AF65-F5344CB8AC3E}">
        <p14:creationId xmlns:p14="http://schemas.microsoft.com/office/powerpoint/2010/main" val="2860325908"/>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D9A1AED8-1E9B-2B4B-820A-E66278D85003}" type="slidenum">
              <a:rPr lang="en-US"/>
              <a:pPr>
                <a:defRPr/>
              </a:pPr>
              <a:t>‹#›</a:t>
            </a:fld>
            <a:endParaRPr lang="en-US"/>
          </a:p>
        </p:txBody>
      </p:sp>
    </p:spTree>
    <p:extLst>
      <p:ext uri="{BB962C8B-B14F-4D97-AF65-F5344CB8AC3E}">
        <p14:creationId xmlns:p14="http://schemas.microsoft.com/office/powerpoint/2010/main" val="1474861244"/>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9A6561-09F4-3746-B471-95EA2E6CC576}" type="slidenum">
              <a:rPr lang="en-US"/>
              <a:pPr>
                <a:defRPr/>
              </a:pPr>
              <a:t>‹#›</a:t>
            </a:fld>
            <a:endParaRPr lang="en-US"/>
          </a:p>
        </p:txBody>
      </p:sp>
    </p:spTree>
    <p:extLst>
      <p:ext uri="{BB962C8B-B14F-4D97-AF65-F5344CB8AC3E}">
        <p14:creationId xmlns:p14="http://schemas.microsoft.com/office/powerpoint/2010/main" val="322725375"/>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49E8FB3-1019-F843-AF3F-5BBB728EA2D4}" type="slidenum">
              <a:rPr lang="en-US"/>
              <a:pPr>
                <a:defRPr/>
              </a:pPr>
              <a:t>‹#›</a:t>
            </a:fld>
            <a:endParaRPr lang="en-US"/>
          </a:p>
        </p:txBody>
      </p:sp>
    </p:spTree>
    <p:extLst>
      <p:ext uri="{BB962C8B-B14F-4D97-AF65-F5344CB8AC3E}">
        <p14:creationId xmlns:p14="http://schemas.microsoft.com/office/powerpoint/2010/main" val="2163736390"/>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1"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2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972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smtClean="0"/>
            </a:lvl1pPr>
          </a:lstStyle>
          <a:p>
            <a:pPr>
              <a:defRPr/>
            </a:pPr>
            <a:endParaRPr lang="en-US"/>
          </a:p>
        </p:txBody>
      </p:sp>
      <p:sp>
        <p:nvSpPr>
          <p:cNvPr id="28" name="Rectangle 28"/>
          <p:cNvSpPr>
            <a:spLocks noGrp="1" noChangeArrowheads="1"/>
          </p:cNvSpPr>
          <p:nvPr>
            <p:ph type="ftr" sz="quarter" idx="11"/>
          </p:nvPr>
        </p:nvSpPr>
        <p:spPr/>
        <p:txBody>
          <a:bodyPr/>
          <a:lstStyle>
            <a:lvl1pPr>
              <a:defRPr b="0" smtClean="0"/>
            </a:lvl1pPr>
          </a:lstStyle>
          <a:p>
            <a:pPr>
              <a:defRPr/>
            </a:pPr>
            <a:endParaRPr lang="en-US"/>
          </a:p>
        </p:txBody>
      </p:sp>
      <p:sp>
        <p:nvSpPr>
          <p:cNvPr id="29" name="Rectangle 29"/>
          <p:cNvSpPr>
            <a:spLocks noGrp="1" noChangeArrowheads="1"/>
          </p:cNvSpPr>
          <p:nvPr>
            <p:ph type="sldNum" sz="quarter" idx="12"/>
          </p:nvPr>
        </p:nvSpPr>
        <p:spPr/>
        <p:txBody>
          <a:bodyPr/>
          <a:lstStyle>
            <a:lvl1pPr>
              <a:defRPr b="0" smtClean="0"/>
            </a:lvl1pPr>
          </a:lstStyle>
          <a:p>
            <a:pPr>
              <a:defRPr/>
            </a:pPr>
            <a:fld id="{0ABCA24A-151F-3246-B13C-2F1ABE5C3C1F}" type="slidenum">
              <a:rPr lang="en-US"/>
              <a:pPr>
                <a:defRPr/>
              </a:pPr>
              <a:t>‹#›</a:t>
            </a:fld>
            <a:endParaRPr lang="en-US"/>
          </a:p>
        </p:txBody>
      </p:sp>
    </p:spTree>
    <p:extLst>
      <p:ext uri="{BB962C8B-B14F-4D97-AF65-F5344CB8AC3E}">
        <p14:creationId xmlns:p14="http://schemas.microsoft.com/office/powerpoint/2010/main" val="13507194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A873E636-4236-D54A-BBA2-D28D3A40BB9A}" type="slidenum">
              <a:rPr lang="en-US"/>
              <a:pPr>
                <a:defRPr/>
              </a:pPr>
              <a:t>‹#›</a:t>
            </a:fld>
            <a:endParaRPr lang="en-US"/>
          </a:p>
        </p:txBody>
      </p:sp>
    </p:spTree>
    <p:extLst>
      <p:ext uri="{BB962C8B-B14F-4D97-AF65-F5344CB8AC3E}">
        <p14:creationId xmlns:p14="http://schemas.microsoft.com/office/powerpoint/2010/main" val="16426291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975BDAA1-501A-5C45-AF17-72F4331A7215}" type="slidenum">
              <a:rPr lang="en-US"/>
              <a:pPr>
                <a:defRPr/>
              </a:pPr>
              <a:t>‹#›</a:t>
            </a:fld>
            <a:endParaRPr lang="en-US"/>
          </a:p>
        </p:txBody>
      </p:sp>
    </p:spTree>
    <p:extLst>
      <p:ext uri="{BB962C8B-B14F-4D97-AF65-F5344CB8AC3E}">
        <p14:creationId xmlns:p14="http://schemas.microsoft.com/office/powerpoint/2010/main" val="10086281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3E3521D-252E-EF40-9128-780E196A0F0D}" type="slidenum">
              <a:rPr lang="en-US"/>
              <a:pPr>
                <a:defRPr/>
              </a:pPr>
              <a:t>‹#›</a:t>
            </a:fld>
            <a:endParaRPr lang="en-US"/>
          </a:p>
        </p:txBody>
      </p:sp>
    </p:spTree>
    <p:extLst>
      <p:ext uri="{BB962C8B-B14F-4D97-AF65-F5344CB8AC3E}">
        <p14:creationId xmlns:p14="http://schemas.microsoft.com/office/powerpoint/2010/main" val="21688581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7DE6677D-AC55-4F4A-B80D-FCB03A233257}" type="slidenum">
              <a:rPr lang="en-US"/>
              <a:pPr>
                <a:defRPr/>
              </a:pPr>
              <a:t>‹#›</a:t>
            </a:fld>
            <a:endParaRPr lang="en-US"/>
          </a:p>
        </p:txBody>
      </p:sp>
    </p:spTree>
    <p:extLst>
      <p:ext uri="{BB962C8B-B14F-4D97-AF65-F5344CB8AC3E}">
        <p14:creationId xmlns:p14="http://schemas.microsoft.com/office/powerpoint/2010/main" val="349626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94233A8-1F07-254C-BFBB-9AB069F7D523}" type="slidenum">
              <a:rPr lang="en-US"/>
              <a:pPr>
                <a:defRPr/>
              </a:pPr>
              <a:t>‹#›</a:t>
            </a:fld>
            <a:endParaRPr lang="en-US"/>
          </a:p>
        </p:txBody>
      </p:sp>
    </p:spTree>
    <p:extLst>
      <p:ext uri="{BB962C8B-B14F-4D97-AF65-F5344CB8AC3E}">
        <p14:creationId xmlns:p14="http://schemas.microsoft.com/office/powerpoint/2010/main" val="30755199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F9F938B-3539-B445-B203-241C2C09FF56}" type="slidenum">
              <a:rPr lang="en-US"/>
              <a:pPr>
                <a:defRPr/>
              </a:pPr>
              <a:t>‹#›</a:t>
            </a:fld>
            <a:endParaRPr lang="en-US"/>
          </a:p>
        </p:txBody>
      </p:sp>
    </p:spTree>
    <p:extLst>
      <p:ext uri="{BB962C8B-B14F-4D97-AF65-F5344CB8AC3E}">
        <p14:creationId xmlns:p14="http://schemas.microsoft.com/office/powerpoint/2010/main" val="11528997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2D1DC23D-7A43-2546-8A33-78C67123A491}" type="slidenum">
              <a:rPr lang="en-US"/>
              <a:pPr>
                <a:defRPr/>
              </a:pPr>
              <a:t>‹#›</a:t>
            </a:fld>
            <a:endParaRPr lang="en-US"/>
          </a:p>
        </p:txBody>
      </p:sp>
    </p:spTree>
    <p:extLst>
      <p:ext uri="{BB962C8B-B14F-4D97-AF65-F5344CB8AC3E}">
        <p14:creationId xmlns:p14="http://schemas.microsoft.com/office/powerpoint/2010/main" val="39946211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F866A32C-2652-5B49-8428-D82BF435D1D1}" type="slidenum">
              <a:rPr lang="en-US"/>
              <a:pPr>
                <a:defRPr/>
              </a:pPr>
              <a:t>‹#›</a:t>
            </a:fld>
            <a:endParaRPr lang="en-US"/>
          </a:p>
        </p:txBody>
      </p:sp>
    </p:spTree>
    <p:extLst>
      <p:ext uri="{BB962C8B-B14F-4D97-AF65-F5344CB8AC3E}">
        <p14:creationId xmlns:p14="http://schemas.microsoft.com/office/powerpoint/2010/main" val="4689765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1D48438-51FE-534E-8D28-FC438EA41AFB}" type="slidenum">
              <a:rPr lang="en-US"/>
              <a:pPr>
                <a:defRPr/>
              </a:pPr>
              <a:t>‹#›</a:t>
            </a:fld>
            <a:endParaRPr lang="en-US"/>
          </a:p>
        </p:txBody>
      </p:sp>
    </p:spTree>
    <p:extLst>
      <p:ext uri="{BB962C8B-B14F-4D97-AF65-F5344CB8AC3E}">
        <p14:creationId xmlns:p14="http://schemas.microsoft.com/office/powerpoint/2010/main" val="32458038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9039158-9207-D649-98CF-EAF3746FF4D5}" type="slidenum">
              <a:rPr lang="en-US"/>
              <a:pPr>
                <a:defRPr/>
              </a:pPr>
              <a:t>‹#›</a:t>
            </a:fld>
            <a:endParaRPr lang="en-US"/>
          </a:p>
        </p:txBody>
      </p:sp>
    </p:spTree>
    <p:extLst>
      <p:ext uri="{BB962C8B-B14F-4D97-AF65-F5344CB8AC3E}">
        <p14:creationId xmlns:p14="http://schemas.microsoft.com/office/powerpoint/2010/main" val="36829508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C91939B-9949-4E46-BF78-19108A7EA48D}" type="slidenum">
              <a:rPr lang="en-US"/>
              <a:pPr>
                <a:defRPr/>
              </a:pPr>
              <a:t>‹#›</a:t>
            </a:fld>
            <a:endParaRPr lang="en-US"/>
          </a:p>
        </p:txBody>
      </p:sp>
    </p:spTree>
    <p:extLst>
      <p:ext uri="{BB962C8B-B14F-4D97-AF65-F5344CB8AC3E}">
        <p14:creationId xmlns:p14="http://schemas.microsoft.com/office/powerpoint/2010/main" val="4163880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BEF7914-94D9-3849-9027-BBC32EC1B92E}" type="slidenum">
              <a:rPr lang="en-US"/>
              <a:pPr>
                <a:defRPr/>
              </a:pPr>
              <a:t>‹#›</a:t>
            </a:fld>
            <a:endParaRPr lang="en-US"/>
          </a:p>
        </p:txBody>
      </p:sp>
    </p:spTree>
    <p:extLst>
      <p:ext uri="{BB962C8B-B14F-4D97-AF65-F5344CB8AC3E}">
        <p14:creationId xmlns:p14="http://schemas.microsoft.com/office/powerpoint/2010/main" val="1972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804DB51-4B82-534F-A67B-E7133EF9CD92}" type="slidenum">
              <a:rPr lang="en-US"/>
              <a:pPr>
                <a:defRPr/>
              </a:pPr>
              <a:t>‹#›</a:t>
            </a:fld>
            <a:endParaRPr lang="en-US"/>
          </a:p>
        </p:txBody>
      </p:sp>
    </p:spTree>
    <p:extLst>
      <p:ext uri="{BB962C8B-B14F-4D97-AF65-F5344CB8AC3E}">
        <p14:creationId xmlns:p14="http://schemas.microsoft.com/office/powerpoint/2010/main" val="2169670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4D9F510-A46C-764F-B335-049CF57B7631}" type="slidenum">
              <a:rPr lang="en-US"/>
              <a:pPr>
                <a:defRPr/>
              </a:pPr>
              <a:t>‹#›</a:t>
            </a:fld>
            <a:endParaRPr lang="en-US"/>
          </a:p>
        </p:txBody>
      </p:sp>
    </p:spTree>
    <p:extLst>
      <p:ext uri="{BB962C8B-B14F-4D97-AF65-F5344CB8AC3E}">
        <p14:creationId xmlns:p14="http://schemas.microsoft.com/office/powerpoint/2010/main" val="11033087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2A6F797-04B9-C04E-A25F-3EDF5FBF257A}" type="slidenum">
              <a:rPr lang="en-US"/>
              <a:pPr>
                <a:defRPr/>
              </a:pPr>
              <a:t>‹#›</a:t>
            </a:fld>
            <a:endParaRPr lang="en-US"/>
          </a:p>
        </p:txBody>
      </p:sp>
    </p:spTree>
    <p:extLst>
      <p:ext uri="{BB962C8B-B14F-4D97-AF65-F5344CB8AC3E}">
        <p14:creationId xmlns:p14="http://schemas.microsoft.com/office/powerpoint/2010/main" val="87360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6FDD793-563D-F844-AC97-BC76E78DFEF6}" type="slidenum">
              <a:rPr lang="en-US"/>
              <a:pPr>
                <a:defRPr/>
              </a:pPr>
              <a:t>‹#›</a:t>
            </a:fld>
            <a:endParaRPr lang="en-US"/>
          </a:p>
        </p:txBody>
      </p:sp>
    </p:spTree>
    <p:extLst>
      <p:ext uri="{BB962C8B-B14F-4D97-AF65-F5344CB8AC3E}">
        <p14:creationId xmlns:p14="http://schemas.microsoft.com/office/powerpoint/2010/main" val="1238904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9A4C680-AD3E-AD4D-83E4-4DF2CAD99A43}" type="slidenum">
              <a:rPr lang="en-US"/>
              <a:pPr>
                <a:defRPr/>
              </a:pPr>
              <a:t>‹#›</a:t>
            </a:fld>
            <a:endParaRPr lang="en-US"/>
          </a:p>
        </p:txBody>
      </p:sp>
    </p:spTree>
    <p:extLst>
      <p:ext uri="{BB962C8B-B14F-4D97-AF65-F5344CB8AC3E}">
        <p14:creationId xmlns:p14="http://schemas.microsoft.com/office/powerpoint/2010/main" val="28767009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782595F-B9CC-2144-A105-F332D58C76D6}" type="slidenum">
              <a:rPr lang="en-US"/>
              <a:pPr>
                <a:defRPr/>
              </a:pPr>
              <a:t>‹#›</a:t>
            </a:fld>
            <a:endParaRPr lang="en-US"/>
          </a:p>
        </p:txBody>
      </p:sp>
    </p:spTree>
    <p:extLst>
      <p:ext uri="{BB962C8B-B14F-4D97-AF65-F5344CB8AC3E}">
        <p14:creationId xmlns:p14="http://schemas.microsoft.com/office/powerpoint/2010/main" val="36318472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06C1A5A-AC9F-4348-B918-C234BE919DC6}" type="slidenum">
              <a:rPr lang="en-US"/>
              <a:pPr>
                <a:defRPr/>
              </a:pPr>
              <a:t>‹#›</a:t>
            </a:fld>
            <a:endParaRPr lang="en-US"/>
          </a:p>
        </p:txBody>
      </p:sp>
    </p:spTree>
    <p:extLst>
      <p:ext uri="{BB962C8B-B14F-4D97-AF65-F5344CB8AC3E}">
        <p14:creationId xmlns:p14="http://schemas.microsoft.com/office/powerpoint/2010/main" val="37728086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0C6B0AA-953C-FB47-9636-F5B86A5DD34E}" type="slidenum">
              <a:rPr lang="en-US"/>
              <a:pPr>
                <a:defRPr/>
              </a:pPr>
              <a:t>‹#›</a:t>
            </a:fld>
            <a:endParaRPr lang="en-US"/>
          </a:p>
        </p:txBody>
      </p:sp>
    </p:spTree>
    <p:extLst>
      <p:ext uri="{BB962C8B-B14F-4D97-AF65-F5344CB8AC3E}">
        <p14:creationId xmlns:p14="http://schemas.microsoft.com/office/powerpoint/2010/main" val="27744194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CA386B5-32A7-3044-99FE-E0041DB2F7A8}" type="slidenum">
              <a:rPr lang="en-US"/>
              <a:pPr>
                <a:defRPr/>
              </a:pPr>
              <a:t>‹#›</a:t>
            </a:fld>
            <a:endParaRPr lang="en-US"/>
          </a:p>
        </p:txBody>
      </p:sp>
    </p:spTree>
    <p:extLst>
      <p:ext uri="{BB962C8B-B14F-4D97-AF65-F5344CB8AC3E}">
        <p14:creationId xmlns:p14="http://schemas.microsoft.com/office/powerpoint/2010/main" val="35776447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EBA9EED-2DC6-CA46-8639-E81747E7C503}" type="slidenum">
              <a:rPr lang="en-US"/>
              <a:pPr>
                <a:defRPr/>
              </a:pPr>
              <a:t>‹#›</a:t>
            </a:fld>
            <a:endParaRPr lang="en-US"/>
          </a:p>
        </p:txBody>
      </p:sp>
    </p:spTree>
    <p:extLst>
      <p:ext uri="{BB962C8B-B14F-4D97-AF65-F5344CB8AC3E}">
        <p14:creationId xmlns:p14="http://schemas.microsoft.com/office/powerpoint/2010/main" val="26523664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7E48911-EA44-484A-9A91-A29103386FC8}" type="slidenum">
              <a:rPr lang="en-US"/>
              <a:pPr>
                <a:defRPr/>
              </a:pPr>
              <a:t>‹#›</a:t>
            </a:fld>
            <a:endParaRPr lang="en-US"/>
          </a:p>
        </p:txBody>
      </p:sp>
    </p:spTree>
    <p:extLst>
      <p:ext uri="{BB962C8B-B14F-4D97-AF65-F5344CB8AC3E}">
        <p14:creationId xmlns:p14="http://schemas.microsoft.com/office/powerpoint/2010/main" val="9569357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8FDBDDC-7195-9044-A060-ADB452145640}" type="slidenum">
              <a:rPr lang="en-US"/>
              <a:pPr>
                <a:defRPr/>
              </a:pPr>
              <a:t>‹#›</a:t>
            </a:fld>
            <a:endParaRPr lang="en-US"/>
          </a:p>
        </p:txBody>
      </p:sp>
    </p:spTree>
    <p:extLst>
      <p:ext uri="{BB962C8B-B14F-4D97-AF65-F5344CB8AC3E}">
        <p14:creationId xmlns:p14="http://schemas.microsoft.com/office/powerpoint/2010/main" val="27833241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5AC00E-6662-ED43-8BBE-E4580E068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1361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96AFEE6-14D2-764F-9026-EAA1945BE7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9259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4AAB1F2-EB20-7445-9018-4D3C7F2D14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1056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9EB98B9-4A52-2646-ADE4-520C15B537EE}" type="slidenum">
              <a:rPr lang="en-US"/>
              <a:pPr>
                <a:defRPr/>
              </a:pPr>
              <a:t>‹#›</a:t>
            </a:fld>
            <a:endParaRPr lang="en-US"/>
          </a:p>
        </p:txBody>
      </p:sp>
    </p:spTree>
    <p:extLst>
      <p:ext uri="{BB962C8B-B14F-4D97-AF65-F5344CB8AC3E}">
        <p14:creationId xmlns:p14="http://schemas.microsoft.com/office/powerpoint/2010/main" val="35963493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C244E56-C907-594D-9953-E14C09A034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40586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F79AC1A-3958-C840-B096-3440542E79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18258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1494D23-A2C6-C442-8C28-706175015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38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6A839E7F-55EE-7044-9937-E4927CDF6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87722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1A1B5AF-7445-1341-9A76-8B42953B03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15870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C8E36A0-4B03-6148-B8E2-EED6DC5803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032206"/>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7FA73F9-2105-5B43-9EE7-89B7A7BB7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15355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FA2D4CB-00FF-794D-B058-F9753000FF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08002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7724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314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1F36654-4C9F-A74C-A806-A82B9F60BF03}" type="slidenum">
              <a:rPr lang="en-US"/>
              <a:pPr>
                <a:defRPr/>
              </a:pPr>
              <a:t>‹#›</a:t>
            </a:fld>
            <a:endParaRPr lang="en-US"/>
          </a:p>
        </p:txBody>
      </p:sp>
    </p:spTree>
    <p:extLst>
      <p:ext uri="{BB962C8B-B14F-4D97-AF65-F5344CB8AC3E}">
        <p14:creationId xmlns:p14="http://schemas.microsoft.com/office/powerpoint/2010/main" val="14356588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7551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0580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5484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0627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6030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0352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34926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5482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3989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E589F53-74CE-FF41-94AE-FB6BBE5098FA}" type="slidenum">
              <a:rPr lang="en-GB"/>
              <a:pPr>
                <a:defRPr/>
              </a:pPr>
              <a:t>‹#›</a:t>
            </a:fld>
            <a:endParaRPr lang="en-GB"/>
          </a:p>
        </p:txBody>
      </p:sp>
    </p:spTree>
    <p:extLst>
      <p:ext uri="{BB962C8B-B14F-4D97-AF65-F5344CB8AC3E}">
        <p14:creationId xmlns:p14="http://schemas.microsoft.com/office/powerpoint/2010/main" val="845286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903989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05F294-3061-874D-B4D5-5CEE379AD266}" type="slidenum">
              <a:rPr lang="en-GB"/>
              <a:pPr>
                <a:defRPr/>
              </a:pPr>
              <a:t>‹#›</a:t>
            </a:fld>
            <a:endParaRPr lang="en-GB"/>
          </a:p>
        </p:txBody>
      </p:sp>
    </p:spTree>
    <p:extLst>
      <p:ext uri="{BB962C8B-B14F-4D97-AF65-F5344CB8AC3E}">
        <p14:creationId xmlns:p14="http://schemas.microsoft.com/office/powerpoint/2010/main" val="15951344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8593D04-A23E-F34E-B633-AA88B1648BB5}" type="slidenum">
              <a:rPr lang="en-GB"/>
              <a:pPr>
                <a:defRPr/>
              </a:pPr>
              <a:t>‹#›</a:t>
            </a:fld>
            <a:endParaRPr lang="en-GB"/>
          </a:p>
        </p:txBody>
      </p:sp>
    </p:spTree>
    <p:extLst>
      <p:ext uri="{BB962C8B-B14F-4D97-AF65-F5344CB8AC3E}">
        <p14:creationId xmlns:p14="http://schemas.microsoft.com/office/powerpoint/2010/main" val="33886887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9FEFEA6-7EB2-9844-B4CB-D1A5B231B083}" type="slidenum">
              <a:rPr lang="en-GB"/>
              <a:pPr>
                <a:defRPr/>
              </a:pPr>
              <a:t>‹#›</a:t>
            </a:fld>
            <a:endParaRPr lang="en-GB"/>
          </a:p>
        </p:txBody>
      </p:sp>
    </p:spTree>
    <p:extLst>
      <p:ext uri="{BB962C8B-B14F-4D97-AF65-F5344CB8AC3E}">
        <p14:creationId xmlns:p14="http://schemas.microsoft.com/office/powerpoint/2010/main" val="307267028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F79D22-656D-6247-85B2-5DA6F1361E9D}" type="slidenum">
              <a:rPr lang="en-GB"/>
              <a:pPr>
                <a:defRPr/>
              </a:pPr>
              <a:t>‹#›</a:t>
            </a:fld>
            <a:endParaRPr lang="en-GB"/>
          </a:p>
        </p:txBody>
      </p:sp>
    </p:spTree>
    <p:extLst>
      <p:ext uri="{BB962C8B-B14F-4D97-AF65-F5344CB8AC3E}">
        <p14:creationId xmlns:p14="http://schemas.microsoft.com/office/powerpoint/2010/main" val="30632874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B7AD175-E808-8E41-BD88-1BB32DCFDC68}" type="slidenum">
              <a:rPr lang="en-GB"/>
              <a:pPr>
                <a:defRPr/>
              </a:pPr>
              <a:t>‹#›</a:t>
            </a:fld>
            <a:endParaRPr lang="en-GB"/>
          </a:p>
        </p:txBody>
      </p:sp>
    </p:spTree>
    <p:extLst>
      <p:ext uri="{BB962C8B-B14F-4D97-AF65-F5344CB8AC3E}">
        <p14:creationId xmlns:p14="http://schemas.microsoft.com/office/powerpoint/2010/main" val="20697161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A491F74-E644-3341-8EA2-6A9CA4915298}" type="slidenum">
              <a:rPr lang="en-GB"/>
              <a:pPr>
                <a:defRPr/>
              </a:pPr>
              <a:t>‹#›</a:t>
            </a:fld>
            <a:endParaRPr lang="en-GB"/>
          </a:p>
        </p:txBody>
      </p:sp>
    </p:spTree>
    <p:extLst>
      <p:ext uri="{BB962C8B-B14F-4D97-AF65-F5344CB8AC3E}">
        <p14:creationId xmlns:p14="http://schemas.microsoft.com/office/powerpoint/2010/main" val="36388308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432DFD-054D-2A40-B480-BA5C5ADAA699}" type="slidenum">
              <a:rPr lang="en-GB"/>
              <a:pPr>
                <a:defRPr/>
              </a:pPr>
              <a:t>‹#›</a:t>
            </a:fld>
            <a:endParaRPr lang="en-GB"/>
          </a:p>
        </p:txBody>
      </p:sp>
    </p:spTree>
    <p:extLst>
      <p:ext uri="{BB962C8B-B14F-4D97-AF65-F5344CB8AC3E}">
        <p14:creationId xmlns:p14="http://schemas.microsoft.com/office/powerpoint/2010/main" val="4221523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9CDAD3A-B727-114F-B534-ADE7F4AC44DF}" type="slidenum">
              <a:rPr lang="en-GB"/>
              <a:pPr>
                <a:defRPr/>
              </a:pPr>
              <a:t>‹#›</a:t>
            </a:fld>
            <a:endParaRPr lang="en-GB"/>
          </a:p>
        </p:txBody>
      </p:sp>
    </p:spTree>
    <p:extLst>
      <p:ext uri="{BB962C8B-B14F-4D97-AF65-F5344CB8AC3E}">
        <p14:creationId xmlns:p14="http://schemas.microsoft.com/office/powerpoint/2010/main" val="5980567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B386342-5E4A-DF4F-AA87-1A3AD7415B7F}" type="slidenum">
              <a:rPr lang="en-GB"/>
              <a:pPr>
                <a:defRPr/>
              </a:pPr>
              <a:t>‹#›</a:t>
            </a:fld>
            <a:endParaRPr lang="en-GB"/>
          </a:p>
        </p:txBody>
      </p:sp>
    </p:spTree>
    <p:extLst>
      <p:ext uri="{BB962C8B-B14F-4D97-AF65-F5344CB8AC3E}">
        <p14:creationId xmlns:p14="http://schemas.microsoft.com/office/powerpoint/2010/main" val="30633648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862F1E4-65A0-A14F-B879-606C4D9E517A}" type="slidenum">
              <a:rPr lang="en-GB"/>
              <a:pPr>
                <a:defRPr/>
              </a:pPr>
              <a:t>‹#›</a:t>
            </a:fld>
            <a:endParaRPr lang="en-GB"/>
          </a:p>
        </p:txBody>
      </p:sp>
    </p:spTree>
    <p:extLst>
      <p:ext uri="{BB962C8B-B14F-4D97-AF65-F5344CB8AC3E}">
        <p14:creationId xmlns:p14="http://schemas.microsoft.com/office/powerpoint/2010/main" val="2221579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608226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smtClean="0"/>
            </a:lvl1pPr>
          </a:lstStyle>
          <a:p>
            <a:pPr>
              <a:defRPr/>
            </a:pPr>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smtClean="0"/>
            </a:lvl1pPr>
          </a:lstStyle>
          <a:p>
            <a:pPr>
              <a:defRPr/>
            </a:pPr>
            <a:fld id="{C30AC9D4-6B35-5A4B-99A4-EB27EE677175}" type="slidenum">
              <a:rPr lang="en-US"/>
              <a:pPr>
                <a:defRPr/>
              </a:pPr>
              <a:t>‹#›</a:t>
            </a:fld>
            <a:endParaRPr lang="en-US"/>
          </a:p>
        </p:txBody>
      </p:sp>
    </p:spTree>
    <p:extLst>
      <p:ext uri="{BB962C8B-B14F-4D97-AF65-F5344CB8AC3E}">
        <p14:creationId xmlns:p14="http://schemas.microsoft.com/office/powerpoint/2010/main" val="1048239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742802B-1BF5-7E4F-8469-57E78961A3C6}" type="slidenum">
              <a:rPr lang="en-US"/>
              <a:pPr>
                <a:defRPr/>
              </a:pPr>
              <a:t>‹#›</a:t>
            </a:fld>
            <a:endParaRPr lang="en-US"/>
          </a:p>
        </p:txBody>
      </p:sp>
    </p:spTree>
    <p:extLst>
      <p:ext uri="{BB962C8B-B14F-4D97-AF65-F5344CB8AC3E}">
        <p14:creationId xmlns:p14="http://schemas.microsoft.com/office/powerpoint/2010/main" val="6125690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C5737C9-0619-3147-BF35-A6643820223D}" type="slidenum">
              <a:rPr lang="en-US"/>
              <a:pPr>
                <a:defRPr/>
              </a:pPr>
              <a:t>‹#›</a:t>
            </a:fld>
            <a:endParaRPr lang="en-US"/>
          </a:p>
        </p:txBody>
      </p:sp>
    </p:spTree>
    <p:extLst>
      <p:ext uri="{BB962C8B-B14F-4D97-AF65-F5344CB8AC3E}">
        <p14:creationId xmlns:p14="http://schemas.microsoft.com/office/powerpoint/2010/main" val="16345716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A66BFE8-FCB6-2649-A62B-A88C3BF3533B}" type="slidenum">
              <a:rPr lang="en-US"/>
              <a:pPr>
                <a:defRPr/>
              </a:pPr>
              <a:t>‹#›</a:t>
            </a:fld>
            <a:endParaRPr lang="en-US"/>
          </a:p>
        </p:txBody>
      </p:sp>
    </p:spTree>
    <p:extLst>
      <p:ext uri="{BB962C8B-B14F-4D97-AF65-F5344CB8AC3E}">
        <p14:creationId xmlns:p14="http://schemas.microsoft.com/office/powerpoint/2010/main" val="32445661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B37774A-63A6-1C48-B7A9-8B7BD2B86F20}" type="slidenum">
              <a:rPr lang="en-US"/>
              <a:pPr>
                <a:defRPr/>
              </a:pPr>
              <a:t>‹#›</a:t>
            </a:fld>
            <a:endParaRPr lang="en-US"/>
          </a:p>
        </p:txBody>
      </p:sp>
    </p:spTree>
    <p:extLst>
      <p:ext uri="{BB962C8B-B14F-4D97-AF65-F5344CB8AC3E}">
        <p14:creationId xmlns:p14="http://schemas.microsoft.com/office/powerpoint/2010/main" val="21043266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CB5ADDC-0207-A34E-8D52-E3911FE72253}" type="slidenum">
              <a:rPr lang="en-US"/>
              <a:pPr>
                <a:defRPr/>
              </a:pPr>
              <a:t>‹#›</a:t>
            </a:fld>
            <a:endParaRPr lang="en-US"/>
          </a:p>
        </p:txBody>
      </p:sp>
    </p:spTree>
    <p:extLst>
      <p:ext uri="{BB962C8B-B14F-4D97-AF65-F5344CB8AC3E}">
        <p14:creationId xmlns:p14="http://schemas.microsoft.com/office/powerpoint/2010/main" val="7312073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B692002-4E4B-CA43-8527-19779F6061D0}" type="slidenum">
              <a:rPr lang="en-US"/>
              <a:pPr>
                <a:defRPr/>
              </a:pPr>
              <a:t>‹#›</a:t>
            </a:fld>
            <a:endParaRPr lang="en-US"/>
          </a:p>
        </p:txBody>
      </p:sp>
    </p:spTree>
    <p:extLst>
      <p:ext uri="{BB962C8B-B14F-4D97-AF65-F5344CB8AC3E}">
        <p14:creationId xmlns:p14="http://schemas.microsoft.com/office/powerpoint/2010/main" val="9632033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3D7EA5F-661B-7044-AB43-EF034A1D8C36}" type="slidenum">
              <a:rPr lang="en-US"/>
              <a:pPr>
                <a:defRPr/>
              </a:pPr>
              <a:t>‹#›</a:t>
            </a:fld>
            <a:endParaRPr lang="en-US"/>
          </a:p>
        </p:txBody>
      </p:sp>
    </p:spTree>
    <p:extLst>
      <p:ext uri="{BB962C8B-B14F-4D97-AF65-F5344CB8AC3E}">
        <p14:creationId xmlns:p14="http://schemas.microsoft.com/office/powerpoint/2010/main" val="40523946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474A1E3-F2AC-3C44-8164-E02CBE419911}" type="slidenum">
              <a:rPr lang="en-US"/>
              <a:pPr>
                <a:defRPr/>
              </a:pPr>
              <a:t>‹#›</a:t>
            </a:fld>
            <a:endParaRPr lang="en-US"/>
          </a:p>
        </p:txBody>
      </p:sp>
    </p:spTree>
    <p:extLst>
      <p:ext uri="{BB962C8B-B14F-4D97-AF65-F5344CB8AC3E}">
        <p14:creationId xmlns:p14="http://schemas.microsoft.com/office/powerpoint/2010/main" val="36995042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846905B-26DF-B146-831F-27907325C9D4}" type="slidenum">
              <a:rPr lang="en-US"/>
              <a:pPr>
                <a:defRPr/>
              </a:pPr>
              <a:t>‹#›</a:t>
            </a:fld>
            <a:endParaRPr lang="en-US"/>
          </a:p>
        </p:txBody>
      </p:sp>
    </p:spTree>
    <p:extLst>
      <p:ext uri="{BB962C8B-B14F-4D97-AF65-F5344CB8AC3E}">
        <p14:creationId xmlns:p14="http://schemas.microsoft.com/office/powerpoint/2010/main" val="3188923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076353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20B4759-55FA-BB4C-A163-9E7E88A3A664}" type="slidenum">
              <a:rPr lang="en-US"/>
              <a:pPr>
                <a:defRPr/>
              </a:pPr>
              <a:t>‹#›</a:t>
            </a:fld>
            <a:endParaRPr lang="en-US"/>
          </a:p>
        </p:txBody>
      </p:sp>
    </p:spTree>
    <p:extLst>
      <p:ext uri="{BB962C8B-B14F-4D97-AF65-F5344CB8AC3E}">
        <p14:creationId xmlns:p14="http://schemas.microsoft.com/office/powerpoint/2010/main" val="28957855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2829D5-0972-E640-B5CB-903811F1A140}" type="slidenum">
              <a:rPr lang="en-US"/>
              <a:pPr>
                <a:defRPr/>
              </a:pPr>
              <a:t>‹#›</a:t>
            </a:fld>
            <a:endParaRPr lang="en-US"/>
          </a:p>
        </p:txBody>
      </p:sp>
    </p:spTree>
    <p:extLst>
      <p:ext uri="{BB962C8B-B14F-4D97-AF65-F5344CB8AC3E}">
        <p14:creationId xmlns:p14="http://schemas.microsoft.com/office/powerpoint/2010/main" val="3510949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5889D0-6728-0A49-A8AA-14DF175A7A4D}" type="slidenum">
              <a:rPr lang="en-US"/>
              <a:pPr>
                <a:defRPr/>
              </a:pPr>
              <a:t>‹#›</a:t>
            </a:fld>
            <a:endParaRPr lang="en-US"/>
          </a:p>
        </p:txBody>
      </p:sp>
    </p:spTree>
    <p:extLst>
      <p:ext uri="{BB962C8B-B14F-4D97-AF65-F5344CB8AC3E}">
        <p14:creationId xmlns:p14="http://schemas.microsoft.com/office/powerpoint/2010/main" val="7942302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DD434DB-2697-7543-B2CF-F50F07A6660E}" type="slidenum">
              <a:rPr lang="en-US"/>
              <a:pPr>
                <a:defRPr/>
              </a:pPr>
              <a:t>‹#›</a:t>
            </a:fld>
            <a:endParaRPr lang="en-US"/>
          </a:p>
        </p:txBody>
      </p:sp>
    </p:spTree>
    <p:extLst>
      <p:ext uri="{BB962C8B-B14F-4D97-AF65-F5344CB8AC3E}">
        <p14:creationId xmlns:p14="http://schemas.microsoft.com/office/powerpoint/2010/main" val="13280852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94C78-09F1-7844-B28C-64A0E2091440}" type="slidenum">
              <a:rPr lang="en-US"/>
              <a:pPr>
                <a:defRPr/>
              </a:pPr>
              <a:t>‹#›</a:t>
            </a:fld>
            <a:endParaRPr lang="en-US"/>
          </a:p>
        </p:txBody>
      </p:sp>
    </p:spTree>
    <p:extLst>
      <p:ext uri="{BB962C8B-B14F-4D97-AF65-F5344CB8AC3E}">
        <p14:creationId xmlns:p14="http://schemas.microsoft.com/office/powerpoint/2010/main" val="39779219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1A8856C1-A471-CA42-AF8F-4C1534F5EE4E}" type="slidenum">
              <a:rPr lang="en-US"/>
              <a:pPr>
                <a:defRPr/>
              </a:pPr>
              <a:t>‹#›</a:t>
            </a:fld>
            <a:endParaRPr lang="en-US"/>
          </a:p>
        </p:txBody>
      </p:sp>
    </p:spTree>
    <p:extLst>
      <p:ext uri="{BB962C8B-B14F-4D97-AF65-F5344CB8AC3E}">
        <p14:creationId xmlns:p14="http://schemas.microsoft.com/office/powerpoint/2010/main" val="39394057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E1F3C9-95CE-6B44-B1A8-DD08676BB0DC}" type="slidenum">
              <a:rPr lang="en-US"/>
              <a:pPr>
                <a:defRPr/>
              </a:pPr>
              <a:t>‹#›</a:t>
            </a:fld>
            <a:endParaRPr lang="en-US"/>
          </a:p>
        </p:txBody>
      </p:sp>
    </p:spTree>
    <p:extLst>
      <p:ext uri="{BB962C8B-B14F-4D97-AF65-F5344CB8AC3E}">
        <p14:creationId xmlns:p14="http://schemas.microsoft.com/office/powerpoint/2010/main" val="16263650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6D221D99-EFD9-CA4B-A279-749F85F25922}" type="slidenum">
              <a:rPr lang="en-US"/>
              <a:pPr>
                <a:defRPr/>
              </a:pPr>
              <a:t>‹#›</a:t>
            </a:fld>
            <a:endParaRPr lang="en-US"/>
          </a:p>
        </p:txBody>
      </p:sp>
    </p:spTree>
    <p:extLst>
      <p:ext uri="{BB962C8B-B14F-4D97-AF65-F5344CB8AC3E}">
        <p14:creationId xmlns:p14="http://schemas.microsoft.com/office/powerpoint/2010/main" val="27668794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BEAE24A-3D96-4147-9AF1-F4536DE6F002}" type="slidenum">
              <a:rPr lang="en-US"/>
              <a:pPr>
                <a:defRPr/>
              </a:pPr>
              <a:t>‹#›</a:t>
            </a:fld>
            <a:endParaRPr lang="en-US"/>
          </a:p>
        </p:txBody>
      </p:sp>
    </p:spTree>
    <p:extLst>
      <p:ext uri="{BB962C8B-B14F-4D97-AF65-F5344CB8AC3E}">
        <p14:creationId xmlns:p14="http://schemas.microsoft.com/office/powerpoint/2010/main" val="7022541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1C9B53-6ABE-A84C-92DB-81019BBECCDA}" type="slidenum">
              <a:rPr lang="en-US"/>
              <a:pPr>
                <a:defRPr/>
              </a:pPr>
              <a:t>‹#›</a:t>
            </a:fld>
            <a:endParaRPr lang="en-US"/>
          </a:p>
        </p:txBody>
      </p:sp>
    </p:spTree>
    <p:extLst>
      <p:ext uri="{BB962C8B-B14F-4D97-AF65-F5344CB8AC3E}">
        <p14:creationId xmlns:p14="http://schemas.microsoft.com/office/powerpoint/2010/main" val="3784257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082757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4D5B507-C0E2-5846-9973-8B4D45209F71}" type="slidenum">
              <a:rPr lang="en-US"/>
              <a:pPr>
                <a:defRPr/>
              </a:pPr>
              <a:t>‹#›</a:t>
            </a:fld>
            <a:endParaRPr lang="en-US"/>
          </a:p>
        </p:txBody>
      </p:sp>
    </p:spTree>
    <p:extLst>
      <p:ext uri="{BB962C8B-B14F-4D97-AF65-F5344CB8AC3E}">
        <p14:creationId xmlns:p14="http://schemas.microsoft.com/office/powerpoint/2010/main" val="30362294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DDA8AA0-5675-4F4E-B391-3BD57C450654}" type="slidenum">
              <a:rPr lang="en-US"/>
              <a:pPr>
                <a:defRPr/>
              </a:pPr>
              <a:t>‹#›</a:t>
            </a:fld>
            <a:endParaRPr lang="en-US"/>
          </a:p>
        </p:txBody>
      </p:sp>
    </p:spTree>
    <p:extLst>
      <p:ext uri="{BB962C8B-B14F-4D97-AF65-F5344CB8AC3E}">
        <p14:creationId xmlns:p14="http://schemas.microsoft.com/office/powerpoint/2010/main" val="3263019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B6D0555-3B17-434A-81F6-AF6DD7DFD8C7}" type="slidenum">
              <a:rPr lang="en-US"/>
              <a:pPr>
                <a:defRPr/>
              </a:pPr>
              <a:t>‹#›</a:t>
            </a:fld>
            <a:endParaRPr lang="en-US"/>
          </a:p>
        </p:txBody>
      </p:sp>
    </p:spTree>
    <p:extLst>
      <p:ext uri="{BB962C8B-B14F-4D97-AF65-F5344CB8AC3E}">
        <p14:creationId xmlns:p14="http://schemas.microsoft.com/office/powerpoint/2010/main" val="5598748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F31F7E6-FC4F-1941-90C9-451C5FA6EFDD}" type="slidenum">
              <a:rPr lang="en-US"/>
              <a:pPr>
                <a:defRPr/>
              </a:pPr>
              <a:t>‹#›</a:t>
            </a:fld>
            <a:endParaRPr lang="en-US"/>
          </a:p>
        </p:txBody>
      </p:sp>
    </p:spTree>
    <p:extLst>
      <p:ext uri="{BB962C8B-B14F-4D97-AF65-F5344CB8AC3E}">
        <p14:creationId xmlns:p14="http://schemas.microsoft.com/office/powerpoint/2010/main" val="7735854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789687D-DE90-694D-AE52-1DAF5084EDB4}" type="slidenum">
              <a:rPr lang="en-US"/>
              <a:pPr>
                <a:defRPr/>
              </a:pPr>
              <a:t>‹#›</a:t>
            </a:fld>
            <a:endParaRPr lang="en-US"/>
          </a:p>
        </p:txBody>
      </p:sp>
    </p:spTree>
    <p:extLst>
      <p:ext uri="{BB962C8B-B14F-4D97-AF65-F5344CB8AC3E}">
        <p14:creationId xmlns:p14="http://schemas.microsoft.com/office/powerpoint/2010/main" val="5787375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0DEF4DD-849C-664D-BCD0-99F6051AF114}" type="slidenum">
              <a:rPr lang="en-US"/>
              <a:pPr>
                <a:defRPr/>
              </a:pPr>
              <a:t>‹#›</a:t>
            </a:fld>
            <a:endParaRPr lang="en-US"/>
          </a:p>
        </p:txBody>
      </p:sp>
    </p:spTree>
    <p:extLst>
      <p:ext uri="{BB962C8B-B14F-4D97-AF65-F5344CB8AC3E}">
        <p14:creationId xmlns:p14="http://schemas.microsoft.com/office/powerpoint/2010/main" val="41278030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1AF0BCC-79D1-C54E-9E93-D024D3076CDB}" type="slidenum">
              <a:rPr lang="en-US"/>
              <a:pPr>
                <a:defRPr/>
              </a:pPr>
              <a:t>‹#›</a:t>
            </a:fld>
            <a:endParaRPr lang="en-US"/>
          </a:p>
        </p:txBody>
      </p:sp>
    </p:spTree>
    <p:extLst>
      <p:ext uri="{BB962C8B-B14F-4D97-AF65-F5344CB8AC3E}">
        <p14:creationId xmlns:p14="http://schemas.microsoft.com/office/powerpoint/2010/main" val="9674307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077DCEA-B4B4-6C4A-A482-1F2F9174C976}" type="slidenum">
              <a:rPr lang="en-US"/>
              <a:pPr>
                <a:defRPr/>
              </a:pPr>
              <a:t>‹#›</a:t>
            </a:fld>
            <a:endParaRPr lang="en-US"/>
          </a:p>
        </p:txBody>
      </p:sp>
    </p:spTree>
    <p:extLst>
      <p:ext uri="{BB962C8B-B14F-4D97-AF65-F5344CB8AC3E}">
        <p14:creationId xmlns:p14="http://schemas.microsoft.com/office/powerpoint/2010/main" val="1070652127"/>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6A69AF-6C20-5B4C-8224-C74C98718BE9}" type="slidenum">
              <a:rPr lang="en-US"/>
              <a:pPr>
                <a:defRPr/>
              </a:pPr>
              <a:t>‹#›</a:t>
            </a:fld>
            <a:endParaRPr lang="en-US"/>
          </a:p>
        </p:txBody>
      </p:sp>
    </p:spTree>
    <p:extLst>
      <p:ext uri="{BB962C8B-B14F-4D97-AF65-F5344CB8AC3E}">
        <p14:creationId xmlns:p14="http://schemas.microsoft.com/office/powerpoint/2010/main" val="114452648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85129A8-B3D1-D64A-972E-EA0F7859E69E}" type="slidenum">
              <a:rPr lang="en-US"/>
              <a:pPr>
                <a:defRPr/>
              </a:pPr>
              <a:t>‹#›</a:t>
            </a:fld>
            <a:endParaRPr lang="en-US"/>
          </a:p>
        </p:txBody>
      </p:sp>
    </p:spTree>
    <p:extLst>
      <p:ext uri="{BB962C8B-B14F-4D97-AF65-F5344CB8AC3E}">
        <p14:creationId xmlns:p14="http://schemas.microsoft.com/office/powerpoint/2010/main" val="342626074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46598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10F0C67-7C19-DF48-A65A-087027478DAF}" type="slidenum">
              <a:rPr lang="en-US"/>
              <a:pPr>
                <a:defRPr/>
              </a:pPr>
              <a:t>‹#›</a:t>
            </a:fld>
            <a:endParaRPr lang="en-US"/>
          </a:p>
        </p:txBody>
      </p:sp>
    </p:spTree>
    <p:extLst>
      <p:ext uri="{BB962C8B-B14F-4D97-AF65-F5344CB8AC3E}">
        <p14:creationId xmlns:p14="http://schemas.microsoft.com/office/powerpoint/2010/main" val="194219830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5986DB-E326-2241-A433-324F9E8D502F}" type="slidenum">
              <a:rPr lang="en-US"/>
              <a:pPr>
                <a:defRPr/>
              </a:pPr>
              <a:t>‹#›</a:t>
            </a:fld>
            <a:endParaRPr lang="en-US"/>
          </a:p>
        </p:txBody>
      </p:sp>
    </p:spTree>
    <p:extLst>
      <p:ext uri="{BB962C8B-B14F-4D97-AF65-F5344CB8AC3E}">
        <p14:creationId xmlns:p14="http://schemas.microsoft.com/office/powerpoint/2010/main" val="250484548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CC93401-97E4-5F4E-B4C4-B0738783629C}" type="slidenum">
              <a:rPr lang="en-US"/>
              <a:pPr>
                <a:defRPr/>
              </a:pPr>
              <a:t>‹#›</a:t>
            </a:fld>
            <a:endParaRPr lang="en-US"/>
          </a:p>
        </p:txBody>
      </p:sp>
    </p:spTree>
    <p:extLst>
      <p:ext uri="{BB962C8B-B14F-4D97-AF65-F5344CB8AC3E}">
        <p14:creationId xmlns:p14="http://schemas.microsoft.com/office/powerpoint/2010/main" val="2626882116"/>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C0F05C3-6428-CA4F-B7BF-0B2B07C979FE}" type="slidenum">
              <a:rPr lang="en-US"/>
              <a:pPr>
                <a:defRPr/>
              </a:pPr>
              <a:t>‹#›</a:t>
            </a:fld>
            <a:endParaRPr lang="en-US"/>
          </a:p>
        </p:txBody>
      </p:sp>
    </p:spTree>
    <p:extLst>
      <p:ext uri="{BB962C8B-B14F-4D97-AF65-F5344CB8AC3E}">
        <p14:creationId xmlns:p14="http://schemas.microsoft.com/office/powerpoint/2010/main" val="230402415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2DBB994-B56D-9140-AA73-4A1A94327C27}" type="slidenum">
              <a:rPr lang="en-US"/>
              <a:pPr>
                <a:defRPr/>
              </a:pPr>
              <a:t>‹#›</a:t>
            </a:fld>
            <a:endParaRPr lang="en-US"/>
          </a:p>
        </p:txBody>
      </p:sp>
    </p:spTree>
    <p:extLst>
      <p:ext uri="{BB962C8B-B14F-4D97-AF65-F5344CB8AC3E}">
        <p14:creationId xmlns:p14="http://schemas.microsoft.com/office/powerpoint/2010/main" val="295416116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A50D375-5741-9443-B03C-B06AF5F799F8}" type="slidenum">
              <a:rPr lang="en-US"/>
              <a:pPr>
                <a:defRPr/>
              </a:pPr>
              <a:t>‹#›</a:t>
            </a:fld>
            <a:endParaRPr lang="en-US"/>
          </a:p>
        </p:txBody>
      </p:sp>
    </p:spTree>
    <p:extLst>
      <p:ext uri="{BB962C8B-B14F-4D97-AF65-F5344CB8AC3E}">
        <p14:creationId xmlns:p14="http://schemas.microsoft.com/office/powerpoint/2010/main" val="391238571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72EA32-E73B-684A-A838-65C1F67B9874}" type="slidenum">
              <a:rPr lang="en-US"/>
              <a:pPr>
                <a:defRPr/>
              </a:pPr>
              <a:t>‹#›</a:t>
            </a:fld>
            <a:endParaRPr lang="en-US"/>
          </a:p>
        </p:txBody>
      </p:sp>
    </p:spTree>
    <p:extLst>
      <p:ext uri="{BB962C8B-B14F-4D97-AF65-F5344CB8AC3E}">
        <p14:creationId xmlns:p14="http://schemas.microsoft.com/office/powerpoint/2010/main" val="91103347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3902993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F91945BB-7F1D-9F44-A1CF-2969B63733A7}" type="slidenum">
              <a:rPr lang="en-GB"/>
              <a:pPr>
                <a:defRPr/>
              </a:pPr>
              <a:t>‹#›</a:t>
            </a:fld>
            <a:endParaRPr lang="en-GB"/>
          </a:p>
        </p:txBody>
      </p:sp>
    </p:spTree>
    <p:extLst>
      <p:ext uri="{BB962C8B-B14F-4D97-AF65-F5344CB8AC3E}">
        <p14:creationId xmlns:p14="http://schemas.microsoft.com/office/powerpoint/2010/main" val="41832049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2434905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369793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8870819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83F4C-975D-E041-8514-8E4D930F84A4}" type="slidenum">
              <a:rPr lang="en-US" smtClean="0"/>
              <a:pPr>
                <a:defRPr/>
              </a:pPr>
              <a:t>‹#›</a:t>
            </a:fld>
            <a:endParaRPr lang="en-US"/>
          </a:p>
        </p:txBody>
      </p:sp>
    </p:spTree>
    <p:extLst>
      <p:ext uri="{BB962C8B-B14F-4D97-AF65-F5344CB8AC3E}">
        <p14:creationId xmlns:p14="http://schemas.microsoft.com/office/powerpoint/2010/main" val="34554369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E58EA-59D6-D14E-8595-38C3FC1FBD9E}" type="slidenum">
              <a:rPr lang="en-US" smtClean="0"/>
              <a:pPr>
                <a:defRPr/>
              </a:pPr>
              <a:t>‹#›</a:t>
            </a:fld>
            <a:endParaRPr lang="en-US"/>
          </a:p>
        </p:txBody>
      </p:sp>
    </p:spTree>
    <p:extLst>
      <p:ext uri="{BB962C8B-B14F-4D97-AF65-F5344CB8AC3E}">
        <p14:creationId xmlns:p14="http://schemas.microsoft.com/office/powerpoint/2010/main" val="22719286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F34329-36FB-8045-A857-6B87ACF05743}" type="slidenum">
              <a:rPr lang="en-US" smtClean="0"/>
              <a:pPr>
                <a:defRPr/>
              </a:pPr>
              <a:t>‹#›</a:t>
            </a:fld>
            <a:endParaRPr lang="en-US"/>
          </a:p>
        </p:txBody>
      </p:sp>
    </p:spTree>
    <p:extLst>
      <p:ext uri="{BB962C8B-B14F-4D97-AF65-F5344CB8AC3E}">
        <p14:creationId xmlns:p14="http://schemas.microsoft.com/office/powerpoint/2010/main" val="30655568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36375227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298EEC-5975-2044-AE96-C560D72AB1B9}" type="slidenum">
              <a:rPr lang="en-US" smtClean="0"/>
              <a:pPr>
                <a:defRPr/>
              </a:pPr>
              <a:t>‹#›</a:t>
            </a:fld>
            <a:endParaRPr lang="en-US"/>
          </a:p>
        </p:txBody>
      </p:sp>
    </p:spTree>
    <p:extLst>
      <p:ext uri="{BB962C8B-B14F-4D97-AF65-F5344CB8AC3E}">
        <p14:creationId xmlns:p14="http://schemas.microsoft.com/office/powerpoint/2010/main" val="2010485607"/>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81B0-56EC-E54C-8B69-C6049B09C6F1}" type="slidenum">
              <a:rPr lang="en-US" smtClean="0"/>
              <a:pPr>
                <a:defRPr/>
              </a:pPr>
              <a:t>‹#›</a:t>
            </a:fld>
            <a:endParaRPr lang="en-US"/>
          </a:p>
        </p:txBody>
      </p:sp>
    </p:spTree>
    <p:extLst>
      <p:ext uri="{BB962C8B-B14F-4D97-AF65-F5344CB8AC3E}">
        <p14:creationId xmlns:p14="http://schemas.microsoft.com/office/powerpoint/2010/main" val="21906779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8D880C-F111-DE4E-BC69-B898C79D15EE}" type="slidenum">
              <a:rPr lang="en-US" smtClean="0"/>
              <a:pPr>
                <a:defRPr/>
              </a:pPr>
              <a:t>‹#›</a:t>
            </a:fld>
            <a:endParaRPr lang="en-US"/>
          </a:p>
        </p:txBody>
      </p:sp>
    </p:spTree>
    <p:extLst>
      <p:ext uri="{BB962C8B-B14F-4D97-AF65-F5344CB8AC3E}">
        <p14:creationId xmlns:p14="http://schemas.microsoft.com/office/powerpoint/2010/main" val="155778351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26472E-5335-254C-9C38-DD6A0E161E36}" type="slidenum">
              <a:rPr lang="en-US" smtClean="0"/>
              <a:pPr>
                <a:defRPr/>
              </a:pPr>
              <a:t>‹#›</a:t>
            </a:fld>
            <a:endParaRPr lang="en-US"/>
          </a:p>
        </p:txBody>
      </p:sp>
    </p:spTree>
    <p:extLst>
      <p:ext uri="{BB962C8B-B14F-4D97-AF65-F5344CB8AC3E}">
        <p14:creationId xmlns:p14="http://schemas.microsoft.com/office/powerpoint/2010/main" val="294550866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23026D-8A6D-534F-AE4E-0D05609DF2D7}" type="slidenum">
              <a:rPr lang="en-US" smtClean="0"/>
              <a:pPr>
                <a:defRPr/>
              </a:pPr>
              <a:t>‹#›</a:t>
            </a:fld>
            <a:endParaRPr lang="en-US"/>
          </a:p>
        </p:txBody>
      </p:sp>
    </p:spTree>
    <p:extLst>
      <p:ext uri="{BB962C8B-B14F-4D97-AF65-F5344CB8AC3E}">
        <p14:creationId xmlns:p14="http://schemas.microsoft.com/office/powerpoint/2010/main" val="4280580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154917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3"/>
          <p:cNvSpPr>
            <a:spLocks noGrp="1" noChangeArrowheads="1"/>
          </p:cNvSpPr>
          <p:nvPr>
            <p:ph type="subTitle" idx="1"/>
          </p:nvPr>
        </p:nvSpPr>
        <p:spPr>
          <a:xfrm>
            <a:off x="2133600" y="3886200"/>
            <a:ext cx="6400800" cy="1752600"/>
          </a:xfrm>
        </p:spPr>
        <p:txBody>
          <a:bodyPr/>
          <a:lstStyle>
            <a:lvl1pPr marL="0" indent="0" algn="ctr">
              <a:buFont typeface="Wingdings" pitchFamily="-112"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4DD33B-A59D-E64F-863A-DCB64AFEF09E}" type="slidenum">
              <a:rPr lang="en-US"/>
              <a:pPr>
                <a:defRPr/>
              </a:pPr>
              <a:t>‹#›</a:t>
            </a:fld>
            <a:endParaRPr lang="en-US"/>
          </a:p>
        </p:txBody>
      </p:sp>
    </p:spTree>
    <p:extLst>
      <p:ext uri="{BB962C8B-B14F-4D97-AF65-F5344CB8AC3E}">
        <p14:creationId xmlns:p14="http://schemas.microsoft.com/office/powerpoint/2010/main" val="28541516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7CECCA-41AA-284B-A03B-26F6DDD3CFE4}" type="slidenum">
              <a:rPr lang="en-US"/>
              <a:pPr>
                <a:defRPr/>
              </a:pPr>
              <a:t>‹#›</a:t>
            </a:fld>
            <a:endParaRPr lang="en-US"/>
          </a:p>
        </p:txBody>
      </p:sp>
    </p:spTree>
    <p:extLst>
      <p:ext uri="{BB962C8B-B14F-4D97-AF65-F5344CB8AC3E}">
        <p14:creationId xmlns:p14="http://schemas.microsoft.com/office/powerpoint/2010/main" val="17895832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4A2BC0-8DBD-A940-B690-2FAC138F5C41}" type="slidenum">
              <a:rPr lang="en-US"/>
              <a:pPr>
                <a:defRPr/>
              </a:pPr>
              <a:t>‹#›</a:t>
            </a:fld>
            <a:endParaRPr lang="en-US"/>
          </a:p>
        </p:txBody>
      </p:sp>
    </p:spTree>
    <p:extLst>
      <p:ext uri="{BB962C8B-B14F-4D97-AF65-F5344CB8AC3E}">
        <p14:creationId xmlns:p14="http://schemas.microsoft.com/office/powerpoint/2010/main" val="231102130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956599-810B-A542-80CB-ED9821555DA6}" type="slidenum">
              <a:rPr lang="en-US"/>
              <a:pPr>
                <a:defRPr/>
              </a:pPr>
              <a:t>‹#›</a:t>
            </a:fld>
            <a:endParaRPr lang="en-US"/>
          </a:p>
        </p:txBody>
      </p:sp>
    </p:spTree>
    <p:extLst>
      <p:ext uri="{BB962C8B-B14F-4D97-AF65-F5344CB8AC3E}">
        <p14:creationId xmlns:p14="http://schemas.microsoft.com/office/powerpoint/2010/main" val="13095521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D56E10-E1B5-AE46-85EB-AD8BBD831192}" type="slidenum">
              <a:rPr lang="en-US"/>
              <a:pPr>
                <a:defRPr/>
              </a:pPr>
              <a:t>‹#›</a:t>
            </a:fld>
            <a:endParaRPr lang="en-US"/>
          </a:p>
        </p:txBody>
      </p:sp>
    </p:spTree>
    <p:extLst>
      <p:ext uri="{BB962C8B-B14F-4D97-AF65-F5344CB8AC3E}">
        <p14:creationId xmlns:p14="http://schemas.microsoft.com/office/powerpoint/2010/main" val="42047470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4D1226-FDD6-E344-91AA-EEC1B3693028}" type="slidenum">
              <a:rPr lang="en-US"/>
              <a:pPr>
                <a:defRPr/>
              </a:pPr>
              <a:t>‹#›</a:t>
            </a:fld>
            <a:endParaRPr lang="en-US"/>
          </a:p>
        </p:txBody>
      </p:sp>
    </p:spTree>
    <p:extLst>
      <p:ext uri="{BB962C8B-B14F-4D97-AF65-F5344CB8AC3E}">
        <p14:creationId xmlns:p14="http://schemas.microsoft.com/office/powerpoint/2010/main" val="36601565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9EC09A-F1D4-BC46-8B4E-1C49969BED72}" type="slidenum">
              <a:rPr lang="en-US"/>
              <a:pPr>
                <a:defRPr/>
              </a:pPr>
              <a:t>‹#›</a:t>
            </a:fld>
            <a:endParaRPr lang="en-US"/>
          </a:p>
        </p:txBody>
      </p:sp>
    </p:spTree>
    <p:extLst>
      <p:ext uri="{BB962C8B-B14F-4D97-AF65-F5344CB8AC3E}">
        <p14:creationId xmlns:p14="http://schemas.microsoft.com/office/powerpoint/2010/main" val="9115956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9A4BCB-C821-0343-8E88-88C5A28C2AB6}" type="slidenum">
              <a:rPr lang="en-US"/>
              <a:pPr>
                <a:defRPr/>
              </a:pPr>
              <a:t>‹#›</a:t>
            </a:fld>
            <a:endParaRPr lang="en-US"/>
          </a:p>
        </p:txBody>
      </p:sp>
    </p:spTree>
    <p:extLst>
      <p:ext uri="{BB962C8B-B14F-4D97-AF65-F5344CB8AC3E}">
        <p14:creationId xmlns:p14="http://schemas.microsoft.com/office/powerpoint/2010/main" val="28711776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7AE29B-9567-3848-9F57-E689A1A11971}" type="slidenum">
              <a:rPr lang="en-US"/>
              <a:pPr>
                <a:defRPr/>
              </a:pPr>
              <a:t>‹#›</a:t>
            </a:fld>
            <a:endParaRPr lang="en-US"/>
          </a:p>
        </p:txBody>
      </p:sp>
    </p:spTree>
    <p:extLst>
      <p:ext uri="{BB962C8B-B14F-4D97-AF65-F5344CB8AC3E}">
        <p14:creationId xmlns:p14="http://schemas.microsoft.com/office/powerpoint/2010/main" val="42504871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0B3DE-C615-284B-85B9-5E119A42D391}" type="slidenum">
              <a:rPr lang="en-US"/>
              <a:pPr>
                <a:defRPr/>
              </a:pPr>
              <a:t>‹#›</a:t>
            </a:fld>
            <a:endParaRPr lang="en-US"/>
          </a:p>
        </p:txBody>
      </p:sp>
    </p:spTree>
    <p:extLst>
      <p:ext uri="{BB962C8B-B14F-4D97-AF65-F5344CB8AC3E}">
        <p14:creationId xmlns:p14="http://schemas.microsoft.com/office/powerpoint/2010/main" val="262685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F0B00A0-4047-0045-AC75-723ED1B6D6AC}" type="slidenum">
              <a:rPr lang="en-US"/>
              <a:pPr>
                <a:defRPr/>
              </a:pPr>
              <a:t>‹#›</a:t>
            </a:fld>
            <a:endParaRPr lang="en-US"/>
          </a:p>
        </p:txBody>
      </p:sp>
    </p:spTree>
    <p:extLst>
      <p:ext uri="{BB962C8B-B14F-4D97-AF65-F5344CB8AC3E}">
        <p14:creationId xmlns:p14="http://schemas.microsoft.com/office/powerpoint/2010/main" val="3646128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6457754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BA1B67-938B-A244-9835-56965F3E9C35}" type="slidenum">
              <a:rPr lang="en-US"/>
              <a:pPr>
                <a:defRPr/>
              </a:pPr>
              <a:t>‹#›</a:t>
            </a:fld>
            <a:endParaRPr lang="en-US"/>
          </a:p>
        </p:txBody>
      </p:sp>
    </p:spTree>
    <p:extLst>
      <p:ext uri="{BB962C8B-B14F-4D97-AF65-F5344CB8AC3E}">
        <p14:creationId xmlns:p14="http://schemas.microsoft.com/office/powerpoint/2010/main" val="168250947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0822796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36252879"/>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56158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95912580"/>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74028577"/>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5824335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301432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2847957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2040046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73828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5769503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67670556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08437010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47155313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31358393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2174360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24593038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69484726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16484740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539648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616574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9609970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045194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1687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93251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45955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pPr>
                <a:defRPr/>
              </a:pPr>
              <a:t>‹#›</a:t>
            </a:fld>
            <a:endParaRPr lang="en-US"/>
          </a:p>
        </p:txBody>
      </p:sp>
    </p:spTree>
    <p:extLst>
      <p:ext uri="{BB962C8B-B14F-4D97-AF65-F5344CB8AC3E}">
        <p14:creationId xmlns:p14="http://schemas.microsoft.com/office/powerpoint/2010/main" val="2760918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pPr>
                <a:defRPr/>
              </a:pPr>
              <a:t>‹#›</a:t>
            </a:fld>
            <a:endParaRPr lang="en-US"/>
          </a:p>
        </p:txBody>
      </p:sp>
    </p:spTree>
    <p:extLst>
      <p:ext uri="{BB962C8B-B14F-4D97-AF65-F5344CB8AC3E}">
        <p14:creationId xmlns:p14="http://schemas.microsoft.com/office/powerpoint/2010/main" val="3974672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pPr>
                <a:defRPr/>
              </a:pPr>
              <a:t>‹#›</a:t>
            </a:fld>
            <a:endParaRPr lang="en-US"/>
          </a:p>
        </p:txBody>
      </p:sp>
    </p:spTree>
    <p:extLst>
      <p:ext uri="{BB962C8B-B14F-4D97-AF65-F5344CB8AC3E}">
        <p14:creationId xmlns:p14="http://schemas.microsoft.com/office/powerpoint/2010/main" val="2075443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pPr>
                <a:defRPr/>
              </a:pPr>
              <a:t>12/11/24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pPr>
                <a:defRPr/>
              </a:pPr>
              <a:t>‹#›</a:t>
            </a:fld>
            <a:endParaRPr lang="en-US"/>
          </a:p>
        </p:txBody>
      </p:sp>
    </p:spTree>
    <p:extLst>
      <p:ext uri="{BB962C8B-B14F-4D97-AF65-F5344CB8AC3E}">
        <p14:creationId xmlns:p14="http://schemas.microsoft.com/office/powerpoint/2010/main" val="393133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C8EE490-2504-8144-84F6-D47FE3604BB0}" type="slidenum">
              <a:rPr lang="en-US"/>
              <a:pPr>
                <a:defRPr/>
              </a:pPr>
              <a:t>‹#›</a:t>
            </a:fld>
            <a:endParaRPr lang="en-US"/>
          </a:p>
        </p:txBody>
      </p:sp>
    </p:spTree>
    <p:extLst>
      <p:ext uri="{BB962C8B-B14F-4D97-AF65-F5344CB8AC3E}">
        <p14:creationId xmlns:p14="http://schemas.microsoft.com/office/powerpoint/2010/main" val="3387181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pPr>
                <a:defRPr/>
              </a:pPr>
              <a:t>12/11/24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pPr>
                <a:defRPr/>
              </a:pPr>
              <a:t>‹#›</a:t>
            </a:fld>
            <a:endParaRPr lang="en-US"/>
          </a:p>
        </p:txBody>
      </p:sp>
    </p:spTree>
    <p:extLst>
      <p:ext uri="{BB962C8B-B14F-4D97-AF65-F5344CB8AC3E}">
        <p14:creationId xmlns:p14="http://schemas.microsoft.com/office/powerpoint/2010/main" val="3899257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pPr>
                <a:defRPr/>
              </a:pPr>
              <a:t>12/11/24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pPr>
                <a:defRPr/>
              </a:pPr>
              <a:t>‹#›</a:t>
            </a:fld>
            <a:endParaRPr lang="en-US"/>
          </a:p>
        </p:txBody>
      </p:sp>
    </p:spTree>
    <p:extLst>
      <p:ext uri="{BB962C8B-B14F-4D97-AF65-F5344CB8AC3E}">
        <p14:creationId xmlns:p14="http://schemas.microsoft.com/office/powerpoint/2010/main" val="1387019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pPr>
                <a:defRPr/>
              </a:pPr>
              <a:t>12/11/24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pPr>
                <a:defRPr/>
              </a:pPr>
              <a:t>‹#›</a:t>
            </a:fld>
            <a:endParaRPr lang="en-US"/>
          </a:p>
        </p:txBody>
      </p:sp>
    </p:spTree>
    <p:extLst>
      <p:ext uri="{BB962C8B-B14F-4D97-AF65-F5344CB8AC3E}">
        <p14:creationId xmlns:p14="http://schemas.microsoft.com/office/powerpoint/2010/main" val="1400699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pPr>
                <a:defRPr/>
              </a:pPr>
              <a:t>12/11/24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pPr>
                <a:defRPr/>
              </a:pPr>
              <a:t>‹#›</a:t>
            </a:fld>
            <a:endParaRPr lang="en-US"/>
          </a:p>
        </p:txBody>
      </p:sp>
    </p:spTree>
    <p:extLst>
      <p:ext uri="{BB962C8B-B14F-4D97-AF65-F5344CB8AC3E}">
        <p14:creationId xmlns:p14="http://schemas.microsoft.com/office/powerpoint/2010/main" val="2568865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pPr>
                <a:defRPr/>
              </a:pPr>
              <a:t>12/11/24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pPr>
                <a:defRPr/>
              </a:pPr>
              <a:t>‹#›</a:t>
            </a:fld>
            <a:endParaRPr lang="en-US"/>
          </a:p>
        </p:txBody>
      </p:sp>
    </p:spTree>
    <p:extLst>
      <p:ext uri="{BB962C8B-B14F-4D97-AF65-F5344CB8AC3E}">
        <p14:creationId xmlns:p14="http://schemas.microsoft.com/office/powerpoint/2010/main" val="3234094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pPr>
                <a:defRPr/>
              </a:pPr>
              <a:t>‹#›</a:t>
            </a:fld>
            <a:endParaRPr lang="en-US"/>
          </a:p>
        </p:txBody>
      </p:sp>
    </p:spTree>
    <p:extLst>
      <p:ext uri="{BB962C8B-B14F-4D97-AF65-F5344CB8AC3E}">
        <p14:creationId xmlns:p14="http://schemas.microsoft.com/office/powerpoint/2010/main" val="1454153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pPr>
                <a:defRPr/>
              </a:pPr>
              <a:t>12/11/24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pPr>
                <a:defRPr/>
              </a:pPr>
              <a:t>‹#›</a:t>
            </a:fld>
            <a:endParaRPr lang="en-US"/>
          </a:p>
        </p:txBody>
      </p:sp>
    </p:spTree>
    <p:extLst>
      <p:ext uri="{BB962C8B-B14F-4D97-AF65-F5344CB8AC3E}">
        <p14:creationId xmlns:p14="http://schemas.microsoft.com/office/powerpoint/2010/main" val="3301252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56160400"/>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77819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6760531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84D4E0F-B99F-AD46-8CF7-DE1430DE63F2}" type="slidenum">
              <a:rPr lang="en-US"/>
              <a:pPr>
                <a:defRPr/>
              </a:pPr>
              <a:t>‹#›</a:t>
            </a:fld>
            <a:endParaRPr lang="en-US"/>
          </a:p>
        </p:txBody>
      </p:sp>
    </p:spTree>
    <p:extLst>
      <p:ext uri="{BB962C8B-B14F-4D97-AF65-F5344CB8AC3E}">
        <p14:creationId xmlns:p14="http://schemas.microsoft.com/office/powerpoint/2010/main" val="1179595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956430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03497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7947438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5642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103832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8095245"/>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402667"/>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355890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45292042"/>
      </p:ext>
    </p:extLst>
  </p:cSld>
  <p:clrMapOvr>
    <a:masterClrMapping/>
  </p:clrMapOvr>
  <p:transition spd="med">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5571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6ED21CF-CD50-C443-8694-1DB10327668C}" type="slidenum">
              <a:rPr lang="en-US"/>
              <a:pPr>
                <a:defRPr/>
              </a:pPr>
              <a:t>‹#›</a:t>
            </a:fld>
            <a:endParaRPr lang="en-US"/>
          </a:p>
        </p:txBody>
      </p:sp>
    </p:spTree>
    <p:extLst>
      <p:ext uri="{BB962C8B-B14F-4D97-AF65-F5344CB8AC3E}">
        <p14:creationId xmlns:p14="http://schemas.microsoft.com/office/powerpoint/2010/main" val="1486917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53953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5060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8775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353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056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9863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0997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7685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6845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7413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13BA5FE-692C-B94C-9A47-5C67A7ED7458}" type="slidenum">
              <a:rPr lang="en-US"/>
              <a:pPr>
                <a:defRPr/>
              </a:pPr>
              <a:t>‹#›</a:t>
            </a:fld>
            <a:endParaRPr lang="en-US"/>
          </a:p>
        </p:txBody>
      </p:sp>
    </p:spTree>
    <p:extLst>
      <p:ext uri="{BB962C8B-B14F-4D97-AF65-F5344CB8AC3E}">
        <p14:creationId xmlns:p14="http://schemas.microsoft.com/office/powerpoint/2010/main" val="13488873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11/12/2024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690942362"/>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3739004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11/12/2024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7501334"/>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11/12/2024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849762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11/12/2024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08897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11/12/2024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316393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11/12/2024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917045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11/12/2024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925959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11/12/2024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3095604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11/12/2024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863954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CD055B7-B219-7443-92B3-8FD5E82F87D6}" type="slidenum">
              <a:rPr lang="en-US"/>
              <a:pPr>
                <a:defRPr/>
              </a:pPr>
              <a:t>‹#›</a:t>
            </a:fld>
            <a:endParaRPr lang="en-US"/>
          </a:p>
        </p:txBody>
      </p:sp>
    </p:spTree>
    <p:extLst>
      <p:ext uri="{BB962C8B-B14F-4D97-AF65-F5344CB8AC3E}">
        <p14:creationId xmlns:p14="http://schemas.microsoft.com/office/powerpoint/2010/main" val="14613914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11/12/2024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037907545"/>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286000"/>
            <a:ext cx="7772400" cy="1143000"/>
          </a:xfrm>
        </p:spPr>
        <p:txBody>
          <a:bodyPr/>
          <a:lstStyle>
            <a:lvl1pPr algn="r">
              <a:defRPr/>
            </a:lvl1pPr>
          </a:lstStyle>
          <a:p>
            <a:r>
              <a:rPr lang="en-US"/>
              <a:t>Click to edit Master title style</a:t>
            </a:r>
          </a:p>
        </p:txBody>
      </p:sp>
      <p:sp>
        <p:nvSpPr>
          <p:cNvPr id="19459" name="Rectangle 3"/>
          <p:cNvSpPr>
            <a:spLocks noGrp="1" noChangeArrowheads="1"/>
          </p:cNvSpPr>
          <p:nvPr>
            <p:ph type="subTitle" idx="1"/>
          </p:nvPr>
        </p:nvSpPr>
        <p:spPr>
          <a:xfrm>
            <a:off x="2057400" y="3810000"/>
            <a:ext cx="6400800" cy="1752600"/>
          </a:xfrm>
        </p:spPr>
        <p:txBody>
          <a:bodyPr/>
          <a:lstStyle>
            <a:lvl1pPr marL="0" indent="0" algn="r">
              <a:buFont typeface="Wingdings" pitchFamily="24"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8EA7B3-66BE-7A48-91DD-A1A64A7D3201}" type="slidenum">
              <a:rPr lang="en-US"/>
              <a:pPr>
                <a:defRPr/>
              </a:pPr>
              <a:t>‹#›</a:t>
            </a:fld>
            <a:endParaRPr lang="en-US"/>
          </a:p>
        </p:txBody>
      </p:sp>
    </p:spTree>
    <p:extLst>
      <p:ext uri="{BB962C8B-B14F-4D97-AF65-F5344CB8AC3E}">
        <p14:creationId xmlns:p14="http://schemas.microsoft.com/office/powerpoint/2010/main" val="14662933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749570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521206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448631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315176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2861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73358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689478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0525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0F9B013-1FEC-7F4F-944B-13C28DB852ED}" type="slidenum">
              <a:rPr lang="en-US"/>
              <a:pPr>
                <a:defRPr/>
              </a:pPr>
              <a:t>‹#›</a:t>
            </a:fld>
            <a:endParaRPr lang="en-US"/>
          </a:p>
        </p:txBody>
      </p:sp>
    </p:spTree>
    <p:extLst>
      <p:ext uri="{BB962C8B-B14F-4D97-AF65-F5344CB8AC3E}">
        <p14:creationId xmlns:p14="http://schemas.microsoft.com/office/powerpoint/2010/main" val="1785413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079579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81050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692346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787755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5809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16955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50727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95920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48065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12/11/24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216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5.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5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5" Type="http://schemas.openxmlformats.org/officeDocument/2006/relationships/theme" Target="../theme/theme24.xml"/><Relationship Id="rId4" Type="http://schemas.openxmlformats.org/officeDocument/2006/relationships/slideLayout" Target="../slideLayouts/slideLayout25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5.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theme" Target="../theme/theme26.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6.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7.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theme" Target="../theme/theme3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4"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5"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7"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smtClean="0">
                <a:latin typeface="Times New Roman" charset="0"/>
              </a:defRPr>
            </a:lvl1pPr>
          </a:lstStyle>
          <a:p>
            <a:pPr>
              <a:defRPr/>
            </a:pPr>
            <a:endParaRPr lang="en-US"/>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smtClean="0">
                <a:latin typeface="Times New Roman" charset="0"/>
              </a:defRPr>
            </a:lvl1pPr>
          </a:lstStyle>
          <a:p>
            <a:pPr>
              <a:defRPr/>
            </a:pPr>
            <a:endParaRPr lang="en-US"/>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latin typeface="Times New Roman" charset="0"/>
              </a:defRPr>
            </a:lvl1pPr>
          </a:lstStyle>
          <a:p>
            <a:pPr>
              <a:defRPr/>
            </a:pPr>
            <a:fld id="{DA11BE53-BF00-9D49-B2BD-6E2BDCA072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3"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12/11/24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99226418"/>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11/12/2024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185246554"/>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06868069"/>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 id="2147484713" r:id="rId12"/>
    <p:sldLayoutId id="21474847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sp>
          <p:nvSpPr>
            <p:cNvPr id="3076"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defRPr/>
              </a:pPr>
              <a:endParaRPr lang="en-US" altLang="en-US">
                <a:cs typeface="+mn-cs"/>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latin typeface="Tahoma" charset="0"/>
              </a:defRPr>
            </a:lvl1pPr>
          </a:lstStyle>
          <a:p>
            <a:pPr>
              <a:defRPr/>
            </a:pPr>
            <a:endParaRPr lang="en-US"/>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latin typeface="Tahoma" charset="0"/>
              </a:defRPr>
            </a:lvl1pPr>
          </a:lstStyle>
          <a:p>
            <a:pPr>
              <a:defRPr/>
            </a:pPr>
            <a:endParaRPr lang="en-US"/>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Tahoma" charset="0"/>
              </a:defRPr>
            </a:lvl1pPr>
          </a:lstStyle>
          <a:p>
            <a:pPr>
              <a:defRPr/>
            </a:pPr>
            <a:fld id="{CB055B06-449B-4E44-B403-3A77D033D443}" type="slidenum">
              <a:rPr lang="en-US"/>
              <a:pPr>
                <a:defRPr/>
              </a:pPr>
              <a:t>‹#›</a:t>
            </a:fld>
            <a:endParaRPr lang="en-US"/>
          </a:p>
        </p:txBody>
      </p:sp>
    </p:spTree>
    <p:extLst>
      <p:ext uri="{BB962C8B-B14F-4D97-AF65-F5344CB8AC3E}">
        <p14:creationId xmlns:p14="http://schemas.microsoft.com/office/powerpoint/2010/main" val="3301425078"/>
      </p:ext>
    </p:extLst>
  </p:cSld>
  <p:clrMap bg1="dk2" tx1="lt1" bg2="dk1" tx2="lt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7107" name="Rectangle 3"/>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fld id="{66E2E78A-13FF-704B-BF15-F22D93CC08C6}" type="slidenum">
              <a:rPr lang="en-US"/>
              <a:pPr>
                <a:defRPr/>
              </a:pPr>
              <a:t>‹#›</a:t>
            </a:fld>
            <a:endParaRPr lang="en-US"/>
          </a:p>
        </p:txBody>
      </p:sp>
    </p:spTree>
    <p:extLst>
      <p:ext uri="{BB962C8B-B14F-4D97-AF65-F5344CB8AC3E}">
        <p14:creationId xmlns:p14="http://schemas.microsoft.com/office/powerpoint/2010/main" val="265006170"/>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charset="0"/>
        <a:buChar char="•"/>
        <a:defRPr lang="en-US" sz="3200">
          <a:solidFill>
            <a:srgbClr val="000000"/>
          </a:solidFill>
          <a:latin typeface="Trebuchet MS"/>
          <a:ea typeface="Osaka"/>
          <a:cs typeface="Osaka"/>
        </a:defRPr>
      </a:lvl1pPr>
      <a:lvl2pPr marL="742950" lvl="1" indent="-285750" algn="l" rtl="0" eaLnBrk="0" fontAlgn="base" hangingPunct="0">
        <a:spcBef>
          <a:spcPts val="700"/>
        </a:spcBef>
        <a:spcAft>
          <a:spcPct val="0"/>
        </a:spcAft>
        <a:buSzPct val="100000"/>
        <a:buFont typeface="Times" charset="0"/>
        <a:buChar char="•"/>
        <a:defRPr lang="en-US" sz="2800">
          <a:solidFill>
            <a:srgbClr val="000000"/>
          </a:solidFill>
          <a:latin typeface="Trebuchet MS"/>
          <a:ea typeface="Osaka"/>
          <a:cs typeface="Osaka"/>
        </a:defRPr>
      </a:lvl2pPr>
      <a:lvl3pPr marL="1143000" lvl="2" indent="-228600" algn="l" rtl="0" eaLnBrk="0" fontAlgn="base" hangingPunct="0">
        <a:spcBef>
          <a:spcPts val="600"/>
        </a:spcBef>
        <a:spcAft>
          <a:spcPct val="0"/>
        </a:spcAft>
        <a:buSzPct val="100000"/>
        <a:buFont typeface="Times" charset="0"/>
        <a:buChar char="•"/>
        <a:defRPr lang="en-US" sz="2400">
          <a:solidFill>
            <a:srgbClr val="000000"/>
          </a:solidFill>
          <a:latin typeface="Trebuchet MS"/>
          <a:ea typeface="Osaka"/>
          <a:cs typeface="Osaka"/>
        </a:defRPr>
      </a:lvl3pPr>
      <a:lvl4pPr marL="1600200" lvl="3"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4pPr>
      <a:lvl5pPr marL="2057400" lvl="4"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9pPr>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Times New Roman" charset="0"/>
              </a:defRPr>
            </a:lvl1pPr>
          </a:lstStyle>
          <a:p>
            <a:pPr>
              <a:defRPr/>
            </a:pPr>
            <a:endParaRPr lang="en-US"/>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Times New Roman" charset="0"/>
              </a:defRPr>
            </a:lvl1pPr>
          </a:lstStyle>
          <a:p>
            <a:pPr>
              <a:defRPr/>
            </a:pPr>
            <a:endParaRPr lang="en-US"/>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charset="0"/>
              </a:defRPr>
            </a:lvl1pPr>
          </a:lstStyle>
          <a:p>
            <a:pPr>
              <a:defRPr/>
            </a:pPr>
            <a:fld id="{EDC3FF86-53B4-C642-A7DB-0E6C4247A80D}" type="slidenum">
              <a:rPr lang="en-US"/>
              <a:pPr>
                <a:defRPr/>
              </a:pPr>
              <a:t>‹#›</a:t>
            </a:fld>
            <a:endParaRPr lang="en-US"/>
          </a:p>
        </p:txBody>
      </p:sp>
    </p:spTree>
    <p:extLst>
      <p:ext uri="{BB962C8B-B14F-4D97-AF65-F5344CB8AC3E}">
        <p14:creationId xmlns:p14="http://schemas.microsoft.com/office/powerpoint/2010/main" val="20548496"/>
      </p:ext>
    </p:extLst>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24"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a:defRPr/>
            </a:pPr>
            <a:endParaRPr lang="en-US">
              <a:solidFill>
                <a:srgbClr val="000000"/>
              </a:solidFill>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a:defRPr/>
            </a:pPr>
            <a:endParaRPr lang="en-US">
              <a:solidFill>
                <a:srgbClr val="000000"/>
              </a:solidFill>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FA1989C-F57D-554A-83B4-2E679066501A}"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44301413"/>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a:defRPr/>
            </a:pPr>
            <a:fld id="{78A1280F-381E-F64C-992E-E836F593C60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19119619"/>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8839200" cy="6858000"/>
            <a:chOff x="0" y="0"/>
            <a:chExt cx="5568" cy="4320"/>
          </a:xfrm>
        </p:grpSpPr>
        <p:grpSp>
          <p:nvGrpSpPr>
            <p:cNvPr id="13320"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6" name="Oval 7"/>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321"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322"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4" name="Oval 17"/>
              <p:cNvSpPr>
                <a:spLocks noChangeArrowheads="1"/>
              </p:cNvSpPr>
              <p:nvPr userDrawn="1"/>
            </p:nvSpPr>
            <p:spPr bwMode="auto">
              <a:xfrm>
                <a:off x="240" y="240"/>
                <a:ext cx="2451"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331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9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smtClean="0">
                <a:latin typeface="Times New Roman" charset="0"/>
              </a:defRPr>
            </a:lvl1pPr>
          </a:lstStyle>
          <a:p>
            <a:pPr>
              <a:defRPr/>
            </a:pPr>
            <a:endParaRPr lang="en-US"/>
          </a:p>
        </p:txBody>
      </p:sp>
      <p:sp>
        <p:nvSpPr>
          <p:cNvPr id="286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smtClean="0">
                <a:latin typeface="Times New Roman" charset="0"/>
              </a:defRPr>
            </a:lvl1pPr>
          </a:lstStyle>
          <a:p>
            <a:pPr>
              <a:defRPr/>
            </a:pPr>
            <a:endParaRPr lang="en-US"/>
          </a:p>
        </p:txBody>
      </p:sp>
      <p:sp>
        <p:nvSpPr>
          <p:cNvPr id="2869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smtClean="0">
                <a:latin typeface="Times New Roman" charset="0"/>
              </a:defRPr>
            </a:lvl1pPr>
          </a:lstStyle>
          <a:p>
            <a:pPr>
              <a:defRPr/>
            </a:pPr>
            <a:fld id="{5ED50ACB-93E2-C54C-AAA5-7EB1A016BE51}" type="slidenum">
              <a:rPr lang="en-US"/>
              <a:pPr>
                <a:defRPr/>
              </a:pPr>
              <a:t>‹#›</a:t>
            </a:fld>
            <a:endParaRPr lang="en-US"/>
          </a:p>
        </p:txBody>
      </p:sp>
    </p:spTree>
    <p:extLst>
      <p:ext uri="{BB962C8B-B14F-4D97-AF65-F5344CB8AC3E}">
        <p14:creationId xmlns:p14="http://schemas.microsoft.com/office/powerpoint/2010/main" val="4273715865"/>
      </p:ext>
    </p:extLst>
  </p:cSld>
  <p:clrMap bg1="dk2" tx1="lt1" bg2="dk1" tx2="lt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a typeface="ＭＳ Ｐゴシック" charset="0"/>
              <a:cs typeface="ＭＳ Ｐゴシック"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ea typeface="ＭＳ Ｐゴシック" charset="0"/>
            </a:endParaRPr>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ea typeface="ＭＳ Ｐゴシック" charset="0"/>
            </a:endParaRPr>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52DC43F-DABC-4B40-AB0A-1DC51B83F9FB}"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58390891"/>
      </p:ext>
    </p:extLst>
  </p:cSld>
  <p:clrMap bg1="dk2" tx1="lt1" bg2="dk1" tx2="lt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610"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861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latin typeface="Tahoma" charset="0"/>
              </a:defRPr>
            </a:lvl1pPr>
          </a:lstStyle>
          <a:p>
            <a:pPr>
              <a:defRPr/>
            </a:pPr>
            <a:fld id="{5A7127EF-DCAE-7D45-B29C-2600B1E547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36"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solidFill>
                <a:srgbClr val="000000"/>
              </a:solidFill>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000000"/>
              </a:solidFill>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8C66B686-435E-5440-BDE0-73B37C474E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598296"/>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344475"/>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8CB82EF-95DD-CE44-ABD2-D6B4B66BE2C7}"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42614097"/>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9319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effectLst>
                  <a:outerShdw blurRad="38100" dist="38100" dir="2700000" algn="tl">
                    <a:srgbClr val="000000"/>
                  </a:outerShdw>
                </a:effectLst>
                <a:latin typeface="Tahoma" charset="0"/>
              </a:defRPr>
            </a:lvl1pPr>
          </a:lstStyle>
          <a:p>
            <a:pPr>
              <a:defRPr/>
            </a:pPr>
            <a:endParaRPr lang="en-US"/>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latin typeface="Tahoma" charset="0"/>
              </a:defRPr>
            </a:lvl1pPr>
          </a:lstStyle>
          <a:p>
            <a:pPr>
              <a:defRPr/>
            </a:pPr>
            <a:fld id="{66D2C33B-BB3C-974C-B9A2-8E2B72C306E5}" type="slidenum">
              <a:rPr lang="en-US"/>
              <a:pPr>
                <a:defRPr/>
              </a:pPr>
              <a:t>‹#›</a:t>
            </a:fld>
            <a:endParaRPr lang="en-US"/>
          </a:p>
        </p:txBody>
      </p:sp>
    </p:spTree>
    <p:extLst>
      <p:ext uri="{BB962C8B-B14F-4D97-AF65-F5344CB8AC3E}">
        <p14:creationId xmlns:p14="http://schemas.microsoft.com/office/powerpoint/2010/main" val="2291163780"/>
      </p:ext>
    </p:extLst>
  </p:cSld>
  <p:clrMap bg1="dk2" tx1="lt1" bg2="dk1" tx2="lt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C86FD2F2-B644-2E46-85B3-4C0C36E47370}"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29700877"/>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0"/>
            <a:ext cx="8839200" cy="6858000"/>
            <a:chOff x="0" y="0"/>
            <a:chExt cx="5568" cy="4320"/>
          </a:xfrm>
        </p:grpSpPr>
        <p:grpSp>
          <p:nvGrpSpPr>
            <p:cNvPr id="155656" name="Group 3"/>
            <p:cNvGrpSpPr>
              <a:grpSpLocks/>
            </p:cNvGrpSpPr>
            <p:nvPr userDrawn="1"/>
          </p:nvGrpSpPr>
          <p:grpSpPr bwMode="auto">
            <a:xfrm>
              <a:off x="0" y="0"/>
              <a:ext cx="3216" cy="3072"/>
              <a:chOff x="0" y="0"/>
              <a:chExt cx="2928" cy="2784"/>
            </a:xfrm>
          </p:grpSpPr>
          <p:sp>
            <p:nvSpPr>
              <p:cNvPr id="15566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7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55657" name="Group 9"/>
            <p:cNvGrpSpPr>
              <a:grpSpLocks/>
            </p:cNvGrpSpPr>
            <p:nvPr userDrawn="1"/>
          </p:nvGrpSpPr>
          <p:grpSpPr bwMode="auto">
            <a:xfrm>
              <a:off x="2016" y="2016"/>
              <a:ext cx="2448" cy="2304"/>
              <a:chOff x="0" y="0"/>
              <a:chExt cx="2928" cy="2784"/>
            </a:xfrm>
          </p:grpSpPr>
          <p:sp>
            <p:nvSpPr>
              <p:cNvPr id="15566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nvGrpSpPr>
            <p:cNvPr id="155658" name="Group 15"/>
            <p:cNvGrpSpPr>
              <a:grpSpLocks/>
            </p:cNvGrpSpPr>
            <p:nvPr userDrawn="1"/>
          </p:nvGrpSpPr>
          <p:grpSpPr bwMode="auto">
            <a:xfrm>
              <a:off x="2832" y="96"/>
              <a:ext cx="2736" cy="2592"/>
              <a:chOff x="0" y="0"/>
              <a:chExt cx="2928" cy="2784"/>
            </a:xfrm>
          </p:grpSpPr>
          <p:sp>
            <p:nvSpPr>
              <p:cNvPr id="15565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sp>
            <p:nvSpPr>
              <p:cNvPr id="15566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2D725F9B-58DD-5A47-ACF6-01D2BFF7FFBD}"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2014171"/>
      </p:ext>
    </p:extLst>
  </p:cSld>
  <p:clrMap bg1="dk2" tx1="lt1" bg2="dk1" tx2="lt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 id="2147484864"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19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819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819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B864E62D-4DC5-4742-B7FA-F93E58FA6AB6}" type="slidenum">
              <a:rPr lang="en-US"/>
              <a:pPr>
                <a:defRPr/>
              </a:pPr>
              <a:t>‹#›</a:t>
            </a:fld>
            <a:endParaRPr lang="en-US"/>
          </a:p>
        </p:txBody>
      </p:sp>
    </p:spTree>
    <p:extLst>
      <p:ext uri="{BB962C8B-B14F-4D97-AF65-F5344CB8AC3E}">
        <p14:creationId xmlns:p14="http://schemas.microsoft.com/office/powerpoint/2010/main" val="380559408"/>
      </p:ext>
    </p:extLst>
  </p:cSld>
  <p:clrMap bg1="dk2" tx1="lt1" bg2="dk1" tx2="lt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ＭＳ Ｐゴシック" charset="0"/>
                  <a:cs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eaLnBrk="1" hangingPunct="1">
              <a:defRPr/>
            </a:pPr>
            <a:fld id="{F977E131-AB2E-9647-87C5-FB4A0E169196}" type="slidenum">
              <a:rPr lang="en-US">
                <a:ea typeface="ＭＳ Ｐゴシック" charset="0"/>
                <a:cs typeface="ＭＳ Ｐゴシック" charset="0"/>
              </a:rPr>
              <a:pPr eaLnBrk="1" hangingPunct="1">
                <a:defRPr/>
              </a:pPr>
              <a:t>‹#›</a:t>
            </a:fld>
            <a:endParaRPr lang="en-US">
              <a:ea typeface="ＭＳ Ｐゴシック" charset="0"/>
              <a:cs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5428313"/>
      </p:ext>
    </p:extLst>
  </p:cSld>
  <p:clrMap bg1="dk2" tx1="lt1" bg2="dk1" tx2="lt2" accent1="accent1" accent2="accent2" accent3="accent3" accent4="accent4" accent5="accent5" accent6="accent6" hlink="hlink" folHlink="folHlink"/>
  <p:sldLayoutIdLst>
    <p:sldLayoutId id="2147484877"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089997F2-88BE-AC41-BFA6-CEA22EF614D3}"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598260045"/>
      </p:ext>
    </p:extLst>
  </p:cSld>
  <p:clrMap bg1="lt1" tx1="dk1" bg2="lt2" tx2="dk2" accent1="accent1" accent2="accent2" accent3="accent3" accent4="accent4" accent5="accent5" accent6="accent6" hlink="hlink" folHlink="folHlink"/>
  <p:sldLayoutIdLst>
    <p:sldLayoutId id="214748487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650778582"/>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43272869"/>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a:noFill/>
          </a:ln>
          <a:effectLst>
            <a:outerShdw blurRad="50800" dist="12698"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a:noFill/>
          </a:ln>
          <a:effectLst>
            <a:outerShdw blurRad="508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Times New Roman" charset="0"/>
              </a:defRPr>
            </a:lvl1pPr>
          </a:lstStyle>
          <a:p>
            <a:pPr>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FFFFFF"/>
                </a:solidFill>
                <a:latin typeface="Times New Roman" charset="0"/>
              </a:defRPr>
            </a:lvl1pPr>
          </a:lstStyle>
          <a:p>
            <a:pPr>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A44BD3AA-94D1-8848-A86D-6A02075FC047}" type="slidenum">
              <a:rPr lang="en-US"/>
              <a:pPr>
                <a:defRPr/>
              </a:pPr>
              <a:t>‹#›</a:t>
            </a:fld>
            <a:endParaRPr lang="en-US"/>
          </a:p>
        </p:txBody>
      </p:sp>
    </p:spTree>
    <p:extLst>
      <p:ext uri="{BB962C8B-B14F-4D97-AF65-F5344CB8AC3E}">
        <p14:creationId xmlns:p14="http://schemas.microsoft.com/office/powerpoint/2010/main" val="3101782781"/>
      </p:ext>
    </p:extLst>
  </p:cSld>
  <p:clrMap bg1="dk2" tx1="lt1" bg2="dk1" tx2="lt2" accent1="accent1" accent2="accent2" accent3="accent3" accent4="accent4" accent5="accent5" accent6="accent6" hlink="hlink" folHlink="folHlink"/>
  <p:sldLayoutIdLst>
    <p:sldLayoutId id="2147484893"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2pPr>
      <a:lvl3pPr algn="l" rtl="0" eaLnBrk="0" fontAlgn="base" hangingPunct="0">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3pPr>
      <a:lvl4pPr algn="l" rtl="0" eaLnBrk="0" fontAlgn="base" hangingPunct="0">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4pPr>
      <a:lvl5pPr algn="l" rtl="0" eaLnBrk="0" fontAlgn="base" hangingPunct="0">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5pPr>
      <a:lvl6pPr marL="457200" algn="l" rtl="0" fontAlgn="base">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6pPr>
      <a:lvl7pPr marL="914400" algn="l" rtl="0" fontAlgn="base">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7pPr>
      <a:lvl8pPr marL="1371600" algn="l" rtl="0" fontAlgn="base">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8pPr>
      <a:lvl9pPr marL="1828800" algn="l" rtl="0" fontAlgn="base">
        <a:spcBef>
          <a:spcPct val="0"/>
        </a:spcBef>
        <a:spcAft>
          <a:spcPct val="0"/>
        </a:spcAft>
        <a:defRPr sz="4000" i="1">
          <a:solidFill>
            <a:srgbClr val="FFFFFF"/>
          </a:solidFill>
          <a:latin typeface="Times New Roman" pitchFamily="-112"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cs typeface="+mn-cs"/>
        </a:defRPr>
      </a:lvl5pPr>
      <a:lvl6pPr marL="2514600" indent="-228600" algn="l" rtl="0" fontAlgn="base">
        <a:spcBef>
          <a:spcPct val="20000"/>
        </a:spcBef>
        <a:spcAft>
          <a:spcPct val="0"/>
        </a:spcAft>
        <a:buClr>
          <a:srgbClr val="CFBBFA"/>
        </a:buClr>
        <a:buSzPct val="85000"/>
        <a:buFont typeface="Wingdings" pitchFamily="-112" charset="2"/>
        <a:buChar char=""/>
        <a:defRPr sz="2000">
          <a:solidFill>
            <a:srgbClr val="FFFFFF"/>
          </a:solidFill>
          <a:latin typeface="+mn-lt"/>
          <a:ea typeface="+mn-ea"/>
          <a:cs typeface="+mn-cs"/>
        </a:defRPr>
      </a:lvl6pPr>
      <a:lvl7pPr marL="2971800" indent="-228600" algn="l" rtl="0" fontAlgn="base">
        <a:spcBef>
          <a:spcPct val="20000"/>
        </a:spcBef>
        <a:spcAft>
          <a:spcPct val="0"/>
        </a:spcAft>
        <a:buClr>
          <a:srgbClr val="CFBBFA"/>
        </a:buClr>
        <a:buSzPct val="85000"/>
        <a:buFont typeface="Wingdings" pitchFamily="-112" charset="2"/>
        <a:buChar char=""/>
        <a:defRPr sz="2000">
          <a:solidFill>
            <a:srgbClr val="FFFFFF"/>
          </a:solidFill>
          <a:latin typeface="+mn-lt"/>
          <a:ea typeface="+mn-ea"/>
          <a:cs typeface="+mn-cs"/>
        </a:defRPr>
      </a:lvl7pPr>
      <a:lvl8pPr marL="3429000" indent="-228600" algn="l" rtl="0" fontAlgn="base">
        <a:spcBef>
          <a:spcPct val="20000"/>
        </a:spcBef>
        <a:spcAft>
          <a:spcPct val="0"/>
        </a:spcAft>
        <a:buClr>
          <a:srgbClr val="CFBBFA"/>
        </a:buClr>
        <a:buSzPct val="85000"/>
        <a:buFont typeface="Wingdings" pitchFamily="-112" charset="2"/>
        <a:buChar char=""/>
        <a:defRPr sz="2000">
          <a:solidFill>
            <a:srgbClr val="FFFFFF"/>
          </a:solidFill>
          <a:latin typeface="+mn-lt"/>
          <a:ea typeface="+mn-ea"/>
          <a:cs typeface="+mn-cs"/>
        </a:defRPr>
      </a:lvl8pPr>
      <a:lvl9pPr marL="3886200" indent="-228600" algn="l" rtl="0" fontAlgn="base">
        <a:spcBef>
          <a:spcPct val="20000"/>
        </a:spcBef>
        <a:spcAft>
          <a:spcPct val="0"/>
        </a:spcAft>
        <a:buClr>
          <a:srgbClr val="CFBBFA"/>
        </a:buClr>
        <a:buSzPct val="85000"/>
        <a:buFont typeface="Wingdings" pitchFamily="-112" charset="2"/>
        <a:buChar char=""/>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02999261"/>
      </p:ext>
    </p:extLst>
  </p:cSld>
  <p:clrMap bg1="dk2" tx1="lt1" bg2="dk1" tx2="lt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210768131"/>
      </p:ext>
    </p:extLst>
  </p:cSld>
  <p:clrMap bg1="lt1" tx1="dk1" bg2="lt2" tx2="dk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12/11/24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213410095"/>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a typeface="ＭＳ Ｐゴシック" charset="0"/>
                  <a:cs typeface="ＭＳ Ｐゴシック" charset="0"/>
                </a:endParaRPr>
              </a:p>
            </p:txBody>
          </p:sp>
        </p:grpSp>
      </p:grpSp>
    </p:spTree>
    <p:extLst>
      <p:ext uri="{BB962C8B-B14F-4D97-AF65-F5344CB8AC3E}">
        <p14:creationId xmlns:p14="http://schemas.microsoft.com/office/powerpoint/2010/main" val="170363151"/>
      </p:ext>
    </p:extLst>
  </p:cSld>
  <p:clrMap bg1="dk2" tx1="lt1" bg2="dk1" tx2="lt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A7695569-1AAD-8B4C-B621-0A5B4ED4ECA9}"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47471459"/>
      </p:ext>
    </p:extLst>
  </p:cSld>
  <p:clrMap bg1="dk2" tx1="lt1" bg2="dk1" tx2="lt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11/12/2024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189606509"/>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Times New Roman" charset="0"/>
                <a:cs typeface="MS Pゴシック" charset="0"/>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New Roman" charset="0"/>
                <a:cs typeface="MS Pゴシック" charset="0"/>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charset="0"/>
                <a:cs typeface="MS Pゴシック" charset="0"/>
              </a:defRPr>
            </a:lvl1pPr>
          </a:lstStyle>
          <a:p>
            <a:pPr>
              <a:defRPr/>
            </a:pPr>
            <a:fld id="{2C381BB1-4DC3-C944-9F32-3828FCADDE9A}" type="slidenum">
              <a:rPr lang="en-US"/>
              <a:pPr>
                <a:defRPr/>
              </a:pPr>
              <a:t>‹#›</a:t>
            </a:fld>
            <a:endParaRPr lang="en-US"/>
          </a:p>
        </p:txBody>
      </p:sp>
    </p:spTree>
    <p:extLst>
      <p:ext uri="{BB962C8B-B14F-4D97-AF65-F5344CB8AC3E}">
        <p14:creationId xmlns:p14="http://schemas.microsoft.com/office/powerpoint/2010/main" val="3529344948"/>
      </p:ext>
    </p:extLst>
  </p:cSld>
  <p:clrMap bg1="lt1" tx1="dk1" bg2="lt2" tx2="dk2" accent1="accent1" accent2="accent2" accent3="accent3" accent4="accent4" accent5="accent5" accent6="accent6" hlink="hlink" folHlink="folHlink"/>
  <p:sldLayoutIdLst>
    <p:sldLayoutId id="21474845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51347606"/>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 id="2147484639" r:id="rId12"/>
    <p:sldLayoutId id="21474846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51.xml"/><Relationship Id="rId1" Type="http://schemas.openxmlformats.org/officeDocument/2006/relationships/themeOverride" Target="../theme/themeOverride16.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4.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51.xml"/><Relationship Id="rId1" Type="http://schemas.openxmlformats.org/officeDocument/2006/relationships/themeOverride" Target="../theme/themeOverride17.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51.xml"/><Relationship Id="rId1" Type="http://schemas.openxmlformats.org/officeDocument/2006/relationships/themeOverride" Target="../theme/themeOverride1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51.xml"/><Relationship Id="rId1" Type="http://schemas.openxmlformats.org/officeDocument/2006/relationships/themeOverride" Target="../theme/themeOverride19.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230.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2.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6.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4.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64.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7.xml"/><Relationship Id="rId1" Type="http://schemas.openxmlformats.org/officeDocument/2006/relationships/slideLayout" Target="../slideLayouts/slideLayout164.xml"/></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164.xml"/></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9.xml"/><Relationship Id="rId1" Type="http://schemas.openxmlformats.org/officeDocument/2006/relationships/slideLayout" Target="../slideLayouts/slideLayout164.xml"/></Relationships>
</file>

<file path=ppt/slides/_rels/slide1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27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2.xml"/><Relationship Id="rId1" Type="http://schemas.openxmlformats.org/officeDocument/2006/relationships/slideLayout" Target="../slideLayouts/slideLayout277.xml"/></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3.xml"/><Relationship Id="rId1" Type="http://schemas.openxmlformats.org/officeDocument/2006/relationships/slideLayout" Target="../slideLayouts/slideLayout277.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4.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7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80.xml"/><Relationship Id="rId1" Type="http://schemas.openxmlformats.org/officeDocument/2006/relationships/themeOverride" Target="../theme/themeOverride20.xml"/><Relationship Id="rId5" Type="http://schemas.openxmlformats.org/officeDocument/2006/relationships/image" Target="../media/image98.jpeg"/><Relationship Id="rId4" Type="http://schemas.openxmlformats.org/officeDocument/2006/relationships/image" Target="../media/image6.jpeg"/></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7.xml"/><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0.xml"/><Relationship Id="rId1" Type="http://schemas.openxmlformats.org/officeDocument/2006/relationships/slideLayout" Target="../slideLayouts/slideLayout8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12.xml"/><Relationship Id="rId1" Type="http://schemas.openxmlformats.org/officeDocument/2006/relationships/themeOverride" Target="../theme/themeOverride2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2.xml"/><Relationship Id="rId1" Type="http://schemas.openxmlformats.org/officeDocument/2006/relationships/themeOverride" Target="../theme/themeOverride4.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2.xml"/><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4.xml"/><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15.xml"/><Relationship Id="rId1" Type="http://schemas.openxmlformats.org/officeDocument/2006/relationships/slideLayout" Target="../slideLayouts/slideLayout311.xml"/><Relationship Id="rId4" Type="http://schemas.openxmlformats.org/officeDocument/2006/relationships/image" Target="../media/image103.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90.xml"/></Relationships>
</file>

<file path=ppt/slides/_rels/slide1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51.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51.xml"/><Relationship Id="rId1" Type="http://schemas.openxmlformats.org/officeDocument/2006/relationships/themeOverride" Target="../theme/themeOverride2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51.xml"/><Relationship Id="rId1" Type="http://schemas.openxmlformats.org/officeDocument/2006/relationships/themeOverride" Target="../theme/themeOverride23.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51.xml"/><Relationship Id="rId1" Type="http://schemas.openxmlformats.org/officeDocument/2006/relationships/themeOverride" Target="../theme/themeOverride2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51.xml"/><Relationship Id="rId1" Type="http://schemas.openxmlformats.org/officeDocument/2006/relationships/themeOverride" Target="../theme/themeOverride25.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51.xml"/><Relationship Id="rId1" Type="http://schemas.openxmlformats.org/officeDocument/2006/relationships/themeOverride" Target="../theme/themeOverride26.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51.xml"/><Relationship Id="rId1" Type="http://schemas.openxmlformats.org/officeDocument/2006/relationships/themeOverride" Target="../theme/themeOverride27.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51.xml"/><Relationship Id="rId1" Type="http://schemas.openxmlformats.org/officeDocument/2006/relationships/themeOverride" Target="../theme/themeOverride2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51.xml"/><Relationship Id="rId1" Type="http://schemas.openxmlformats.org/officeDocument/2006/relationships/themeOverride" Target="../theme/themeOverride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51.xml"/><Relationship Id="rId1" Type="http://schemas.openxmlformats.org/officeDocument/2006/relationships/themeOverride" Target="../theme/themeOverride30.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51.xml"/><Relationship Id="rId1" Type="http://schemas.openxmlformats.org/officeDocument/2006/relationships/themeOverride" Target="../theme/themeOverride31.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51.xml"/><Relationship Id="rId1" Type="http://schemas.openxmlformats.org/officeDocument/2006/relationships/themeOverride" Target="../theme/themeOverride32.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51.xml"/><Relationship Id="rId1" Type="http://schemas.openxmlformats.org/officeDocument/2006/relationships/themeOverride" Target="../theme/themeOverride33.xml"/></Relationships>
</file>

<file path=ppt/slides/_rels/slide15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0.xml"/><Relationship Id="rId1" Type="http://schemas.openxmlformats.org/officeDocument/2006/relationships/slideLayout" Target="../slideLayouts/slideLayout311.xml"/><Relationship Id="rId4" Type="http://schemas.openxmlformats.org/officeDocument/2006/relationships/image" Target="../media/image10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6.xml"/><Relationship Id="rId1" Type="http://schemas.openxmlformats.org/officeDocument/2006/relationships/themeOverride" Target="../theme/themeOverride5.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file://localhost/media%5Cimage191.jpeg" TargetMode="External"/><Relationship Id="rId2" Type="http://schemas.openxmlformats.org/officeDocument/2006/relationships/notesSlide" Target="../notesSlides/notesSlide17.xml"/><Relationship Id="rId1" Type="http://schemas.openxmlformats.org/officeDocument/2006/relationships/slideLayout" Target="../slideLayouts/slideLayout142.xml"/><Relationship Id="rId6" Type="http://schemas.openxmlformats.org/officeDocument/2006/relationships/image" Target="../media/image19.jpeg"/><Relationship Id="rId5" Type="http://schemas.openxmlformats.org/officeDocument/2006/relationships/image" Target="file://localhost/media%5Cimage180.jpeg"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2.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6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64.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7.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6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6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0.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2.xml"/><Relationship Id="rId1" Type="http://schemas.openxmlformats.org/officeDocument/2006/relationships/themeOverride" Target="../theme/themeOverride6.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64.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1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13.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180.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6.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0.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3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0.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30.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30.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30.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3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51.xml"/><Relationship Id="rId1" Type="http://schemas.openxmlformats.org/officeDocument/2006/relationships/themeOverride" Target="../theme/themeOverride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51.xml"/><Relationship Id="rId1" Type="http://schemas.openxmlformats.org/officeDocument/2006/relationships/themeOverride" Target="../theme/themeOverride8.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24.xml"/><Relationship Id="rId1" Type="http://schemas.openxmlformats.org/officeDocument/2006/relationships/themeOverride" Target="../theme/themeOverride9.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18.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218.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230.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51.xml"/><Relationship Id="rId1" Type="http://schemas.openxmlformats.org/officeDocument/2006/relationships/themeOverride" Target="../theme/themeOverride1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51.xml"/><Relationship Id="rId1" Type="http://schemas.openxmlformats.org/officeDocument/2006/relationships/themeOverride" Target="../theme/themeOverride11.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5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51.xml"/><Relationship Id="rId1" Type="http://schemas.openxmlformats.org/officeDocument/2006/relationships/themeOverride" Target="../theme/themeOverride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6.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7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30.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30.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23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51.xml"/><Relationship Id="rId1" Type="http://schemas.openxmlformats.org/officeDocument/2006/relationships/themeOverride" Target="../theme/themeOverride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230.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4.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18.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51.xml"/><Relationship Id="rId1" Type="http://schemas.openxmlformats.org/officeDocument/2006/relationships/themeOverride" Target="../theme/themeOverride14.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230.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218.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218.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271.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271.xml"/></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271.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271.xml"/></Relationships>
</file>

<file path=ppt/slides/_rels/slide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51.xml"/><Relationship Id="rId1" Type="http://schemas.openxmlformats.org/officeDocument/2006/relationships/themeOverride" Target="../theme/themeOverr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a:xfrm>
            <a:off x="457200" y="606425"/>
            <a:ext cx="8229600" cy="1447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rgbClr val="000000"/>
                </a:solidFill>
                <a:effectLst/>
                <a:latin typeface="Tahoma" charset="0"/>
                <a:ea typeface="MS PGothic" charset="0"/>
              </a:rPr>
              <a:t>Book of </a:t>
            </a:r>
            <a:r>
              <a:rPr lang="ko-KR" altLang="en-US" dirty="0" err="1">
                <a:solidFill>
                  <a:srgbClr val="000000"/>
                </a:solidFill>
                <a:effectLst/>
                <a:latin typeface="Tahoma" charset="0"/>
                <a:ea typeface="MS PGothic" charset="0"/>
              </a:rPr>
              <a:t>那鸿</a:t>
            </a:r>
            <a:endParaRPr lang="en-US" dirty="0">
              <a:solidFill>
                <a:srgbClr val="000000"/>
              </a:solidFill>
              <a:effectLst/>
              <a:latin typeface="Tahoma" charset="0"/>
              <a:ea typeface="MS PGothic" charset="0"/>
            </a:endParaRPr>
          </a:p>
        </p:txBody>
      </p:sp>
      <p:sp>
        <p:nvSpPr>
          <p:cNvPr id="5123" name="Text Box 3"/>
          <p:cNvSpPr txBox="1">
            <a:spLocks noChangeArrowheads="1"/>
          </p:cNvSpPr>
          <p:nvPr/>
        </p:nvSpPr>
        <p:spPr bwMode="auto">
          <a:xfrm>
            <a:off x="0" y="-80963"/>
            <a:ext cx="9144000" cy="701676"/>
          </a:xfrm>
          <a:prstGeom prst="rect">
            <a:avLst/>
          </a:prstGeom>
          <a:noFill/>
          <a:ln w="9525">
            <a:noFill/>
            <a:miter lim="800000"/>
            <a:headEnd/>
            <a:tailEnd/>
          </a:ln>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50000"/>
              </a:spcBef>
              <a:defRPr/>
            </a:pPr>
            <a:r>
              <a:rPr kumimoji="1" lang="zh-CN" altLang="en-US" sz="4000" dirty="0">
                <a:solidFill>
                  <a:srgbClr val="FFFFFF"/>
                </a:solidFill>
                <a:effectLst>
                  <a:outerShdw blurRad="38100" dist="38100" dir="2700000" algn="tl">
                    <a:srgbClr val="000000"/>
                  </a:outerShdw>
                </a:effectLst>
                <a:latin typeface="Copperplate Gothic Light" pitchFamily="34" charset="0"/>
                <a:cs typeface="+mn-cs"/>
              </a:rPr>
              <a:t>小先知书</a:t>
            </a:r>
            <a:endParaRPr kumimoji="1" lang="en-US" altLang="ja-JP" sz="4000" dirty="0">
              <a:solidFill>
                <a:srgbClr val="FFFFFF"/>
              </a:solidFill>
              <a:effectLst>
                <a:outerShdw blurRad="38100" dist="38100" dir="2700000" algn="tl">
                  <a:srgbClr val="000000"/>
                </a:outerShdw>
              </a:effectLst>
              <a:latin typeface="Copperplate Gothic Light" pitchFamily="34" charset="0"/>
              <a:cs typeface="+mn-cs"/>
            </a:endParaRPr>
          </a:p>
        </p:txBody>
      </p:sp>
      <p:sp>
        <p:nvSpPr>
          <p:cNvPr id="155651" name="WordArt 4"/>
          <p:cNvSpPr>
            <a:spLocks noChangeArrowheads="1" noChangeShapeType="1" noTextEdit="1"/>
          </p:cNvSpPr>
          <p:nvPr/>
        </p:nvSpPr>
        <p:spPr bwMode="auto">
          <a:xfrm>
            <a:off x="1524000" y="682625"/>
            <a:ext cx="62484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
              <a:avLst>
                <a:gd name="adj" fmla="val 13634"/>
              </a:avLst>
            </a:prstTxWarp>
          </a:bodyPr>
          <a:lstStyle/>
          <a:p>
            <a:pPr algn="ctr"/>
            <a:r>
              <a:rPr lang="zh-TW" altLang="en-US" sz="3600" b="1" kern="1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MS PGothic"/>
                <a:ea typeface="MS PGothic"/>
                <a:cs typeface="MS PGothic"/>
              </a:rPr>
              <a:t>那鸿书</a:t>
            </a:r>
            <a:endParaRPr lang="en-US" sz="3600" b="1" kern="10">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latin typeface="MS PGothic"/>
              <a:ea typeface="MS PGothic"/>
              <a:cs typeface="MS PGothic"/>
            </a:endParaRPr>
          </a:p>
        </p:txBody>
      </p:sp>
      <p:pic>
        <p:nvPicPr>
          <p:cNvPr id="155652" name="Picture 5" descr="assyrian-239x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2825"/>
            <a:ext cx="30353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6" descr="nahum07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511425"/>
            <a:ext cx="406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Box 2"/>
          <p:cNvSpPr txBox="1">
            <a:spLocks noChangeArrowheads="1"/>
          </p:cNvSpPr>
          <p:nvPr/>
        </p:nvSpPr>
        <p:spPr bwMode="auto">
          <a:xfrm rot="-476977">
            <a:off x="1016793" y="2776667"/>
            <a:ext cx="2830513" cy="598487"/>
          </a:xfrm>
          <a:prstGeom prst="rect">
            <a:avLst/>
          </a:prstGeom>
          <a:solidFill>
            <a:srgbClr val="0A051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zh-CN" altLang="en-US" sz="3600" b="1" dirty="0"/>
              <a:t>亚述论</a:t>
            </a:r>
            <a:endParaRPr lang="en-US" sz="3600" b="1" dirty="0"/>
          </a:p>
        </p:txBody>
      </p:sp>
      <p:sp>
        <p:nvSpPr>
          <p:cNvPr id="155656" name="TextBox 9"/>
          <p:cNvSpPr txBox="1">
            <a:spLocks noChangeArrowheads="1"/>
          </p:cNvSpPr>
          <p:nvPr/>
        </p:nvSpPr>
        <p:spPr bwMode="auto">
          <a:xfrm rot="-476977">
            <a:off x="1152726" y="3401324"/>
            <a:ext cx="2830512" cy="790575"/>
          </a:xfrm>
          <a:prstGeom prst="rect">
            <a:avLst/>
          </a:prstGeom>
          <a:solidFill>
            <a:srgbClr val="0A051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zh-CN" altLang="en-US" sz="2000" b="1" dirty="0">
                <a:solidFill>
                  <a:srgbClr val="FFED67"/>
                </a:solidFill>
              </a:rPr>
              <a:t>给</a:t>
            </a:r>
            <a:endParaRPr lang="en-US" altLang="zh-CN" sz="2000" b="1" dirty="0">
              <a:solidFill>
                <a:srgbClr val="FFED67"/>
              </a:solidFill>
            </a:endParaRPr>
          </a:p>
          <a:p>
            <a:pPr algn="ctr"/>
            <a:r>
              <a:rPr lang="zh-CN" altLang="en-US" sz="3600" b="1" dirty="0">
                <a:solidFill>
                  <a:srgbClr val="FFED67"/>
                </a:solidFill>
              </a:rPr>
              <a:t>傻瓜的书</a:t>
            </a:r>
            <a:endParaRPr lang="en-US" sz="3600" b="1" dirty="0">
              <a:solidFill>
                <a:srgbClr val="FFED67"/>
              </a:solidFill>
            </a:endParaRPr>
          </a:p>
        </p:txBody>
      </p:sp>
      <p:sp>
        <p:nvSpPr>
          <p:cNvPr id="10"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2118607931"/>
              </p:ext>
            </p:extLst>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a:solidFill>
                  <a:srgbClr val="FFFFFF"/>
                </a:solidFill>
                <a:effectLst>
                  <a:outerShdw blurRad="38100" dist="38100" dir="2700000" algn="tl">
                    <a:srgbClr val="000000"/>
                  </a:outerShdw>
                </a:effectLst>
                <a:cs typeface="Arial" charset="0"/>
              </a:rPr>
              <a:t>621</a:t>
            </a:r>
          </a:p>
        </p:txBody>
      </p:sp>
    </p:spTree>
    <p:extLst>
      <p:ext uri="{BB962C8B-B14F-4D97-AF65-F5344CB8AC3E}">
        <p14:creationId xmlns:p14="http://schemas.microsoft.com/office/powerpoint/2010/main" val="36571297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8623"/>
            <a:ext cx="9144000" cy="646331"/>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96217033"/>
              </p:ext>
            </p:extLst>
          </p:nvPr>
        </p:nvGraphicFramePr>
        <p:xfrm>
          <a:off x="-36512" y="692696"/>
          <a:ext cx="9216008" cy="4680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2.</a:t>
                      </a:r>
                      <a:r>
                        <a:rPr kumimoji="0" lang="zh-CN" altLang="en-US" sz="2800" b="1" u="none" strike="noStrike" cap="none" normalizeH="0" baseline="0" dirty="0">
                          <a:ln>
                            <a:noFill/>
                          </a:ln>
                          <a:effectLst/>
                          <a:latin typeface="Arial"/>
                          <a:cs typeface="Arial"/>
                        </a:rPr>
                        <a:t> 被围困的尼尼微人将用砖块和灰泥建造临时防御城墙（</a:t>
                      </a:r>
                      <a:r>
                        <a:rPr kumimoji="0" lang="en-US" altLang="zh-CN" sz="2800" b="1" u="none" strike="noStrike" cap="none" normalizeH="0" baseline="0" dirty="0">
                          <a:ln>
                            <a:noFill/>
                          </a:ln>
                          <a:effectLst/>
                          <a:latin typeface="Arial"/>
                          <a:cs typeface="Arial"/>
                        </a:rPr>
                        <a:t>3:12</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2. A.T. </a:t>
                      </a:r>
                      <a:r>
                        <a:rPr kumimoji="1" lang="zh-CN" altLang="en-US" sz="2800" b="1" dirty="0">
                          <a:latin typeface="Arial"/>
                          <a:cs typeface="Arial"/>
                        </a:rPr>
                        <a:t>奥姆斯特德报告：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“在城门的南面，护城河里仍充满了石块和泥砖的碎片，这些碎片来自被攻破的城墙。”</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1" lang="zh-CN" altLang="en-US" sz="2800" b="1" dirty="0">
                          <a:latin typeface="Arial"/>
                          <a:cs typeface="Arial"/>
                        </a:rPr>
                      </a:br>
                      <a:endParaRPr kumimoji="1" lang="zh-CN" altLang="en-US"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a:t>
                      </a:r>
                      <a:r>
                        <a:rPr kumimoji="1" lang="en-US" altLang="zh-CN" sz="2800" b="1" dirty="0">
                          <a:latin typeface="Arial"/>
                          <a:cs typeface="Arial"/>
                        </a:rPr>
                        <a:t>《</a:t>
                      </a:r>
                      <a:r>
                        <a:rPr kumimoji="1" lang="zh-CN" altLang="en-US" sz="2800" b="1" dirty="0">
                          <a:latin typeface="Arial"/>
                          <a:cs typeface="Arial"/>
                        </a:rPr>
                        <a:t>亚述历史</a:t>
                      </a:r>
                      <a:r>
                        <a:rPr kumimoji="1" lang="en-US" altLang="zh-CN" sz="2800" b="1" dirty="0">
                          <a:latin typeface="Arial"/>
                          <a:cs typeface="Arial"/>
                        </a:rPr>
                        <a:t>》</a:t>
                      </a:r>
                      <a:r>
                        <a:rPr kumimoji="1" lang="zh-CN" altLang="en-US" sz="2800" b="1" dirty="0">
                          <a:latin typeface="Arial"/>
                          <a:cs typeface="Arial"/>
                        </a:rPr>
                        <a:t>，芝加哥：芝加哥大学出版社，</a:t>
                      </a:r>
                      <a:r>
                        <a:rPr kumimoji="1" lang="en-US" altLang="zh-CN" sz="2800" b="1" dirty="0">
                          <a:latin typeface="Arial"/>
                          <a:cs typeface="Arial"/>
                        </a:rPr>
                        <a:t>1951</a:t>
                      </a:r>
                      <a:r>
                        <a:rPr kumimoji="1" lang="zh-CN" altLang="en-US" sz="2800" b="1" dirty="0">
                          <a:latin typeface="Arial"/>
                          <a:cs typeface="Arial"/>
                        </a:rPr>
                        <a:t>年，第</a:t>
                      </a:r>
                      <a:r>
                        <a:rPr kumimoji="1" lang="en-US" altLang="zh-CN" sz="2800" b="1" dirty="0">
                          <a:latin typeface="Arial"/>
                          <a:cs typeface="Arial"/>
                        </a:rPr>
                        <a:t>637</a:t>
                      </a:r>
                      <a:r>
                        <a:rPr kumimoji="1" lang="zh-CN" altLang="en-US" sz="2800" b="1" dirty="0">
                          <a:latin typeface="Arial"/>
                          <a:cs typeface="Arial"/>
                        </a:rPr>
                        <a:t>页）。</a:t>
                      </a: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514356454"/>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1" y="5280931"/>
            <a:ext cx="9110663"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尼尼微城</a:t>
            </a:r>
            <a:br>
              <a:rPr lang="en-US" altLang="zh-CN" sz="6600" b="1" i="1" dirty="0">
                <a:solidFill>
                  <a:srgbClr val="FFFF00"/>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被洪水（</a:t>
            </a:r>
            <a:r>
              <a:rPr lang="en-US" altLang="zh-CN" sz="3600" b="1" i="1" dirty="0">
                <a:solidFill>
                  <a:srgbClr val="FFFFFF"/>
                </a:solidFill>
                <a:effectLst>
                  <a:glow rad="355600">
                    <a:schemeClr val="tx1"/>
                  </a:glow>
                </a:effectLst>
                <a:latin typeface="Arial" charset="0"/>
                <a:ea typeface="ＭＳ Ｐゴシック" charset="0"/>
                <a:cs typeface="Arial" charset="0"/>
              </a:rPr>
              <a:t>3:14</a:t>
            </a:r>
            <a:r>
              <a:rPr lang="zh-CN" altLang="en-US" sz="3600" b="1" i="1" dirty="0">
                <a:solidFill>
                  <a:srgbClr val="FFFFFF"/>
                </a:solidFill>
                <a:effectLst>
                  <a:glow rad="355600">
                    <a:schemeClr val="tx1"/>
                  </a:glow>
                </a:effectLst>
                <a:latin typeface="Arial" charset="0"/>
                <a:ea typeface="ＭＳ Ｐゴシック" charset="0"/>
                <a:cs typeface="Arial" charset="0"/>
              </a:rPr>
              <a:t>）和火（</a:t>
            </a:r>
            <a:r>
              <a:rPr lang="en-US" altLang="zh-CN" sz="3600" b="1" i="1" dirty="0">
                <a:solidFill>
                  <a:srgbClr val="FFFFFF"/>
                </a:solidFill>
                <a:effectLst>
                  <a:glow rad="355600">
                    <a:schemeClr val="tx1"/>
                  </a:glow>
                </a:effectLst>
                <a:latin typeface="Arial" charset="0"/>
                <a:ea typeface="ＭＳ Ｐゴシック" charset="0"/>
                <a:cs typeface="Arial" charset="0"/>
              </a:rPr>
              <a:t>3:12</a:t>
            </a:r>
            <a:r>
              <a:rPr lang="zh-CN" altLang="en-US" sz="3600" b="1" i="1" dirty="0">
                <a:solidFill>
                  <a:srgbClr val="FFFFFF"/>
                </a:solidFill>
                <a:effectLst>
                  <a:glow rad="355600">
                    <a:schemeClr val="tx1"/>
                  </a:glow>
                </a:effectLst>
                <a:latin typeface="Arial" charset="0"/>
                <a:ea typeface="ＭＳ Ｐゴシック" charset="0"/>
                <a:cs typeface="Arial" charset="0"/>
              </a:rPr>
              <a:t>）毁灭。</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96896057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8622"/>
            <a:ext cx="9144000" cy="646331"/>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4224556188"/>
              </p:ext>
            </p:extLst>
          </p:nvPr>
        </p:nvGraphicFramePr>
        <p:xfrm>
          <a:off x="-36512" y="692696"/>
          <a:ext cx="9216008" cy="47853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3. </a:t>
                      </a:r>
                      <a:r>
                        <a:rPr kumimoji="0" lang="zh-CN" altLang="en-US" sz="2800" b="1" u="none" strike="noStrike" cap="none" normalizeH="0" baseline="0" dirty="0">
                          <a:ln>
                            <a:noFill/>
                          </a:ln>
                          <a:effectLst/>
                          <a:latin typeface="Arial"/>
                          <a:cs typeface="Arial"/>
                        </a:rPr>
                        <a:t>城门将被毁坏（</a:t>
                      </a:r>
                      <a:r>
                        <a:rPr kumimoji="0" lang="en-US" altLang="zh-CN" sz="2800" b="1" u="none" strike="noStrike" cap="none" normalizeH="0" baseline="0" dirty="0">
                          <a:ln>
                            <a:noFill/>
                          </a:ln>
                          <a:effectLst/>
                          <a:latin typeface="Arial"/>
                          <a:cs typeface="Arial"/>
                        </a:rPr>
                        <a:t>3:13</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zh-CN" sz="2800" b="1" dirty="0">
                          <a:latin typeface="Arial"/>
                          <a:cs typeface="Arial"/>
                        </a:rPr>
                        <a:t>3. </a:t>
                      </a:r>
                      <a:r>
                        <a:rPr kumimoji="1" lang="zh-CN" altLang="en-US" sz="2800" b="1" dirty="0">
                          <a:latin typeface="Arial"/>
                          <a:cs typeface="Arial"/>
                        </a:rPr>
                        <a:t>奥姆斯特德指出：“主要攻击来自西北方向，重点落在此处的哈塔米城门</a:t>
                      </a:r>
                      <a:r>
                        <a:rPr kumimoji="1" lang="en-US" altLang="zh-CN" sz="2800" b="1" dirty="0">
                          <a:latin typeface="Arial"/>
                          <a:cs typeface="Arial"/>
                        </a:rPr>
                        <a:t>……</a:t>
                      </a:r>
                      <a:r>
                        <a:rPr kumimoji="1" lang="zh-CN" altLang="en-US" sz="2800" b="1" dirty="0">
                          <a:latin typeface="Arial"/>
                          <a:cs typeface="Arial"/>
                        </a:rPr>
                        <a:t>在城门内仍留有居民在最后关头筑起的防御墙的痕迹。”</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1" lang="zh-CN" altLang="en-US" sz="2800" b="1" dirty="0">
                          <a:latin typeface="Arial"/>
                          <a:cs typeface="Arial"/>
                        </a:rPr>
                      </a:br>
                      <a:endParaRPr kumimoji="1" lang="zh-CN" altLang="en-US"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a:t>
                      </a:r>
                      <a:r>
                        <a:rPr kumimoji="1" lang="en-US" altLang="zh-CN" sz="2800" b="1" dirty="0">
                          <a:latin typeface="Arial"/>
                          <a:cs typeface="Arial"/>
                        </a:rPr>
                        <a:t>《</a:t>
                      </a:r>
                      <a:r>
                        <a:rPr kumimoji="1" lang="zh-CN" altLang="en-US" sz="2800" b="1" dirty="0">
                          <a:latin typeface="Arial"/>
                          <a:cs typeface="Arial"/>
                        </a:rPr>
                        <a:t>亚述历史</a:t>
                      </a:r>
                      <a:r>
                        <a:rPr kumimoji="1" lang="en-US" altLang="zh-CN" sz="2800" b="1" dirty="0">
                          <a:latin typeface="Arial"/>
                          <a:cs typeface="Arial"/>
                        </a:rPr>
                        <a:t>》</a:t>
                      </a:r>
                      <a:r>
                        <a:rPr kumimoji="1" lang="zh-CN" altLang="en-US" sz="2800" b="1" dirty="0">
                          <a:latin typeface="Arial"/>
                          <a:cs typeface="Arial"/>
                        </a:rPr>
                        <a:t>，芝加哥：芝加哥大学出版社，</a:t>
                      </a:r>
                      <a:r>
                        <a:rPr kumimoji="1" lang="en-US" altLang="zh-CN" sz="2800" b="1" dirty="0">
                          <a:latin typeface="Arial"/>
                          <a:cs typeface="Arial"/>
                        </a:rPr>
                        <a:t>1951</a:t>
                      </a:r>
                      <a:r>
                        <a:rPr kumimoji="1" lang="zh-CN" altLang="en-US" sz="2800" b="1" dirty="0">
                          <a:latin typeface="Arial"/>
                          <a:cs typeface="Arial"/>
                        </a:rPr>
                        <a:t>年，第</a:t>
                      </a:r>
                      <a:r>
                        <a:rPr kumimoji="1" lang="en-US" altLang="zh-CN" sz="2800" b="1" dirty="0">
                          <a:latin typeface="Arial"/>
                          <a:cs typeface="Arial"/>
                        </a:rPr>
                        <a:t>637</a:t>
                      </a:r>
                      <a:r>
                        <a:rPr kumimoji="1" lang="zh-CN" altLang="en-US" sz="2800" b="1" dirty="0">
                          <a:latin typeface="Arial"/>
                          <a:cs typeface="Arial"/>
                        </a:rPr>
                        <a:t>页）。</a:t>
                      </a: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85265859"/>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8622"/>
            <a:ext cx="9144000" cy="646331"/>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838883316"/>
              </p:ext>
            </p:extLst>
          </p:nvPr>
        </p:nvGraphicFramePr>
        <p:xfrm>
          <a:off x="-36512" y="692696"/>
          <a:ext cx="9216008" cy="43586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kumimoji="1" lang="en-US" altLang="zh-CN" sz="2800" b="1" dirty="0">
                          <a:latin typeface="Arial"/>
                          <a:cs typeface="Arial"/>
                        </a:rPr>
                        <a:t>4. </a:t>
                      </a:r>
                      <a:r>
                        <a:rPr kumimoji="1" lang="zh-CN" altLang="en-US" sz="2800" b="1" dirty="0">
                          <a:latin typeface="Arial"/>
                          <a:cs typeface="Arial"/>
                        </a:rPr>
                        <a:t>在攻城的最后时刻，尼尼微人会酩酊</a:t>
                      </a:r>
                      <a:r>
                        <a:rPr kumimoji="1" lang="zh-CN" altLang="en-US" sz="2800" b="1" dirty="0">
                          <a:solidFill>
                            <a:srgbClr val="7030A0"/>
                          </a:solidFill>
                          <a:latin typeface="Arial"/>
                          <a:cs typeface="Arial"/>
                        </a:rPr>
                        <a:t>大醉</a:t>
                      </a:r>
                      <a:r>
                        <a:rPr kumimoji="1" lang="zh-CN" altLang="en-US" sz="2800" b="1" dirty="0">
                          <a:latin typeface="Arial"/>
                          <a:cs typeface="Arial"/>
                        </a:rPr>
                        <a:t>（</a:t>
                      </a:r>
                      <a:r>
                        <a:rPr kumimoji="1" lang="en-US" altLang="zh-CN" sz="2800" b="1" dirty="0">
                          <a:latin typeface="Arial"/>
                          <a:cs typeface="Arial"/>
                        </a:rPr>
                        <a:t>1:10</a:t>
                      </a:r>
                      <a:r>
                        <a:rPr kumimoji="1" lang="zh-CN" altLang="en-US" sz="2800" b="1" dirty="0">
                          <a:latin typeface="Arial"/>
                          <a:cs typeface="Arial"/>
                        </a:rPr>
                        <a:t>；</a:t>
                      </a:r>
                      <a:r>
                        <a:rPr kumimoji="1" lang="en-US" altLang="zh-CN" sz="2800" b="1" dirty="0">
                          <a:latin typeface="Arial"/>
                          <a:cs typeface="Arial"/>
                        </a:rPr>
                        <a:t>3:11</a:t>
                      </a:r>
                      <a:r>
                        <a:rPr kumimoji="1" lang="zh-CN" altLang="en-US" sz="2800" b="1" dirty="0">
                          <a:latin typeface="Arial"/>
                          <a:cs typeface="Arial"/>
                        </a:rPr>
                        <a:t>）。</a:t>
                      </a:r>
                    </a:p>
                    <a:p>
                      <a:pPr algn="ctr" eaLnBrk="1" hangingPunct="1"/>
                      <a:r>
                        <a:rPr kumimoji="1" lang="en-US" altLang="ja-JP" sz="2800" b="1" dirty="0">
                          <a:latin typeface="Arial"/>
                          <a:cs typeface="Arial"/>
                        </a:rPr>
                        <a:t>)</a:t>
                      </a:r>
                    </a:p>
                  </a:txBody>
                  <a:tcPr marL="50800" marR="50800" marT="0" marB="0" horzOverflow="overflow"/>
                </a:tc>
                <a:tc>
                  <a:txBody>
                    <a:bodyPr/>
                    <a:lstStyle/>
                    <a:p>
                      <a:pPr algn="ctr" eaLnBrk="1" hangingPunct="1">
                        <a:spcBef>
                          <a:spcPct val="50000"/>
                        </a:spcBef>
                      </a:pPr>
                      <a:r>
                        <a:rPr kumimoji="1" lang="en-US" altLang="zh-CN" sz="2800" b="1" dirty="0">
                          <a:latin typeface="Arial"/>
                          <a:cs typeface="Arial"/>
                        </a:rPr>
                        <a:t>4. </a:t>
                      </a:r>
                      <a:r>
                        <a:rPr kumimoji="1" lang="zh-CN" altLang="en-US" sz="2800" b="1" dirty="0">
                          <a:latin typeface="Arial"/>
                          <a:cs typeface="Arial"/>
                        </a:rPr>
                        <a:t>亚述人击退了敌人的攻击后，他们酩酊大醉并大肆宴乐，结果被米底人突袭，城池被攻陷。</a:t>
                      </a:r>
                    </a:p>
                    <a:p>
                      <a:pPr algn="ctr" eaLnBrk="1" hangingPunct="1">
                        <a:spcBef>
                          <a:spcPct val="50000"/>
                        </a:spcBef>
                      </a:pPr>
                      <a:br>
                        <a:rPr kumimoji="1" lang="zh-CN" altLang="en-US" sz="2800" b="1" dirty="0">
                          <a:latin typeface="Arial"/>
                          <a:cs typeface="Arial"/>
                        </a:rPr>
                      </a:br>
                      <a:endParaRPr kumimoji="1" lang="zh-CN" altLang="en-US" sz="2800" b="1" dirty="0">
                        <a:latin typeface="Arial"/>
                        <a:cs typeface="Arial"/>
                      </a:endParaRPr>
                    </a:p>
                    <a:p>
                      <a:pPr algn="ctr" eaLnBrk="1" hangingPunct="1">
                        <a:spcBef>
                          <a:spcPct val="50000"/>
                        </a:spcBef>
                      </a:pPr>
                      <a:r>
                        <a:rPr kumimoji="1" lang="zh-CN" altLang="en-US" sz="2800" b="1" dirty="0">
                          <a:latin typeface="Arial"/>
                          <a:cs typeface="Arial"/>
                        </a:rPr>
                        <a:t>（狄奥多罗斯，</a:t>
                      </a:r>
                      <a:r>
                        <a:rPr kumimoji="1" lang="en-US" altLang="zh-CN" sz="2800" b="1" dirty="0">
                          <a:latin typeface="Arial"/>
                          <a:cs typeface="Arial"/>
                        </a:rPr>
                        <a:t>《</a:t>
                      </a:r>
                      <a:r>
                        <a:rPr kumimoji="1" lang="zh-CN" altLang="en-US" sz="2800" b="1" dirty="0">
                          <a:latin typeface="Arial"/>
                          <a:cs typeface="Arial"/>
                        </a:rPr>
                        <a:t>历史文库</a:t>
                      </a:r>
                      <a:r>
                        <a:rPr kumimoji="1" lang="en-US" altLang="zh-CN" sz="2800" b="1" dirty="0">
                          <a:latin typeface="Arial"/>
                          <a:cs typeface="Arial"/>
                        </a:rPr>
                        <a:t>》2.26.4</a:t>
                      </a:r>
                      <a:r>
                        <a:rPr kumimoji="1" lang="zh-CN" altLang="en-US" sz="2800" b="1" dirty="0">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567321596"/>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765545816"/>
              </p:ext>
            </p:extLst>
          </p:nvPr>
        </p:nvGraphicFramePr>
        <p:xfrm>
          <a:off x="-36512" y="692696"/>
          <a:ext cx="9216008" cy="47853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10. </a:t>
                      </a:r>
                      <a:r>
                        <a:rPr kumimoji="0" lang="zh-CN" altLang="en-US" sz="2800" b="1" u="none" strike="noStrike" cap="none" normalizeH="0" baseline="0" dirty="0">
                          <a:ln>
                            <a:noFill/>
                          </a:ln>
                          <a:effectLst/>
                          <a:latin typeface="Arial"/>
                          <a:cs typeface="Arial"/>
                        </a:rPr>
                        <a:t>尼尼微的官员将会软弱并逃跑（</a:t>
                      </a:r>
                      <a:r>
                        <a:rPr kumimoji="0" lang="en-US" altLang="zh-CN" sz="2800" b="1" u="none" strike="noStrike" cap="none" normalizeH="0" baseline="0" dirty="0">
                          <a:ln>
                            <a:noFill/>
                          </a:ln>
                          <a:effectLst/>
                          <a:latin typeface="Arial"/>
                          <a:cs typeface="Arial"/>
                        </a:rPr>
                        <a:t>3:17</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10. 《</a:t>
                      </a:r>
                      <a:r>
                        <a:rPr kumimoji="0" lang="zh-CN" altLang="en-US" sz="2800" b="1" u="none" strike="noStrike" cap="none" normalizeH="0" baseline="0" dirty="0">
                          <a:ln>
                            <a:noFill/>
                          </a:ln>
                          <a:effectLst/>
                          <a:latin typeface="Arial"/>
                          <a:cs typeface="Arial"/>
                        </a:rPr>
                        <a:t>巴比伦编年史</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记载：“亚述的军队在国王面前溃散（字面意：逃跑）。”</a:t>
                      </a:r>
                    </a:p>
                    <a:p>
                      <a:pPr marL="0" marR="0" lvl="0" indent="0" algn="ctr" defTabSz="457200" rtl="0" eaLnBrk="1" fontAlgn="base" latinLnBrk="0" hangingPunct="1">
                        <a:lnSpc>
                          <a:spcPct val="100000"/>
                        </a:lnSpc>
                        <a:spcBef>
                          <a:spcPct val="0"/>
                        </a:spcBef>
                        <a:spcAft>
                          <a:spcPct val="0"/>
                        </a:spcAft>
                        <a:buClrTx/>
                        <a:buSzTx/>
                        <a:buFontTx/>
                        <a:buNone/>
                        <a:tabLst/>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（卢肯比尔，</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亚述与巴比伦的古代记录</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，第</a:t>
                      </a:r>
                      <a:r>
                        <a:rPr kumimoji="0" lang="en-US" altLang="zh-CN" sz="2800" b="1" u="none" strike="noStrike" cap="none" normalizeH="0" baseline="0" dirty="0">
                          <a:ln>
                            <a:noFill/>
                          </a:ln>
                          <a:effectLst/>
                          <a:latin typeface="Arial"/>
                          <a:cs typeface="Arial"/>
                        </a:rPr>
                        <a:t>2</a:t>
                      </a:r>
                      <a:r>
                        <a:rPr kumimoji="0" lang="zh-CN" altLang="en-US" sz="2800" b="1" u="none" strike="noStrike" cap="none" normalizeH="0" baseline="0" dirty="0">
                          <a:ln>
                            <a:noFill/>
                          </a:ln>
                          <a:effectLst/>
                          <a:latin typeface="Arial"/>
                          <a:cs typeface="Arial"/>
                        </a:rPr>
                        <a:t>卷，第</a:t>
                      </a:r>
                      <a:r>
                        <a:rPr kumimoji="0" lang="en-US" altLang="zh-CN" sz="2800" b="1" u="none" strike="noStrike" cap="none" normalizeH="0" baseline="0" dirty="0">
                          <a:ln>
                            <a:noFill/>
                          </a:ln>
                          <a:effectLst/>
                          <a:latin typeface="Arial"/>
                          <a:cs typeface="Arial"/>
                        </a:rPr>
                        <a:t>420</a:t>
                      </a:r>
                      <a:r>
                        <a:rPr kumimoji="0" lang="zh-CN" altLang="en-US" sz="2800" b="1" u="none" strike="noStrike" cap="none" normalizeH="0" baseline="0" dirty="0">
                          <a:ln>
                            <a:noFill/>
                          </a:ln>
                          <a:effectLst/>
                          <a:latin typeface="Arial"/>
                          <a:cs typeface="Arial"/>
                        </a:rPr>
                        <a:t>页）。</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033610985"/>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33802"/>
            <a:ext cx="9144000" cy="5724198"/>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3:19 </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最后一节</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528936"/>
            <a:ext cx="8640960" cy="5140424"/>
          </a:xfrm>
          <a:prstGeom prst="rect">
            <a:avLst/>
          </a:prstGeom>
          <a:noFill/>
          <a:ln w="9525">
            <a:noFill/>
            <a:miter lim="800000"/>
            <a:headEnd/>
            <a:tailEnd/>
          </a:ln>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你的创伤无法医治；</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你受的打击非常严重。</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听见你这消息的，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都必向你鼓掌；</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因为你不断行恶，</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谁没有受过害呢？</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1251291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000" dirty="0">
                <a:effectLst/>
              </a:rPr>
              <a:t>亚述巴尼拔北宫（位于尼尼微，伊拉克北部）的浮雕细节。</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7600" y="1600200"/>
            <a:ext cx="6908800" cy="5257800"/>
          </a:xfrm>
          <a:prstGeom prst="rect">
            <a:avLst/>
          </a:prstGeom>
        </p:spPr>
      </p:pic>
    </p:spTree>
    <p:extLst>
      <p:ext uri="{BB962C8B-B14F-4D97-AF65-F5344CB8AC3E}">
        <p14:creationId xmlns:p14="http://schemas.microsoft.com/office/powerpoint/2010/main" val="82912433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89725"/>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has spoken by His prophets</a:t>
            </a:r>
          </a:p>
        </p:txBody>
      </p:sp>
      <p:pic>
        <p:nvPicPr>
          <p:cNvPr id="2" name="Picture 1"/>
          <p:cNvPicPr>
            <a:picLocks noChangeAspect="1"/>
          </p:cNvPicPr>
          <p:nvPr/>
        </p:nvPicPr>
        <p:blipFill>
          <a:blip r:embed="rId3"/>
          <a:stretch>
            <a:fillRect/>
          </a:stretch>
        </p:blipFill>
        <p:spPr>
          <a:xfrm>
            <a:off x="0" y="1130300"/>
            <a:ext cx="9144000" cy="4580253"/>
          </a:xfrm>
          <a:prstGeom prst="rect">
            <a:avLst/>
          </a:prstGeom>
        </p:spPr>
      </p:pic>
      <p:sp>
        <p:nvSpPr>
          <p:cNvPr id="4" name="文本框 3">
            <a:extLst>
              <a:ext uri="{FF2B5EF4-FFF2-40B4-BE49-F238E27FC236}">
                <a16:creationId xmlns:a16="http://schemas.microsoft.com/office/drawing/2014/main" id="{618585CA-70D7-D6C0-2B16-5E3871CB48E8}"/>
              </a:ext>
            </a:extLst>
          </p:cNvPr>
          <p:cNvSpPr txBox="1"/>
          <p:nvPr/>
        </p:nvSpPr>
        <p:spPr>
          <a:xfrm>
            <a:off x="539552" y="3933056"/>
            <a:ext cx="4664528" cy="461665"/>
          </a:xfrm>
          <a:prstGeom prst="rect">
            <a:avLst/>
          </a:prstGeom>
          <a:noFill/>
        </p:spPr>
        <p:txBody>
          <a:bodyPr wrap="square">
            <a:spAutoFit/>
          </a:bodyPr>
          <a:lstStyle/>
          <a:p>
            <a:r>
              <a:rPr lang="zh-CN" altLang="en-US" b="1" dirty="0">
                <a:solidFill>
                  <a:srgbClr val="0E0E0E"/>
                </a:solidFill>
                <a:effectLst/>
                <a:latin typeface=".AppleSystemUIFont"/>
              </a:rPr>
              <a:t>上帝已藉着祂的先知说话</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81881188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上帝将</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sz="4800" b="1" dirty="0">
                <a:effectLst>
                  <a:glow rad="127000">
                    <a:schemeClr val="tx1"/>
                  </a:glow>
                </a:effectLst>
                <a:latin typeface="Arial" charset="0"/>
                <a:ea typeface="ＭＳ Ｐゴシック" charset="0"/>
                <a:cs typeface="ＭＳ Ｐゴシック" charset="0"/>
              </a:rPr>
              <a:t>恶人，并在将来拯救义人。</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要有耐心。</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976023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6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要有耐心。</a:t>
            </a:r>
            <a:endParaRPr kumimoji="0" lang="en-US"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777332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ＭＳ Ｐゴシック" charset="0"/>
              </a:rPr>
              <a:t> </a:t>
            </a:r>
            <a:endParaRPr lang="en-US" sz="1800">
              <a:solidFill>
                <a:prstClr val="black"/>
              </a:solidFill>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ko-KR" altLang="en-US" sz="4800" b="1" dirty="0">
                <a:solidFill>
                  <a:prstClr val="white"/>
                </a:solidFill>
                <a:latin typeface="Arial"/>
                <a:cs typeface="Arial"/>
              </a:rPr>
              <a:t>那鸿</a:t>
            </a:r>
            <a:r>
              <a:rPr lang="zh-CN" altLang="en-US" sz="4800" b="1" dirty="0">
                <a:solidFill>
                  <a:prstClr val="white"/>
                </a:solidFill>
                <a:latin typeface="Arial"/>
                <a:cs typeface="Arial"/>
              </a:rPr>
              <a:t>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16" name="TextBox 3"/>
          <p:cNvSpPr txBox="1">
            <a:spLocks noChangeArrowheads="1"/>
          </p:cNvSpPr>
          <p:nvPr/>
        </p:nvSpPr>
        <p:spPr bwMode="auto">
          <a:xfrm>
            <a:off x="4674001" y="2039721"/>
            <a:ext cx="4606702" cy="120032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dirty="0">
                <a:solidFill>
                  <a:prstClr val="black"/>
                </a:solidFill>
                <a:latin typeface="Arial"/>
                <a:cs typeface="Arial"/>
              </a:rPr>
              <a:t>1 </a:t>
            </a:r>
            <a:r>
              <a:rPr lang="zh-CN" altLang="en-US" dirty="0">
                <a:solidFill>
                  <a:prstClr val="black"/>
                </a:solidFill>
                <a:latin typeface="Arial"/>
                <a:cs typeface="Arial"/>
              </a:rPr>
              <a:t>神的性格和审判</a:t>
            </a:r>
          </a:p>
          <a:p>
            <a:pPr defTabSz="457200" eaLnBrk="1" fontAlgn="auto" hangingPunct="1">
              <a:spcBef>
                <a:spcPts val="0"/>
              </a:spcBef>
              <a:spcAft>
                <a:spcPts val="0"/>
              </a:spcAft>
            </a:pPr>
            <a:r>
              <a:rPr lang="en-US" altLang="zh-CN" dirty="0">
                <a:solidFill>
                  <a:prstClr val="black"/>
                </a:solidFill>
                <a:latin typeface="Arial"/>
                <a:cs typeface="Arial"/>
              </a:rPr>
              <a:t>2 </a:t>
            </a:r>
            <a:r>
              <a:rPr lang="zh-CN" altLang="en-US" dirty="0">
                <a:solidFill>
                  <a:prstClr val="black"/>
                </a:solidFill>
                <a:latin typeface="Arial"/>
                <a:cs typeface="Arial"/>
              </a:rPr>
              <a:t>尼尼微即将被毁灭</a:t>
            </a:r>
          </a:p>
          <a:p>
            <a:pPr defTabSz="457200" eaLnBrk="1" fontAlgn="auto" hangingPunct="1">
              <a:spcBef>
                <a:spcPts val="0"/>
              </a:spcBef>
              <a:spcAft>
                <a:spcPts val="0"/>
              </a:spcAft>
            </a:pPr>
            <a:r>
              <a:rPr lang="en-US" altLang="zh-CN" dirty="0">
                <a:solidFill>
                  <a:prstClr val="black"/>
                </a:solidFill>
                <a:latin typeface="Arial"/>
                <a:cs typeface="Arial"/>
              </a:rPr>
              <a:t>3 </a:t>
            </a:r>
            <a:r>
              <a:rPr lang="zh-CN" altLang="en-US" dirty="0">
                <a:solidFill>
                  <a:prstClr val="black"/>
                </a:solidFill>
                <a:latin typeface="Arial"/>
                <a:cs typeface="Arial"/>
              </a:rPr>
              <a:t>尼尼微审判的细节</a:t>
            </a:r>
            <a:endParaRPr lang="en-US" dirty="0">
              <a:solidFill>
                <a:prstClr val="black"/>
              </a:solidFill>
              <a:latin typeface="Arial"/>
              <a:cs typeface="Arial"/>
            </a:endParaRPr>
          </a:p>
        </p:txBody>
      </p:sp>
    </p:spTree>
    <p:extLst>
      <p:ext uri="{BB962C8B-B14F-4D97-AF65-F5344CB8AC3E}">
        <p14:creationId xmlns:p14="http://schemas.microsoft.com/office/powerpoint/2010/main" val="27482480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9291" cy="6163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而且更加有耐心。</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630045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部分尼尼微城墙遗留至今</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36712"/>
            <a:ext cx="9123164" cy="6021288"/>
          </a:xfrm>
          <a:prstGeom prst="rect">
            <a:avLst/>
          </a:prstGeom>
        </p:spPr>
      </p:pic>
    </p:spTree>
    <p:extLst>
      <p:ext uri="{BB962C8B-B14F-4D97-AF65-F5344CB8AC3E}">
        <p14:creationId xmlns:p14="http://schemas.microsoft.com/office/powerpoint/2010/main" val="152561444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506138" y="29469"/>
            <a:ext cx="4419600" cy="829727"/>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现代地图</a:t>
            </a:r>
            <a:endParaRPr lang="en-US" sz="3600" b="1" dirty="0">
              <a:effectLst>
                <a:glow rad="127000">
                  <a:schemeClr val="tx1"/>
                </a:glow>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9138BC38-37FD-3EED-4121-FB06939D45C9}"/>
              </a:ext>
            </a:extLst>
          </p:cNvPr>
          <p:cNvSpPr txBox="1"/>
          <p:nvPr/>
        </p:nvSpPr>
        <p:spPr>
          <a:xfrm>
            <a:off x="2339980" y="3212976"/>
            <a:ext cx="4620984" cy="830997"/>
          </a:xfrm>
          <a:prstGeom prst="rect">
            <a:avLst/>
          </a:prstGeom>
          <a:noFill/>
        </p:spPr>
        <p:txBody>
          <a:bodyPr wrap="square">
            <a:spAutoFit/>
          </a:bodyPr>
          <a:lstStyle/>
          <a:p>
            <a:r>
              <a:rPr lang="zh-CN" altLang="en-US" b="1" dirty="0">
                <a:solidFill>
                  <a:srgbClr val="0E0E0E"/>
                </a:solidFill>
                <a:effectLst/>
                <a:latin typeface=".AppleSystemUIFont"/>
              </a:rPr>
              <a:t>古尼尼微城，至今仍是一片废墟，位于伊拉克摩苏尔附近。</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351511683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占领现代摩苏尔</a:t>
            </a:r>
            <a:endParaRPr lang="en-US" sz="3600" b="1" i="1" dirty="0">
              <a:solidFill>
                <a:srgbClr val="FFFFFF"/>
              </a:solidFill>
              <a:effectLst>
                <a:glow rad="355600">
                  <a:schemeClr val="tx1"/>
                </a:glow>
              </a:effectLst>
              <a:latin typeface="Arial" charset="0"/>
              <a:ea typeface="ＭＳ Ｐゴシック" charset="0"/>
              <a:cs typeface="Arial" charset="0"/>
            </a:endParaRPr>
          </a:p>
        </p:txBody>
      </p:sp>
      <p:pic>
        <p:nvPicPr>
          <p:cNvPr id="2" name="Picture 1"/>
          <p:cNvPicPr>
            <a:picLocks noChangeAspect="1"/>
          </p:cNvPicPr>
          <p:nvPr/>
        </p:nvPicPr>
        <p:blipFill>
          <a:blip r:embed="rId2"/>
          <a:stretch>
            <a:fillRect/>
          </a:stretch>
        </p:blipFill>
        <p:spPr>
          <a:xfrm>
            <a:off x="561156" y="29317"/>
            <a:ext cx="8115300" cy="5334000"/>
          </a:xfrm>
          <a:prstGeom prst="rect">
            <a:avLst/>
          </a:prstGeom>
        </p:spPr>
      </p:pic>
    </p:spTree>
    <p:extLst>
      <p:ext uri="{BB962C8B-B14F-4D97-AF65-F5344CB8AC3E}">
        <p14:creationId xmlns:p14="http://schemas.microsoft.com/office/powerpoint/2010/main" val="307541647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00" y="260648"/>
            <a:ext cx="8051800" cy="4508500"/>
          </a:xfrm>
          <a:prstGeom prst="rect">
            <a:avLst/>
          </a:prstGeom>
        </p:spPr>
      </p:pic>
      <p:pic>
        <p:nvPicPr>
          <p:cNvPr id="3" name="Picture 2"/>
          <p:cNvPicPr>
            <a:picLocks noChangeAspect="1"/>
          </p:cNvPicPr>
          <p:nvPr/>
        </p:nvPicPr>
        <p:blipFill>
          <a:blip r:embed="rId3"/>
          <a:stretch>
            <a:fillRect/>
          </a:stretch>
        </p:blipFill>
        <p:spPr>
          <a:xfrm>
            <a:off x="4572000" y="2780928"/>
            <a:ext cx="4387180" cy="298447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驱逐 </a:t>
            </a:r>
            <a:r>
              <a:rPr lang="en-US" altLang="zh-CN" sz="3600" b="1" i="1" dirty="0">
                <a:solidFill>
                  <a:srgbClr val="FFFFFF"/>
                </a:solidFill>
                <a:effectLst>
                  <a:glow rad="355600">
                    <a:schemeClr val="tx1"/>
                  </a:glow>
                </a:effectLst>
                <a:latin typeface="Arial" charset="0"/>
                <a:ea typeface="ＭＳ Ｐゴシック" charset="0"/>
                <a:cs typeface="Arial" charset="0"/>
              </a:rPr>
              <a:t>20 </a:t>
            </a:r>
            <a:r>
              <a:rPr lang="zh-CN" altLang="en-US" sz="3600" b="1" i="1" dirty="0">
                <a:solidFill>
                  <a:srgbClr val="FFFFFF"/>
                </a:solidFill>
                <a:effectLst>
                  <a:glow rad="355600">
                    <a:schemeClr val="tx1"/>
                  </a:glow>
                </a:effectLst>
                <a:latin typeface="Arial" charset="0"/>
                <a:ea typeface="ＭＳ Ｐゴシック" charset="0"/>
                <a:cs typeface="Arial" charset="0"/>
              </a:rPr>
              <a:t>万基督徒</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191352506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504" y="188640"/>
            <a:ext cx="8890000" cy="5930900"/>
          </a:xfrm>
          <a:prstGeom prst="rect">
            <a:avLst/>
          </a:prstGeom>
        </p:spPr>
      </p:pic>
      <p:sp>
        <p:nvSpPr>
          <p:cNvPr id="122882" name="Title 1"/>
          <p:cNvSpPr>
            <a:spLocks noGrp="1"/>
          </p:cNvSpPr>
          <p:nvPr>
            <p:ph type="title"/>
          </p:nvPr>
        </p:nvSpPr>
        <p:spPr>
          <a:xfrm>
            <a:off x="107504" y="5280931"/>
            <a:ext cx="9036496"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altLang="zh-CN" sz="3600" b="1" i="1" dirty="0">
                <a:solidFill>
                  <a:srgbClr val="FFFFFF"/>
                </a:solidFill>
                <a:effectLst>
                  <a:glow rad="355600">
                    <a:schemeClr val="tx1"/>
                  </a:glow>
                </a:effectLst>
                <a:latin typeface="Arial" charset="0"/>
                <a:ea typeface="ＭＳ Ｐゴシック" charset="0"/>
                <a:cs typeface="Arial" charset="0"/>
              </a:rPr>
              <a:t>2015 </a:t>
            </a:r>
            <a:r>
              <a:rPr lang="zh-CN" altLang="en-US" sz="3600" b="1" i="1" dirty="0">
                <a:solidFill>
                  <a:srgbClr val="FFFFFF"/>
                </a:solidFill>
                <a:effectLst>
                  <a:glow rad="355600">
                    <a:schemeClr val="tx1"/>
                  </a:glow>
                </a:effectLst>
                <a:latin typeface="Arial" charset="0"/>
                <a:ea typeface="ＭＳ Ｐゴシック" charset="0"/>
                <a:cs typeface="Arial" charset="0"/>
              </a:rPr>
              <a:t>年被 </a:t>
            </a: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摧毁的墙壁</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235349072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27"/>
            <a:ext cx="4700510" cy="6858000"/>
          </a:xfrm>
          <a:prstGeom prst="rect">
            <a:avLst/>
          </a:prstGeom>
        </p:spPr>
      </p:pic>
      <p:sp>
        <p:nvSpPr>
          <p:cNvPr id="122882" name="Title 1"/>
          <p:cNvSpPr>
            <a:spLocks noGrp="1"/>
          </p:cNvSpPr>
          <p:nvPr>
            <p:ph type="title"/>
          </p:nvPr>
        </p:nvSpPr>
        <p:spPr>
          <a:xfrm>
            <a:off x="-1" y="5280931"/>
            <a:ext cx="9008533"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br>
              <a:rPr lang="en-US" sz="3600" b="1" i="1" dirty="0">
                <a:solidFill>
                  <a:srgbClr val="FFFFFF"/>
                </a:solidFill>
                <a:effectLst>
                  <a:glow rad="355600">
                    <a:schemeClr val="tx1"/>
                  </a:glow>
                </a:effectLst>
                <a:latin typeface="Arial" charset="0"/>
                <a:ea typeface="ＭＳ Ｐゴシック" charset="0"/>
                <a:cs typeface="Arial" charset="0"/>
              </a:rPr>
            </a:br>
            <a:r>
              <a:rPr lang="en-US" altLang="zh-CN" sz="3600" b="1" i="1" dirty="0">
                <a:solidFill>
                  <a:srgbClr val="FFFFFF"/>
                </a:solidFill>
                <a:effectLst>
                  <a:glow rad="355600">
                    <a:schemeClr val="tx1"/>
                  </a:glow>
                </a:effectLst>
                <a:latin typeface="Arial" charset="0"/>
                <a:ea typeface="ＭＳ Ｐゴシック" charset="0"/>
                <a:cs typeface="Arial" charset="0"/>
              </a:rPr>
              <a:t>2015 </a:t>
            </a:r>
            <a:r>
              <a:rPr lang="zh-CN" altLang="en-US" sz="3600" b="1" i="1" dirty="0">
                <a:solidFill>
                  <a:srgbClr val="FFFFFF"/>
                </a:solidFill>
                <a:effectLst>
                  <a:glow rad="355600">
                    <a:schemeClr val="tx1"/>
                  </a:glow>
                </a:effectLst>
                <a:latin typeface="Arial" charset="0"/>
                <a:ea typeface="ＭＳ Ｐゴシック" charset="0"/>
                <a:cs typeface="Arial" charset="0"/>
              </a:rPr>
              <a:t>年被 </a:t>
            </a: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摧毁的墙壁</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76999787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onah Tomb Destroy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64"/>
            <a:ext cx="9144000" cy="563290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约拿之墓遭 </a:t>
            </a:r>
            <a:r>
              <a:rPr lang="en-US" sz="3600" b="1" i="1" dirty="0">
                <a:solidFill>
                  <a:srgbClr val="FFFFFF"/>
                </a:solidFill>
                <a:effectLst>
                  <a:glow rad="355600">
                    <a:schemeClr val="tx1"/>
                  </a:glow>
                </a:effectLst>
                <a:latin typeface="Arial" charset="0"/>
                <a:ea typeface="ＭＳ Ｐゴシック" charset="0"/>
                <a:cs typeface="Arial" charset="0"/>
              </a:rPr>
              <a:t>ISIS </a:t>
            </a:r>
            <a:r>
              <a:rPr lang="zh-CN" altLang="en-US" sz="3600" b="1" i="1" dirty="0">
                <a:solidFill>
                  <a:srgbClr val="FFFFFF"/>
                </a:solidFill>
                <a:effectLst>
                  <a:glow rad="355600">
                    <a:schemeClr val="tx1"/>
                  </a:glow>
                </a:effectLst>
                <a:latin typeface="Arial" charset="0"/>
                <a:ea typeface="ＭＳ Ｐゴシック" charset="0"/>
                <a:cs typeface="Arial" charset="0"/>
              </a:rPr>
              <a:t>摧毁</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
        <p:nvSpPr>
          <p:cNvPr id="4" name="文本框 3">
            <a:extLst>
              <a:ext uri="{FF2B5EF4-FFF2-40B4-BE49-F238E27FC236}">
                <a16:creationId xmlns:a16="http://schemas.microsoft.com/office/drawing/2014/main" id="{1FBDAAA2-C4ED-0A78-FEC3-057D6A83FFDB}"/>
              </a:ext>
            </a:extLst>
          </p:cNvPr>
          <p:cNvSpPr txBox="1"/>
          <p:nvPr/>
        </p:nvSpPr>
        <p:spPr>
          <a:xfrm>
            <a:off x="-4126" y="15007"/>
            <a:ext cx="9144000" cy="461665"/>
          </a:xfrm>
          <a:prstGeom prst="rect">
            <a:avLst/>
          </a:prstGeom>
          <a:solidFill>
            <a:schemeClr val="tx1"/>
          </a:solidFill>
        </p:spPr>
        <p:txBody>
          <a:bodyPr wrap="square">
            <a:spAutoFit/>
          </a:bodyPr>
          <a:lstStyle/>
          <a:p>
            <a:r>
              <a:rPr lang="zh-CN" altLang="en-US" dirty="0">
                <a:solidFill>
                  <a:schemeClr val="bg1"/>
                </a:solidFill>
                <a:effectLst/>
                <a:latin typeface=".AppleSystemUIFont"/>
              </a:rPr>
              <a:t>这是</a:t>
            </a:r>
            <a:r>
              <a:rPr lang="en-US" altLang="zh-CN" dirty="0">
                <a:solidFill>
                  <a:schemeClr val="bg1"/>
                </a:solidFill>
                <a:effectLst/>
                <a:latin typeface=".AppleSystemUIFont"/>
              </a:rPr>
              <a:t>ISIS</a:t>
            </a:r>
            <a:r>
              <a:rPr lang="zh-CN" altLang="en-US" dirty="0">
                <a:solidFill>
                  <a:schemeClr val="bg1"/>
                </a:solidFill>
                <a:effectLst/>
                <a:latin typeface=".AppleSystemUIFont"/>
              </a:rPr>
              <a:t>在摩苏尔摧毁约拿坟墓的那一刻吗？</a:t>
            </a:r>
          </a:p>
        </p:txBody>
      </p:sp>
    </p:spTree>
    <p:extLst>
      <p:ext uri="{BB962C8B-B14F-4D97-AF65-F5344CB8AC3E}">
        <p14:creationId xmlns:p14="http://schemas.microsoft.com/office/powerpoint/2010/main" val="281059975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摩苏尔的收复（</a:t>
            </a:r>
            <a:r>
              <a:rPr lang="en-US" altLang="zh-CN" b="1" dirty="0">
                <a:solidFill>
                  <a:schemeClr val="tx2"/>
                </a:solidFill>
                <a:effectLst>
                  <a:glow rad="127000">
                    <a:schemeClr val="bg1"/>
                  </a:glow>
                </a:effectLst>
                <a:latin typeface="Arial" charset="0"/>
                <a:ea typeface="ＭＳ Ｐゴシック" charset="0"/>
                <a:cs typeface="ＭＳ Ｐゴシック" charset="0"/>
              </a:rPr>
              <a:t>2017</a:t>
            </a:r>
            <a:r>
              <a:rPr lang="zh-CN"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9512" y="2197100"/>
            <a:ext cx="8826500" cy="4660900"/>
          </a:xfrm>
          <a:prstGeom prst="rect">
            <a:avLst/>
          </a:prstGeom>
        </p:spPr>
      </p:pic>
      <p:sp>
        <p:nvSpPr>
          <p:cNvPr id="4" name="文本框 3">
            <a:extLst>
              <a:ext uri="{FF2B5EF4-FFF2-40B4-BE49-F238E27FC236}">
                <a16:creationId xmlns:a16="http://schemas.microsoft.com/office/drawing/2014/main" id="{14BE84C4-00CF-9BB1-5B2E-C8BB5EA5A63F}"/>
              </a:ext>
            </a:extLst>
          </p:cNvPr>
          <p:cNvSpPr txBox="1"/>
          <p:nvPr/>
        </p:nvSpPr>
        <p:spPr>
          <a:xfrm>
            <a:off x="251519" y="1463565"/>
            <a:ext cx="4320480" cy="4351191"/>
          </a:xfrm>
          <a:prstGeom prst="rect">
            <a:avLst/>
          </a:prstGeom>
          <a:solidFill>
            <a:schemeClr val="bg1"/>
          </a:solidFill>
        </p:spPr>
        <p:txBody>
          <a:bodyPr wrap="square">
            <a:spAutoFit/>
          </a:bodyPr>
          <a:lstStyle/>
          <a:p>
            <a:pPr>
              <a:lnSpc>
                <a:spcPct val="150000"/>
              </a:lnSpc>
            </a:pPr>
            <a:r>
              <a:rPr lang="zh-CN" altLang="en-US" sz="4000" dirty="0">
                <a:solidFill>
                  <a:srgbClr val="0070C0"/>
                </a:solidFill>
              </a:rPr>
              <a:t>嘿，</a:t>
            </a:r>
            <a:r>
              <a:rPr lang="en-US" altLang="zh-CN" sz="4000" b="1" dirty="0">
                <a:solidFill>
                  <a:srgbClr val="FF0000"/>
                </a:solidFill>
              </a:rPr>
              <a:t>ISIS</a:t>
            </a:r>
            <a:r>
              <a:rPr lang="zh-CN" altLang="en-US" sz="4000" dirty="0">
                <a:solidFill>
                  <a:srgbClr val="0070C0"/>
                </a:solidFill>
              </a:rPr>
              <a:t>！</a:t>
            </a:r>
            <a:br>
              <a:rPr lang="zh-CN" altLang="en-US" sz="4000" dirty="0">
                <a:solidFill>
                  <a:srgbClr val="0070C0"/>
                </a:solidFill>
              </a:rPr>
            </a:br>
            <a:r>
              <a:rPr lang="zh-CN" altLang="en-US" sz="4000" dirty="0">
                <a:solidFill>
                  <a:srgbClr val="0070C0"/>
                </a:solidFill>
              </a:rPr>
              <a:t>还记得我们吗？</a:t>
            </a:r>
            <a:br>
              <a:rPr lang="zh-CN" altLang="en-US" sz="4000" dirty="0">
                <a:solidFill>
                  <a:srgbClr val="0070C0"/>
                </a:solidFill>
              </a:rPr>
            </a:br>
            <a:r>
              <a:rPr lang="zh-CN" altLang="en-US" sz="4000" dirty="0">
                <a:solidFill>
                  <a:srgbClr val="0070C0"/>
                </a:solidFill>
              </a:rPr>
              <a:t>我们回来了！</a:t>
            </a:r>
          </a:p>
          <a:p>
            <a:pPr>
              <a:lnSpc>
                <a:spcPct val="150000"/>
              </a:lnSpc>
            </a:pPr>
            <a:r>
              <a:rPr lang="zh-CN" altLang="en-US" sz="4000" dirty="0">
                <a:solidFill>
                  <a:srgbClr val="0070C0"/>
                </a:solidFill>
              </a:rPr>
              <a:t>支持</a:t>
            </a:r>
            <a:r>
              <a:rPr lang="en-US" altLang="zh-CN" sz="4000" dirty="0">
                <a:solidFill>
                  <a:srgbClr val="0070C0"/>
                </a:solidFill>
              </a:rPr>
              <a:t>NPU</a:t>
            </a:r>
          </a:p>
          <a:p>
            <a:pPr>
              <a:lnSpc>
                <a:spcPct val="150000"/>
              </a:lnSpc>
            </a:pPr>
            <a:r>
              <a:rPr lang="zh-CN" altLang="en-US" sz="2800" dirty="0">
                <a:solidFill>
                  <a:srgbClr val="0070C0"/>
                </a:solidFill>
              </a:rPr>
              <a:t>（尼尼微平原保护部队）。</a:t>
            </a:r>
          </a:p>
        </p:txBody>
      </p:sp>
    </p:spTree>
    <p:extLst>
      <p:ext uri="{BB962C8B-B14F-4D97-AF65-F5344CB8AC3E}">
        <p14:creationId xmlns:p14="http://schemas.microsoft.com/office/powerpoint/2010/main" val="301928324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r>
              <a:rPr lang="zh-CN" altLang="en-US" dirty="0"/>
              <a:t> 奥普拉</a:t>
            </a:r>
            <a:r>
              <a:rPr lang="en-US" altLang="zh-CN" dirty="0"/>
              <a:t>·</a:t>
            </a:r>
            <a:r>
              <a:rPr lang="zh-CN" altLang="en-US" dirty="0"/>
              <a:t>温弗瑞</a:t>
            </a:r>
            <a:endParaRPr lang="en-US" dirty="0"/>
          </a:p>
        </p:txBody>
      </p:sp>
    </p:spTree>
    <p:extLst>
      <p:ext uri="{BB962C8B-B14F-4D97-AF65-F5344CB8AC3E}">
        <p14:creationId xmlns:p14="http://schemas.microsoft.com/office/powerpoint/2010/main" val="116467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391851"/>
            <a:ext cx="517815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a:solidFill>
                  <a:srgbClr val="FFFFFF"/>
                </a:solidFill>
                <a:effectLst>
                  <a:glow rad="127000">
                    <a:srgbClr val="000000"/>
                  </a:glow>
                </a:effectLst>
                <a:latin typeface="Arial" charset="0"/>
                <a:ea typeface="ＭＳ Ｐゴシック" charset="0"/>
                <a:cs typeface="ＭＳ Ｐゴシック" charset="0"/>
              </a:rPr>
              <a:t>那鸿</a:t>
            </a:r>
            <a:r>
              <a:rPr lang="zh-CN" altLang="en-US" sz="5400" b="1" i="1" dirty="0">
                <a:solidFill>
                  <a:srgbClr val="FFFFFF"/>
                </a:solidFill>
                <a:effectLst>
                  <a:glow rad="127000">
                    <a:srgbClr val="000000"/>
                  </a:glow>
                </a:effectLst>
                <a:latin typeface="Arial" charset="0"/>
                <a:ea typeface="ＭＳ Ｐゴシック" charset="0"/>
                <a:cs typeface="ＭＳ Ｐゴシック" charset="0"/>
              </a:rPr>
              <a:t>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pic>
        <p:nvPicPr>
          <p:cNvPr id="2" name="Picture 1"/>
          <p:cNvPicPr>
            <a:picLocks noChangeAspect="1"/>
          </p:cNvPicPr>
          <p:nvPr/>
        </p:nvPicPr>
        <p:blipFill>
          <a:blip r:embed="rId3"/>
          <a:stretch>
            <a:fillRect/>
          </a:stretch>
        </p:blipFill>
        <p:spPr>
          <a:xfrm>
            <a:off x="5164667" y="-1"/>
            <a:ext cx="3955520" cy="5926291"/>
          </a:xfrm>
          <a:prstGeom prst="rect">
            <a:avLst/>
          </a:prstGeom>
        </p:spPr>
      </p:pic>
      <p:sp>
        <p:nvSpPr>
          <p:cNvPr id="900098" name="Rectangle 2"/>
          <p:cNvSpPr>
            <a:spLocks noGrp="1" noChangeArrowheads="1"/>
          </p:cNvSpPr>
          <p:nvPr>
            <p:ph type="ctrTitle"/>
          </p:nvPr>
        </p:nvSpPr>
        <p:spPr>
          <a:xfrm>
            <a:off x="0" y="1046826"/>
            <a:ext cx="8460432" cy="1446653"/>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Arial" charset="0"/>
                <a:ea typeface="ＭＳ Ｐゴシック" charset="0"/>
                <a:cs typeface="ＭＳ Ｐゴシック" charset="0"/>
              </a:rPr>
              <a:t>作个有耐心的人 </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480047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br>
              <a:rPr lang="en-US" dirty="0"/>
            </a:br>
            <a:r>
              <a:rPr lang="zh-CN" altLang="en-US" dirty="0">
                <a:effectLst/>
              </a:rPr>
              <a:t>约尔</a:t>
            </a:r>
            <a:r>
              <a:rPr lang="en-US" altLang="zh-CN" dirty="0">
                <a:effectLst/>
              </a:rPr>
              <a:t>·</a:t>
            </a:r>
            <a:r>
              <a:rPr lang="zh-CN" altLang="en-US" dirty="0">
                <a:effectLst/>
              </a:rPr>
              <a:t>欧斯汀</a:t>
            </a:r>
            <a:endParaRPr lang="en-US" dirty="0"/>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lvl="0" indent="-357188" algn="l">
              <a:lnSpc>
                <a:spcPct val="80000"/>
              </a:lnSpc>
              <a:buFont typeface="Arial"/>
              <a:buChar char="•"/>
              <a:defRPr/>
            </a:pPr>
            <a:r>
              <a:rPr lang="zh-CN" altLang="en-US" sz="4000" dirty="0">
                <a:solidFill>
                  <a:srgbClr val="CCECFF"/>
                </a:solidFill>
              </a:rPr>
              <a:t>不宣讲罪恶</a:t>
            </a:r>
            <a:endParaRPr kumimoji="0" lang="en-US" sz="40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lvl="0" indent="-357188" algn="l">
              <a:lnSpc>
                <a:spcPct val="150000"/>
              </a:lnSpc>
              <a:buFont typeface="Arial"/>
              <a:buChar char="•"/>
              <a:defRPr/>
            </a:pPr>
            <a:r>
              <a:rPr lang="zh-CN" altLang="en-US" sz="4000" dirty="0">
                <a:solidFill>
                  <a:srgbClr val="CCECFF"/>
                </a:solidFill>
              </a:rPr>
              <a:t>在同性“婚礼”上带领祷告</a:t>
            </a:r>
          </a:p>
        </p:txBody>
      </p:sp>
    </p:spTree>
    <p:extLst>
      <p:ext uri="{BB962C8B-B14F-4D97-AF65-F5344CB8AC3E}">
        <p14:creationId xmlns:p14="http://schemas.microsoft.com/office/powerpoint/2010/main" val="170743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ＭＳ Ｐゴシック"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a:ea typeface="ＭＳ Ｐゴシック" pitchFamily="24" charset="-128"/>
                <a:cs typeface="Times New Roman"/>
              </a:rPr>
              <a:t>魔幻的祷告、让人感觉良好的信息、随心所欲的神学；这难道不正是保罗警告我们的事情吗？</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zh-CN" altLang="en-US" dirty="0">
                <a:latin typeface="Times New Roman"/>
                <a:cs typeface="Times New Roman"/>
              </a:rPr>
              <a:t>励志演讲</a:t>
            </a:r>
            <a:endParaRPr lang="en-US" dirty="0">
              <a:latin typeface="Times New Roman"/>
              <a:cs typeface="Times New Roman"/>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http://</a:t>
            </a:r>
            <a:r>
              <a:rPr kumimoji="0" lang="en-US" sz="1200" b="1" i="0" u="none" strike="noStrike" kern="1200" cap="none" spc="0" normalizeH="0" baseline="0" noProof="0" dirty="0" err="1">
                <a:ln>
                  <a:noFill/>
                </a:ln>
                <a:solidFill>
                  <a:srgbClr val="CCECFF"/>
                </a:solidFill>
                <a:effectLst>
                  <a:outerShdw blurRad="38100" dist="38100" dir="2700000" algn="tl">
                    <a:srgbClr val="000000"/>
                  </a:outerShdw>
                </a:effectLst>
                <a:uLnTx/>
                <a:uFillTx/>
                <a:latin typeface="Aril"/>
                <a:ea typeface="ＭＳ Ｐゴシック" pitchFamily="24" charset="-128"/>
              </a:rPr>
              <a:t>www.conservativecut.com</a:t>
            </a:r>
            <a:r>
              <a:rPr kumimoji="0" lang="en-US" sz="12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/blog/?tag=false-teacher</a:t>
            </a:r>
          </a:p>
        </p:txBody>
      </p:sp>
    </p:spTree>
    <p:extLst>
      <p:ext uri="{BB962C8B-B14F-4D97-AF65-F5344CB8AC3E}">
        <p14:creationId xmlns:p14="http://schemas.microsoft.com/office/powerpoint/2010/main" val="41689302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Judgment of God</a:t>
            </a:r>
          </a:p>
        </p:txBody>
      </p:sp>
      <p:pic>
        <p:nvPicPr>
          <p:cNvPr id="3" name="Picture 2"/>
          <p:cNvPicPr>
            <a:picLocks noChangeAspect="1"/>
          </p:cNvPicPr>
          <p:nvPr/>
        </p:nvPicPr>
        <p:blipFill>
          <a:blip r:embed="rId3"/>
          <a:stretch>
            <a:fillRect/>
          </a:stretch>
        </p:blipFill>
        <p:spPr>
          <a:xfrm>
            <a:off x="0" y="-1"/>
            <a:ext cx="9170792" cy="3369733"/>
          </a:xfrm>
          <a:prstGeom prst="rect">
            <a:avLst/>
          </a:prstGeom>
        </p:spPr>
      </p:pic>
      <p:sp>
        <p:nvSpPr>
          <p:cNvPr id="4" name="文本框 3">
            <a:extLst>
              <a:ext uri="{FF2B5EF4-FFF2-40B4-BE49-F238E27FC236}">
                <a16:creationId xmlns:a16="http://schemas.microsoft.com/office/drawing/2014/main" id="{F7F4A66E-DEE9-9410-A087-D0959D1758AB}"/>
              </a:ext>
            </a:extLst>
          </p:cNvPr>
          <p:cNvSpPr txBox="1"/>
          <p:nvPr/>
        </p:nvSpPr>
        <p:spPr>
          <a:xfrm>
            <a:off x="2291443" y="3198168"/>
            <a:ext cx="4582884" cy="830997"/>
          </a:xfrm>
          <a:prstGeom prst="rect">
            <a:avLst/>
          </a:prstGeom>
          <a:noFill/>
        </p:spPr>
        <p:txBody>
          <a:bodyPr wrap="square">
            <a:spAutoFit/>
          </a:bodyPr>
          <a:lstStyle/>
          <a:p>
            <a:pPr algn="ctr"/>
            <a:r>
              <a:rPr lang="zh-CN" altLang="en-US" sz="4800" b="1" dirty="0">
                <a:solidFill>
                  <a:srgbClr val="0E0E0E"/>
                </a:solidFill>
                <a:effectLst/>
                <a:latin typeface=".AppleSystemUIFont"/>
              </a:rPr>
              <a:t>上帝的审判</a:t>
            </a:r>
            <a:endParaRPr lang="zh-CN" altLang="en-US" sz="4800" dirty="0">
              <a:solidFill>
                <a:srgbClr val="0E0E0E"/>
              </a:solidFill>
              <a:effectLst/>
              <a:latin typeface=".AppleSystemUIFont"/>
            </a:endParaRPr>
          </a:p>
        </p:txBody>
      </p:sp>
    </p:spTree>
    <p:extLst>
      <p:ext uri="{BB962C8B-B14F-4D97-AF65-F5344CB8AC3E}">
        <p14:creationId xmlns:p14="http://schemas.microsoft.com/office/powerpoint/2010/main" val="170878642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教会时代</a:t>
            </a:r>
          </a:p>
        </p:txBody>
      </p:sp>
      <p:sp>
        <p:nvSpPr>
          <p:cNvPr id="30724" name="Text Box 4"/>
          <p:cNvSpPr txBox="1">
            <a:spLocks noChangeArrowheads="1"/>
          </p:cNvSpPr>
          <p:nvPr/>
        </p:nvSpPr>
        <p:spPr bwMode="auto">
          <a:xfrm>
            <a:off x="3429000" y="1257300"/>
            <a:ext cx="2057400" cy="15231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第二</a:t>
            </a:r>
            <a:endParaRPr kumimoji="0" lang="en-US" altLang="zh-CN"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次来</a:t>
            </a:r>
            <a:endParaRPr kumimoji="0" lang="en-GB" sz="3600" b="1" i="0" u="none" strike="noStrike" kern="1200" cap="none" spc="0" normalizeH="0" baseline="0" noProof="0" dirty="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5" name="Text Box 5"/>
          <p:cNvSpPr txBox="1">
            <a:spLocks noChangeArrowheads="1"/>
          </p:cNvSpPr>
          <p:nvPr/>
        </p:nvSpPr>
        <p:spPr bwMode="auto">
          <a:xfrm>
            <a:off x="1600200" y="3276600"/>
            <a:ext cx="2743200" cy="1523110"/>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苦难</a:t>
            </a:r>
          </a:p>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7</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年</a:t>
            </a:r>
            <a:endPar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千年</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1000 </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年</a:t>
            </a:r>
            <a:endPar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永恒国度</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判决</a:t>
            </a:r>
          </a:p>
        </p:txBody>
      </p:sp>
      <p:sp>
        <p:nvSpPr>
          <p:cNvPr id="30731" name="Text Box 11"/>
          <p:cNvSpPr txBox="1">
            <a:spLocks noChangeArrowheads="1"/>
          </p:cNvSpPr>
          <p:nvPr/>
        </p:nvSpPr>
        <p:spPr bwMode="auto">
          <a:xfrm>
            <a:off x="5486400" y="1295400"/>
            <a:ext cx="2636838" cy="15231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lvl="0" algn="ctr" defTabSz="449263" eaLnBrk="1" hangingPunct="1">
              <a:spcBef>
                <a:spcPts val="2500"/>
              </a:spcBef>
              <a:buClr>
                <a:srgbClr val="00FFFF"/>
              </a:buClr>
              <a:buSzPct val="100000"/>
              <a:defRPr/>
            </a:pPr>
            <a:r>
              <a:rPr lang="zh-CN" altLang="en-US" sz="3600" b="1" i="1" dirty="0">
                <a:solidFill>
                  <a:srgbClr val="00FFFF"/>
                </a:solidFill>
                <a:effectLst>
                  <a:outerShdw blurRad="38100" dist="38100" dir="2700000" algn="tl">
                    <a:srgbClr val="000000"/>
                  </a:outerShdw>
                </a:effectLst>
                <a:cs typeface="Arial" charset="0"/>
              </a:rPr>
              <a:t>第二次</a:t>
            </a:r>
            <a:endParaRPr lang="en-US" altLang="zh-CN" sz="3600" b="1" i="1" dirty="0">
              <a:solidFill>
                <a:srgbClr val="00FFFF"/>
              </a:solidFill>
              <a:effectLst>
                <a:outerShdw blurRad="38100" dist="38100" dir="2700000" algn="tl">
                  <a:srgbClr val="000000"/>
                </a:outerShdw>
              </a:effectLst>
              <a:cs typeface="Arial" charset="0"/>
            </a:endParaRPr>
          </a:p>
          <a:p>
            <a:pPr lvl="0" algn="ctr" defTabSz="449263" eaLnBrk="1" hangingPunct="1">
              <a:spcBef>
                <a:spcPts val="2500"/>
              </a:spcBef>
              <a:buClr>
                <a:srgbClr val="00FFFF"/>
              </a:buClr>
              <a:buSzPct val="100000"/>
              <a:defRPr/>
            </a:pPr>
            <a:r>
              <a:rPr lang="zh-CN" altLang="en-US" sz="3600" b="1" i="1" dirty="0">
                <a:solidFill>
                  <a:srgbClr val="00FFFF"/>
                </a:solidFill>
                <a:effectLst>
                  <a:outerShdw blurRad="38100" dist="38100" dir="2700000" algn="tl">
                    <a:srgbClr val="000000"/>
                  </a:outerShdw>
                </a:effectLst>
                <a:cs typeface="Arial" charset="0"/>
              </a:rPr>
              <a:t>降临</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734" name="Text Box 14"/>
          <p:cNvSpPr txBox="1">
            <a:spLocks noChangeArrowheads="1"/>
          </p:cNvSpPr>
          <p:nvPr/>
        </p:nvSpPr>
        <p:spPr bwMode="auto">
          <a:xfrm rot="5400000">
            <a:off x="3437732" y="4686745"/>
            <a:ext cx="2514600" cy="15231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判决</a:t>
            </a:r>
          </a:p>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7" name="Title 16"/>
          <p:cNvSpPr>
            <a:spLocks noGrp="1"/>
          </p:cNvSpPr>
          <p:nvPr>
            <p:ph type="title" idx="4294967295"/>
          </p:nvPr>
        </p:nvSpPr>
        <p:spPr>
          <a:xfrm>
            <a:off x="-73025" y="67733"/>
            <a:ext cx="9217025" cy="1141413"/>
          </a:xfrm>
        </p:spPr>
        <p:txBody>
          <a:bodyPr/>
          <a:lstStyle/>
          <a:p>
            <a:pPr>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我们在基督里拥有极其美好的未来</a:t>
            </a:r>
            <a:br>
              <a:rPr lang="en-US" altLang="zh-CN"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（启示录</a:t>
            </a:r>
            <a:r>
              <a:rPr lang="en-US" altLang="zh-CN" sz="4000" b="1" dirty="0">
                <a:solidFill>
                  <a:srgbClr val="FFFFFF"/>
                </a:solidFill>
                <a:effectLst>
                  <a:outerShdw blurRad="38100" dist="38100" dir="2700000" algn="tl">
                    <a:srgbClr val="000000"/>
                  </a:outerShdw>
                </a:effectLst>
                <a:latin typeface="Arial" charset="0"/>
                <a:ea typeface="ＭＳ Ｐゴシック" charset="0"/>
                <a:cs typeface="Arial" charset="0"/>
              </a:rPr>
              <a:t>20:1-6</a:t>
            </a: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0101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3779912" y="260648"/>
            <a:ext cx="3816424" cy="1896864"/>
          </a:xfrm>
        </p:spPr>
        <p:txBody>
          <a:bodyPr/>
          <a:lstStyle/>
          <a:p>
            <a:pPr eaLnBrk="1" hangingPunct="1">
              <a:defRPr/>
            </a:pPr>
            <a:r>
              <a:rPr lang="zh-CN" altLang="en-US" sz="4800" dirty="0">
                <a:latin typeface="SimHei" pitchFamily="49" charset="-122"/>
                <a:ea typeface="SimHei" pitchFamily="49" charset="-122"/>
              </a:rPr>
              <a:t>一个字面，</a:t>
            </a:r>
            <a:br>
              <a:rPr lang="en-US" altLang="zh-CN" sz="4800" dirty="0">
                <a:latin typeface="SimHei" pitchFamily="49" charset="-122"/>
                <a:ea typeface="SimHei" pitchFamily="49" charset="-122"/>
              </a:rPr>
            </a:br>
            <a:r>
              <a:rPr lang="zh-CN" altLang="en-US" sz="4800" dirty="0">
                <a:latin typeface="SimHei" pitchFamily="49" charset="-122"/>
                <a:ea typeface="SimHei" pitchFamily="49" charset="-122"/>
              </a:rPr>
              <a:t>政治王国</a:t>
            </a:r>
            <a:endParaRPr lang="en-US" sz="4800" b="1" dirty="0">
              <a:effectLst>
                <a:outerShdw blurRad="38100" dist="38100" dir="2700000" algn="tl">
                  <a:srgbClr val="FFFFFF"/>
                </a:outerShdw>
              </a:effectLst>
              <a:latin typeface="SimHei" pitchFamily="49" charset="-122"/>
              <a:ea typeface="SimHei" pitchFamily="49" charset="-122"/>
              <a:cs typeface="+mj-cs"/>
            </a:endParaRPr>
          </a:p>
        </p:txBody>
      </p:sp>
      <p:sp>
        <p:nvSpPr>
          <p:cNvPr id="24580" name="Rectangle 4"/>
          <p:cNvSpPr>
            <a:spLocks noGrp="1" noChangeArrowheads="1"/>
          </p:cNvSpPr>
          <p:nvPr>
            <p:ph idx="1"/>
          </p:nvPr>
        </p:nvSpPr>
        <p:spPr>
          <a:xfrm>
            <a:off x="89208" y="188640"/>
            <a:ext cx="3779912" cy="6336704"/>
          </a:xfrm>
        </p:spPr>
        <p:txBody>
          <a:bodyPr anchor="t"/>
          <a:lstStyle/>
          <a:p>
            <a:pPr marL="0" indent="0" algn="ctr" eaLnBrk="1" hangingPunct="1">
              <a:buNone/>
              <a:defRPr/>
            </a:pPr>
            <a:r>
              <a:rPr lang="zh-CN" altLang="en-US" b="1" i="1" dirty="0">
                <a:solidFill>
                  <a:schemeClr val="bg1"/>
                </a:solidFill>
                <a:effectLst>
                  <a:glow rad="177800">
                    <a:schemeClr val="tx1">
                      <a:alpha val="75000"/>
                    </a:schemeClr>
                  </a:glow>
                  <a:outerShdw blurRad="50800" dist="88900" dir="2700000" algn="tl" rotWithShape="0">
                    <a:srgbClr val="000000"/>
                  </a:outerShdw>
                </a:effectLst>
                <a:cs typeface="+mn-cs"/>
              </a:rPr>
              <a:t> </a:t>
            </a:r>
            <a:r>
              <a:rPr lang="en-US" b="1" baseline="30000" dirty="0">
                <a:solidFill>
                  <a:schemeClr val="bg1"/>
                </a:solidFill>
                <a:effectLst>
                  <a:glow rad="177800">
                    <a:schemeClr val="tx1"/>
                  </a:glow>
                </a:effectLst>
                <a:latin typeface="SimHei" pitchFamily="49" charset="-122"/>
                <a:ea typeface="SimHei" pitchFamily="49" charset="-122"/>
              </a:rPr>
              <a:t>28</a:t>
            </a:r>
            <a:r>
              <a:rPr lang="en-US" b="1" dirty="0">
                <a:solidFill>
                  <a:schemeClr val="bg1"/>
                </a:solidFill>
                <a:effectLst>
                  <a:glow rad="177800">
                    <a:schemeClr val="tx1"/>
                  </a:glow>
                </a:effectLst>
                <a:latin typeface="SimHei" pitchFamily="49" charset="-122"/>
                <a:ea typeface="SimHei" pitchFamily="49" charset="-122"/>
              </a:rPr>
              <a:t> </a:t>
            </a:r>
            <a:r>
              <a:rPr lang="zh-CN" altLang="en-US" b="1" dirty="0">
                <a:solidFill>
                  <a:schemeClr val="bg1"/>
                </a:solidFill>
                <a:effectLst>
                  <a:glow rad="177800">
                    <a:schemeClr val="tx1"/>
                  </a:glow>
                </a:effectLst>
                <a:latin typeface="SimHei" pitchFamily="49" charset="-122"/>
                <a:ea typeface="SimHei" pitchFamily="49" charset="-122"/>
              </a:rPr>
              <a:t>耶稣对他们说：</a:t>
            </a: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我实在告诉你们，到了万物更新，人子坐在他荣耀的宝座上的时候，你们这些跟从我的人，也会坐在十二个宝座上，审判以色列的十二个支派。</a:t>
            </a:r>
            <a:r>
              <a:rPr lang="en-US" altLang="zh-CN" b="1" dirty="0">
                <a:solidFill>
                  <a:schemeClr val="bg1"/>
                </a:solidFill>
                <a:effectLst>
                  <a:glow rad="177800">
                    <a:schemeClr val="tx1"/>
                  </a:glow>
                </a:effectLst>
                <a:latin typeface="SimHei" pitchFamily="49" charset="-122"/>
                <a:ea typeface="SimHei" pitchFamily="49" charset="-122"/>
              </a:rPr>
              <a:t>”</a:t>
            </a:r>
          </a:p>
          <a:p>
            <a:pPr marL="0" indent="0" algn="ctr" eaLnBrk="1" hangingPunct="1">
              <a:buNone/>
              <a:defRPr/>
            </a:pP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马太</a:t>
            </a:r>
            <a:r>
              <a:rPr lang="en-US" altLang="zh-CN" b="1" dirty="0">
                <a:solidFill>
                  <a:schemeClr val="bg1"/>
                </a:solidFill>
                <a:effectLst>
                  <a:glow rad="177800">
                    <a:schemeClr val="tx1"/>
                  </a:glow>
                </a:effectLst>
                <a:latin typeface="SimHei" pitchFamily="49" charset="-122"/>
                <a:ea typeface="SimHei" pitchFamily="49" charset="-122"/>
              </a:rPr>
              <a:t> 19:28 </a:t>
            </a:r>
            <a:r>
              <a:rPr lang="zh-CN" altLang="en-US" b="1" dirty="0">
                <a:solidFill>
                  <a:schemeClr val="bg1"/>
                </a:solidFill>
                <a:effectLst>
                  <a:glow rad="177800">
                    <a:schemeClr val="tx1"/>
                  </a:glow>
                </a:effectLst>
                <a:latin typeface="SimHei" pitchFamily="49" charset="-122"/>
                <a:ea typeface="SimHei" pitchFamily="49" charset="-122"/>
              </a:rPr>
              <a:t>新译本</a:t>
            </a:r>
            <a:r>
              <a:rPr lang="en-US" altLang="zh-CN" b="1" dirty="0">
                <a:solidFill>
                  <a:schemeClr val="bg1"/>
                </a:solidFill>
                <a:effectLst>
                  <a:glow rad="177800">
                    <a:schemeClr val="tx1"/>
                  </a:glow>
                </a:effectLst>
                <a:latin typeface="SimHei" pitchFamily="49" charset="-122"/>
                <a:ea typeface="SimHei" pitchFamily="49" charset="-122"/>
              </a:rPr>
              <a:t>)</a:t>
            </a:r>
            <a:endParaRPr lang="en-US" sz="2800" b="1" i="1" dirty="0">
              <a:solidFill>
                <a:schemeClr val="bg1"/>
              </a:solidFill>
              <a:effectLst>
                <a:glow rad="177800">
                  <a:schemeClr val="tx1"/>
                </a:glow>
              </a:effectLst>
              <a:cs typeface="+mn-cs"/>
            </a:endParaRPr>
          </a:p>
        </p:txBody>
      </p:sp>
    </p:spTree>
    <p:extLst>
      <p:ext uri="{BB962C8B-B14F-4D97-AF65-F5344CB8AC3E}">
        <p14:creationId xmlns:p14="http://schemas.microsoft.com/office/powerpoint/2010/main" val="3472357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circle(in)">
                                      <p:cBhvr>
                                        <p:cTn id="12" dur="2000"/>
                                        <p:tgtEl>
                                          <p:spTgt spid="245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耶稣将给全世界带来真理、和平、繁荣、圣洁和保护</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我们的未来</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707915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主旨</a:t>
            </a: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不要误将神的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忍耐</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看作是神的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无能</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黄石玟牧师</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
        <p:nvSpPr>
          <p:cNvPr id="5" name="Rectangle 2"/>
          <p:cNvSpPr txBox="1">
            <a:spLocks noChangeArrowheads="1"/>
          </p:cNvSpPr>
          <p:nvPr/>
        </p:nvSpPr>
        <p:spPr bwMode="auto">
          <a:xfrm>
            <a:off x="68918" y="3983071"/>
            <a:ext cx="3662523" cy="11791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019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670" b="11480"/>
          <a:stretch/>
        </p:blipFill>
        <p:spPr>
          <a:xfrm>
            <a:off x="0" y="0"/>
            <a:ext cx="8923867"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28133" y="5387355"/>
            <a:ext cx="7569200" cy="894912"/>
          </a:xfrm>
          <a:solidFill>
            <a:schemeClr val="bg1"/>
          </a:solidFill>
          <a:effectLst/>
        </p:spPr>
        <p:txBody>
          <a:bodyPr/>
          <a:lstStyle/>
          <a:p>
            <a:pPr>
              <a:defRPr/>
            </a:pPr>
            <a:r>
              <a:rPr lang="zh-CN" altLang="en-US" sz="4800" b="1" dirty="0">
                <a:solidFill>
                  <a:schemeClr val="tx2"/>
                </a:solidFill>
                <a:effectLst>
                  <a:glow rad="127000">
                    <a:schemeClr val="bg1"/>
                  </a:glow>
                </a:effectLst>
                <a:latin typeface="Times New Roman"/>
                <a:ea typeface="ＭＳ Ｐゴシック" charset="0"/>
                <a:cs typeface="Times New Roman"/>
              </a:rPr>
              <a:t>耐心</a:t>
            </a:r>
            <a:r>
              <a:rPr lang="en-US" sz="4800" b="1" dirty="0">
                <a:solidFill>
                  <a:schemeClr val="tx2"/>
                </a:solidFill>
                <a:effectLst>
                  <a:glow rad="127000">
                    <a:schemeClr val="bg1"/>
                  </a:glow>
                </a:effectLst>
                <a:latin typeface="Times New Roman"/>
                <a:ea typeface="ＭＳ Ｐゴシック" charset="0"/>
                <a:cs typeface="Times New Roman"/>
              </a:rPr>
              <a:t>.</a:t>
            </a:r>
          </a:p>
        </p:txBody>
      </p:sp>
    </p:spTree>
    <p:extLst>
      <p:ext uri="{BB962C8B-B14F-4D97-AF65-F5344CB8AC3E}">
        <p14:creationId xmlns:p14="http://schemas.microsoft.com/office/powerpoint/2010/main" val="406556833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等等！这是符合圣经的</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524000" y="1147236"/>
            <a:ext cx="7620000" cy="5715000"/>
          </a:xfrm>
          <a:prstGeom prst="rect">
            <a:avLst/>
          </a:prstGeom>
        </p:spPr>
      </p:pic>
      <p:sp>
        <p:nvSpPr>
          <p:cNvPr id="4" name="文本框 3">
            <a:extLst>
              <a:ext uri="{FF2B5EF4-FFF2-40B4-BE49-F238E27FC236}">
                <a16:creationId xmlns:a16="http://schemas.microsoft.com/office/drawing/2014/main" id="{C65845C3-2445-D6C8-CCEB-54A9E4A2F999}"/>
              </a:ext>
            </a:extLst>
          </p:cNvPr>
          <p:cNvSpPr txBox="1"/>
          <p:nvPr/>
        </p:nvSpPr>
        <p:spPr>
          <a:xfrm>
            <a:off x="1763688" y="1340768"/>
            <a:ext cx="5976664" cy="3416320"/>
          </a:xfrm>
          <a:prstGeom prst="rect">
            <a:avLst/>
          </a:prstGeom>
          <a:gradFill>
            <a:gsLst>
              <a:gs pos="0">
                <a:srgbClr val="FAF8DF"/>
              </a:gs>
              <a:gs pos="100000">
                <a:srgbClr val="FCDCA4"/>
              </a:gs>
            </a:gsLst>
            <a:lin ang="5400000" scaled="1"/>
          </a:gradFill>
        </p:spPr>
        <p:txBody>
          <a:bodyPr wrap="square">
            <a:spAutoFit/>
          </a:bodyPr>
          <a:lstStyle/>
          <a:p>
            <a:r>
              <a:rPr lang="zh-CN" altLang="en-US" sz="3600" b="1" dirty="0"/>
              <a:t>约瑟等了</a:t>
            </a:r>
            <a:r>
              <a:rPr lang="en-US" altLang="zh-CN" sz="3600" b="1" dirty="0"/>
              <a:t>13</a:t>
            </a:r>
            <a:r>
              <a:rPr lang="zh-CN" altLang="en-US" sz="3600" b="1" dirty="0"/>
              <a:t>年。</a:t>
            </a:r>
            <a:br>
              <a:rPr lang="zh-CN" altLang="en-US" sz="3600" dirty="0"/>
            </a:br>
            <a:r>
              <a:rPr lang="zh-CN" altLang="en-US" sz="3600" b="1" dirty="0"/>
              <a:t>亚伯拉罕等了</a:t>
            </a:r>
            <a:r>
              <a:rPr lang="en-US" altLang="zh-CN" sz="3600" b="1" dirty="0"/>
              <a:t>25</a:t>
            </a:r>
            <a:r>
              <a:rPr lang="zh-CN" altLang="en-US" sz="3600" b="1" dirty="0"/>
              <a:t>年。</a:t>
            </a:r>
            <a:br>
              <a:rPr lang="zh-CN" altLang="en-US" sz="3600" dirty="0"/>
            </a:br>
            <a:r>
              <a:rPr lang="zh-CN" altLang="en-US" sz="3600" b="1" dirty="0"/>
              <a:t>摩西等了</a:t>
            </a:r>
            <a:r>
              <a:rPr lang="en-US" altLang="zh-CN" sz="3600" b="1" dirty="0"/>
              <a:t>40</a:t>
            </a:r>
            <a:r>
              <a:rPr lang="zh-CN" altLang="en-US" sz="3600" b="1" dirty="0"/>
              <a:t>年。</a:t>
            </a:r>
            <a:br>
              <a:rPr lang="zh-CN" altLang="en-US" sz="3600" dirty="0"/>
            </a:br>
            <a:r>
              <a:rPr lang="zh-CN" altLang="en-US" sz="3600" b="1" dirty="0"/>
              <a:t>耶稣等了</a:t>
            </a:r>
            <a:r>
              <a:rPr lang="en-US" altLang="zh-CN" sz="3600" b="1" dirty="0"/>
              <a:t>30</a:t>
            </a:r>
            <a:r>
              <a:rPr lang="zh-CN" altLang="en-US" sz="3600" b="1" dirty="0"/>
              <a:t>年。</a:t>
            </a:r>
            <a:endParaRPr lang="zh-CN" altLang="en-US" sz="3600" dirty="0"/>
          </a:p>
          <a:p>
            <a:r>
              <a:rPr lang="zh-CN" altLang="en-US" sz="3600" b="1" dirty="0"/>
              <a:t>如果上帝让你等待，</a:t>
            </a:r>
            <a:br>
              <a:rPr lang="zh-CN" altLang="en-US" sz="3600" b="1" dirty="0"/>
            </a:br>
            <a:r>
              <a:rPr lang="zh-CN" altLang="en-US" sz="3600" b="1" dirty="0"/>
              <a:t>你并不孤单。</a:t>
            </a:r>
            <a:endParaRPr lang="zh-CN" altLang="en-US" sz="3600" dirty="0"/>
          </a:p>
        </p:txBody>
      </p:sp>
    </p:spTree>
    <p:extLst>
      <p:ext uri="{BB962C8B-B14F-4D97-AF65-F5344CB8AC3E}">
        <p14:creationId xmlns:p14="http://schemas.microsoft.com/office/powerpoint/2010/main" val="26783510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6" name="TextBox 3"/>
          <p:cNvSpPr txBox="1">
            <a:spLocks noChangeArrowheads="1"/>
          </p:cNvSpPr>
          <p:nvPr/>
        </p:nvSpPr>
        <p:spPr bwMode="auto">
          <a:xfrm>
            <a:off x="4851405" y="2070676"/>
            <a:ext cx="3886622" cy="156966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dirty="0">
                <a:solidFill>
                  <a:prstClr val="black"/>
                </a:solidFill>
                <a:latin typeface="Arial"/>
                <a:cs typeface="Arial"/>
              </a:rPr>
              <a:t>1 </a:t>
            </a:r>
            <a:r>
              <a:rPr lang="zh-CN" altLang="en-US" dirty="0">
                <a:solidFill>
                  <a:prstClr val="black"/>
                </a:solidFill>
                <a:latin typeface="Arial"/>
                <a:cs typeface="Arial"/>
              </a:rPr>
              <a:t>神的性格和审判</a:t>
            </a:r>
          </a:p>
          <a:p>
            <a:pPr defTabSz="457200" eaLnBrk="1" fontAlgn="auto" hangingPunct="1">
              <a:spcBef>
                <a:spcPts val="0"/>
              </a:spcBef>
              <a:spcAft>
                <a:spcPts val="0"/>
              </a:spcAft>
            </a:pPr>
            <a:r>
              <a:rPr lang="en-US" altLang="zh-CN" dirty="0">
                <a:solidFill>
                  <a:prstClr val="black"/>
                </a:solidFill>
                <a:latin typeface="Arial"/>
                <a:cs typeface="Arial"/>
              </a:rPr>
              <a:t>2 </a:t>
            </a:r>
            <a:r>
              <a:rPr lang="zh-CN" altLang="en-US" dirty="0">
                <a:solidFill>
                  <a:prstClr val="black"/>
                </a:solidFill>
                <a:latin typeface="Arial"/>
                <a:cs typeface="Arial"/>
              </a:rPr>
              <a:t>尼尼微即将被毁灭</a:t>
            </a:r>
          </a:p>
          <a:p>
            <a:pPr defTabSz="457200" eaLnBrk="1" fontAlgn="auto" hangingPunct="1">
              <a:spcBef>
                <a:spcPts val="0"/>
              </a:spcBef>
              <a:spcAft>
                <a:spcPts val="0"/>
              </a:spcAft>
            </a:pPr>
            <a:r>
              <a:rPr lang="en-US" altLang="zh-CN" dirty="0">
                <a:solidFill>
                  <a:prstClr val="black"/>
                </a:solidFill>
                <a:latin typeface="Arial"/>
                <a:cs typeface="Arial"/>
              </a:rPr>
              <a:t>3 </a:t>
            </a:r>
            <a:r>
              <a:rPr lang="zh-CN" altLang="en-US" dirty="0">
                <a:solidFill>
                  <a:prstClr val="black"/>
                </a:solidFill>
                <a:latin typeface="Arial"/>
                <a:cs typeface="Arial"/>
              </a:rPr>
              <a:t>尼尼微审判的细节</a:t>
            </a:r>
            <a:endParaRPr lang="en-US" altLang="zh-CN" dirty="0">
              <a:solidFill>
                <a:prstClr val="black"/>
              </a:solidFill>
              <a:latin typeface="Arial"/>
              <a:cs typeface="Arial"/>
            </a:endParaRPr>
          </a:p>
          <a:p>
            <a:pPr defTabSz="457200" eaLnBrk="1" fontAlgn="auto" hangingPunct="1">
              <a:spcBef>
                <a:spcPts val="0"/>
              </a:spcBef>
              <a:spcAft>
                <a:spcPts val="0"/>
              </a:spcAft>
            </a:pPr>
            <a:endParaRPr lang="en-US" altLang="zh-CN" dirty="0">
              <a:solidFill>
                <a:prstClr val="black"/>
              </a:solidFill>
              <a:latin typeface="Arial"/>
              <a:cs typeface="Arial"/>
            </a:endParaRP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marR="0" lvl="0" indent="-81280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I.  </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神会</a:t>
            </a:r>
            <a:r>
              <a:rPr kumimoji="0" lang="zh-CN" altLang="en-US" sz="4000" b="1" i="0" u="none" strike="noStrike" kern="1200" cap="none" spc="0" normalizeH="0" baseline="0" noProof="0" dirty="0">
                <a:ln>
                  <a:noFill/>
                </a:ln>
                <a:solidFill>
                  <a:srgbClr val="FFFF00"/>
                </a:solidFill>
                <a:effectLst/>
                <a:uLnTx/>
                <a:uFillTx/>
                <a:latin typeface="Arial"/>
                <a:ea typeface="ＭＳ Ｐゴシック" charset="0"/>
                <a:cs typeface="Arial"/>
              </a:rPr>
              <a:t>摧毁</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尼尼微但是拯救犹大</a:t>
            </a:r>
            <a:b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b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(1–3</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章</a:t>
            </a: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8" name="Title 1"/>
          <p:cNvSpPr txBox="1">
            <a:spLocks/>
          </p:cNvSpPr>
          <p:nvPr/>
        </p:nvSpPr>
        <p:spPr bwMode="auto">
          <a:xfrm>
            <a:off x="4563540" y="3313081"/>
            <a:ext cx="4576228"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那鸿</a:t>
            </a:r>
            <a:r>
              <a:rPr kumimoji="0" lang="zh-CN"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书</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363630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5232400" cy="3424767"/>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我们通常会对</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神的</a:t>
            </a:r>
            <a:r>
              <a:rPr lang="zh-CN" altLang="en-US" b="1" dirty="0">
                <a:solidFill>
                  <a:srgbClr val="FF0000"/>
                </a:solidFill>
                <a:effectLst>
                  <a:glow rad="127000">
                    <a:schemeClr val="bg1"/>
                  </a:glow>
                </a:effectLst>
                <a:latin typeface="Arial" charset="0"/>
                <a:ea typeface="ＭＳ Ｐゴシック" charset="0"/>
                <a:cs typeface="ＭＳ Ｐゴシック" charset="0"/>
              </a:rPr>
              <a:t>忍耐</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有什么误解</a:t>
            </a:r>
            <a:r>
              <a:rPr lang="en-SG" altLang="zh-CN" b="1" dirty="0">
                <a:solidFill>
                  <a:schemeClr val="tx2"/>
                </a:solidFill>
                <a:effectLst>
                  <a:glow rad="127000">
                    <a:schemeClr val="bg1"/>
                  </a:glow>
                </a:effectLst>
                <a:latin typeface="Arial" charset="0"/>
                <a:ea typeface="ＭＳ Ｐゴシック" charset="0"/>
                <a:cs typeface="ＭＳ Ｐゴシック" charset="0"/>
              </a:rPr>
              <a:t>?</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7694786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神会</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sz="4800" b="1" dirty="0">
                <a:effectLst>
                  <a:glow rad="127000">
                    <a:schemeClr val="tx1"/>
                  </a:glow>
                </a:effectLst>
                <a:latin typeface="Arial" charset="0"/>
                <a:ea typeface="ＭＳ Ｐゴシック" charset="0"/>
                <a:cs typeface="ＭＳ Ｐゴシック" charset="0"/>
              </a:rPr>
              <a:t>恶人并且</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在将来拯救义人。</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354666" y="5157192"/>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要有耐性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43092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耶和华不轻易发怒，可是大有能力；</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他绝不以有罪的为无罪。</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 </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621</a:t>
            </a:r>
          </a:p>
        </p:txBody>
      </p:sp>
    </p:spTree>
    <p:extLst>
      <p:ext uri="{BB962C8B-B14F-4D97-AF65-F5344CB8AC3E}">
        <p14:creationId xmlns:p14="http://schemas.microsoft.com/office/powerpoint/2010/main" val="255340279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你在等什么</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2285999"/>
            <a:ext cx="9144000" cy="36745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三个神对你祷告的回应</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好。</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现在还不是时候。</a:t>
            </a:r>
            <a:endParaRPr kumimoji="0" lang="en-SG"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我有更好的给你。</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583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40992836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lstStyle/>
          <a:p>
            <a:pPr eaLnBrk="1" hangingPunct="1"/>
            <a:r>
              <a:rPr lang="zh-CN" altLang="en-US" sz="3600" b="1">
                <a:latin typeface="Times New Roman" charset="0"/>
                <a:ea typeface="MS PGothic" charset="0"/>
                <a:cs typeface="宋体" charset="0"/>
              </a:rPr>
              <a:t>弥迦与以赛亚</a:t>
            </a:r>
          </a:p>
        </p:txBody>
      </p:sp>
      <p:sp>
        <p:nvSpPr>
          <p:cNvPr id="26627" name="Rectangle 3"/>
          <p:cNvSpPr>
            <a:spLocks noGrp="1" noChangeArrowheads="1"/>
          </p:cNvSpPr>
          <p:nvPr>
            <p:ph type="subTitle" idx="1"/>
          </p:nvPr>
        </p:nvSpPr>
        <p:spPr>
          <a:xfrm>
            <a:off x="1828800" y="2133600"/>
            <a:ext cx="7086600" cy="3733800"/>
          </a:xfrm>
        </p:spPr>
        <p:txBody>
          <a:bodyPr/>
          <a:lstStyle/>
          <a:p>
            <a:pPr algn="l" eaLnBrk="1" hangingPunct="1">
              <a:buFont typeface="Wingdings" charset="0"/>
              <a:buChar char=""/>
            </a:pPr>
            <a:r>
              <a:rPr lang="zh-CN" altLang="en-US" b="1" dirty="0">
                <a:latin typeface="Times New Roman" charset="0"/>
                <a:ea typeface="MS PGothic" charset="0"/>
                <a:cs typeface="宋体" charset="0"/>
              </a:rPr>
              <a:t>内容相似</a:t>
            </a:r>
          </a:p>
          <a:p>
            <a:pPr algn="l" eaLnBrk="1" hangingPunct="1">
              <a:buFont typeface="Wingdings" charset="0"/>
              <a:buChar char=""/>
            </a:pPr>
            <a:r>
              <a:rPr lang="zh-CN" altLang="en-US" b="1" dirty="0">
                <a:latin typeface="Times New Roman" charset="0"/>
                <a:ea typeface="MS PGothic" charset="0"/>
                <a:cs typeface="宋体" charset="0"/>
              </a:rPr>
              <a:t>主题是弥撒亚</a:t>
            </a:r>
          </a:p>
          <a:p>
            <a:pPr algn="l" eaLnBrk="1" hangingPunct="1">
              <a:buFont typeface="Wingdings" charset="0"/>
              <a:buChar char=""/>
            </a:pPr>
            <a:r>
              <a:rPr lang="zh-CN" altLang="en-US" b="1" dirty="0">
                <a:latin typeface="Times New Roman" charset="0"/>
                <a:ea typeface="MS PGothic" charset="0"/>
                <a:cs typeface="宋体" charset="0"/>
              </a:rPr>
              <a:t>地点是耶路撒冷</a:t>
            </a:r>
          </a:p>
          <a:p>
            <a:pPr algn="l" eaLnBrk="1" hangingPunct="1">
              <a:buFont typeface="Wingdings" charset="0"/>
              <a:buChar char=""/>
            </a:pPr>
            <a:r>
              <a:rPr lang="zh-CN" altLang="en-US" b="1" dirty="0">
                <a:latin typeface="Times New Roman" charset="0"/>
                <a:ea typeface="MS PGothic" charset="0"/>
                <a:cs typeface="宋体" charset="0"/>
              </a:rPr>
              <a:t>对象是以色列与犹大</a:t>
            </a:r>
          </a:p>
          <a:p>
            <a:pPr algn="l" eaLnBrk="1" hangingPunct="1">
              <a:buFont typeface="Wingdings" charset="0"/>
              <a:buChar char=""/>
            </a:pPr>
            <a:r>
              <a:rPr lang="zh-CN" altLang="en-US" b="1" dirty="0">
                <a:latin typeface="Times New Roman" charset="0"/>
                <a:ea typeface="MS PGothic" charset="0"/>
                <a:cs typeface="宋体" charset="0"/>
              </a:rPr>
              <a:t>对希西家影响很大</a:t>
            </a:r>
          </a:p>
          <a:p>
            <a:pPr algn="l" eaLnBrk="1" hangingPunct="1">
              <a:buFont typeface="Wingdings" charset="0"/>
              <a:buChar char=""/>
            </a:pPr>
            <a:r>
              <a:rPr lang="zh-CN" altLang="en-US" b="1" dirty="0">
                <a:latin typeface="Times New Roman" charset="0"/>
                <a:ea typeface="MS PGothic" charset="0"/>
                <a:cs typeface="宋体" charset="0"/>
              </a:rPr>
              <a:t>着重神的国</a:t>
            </a:r>
          </a:p>
          <a:p>
            <a:pPr algn="l" eaLnBrk="1" hangingPunct="1">
              <a:buFont typeface="Wingdings" charset="0"/>
              <a:buChar char=""/>
            </a:pPr>
            <a:r>
              <a:rPr lang="zh-CN" altLang="en-US" b="1" dirty="0">
                <a:latin typeface="Times New Roman" charset="0"/>
                <a:ea typeface="MS PGothic" charset="0"/>
                <a:cs typeface="宋体" charset="0"/>
              </a:rPr>
              <a:t>同一代的先知</a:t>
            </a:r>
          </a:p>
        </p:txBody>
      </p:sp>
    </p:spTree>
    <p:extLst>
      <p:ext uri="{BB962C8B-B14F-4D97-AF65-F5344CB8AC3E}">
        <p14:creationId xmlns:p14="http://schemas.microsoft.com/office/powerpoint/2010/main" val="4150958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anim calcmode="lin" valueType="num">
                                      <p:cBhvr additive="base">
                                        <p:cTn id="31"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 calcmode="lin" valueType="num">
                                      <p:cBhvr additive="base">
                                        <p:cTn id="37"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627">
                                            <p:txEl>
                                              <p:pRg st="6" end="6"/>
                                            </p:txEl>
                                          </p:spTgt>
                                        </p:tgtEl>
                                        <p:attrNameLst>
                                          <p:attrName>style.visibility</p:attrName>
                                        </p:attrNameLst>
                                      </p:cBhvr>
                                      <p:to>
                                        <p:strVal val="visible"/>
                                      </p:to>
                                    </p:set>
                                    <p:anim calcmode="lin" valueType="num">
                                      <p:cBhvr additive="base">
                                        <p:cTn id="43" dur="5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6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443" name="Text Box 3"/>
          <p:cNvSpPr txBox="1">
            <a:spLocks noChangeArrowheads="1"/>
          </p:cNvSpPr>
          <p:nvPr/>
        </p:nvSpPr>
        <p:spPr bwMode="auto">
          <a:xfrm>
            <a:off x="304800" y="306388"/>
            <a:ext cx="8686800" cy="5078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那鸿书测验复习</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预言了 </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________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的毁灭。</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2.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的预言完成了先知 </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_______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开始的故事。</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3.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使用生动的意象（例如：</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4.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本书教导每一代人必须经历一次新的 </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_______</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2598354236"/>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443" name="Text Box 3"/>
          <p:cNvSpPr txBox="1">
            <a:spLocks noChangeArrowheads="1"/>
          </p:cNvSpPr>
          <p:nvPr/>
        </p:nvSpPr>
        <p:spPr bwMode="auto">
          <a:xfrm>
            <a:off x="304800" y="306388"/>
            <a:ext cx="8686800" cy="5078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那鸿书测验复习</a:t>
            </a:r>
          </a:p>
          <a:p>
            <a:pPr eaLnBrk="1" hangingPunct="1">
              <a:spcBef>
                <a:spcPct val="50000"/>
              </a:spcBef>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预言了 </a:t>
            </a:r>
            <a:r>
              <a:rPr lang="zh-CN" altLang="en-US" sz="3600" u="sng" dirty="0">
                <a:solidFill>
                  <a:schemeClr val="bg1"/>
                </a:solidFill>
                <a:effectLst/>
                <a:latin typeface=".AppleSystemUIFont"/>
              </a:rPr>
              <a:t>尼尼微（亚述）</a:t>
            </a:r>
            <a:r>
              <a:rPr lang="zh-CN" altLang="en-US" sz="3600" b="1" u="sng" dirty="0">
                <a:solidFill>
                  <a:srgbClr val="FFFFFF"/>
                </a:solidFill>
                <a:latin typeface="Arial"/>
                <a:cs typeface="Arial"/>
              </a:rPr>
              <a:t>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的毁灭。</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2.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的预言完成了先知 </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_______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开始的故事。</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3.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使用生动的意象（例如：</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4.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本书教导每一代人必须经历一次新的 </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_______</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356050037"/>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443" name="Text Box 3"/>
          <p:cNvSpPr txBox="1">
            <a:spLocks noChangeArrowheads="1"/>
          </p:cNvSpPr>
          <p:nvPr/>
        </p:nvSpPr>
        <p:spPr bwMode="auto">
          <a:xfrm>
            <a:off x="304800" y="306388"/>
            <a:ext cx="8686800" cy="5078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那鸿书测验复习</a:t>
            </a:r>
          </a:p>
          <a:p>
            <a:pPr eaLnBrk="1" hangingPunct="1">
              <a:spcBef>
                <a:spcPct val="50000"/>
              </a:spcBef>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预言了 </a:t>
            </a:r>
            <a:r>
              <a:rPr lang="zh-CN" altLang="en-US" sz="3600" u="sng" dirty="0">
                <a:solidFill>
                  <a:schemeClr val="bg1"/>
                </a:solidFill>
                <a:effectLst/>
                <a:latin typeface=".AppleSystemUIFont"/>
              </a:rPr>
              <a:t>尼尼微（亚述）</a:t>
            </a:r>
            <a:r>
              <a:rPr lang="zh-CN" altLang="en-US" sz="3600" b="1" u="sng" dirty="0">
                <a:solidFill>
                  <a:srgbClr val="FFFFFF"/>
                </a:solidFill>
                <a:latin typeface="Arial"/>
                <a:cs typeface="Arial"/>
              </a:rPr>
              <a:t>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的毁灭。</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2.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的预言完成了先知 </a:t>
            </a:r>
            <a:r>
              <a:rPr kumimoji="0" lang="zh-CN" altLang="en-US" sz="3600" b="1" i="0" u="sng" strike="noStrike" kern="1200" cap="none" spc="0" normalizeH="0" baseline="0" noProof="0" dirty="0">
                <a:ln>
                  <a:noFill/>
                </a:ln>
                <a:solidFill>
                  <a:srgbClr val="FFFFFF"/>
                </a:solidFill>
                <a:effectLst/>
                <a:uLnTx/>
                <a:uFillTx/>
                <a:latin typeface="Arial"/>
                <a:ea typeface="ＭＳ Ｐゴシック" charset="0"/>
                <a:cs typeface="Arial"/>
              </a:rPr>
              <a:t>约拿</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开始的故事。</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3.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使用生动的意象（例如：</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4.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本书教导每一代人必须经历一次新的 </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_______</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3550675981"/>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443" name="Text Box 3"/>
          <p:cNvSpPr txBox="1">
            <a:spLocks noChangeArrowheads="1"/>
          </p:cNvSpPr>
          <p:nvPr/>
        </p:nvSpPr>
        <p:spPr bwMode="auto">
          <a:xfrm>
            <a:off x="304800" y="306388"/>
            <a:ext cx="8686800" cy="5078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那鸿书测验复习</a:t>
            </a:r>
          </a:p>
          <a:p>
            <a:pPr eaLnBrk="1" hangingPunct="1">
              <a:spcBef>
                <a:spcPct val="50000"/>
              </a:spcBef>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预言了 </a:t>
            </a:r>
            <a:r>
              <a:rPr lang="zh-CN" altLang="en-US" sz="3600" u="sng" dirty="0">
                <a:solidFill>
                  <a:schemeClr val="bg1"/>
                </a:solidFill>
                <a:effectLst/>
                <a:latin typeface=".AppleSystemUIFont"/>
              </a:rPr>
              <a:t>尼尼微（亚述）</a:t>
            </a:r>
            <a:r>
              <a:rPr lang="zh-CN" altLang="en-US" sz="3600" b="1" u="sng" dirty="0">
                <a:solidFill>
                  <a:srgbClr val="FFFFFF"/>
                </a:solidFill>
                <a:latin typeface="Arial"/>
                <a:cs typeface="Arial"/>
              </a:rPr>
              <a:t>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的毁灭。</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2.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的预言完成了先知 </a:t>
            </a:r>
            <a:r>
              <a:rPr kumimoji="0" lang="zh-CN" altLang="en-US" sz="3600" b="1" i="0" u="sng" strike="noStrike" kern="1200" cap="none" spc="0" normalizeH="0" baseline="0" noProof="0" dirty="0">
                <a:ln>
                  <a:noFill/>
                </a:ln>
                <a:solidFill>
                  <a:srgbClr val="FFFFFF"/>
                </a:solidFill>
                <a:effectLst/>
                <a:uLnTx/>
                <a:uFillTx/>
                <a:latin typeface="Arial"/>
                <a:ea typeface="ＭＳ Ｐゴシック" charset="0"/>
                <a:cs typeface="Arial"/>
              </a:rPr>
              <a:t>约拿</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开始的故事。</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3.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使用生动的意象（例如：</a:t>
            </a:r>
            <a:r>
              <a:rPr kumimoji="0" lang="zh-CN" altLang="en-US" sz="3600" b="1" i="0" u="sng" strike="noStrike" kern="1200" cap="none" spc="0" normalizeH="0" baseline="0" noProof="0" dirty="0">
                <a:ln>
                  <a:noFill/>
                </a:ln>
                <a:solidFill>
                  <a:srgbClr val="FFFFFF"/>
                </a:solidFill>
                <a:effectLst/>
                <a:uLnTx/>
                <a:uFillTx/>
                <a:latin typeface="Arial"/>
                <a:ea typeface="ＭＳ Ｐゴシック" charset="0"/>
                <a:cs typeface="Arial"/>
              </a:rPr>
              <a:t>狮子</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4.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本书教导每一代人必须经历一次新的 </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_______</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900972668"/>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304800" y="0"/>
            <a:ext cx="2819400" cy="2667000"/>
          </a:xfrm>
        </p:spPr>
        <p:txBody>
          <a:bodyPr/>
          <a:lstStyle/>
          <a:p>
            <a:pPr eaLnBrk="1" hangingPunct="1"/>
            <a:r>
              <a:rPr lang="zh-CN" altLang="en-US" sz="3600" b="1" dirty="0">
                <a:latin typeface="Times New Roman" charset="0"/>
                <a:cs typeface="宋体" charset="0"/>
              </a:rPr>
              <a:t>约拿书与那鸿书的对比</a:t>
            </a:r>
            <a:endParaRPr lang="en-US" sz="3600" dirty="0">
              <a:latin typeface="Arial" charset="0"/>
              <a:cs typeface="Arial" charset="0"/>
            </a:endParaRPr>
          </a:p>
        </p:txBody>
      </p:sp>
      <p:sp>
        <p:nvSpPr>
          <p:cNvPr id="169986" name="Text Box 4"/>
          <p:cNvSpPr txBox="1">
            <a:spLocks noChangeArrowheads="1"/>
          </p:cNvSpPr>
          <p:nvPr/>
        </p:nvSpPr>
        <p:spPr bwMode="auto">
          <a:xfrm>
            <a:off x="85312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8EAE9"/>
                </a:solidFill>
                <a:effectLst/>
                <a:uLnTx/>
                <a:uFillTx/>
                <a:latin typeface="Arial" charset="0"/>
                <a:ea typeface="MS PGothic" charset="0"/>
                <a:cs typeface="Arial" charset="0"/>
              </a:rPr>
              <a:t>626</a:t>
            </a:r>
            <a:endParaRPr kumimoji="0" lang="en-US" sz="1800" b="0" i="0" u="none" strike="noStrike" kern="1200" cap="none" spc="0" normalizeH="0" baseline="0" noProof="0">
              <a:ln>
                <a:noFill/>
              </a:ln>
              <a:solidFill>
                <a:srgbClr val="E8EAE9"/>
              </a:solidFill>
              <a:effectLst/>
              <a:uLnTx/>
              <a:uFillTx/>
              <a:latin typeface="Arial" charset="0"/>
              <a:ea typeface="MS PGothic" charset="0"/>
              <a:cs typeface="Arial" charset="0"/>
            </a:endParaRPr>
          </a:p>
        </p:txBody>
      </p:sp>
      <p:pic>
        <p:nvPicPr>
          <p:cNvPr id="169987" name="Picture 4" descr="No U-Tur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3403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2821005880"/>
              </p:ext>
            </p:extLst>
          </p:nvPr>
        </p:nvGraphicFramePr>
        <p:xfrm>
          <a:off x="3505200" y="0"/>
          <a:ext cx="5638800" cy="6854827"/>
        </p:xfrm>
        <a:graphic>
          <a:graphicData uri="http://schemas.openxmlformats.org/drawingml/2006/table">
            <a:tbl>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92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宋体" charset="0"/>
                          <a:ea typeface="宋体" charset="0"/>
                        </a:rPr>
                        <a:t>约拿书</a:t>
                      </a:r>
                      <a:r>
                        <a:rPr kumimoji="0" lang="zh-CN" altLang="en-US" sz="2400" b="1" i="0" u="none" strike="noStrike" cap="none" normalizeH="0" baseline="0" dirty="0">
                          <a:ln>
                            <a:noFill/>
                          </a:ln>
                          <a:solidFill>
                            <a:srgbClr val="FFFFFF"/>
                          </a:solidFill>
                          <a:effectLst/>
                          <a:latin typeface="Times New Roman" charset="0"/>
                          <a:ea typeface="Times" charset="0"/>
                        </a:rPr>
                        <a:t> </a:t>
                      </a:r>
                      <a:endParaRPr kumimoji="0" lang="zh-CN" altLang="en-US"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宋体" charset="0"/>
                          <a:ea typeface="宋体" charset="0"/>
                        </a:rPr>
                        <a:t>那鸿</a:t>
                      </a:r>
                      <a:r>
                        <a:rPr kumimoji="0" lang="zh-CN" altLang="en-US" sz="2400" b="1" i="0" u="none" strike="noStrike" cap="none" normalizeH="0" baseline="0" dirty="0">
                          <a:ln>
                            <a:noFill/>
                          </a:ln>
                          <a:solidFill>
                            <a:srgbClr val="FFFFFF"/>
                          </a:solidFill>
                          <a:effectLst/>
                          <a:latin typeface="Times New Roman" charset="0"/>
                          <a:ea typeface="Times" charset="0"/>
                        </a:rPr>
                        <a:t> 书</a:t>
                      </a:r>
                      <a:endParaRPr kumimoji="0" lang="zh-CN" altLang="en-US" sz="2400" b="0" i="0" u="none" strike="noStrike" cap="none" normalizeH="0" baseline="0" dirty="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第一本书</a:t>
                      </a:r>
                      <a:r>
                        <a:rPr kumimoji="0" lang="en-US" altLang="zh-CN" sz="2400" b="1" i="0" u="none" strike="noStrike" cap="none" normalizeH="0" baseline="0" dirty="0">
                          <a:ln>
                            <a:noFill/>
                          </a:ln>
                          <a:solidFill>
                            <a:schemeClr val="tx1"/>
                          </a:solidFill>
                          <a:effectLst/>
                          <a:latin typeface="Times New Roman" charset="0"/>
                          <a:ea typeface="Times New Roman" charset="0"/>
                          <a:cs typeface="Times New Roman" charset="0"/>
                        </a:rPr>
                        <a:t>(4 </a:t>
                      </a:r>
                      <a:r>
                        <a:rPr kumimoji="0" lang="zh-CN" altLang="en-US" sz="2400" b="1" i="0" u="none" strike="noStrike" cap="none" normalizeH="0" baseline="0" dirty="0">
                          <a:ln>
                            <a:noFill/>
                          </a:ln>
                          <a:solidFill>
                            <a:schemeClr val="tx1"/>
                          </a:solidFill>
                          <a:effectLst/>
                          <a:latin typeface="宋体" charset="0"/>
                          <a:ea typeface="宋体" charset="0"/>
                        </a:rPr>
                        <a:t>章</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a:t>
                      </a:r>
                      <a:endParaRPr kumimoji="0" lang="en-US" altLang="zh-CN"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续著</a:t>
                      </a:r>
                      <a:r>
                        <a:rPr kumimoji="0" lang="zh-CN" altLang="en-US" sz="2400" b="1" i="0" u="none" strike="noStrike" cap="none" normalizeH="0" baseline="0" dirty="0">
                          <a:ln>
                            <a:noFill/>
                          </a:ln>
                          <a:solidFill>
                            <a:schemeClr val="tx1"/>
                          </a:solidFill>
                          <a:effectLst/>
                          <a:latin typeface="Times New Roman" charset="0"/>
                          <a:ea typeface="Times" charset="0"/>
                        </a:rPr>
                        <a:t> </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(3</a:t>
                      </a:r>
                      <a:r>
                        <a:rPr kumimoji="0" lang="zh-CN" altLang="en-US" sz="2400" b="1" i="0" u="none" strike="noStrike" cap="none" normalizeH="0" baseline="0" dirty="0">
                          <a:ln>
                            <a:noFill/>
                          </a:ln>
                          <a:solidFill>
                            <a:schemeClr val="tx1"/>
                          </a:solidFill>
                          <a:effectLst/>
                          <a:latin typeface="宋体" charset="0"/>
                          <a:ea typeface="MS PGothic" charset="0"/>
                          <a:cs typeface="宋体" charset="0"/>
                        </a:rPr>
                        <a:t>章</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a:t>
                      </a:r>
                      <a:endParaRPr kumimoji="0" lang="en-US" altLang="zh-CN" sz="2400" b="0" i="0" u="none" strike="noStrike" cap="none" normalizeH="0" baseline="0" dirty="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1"/>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主前</a:t>
                      </a:r>
                      <a:r>
                        <a:rPr kumimoji="0" lang="zh-CN" altLang="en-US" sz="2400" b="1" i="0" u="none" strike="noStrike" cap="none" normalizeH="0" baseline="0">
                          <a:ln>
                            <a:noFill/>
                          </a:ln>
                          <a:solidFill>
                            <a:schemeClr val="tx1"/>
                          </a:solidFill>
                          <a:effectLst/>
                          <a:latin typeface="Times New Roman" charset="0"/>
                          <a:ea typeface="Times" charset="0"/>
                        </a:rPr>
                        <a:t> </a:t>
                      </a:r>
                      <a:r>
                        <a:rPr kumimoji="0" lang="en-US" altLang="zh-CN" sz="2400" b="1" i="0" u="none" strike="noStrike" cap="none" normalizeH="0" baseline="0">
                          <a:ln>
                            <a:noFill/>
                          </a:ln>
                          <a:solidFill>
                            <a:schemeClr val="tx1"/>
                          </a:solidFill>
                          <a:effectLst/>
                          <a:latin typeface="Times New Roman" charset="0"/>
                          <a:ea typeface="MS PGothic" charset="0"/>
                          <a:cs typeface="Times New Roman" charset="0"/>
                        </a:rPr>
                        <a:t>760 </a:t>
                      </a:r>
                      <a:r>
                        <a:rPr kumimoji="0" lang="zh-CN" altLang="en-US" sz="2400" b="1" i="0" u="none" strike="noStrike" cap="none" normalizeH="0" baseline="0">
                          <a:ln>
                            <a:noFill/>
                          </a:ln>
                          <a:solidFill>
                            <a:schemeClr val="tx1"/>
                          </a:solidFill>
                          <a:effectLst/>
                          <a:latin typeface="宋体" charset="0"/>
                          <a:ea typeface="MS PGothic" charset="0"/>
                          <a:cs typeface="宋体" charset="0"/>
                        </a:rPr>
                        <a:t>年</a:t>
                      </a:r>
                      <a:r>
                        <a:rPr kumimoji="0" lang="zh-CN" altLang="en-US" sz="2400" b="1" i="0" u="none" strike="noStrike" cap="none" normalizeH="0" baseline="0">
                          <a:ln>
                            <a:noFill/>
                          </a:ln>
                          <a:solidFill>
                            <a:schemeClr val="tx1"/>
                          </a:solidFill>
                          <a:effectLst/>
                          <a:latin typeface="Times New Roman" charset="0"/>
                          <a:ea typeface="MS PGothic" charset="0"/>
                          <a:cs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主前</a:t>
                      </a:r>
                      <a:r>
                        <a:rPr kumimoji="0" lang="en-US" altLang="zh-CN" sz="2400" b="1" i="0" u="none" strike="noStrike" cap="none" normalizeH="0" baseline="0">
                          <a:ln>
                            <a:noFill/>
                          </a:ln>
                          <a:solidFill>
                            <a:schemeClr val="tx1"/>
                          </a:solidFill>
                          <a:effectLst/>
                          <a:latin typeface="Times New Roman" charset="0"/>
                          <a:ea typeface="Times New Roman" charset="0"/>
                          <a:cs typeface="Times New Roman" charset="0"/>
                        </a:rPr>
                        <a:t>660 </a:t>
                      </a:r>
                      <a:r>
                        <a:rPr kumimoji="0" lang="zh-CN" altLang="en-US" sz="2400" b="1" i="0" u="none" strike="noStrike" cap="none" normalizeH="0" baseline="0">
                          <a:ln>
                            <a:noFill/>
                          </a:ln>
                          <a:solidFill>
                            <a:schemeClr val="tx1"/>
                          </a:solidFill>
                          <a:effectLst/>
                          <a:latin typeface="宋体" charset="0"/>
                          <a:ea typeface="宋体" charset="0"/>
                        </a:rPr>
                        <a:t>年</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2"/>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从罪中悔改</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回到罪恶中</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3"/>
                  </a:ext>
                </a:extLst>
              </a:tr>
              <a:tr h="10906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GB" sz="2400" b="1" i="0" u="none" strike="noStrike" cap="none" normalizeH="0" baseline="0">
                          <a:ln>
                            <a:noFill/>
                          </a:ln>
                          <a:solidFill>
                            <a:schemeClr val="tx1"/>
                          </a:solidFill>
                          <a:effectLst/>
                          <a:latin typeface="宋体" charset="0"/>
                          <a:ea typeface="宋体" charset="0"/>
                        </a:rPr>
                        <a:t>尼尼微被释放</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GB" sz="2400" b="1" i="0" u="none" strike="noStrike" cap="none" normalizeH="0" baseline="0">
                          <a:ln>
                            <a:noFill/>
                          </a:ln>
                          <a:solidFill>
                            <a:schemeClr val="tx1"/>
                          </a:solidFill>
                          <a:effectLst/>
                          <a:latin typeface="宋体" charset="0"/>
                          <a:ea typeface="宋体" charset="0"/>
                        </a:rPr>
                        <a:t>尼尼微被毁灭</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4"/>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以色列被指责</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以色列被保护</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5"/>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悔改的机会</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没有悔改的机会</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6"/>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叙述</a:t>
                      </a:r>
                      <a:r>
                        <a:rPr kumimoji="0" lang="zh-CN" altLang="en-US" sz="2400" b="1" i="0" u="none" strike="noStrike" cap="none" normalizeH="0" baseline="0">
                          <a:ln>
                            <a:noFill/>
                          </a:ln>
                          <a:solidFill>
                            <a:schemeClr val="tx1"/>
                          </a:solidFill>
                          <a:effectLst/>
                          <a:latin typeface="Arial" charset="0"/>
                          <a:ea typeface="宋体" charset="0"/>
                        </a:rPr>
                        <a:t>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宣告</a:t>
                      </a:r>
                      <a:r>
                        <a:rPr kumimoji="0" lang="zh-CN" altLang="en-US" sz="2400" b="1" i="0" u="none" strike="noStrike" cap="none" normalizeH="0" baseline="0" dirty="0">
                          <a:ln>
                            <a:noFill/>
                          </a:ln>
                          <a:solidFill>
                            <a:schemeClr val="tx1"/>
                          </a:solidFill>
                          <a:effectLst/>
                          <a:latin typeface="Times New Roman" charset="0"/>
                          <a:ea typeface="Times" charset="0"/>
                        </a:rPr>
                        <a:t>式</a:t>
                      </a:r>
                      <a:endParaRPr kumimoji="0" lang="zh-CN" altLang="en-US" sz="2400" b="0" i="0" u="none" strike="noStrike" cap="none" normalizeH="0" baseline="0" dirty="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7"/>
                  </a:ext>
                </a:extLst>
              </a:tr>
            </a:tbl>
          </a:graphicData>
        </a:graphic>
      </p:graphicFrame>
      <p:sp>
        <p:nvSpPr>
          <p:cNvPr id="170017" name="Text Box 4"/>
          <p:cNvSpPr txBox="1">
            <a:spLocks noChangeArrowheads="1"/>
          </p:cNvSpPr>
          <p:nvPr/>
        </p:nvSpPr>
        <p:spPr bwMode="auto">
          <a:xfrm>
            <a:off x="8574088"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MS PGothic" charset="0"/>
                <a:cs typeface="Arial" charset="0"/>
              </a:rPr>
              <a:t>626</a:t>
            </a:r>
          </a:p>
        </p:txBody>
      </p:sp>
    </p:spTree>
    <p:extLst>
      <p:ext uri="{BB962C8B-B14F-4D97-AF65-F5344CB8AC3E}">
        <p14:creationId xmlns:p14="http://schemas.microsoft.com/office/powerpoint/2010/main" val="2323164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73443" name="Text Box 3"/>
          <p:cNvSpPr txBox="1">
            <a:spLocks noChangeArrowheads="1"/>
          </p:cNvSpPr>
          <p:nvPr/>
        </p:nvSpPr>
        <p:spPr bwMode="auto">
          <a:xfrm>
            <a:off x="304800" y="306388"/>
            <a:ext cx="8686800" cy="5078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那鸿书测验复习</a:t>
            </a:r>
          </a:p>
          <a:p>
            <a:pPr eaLnBrk="1" hangingPunct="1">
              <a:spcBef>
                <a:spcPct val="50000"/>
              </a:spcBef>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预言了 </a:t>
            </a:r>
            <a:r>
              <a:rPr lang="zh-CN" altLang="en-US" sz="3600" u="sng" dirty="0">
                <a:solidFill>
                  <a:schemeClr val="bg1"/>
                </a:solidFill>
                <a:effectLst/>
                <a:latin typeface=".AppleSystemUIFont"/>
              </a:rPr>
              <a:t>尼尼微（亚述）</a:t>
            </a:r>
            <a:r>
              <a:rPr lang="zh-CN" altLang="en-US" sz="3600" b="1" u="sng" dirty="0">
                <a:solidFill>
                  <a:srgbClr val="FFFFFF"/>
                </a:solidFill>
                <a:latin typeface="Arial"/>
                <a:cs typeface="Arial"/>
              </a:rPr>
              <a:t>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的毁灭。</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2.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的预言完成了先知 </a:t>
            </a:r>
            <a:r>
              <a:rPr kumimoji="0" lang="zh-CN" altLang="en-US" sz="3600" b="1" i="0" u="sng" strike="noStrike" kern="1200" cap="none" spc="0" normalizeH="0" baseline="0" noProof="0" dirty="0">
                <a:ln>
                  <a:noFill/>
                </a:ln>
                <a:solidFill>
                  <a:srgbClr val="FFFFFF"/>
                </a:solidFill>
                <a:effectLst/>
                <a:uLnTx/>
                <a:uFillTx/>
                <a:latin typeface="Arial"/>
                <a:ea typeface="ＭＳ Ｐゴシック" charset="0"/>
                <a:cs typeface="Arial"/>
              </a:rPr>
              <a:t>约拿</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开始的故事。</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3.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那鸿 使用生动的意象（例如：</a:t>
            </a:r>
            <a:r>
              <a:rPr kumimoji="0" lang="zh-CN" altLang="en-US" sz="3600" b="1" i="0" u="sng" strike="noStrike" kern="1200" cap="none" spc="0" normalizeH="0" baseline="0" noProof="0" dirty="0">
                <a:ln>
                  <a:noFill/>
                </a:ln>
                <a:solidFill>
                  <a:srgbClr val="FFFFFF"/>
                </a:solidFill>
                <a:effectLst/>
                <a:uLnTx/>
                <a:uFillTx/>
                <a:latin typeface="Arial"/>
                <a:ea typeface="ＭＳ Ｐゴシック" charset="0"/>
                <a:cs typeface="Arial"/>
              </a:rPr>
              <a:t>狮子</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4. </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本书教导每一代人必须经历一次新的 </a:t>
            </a:r>
            <a:r>
              <a:rPr kumimoji="0" lang="zh-CN" altLang="en-US" sz="3600" b="1" i="0" u="sng" strike="noStrike" kern="1200" cap="none" spc="0" normalizeH="0" baseline="0" noProof="0" dirty="0">
                <a:ln>
                  <a:noFill/>
                </a:ln>
                <a:solidFill>
                  <a:srgbClr val="FFFFFF"/>
                </a:solidFill>
                <a:effectLst/>
                <a:uLnTx/>
                <a:uFillTx/>
                <a:latin typeface="Arial"/>
                <a:ea typeface="ＭＳ Ｐゴシック" charset="0"/>
                <a:cs typeface="Arial"/>
              </a:rPr>
              <a:t>复兴</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2074401751"/>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zh-CN" altLang="en-US" sz="3600" kern="1200" dirty="0">
                <a:solidFill>
                  <a:srgbClr val="FFFFFF"/>
                </a:solidFill>
                <a:effectLst>
                  <a:outerShdw blurRad="38100" dist="38100" dir="2700000" algn="tl">
                    <a:srgbClr val="000000"/>
                  </a:outerShdw>
                </a:effectLst>
                <a:latin typeface="Arial" charset="0"/>
                <a:ea typeface="ＭＳ Ｐゴシック" charset="0"/>
                <a:cs typeface="Arial" charset="0"/>
              </a:rPr>
              <a:t>亚述的毁灭应允了那鸿的预言</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ru-RU" altLang="ja-JP" sz="2800" b="1" dirty="0">
                          <a:latin typeface="Arial"/>
                          <a:cs typeface="Arial"/>
                        </a:rPr>
                        <a:t>"</a:t>
                      </a:r>
                      <a:r>
                        <a:rPr kumimoji="1" lang="zh-CN" altLang="en-US" sz="2800" b="1" dirty="0">
                          <a:latin typeface="Arial"/>
                          <a:cs typeface="Arial"/>
                        </a:rPr>
                        <a:t>有一人从你那里出来，图谋邪恶，设恶计攻击耶和华。</a:t>
                      </a:r>
                      <a:r>
                        <a:rPr kumimoji="1" lang="en-US" altLang="ja-JP" sz="2800" b="1" dirty="0">
                          <a:latin typeface="Arial"/>
                          <a:cs typeface="Arial"/>
                        </a:rPr>
                        <a:t>…</a:t>
                      </a:r>
                      <a:r>
                        <a:rPr kumimoji="1" lang="ru-RU" altLang="ja-JP" sz="2800" b="1" dirty="0">
                          <a:latin typeface="Arial"/>
                          <a:cs typeface="Arial"/>
                        </a:rPr>
                        <a:t>”</a:t>
                      </a:r>
                      <a:r>
                        <a:rPr kumimoji="1" lang="en-US" altLang="ja-JP" sz="2800" b="1" dirty="0">
                          <a:latin typeface="Arial"/>
                          <a:cs typeface="Arial"/>
                        </a:rPr>
                        <a:t> (1:11-12)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亚述王撒缦以色在主前</a:t>
                      </a:r>
                      <a:r>
                        <a:rPr kumimoji="1" lang="en-US" altLang="zh-CN" sz="2800" b="1" dirty="0">
                          <a:latin typeface="Arial"/>
                          <a:cs typeface="Arial"/>
                        </a:rPr>
                        <a:t>701</a:t>
                      </a:r>
                      <a:r>
                        <a:rPr kumimoji="1" lang="zh-CN" altLang="en-US" sz="2800" b="1" dirty="0">
                          <a:latin typeface="Arial"/>
                          <a:cs typeface="Arial"/>
                        </a:rPr>
                        <a:t>向犹大与耶路撒冷作出傲慢的恐吓</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(cf. 2 Kings 18–19).</a:t>
                      </a: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ru-RU" altLang="ja-JP" sz="2800" b="1" dirty="0">
                          <a:latin typeface="Arial"/>
                          <a:cs typeface="Arial"/>
                        </a:rPr>
                        <a:t>"</a:t>
                      </a:r>
                      <a:r>
                        <a:rPr kumimoji="1" lang="zh-CN" altLang="en-US" sz="2800" b="1" dirty="0">
                          <a:latin typeface="Arial"/>
                          <a:cs typeface="Arial"/>
                        </a:rPr>
                        <a:t>现在我必从你颈项上折断他的轭，扭开他的绳索。</a:t>
                      </a:r>
                      <a:r>
                        <a:rPr kumimoji="1" lang="ru-RU" altLang="ja-JP" sz="2800" b="1" dirty="0">
                          <a:latin typeface="Arial"/>
                          <a:cs typeface="Arial"/>
                        </a:rPr>
                        <a:t>”</a:t>
                      </a:r>
                      <a:r>
                        <a:rPr kumimoji="1" lang="en-US" altLang="ja-JP" sz="2800" b="1" dirty="0">
                          <a:latin typeface="Arial"/>
                          <a:cs typeface="Arial"/>
                        </a:rPr>
                        <a:t> (1:13)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当尼尼微被毁灭，亚述奴役犹大的日期也满了 </a:t>
                      </a:r>
                      <a:r>
                        <a:rPr kumimoji="1" lang="en-US" altLang="zh-CN" sz="2800" b="1" dirty="0">
                          <a:latin typeface="Arial"/>
                          <a:cs typeface="Arial"/>
                        </a:rPr>
                        <a:t>(</a:t>
                      </a:r>
                      <a:r>
                        <a:rPr kumimoji="1" lang="zh-CN" altLang="en-US" sz="2800" b="1" dirty="0">
                          <a:latin typeface="Arial"/>
                          <a:cs typeface="Arial"/>
                        </a:rPr>
                        <a:t>王下</a:t>
                      </a:r>
                      <a:r>
                        <a:rPr kumimoji="1" lang="en-US" altLang="zh-CN" sz="2800" b="1" dirty="0">
                          <a:latin typeface="Arial"/>
                          <a:cs typeface="Arial"/>
                        </a:rPr>
                        <a:t>18:14; 2</a:t>
                      </a:r>
                      <a:r>
                        <a:rPr kumimoji="1" lang="zh-CN" altLang="en-US" sz="2800" b="1" dirty="0">
                          <a:latin typeface="Arial"/>
                          <a:cs typeface="Arial"/>
                        </a:rPr>
                        <a:t>代下</a:t>
                      </a:r>
                      <a:r>
                        <a:rPr kumimoji="1" lang="en-US" altLang="zh-CN" sz="2800" b="1" dirty="0">
                          <a:latin typeface="Arial"/>
                          <a:cs typeface="Arial"/>
                        </a:rPr>
                        <a:t>. 33:11)</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Hobart E. Freeman,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An Introduction to the Old Testament Prophets</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(Chicago: Moody Press, 1977).</a:t>
            </a:r>
          </a:p>
        </p:txBody>
      </p:sp>
    </p:spTree>
    <p:extLst>
      <p:ext uri="{BB962C8B-B14F-4D97-AF65-F5344CB8AC3E}">
        <p14:creationId xmlns:p14="http://schemas.microsoft.com/office/powerpoint/2010/main" val="23433465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706516"/>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75202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954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 </a:t>
                      </a:r>
                      <a:r>
                        <a:rPr kumimoji="0" lang="zh-CN" altLang="en-US" sz="2800" b="1" u="none" strike="noStrike" cap="none" normalizeH="0" baseline="0" dirty="0">
                          <a:ln>
                            <a:noFill/>
                          </a:ln>
                          <a:effectLst/>
                          <a:latin typeface="Arial"/>
                          <a:cs typeface="Arial"/>
                        </a:rPr>
                        <a:t>亚述城周围的堡垒将很容易被攻占（</a:t>
                      </a:r>
                      <a:r>
                        <a:rPr kumimoji="0" lang="en-US" altLang="zh-CN" sz="2800" b="1" u="none" strike="noStrike" cap="none" normalizeH="0" baseline="0" dirty="0">
                          <a:ln>
                            <a:noFill/>
                          </a:ln>
                          <a:effectLst/>
                          <a:latin typeface="Arial"/>
                          <a:cs typeface="Arial"/>
                        </a:rPr>
                        <a:t>3:12</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r>
                        <a:rPr kumimoji="1" lang="zh-CN" altLang="en-US" sz="2800" b="1" dirty="0">
                          <a:latin typeface="Arial"/>
                          <a:cs typeface="Arial"/>
                        </a:rPr>
                        <a:t>根据</a:t>
                      </a:r>
                      <a:r>
                        <a:rPr kumimoji="1" lang="en-US" altLang="zh-CN" sz="2800" b="1" dirty="0">
                          <a:latin typeface="Arial"/>
                          <a:cs typeface="Arial"/>
                        </a:rPr>
                        <a:t>《</a:t>
                      </a:r>
                      <a:r>
                        <a:rPr kumimoji="1" lang="zh-CN" altLang="en-US" sz="2800" b="1" dirty="0">
                          <a:latin typeface="Arial"/>
                          <a:cs typeface="Arial"/>
                        </a:rPr>
                        <a:t>巴比伦编年史</a:t>
                      </a:r>
                      <a:r>
                        <a:rPr kumimoji="1" lang="en-US" altLang="zh-CN" sz="2800" b="1" dirty="0">
                          <a:latin typeface="Arial"/>
                          <a:cs typeface="Arial"/>
                        </a:rPr>
                        <a:t>》</a:t>
                      </a:r>
                      <a:r>
                        <a:rPr kumimoji="1" lang="zh-CN" altLang="en-US" sz="2800" b="1" dirty="0">
                          <a:latin typeface="Arial"/>
                          <a:cs typeface="Arial"/>
                        </a:rPr>
                        <a:t>，尼尼微周围的设防城镇在公元前</a:t>
                      </a:r>
                      <a:r>
                        <a:rPr kumimoji="1" lang="en-US" altLang="zh-CN" sz="2800" b="1" dirty="0">
                          <a:latin typeface="Arial"/>
                          <a:cs typeface="Arial"/>
                        </a:rPr>
                        <a:t>614</a:t>
                      </a:r>
                      <a:r>
                        <a:rPr kumimoji="1" lang="zh-CN" altLang="en-US" sz="2800" b="1" dirty="0">
                          <a:latin typeface="Arial"/>
                          <a:cs typeface="Arial"/>
                        </a:rPr>
                        <a:t>年开始陷落，包括塔布里斯（</a:t>
                      </a:r>
                      <a:r>
                        <a:rPr kumimoji="1" lang="en-US" altLang="ja-JP" sz="2800" b="1" dirty="0" err="1">
                          <a:latin typeface="Arial"/>
                          <a:cs typeface="Arial"/>
                        </a:rPr>
                        <a:t>Tabris</a:t>
                      </a:r>
                      <a:r>
                        <a:rPr kumimoji="1" lang="ja-JP" altLang="en-US" sz="2800" b="1">
                          <a:latin typeface="Arial"/>
                          <a:cs typeface="Arial"/>
                        </a:rPr>
                        <a:t>），</a:t>
                      </a:r>
                      <a:r>
                        <a:rPr kumimoji="1" lang="zh-CN" altLang="en-US" sz="2800" b="1" dirty="0">
                          <a:latin typeface="Arial"/>
                          <a:cs typeface="Arial"/>
                        </a:rPr>
                        <a:t>即现今尼尼微西北几英里处的沙里斯汗（</a:t>
                      </a:r>
                      <a:r>
                        <a:rPr kumimoji="1" lang="en-US" altLang="ja-JP" sz="2800" b="1" dirty="0" err="1">
                          <a:latin typeface="Arial"/>
                          <a:cs typeface="Arial"/>
                        </a:rPr>
                        <a:t>Sharis</a:t>
                      </a:r>
                      <a:r>
                        <a:rPr kumimoji="1" lang="en-US" altLang="ja-JP" sz="2800" b="1" dirty="0">
                          <a:latin typeface="Arial"/>
                          <a:cs typeface="Arial"/>
                        </a:rPr>
                        <a:t>-Khan</a:t>
                      </a:r>
                      <a:r>
                        <a:rPr kumimoji="1" lang="ja-JP" altLang="en-US" sz="2800" b="1">
                          <a:latin typeface="Arial"/>
                          <a:cs typeface="Arial"/>
                        </a:rPr>
                        <a:t>）。</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157314319"/>
      </p:ext>
    </p:extLst>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8623"/>
            <a:ext cx="9144000" cy="646331"/>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7072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63181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07538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2.</a:t>
                      </a:r>
                      <a:r>
                        <a:rPr kumimoji="0" lang="zh-CN" altLang="en-US" sz="2800" b="1" u="none" strike="noStrike" cap="none" normalizeH="0" baseline="0" dirty="0">
                          <a:ln>
                            <a:noFill/>
                          </a:ln>
                          <a:effectLst/>
                          <a:latin typeface="Arial"/>
                          <a:cs typeface="Arial"/>
                        </a:rPr>
                        <a:t> 被围困的尼尼微人将用砖块和灰泥建造临时防御城墙（</a:t>
                      </a:r>
                      <a:r>
                        <a:rPr kumimoji="0" lang="en-US" altLang="zh-CN" sz="2800" b="1" u="none" strike="noStrike" cap="none" normalizeH="0" baseline="0" dirty="0">
                          <a:ln>
                            <a:noFill/>
                          </a:ln>
                          <a:effectLst/>
                          <a:latin typeface="Arial"/>
                          <a:cs typeface="Arial"/>
                        </a:rPr>
                        <a:t>3:12</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2. A.T. </a:t>
                      </a:r>
                      <a:r>
                        <a:rPr kumimoji="1" lang="zh-CN" altLang="en-US" sz="2800" b="1" dirty="0">
                          <a:latin typeface="Arial"/>
                          <a:cs typeface="Arial"/>
                        </a:rPr>
                        <a:t>奥姆斯特德报告：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“在城门的南面，护城河里仍充满了石块和泥砖的碎片，这些碎片来自被攻破的城墙。”</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1" lang="zh-CN" altLang="en-US" sz="2800" b="1" dirty="0">
                          <a:latin typeface="Arial"/>
                          <a:cs typeface="Arial"/>
                        </a:rPr>
                      </a:br>
                      <a:endParaRPr kumimoji="1" lang="zh-CN" altLang="en-US"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a:t>
                      </a:r>
                      <a:r>
                        <a:rPr kumimoji="1" lang="en-US" altLang="zh-CN" sz="2800" b="1" dirty="0">
                          <a:latin typeface="Arial"/>
                          <a:cs typeface="Arial"/>
                        </a:rPr>
                        <a:t>《</a:t>
                      </a:r>
                      <a:r>
                        <a:rPr kumimoji="1" lang="zh-CN" altLang="en-US" sz="2800" b="1" dirty="0">
                          <a:latin typeface="Arial"/>
                          <a:cs typeface="Arial"/>
                        </a:rPr>
                        <a:t>亚述历史</a:t>
                      </a:r>
                      <a:r>
                        <a:rPr kumimoji="1" lang="en-US" altLang="zh-CN" sz="2800" b="1" dirty="0">
                          <a:latin typeface="Arial"/>
                          <a:cs typeface="Arial"/>
                        </a:rPr>
                        <a:t>》</a:t>
                      </a:r>
                      <a:r>
                        <a:rPr kumimoji="1" lang="zh-CN" altLang="en-US" sz="2800" b="1" dirty="0">
                          <a:latin typeface="Arial"/>
                          <a:cs typeface="Arial"/>
                        </a:rPr>
                        <a:t>，芝加哥：芝加哥大学出版社，</a:t>
                      </a:r>
                      <a:r>
                        <a:rPr kumimoji="1" lang="en-US" altLang="zh-CN" sz="2800" b="1" dirty="0">
                          <a:latin typeface="Arial"/>
                          <a:cs typeface="Arial"/>
                        </a:rPr>
                        <a:t>1951</a:t>
                      </a:r>
                      <a:r>
                        <a:rPr kumimoji="1" lang="zh-CN" altLang="en-US" sz="2800" b="1" dirty="0">
                          <a:latin typeface="Arial"/>
                          <a:cs typeface="Arial"/>
                        </a:rPr>
                        <a:t>年，第</a:t>
                      </a:r>
                      <a:r>
                        <a:rPr kumimoji="1" lang="en-US" altLang="zh-CN" sz="2800" b="1" dirty="0">
                          <a:latin typeface="Arial"/>
                          <a:cs typeface="Arial"/>
                        </a:rPr>
                        <a:t>637</a:t>
                      </a:r>
                      <a:r>
                        <a:rPr kumimoji="1" lang="zh-CN" altLang="en-US" sz="2800" b="1" dirty="0">
                          <a:latin typeface="Arial"/>
                          <a:cs typeface="Arial"/>
                        </a:rPr>
                        <a:t>页）。</a:t>
                      </a: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623819036"/>
      </p:ext>
    </p:extLst>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8622"/>
            <a:ext cx="9144000" cy="646331"/>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806958"/>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62877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1781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3. </a:t>
                      </a:r>
                      <a:r>
                        <a:rPr kumimoji="0" lang="zh-CN" altLang="en-US" sz="2800" b="1" u="none" strike="noStrike" cap="none" normalizeH="0" baseline="0" dirty="0">
                          <a:ln>
                            <a:noFill/>
                          </a:ln>
                          <a:effectLst/>
                          <a:latin typeface="Arial"/>
                          <a:cs typeface="Arial"/>
                        </a:rPr>
                        <a:t>城门将被毁坏（</a:t>
                      </a:r>
                      <a:r>
                        <a:rPr kumimoji="0" lang="en-US" altLang="zh-CN" sz="2800" b="1" u="none" strike="noStrike" cap="none" normalizeH="0" baseline="0" dirty="0">
                          <a:ln>
                            <a:noFill/>
                          </a:ln>
                          <a:effectLst/>
                          <a:latin typeface="Arial"/>
                          <a:cs typeface="Arial"/>
                        </a:rPr>
                        <a:t>3:13</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zh-CN" sz="2800" b="1" dirty="0">
                          <a:latin typeface="Arial"/>
                          <a:cs typeface="Arial"/>
                        </a:rPr>
                        <a:t>3. </a:t>
                      </a:r>
                      <a:r>
                        <a:rPr kumimoji="1" lang="zh-CN" altLang="en-US" sz="2800" b="1" dirty="0">
                          <a:latin typeface="Arial"/>
                          <a:cs typeface="Arial"/>
                        </a:rPr>
                        <a:t>奥姆斯特德指出：“主要攻击来自西北方向，重点落在此处的哈塔米城门</a:t>
                      </a:r>
                      <a:r>
                        <a:rPr kumimoji="1" lang="en-US" altLang="zh-CN" sz="2800" b="1" dirty="0">
                          <a:latin typeface="Arial"/>
                          <a:cs typeface="Arial"/>
                        </a:rPr>
                        <a:t>……</a:t>
                      </a:r>
                      <a:r>
                        <a:rPr kumimoji="1" lang="zh-CN" altLang="en-US" sz="2800" b="1" dirty="0">
                          <a:latin typeface="Arial"/>
                          <a:cs typeface="Arial"/>
                        </a:rPr>
                        <a:t>在城门内仍留有居民在最后关头筑起的防御墙的痕迹。”</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1" lang="zh-CN" altLang="en-US" sz="2800" b="1" dirty="0">
                          <a:latin typeface="Arial"/>
                          <a:cs typeface="Arial"/>
                        </a:rPr>
                      </a:br>
                      <a:endParaRPr kumimoji="1" lang="zh-CN" altLang="en-US"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a:t>
                      </a:r>
                      <a:r>
                        <a:rPr kumimoji="1" lang="en-US" altLang="zh-CN" sz="2800" b="1" dirty="0">
                          <a:latin typeface="Arial"/>
                          <a:cs typeface="Arial"/>
                        </a:rPr>
                        <a:t>《</a:t>
                      </a:r>
                      <a:r>
                        <a:rPr kumimoji="1" lang="zh-CN" altLang="en-US" sz="2800" b="1" dirty="0">
                          <a:latin typeface="Arial"/>
                          <a:cs typeface="Arial"/>
                        </a:rPr>
                        <a:t>亚述历史</a:t>
                      </a:r>
                      <a:r>
                        <a:rPr kumimoji="1" lang="en-US" altLang="zh-CN" sz="2800" b="1" dirty="0">
                          <a:latin typeface="Arial"/>
                          <a:cs typeface="Arial"/>
                        </a:rPr>
                        <a:t>》</a:t>
                      </a:r>
                      <a:r>
                        <a:rPr kumimoji="1" lang="zh-CN" altLang="en-US" sz="2800" b="1" dirty="0">
                          <a:latin typeface="Arial"/>
                          <a:cs typeface="Arial"/>
                        </a:rPr>
                        <a:t>，芝加哥：芝加哥大学出版社，</a:t>
                      </a:r>
                      <a:r>
                        <a:rPr kumimoji="1" lang="en-US" altLang="zh-CN" sz="2800" b="1" dirty="0">
                          <a:latin typeface="Arial"/>
                          <a:cs typeface="Arial"/>
                        </a:rPr>
                        <a:t>1951</a:t>
                      </a:r>
                      <a:r>
                        <a:rPr kumimoji="1" lang="zh-CN" altLang="en-US" sz="2800" b="1" dirty="0">
                          <a:latin typeface="Arial"/>
                          <a:cs typeface="Arial"/>
                        </a:rPr>
                        <a:t>年，第</a:t>
                      </a:r>
                      <a:r>
                        <a:rPr kumimoji="1" lang="en-US" altLang="zh-CN" sz="2800" b="1" dirty="0">
                          <a:latin typeface="Arial"/>
                          <a:cs typeface="Arial"/>
                        </a:rPr>
                        <a:t>637</a:t>
                      </a:r>
                      <a:r>
                        <a:rPr kumimoji="1" lang="zh-CN" altLang="en-US" sz="2800" b="1" dirty="0">
                          <a:latin typeface="Arial"/>
                          <a:cs typeface="Arial"/>
                        </a:rPr>
                        <a:t>页）。</a:t>
                      </a: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901212959"/>
      </p:ext>
    </p:extLst>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8622"/>
            <a:ext cx="9144000" cy="646331"/>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707201"/>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67847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028722">
                <a:tc>
                  <a:txBody>
                    <a:bodyPr/>
                    <a:lstStyle/>
                    <a:p>
                      <a:pPr algn="ctr" eaLnBrk="1" hangingPunct="1"/>
                      <a:r>
                        <a:rPr kumimoji="1" lang="en-US" altLang="zh-CN" sz="2800" b="1" dirty="0">
                          <a:latin typeface="Arial"/>
                          <a:cs typeface="Arial"/>
                        </a:rPr>
                        <a:t>4. </a:t>
                      </a:r>
                      <a:r>
                        <a:rPr kumimoji="1" lang="zh-CN" altLang="en-US" sz="2800" b="1" dirty="0">
                          <a:latin typeface="Arial"/>
                          <a:cs typeface="Arial"/>
                        </a:rPr>
                        <a:t>在攻城的最后时刻，尼尼微人会酩酊</a:t>
                      </a:r>
                      <a:r>
                        <a:rPr kumimoji="1" lang="zh-CN" altLang="en-US" sz="2800" b="1" dirty="0">
                          <a:solidFill>
                            <a:srgbClr val="7030A0"/>
                          </a:solidFill>
                          <a:latin typeface="Arial"/>
                          <a:cs typeface="Arial"/>
                        </a:rPr>
                        <a:t>大醉</a:t>
                      </a:r>
                      <a:r>
                        <a:rPr kumimoji="1" lang="zh-CN" altLang="en-US" sz="2800" b="1" dirty="0">
                          <a:latin typeface="Arial"/>
                          <a:cs typeface="Arial"/>
                        </a:rPr>
                        <a:t>（</a:t>
                      </a:r>
                      <a:r>
                        <a:rPr kumimoji="1" lang="en-US" altLang="zh-CN" sz="2800" b="1" dirty="0">
                          <a:latin typeface="Arial"/>
                          <a:cs typeface="Arial"/>
                        </a:rPr>
                        <a:t>1:10</a:t>
                      </a:r>
                      <a:r>
                        <a:rPr kumimoji="1" lang="zh-CN" altLang="en-US" sz="2800" b="1" dirty="0">
                          <a:latin typeface="Arial"/>
                          <a:cs typeface="Arial"/>
                        </a:rPr>
                        <a:t>；</a:t>
                      </a:r>
                      <a:r>
                        <a:rPr kumimoji="1" lang="en-US" altLang="zh-CN" sz="2800" b="1" dirty="0">
                          <a:latin typeface="Arial"/>
                          <a:cs typeface="Arial"/>
                        </a:rPr>
                        <a:t>3:11</a:t>
                      </a:r>
                      <a:r>
                        <a:rPr kumimoji="1" lang="zh-CN" altLang="en-US" sz="2800" b="1" dirty="0">
                          <a:latin typeface="Arial"/>
                          <a:cs typeface="Arial"/>
                        </a:rPr>
                        <a:t>）。</a:t>
                      </a:r>
                    </a:p>
                  </a:txBody>
                  <a:tcPr marL="50800" marR="50800" marT="0" marB="0" horzOverflow="overflow"/>
                </a:tc>
                <a:tc>
                  <a:txBody>
                    <a:bodyPr/>
                    <a:lstStyle/>
                    <a:p>
                      <a:pPr algn="ctr" eaLnBrk="1" hangingPunct="1">
                        <a:spcBef>
                          <a:spcPct val="50000"/>
                        </a:spcBef>
                      </a:pPr>
                      <a:r>
                        <a:rPr kumimoji="1" lang="en-US" altLang="zh-CN" sz="2800" b="1" dirty="0">
                          <a:latin typeface="Arial"/>
                          <a:cs typeface="Arial"/>
                        </a:rPr>
                        <a:t>4. </a:t>
                      </a:r>
                      <a:r>
                        <a:rPr kumimoji="1" lang="zh-CN" altLang="en-US" sz="2800" b="1" dirty="0">
                          <a:latin typeface="Arial"/>
                          <a:cs typeface="Arial"/>
                        </a:rPr>
                        <a:t>亚述人击退了敌人的攻击后，他们酩酊大醉并大肆宴乐，结果被米底人突袭，城池被攻陷。</a:t>
                      </a:r>
                    </a:p>
                    <a:p>
                      <a:pPr algn="ctr" eaLnBrk="1" hangingPunct="1">
                        <a:spcBef>
                          <a:spcPct val="50000"/>
                        </a:spcBef>
                      </a:pPr>
                      <a:br>
                        <a:rPr kumimoji="1" lang="zh-CN" altLang="en-US" sz="2800" b="1" dirty="0">
                          <a:latin typeface="Arial"/>
                          <a:cs typeface="Arial"/>
                        </a:rPr>
                      </a:br>
                      <a:endParaRPr kumimoji="1" lang="zh-CN" altLang="en-US" sz="2800" b="1" dirty="0">
                        <a:latin typeface="Arial"/>
                        <a:cs typeface="Arial"/>
                      </a:endParaRPr>
                    </a:p>
                    <a:p>
                      <a:pPr algn="ctr" eaLnBrk="1" hangingPunct="1">
                        <a:spcBef>
                          <a:spcPct val="50000"/>
                        </a:spcBef>
                      </a:pPr>
                      <a:r>
                        <a:rPr kumimoji="1" lang="zh-CN" altLang="en-US" sz="2800" b="1" dirty="0">
                          <a:latin typeface="Arial"/>
                          <a:cs typeface="Arial"/>
                        </a:rPr>
                        <a:t>（狄奥多罗斯，</a:t>
                      </a:r>
                      <a:r>
                        <a:rPr kumimoji="1" lang="en-US" altLang="zh-CN" sz="2800" b="1" dirty="0">
                          <a:latin typeface="Arial"/>
                          <a:cs typeface="Arial"/>
                        </a:rPr>
                        <a:t>《</a:t>
                      </a:r>
                      <a:r>
                        <a:rPr kumimoji="1" lang="zh-CN" altLang="en-US" sz="2800" b="1" dirty="0">
                          <a:latin typeface="Arial"/>
                          <a:cs typeface="Arial"/>
                        </a:rPr>
                        <a:t>历史文库</a:t>
                      </a:r>
                      <a:r>
                        <a:rPr kumimoji="1" lang="en-US" altLang="zh-CN" sz="2800" b="1" dirty="0">
                          <a:latin typeface="Arial"/>
                          <a:cs typeface="Arial"/>
                        </a:rPr>
                        <a:t>》2.26.4</a:t>
                      </a:r>
                      <a:r>
                        <a:rPr kumimoji="1" lang="zh-CN" altLang="en-US" sz="2800" b="1" dirty="0">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241453198"/>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3" y="655638"/>
          <a:ext cx="9216009" cy="6102578"/>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7">
                  <a:extLst>
                    <a:ext uri="{9D8B030D-6E8A-4147-A177-3AD203B41FA5}">
                      <a16:colId xmlns:a16="http://schemas.microsoft.com/office/drawing/2014/main" val="20001"/>
                    </a:ext>
                  </a:extLst>
                </a:gridCol>
              </a:tblGrid>
              <a:tr h="5213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58125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5. </a:t>
                      </a:r>
                      <a:r>
                        <a:rPr kumimoji="0" lang="zh-CN" altLang="en-US" sz="2800" b="1" u="none" strike="noStrike" cap="none" normalizeH="0" baseline="0" dirty="0">
                          <a:ln>
                            <a:noFill/>
                          </a:ln>
                          <a:effectLst/>
                          <a:latin typeface="Arial"/>
                          <a:cs typeface="Arial"/>
                        </a:rPr>
                        <a:t>尼尼微将被</a:t>
                      </a:r>
                      <a:r>
                        <a:rPr kumimoji="0" lang="zh-CN" altLang="en-US" sz="2800" b="1" u="none" strike="noStrike" cap="none" normalizeH="0" baseline="0" dirty="0">
                          <a:ln>
                            <a:noFill/>
                          </a:ln>
                          <a:solidFill>
                            <a:schemeClr val="accent6"/>
                          </a:solidFill>
                          <a:effectLst/>
                          <a:latin typeface="Arial"/>
                          <a:cs typeface="Arial"/>
                        </a:rPr>
                        <a:t>洪水</a:t>
                      </a:r>
                      <a:r>
                        <a:rPr kumimoji="0" lang="zh-CN" altLang="en-US" sz="2800" b="1" u="none" strike="noStrike" cap="none" normalizeH="0" baseline="0" dirty="0">
                          <a:ln>
                            <a:noFill/>
                          </a:ln>
                          <a:effectLst/>
                          <a:latin typeface="Arial"/>
                          <a:cs typeface="Arial"/>
                        </a:rPr>
                        <a:t>毁灭（</a:t>
                      </a:r>
                      <a:r>
                        <a:rPr kumimoji="0" lang="en-US" altLang="zh-CN" sz="2800" b="1" u="none" strike="noStrike" cap="none" normalizeH="0" baseline="0" dirty="0">
                          <a:ln>
                            <a:noFill/>
                          </a:ln>
                          <a:effectLst/>
                          <a:latin typeface="Arial"/>
                          <a:cs typeface="Arial"/>
                        </a:rPr>
                        <a:t>1:8</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2:6, 8</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5.</a:t>
                      </a:r>
                      <a:r>
                        <a:rPr kumimoji="1" lang="zh-CN" altLang="en-US" sz="2800" b="1" dirty="0">
                          <a:latin typeface="Arial"/>
                          <a:cs typeface="Arial"/>
                        </a:rPr>
                        <a:t>尼尼微因一场异常沉重且持续时间长的</a:t>
                      </a:r>
                      <a:r>
                        <a:rPr kumimoji="1" lang="zh-CN" altLang="en-US" sz="2800" b="1" dirty="0">
                          <a:solidFill>
                            <a:schemeClr val="accent6"/>
                          </a:solidFill>
                          <a:latin typeface="Arial"/>
                          <a:cs typeface="Arial"/>
                        </a:rPr>
                        <a:t>底格里斯河洪水</a:t>
                      </a:r>
                      <a:r>
                        <a:rPr kumimoji="1" lang="zh-CN" altLang="en-US" sz="2800" b="1" dirty="0">
                          <a:latin typeface="Arial"/>
                          <a:cs typeface="Arial"/>
                        </a:rPr>
                        <a:t>而被削弱。这场洪水冲垮了城市周围很大一部分城墙，使敌人得以攻入。伴随着捕获的还有可怕的雷声（推测是伴随暴风雨）。</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zh-CN"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（狄奥多罗斯，</a:t>
                      </a:r>
                      <a:r>
                        <a:rPr kumimoji="1" lang="en-US" altLang="zh-CN" sz="2800" b="1" dirty="0">
                          <a:latin typeface="Arial"/>
                          <a:cs typeface="Arial"/>
                        </a:rPr>
                        <a:t>《</a:t>
                      </a:r>
                      <a:r>
                        <a:rPr kumimoji="1" lang="zh-CN" altLang="en-US" sz="2800" b="1" dirty="0">
                          <a:latin typeface="Arial"/>
                          <a:cs typeface="Arial"/>
                        </a:rPr>
                        <a:t>历史文库</a:t>
                      </a:r>
                      <a:r>
                        <a:rPr kumimoji="1" lang="en-US" altLang="zh-CN" sz="2800" b="1" dirty="0">
                          <a:latin typeface="Arial"/>
                          <a:cs typeface="Arial"/>
                        </a:rPr>
                        <a:t>》2.26.9</a:t>
                      </a:r>
                      <a:r>
                        <a:rPr kumimoji="1" lang="zh-CN" altLang="en-US" sz="2800" b="1" dirty="0">
                          <a:latin typeface="Arial"/>
                          <a:cs typeface="Arial"/>
                        </a:rPr>
                        <a:t>；</a:t>
                      </a:r>
                      <a:r>
                        <a:rPr kumimoji="1" lang="en-US" altLang="zh-CN" sz="2800" b="1" dirty="0">
                          <a:latin typeface="Arial"/>
                          <a:cs typeface="Arial"/>
                        </a:rPr>
                        <a:t>2.27.13</a:t>
                      </a:r>
                      <a:r>
                        <a:rPr kumimoji="1" lang="zh-CN" altLang="en-US" sz="2800" b="1" dirty="0">
                          <a:latin typeface="Arial"/>
                          <a:cs typeface="Arial"/>
                        </a:rPr>
                        <a:t>；色诺芬，</a:t>
                      </a:r>
                      <a:r>
                        <a:rPr kumimoji="1" lang="en-US" altLang="zh-CN" sz="2800" b="1" dirty="0">
                          <a:latin typeface="Arial"/>
                          <a:cs typeface="Arial"/>
                        </a:rPr>
                        <a:t>《</a:t>
                      </a:r>
                      <a:r>
                        <a:rPr kumimoji="1" lang="zh-CN" altLang="en-US" sz="2800" b="1" dirty="0">
                          <a:latin typeface="Arial"/>
                          <a:cs typeface="Arial"/>
                        </a:rPr>
                        <a:t>长征记</a:t>
                      </a:r>
                      <a:r>
                        <a:rPr kumimoji="1" lang="en-US" altLang="zh-CN" sz="2800" b="1" dirty="0">
                          <a:latin typeface="Arial"/>
                          <a:cs typeface="Arial"/>
                        </a:rPr>
                        <a:t>》3.4.12</a:t>
                      </a:r>
                      <a:r>
                        <a:rPr kumimoji="1" lang="zh-CN" altLang="en-US" sz="2800" b="1" dirty="0">
                          <a:latin typeface="Arial"/>
                          <a:cs typeface="Arial"/>
                        </a:rPr>
                        <a:t>）。</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22826948"/>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706516"/>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6317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07477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6.</a:t>
                      </a:r>
                      <a:r>
                        <a:rPr kumimoji="0" lang="zh-CN" altLang="en-US" sz="2800" b="1" u="none" strike="noStrike" cap="none" normalizeH="0" baseline="0" dirty="0">
                          <a:ln>
                            <a:noFill/>
                          </a:ln>
                          <a:effectLst/>
                          <a:latin typeface="Arial"/>
                          <a:cs typeface="Arial"/>
                        </a:rPr>
                        <a:t>尼尼微将被</a:t>
                      </a:r>
                      <a:r>
                        <a:rPr kumimoji="0" lang="zh-CN" altLang="en-US" sz="2800" b="1" u="none" strike="noStrike" cap="none" normalizeH="0" baseline="0" dirty="0">
                          <a:ln>
                            <a:noFill/>
                          </a:ln>
                          <a:solidFill>
                            <a:srgbClr val="FF0000"/>
                          </a:solidFill>
                          <a:effectLst/>
                          <a:latin typeface="Arial"/>
                          <a:cs typeface="Arial"/>
                        </a:rPr>
                        <a:t>火</a:t>
                      </a:r>
                      <a:r>
                        <a:rPr kumimoji="0" lang="zh-CN" altLang="en-US" sz="2800" b="1" u="none" strike="noStrike" cap="none" normalizeH="0" baseline="0" dirty="0">
                          <a:ln>
                            <a:noFill/>
                          </a:ln>
                          <a:effectLst/>
                          <a:latin typeface="Arial"/>
                          <a:cs typeface="Arial"/>
                        </a:rPr>
                        <a:t>毁灭（</a:t>
                      </a:r>
                      <a:r>
                        <a:rPr kumimoji="0" lang="en-US" altLang="zh-CN" sz="2800" b="1" u="none" strike="noStrike" cap="none" normalizeH="0" baseline="0" dirty="0">
                          <a:ln>
                            <a:noFill/>
                          </a:ln>
                          <a:effectLst/>
                          <a:latin typeface="Arial"/>
                          <a:cs typeface="Arial"/>
                        </a:rPr>
                        <a:t>1:10</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2:13</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3:15</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6. </a:t>
                      </a:r>
                      <a:r>
                        <a:rPr kumimoji="0" lang="zh-CN" altLang="en-US" sz="2800" b="1" u="none" strike="noStrike" cap="none" normalizeH="0" baseline="0" dirty="0">
                          <a:ln>
                            <a:noFill/>
                          </a:ln>
                          <a:effectLst/>
                          <a:latin typeface="Arial"/>
                          <a:cs typeface="Arial"/>
                        </a:rPr>
                        <a:t>对尼尼微的考古发掘显示出烧焦的木材、木炭和灰烬，“</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大约</a:t>
                      </a:r>
                      <a:r>
                        <a:rPr kumimoji="0" lang="en-US" altLang="zh-CN" sz="2800" b="1" u="none" strike="noStrike" cap="none" normalizeH="0" baseline="0" dirty="0">
                          <a:ln>
                            <a:noFill/>
                          </a:ln>
                          <a:effectLst/>
                          <a:latin typeface="Arial"/>
                          <a:cs typeface="Arial"/>
                        </a:rPr>
                        <a:t>2</a:t>
                      </a:r>
                      <a:r>
                        <a:rPr kumimoji="0" lang="zh-CN" altLang="en-US" sz="2800" b="1" u="none" strike="noStrike" cap="none" normalizeH="0" baseline="0" dirty="0">
                          <a:ln>
                            <a:noFill/>
                          </a:ln>
                          <a:effectLst/>
                          <a:latin typeface="Arial"/>
                          <a:cs typeface="Arial"/>
                        </a:rPr>
                        <a:t>英寸厚</a:t>
                      </a:r>
                      <a:r>
                        <a:rPr kumimoji="0" lang="en-US" altLang="zh-CN" sz="2800" b="1" u="none" strike="noStrike" cap="none" normalizeH="0" baseline="0" dirty="0">
                          <a:ln>
                            <a:noFill/>
                          </a:ln>
                          <a:effectLst/>
                          <a:latin typeface="Arial"/>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a:t>
                      </a:r>
                      <a:r>
                        <a:rPr kumimoji="0" lang="en-US" sz="2800" b="1" u="none" strike="noStrike" cap="none" normalizeH="0" baseline="0" dirty="0">
                          <a:ln>
                            <a:noFill/>
                          </a:ln>
                          <a:effectLst/>
                          <a:latin typeface="Arial"/>
                          <a:cs typeface="Arial"/>
                        </a:rPr>
                        <a:t>R. Campbell Thomson </a:t>
                      </a:r>
                      <a:r>
                        <a:rPr kumimoji="0" lang="zh-CN" altLang="en-US" sz="2800" b="1" u="none" strike="noStrike" cap="none" normalizeH="0" baseline="0" dirty="0">
                          <a:ln>
                            <a:noFill/>
                          </a:ln>
                          <a:effectLst/>
                          <a:latin typeface="Arial"/>
                          <a:cs typeface="Arial"/>
                        </a:rPr>
                        <a:t>和 </a:t>
                      </a:r>
                      <a:r>
                        <a:rPr kumimoji="0" lang="en-US" sz="2800" b="1" u="none" strike="noStrike" cap="none" normalizeH="0" baseline="0" dirty="0">
                          <a:ln>
                            <a:noFill/>
                          </a:ln>
                          <a:effectLst/>
                          <a:latin typeface="Arial"/>
                          <a:cs typeface="Arial"/>
                        </a:rPr>
                        <a:t>R. W. Hutchinson，《</a:t>
                      </a:r>
                      <a:r>
                        <a:rPr kumimoji="0" lang="zh-CN" altLang="en-US" sz="2800" b="1" u="none" strike="noStrike" cap="none" normalizeH="0" baseline="0" dirty="0">
                          <a:ln>
                            <a:noFill/>
                          </a:ln>
                          <a:effectLst/>
                          <a:latin typeface="Arial"/>
                          <a:cs typeface="Arial"/>
                        </a:rPr>
                        <a:t>尼尼微百年考古探索</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，伦敦：</a:t>
                      </a:r>
                      <a:r>
                        <a:rPr kumimoji="0" lang="en-US" sz="2800" b="1" u="none" strike="noStrike" cap="none" normalizeH="0" baseline="0" dirty="0" err="1">
                          <a:ln>
                            <a:noFill/>
                          </a:ln>
                          <a:effectLst/>
                          <a:latin typeface="Arial"/>
                          <a:cs typeface="Arial"/>
                        </a:rPr>
                        <a:t>Luzac</a:t>
                      </a:r>
                      <a:r>
                        <a:rPr kumimoji="0" lang="zh-CN" altLang="en-US" sz="2800" b="1" u="none" strike="noStrike" cap="none" normalizeH="0" baseline="0" dirty="0">
                          <a:ln>
                            <a:noFill/>
                          </a:ln>
                          <a:effectLst/>
                          <a:latin typeface="Arial"/>
                          <a:cs typeface="Arial"/>
                        </a:rPr>
                        <a:t>出版社，第</a:t>
                      </a:r>
                      <a:r>
                        <a:rPr kumimoji="0" lang="en-US" altLang="zh-CN" sz="2800" b="1" u="none" strike="noStrike" cap="none" normalizeH="0" baseline="0" dirty="0">
                          <a:ln>
                            <a:noFill/>
                          </a:ln>
                          <a:effectLst/>
                          <a:latin typeface="Arial"/>
                          <a:cs typeface="Arial"/>
                        </a:rPr>
                        <a:t>45</a:t>
                      </a:r>
                      <a:r>
                        <a:rPr kumimoji="0" lang="zh-CN" altLang="en-US" sz="2800" b="1" u="none" strike="noStrike" cap="none" normalizeH="0" baseline="0" dirty="0">
                          <a:ln>
                            <a:noFill/>
                          </a:ln>
                          <a:effectLst/>
                          <a:latin typeface="Arial"/>
                          <a:cs typeface="Arial"/>
                        </a:rPr>
                        <a:t>页、</a:t>
                      </a:r>
                      <a:r>
                        <a:rPr kumimoji="0" lang="en-US" altLang="zh-CN" sz="2800" b="1" u="none" strike="noStrike" cap="none" normalizeH="0" baseline="0" dirty="0">
                          <a:ln>
                            <a:noFill/>
                          </a:ln>
                          <a:effectLst/>
                          <a:latin typeface="Arial"/>
                          <a:cs typeface="Arial"/>
                        </a:rPr>
                        <a:t>77</a:t>
                      </a:r>
                      <a:r>
                        <a:rPr kumimoji="0" lang="zh-CN" altLang="en-US" sz="2800" b="1" u="none" strike="noStrike" cap="none" normalizeH="0" baseline="0" dirty="0">
                          <a:ln>
                            <a:noFill/>
                          </a:ln>
                          <a:effectLst/>
                          <a:latin typeface="Arial"/>
                          <a:cs typeface="Arial"/>
                        </a:rPr>
                        <a:t>页）。</a:t>
                      </a: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109655253"/>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706516"/>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61790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088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7. </a:t>
                      </a:r>
                      <a:r>
                        <a:rPr kumimoji="0" lang="zh-CN" altLang="en-US" sz="2800" b="1" u="none" strike="noStrike" cap="none" normalizeH="0" baseline="0" dirty="0">
                          <a:ln>
                            <a:noFill/>
                          </a:ln>
                          <a:effectLst/>
                          <a:latin typeface="Arial"/>
                          <a:cs typeface="Arial"/>
                        </a:rPr>
                        <a:t>这座城市的陷落将伴随着大规模屠杀（</a:t>
                      </a:r>
                      <a:r>
                        <a:rPr kumimoji="0" lang="en-US" altLang="zh-CN" sz="2800" b="1" u="none" strike="noStrike" cap="none" normalizeH="0" baseline="0" dirty="0">
                          <a:ln>
                            <a:noFill/>
                          </a:ln>
                          <a:effectLst/>
                          <a:latin typeface="Arial"/>
                          <a:cs typeface="Arial"/>
                        </a:rPr>
                        <a:t>3:3</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7. “</a:t>
                      </a:r>
                      <a:r>
                        <a:rPr kumimoji="0" lang="zh-CN" altLang="en-US" sz="2800" b="1" u="none" strike="noStrike" cap="none" normalizeH="0" baseline="0" dirty="0">
                          <a:ln>
                            <a:noFill/>
                          </a:ln>
                          <a:effectLst/>
                          <a:latin typeface="Arial"/>
                          <a:cs typeface="Arial"/>
                        </a:rPr>
                        <a:t>在城市前的平原上发生的两场战斗中，叛军击败了亚述人</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被杀者的数量之大，以至于流淌的河水与他们的鲜血混合，使水流在相当远的距离内都变了颜色。”</a:t>
                      </a:r>
                    </a:p>
                    <a:p>
                      <a:pPr marL="0" marR="0" lvl="0" indent="0" algn="ctr" defTabSz="457200" rtl="0" eaLnBrk="1" fontAlgn="base" latinLnBrk="0" hangingPunct="1">
                        <a:lnSpc>
                          <a:spcPct val="100000"/>
                        </a:lnSpc>
                        <a:spcBef>
                          <a:spcPct val="0"/>
                        </a:spcBef>
                        <a:spcAft>
                          <a:spcPct val="0"/>
                        </a:spcAft>
                        <a:buClrTx/>
                        <a:buSzTx/>
                        <a:buFontTx/>
                        <a:buNone/>
                        <a:tabLst/>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（狄奥多罗斯，</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历史文库</a:t>
                      </a:r>
                      <a:r>
                        <a:rPr kumimoji="0" lang="en-US" altLang="zh-CN" sz="2800" b="1" u="none" strike="noStrike" cap="none" normalizeH="0" baseline="0" dirty="0">
                          <a:ln>
                            <a:noFill/>
                          </a:ln>
                          <a:effectLst/>
                          <a:latin typeface="Arial"/>
                          <a:cs typeface="Arial"/>
                        </a:rPr>
                        <a:t>》2.26.6-7</a:t>
                      </a:r>
                      <a:r>
                        <a:rPr kumimoji="0" lang="zh-CN" altLang="en-US" sz="2800" b="1" u="none" strike="noStrike" cap="none" normalizeH="0" baseline="0" dirty="0">
                          <a:ln>
                            <a:noFill/>
                          </a:ln>
                          <a:effectLst/>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616002982"/>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174" y="44996"/>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669458"/>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7471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92232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8. </a:t>
                      </a:r>
                      <a:r>
                        <a:rPr kumimoji="0" lang="zh-CN" altLang="en-US" sz="2800" b="1" u="none" strike="noStrike" cap="none" normalizeH="0" baseline="0" dirty="0">
                          <a:ln>
                            <a:noFill/>
                          </a:ln>
                          <a:effectLst/>
                          <a:latin typeface="Arial"/>
                          <a:cs typeface="Arial"/>
                        </a:rPr>
                        <a:t>掠夺和抢劫将伴随着这座城市的倾覆（</a:t>
                      </a:r>
                      <a:r>
                        <a:rPr kumimoji="0" lang="en-US" altLang="zh-CN" sz="2800" b="1" u="none" strike="noStrike" cap="none" normalizeH="0" baseline="0" dirty="0">
                          <a:ln>
                            <a:noFill/>
                          </a:ln>
                          <a:effectLst/>
                          <a:latin typeface="Arial"/>
                          <a:cs typeface="Arial"/>
                        </a:rPr>
                        <a:t>2:9-10</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8. </a:t>
                      </a:r>
                      <a:r>
                        <a:rPr kumimoji="0" lang="zh-CN" altLang="en-US" sz="2800" b="1" u="none" strike="noStrike" cap="none" normalizeH="0" baseline="0" dirty="0">
                          <a:ln>
                            <a:noFill/>
                          </a:ln>
                          <a:effectLst/>
                          <a:latin typeface="Arial"/>
                          <a:cs typeface="Arial"/>
                        </a:rPr>
                        <a:t>根据</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巴比伦编年史</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：“他们从城中带走了数不清的大量战利品，将这座城变成了废墟和瓦砾堆。”</a:t>
                      </a:r>
                    </a:p>
                    <a:p>
                      <a:pPr marL="0" marR="0" lvl="0" indent="0" algn="ctr" defTabSz="457200" rtl="0" eaLnBrk="1" fontAlgn="base" latinLnBrk="0" hangingPunct="1">
                        <a:lnSpc>
                          <a:spcPct val="100000"/>
                        </a:lnSpc>
                        <a:spcBef>
                          <a:spcPct val="0"/>
                        </a:spcBef>
                        <a:spcAft>
                          <a:spcPct val="0"/>
                        </a:spcAft>
                        <a:buClrTx/>
                        <a:buSzTx/>
                        <a:buFontTx/>
                        <a:buNone/>
                        <a:tabLst/>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（卢肯比尔，</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亚述和巴比伦古代记录</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2:420</a:t>
                      </a:r>
                      <a:r>
                        <a:rPr kumimoji="0" lang="zh-CN" altLang="en-US" sz="2800" b="1" u="none" strike="noStrike" cap="none" normalizeH="0" baseline="0" dirty="0">
                          <a:ln>
                            <a:noFill/>
                          </a:ln>
                          <a:effectLst/>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41589881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4339"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0"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1"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2" name="Text Box 6"/>
          <p:cNvSpPr txBox="1">
            <a:spLocks noChangeArrowheads="1"/>
          </p:cNvSpPr>
          <p:nvPr/>
        </p:nvSpPr>
        <p:spPr bwMode="auto">
          <a:xfrm rot="16168439">
            <a:off x="-1223168" y="1131093"/>
            <a:ext cx="504825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zh-CN" altLang="en-US" sz="3600" b="1">
                <a:solidFill>
                  <a:schemeClr val="bg1"/>
                </a:solidFill>
                <a:cs typeface="宋体" charset="0"/>
              </a:rPr>
              <a:t>　提革拉毗尼色</a:t>
            </a:r>
            <a:endParaRPr lang="en-US" altLang="ja-JP" sz="3600" b="1">
              <a:solidFill>
                <a:schemeClr val="bg1"/>
              </a:solidFill>
              <a:latin typeface="Times New Roman" charset="0"/>
            </a:endParaRPr>
          </a:p>
          <a:p>
            <a:pPr algn="ctr" eaLnBrk="1" hangingPunct="1">
              <a:spcBef>
                <a:spcPct val="50000"/>
              </a:spcBef>
            </a:pPr>
            <a:r>
              <a:rPr lang="zh-CN" altLang="en-US" sz="3600" b="1">
                <a:solidFill>
                  <a:schemeClr val="bg1"/>
                </a:solidFill>
                <a:latin typeface="Times New Roman" charset="0"/>
                <a:cs typeface="宋体" charset="0"/>
              </a:rPr>
              <a:t>亚述强盛时期</a:t>
            </a:r>
            <a:endParaRPr lang="en-US" sz="3600" b="1">
              <a:solidFill>
                <a:schemeClr val="bg1"/>
              </a:solidFill>
              <a:latin typeface="Times New Roman" charset="0"/>
            </a:endParaRPr>
          </a:p>
        </p:txBody>
      </p:sp>
      <p:sp>
        <p:nvSpPr>
          <p:cNvPr id="14343" name="Text Box 7"/>
          <p:cNvSpPr txBox="1">
            <a:spLocks noChangeArrowheads="1"/>
          </p:cNvSpPr>
          <p:nvPr/>
        </p:nvSpPr>
        <p:spPr bwMode="auto">
          <a:xfrm>
            <a:off x="1905000" y="152400"/>
            <a:ext cx="3675063"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4000" b="1">
                <a:solidFill>
                  <a:schemeClr val="bg1"/>
                </a:solidFill>
                <a:latin typeface="Times New Roman" charset="0"/>
                <a:cs typeface="宋体" charset="0"/>
              </a:rPr>
              <a:t>亚述</a:t>
            </a:r>
            <a:endParaRPr lang="zh-CN" altLang="en-US" sz="4000" b="1">
              <a:solidFill>
                <a:srgbClr val="FFFF00"/>
              </a:solidFill>
              <a:latin typeface="Times New Roman" charset="0"/>
              <a:cs typeface="宋体" charset="0"/>
            </a:endParaRPr>
          </a:p>
        </p:txBody>
      </p:sp>
      <p:sp>
        <p:nvSpPr>
          <p:cNvPr id="14344" name="Text Box 8"/>
          <p:cNvSpPr txBox="1">
            <a:spLocks noChangeArrowheads="1"/>
          </p:cNvSpPr>
          <p:nvPr/>
        </p:nvSpPr>
        <p:spPr bwMode="auto">
          <a:xfrm>
            <a:off x="304800" y="42957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dirty="0">
                <a:solidFill>
                  <a:schemeClr val="bg1"/>
                </a:solidFill>
                <a:latin typeface="Times New Roman" charset="0"/>
                <a:ea typeface="MS PGothic" pitchFamily="34" charset="-128"/>
                <a:cs typeface="MS PGothic" pitchFamily="34" charset="-128"/>
              </a:rPr>
              <a:t>1100</a:t>
            </a:r>
          </a:p>
        </p:txBody>
      </p:sp>
      <p:sp>
        <p:nvSpPr>
          <p:cNvPr id="14345" name="Line 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6" name="Line 1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7"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8" name="Line 1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49" name="Line 1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50" name="Line 1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51" name="Line 15"/>
          <p:cNvSpPr>
            <a:spLocks noChangeShapeType="1"/>
          </p:cNvSpPr>
          <p:nvPr/>
        </p:nvSpPr>
        <p:spPr bwMode="auto">
          <a:xfrm>
            <a:off x="371475" y="4217988"/>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4352" name="Text Box 16"/>
          <p:cNvSpPr txBox="1">
            <a:spLocks noChangeArrowheads="1"/>
          </p:cNvSpPr>
          <p:nvPr/>
        </p:nvSpPr>
        <p:spPr bwMode="auto">
          <a:xfrm rot="-5433484">
            <a:off x="6198394" y="1918494"/>
            <a:ext cx="4243388"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3600" b="1">
                <a:solidFill>
                  <a:schemeClr val="bg1"/>
                </a:solidFill>
                <a:latin typeface="Times New Roman" charset="0"/>
                <a:cs typeface="宋体" charset="0"/>
              </a:rPr>
              <a:t>尼尼微被毁</a:t>
            </a:r>
            <a:r>
              <a:rPr lang="en-US" altLang="ja-JP" sz="3600" b="1">
                <a:solidFill>
                  <a:schemeClr val="bg1"/>
                </a:solidFill>
                <a:latin typeface="Times New Roman" charset="0"/>
              </a:rPr>
              <a:t> 612</a:t>
            </a:r>
            <a:endParaRPr lang="en-US" sz="3600" b="1">
              <a:solidFill>
                <a:schemeClr val="bg1"/>
              </a:solidFill>
              <a:latin typeface="Times New Roman" charset="0"/>
            </a:endParaRPr>
          </a:p>
        </p:txBody>
      </p:sp>
      <p:sp>
        <p:nvSpPr>
          <p:cNvPr id="14353" name="Text Box 17"/>
          <p:cNvSpPr txBox="1">
            <a:spLocks noChangeArrowheads="1"/>
          </p:cNvSpPr>
          <p:nvPr/>
        </p:nvSpPr>
        <p:spPr bwMode="auto">
          <a:xfrm>
            <a:off x="5724525" y="5589588"/>
            <a:ext cx="19050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en-US" sz="3200" b="1">
                <a:solidFill>
                  <a:schemeClr val="bg2"/>
                </a:solidFill>
                <a:latin typeface="Times New Roman" charset="0"/>
              </a:rPr>
              <a:t> </a:t>
            </a:r>
            <a:r>
              <a:rPr lang="zh-CN" altLang="en-US" sz="3200" b="1">
                <a:solidFill>
                  <a:schemeClr val="bg1"/>
                </a:solidFill>
                <a:latin typeface="Times New Roman" charset="0"/>
                <a:cs typeface="宋体" charset="0"/>
              </a:rPr>
              <a:t>尼尼微重蹈旧辙</a:t>
            </a:r>
          </a:p>
        </p:txBody>
      </p:sp>
      <p:sp>
        <p:nvSpPr>
          <p:cNvPr id="14354" name="Text Box 18"/>
          <p:cNvSpPr txBox="1">
            <a:spLocks noChangeArrowheads="1"/>
          </p:cNvSpPr>
          <p:nvPr/>
        </p:nvSpPr>
        <p:spPr bwMode="auto">
          <a:xfrm rot="-5433484">
            <a:off x="3305174" y="1773238"/>
            <a:ext cx="4241801"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3600" b="1">
                <a:solidFill>
                  <a:schemeClr val="bg1"/>
                </a:solidFill>
                <a:latin typeface="Times New Roman" charset="0"/>
                <a:cs typeface="宋体" charset="0"/>
              </a:rPr>
              <a:t>约拿 </a:t>
            </a:r>
            <a:r>
              <a:rPr lang="en-US" sz="3600" b="1">
                <a:solidFill>
                  <a:schemeClr val="bg1"/>
                </a:solidFill>
                <a:latin typeface="Times New Roman" charset="0"/>
              </a:rPr>
              <a:t>760</a:t>
            </a:r>
          </a:p>
        </p:txBody>
      </p:sp>
      <p:sp>
        <p:nvSpPr>
          <p:cNvPr id="14355" name="Line 19"/>
          <p:cNvSpPr>
            <a:spLocks noChangeShapeType="1"/>
          </p:cNvSpPr>
          <p:nvPr/>
        </p:nvSpPr>
        <p:spPr bwMode="auto">
          <a:xfrm>
            <a:off x="5486400" y="4038600"/>
            <a:ext cx="1905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6" name="Text Box 20"/>
          <p:cNvSpPr txBox="1">
            <a:spLocks noChangeArrowheads="1"/>
          </p:cNvSpPr>
          <p:nvPr/>
        </p:nvSpPr>
        <p:spPr bwMode="auto">
          <a:xfrm>
            <a:off x="54006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750</a:t>
            </a:r>
          </a:p>
        </p:txBody>
      </p:sp>
      <p:sp>
        <p:nvSpPr>
          <p:cNvPr id="14357" name="Text Box 21"/>
          <p:cNvSpPr txBox="1">
            <a:spLocks noChangeArrowheads="1"/>
          </p:cNvSpPr>
          <p:nvPr/>
        </p:nvSpPr>
        <p:spPr bwMode="auto">
          <a:xfrm>
            <a:off x="64389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700</a:t>
            </a:r>
          </a:p>
        </p:txBody>
      </p:sp>
      <p:sp>
        <p:nvSpPr>
          <p:cNvPr id="14358" name="Text Box 22"/>
          <p:cNvSpPr txBox="1">
            <a:spLocks noChangeArrowheads="1"/>
          </p:cNvSpPr>
          <p:nvPr/>
        </p:nvSpPr>
        <p:spPr bwMode="auto">
          <a:xfrm>
            <a:off x="436245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800</a:t>
            </a:r>
          </a:p>
        </p:txBody>
      </p:sp>
      <p:sp>
        <p:nvSpPr>
          <p:cNvPr id="14359" name="Text Box 23"/>
          <p:cNvSpPr txBox="1">
            <a:spLocks noChangeArrowheads="1"/>
          </p:cNvSpPr>
          <p:nvPr/>
        </p:nvSpPr>
        <p:spPr bwMode="auto">
          <a:xfrm>
            <a:off x="332422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850</a:t>
            </a:r>
          </a:p>
        </p:txBody>
      </p:sp>
      <p:sp>
        <p:nvSpPr>
          <p:cNvPr id="14360" name="Text Box 24"/>
          <p:cNvSpPr txBox="1">
            <a:spLocks noChangeArrowheads="1"/>
          </p:cNvSpPr>
          <p:nvPr/>
        </p:nvSpPr>
        <p:spPr bwMode="auto">
          <a:xfrm>
            <a:off x="22860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900</a:t>
            </a:r>
          </a:p>
        </p:txBody>
      </p:sp>
      <p:sp>
        <p:nvSpPr>
          <p:cNvPr id="14361" name="Text Box 25"/>
          <p:cNvSpPr txBox="1">
            <a:spLocks noChangeArrowheads="1"/>
          </p:cNvSpPr>
          <p:nvPr/>
        </p:nvSpPr>
        <p:spPr bwMode="auto">
          <a:xfrm>
            <a:off x="74199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650</a:t>
            </a:r>
          </a:p>
        </p:txBody>
      </p:sp>
      <p:sp>
        <p:nvSpPr>
          <p:cNvPr id="14362" name="Text Box 26"/>
          <p:cNvSpPr txBox="1">
            <a:spLocks noChangeArrowheads="1"/>
          </p:cNvSpPr>
          <p:nvPr/>
        </p:nvSpPr>
        <p:spPr bwMode="auto">
          <a:xfrm>
            <a:off x="84582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sz="2800" b="1">
                <a:solidFill>
                  <a:schemeClr val="bg1"/>
                </a:solidFill>
                <a:latin typeface="Times New Roman" charset="0"/>
                <a:ea typeface="MS PGothic" pitchFamily="34" charset="-128"/>
                <a:cs typeface="MS PGothic" pitchFamily="34" charset="-128"/>
              </a:rPr>
              <a:t>600</a:t>
            </a:r>
          </a:p>
        </p:txBody>
      </p:sp>
      <p:sp>
        <p:nvSpPr>
          <p:cNvPr id="14364" name="Text Box 28"/>
          <p:cNvSpPr txBox="1">
            <a:spLocks noChangeArrowheads="1"/>
          </p:cNvSpPr>
          <p:nvPr/>
        </p:nvSpPr>
        <p:spPr bwMode="auto">
          <a:xfrm rot="-5433484">
            <a:off x="5210175" y="1876425"/>
            <a:ext cx="4241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3600" b="1">
                <a:solidFill>
                  <a:schemeClr val="bg1"/>
                </a:solidFill>
                <a:latin typeface="Times New Roman" charset="0"/>
                <a:cs typeface="宋体" charset="0"/>
              </a:rPr>
              <a:t>那鸿 </a:t>
            </a:r>
            <a:r>
              <a:rPr lang="en-US" sz="3600" b="1">
                <a:solidFill>
                  <a:schemeClr val="bg1"/>
                </a:solidFill>
                <a:latin typeface="Times New Roman" charset="0"/>
              </a:rPr>
              <a:t>660</a:t>
            </a:r>
          </a:p>
        </p:txBody>
      </p:sp>
      <p:sp>
        <p:nvSpPr>
          <p:cNvPr id="14365" name="Text Box 29"/>
          <p:cNvSpPr txBox="1">
            <a:spLocks noChangeArrowheads="1"/>
          </p:cNvSpPr>
          <p:nvPr/>
        </p:nvSpPr>
        <p:spPr bwMode="auto">
          <a:xfrm rot="-5433484">
            <a:off x="4063206" y="1948657"/>
            <a:ext cx="4243387"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spcBef>
                <a:spcPct val="50000"/>
              </a:spcBef>
            </a:pPr>
            <a:r>
              <a:rPr lang="zh-CN" altLang="en-US" sz="3600" b="1">
                <a:solidFill>
                  <a:schemeClr val="bg1"/>
                </a:solidFill>
                <a:latin typeface="Times New Roman" charset="0"/>
                <a:cs typeface="宋体" charset="0"/>
              </a:rPr>
              <a:t>以色列沦陷 </a:t>
            </a:r>
            <a:r>
              <a:rPr lang="en-US" sz="3600" b="1">
                <a:solidFill>
                  <a:schemeClr val="bg1"/>
                </a:solidFill>
                <a:latin typeface="Times New Roman" charset="0"/>
              </a:rPr>
              <a:t>722</a:t>
            </a:r>
          </a:p>
        </p:txBody>
      </p:sp>
      <p:sp>
        <p:nvSpPr>
          <p:cNvPr id="14366" name="Rectangle 30"/>
          <p:cNvSpPr>
            <a:spLocks noGrp="1" noChangeArrowheads="1"/>
          </p:cNvSpPr>
          <p:nvPr>
            <p:ph type="title" idx="4294967295"/>
          </p:nvPr>
        </p:nvSpPr>
        <p:spPr>
          <a:xfrm>
            <a:off x="5638800" y="0"/>
            <a:ext cx="3124200" cy="908050"/>
          </a:xfrm>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a:solidFill>
                  <a:srgbClr val="FFE70E"/>
                </a:solidFill>
                <a:effectLst/>
                <a:latin typeface="Times New Roman" charset="0"/>
                <a:ea typeface="MS PGothic" charset="0"/>
              </a:rPr>
              <a:t>100 </a:t>
            </a:r>
            <a:r>
              <a:rPr lang="zh-CN" altLang="en-US" sz="4000">
                <a:solidFill>
                  <a:srgbClr val="FFE70E"/>
                </a:solidFill>
                <a:effectLst/>
                <a:latin typeface="Times New Roman" charset="0"/>
                <a:ea typeface="MS PGothic" charset="0"/>
                <a:cs typeface="宋体" charset="0"/>
              </a:rPr>
              <a:t>年后</a:t>
            </a:r>
            <a:r>
              <a:rPr lang="en-US" altLang="ja-JP" sz="4000">
                <a:solidFill>
                  <a:srgbClr val="FFE70E"/>
                </a:solidFill>
                <a:effectLst/>
                <a:latin typeface="Times New Roman" charset="0"/>
                <a:ea typeface="MS PGothic" charset="0"/>
              </a:rPr>
              <a:t>…</a:t>
            </a:r>
            <a:endParaRPr lang="en-US" sz="4000">
              <a:latin typeface="Times New Roman" charset="0"/>
              <a:ea typeface="MS PGothic" charset="0"/>
            </a:endParaRPr>
          </a:p>
        </p:txBody>
      </p:sp>
      <p:sp>
        <p:nvSpPr>
          <p:cNvPr id="165917"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498950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706516"/>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5673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13920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9.</a:t>
                      </a:r>
                      <a:r>
                        <a:rPr kumimoji="0" lang="zh-CN" altLang="en-US" sz="2800" b="1" u="none" strike="noStrike" cap="none" normalizeH="0" baseline="0" dirty="0">
                          <a:ln>
                            <a:noFill/>
                          </a:ln>
                          <a:effectLst/>
                          <a:latin typeface="Arial"/>
                          <a:cs typeface="Arial"/>
                        </a:rPr>
                        <a:t>那鸿书 </a:t>
                      </a:r>
                      <a:r>
                        <a:rPr kumimoji="0" lang="en-US" altLang="zh-CN" sz="2800" b="1" u="none" strike="noStrike" cap="none" normalizeH="0" baseline="0" dirty="0">
                          <a:ln>
                            <a:noFill/>
                          </a:ln>
                          <a:effectLst/>
                          <a:latin typeface="Arial"/>
                          <a:cs typeface="Arial"/>
                        </a:rPr>
                        <a:t>2:8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尼尼微自古以来充满人民，</a:t>
                      </a:r>
                      <a:r>
                        <a:rPr kumimoji="0" lang="zh-CN" altLang="en-US" sz="2800" b="1" u="none" strike="noStrike" cap="none" normalizeH="0" baseline="0" dirty="0">
                          <a:ln>
                            <a:noFill/>
                          </a:ln>
                          <a:solidFill>
                            <a:schemeClr val="accent6"/>
                          </a:solidFill>
                          <a:effectLst/>
                          <a:latin typeface="Arial"/>
                          <a:cs typeface="Arial"/>
                        </a:rPr>
                        <a:t>如同聚水的池子</a:t>
                      </a:r>
                      <a:r>
                        <a:rPr kumimoji="0" lang="zh-CN" altLang="en-US" sz="2800" b="1" u="none" strike="noStrike" cap="none" normalizeH="0" baseline="0" dirty="0">
                          <a:ln>
                            <a:noFill/>
                          </a:ln>
                          <a:effectLst/>
                          <a:latin typeface="Arial"/>
                          <a:cs typeface="Arial"/>
                        </a:rPr>
                        <a:t>；现在人民却都逃跑。虽有人呼喊说：‘站住！站住！’却无人回顾。”</a:t>
                      </a:r>
                      <a:endParaRPr kumimoji="0" lang="en-US" altLang="zh-CN"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effectLst/>
                          <a:latin typeface="Arial"/>
                          <a:cs typeface="Arial"/>
                        </a:rPr>
                        <a:t>（和合本）</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9. </a:t>
                      </a:r>
                      <a:r>
                        <a:rPr kumimoji="0" lang="zh-CN" altLang="en-US" sz="2800" b="1" u="none" strike="noStrike" cap="none" normalizeH="0" baseline="0" dirty="0">
                          <a:ln>
                            <a:noFill/>
                          </a:ln>
                          <a:effectLst/>
                          <a:latin typeface="Arial"/>
                          <a:cs typeface="Arial"/>
                        </a:rPr>
                        <a:t>“萨达纳帕卢斯（</a:t>
                      </a:r>
                      <a:r>
                        <a:rPr kumimoji="0" lang="en-US" sz="2800" b="1" u="none" strike="noStrike" cap="none" normalizeH="0" baseline="0" dirty="0">
                          <a:ln>
                            <a:noFill/>
                          </a:ln>
                          <a:effectLst/>
                          <a:latin typeface="Arial"/>
                          <a:cs typeface="Arial"/>
                        </a:rPr>
                        <a:t>Sardanapalus，</a:t>
                      </a:r>
                      <a:r>
                        <a:rPr kumimoji="0" lang="zh-CN" altLang="en-US" sz="2800" b="1" u="none" strike="noStrike" cap="none" normalizeH="0" baseline="0" dirty="0">
                          <a:ln>
                            <a:noFill/>
                          </a:ln>
                          <a:effectLst/>
                          <a:latin typeface="Arial"/>
                          <a:cs typeface="Arial"/>
                        </a:rPr>
                        <a:t>辛</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沙尔</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伊什库恩王的另一个名字）带着大量财宝，将他的三个儿子和两个女儿送往帕夫拉戈尼亚，交给他最忠诚的臣属卡托斯总督。”</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effectLst/>
                          <a:latin typeface="Arial"/>
                          <a:cs typeface="Arial"/>
                        </a:rPr>
                        <a:t>（狄奥多罗斯，</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历史文库</a:t>
                      </a:r>
                      <a:r>
                        <a:rPr kumimoji="0" lang="en-US" altLang="zh-CN" sz="2800" b="1" u="none" strike="noStrike" cap="none" normalizeH="0" baseline="0" dirty="0">
                          <a:ln>
                            <a:noFill/>
                          </a:ln>
                          <a:effectLst/>
                          <a:latin typeface="Arial"/>
                          <a:cs typeface="Arial"/>
                        </a:rPr>
                        <a:t>》2.26.8</a:t>
                      </a:r>
                      <a:r>
                        <a:rPr kumimoji="0" lang="zh-CN" altLang="en-US" sz="2800" b="1" u="none" strike="noStrike" cap="none" normalizeH="0" baseline="0" dirty="0">
                          <a:ln>
                            <a:noFill/>
                          </a:ln>
                          <a:effectLst/>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134736954"/>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706516"/>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61790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088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10. </a:t>
                      </a:r>
                      <a:r>
                        <a:rPr kumimoji="0" lang="zh-CN" altLang="en-US" sz="2800" b="1" u="none" strike="noStrike" cap="none" normalizeH="0" baseline="0" dirty="0">
                          <a:ln>
                            <a:noFill/>
                          </a:ln>
                          <a:effectLst/>
                          <a:latin typeface="Arial"/>
                          <a:cs typeface="Arial"/>
                        </a:rPr>
                        <a:t>尼尼微的官员将会软弱并逃跑（</a:t>
                      </a:r>
                      <a:r>
                        <a:rPr kumimoji="0" lang="en-US" altLang="zh-CN" sz="2800" b="1" u="none" strike="noStrike" cap="none" normalizeH="0" baseline="0" dirty="0">
                          <a:ln>
                            <a:noFill/>
                          </a:ln>
                          <a:effectLst/>
                          <a:latin typeface="Arial"/>
                          <a:cs typeface="Arial"/>
                        </a:rPr>
                        <a:t>3:17</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10. 《</a:t>
                      </a:r>
                      <a:r>
                        <a:rPr kumimoji="0" lang="zh-CN" altLang="en-US" sz="2800" b="1" u="none" strike="noStrike" cap="none" normalizeH="0" baseline="0" dirty="0">
                          <a:ln>
                            <a:noFill/>
                          </a:ln>
                          <a:effectLst/>
                          <a:latin typeface="Arial"/>
                          <a:cs typeface="Arial"/>
                        </a:rPr>
                        <a:t>巴比伦编年史</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记载：“亚述的军队在国王面前溃散（字面意：逃跑）。”</a:t>
                      </a:r>
                    </a:p>
                    <a:p>
                      <a:pPr marL="0" marR="0" lvl="0" indent="0" algn="ctr" defTabSz="457200" rtl="0" eaLnBrk="1" fontAlgn="base" latinLnBrk="0" hangingPunct="1">
                        <a:lnSpc>
                          <a:spcPct val="100000"/>
                        </a:lnSpc>
                        <a:spcBef>
                          <a:spcPct val="0"/>
                        </a:spcBef>
                        <a:spcAft>
                          <a:spcPct val="0"/>
                        </a:spcAft>
                        <a:buClrTx/>
                        <a:buSzTx/>
                        <a:buFontTx/>
                        <a:buNone/>
                        <a:tabLst/>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（卢肯比尔，</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亚述与巴比伦的古代记录</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，第</a:t>
                      </a:r>
                      <a:r>
                        <a:rPr kumimoji="0" lang="en-US" altLang="zh-CN" sz="2800" b="1" u="none" strike="noStrike" cap="none" normalizeH="0" baseline="0" dirty="0">
                          <a:ln>
                            <a:noFill/>
                          </a:ln>
                          <a:effectLst/>
                          <a:latin typeface="Arial"/>
                          <a:cs typeface="Arial"/>
                        </a:rPr>
                        <a:t>2</a:t>
                      </a:r>
                      <a:r>
                        <a:rPr kumimoji="0" lang="zh-CN" altLang="en-US" sz="2800" b="1" u="none" strike="noStrike" cap="none" normalizeH="0" baseline="0" dirty="0">
                          <a:ln>
                            <a:noFill/>
                          </a:ln>
                          <a:effectLst/>
                          <a:latin typeface="Arial"/>
                          <a:cs typeface="Arial"/>
                        </a:rPr>
                        <a:t>卷，第</a:t>
                      </a:r>
                      <a:r>
                        <a:rPr kumimoji="0" lang="en-US" altLang="zh-CN" sz="2800" b="1" u="none" strike="noStrike" cap="none" normalizeH="0" baseline="0" dirty="0">
                          <a:ln>
                            <a:noFill/>
                          </a:ln>
                          <a:effectLst/>
                          <a:latin typeface="Arial"/>
                          <a:cs typeface="Arial"/>
                        </a:rPr>
                        <a:t>420</a:t>
                      </a:r>
                      <a:r>
                        <a:rPr kumimoji="0" lang="zh-CN" altLang="en-US" sz="2800" b="1" u="none" strike="noStrike" cap="none" normalizeH="0" baseline="0" dirty="0">
                          <a:ln>
                            <a:noFill/>
                          </a:ln>
                          <a:effectLst/>
                          <a:latin typeface="Arial"/>
                          <a:cs typeface="Arial"/>
                        </a:rPr>
                        <a:t>页）。</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4057419800"/>
      </p:ext>
    </p:extLst>
  </p:cSld>
  <p:clrMapOvr>
    <a:overrideClrMapping bg1="lt1" tx1="dk1" bg2="lt2" tx2="dk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5706516"/>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75202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954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11. </a:t>
                      </a:r>
                      <a:r>
                        <a:rPr kumimoji="0" lang="zh-CN" altLang="en-US" sz="2800" b="1" u="none" strike="noStrike" cap="none" normalizeH="0" baseline="0" dirty="0">
                          <a:ln>
                            <a:noFill/>
                          </a:ln>
                          <a:effectLst/>
                          <a:latin typeface="Arial"/>
                          <a:cs typeface="Arial"/>
                        </a:rPr>
                        <a:t>尼尼微的偶像和雕像将被摧毁（</a:t>
                      </a:r>
                      <a:r>
                        <a:rPr kumimoji="0" lang="en-US" altLang="zh-CN" sz="2800" b="1" u="none" strike="noStrike" cap="none" normalizeH="0" baseline="0" dirty="0">
                          <a:ln>
                            <a:noFill/>
                          </a:ln>
                          <a:effectLst/>
                          <a:latin typeface="Arial"/>
                          <a:cs typeface="Arial"/>
                        </a:rPr>
                        <a:t>1:14</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zh-CN" sz="2800" b="1" dirty="0">
                          <a:latin typeface="Arial"/>
                          <a:cs typeface="Arial"/>
                        </a:rPr>
                        <a:t>11. </a:t>
                      </a:r>
                      <a:r>
                        <a:rPr kumimoji="1" lang="zh-CN" altLang="en-US" sz="2800" b="1" dirty="0">
                          <a:latin typeface="Arial"/>
                          <a:cs typeface="Arial"/>
                        </a:rPr>
                        <a:t>在尼尼微废墟中，女神伊什塔尔的雕像被发现断头。</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（“大英博物馆对尼尼微伊什塔尔神庙的发掘，</a:t>
                      </a:r>
                      <a:r>
                        <a:rPr kumimoji="1" lang="en-US" altLang="zh-CN" sz="2800" b="1" dirty="0">
                          <a:latin typeface="Arial"/>
                          <a:cs typeface="Arial"/>
                        </a:rPr>
                        <a:t>1930-1931</a:t>
                      </a:r>
                      <a:r>
                        <a:rPr kumimoji="1" lang="zh-CN" altLang="en-US" sz="2800" b="1" dirty="0">
                          <a:latin typeface="Arial"/>
                          <a:cs typeface="Arial"/>
                        </a:rPr>
                        <a:t>年”，</a:t>
                      </a:r>
                      <a:r>
                        <a:rPr kumimoji="1" lang="en-US" altLang="zh-CN" sz="2800" b="1" dirty="0">
                          <a:latin typeface="Arial"/>
                          <a:cs typeface="Arial"/>
                        </a:rPr>
                        <a:t>《</a:t>
                      </a:r>
                      <a:r>
                        <a:rPr kumimoji="1" lang="zh-CN" altLang="en-US" sz="2800" b="1" dirty="0">
                          <a:latin typeface="Arial"/>
                          <a:cs typeface="Arial"/>
                        </a:rPr>
                        <a:t>考古与人类学年鉴</a:t>
                      </a:r>
                      <a:r>
                        <a:rPr kumimoji="1" lang="en-US" altLang="zh-CN" sz="2800" b="1" dirty="0">
                          <a:latin typeface="Arial"/>
                          <a:cs typeface="Arial"/>
                        </a:rPr>
                        <a:t>》19</a:t>
                      </a:r>
                      <a:r>
                        <a:rPr kumimoji="1" lang="zh-CN" altLang="en-US" sz="2800" b="1" dirty="0">
                          <a:latin typeface="Arial"/>
                          <a:cs typeface="Arial"/>
                        </a:rPr>
                        <a:t>卷，第</a:t>
                      </a:r>
                      <a:r>
                        <a:rPr kumimoji="1" lang="en-US" altLang="zh-CN" sz="2800" b="1" dirty="0">
                          <a:latin typeface="Arial"/>
                          <a:cs typeface="Arial"/>
                        </a:rPr>
                        <a:t>55-56</a:t>
                      </a:r>
                      <a:r>
                        <a:rPr kumimoji="1" lang="zh-CN" altLang="en-US" sz="2800" b="1" dirty="0">
                          <a:latin typeface="Arial"/>
                          <a:cs typeface="Arial"/>
                        </a:rPr>
                        <a:t>页）。</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563947594"/>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5"/>
          <a:ext cx="9216008" cy="5559823"/>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108640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47342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a:t>
                      </a:r>
                      <a:r>
                        <a:rPr kumimoji="1" lang="zh-CN" altLang="en-US" sz="2800" b="1" dirty="0">
                          <a:latin typeface="Arial"/>
                          <a:cs typeface="Arial"/>
                        </a:rPr>
                        <a:t>尼尼微必被灭绝净尽</a:t>
                      </a:r>
                      <a:r>
                        <a:rPr kumimoji="1" lang="en-US" altLang="zh-CN" sz="2800" b="1" dirty="0">
                          <a:latin typeface="Arial"/>
                          <a:cs typeface="Arial"/>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(1:9,14)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zh-CN" sz="2800" b="1" dirty="0">
                          <a:latin typeface="Arial"/>
                          <a:cs typeface="Arial"/>
                        </a:rPr>
                        <a:t>12. </a:t>
                      </a:r>
                      <a:r>
                        <a:rPr kumimoji="1" lang="zh-CN" altLang="en-US" sz="2800" b="1" dirty="0">
                          <a:latin typeface="Arial"/>
                          <a:cs typeface="Arial"/>
                        </a:rPr>
                        <a:t>古代近东的许多城市在被毁后都被重建（例如：撒玛利亚、耶路撒冷、巴比伦），但尼尼微却没有被重建。</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089642309"/>
      </p:ext>
    </p:extLst>
  </p:cSld>
  <p:clrMapOvr>
    <a:overrideClrMapping bg1="lt1" tx1="dk1" bg2="lt2" tx2="dk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57646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6" name="TextBox 3"/>
          <p:cNvSpPr txBox="1">
            <a:spLocks noChangeArrowheads="1"/>
          </p:cNvSpPr>
          <p:nvPr/>
        </p:nvSpPr>
        <p:spPr bwMode="auto">
          <a:xfrm>
            <a:off x="4407747" y="1954401"/>
            <a:ext cx="4887814" cy="120032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Arial"/>
                <a:ea typeface="ＭＳ Ｐゴシック" charset="0"/>
                <a:cs typeface="Arial"/>
              </a:rPr>
              <a:t>1 </a:t>
            </a:r>
            <a:r>
              <a:rPr kumimoji="0" lang="zh-CN" altLang="en-US" sz="2400" b="0" i="0" u="none" strike="noStrike" kern="1200" cap="none" spc="0" normalizeH="0" baseline="0" noProof="0" dirty="0">
                <a:ln>
                  <a:noFill/>
                </a:ln>
                <a:solidFill>
                  <a:prstClr val="black"/>
                </a:solidFill>
                <a:effectLst/>
                <a:uLnTx/>
                <a:uFillTx/>
                <a:latin typeface="Arial"/>
                <a:ea typeface="ＭＳ Ｐゴシック" charset="0"/>
                <a:cs typeface="Arial"/>
              </a:rPr>
              <a:t>神的性格和审判</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Arial"/>
                <a:ea typeface="ＭＳ Ｐゴシック" charset="0"/>
                <a:cs typeface="Arial"/>
              </a:rPr>
              <a:t>2 </a:t>
            </a:r>
            <a:r>
              <a:rPr kumimoji="0" lang="zh-CN" altLang="en-US" sz="2400" b="0" i="0" u="none" strike="noStrike" kern="1200" cap="none" spc="0" normalizeH="0" baseline="0" noProof="0" dirty="0">
                <a:ln>
                  <a:noFill/>
                </a:ln>
                <a:solidFill>
                  <a:prstClr val="black"/>
                </a:solidFill>
                <a:effectLst/>
                <a:uLnTx/>
                <a:uFillTx/>
                <a:latin typeface="Arial"/>
                <a:ea typeface="ＭＳ Ｐゴシック" charset="0"/>
                <a:cs typeface="Arial"/>
              </a:rPr>
              <a:t>尼尼微即将被毁灭</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Arial"/>
                <a:ea typeface="ＭＳ Ｐゴシック" charset="0"/>
                <a:cs typeface="Arial"/>
              </a:rPr>
              <a:t>3 </a:t>
            </a:r>
            <a:r>
              <a:rPr kumimoji="0" lang="zh-CN" altLang="en-US" sz="2400" b="0" i="0" u="none" strike="noStrike" kern="1200" cap="none" spc="0" normalizeH="0" baseline="0" noProof="0" dirty="0">
                <a:ln>
                  <a:noFill/>
                </a:ln>
                <a:solidFill>
                  <a:prstClr val="black"/>
                </a:solidFill>
                <a:effectLst/>
                <a:uLnTx/>
                <a:uFillTx/>
                <a:latin typeface="Arial"/>
                <a:ea typeface="ＭＳ Ｐゴシック" charset="0"/>
                <a:cs typeface="Arial"/>
              </a:rPr>
              <a:t>尼尼微审判的细节</a:t>
            </a:r>
            <a:endPar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marR="0" lvl="0" indent="-81280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I.  </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神会</a:t>
            </a:r>
            <a:r>
              <a:rPr kumimoji="0" lang="zh-CN" altLang="en-US" sz="4000" b="1" i="0" u="none" strike="noStrike" kern="1200" cap="none" spc="0" normalizeH="0" baseline="0" noProof="0" dirty="0">
                <a:ln>
                  <a:noFill/>
                </a:ln>
                <a:solidFill>
                  <a:srgbClr val="FFFF00"/>
                </a:solidFill>
                <a:effectLst/>
                <a:uLnTx/>
                <a:uFillTx/>
                <a:latin typeface="Arial"/>
                <a:ea typeface="ＭＳ Ｐゴシック" charset="0"/>
                <a:cs typeface="Arial"/>
              </a:rPr>
              <a:t>摧毁</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尼尼微但是拯救犹大</a:t>
            </a:r>
            <a:b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b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(1–3</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章</a:t>
            </a: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a:t>
            </a:r>
            <a:r>
              <a:rPr kumimoji="0" lang="zh-CN" altLang="en-US" sz="4000" b="1" i="0" u="none" strike="noStrike" kern="1200" cap="none" spc="0" normalizeH="0" baseline="0" noProof="0" dirty="0">
                <a:ln>
                  <a:noFill/>
                </a:ln>
                <a:solidFill>
                  <a:prstClr val="white"/>
                </a:solidFill>
                <a:effectLst/>
                <a:uLnTx/>
                <a:uFillTx/>
                <a:latin typeface="Arial"/>
                <a:ea typeface="ＭＳ Ｐゴシック" charset="0"/>
                <a:cs typeface="Arial"/>
              </a:rPr>
              <a:t>。</a:t>
            </a:r>
            <a:endPar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8" name="Title 1"/>
          <p:cNvSpPr txBox="1">
            <a:spLocks/>
          </p:cNvSpPr>
          <p:nvPr/>
        </p:nvSpPr>
        <p:spPr bwMode="auto">
          <a:xfrm>
            <a:off x="4563540" y="3313081"/>
            <a:ext cx="4576228"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那鸿</a:t>
            </a:r>
            <a:r>
              <a:rPr kumimoji="0" lang="zh-CN" altLang="en-US" sz="4800" b="1" i="0" u="none" strike="noStrike" kern="1200" cap="none" spc="0" normalizeH="0" baseline="0" noProof="0" dirty="0">
                <a:ln>
                  <a:noFill/>
                </a:ln>
                <a:solidFill>
                  <a:prstClr val="white"/>
                </a:solidFill>
                <a:effectLst/>
                <a:uLnTx/>
                <a:uFillTx/>
                <a:latin typeface="Arial"/>
                <a:ea typeface="ＭＳ Ｐゴシック" charset="0"/>
                <a:cs typeface="Arial"/>
              </a:rPr>
              <a:t>书</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95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神会</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sz="4800" b="1" dirty="0">
                <a:effectLst>
                  <a:glow rad="127000">
                    <a:schemeClr val="tx1"/>
                  </a:glow>
                </a:effectLst>
                <a:latin typeface="Arial" charset="0"/>
                <a:ea typeface="ＭＳ Ｐゴシック" charset="0"/>
                <a:cs typeface="ＭＳ Ｐゴシック" charset="0"/>
              </a:rPr>
              <a:t>恶人并且</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在将来拯救义人。</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354666" y="5157192"/>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要有耐性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2856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主旨</a:t>
            </a: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不要误将神的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忍耐</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看作是神的</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无能</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黄石玟牧师</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
        <p:nvSpPr>
          <p:cNvPr id="5" name="Rectangle 2"/>
          <p:cNvSpPr txBox="1">
            <a:spLocks noChangeArrowheads="1"/>
          </p:cNvSpPr>
          <p:nvPr/>
        </p:nvSpPr>
        <p:spPr bwMode="auto">
          <a:xfrm>
            <a:off x="68918" y="3983071"/>
            <a:ext cx="3662523" cy="11791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722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你在等什么</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2285999"/>
            <a:ext cx="9144000" cy="36745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三个神对你祷告的回应</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好。</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现在还不是时候。</a:t>
            </a:r>
            <a:endParaRPr kumimoji="0" lang="en-SG"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我有更好的给你。</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532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800" b="1" dirty="0">
                <a:solidFill>
                  <a:srgbClr val="FFFFFF"/>
                </a:solidFill>
                <a:effectLst>
                  <a:glow rad="127000">
                    <a:srgbClr val="000000"/>
                  </a:glow>
                </a:effectLst>
                <a:latin typeface="Arial" charset="0"/>
                <a:ea typeface="ＭＳ Ｐゴシック" charset="0"/>
                <a:cs typeface="ＭＳ Ｐゴシック" charset="0"/>
              </a:rPr>
              <a:t>尼尼微</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那鸿书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621</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2082346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35544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0" y="762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1.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书名</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195" name="Text Box 3"/>
          <p:cNvSpPr txBox="1">
            <a:spLocks noChangeArrowheads="1"/>
          </p:cNvSpPr>
          <p:nvPr/>
        </p:nvSpPr>
        <p:spPr bwMode="auto">
          <a:xfrm>
            <a:off x="1905000" y="13716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2.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著作日期</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196" name="Text Box 4"/>
          <p:cNvSpPr txBox="1">
            <a:spLocks noChangeArrowheads="1"/>
          </p:cNvSpPr>
          <p:nvPr/>
        </p:nvSpPr>
        <p:spPr bwMode="auto">
          <a:xfrm>
            <a:off x="1905000" y="20574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3.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作者</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197" name="Text Box 5"/>
          <p:cNvSpPr txBox="1">
            <a:spLocks noChangeArrowheads="1"/>
          </p:cNvSpPr>
          <p:nvPr/>
        </p:nvSpPr>
        <p:spPr bwMode="auto">
          <a:xfrm>
            <a:off x="1905000" y="35052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5.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历史背景</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198" name="Text Box 6"/>
          <p:cNvSpPr txBox="1">
            <a:spLocks noChangeArrowheads="1"/>
          </p:cNvSpPr>
          <p:nvPr/>
        </p:nvSpPr>
        <p:spPr bwMode="auto">
          <a:xfrm>
            <a:off x="1905000" y="42672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rPr>
              <a:t>6.</a:t>
            </a: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S PGothic" charset="0"/>
                <a:cs typeface="宋体" charset="0"/>
              </a:rPr>
              <a:t>难题</a:t>
            </a:r>
            <a:endParaRPr kumimoji="1" lang="en-US"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S PGothic" charset="0"/>
              <a:cs typeface="宋体" charset="0"/>
            </a:endParaRPr>
          </a:p>
        </p:txBody>
      </p:sp>
      <p:sp>
        <p:nvSpPr>
          <p:cNvPr id="8199" name="Text Box 7"/>
          <p:cNvSpPr txBox="1">
            <a:spLocks noChangeArrowheads="1"/>
          </p:cNvSpPr>
          <p:nvPr/>
        </p:nvSpPr>
        <p:spPr bwMode="auto">
          <a:xfrm>
            <a:off x="1905000" y="5715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8.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神学</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59751" name="WordArt 8"/>
          <p:cNvSpPr>
            <a:spLocks noChangeArrowheads="1" noChangeShapeType="1" noTextEdit="1"/>
          </p:cNvSpPr>
          <p:nvPr/>
        </p:nvSpPr>
        <p:spPr bwMode="auto">
          <a:xfrm rot="5400000">
            <a:off x="-1828800" y="2971800"/>
            <a:ext cx="58674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uLnTx/>
                <a:uFillTx/>
                <a:latin typeface="MS PGothic"/>
                <a:ea typeface="MS PGothic"/>
                <a:cs typeface="MS PGothic"/>
              </a:rPr>
              <a:t>大纲</a:t>
            </a:r>
            <a:endParaRPr kumimoji="0" lang="en-US" sz="3600" b="0" i="0" u="none" strike="noStrike" kern="10" cap="none" spc="0" normalizeH="0" baseline="0" noProof="0">
              <a:ln>
                <a:noFill/>
              </a:ln>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uLnTx/>
              <a:uFillTx/>
              <a:latin typeface="MS PGothic"/>
              <a:ea typeface="MS PGothic"/>
              <a:cs typeface="MS PGothic"/>
            </a:endParaRPr>
          </a:p>
        </p:txBody>
      </p:sp>
      <p:sp>
        <p:nvSpPr>
          <p:cNvPr id="8201" name="Text Box 9"/>
          <p:cNvSpPr txBox="1">
            <a:spLocks noChangeArrowheads="1"/>
          </p:cNvSpPr>
          <p:nvPr/>
        </p:nvSpPr>
        <p:spPr bwMode="auto">
          <a:xfrm>
            <a:off x="1905000" y="28194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4.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对象</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59753" name="WordArt 10"/>
          <p:cNvSpPr>
            <a:spLocks noChangeArrowheads="1" noChangeShapeType="1" noTextEdit="1"/>
          </p:cNvSpPr>
          <p:nvPr/>
        </p:nvSpPr>
        <p:spPr bwMode="auto">
          <a:xfrm rot="5400000">
            <a:off x="5715000" y="2971800"/>
            <a:ext cx="48006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ea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uLnTx/>
                <a:uFillTx/>
                <a:latin typeface="MS PGothic"/>
                <a:ea typeface="MS PGothic"/>
                <a:cs typeface="MS PGothic"/>
              </a:rPr>
              <a:t>那鸿</a:t>
            </a:r>
            <a:endParaRPr kumimoji="0" lang="en-US" sz="3600" b="0" i="0" u="none" strike="noStrike" kern="10" cap="none" spc="0" normalizeH="0" baseline="0" noProof="0">
              <a:ln>
                <a:noFill/>
              </a:ln>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uLnTx/>
              <a:uFillTx/>
              <a:latin typeface="MS PGothic"/>
              <a:ea typeface="MS PGothic"/>
              <a:cs typeface="MS PGothic"/>
            </a:endParaRPr>
          </a:p>
        </p:txBody>
      </p:sp>
      <p:sp>
        <p:nvSpPr>
          <p:cNvPr id="8203" name="Text Box 11"/>
          <p:cNvSpPr txBox="1">
            <a:spLocks noChangeArrowheads="1"/>
          </p:cNvSpPr>
          <p:nvPr/>
        </p:nvSpPr>
        <p:spPr bwMode="auto">
          <a:xfrm>
            <a:off x="1905000" y="4953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7. </a:t>
            </a:r>
            <a:r>
              <a:rPr kumimoji="1"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文学架构</a:t>
            </a:r>
            <a:endParaRPr kumimoji="1"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8204" name="Rectangle 12"/>
          <p:cNvSpPr>
            <a:spLocks noGrp="1" noChangeArrowheads="1"/>
          </p:cNvSpPr>
          <p:nvPr>
            <p:ph type="title" idx="4294967295"/>
          </p:nvPr>
        </p:nvSpPr>
        <p:spPr>
          <a:xfrm>
            <a:off x="533400" y="76200"/>
            <a:ext cx="8229600" cy="533400"/>
          </a:xfrm>
        </p:spPr>
        <p:txBody>
          <a:bodyPr/>
          <a:lstStyle/>
          <a:p>
            <a:pPr eaLnBrk="1" hangingPunct="1">
              <a:defRPr/>
            </a:pPr>
            <a:r>
              <a:rPr lang="zh-CN" altLang="en-US" sz="3600" u="sng">
                <a:ea typeface="宋体" charset="-122"/>
                <a:cs typeface="ＭＳ Ｐゴシック" charset="-128"/>
              </a:rPr>
              <a:t>大纲</a:t>
            </a:r>
          </a:p>
        </p:txBody>
      </p:sp>
    </p:spTree>
    <p:extLst>
      <p:ext uri="{BB962C8B-B14F-4D97-AF65-F5344CB8AC3E}">
        <p14:creationId xmlns:p14="http://schemas.microsoft.com/office/powerpoint/2010/main" val="156994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01"/>
                                        </p:tgtEl>
                                        <p:attrNameLst>
                                          <p:attrName>style.visibility</p:attrName>
                                        </p:attrNameLst>
                                      </p:cBhvr>
                                      <p:to>
                                        <p:strVal val="visible"/>
                                      </p:to>
                                    </p:set>
                                    <p:anim calcmode="lin" valueType="num">
                                      <p:cBhvr additive="base">
                                        <p:cTn id="25" dur="500" fill="hold"/>
                                        <p:tgtEl>
                                          <p:spTgt spid="8201"/>
                                        </p:tgtEl>
                                        <p:attrNameLst>
                                          <p:attrName>ppt_x</p:attrName>
                                        </p:attrNameLst>
                                      </p:cBhvr>
                                      <p:tavLst>
                                        <p:tav tm="0">
                                          <p:val>
                                            <p:strVal val="#ppt_x"/>
                                          </p:val>
                                        </p:tav>
                                        <p:tav tm="100000">
                                          <p:val>
                                            <p:strVal val="#ppt_x"/>
                                          </p:val>
                                        </p:tav>
                                      </p:tavLst>
                                    </p:anim>
                                    <p:anim calcmode="lin" valueType="num">
                                      <p:cBhvr additive="base">
                                        <p:cTn id="26"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7"/>
                                        </p:tgtEl>
                                        <p:attrNameLst>
                                          <p:attrName>style.visibility</p:attrName>
                                        </p:attrNameLst>
                                      </p:cBhvr>
                                      <p:to>
                                        <p:strVal val="visible"/>
                                      </p:to>
                                    </p:set>
                                    <p:anim calcmode="lin" valueType="num">
                                      <p:cBhvr additive="base">
                                        <p:cTn id="31" dur="500" fill="hold"/>
                                        <p:tgtEl>
                                          <p:spTgt spid="8197"/>
                                        </p:tgtEl>
                                        <p:attrNameLst>
                                          <p:attrName>ppt_x</p:attrName>
                                        </p:attrNameLst>
                                      </p:cBhvr>
                                      <p:tavLst>
                                        <p:tav tm="0">
                                          <p:val>
                                            <p:strVal val="#ppt_x"/>
                                          </p:val>
                                        </p:tav>
                                        <p:tav tm="100000">
                                          <p:val>
                                            <p:strVal val="#ppt_x"/>
                                          </p:val>
                                        </p:tav>
                                      </p:tavLst>
                                    </p:anim>
                                    <p:anim calcmode="lin" valueType="num">
                                      <p:cBhvr additive="base">
                                        <p:cTn id="32"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8"/>
                                        </p:tgtEl>
                                        <p:attrNameLst>
                                          <p:attrName>style.visibility</p:attrName>
                                        </p:attrNameLst>
                                      </p:cBhvr>
                                      <p:to>
                                        <p:strVal val="visible"/>
                                      </p:to>
                                    </p:set>
                                    <p:anim calcmode="lin" valueType="num">
                                      <p:cBhvr additive="base">
                                        <p:cTn id="37" dur="500" fill="hold"/>
                                        <p:tgtEl>
                                          <p:spTgt spid="8198"/>
                                        </p:tgtEl>
                                        <p:attrNameLst>
                                          <p:attrName>ppt_x</p:attrName>
                                        </p:attrNameLst>
                                      </p:cBhvr>
                                      <p:tavLst>
                                        <p:tav tm="0">
                                          <p:val>
                                            <p:strVal val="#ppt_x"/>
                                          </p:val>
                                        </p:tav>
                                        <p:tav tm="100000">
                                          <p:val>
                                            <p:strVal val="#ppt_x"/>
                                          </p:val>
                                        </p:tav>
                                      </p:tavLst>
                                    </p:anim>
                                    <p:anim calcmode="lin" valueType="num">
                                      <p:cBhvr additive="base">
                                        <p:cTn id="38"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203"/>
                                        </p:tgtEl>
                                        <p:attrNameLst>
                                          <p:attrName>style.visibility</p:attrName>
                                        </p:attrNameLst>
                                      </p:cBhvr>
                                      <p:to>
                                        <p:strVal val="visible"/>
                                      </p:to>
                                    </p:set>
                                    <p:anim calcmode="lin" valueType="num">
                                      <p:cBhvr additive="base">
                                        <p:cTn id="43" dur="500" fill="hold"/>
                                        <p:tgtEl>
                                          <p:spTgt spid="8203"/>
                                        </p:tgtEl>
                                        <p:attrNameLst>
                                          <p:attrName>ppt_x</p:attrName>
                                        </p:attrNameLst>
                                      </p:cBhvr>
                                      <p:tavLst>
                                        <p:tav tm="0">
                                          <p:val>
                                            <p:strVal val="#ppt_x"/>
                                          </p:val>
                                        </p:tav>
                                        <p:tav tm="100000">
                                          <p:val>
                                            <p:strVal val="#ppt_x"/>
                                          </p:val>
                                        </p:tav>
                                      </p:tavLst>
                                    </p:anim>
                                    <p:anim calcmode="lin" valueType="num">
                                      <p:cBhvr additive="base">
                                        <p:cTn id="44" dur="500" fill="hold"/>
                                        <p:tgtEl>
                                          <p:spTgt spid="820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199"/>
                                        </p:tgtEl>
                                        <p:attrNameLst>
                                          <p:attrName>style.visibility</p:attrName>
                                        </p:attrNameLst>
                                      </p:cBhvr>
                                      <p:to>
                                        <p:strVal val="visible"/>
                                      </p:to>
                                    </p:set>
                                    <p:anim calcmode="lin" valueType="num">
                                      <p:cBhvr additive="base">
                                        <p:cTn id="49" dur="500" fill="hold"/>
                                        <p:tgtEl>
                                          <p:spTgt spid="8199"/>
                                        </p:tgtEl>
                                        <p:attrNameLst>
                                          <p:attrName>ppt_x</p:attrName>
                                        </p:attrNameLst>
                                      </p:cBhvr>
                                      <p:tavLst>
                                        <p:tav tm="0">
                                          <p:val>
                                            <p:strVal val="#ppt_x"/>
                                          </p:val>
                                        </p:tav>
                                        <p:tav tm="100000">
                                          <p:val>
                                            <p:strVal val="#ppt_x"/>
                                          </p:val>
                                        </p:tav>
                                      </p:tavLst>
                                    </p:anim>
                                    <p:anim calcmode="lin" valueType="num">
                                      <p:cBhvr additive="base">
                                        <p:cTn id="50"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autoUpdateAnimBg="0"/>
      <p:bldP spid="8196" grpId="0" autoUpdateAnimBg="0"/>
      <p:bldP spid="8197" grpId="0" autoUpdateAnimBg="0"/>
      <p:bldP spid="8198" grpId="0" autoUpdateAnimBg="0"/>
      <p:bldP spid="8199" grpId="0" autoUpdateAnimBg="0"/>
      <p:bldP spid="8201" grpId="0" autoUpdateAnimBg="0"/>
      <p:bldP spid="820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28600" y="0"/>
            <a:ext cx="4114800" cy="2936875"/>
          </a:xfrm>
          <a:prstGeom prst="rect">
            <a:avLst/>
          </a:prstGeom>
          <a:noFill/>
          <a:ln w="9525">
            <a:noFill/>
            <a:miter lim="800000"/>
            <a:headEnd/>
            <a:tailEnd/>
          </a:ln>
          <a:effectLst/>
        </p:spPr>
        <p:txBody>
          <a:bodyPr>
            <a:spAutoFit/>
          </a:bodyPr>
          <a:lstStyle>
            <a:lvl1pPr marL="457200" indent="-4572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457200" marR="0" lvl="0" indent="-457200" algn="l" defTabSz="914400" rtl="0" eaLnBrk="1" fontAlgn="base" latinLnBrk="0" hangingPunct="1">
              <a:lnSpc>
                <a:spcPct val="7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FFFF"/>
                </a:solidFill>
                <a:effectLst/>
                <a:uLnTx/>
                <a:uFillTx/>
                <a:latin typeface="Times New Roman" charset="0"/>
                <a:ea typeface="MS Mincho" charset="0"/>
                <a:cs typeface="MS Mincho" charset="0"/>
              </a:rPr>
              <a:t> </a:t>
            </a:r>
            <a:endParaRPr kumimoji="1" lang="en-US" altLang="ja-JP" sz="1000" b="1" i="0" u="none" strike="noStrike" kern="1200" cap="none" spc="0" normalizeH="0" baseline="0" noProof="0">
              <a:ln>
                <a:noFill/>
              </a:ln>
              <a:solidFill>
                <a:srgbClr val="FFFFFF"/>
              </a:solidFill>
              <a:effectLst/>
              <a:uLnTx/>
              <a:uFillTx/>
              <a:latin typeface="Times New Roman" charset="0"/>
              <a:ea typeface="MS Mincho" charset="0"/>
              <a:cs typeface="MS Mincho"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Mincho" charset="0"/>
                <a:cs typeface="MS Mincho" charset="0"/>
              </a:rPr>
              <a:t>书名</a:t>
            </a:r>
            <a:endParaRPr kumimoji="1" lang="ja-JP"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Mincho" charset="0"/>
              <a:cs typeface="MS Mincho" charset="0"/>
            </a:endParaRP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1" lang="zh-CN" altLang="en-GB" sz="2800" b="0" i="0" u="none" strike="noStrike" kern="1200" cap="none" spc="0" normalizeH="0" baseline="0" noProof="0">
                <a:ln>
                  <a:noFill/>
                </a:ln>
                <a:solidFill>
                  <a:srgbClr val="FFFFFF"/>
                </a:solidFill>
                <a:effectLst/>
                <a:uLnTx/>
                <a:uFillTx/>
                <a:latin typeface="Arial" charset="0"/>
                <a:ea typeface="MS PGothic" charset="0"/>
                <a:cs typeface="宋体" charset="0"/>
              </a:rPr>
              <a:t>那鸿的意思是安慰或安慰者</a:t>
            </a:r>
            <a:r>
              <a:rPr kumimoji="1" lang="en-US" altLang="zh-CN" sz="2800" b="0" i="0" u="none" strike="noStrike" kern="1200" cap="none" spc="0" normalizeH="0" baseline="0" noProof="0">
                <a:ln>
                  <a:noFill/>
                </a:ln>
                <a:solidFill>
                  <a:srgbClr val="FFFFFF"/>
                </a:solidFill>
                <a:effectLst/>
                <a:uLnTx/>
                <a:uFillTx/>
                <a:latin typeface="Arial" charset="0"/>
                <a:ea typeface="MS PGothic" charset="0"/>
              </a:rPr>
              <a:t> </a:t>
            </a:r>
            <a:endParaRPr kumimoji="1" lang="en-US" altLang="ja-JP" sz="2800" b="0" i="0" u="none" strike="noStrike" kern="1200" cap="none" spc="0" normalizeH="0" baseline="0" noProof="0">
              <a:ln>
                <a:noFill/>
              </a:ln>
              <a:solidFill>
                <a:srgbClr val="FFFFFF"/>
              </a:solidFill>
              <a:effectLst/>
              <a:uLnTx/>
              <a:uFillTx/>
              <a:latin typeface="Times New Roman" charset="0"/>
              <a:ea typeface="MS Mincho" charset="0"/>
              <a:cs typeface="MS Mincho" charset="0"/>
            </a:endParaRP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1" lang="zh-CN" altLang="en-US" sz="2800" b="0" i="0" u="none" strike="noStrike" kern="1200" cap="none" spc="0" normalizeH="0" baseline="0" noProof="0">
                <a:ln>
                  <a:noFill/>
                </a:ln>
                <a:solidFill>
                  <a:srgbClr val="FFFFFF"/>
                </a:solidFill>
                <a:effectLst/>
                <a:uLnTx/>
                <a:uFillTx/>
                <a:latin typeface="Times New Roman" charset="0"/>
                <a:ea typeface="MS Mincho" charset="0"/>
                <a:cs typeface="MS Mincho" charset="0"/>
              </a:rPr>
              <a:t>这意表他的信息是安慰犹大被压迫与受苦的人民</a:t>
            </a:r>
            <a:r>
              <a:rPr kumimoji="1" lang="ja-JP"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 </a:t>
            </a:r>
          </a:p>
        </p:txBody>
      </p:sp>
      <p:sp>
        <p:nvSpPr>
          <p:cNvPr id="161794" name="Text Box 3"/>
          <p:cNvSpPr txBox="1">
            <a:spLocks noChangeArrowheads="1"/>
          </p:cNvSpPr>
          <p:nvPr/>
        </p:nvSpPr>
        <p:spPr bwMode="auto">
          <a:xfrm>
            <a:off x="0" y="2743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GB"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161795" name="Text Box 4"/>
          <p:cNvSpPr txBox="1">
            <a:spLocks noChangeArrowheads="1"/>
          </p:cNvSpPr>
          <p:nvPr/>
        </p:nvSpPr>
        <p:spPr bwMode="auto">
          <a:xfrm>
            <a:off x="0" y="19256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GB"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10245" name="Text Box 5"/>
          <p:cNvSpPr txBox="1">
            <a:spLocks noChangeArrowheads="1"/>
          </p:cNvSpPr>
          <p:nvPr/>
        </p:nvSpPr>
        <p:spPr bwMode="auto">
          <a:xfrm>
            <a:off x="323850" y="3644900"/>
            <a:ext cx="4078288" cy="3046413"/>
          </a:xfrm>
          <a:prstGeom prst="rect">
            <a:avLst/>
          </a:prstGeom>
          <a:noFill/>
          <a:ln w="9525">
            <a:noFill/>
            <a:miter lim="800000"/>
            <a:headEnd/>
            <a:tailEnd/>
          </a:ln>
          <a:effectLst/>
        </p:spPr>
        <p:txBody>
          <a:bodyPr>
            <a:spAutoFit/>
          </a:bodyPr>
          <a:lstStyle>
            <a:lvl1pPr marL="457200" indent="-4572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457200" marR="0" lvl="0" indent="-457200" algn="just"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MS Mincho" charset="0"/>
                <a:cs typeface="MS Mincho" charset="0"/>
              </a:rPr>
              <a:t>日期</a:t>
            </a:r>
            <a:endParaRPr kumimoji="1" lang="ja-JP"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MS Mincho" charset="0"/>
              <a:cs typeface="MS Mincho" charset="0"/>
            </a:endParaRP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最迟</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Arial" charset="0"/>
                <a:ea typeface="MS PGothic" charset="0"/>
                <a:cs typeface="宋体" charset="0"/>
              </a:rPr>
              <a:t>主前</a:t>
            </a:r>
            <a:r>
              <a:rPr kumimoji="1" lang="en-US" altLang="ja-JP" sz="2800" b="0" i="0" u="none" strike="noStrike" kern="1200" cap="none" spc="0" normalizeH="0" baseline="0" noProof="0" dirty="0">
                <a:ln>
                  <a:noFill/>
                </a:ln>
                <a:solidFill>
                  <a:srgbClr val="FFFFFF"/>
                </a:solidFill>
                <a:effectLst/>
                <a:uLnTx/>
                <a:uFillTx/>
                <a:latin typeface="Arial" charset="0"/>
                <a:ea typeface="MS PGothic" charset="0"/>
                <a:cs typeface="宋体" charset="0"/>
              </a:rPr>
              <a:t>612 </a:t>
            </a:r>
            <a:r>
              <a:rPr kumimoji="1" lang="en-US" altLang="ja-JP"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Arial" charset="0"/>
                <a:ea typeface="MS PGothic" charset="0"/>
                <a:cs typeface="宋体" charset="0"/>
              </a:rPr>
              <a:t>在</a:t>
            </a:r>
            <a:r>
              <a:rPr kumimoji="1" lang="zh-CN" altLang="en-GB" sz="2800" b="0" i="0" u="none" strike="noStrike" kern="1200" cap="none" spc="0" normalizeH="0" baseline="0" noProof="0" dirty="0">
                <a:ln>
                  <a:noFill/>
                </a:ln>
                <a:solidFill>
                  <a:srgbClr val="FFFFFF"/>
                </a:solidFill>
                <a:effectLst/>
                <a:uLnTx/>
                <a:uFillTx/>
                <a:latin typeface="Arial" charset="0"/>
                <a:ea typeface="MS PGothic" charset="0"/>
                <a:cs typeface="宋体" charset="0"/>
              </a:rPr>
              <a:t>尼尼微被巴比伦毁灭时</a:t>
            </a:r>
            <a:r>
              <a:rPr kumimoji="1" lang="en-US" altLang="ja-JP"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 </a:t>
            </a:r>
          </a:p>
          <a:p>
            <a:pPr marL="457200" marR="0" lvl="0" indent="-457200" algn="just" defTabSz="914400" rtl="0" eaLnBrk="1" fontAlgn="base" latinLnBrk="0" hangingPunct="1">
              <a:lnSpc>
                <a:spcPct val="100000"/>
              </a:lnSpc>
              <a:spcBef>
                <a:spcPct val="0"/>
              </a:spcBef>
              <a:spcAft>
                <a:spcPct val="0"/>
              </a:spcAft>
              <a:buClrTx/>
              <a:buSzTx/>
              <a:buFontTx/>
              <a:buChar char="•"/>
              <a:tabLst/>
              <a:defRPr/>
            </a:pP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最早</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Arial" charset="0"/>
                <a:ea typeface="MS PGothic" charset="0"/>
                <a:cs typeface="宋体" charset="0"/>
              </a:rPr>
              <a:t>主前</a:t>
            </a:r>
            <a:r>
              <a:rPr kumimoji="1" lang="en-US" altLang="ja-JP" sz="2800" b="0" i="0" u="none" strike="noStrike" kern="1200" cap="none" spc="0" normalizeH="0" baseline="0" noProof="0" dirty="0">
                <a:ln>
                  <a:noFill/>
                </a:ln>
                <a:solidFill>
                  <a:srgbClr val="FFFFFF"/>
                </a:solidFill>
                <a:effectLst/>
                <a:uLnTx/>
                <a:uFillTx/>
                <a:latin typeface="Arial" charset="0"/>
                <a:ea typeface="MS PGothic" charset="0"/>
              </a:rPr>
              <a:t>663</a:t>
            </a:r>
            <a:r>
              <a:rPr kumimoji="1" lang="en-US" altLang="zh-CN" sz="2800" b="0" i="0" u="none" strike="noStrike" kern="1200" cap="none" spc="0" normalizeH="0" baseline="0" noProof="0" dirty="0">
                <a:ln>
                  <a:noFill/>
                </a:ln>
                <a:solidFill>
                  <a:srgbClr val="FFFFFF"/>
                </a:solidFill>
                <a:effectLst/>
                <a:uLnTx/>
                <a:uFillTx/>
                <a:latin typeface="Arial" charset="0"/>
                <a:ea typeface="MS PGothic" charset="0"/>
              </a:rPr>
              <a:t> (</a:t>
            </a:r>
            <a:r>
              <a:rPr kumimoji="1" lang="zh-CN" altLang="en-US" sz="2800" b="0" i="0" u="none" strike="noStrike" kern="1200" cap="none" spc="0" normalizeH="0" baseline="0" noProof="0">
                <a:ln>
                  <a:noFill/>
                </a:ln>
                <a:solidFill>
                  <a:srgbClr val="FFFFFF"/>
                </a:solidFill>
                <a:effectLst/>
                <a:uLnTx/>
                <a:uFillTx/>
                <a:latin typeface="Arial" charset="0"/>
                <a:ea typeface="MS PGothic" charset="0"/>
              </a:rPr>
              <a:t>鸿</a:t>
            </a:r>
            <a:r>
              <a:rPr kumimoji="1" lang="ja-JP" altLang="en-US" sz="2800" b="0"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US" altLang="ja-JP" sz="2800" b="0" i="0" u="none" strike="noStrike" kern="1200" cap="none" spc="0" normalizeH="0" baseline="0" noProof="0" dirty="0">
                <a:ln>
                  <a:noFill/>
                </a:ln>
                <a:solidFill>
                  <a:srgbClr val="FFFFFF"/>
                </a:solidFill>
                <a:effectLst/>
                <a:uLnTx/>
                <a:uFillTx/>
                <a:latin typeface="Arial" charset="0"/>
                <a:ea typeface="MS PGothic" charset="0"/>
                <a:cs typeface="宋体" charset="0"/>
              </a:rPr>
              <a:t>3:8</a:t>
            </a:r>
            <a:r>
              <a:rPr kumimoji="1" lang="en-US" altLang="zh-CN" sz="2800" b="0" i="0" u="none" strike="noStrike" kern="1200" cap="none" spc="0" normalizeH="0" baseline="0" noProof="0" dirty="0">
                <a:ln>
                  <a:noFill/>
                </a:ln>
                <a:solidFill>
                  <a:srgbClr val="FFFFFF"/>
                </a:solidFill>
                <a:effectLst/>
                <a:uLnTx/>
                <a:uFillTx/>
                <a:latin typeface="Arial" charset="0"/>
                <a:ea typeface="MS PGothic" charset="0"/>
                <a:cs typeface="宋体" charset="0"/>
              </a:rPr>
              <a:t> </a:t>
            </a: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提到挪亚们</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 </a:t>
            </a: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即底比斯</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埃及国的首都</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位于北埃及</a:t>
            </a:r>
            <a:r>
              <a:rPr kumimoji="1" lang="en-US" altLang="zh-CN"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endParaRPr kumimoji="1" lang="en-US" altLang="ja-JP" sz="2800" b="0" i="0" u="none" strike="noStrike" kern="1200" cap="none" spc="0" normalizeH="0" baseline="0" noProof="0" dirty="0">
              <a:ln>
                <a:noFill/>
              </a:ln>
              <a:solidFill>
                <a:srgbClr val="FFFFFF"/>
              </a:solidFill>
              <a:effectLst/>
              <a:uLnTx/>
              <a:uFillTx/>
              <a:latin typeface="Times New Roman" charset="0"/>
              <a:ea typeface="MS Mincho" charset="0"/>
              <a:cs typeface="MS Mincho" charset="0"/>
            </a:endParaRPr>
          </a:p>
        </p:txBody>
      </p:sp>
      <p:sp>
        <p:nvSpPr>
          <p:cNvPr id="161797" name="Text Box 6"/>
          <p:cNvSpPr txBox="1">
            <a:spLocks noChangeArrowheads="1"/>
          </p:cNvSpPr>
          <p:nvPr/>
        </p:nvSpPr>
        <p:spPr bwMode="auto">
          <a:xfrm>
            <a:off x="8378825" y="76200"/>
            <a:ext cx="766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ahoma" charset="0"/>
                <a:ea typeface="MS PGothic" charset="0"/>
                <a:cs typeface="宋体" charset="0"/>
              </a:rPr>
              <a:t>621</a:t>
            </a:r>
          </a:p>
        </p:txBody>
      </p:sp>
      <p:pic>
        <p:nvPicPr>
          <p:cNvPr id="161798" name="Picture 7" descr="siege_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7063" y="762000"/>
            <a:ext cx="47069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32822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500" fill="hold"/>
                                        <p:tgtEl>
                                          <p:spTgt spid="10245"/>
                                        </p:tgtEl>
                                        <p:attrNameLst>
                                          <p:attrName>ppt_w</p:attrName>
                                        </p:attrNameLst>
                                      </p:cBhvr>
                                      <p:tavLst>
                                        <p:tav tm="0">
                                          <p:val>
                                            <p:fltVal val="0"/>
                                          </p:val>
                                        </p:tav>
                                        <p:tav tm="100000">
                                          <p:val>
                                            <p:strVal val="#ppt_w"/>
                                          </p:val>
                                        </p:tav>
                                      </p:tavLst>
                                    </p:anim>
                                    <p:anim calcmode="lin" valueType="num">
                                      <p:cBhvr>
                                        <p:cTn id="8" dur="500" fill="hold"/>
                                        <p:tgtEl>
                                          <p:spTgt spid="102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901122" name="Group 22"/>
          <p:cNvGrpSpPr>
            <a:grpSpLocks/>
          </p:cNvGrpSpPr>
          <p:nvPr/>
        </p:nvGrpSpPr>
        <p:grpSpPr bwMode="auto">
          <a:xfrm>
            <a:off x="-34925" y="152400"/>
            <a:ext cx="10093325" cy="6772275"/>
            <a:chOff x="-76" y="286"/>
            <a:chExt cx="6358" cy="4266"/>
          </a:xfrm>
        </p:grpSpPr>
        <p:sp>
          <p:nvSpPr>
            <p:cNvPr id="901149"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50"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51"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2" name="Rectangle 5"/>
          <p:cNvSpPr>
            <a:spLocks noChangeArrowheads="1"/>
          </p:cNvSpPr>
          <p:nvPr/>
        </p:nvSpPr>
        <p:spPr bwMode="auto">
          <a:xfrm>
            <a:off x="4886325" y="2517775"/>
            <a:ext cx="1524000" cy="6096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 name="Rectangle 6"/>
          <p:cNvSpPr>
            <a:spLocks noChangeArrowheads="1"/>
          </p:cNvSpPr>
          <p:nvPr/>
        </p:nvSpPr>
        <p:spPr bwMode="auto">
          <a:xfrm>
            <a:off x="2371725" y="231775"/>
            <a:ext cx="2895600" cy="838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grpSp>
        <p:nvGrpSpPr>
          <p:cNvPr id="4" name="Group 12"/>
          <p:cNvGrpSpPr>
            <a:grpSpLocks/>
          </p:cNvGrpSpPr>
          <p:nvPr/>
        </p:nvGrpSpPr>
        <p:grpSpPr bwMode="auto">
          <a:xfrm>
            <a:off x="1990725" y="536575"/>
            <a:ext cx="3048000" cy="5429250"/>
            <a:chOff x="1904997" y="838203"/>
            <a:chExt cx="3047996" cy="5429229"/>
          </a:xfrm>
        </p:grpSpPr>
        <p:sp>
          <p:nvSpPr>
            <p:cNvPr id="901146" name="AutoShape 8" descr="Green marble"/>
            <p:cNvSpPr>
              <a:spLocks/>
            </p:cNvSpPr>
            <p:nvPr/>
          </p:nvSpPr>
          <p:spPr bwMode="auto">
            <a:xfrm rot="532266">
              <a:off x="1904997" y="838203"/>
              <a:ext cx="3047996" cy="2057392"/>
            </a:xfrm>
            <a:custGeom>
              <a:avLst/>
              <a:gdLst>
                <a:gd name="T0" fmla="*/ 1523998 w 3047996"/>
                <a:gd name="T1" fmla="*/ 0 h 2057392"/>
                <a:gd name="T2" fmla="*/ 3047996 w 3047996"/>
                <a:gd name="T3" fmla="*/ 1028696 h 2057392"/>
                <a:gd name="T4" fmla="*/ 1523998 w 3047996"/>
                <a:gd name="T5" fmla="*/ 2057392 h 2057392"/>
                <a:gd name="T6" fmla="*/ 0 w 3047996"/>
                <a:gd name="T7" fmla="*/ 1028696 h 2057392"/>
                <a:gd name="T8" fmla="*/ 1523998 w 3047996"/>
                <a:gd name="T9" fmla="*/ 0 h 2057392"/>
                <a:gd name="T10" fmla="*/ 761999 w 3047996"/>
                <a:gd name="T11" fmla="*/ 1028696 h 2057392"/>
                <a:gd name="T12" fmla="*/ 0 w 3047996"/>
                <a:gd name="T13" fmla="*/ 2057392 h 2057392"/>
                <a:gd name="T14" fmla="*/ 1523998 w 3047996"/>
                <a:gd name="T15" fmla="*/ 2057392 h 2057392"/>
                <a:gd name="T16" fmla="*/ 3047996 w 3047996"/>
                <a:gd name="T17" fmla="*/ 2057392 h 2057392"/>
                <a:gd name="T18" fmla="*/ 2285997 w 3047996"/>
                <a:gd name="T19" fmla="*/ 1028696 h 2057392"/>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761999 w 3047996"/>
                <a:gd name="T31" fmla="*/ 1028696 h 2057392"/>
                <a:gd name="T32" fmla="*/ 2285997 w 3047996"/>
                <a:gd name="T33" fmla="*/ 2057392 h 20573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7996" h="2057392">
                  <a:moveTo>
                    <a:pt x="0" y="2057392"/>
                  </a:moveTo>
                  <a:lnTo>
                    <a:pt x="1523998" y="0"/>
                  </a:lnTo>
                  <a:lnTo>
                    <a:pt x="3047996" y="2057392"/>
                  </a:lnTo>
                  <a:lnTo>
                    <a:pt x="0" y="2057392"/>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7" name="AutoShape 10" descr="Green marble"/>
            <p:cNvSpPr>
              <a:spLocks/>
            </p:cNvSpPr>
            <p:nvPr/>
          </p:nvSpPr>
          <p:spPr bwMode="auto">
            <a:xfrm rot="-10459775">
              <a:off x="2593971" y="2971795"/>
              <a:ext cx="2054222" cy="3295637"/>
            </a:xfrm>
            <a:custGeom>
              <a:avLst/>
              <a:gdLst>
                <a:gd name="T0" fmla="*/ 1027111 w 2054222"/>
                <a:gd name="T1" fmla="*/ 0 h 3295637"/>
                <a:gd name="T2" fmla="*/ 2054222 w 2054222"/>
                <a:gd name="T3" fmla="*/ 1647819 h 3295637"/>
                <a:gd name="T4" fmla="*/ 1027111 w 2054222"/>
                <a:gd name="T5" fmla="*/ 3295637 h 3295637"/>
                <a:gd name="T6" fmla="*/ 0 w 2054222"/>
                <a:gd name="T7" fmla="*/ 1647819 h 3295637"/>
                <a:gd name="T8" fmla="*/ 1027111 w 2054222"/>
                <a:gd name="T9" fmla="*/ 0 h 3295637"/>
                <a:gd name="T10" fmla="*/ 513556 w 2054222"/>
                <a:gd name="T11" fmla="*/ 1647819 h 3295637"/>
                <a:gd name="T12" fmla="*/ 0 w 2054222"/>
                <a:gd name="T13" fmla="*/ 3295637 h 3295637"/>
                <a:gd name="T14" fmla="*/ 1027111 w 2054222"/>
                <a:gd name="T15" fmla="*/ 3295637 h 3295637"/>
                <a:gd name="T16" fmla="*/ 2054222 w 2054222"/>
                <a:gd name="T17" fmla="*/ 3295637 h 3295637"/>
                <a:gd name="T18" fmla="*/ 1540667 w 2054222"/>
                <a:gd name="T19" fmla="*/ 1647819 h 3295637"/>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513556 w 2054222"/>
                <a:gd name="T31" fmla="*/ 1647819 h 3295637"/>
                <a:gd name="T32" fmla="*/ 1540667 w 2054222"/>
                <a:gd name="T33" fmla="*/ 3295637 h 32956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4222" h="3295637">
                  <a:moveTo>
                    <a:pt x="0" y="3295637"/>
                  </a:moveTo>
                  <a:lnTo>
                    <a:pt x="1027111" y="0"/>
                  </a:lnTo>
                  <a:lnTo>
                    <a:pt x="2054222" y="3295637"/>
                  </a:lnTo>
                  <a:lnTo>
                    <a:pt x="0" y="3295637"/>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8" name="AutoShape 11" descr="Green marble"/>
            <p:cNvSpPr>
              <a:spLocks/>
            </p:cNvSpPr>
            <p:nvPr/>
          </p:nvSpPr>
          <p:spPr bwMode="auto">
            <a:xfrm rot="10354975">
              <a:off x="1981197" y="2516185"/>
              <a:ext cx="2514597" cy="3732198"/>
            </a:xfrm>
            <a:custGeom>
              <a:avLst/>
              <a:gdLst>
                <a:gd name="T0" fmla="*/ 1257299 w 2514597"/>
                <a:gd name="T1" fmla="*/ 0 h 3732198"/>
                <a:gd name="T2" fmla="*/ 2514597 w 2514597"/>
                <a:gd name="T3" fmla="*/ 1866099 h 3732198"/>
                <a:gd name="T4" fmla="*/ 1257299 w 2514597"/>
                <a:gd name="T5" fmla="*/ 3732198 h 3732198"/>
                <a:gd name="T6" fmla="*/ 0 w 2514597"/>
                <a:gd name="T7" fmla="*/ 1866099 h 3732198"/>
                <a:gd name="T8" fmla="*/ 1257299 w 2514597"/>
                <a:gd name="T9" fmla="*/ 0 h 3732198"/>
                <a:gd name="T10" fmla="*/ 628649 w 2514597"/>
                <a:gd name="T11" fmla="*/ 1866099 h 3732198"/>
                <a:gd name="T12" fmla="*/ 0 w 2514597"/>
                <a:gd name="T13" fmla="*/ 3732198 h 3732198"/>
                <a:gd name="T14" fmla="*/ 1257299 w 2514597"/>
                <a:gd name="T15" fmla="*/ 3732198 h 3732198"/>
                <a:gd name="T16" fmla="*/ 2514597 w 2514597"/>
                <a:gd name="T17" fmla="*/ 3732198 h 3732198"/>
                <a:gd name="T18" fmla="*/ 1885948 w 2514597"/>
                <a:gd name="T19" fmla="*/ 1866099 h 3732198"/>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628649 w 2514597"/>
                <a:gd name="T31" fmla="*/ 1866099 h 3732198"/>
                <a:gd name="T32" fmla="*/ 1885948 w 2514597"/>
                <a:gd name="T33" fmla="*/ 3732198 h 3732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4597" h="3732198">
                  <a:moveTo>
                    <a:pt x="0" y="3732198"/>
                  </a:moveTo>
                  <a:lnTo>
                    <a:pt x="1257299" y="0"/>
                  </a:lnTo>
                  <a:lnTo>
                    <a:pt x="2514597" y="3732198"/>
                  </a:lnTo>
                  <a:lnTo>
                    <a:pt x="0" y="3732198"/>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901126" name="Rectangle 13"/>
          <p:cNvSpPr>
            <a:spLocks noChangeArrowheads="1"/>
          </p:cNvSpPr>
          <p:nvPr/>
        </p:nvSpPr>
        <p:spPr bwMode="auto">
          <a:xfrm rot="3574535">
            <a:off x="1685925" y="2365375"/>
            <a:ext cx="609600" cy="304800"/>
          </a:xfrm>
          <a:prstGeom prst="rect">
            <a:avLst/>
          </a:prstGeom>
          <a:solidFill>
            <a:srgbClr val="FFFF00"/>
          </a:solidFill>
          <a:ln w="9528">
            <a:solidFill>
              <a:srgbClr val="000000"/>
            </a:solidFill>
            <a:miter lim="800000"/>
            <a:headEnd/>
            <a:tailEnd/>
          </a:ln>
        </p:spPr>
        <p:txBody>
          <a:bodyPr wrap="none" anchor="ctr" anchorCtr="1"/>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9" name="AutoShape 15"/>
          <p:cNvSpPr/>
          <p:nvPr/>
        </p:nvSpPr>
        <p:spPr>
          <a:xfrm rot="7872818">
            <a:off x="3335338" y="639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Times New Roman"/>
              <a:ea typeface="Osaka"/>
              <a:cs typeface="Osaka"/>
            </a:endParaRPr>
          </a:p>
        </p:txBody>
      </p:sp>
      <p:sp>
        <p:nvSpPr>
          <p:cNvPr id="10" name="AutoShape 16"/>
          <p:cNvSpPr/>
          <p:nvPr/>
        </p:nvSpPr>
        <p:spPr>
          <a:xfrm rot="7872818">
            <a:off x="3335338" y="5592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Times New Roman"/>
              <a:ea typeface="Osaka"/>
              <a:cs typeface="Osaka"/>
            </a:endParaRPr>
          </a:p>
        </p:txBody>
      </p:sp>
      <p:sp>
        <p:nvSpPr>
          <p:cNvPr id="11" name="AutoShape 17"/>
          <p:cNvSpPr/>
          <p:nvPr/>
        </p:nvSpPr>
        <p:spPr>
          <a:xfrm rot="7872818">
            <a:off x="4510088" y="2646363"/>
            <a:ext cx="381000" cy="304800"/>
          </a:xfrm>
          <a:custGeom>
            <a:avLst/>
            <a:gdLst>
              <a:gd name="f0" fmla="val 10800000"/>
              <a:gd name="f1" fmla="val 5400000"/>
              <a:gd name="f2" fmla="val 180"/>
              <a:gd name="f3" fmla="val w"/>
              <a:gd name="f4" fmla="val h"/>
              <a:gd name="f5" fmla="val ss"/>
              <a:gd name="f6" fmla="val 0"/>
              <a:gd name="f7" fmla="val 31250"/>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000000"/>
              </a:solidFill>
              <a:effectLst/>
              <a:uLnTx/>
              <a:uFillTx/>
              <a:latin typeface="Times New Roman"/>
              <a:ea typeface="Osaka"/>
              <a:cs typeface="Osaka"/>
            </a:endParaRPr>
          </a:p>
        </p:txBody>
      </p:sp>
      <p:sp>
        <p:nvSpPr>
          <p:cNvPr id="901130" name="Rectangle 2" descr="Purple mesh"/>
          <p:cNvSpPr txBox="1">
            <a:spLocks noGrp="1"/>
          </p:cNvSpPr>
          <p:nvPr>
            <p:ph type="title"/>
          </p:nvPr>
        </p:nvSpPr>
        <p:spPr>
          <a:xfrm>
            <a:off x="5410200" y="5181600"/>
            <a:ext cx="3733800" cy="838200"/>
          </a:xfrm>
          <a:blipFill dpi="0" rotWithShape="1">
            <a:blip r:embed="rId6" r:link="rId7"/>
            <a:srcRect/>
            <a:stretch>
              <a:fillRect/>
            </a:stretch>
          </a:blipFill>
          <a:ln w="9528">
            <a:solidFill>
              <a:srgbClr val="0000FF"/>
            </a:solidFill>
            <a:miter lim="800000"/>
            <a:headEnd/>
            <a:tailEnd/>
          </a:ln>
          <a:effectLst>
            <a:outerShdw dist="28400" dir="12393903" algn="tl" rotWithShape="0">
              <a:srgbClr val="030201">
                <a:alpha val="75000"/>
              </a:srgbClr>
            </a:outerShdw>
          </a:effectLst>
        </p:spPr>
        <p:txBody>
          <a:bodyPr/>
          <a:lstStyle/>
          <a:p>
            <a:pPr eaLnBrk="1" hangingPunct="1"/>
            <a:r>
              <a:rPr lang="zh-CN" altLang="en-US" b="1">
                <a:solidFill>
                  <a:srgbClr val="FFFF00"/>
                </a:solidFill>
                <a:latin typeface="Trebuchet MS" charset="0"/>
                <a:ea typeface="SimSun" charset="0"/>
                <a:cs typeface="SimSun" charset="0"/>
              </a:rPr>
              <a:t>尼尼微城</a:t>
            </a:r>
            <a:endParaRPr b="1">
              <a:solidFill>
                <a:srgbClr val="FFFF00"/>
              </a:solidFill>
              <a:latin typeface="Trebuchet MS" charset="0"/>
              <a:ea typeface="Osaka" charset="0"/>
              <a:cs typeface="Osaka" charset="0"/>
            </a:endParaRPr>
          </a:p>
        </p:txBody>
      </p:sp>
      <p:sp>
        <p:nvSpPr>
          <p:cNvPr id="901131" name="Text Box 2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rPr>
              <a:t>602</a:t>
            </a: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25" name="Text Box 29"/>
          <p:cNvSpPr txBox="1">
            <a:spLocks noChangeArrowheads="1"/>
          </p:cNvSpPr>
          <p:nvPr/>
        </p:nvSpPr>
        <p:spPr bwMode="auto">
          <a:xfrm>
            <a:off x="5343525" y="688975"/>
            <a:ext cx="204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0000"/>
                </a:solidFill>
                <a:effectLst/>
                <a:uLnTx/>
                <a:uFillTx/>
                <a:latin typeface="Times New Roman" charset="0"/>
                <a:ea typeface="SimSun" charset="0"/>
                <a:cs typeface="SimSun" charset="0"/>
              </a:rPr>
              <a:t>新加坡的面积</a:t>
            </a:r>
          </a:p>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Times New Roman" charset="0"/>
              <a:ea typeface="SimSun" charset="0"/>
              <a:cs typeface="SimSun" charset="0"/>
            </a:endParaRPr>
          </a:p>
        </p:txBody>
      </p:sp>
      <p:cxnSp>
        <p:nvCxnSpPr>
          <p:cNvPr id="901133" name="Straight Connector 26"/>
          <p:cNvCxnSpPr>
            <a:cxnSpLocks noChangeShapeType="1"/>
          </p:cNvCxnSpPr>
          <p:nvPr/>
        </p:nvCxnSpPr>
        <p:spPr bwMode="auto">
          <a:xfrm>
            <a:off x="5638800" y="6400800"/>
            <a:ext cx="2667000" cy="1588"/>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sp>
        <p:nvSpPr>
          <p:cNvPr id="27" name="Text Box 23"/>
          <p:cNvSpPr txBox="1"/>
          <p:nvPr/>
        </p:nvSpPr>
        <p:spPr>
          <a:xfrm>
            <a:off x="5410200" y="6326188"/>
            <a:ext cx="609600" cy="457200"/>
          </a:xfrm>
          <a:prstGeom prst="rect">
            <a:avLst/>
          </a:prstGeom>
          <a:noFill/>
          <a:ln>
            <a:noFill/>
          </a:ln>
        </p:spPr>
        <p:txBody>
          <a:bodyPr anchor="ctr" anchorCtr="1">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a:ln>
                  <a:noFill/>
                </a:ln>
                <a:solidFill>
                  <a:srgbClr val="000000"/>
                </a:solidFill>
                <a:effectLst/>
                <a:uLnTx/>
                <a:uFillTx/>
                <a:latin typeface="Times New Roman"/>
                <a:ea typeface="Osaka"/>
                <a:cs typeface="Osaka"/>
              </a:rPr>
              <a:t>0</a:t>
            </a:r>
          </a:p>
        </p:txBody>
      </p:sp>
      <p:sp>
        <p:nvSpPr>
          <p:cNvPr id="28" name="Text Box 23"/>
          <p:cNvSpPr txBox="1"/>
          <p:nvPr/>
        </p:nvSpPr>
        <p:spPr>
          <a:xfrm>
            <a:off x="7924800" y="6326188"/>
            <a:ext cx="609600" cy="457200"/>
          </a:xfrm>
          <a:prstGeom prst="rect">
            <a:avLst/>
          </a:prstGeom>
          <a:noFill/>
          <a:ln>
            <a:noFill/>
          </a:ln>
        </p:spPr>
        <p:txBody>
          <a:bodyPr anchor="ctr" anchorCtr="1">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0" cap="none" spc="0" normalizeH="0" baseline="0" noProof="0">
                <a:ln>
                  <a:noFill/>
                </a:ln>
                <a:solidFill>
                  <a:srgbClr val="000000"/>
                </a:solidFill>
                <a:effectLst/>
                <a:uLnTx/>
                <a:uFillTx/>
                <a:latin typeface="Times New Roman"/>
                <a:ea typeface="Osaka"/>
                <a:cs typeface="Osaka"/>
              </a:rPr>
              <a:t>20</a:t>
            </a:r>
          </a:p>
        </p:txBody>
      </p:sp>
      <p:sp>
        <p:nvSpPr>
          <p:cNvPr id="901136" name="Text Box 23"/>
          <p:cNvSpPr txBox="1">
            <a:spLocks noChangeArrowheads="1"/>
          </p:cNvSpPr>
          <p:nvPr/>
        </p:nvSpPr>
        <p:spPr bwMode="auto">
          <a:xfrm>
            <a:off x="7620000" y="6367463"/>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charset="0"/>
                <a:ea typeface="Osaka" charset="0"/>
                <a:cs typeface="Osaka" charset="0"/>
              </a:rPr>
              <a:t>公里</a:t>
            </a:r>
            <a:endParaRPr kumimoji="0" lang="en-US" sz="16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30" name="Rectangle 3"/>
          <p:cNvSpPr txBox="1">
            <a:spLocks noChangeArrowheads="1"/>
          </p:cNvSpPr>
          <p:nvPr/>
        </p:nvSpPr>
        <p:spPr bwMode="auto">
          <a:xfrm>
            <a:off x="2362200" y="2212975"/>
            <a:ext cx="2124075" cy="1825625"/>
          </a:xfrm>
          <a:prstGeom prst="rect">
            <a:avLst/>
          </a:prstGeom>
          <a:noFill/>
          <a:ln>
            <a:noFill/>
          </a:ln>
          <a:effectLst>
            <a:outerShdw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ts val="800"/>
              </a:spcBef>
              <a:spcAft>
                <a:spcPct val="0"/>
              </a:spcAft>
              <a:buClrTx/>
              <a:buSzTx/>
              <a:buFontTx/>
              <a:buNone/>
              <a:tabLst/>
              <a:defRPr/>
            </a:pPr>
            <a:r>
              <a:rPr kumimoji="0" lang="zh-CN" altLang="en-US" sz="4400" b="1" i="0" u="none" strike="noStrike" kern="1200" cap="none" spc="0" normalizeH="0" baseline="0" noProof="0">
                <a:ln>
                  <a:noFill/>
                </a:ln>
                <a:solidFill>
                  <a:prstClr val="white"/>
                </a:solidFill>
                <a:effectLst/>
                <a:uLnTx/>
                <a:uFillTx/>
                <a:latin typeface="SimSun" charset="0"/>
                <a:ea typeface="SimSun" charset="0"/>
                <a:cs typeface="SimSun" charset="0"/>
              </a:rPr>
              <a:t>尼尼微</a:t>
            </a:r>
            <a:r>
              <a:rPr kumimoji="0" lang="zh-SG" altLang="en-US" sz="4400" b="0" i="0" u="none" strike="noStrike" kern="1200" cap="none" spc="0" normalizeH="0" baseline="0" noProof="0">
                <a:ln>
                  <a:noFill/>
                </a:ln>
                <a:solidFill>
                  <a:prstClr val="white"/>
                </a:solidFill>
                <a:effectLst/>
                <a:uLnTx/>
                <a:uFillTx/>
                <a:latin typeface="SimSun" charset="0"/>
                <a:ea typeface="SimSun" charset="0"/>
                <a:cs typeface="SimSun" charset="0"/>
              </a:rPr>
              <a:t>大</a:t>
            </a:r>
            <a:r>
              <a:rPr kumimoji="0" lang="zh-CN" altLang="en-US" sz="4400" b="1" i="0" u="none" strike="noStrike" kern="1200" cap="none" spc="0" normalizeH="0" baseline="0" noProof="0">
                <a:ln>
                  <a:noFill/>
                </a:ln>
                <a:solidFill>
                  <a:prstClr val="white"/>
                </a:solidFill>
                <a:effectLst/>
                <a:uLnTx/>
                <a:uFillTx/>
                <a:latin typeface="SimSun" charset="0"/>
                <a:ea typeface="SimSun" charset="0"/>
                <a:cs typeface="SimSun" charset="0"/>
              </a:rPr>
              <a:t>城市</a:t>
            </a:r>
            <a:endParaRPr kumimoji="0" lang="en-US" sz="4400" b="1" i="0" u="none" strike="noStrike" kern="1200" cap="none" spc="0" normalizeH="0" baseline="0" noProof="0">
              <a:ln>
                <a:noFill/>
              </a:ln>
              <a:solidFill>
                <a:prstClr val="white"/>
              </a:solidFill>
              <a:effectLst>
                <a:outerShdw blurRad="38100" dist="38100" dir="2700000" algn="tl">
                  <a:srgbClr val="DDDDDD"/>
                </a:outerShdw>
              </a:effectLst>
              <a:uLnTx/>
              <a:uFillTx/>
              <a:latin typeface="Calibri" charset="0"/>
              <a:ea typeface="Osaka" charset="0"/>
              <a:cs typeface="Osaka" charset="0"/>
            </a:endParaRPr>
          </a:p>
        </p:txBody>
      </p:sp>
      <p:sp>
        <p:nvSpPr>
          <p:cNvPr id="33" name="Rectangle 4"/>
          <p:cNvSpPr>
            <a:spLocks noChangeArrowheads="1"/>
          </p:cNvSpPr>
          <p:nvPr/>
        </p:nvSpPr>
        <p:spPr bwMode="auto">
          <a:xfrm>
            <a:off x="2219325" y="460375"/>
            <a:ext cx="1295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cs typeface="SimSun" charset="0"/>
              </a:rPr>
              <a:t>利河伯</a:t>
            </a:r>
            <a:endParaRPr kumimoji="0" lang="en-US" altLang="ja-JP" sz="2400" b="1" i="0" u="none" strike="noStrike" kern="1200" cap="none" spc="0" normalizeH="0" baseline="0" noProof="0">
              <a:ln>
                <a:noFill/>
              </a:ln>
              <a:solidFill>
                <a:srgbClr val="000000"/>
              </a:solidFill>
              <a:effectLst/>
              <a:uLnTx/>
              <a:uFillTx/>
              <a:latin typeface="Times New Roman" charset="0"/>
              <a:ea typeface="SimSun" charset="0"/>
              <a:cs typeface="SimSun"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Times New Roman" charset="0"/>
              <a:ea typeface="SimSun" charset="0"/>
              <a:cs typeface="SimSun" charset="0"/>
            </a:endParaRPr>
          </a:p>
        </p:txBody>
      </p:sp>
      <p:sp>
        <p:nvSpPr>
          <p:cNvPr id="34" name="Rectangle 4"/>
          <p:cNvSpPr>
            <a:spLocks noChangeArrowheads="1"/>
          </p:cNvSpPr>
          <p:nvPr/>
        </p:nvSpPr>
        <p:spPr bwMode="auto">
          <a:xfrm>
            <a:off x="85725" y="6099175"/>
            <a:ext cx="19812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000000"/>
                </a:solidFill>
                <a:effectLst/>
                <a:uLnTx/>
                <a:uFillTx/>
                <a:latin typeface="Times New Roman" charset="0"/>
                <a:ea typeface="SimSun" charset="0"/>
                <a:cs typeface="SimSun" charset="0"/>
              </a:rPr>
              <a:t>创世记</a:t>
            </a:r>
            <a:r>
              <a:rPr kumimoji="0" lang="en-US" altLang="ja-JP" sz="2000" b="1" i="1" u="none" strike="noStrike" kern="1200" cap="none" spc="0" normalizeH="0" baseline="0" noProof="0">
                <a:ln>
                  <a:noFill/>
                </a:ln>
                <a:solidFill>
                  <a:srgbClr val="000000"/>
                </a:solidFill>
                <a:effectLst/>
                <a:uLnTx/>
                <a:uFillTx/>
                <a:latin typeface="Times New Roman" charset="0"/>
                <a:ea typeface="SimSun" charset="0"/>
                <a:cs typeface="SimSun" charset="0"/>
              </a:rPr>
              <a:t> 10:11-12</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Times New Roman" charset="0"/>
              <a:ea typeface="SimSun" charset="0"/>
              <a:cs typeface="SimSun" charset="0"/>
            </a:endParaRPr>
          </a:p>
        </p:txBody>
      </p:sp>
      <p:sp>
        <p:nvSpPr>
          <p:cNvPr id="17" name="Rectangle 4"/>
          <p:cNvSpPr>
            <a:spLocks noChangeArrowheads="1"/>
          </p:cNvSpPr>
          <p:nvPr/>
        </p:nvSpPr>
        <p:spPr bwMode="auto">
          <a:xfrm>
            <a:off x="4886325" y="2593975"/>
            <a:ext cx="914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cs typeface="SimSun" charset="0"/>
              </a:rPr>
              <a:t>亚述</a:t>
            </a:r>
            <a:endParaRPr kumimoji="0" lang="en-US" altLang="ja-JP" sz="2400" b="1" i="0" u="none" strike="noStrike" kern="1200" cap="none" spc="0" normalizeH="0" baseline="0" noProof="0">
              <a:ln>
                <a:noFill/>
              </a:ln>
              <a:solidFill>
                <a:srgbClr val="000000"/>
              </a:solidFill>
              <a:effectLst/>
              <a:uLnTx/>
              <a:uFillTx/>
              <a:latin typeface="Calibri" charset="0"/>
              <a:ea typeface="ＭＳ Ｐゴシック"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2060"/>
              </a:solidFill>
              <a:effectLst/>
              <a:uLnTx/>
              <a:uFillTx/>
              <a:latin typeface="Times New Roman" charset="0"/>
              <a:ea typeface="ＭＳ Ｐゴシック" charset="0"/>
            </a:endParaRPr>
          </a:p>
        </p:txBody>
      </p:sp>
      <p:sp>
        <p:nvSpPr>
          <p:cNvPr id="35" name="Rectangle 4"/>
          <p:cNvSpPr>
            <a:spLocks noChangeArrowheads="1"/>
          </p:cNvSpPr>
          <p:nvPr/>
        </p:nvSpPr>
        <p:spPr bwMode="auto">
          <a:xfrm>
            <a:off x="2676525" y="5870575"/>
            <a:ext cx="990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2060"/>
                </a:solidFill>
                <a:effectLst/>
                <a:uLnTx/>
                <a:uFillTx/>
                <a:latin typeface="Calibri" charset="0"/>
                <a:ea typeface="SimSun" charset="0"/>
                <a:cs typeface="SimSun" charset="0"/>
              </a:rPr>
              <a:t>迦 拉</a:t>
            </a:r>
            <a:endParaRPr kumimoji="0" lang="en-US" sz="2400" b="1" i="0" u="none" strike="noStrike" kern="1200" cap="none" spc="0" normalizeH="0" baseline="0" noProof="0">
              <a:ln>
                <a:noFill/>
              </a:ln>
              <a:solidFill>
                <a:srgbClr val="002060"/>
              </a:solidFill>
              <a:effectLst/>
              <a:uLnTx/>
              <a:uFillTx/>
              <a:latin typeface="Times New Roman" charset="0"/>
              <a:ea typeface="SimSun" charset="0"/>
              <a:cs typeface="SimSun" charset="0"/>
            </a:endParaRPr>
          </a:p>
        </p:txBody>
      </p:sp>
      <p:grpSp>
        <p:nvGrpSpPr>
          <p:cNvPr id="32" name="Group 28"/>
          <p:cNvGrpSpPr>
            <a:grpSpLocks/>
          </p:cNvGrpSpPr>
          <p:nvPr/>
        </p:nvGrpSpPr>
        <p:grpSpPr bwMode="auto">
          <a:xfrm>
            <a:off x="419100" y="311150"/>
            <a:ext cx="7770813" cy="5419725"/>
            <a:chOff x="210" y="386"/>
            <a:chExt cx="4895" cy="3414"/>
          </a:xfrm>
        </p:grpSpPr>
        <p:sp>
          <p:nvSpPr>
            <p:cNvPr id="901143"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4"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01145"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grpSp>
    </p:spTree>
    <p:extLst>
      <p:ext uri="{BB962C8B-B14F-4D97-AF65-F5344CB8AC3E}">
        <p14:creationId xmlns:p14="http://schemas.microsoft.com/office/powerpoint/2010/main" val="3902345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nodePh="1">
                                  <p:stCondLst>
                                    <p:cond delay="100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0"/>
                                          </p:val>
                                        </p:tav>
                                        <p:tav tm="100000">
                                          <p:val>
                                            <p:strVal val="#ppt_w"/>
                                          </p:val>
                                        </p:tav>
                                      </p:tavLst>
                                    </p:anim>
                                    <p:anim calcmode="lin" valueType="num">
                                      <p:cBhvr>
                                        <p:cTn id="23" dur="1000" fill="hold"/>
                                        <p:tgtEl>
                                          <p:spTgt spid="4"/>
                                        </p:tgtEl>
                                        <p:attrNameLst>
                                          <p:attrName>ppt_h</p:attrName>
                                        </p:attrNameLst>
                                      </p:cBhvr>
                                      <p:tavLst>
                                        <p:tav tm="0">
                                          <p:val>
                                            <p:strVal val="0"/>
                                          </p:val>
                                        </p:tav>
                                        <p:tav tm="100000">
                                          <p:val>
                                            <p:strVal val="#ppt_h"/>
                                          </p:val>
                                        </p:tav>
                                      </p:tavLst>
                                    </p:anim>
                                    <p:anim calcmode="lin" valueType="num">
                                      <p:cBhvr>
                                        <p:cTn id="24" dur="1000" fill="hold"/>
                                        <p:tgtEl>
                                          <p:spTgt spid="4"/>
                                        </p:tgtEl>
                                        <p:attrNameLst>
                                          <p:attrName>r</p:attrName>
                                        </p:attrNameLst>
                                      </p:cBhvr>
                                      <p:tavLst>
                                        <p:tav tm="0">
                                          <p:val>
                                            <p:strVal val="90"/>
                                          </p:val>
                                        </p:tav>
                                        <p:tav tm="100000">
                                          <p:val>
                                            <p:strVal val="0"/>
                                          </p:val>
                                        </p:tav>
                                      </p:tavLst>
                                    </p:anim>
                                    <p:animEffect transition="in" filter="fade">
                                      <p:cBhvr>
                                        <p:cTn id="25" dur="1000"/>
                                        <p:tgtEl>
                                          <p:spTgt spid="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33"/>
                                        </p:tgtEl>
                                        <p:attrNameLst>
                                          <p:attrName>style.visibility</p:attrName>
                                        </p:attrNameLst>
                                      </p:cBhvr>
                                      <p:to>
                                        <p:strVal val="visible"/>
                                      </p:to>
                                    </p:set>
                                  </p:childTnLst>
                                </p:cTn>
                              </p:par>
                            </p:childTnLst>
                          </p:cTn>
                        </p:par>
                        <p:par>
                          <p:cTn id="33" fill="hold" nodeType="afterGroup">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nodeType="afterGroup">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4"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from="(-#ppt_w/2)" to="(#ppt_x)" calcmode="lin" valueType="num">
                                      <p:cBhvr>
                                        <p:cTn id="43" dur="600" fill="hold">
                                          <p:stCondLst>
                                            <p:cond delay="0"/>
                                          </p:stCondLst>
                                        </p:cTn>
                                        <p:tgtEl>
                                          <p:spTgt spid="32"/>
                                        </p:tgtEl>
                                        <p:attrNameLst>
                                          <p:attrName>ppt_x</p:attrName>
                                        </p:attrNameLst>
                                      </p:cBhvr>
                                    </p:anim>
                                    <p:anim from="0" to="-1.0" calcmode="lin" valueType="num">
                                      <p:cBhvr>
                                        <p:cTn id="44" dur="200" decel="50000" autoRev="1" fill="hold">
                                          <p:stCondLst>
                                            <p:cond delay="600"/>
                                          </p:stCondLst>
                                        </p:cTn>
                                        <p:tgtEl>
                                          <p:spTgt spid="32"/>
                                        </p:tgtEl>
                                        <p:attrNameLst>
                                          <p:attrName>xshear</p:attrName>
                                        </p:attrNameLst>
                                      </p:cBhvr>
                                    </p:anim>
                                    <p:animScale>
                                      <p:cBhvr>
                                        <p:cTn id="45" dur="200" decel="100000" autoRev="1" fill="hold">
                                          <p:stCondLst>
                                            <p:cond delay="600"/>
                                          </p:stCondLst>
                                        </p:cTn>
                                        <p:tgtEl>
                                          <p:spTgt spid="32"/>
                                        </p:tgtEl>
                                      </p:cBhvr>
                                      <p:from x="100000" y="100000"/>
                                      <p:to x="80000" y="100000"/>
                                    </p:animScale>
                                    <p:anim by="(#ppt_h/3+#ppt_w*0.1)" calcmode="lin" valueType="num">
                                      <p:cBhvr additive="sum">
                                        <p:cTn id="46" dur="200" decel="100000" autoRev="1" fill="hold">
                                          <p:stCondLst>
                                            <p:cond delay="600"/>
                                          </p:stCondLst>
                                        </p:cTn>
                                        <p:tgtEl>
                                          <p:spTgt spid="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 grpId="0"/>
      <p:bldP spid="30" grpId="0"/>
      <p:bldP spid="33" grpId="0"/>
      <p:bldP spid="34" grpId="0"/>
      <p:bldP spid="17"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391851"/>
            <a:ext cx="517815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那鸿</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2" name="Picture 1"/>
          <p:cNvPicPr>
            <a:picLocks noChangeAspect="1"/>
          </p:cNvPicPr>
          <p:nvPr/>
        </p:nvPicPr>
        <p:blipFill>
          <a:blip r:embed="rId3"/>
          <a:stretch>
            <a:fillRect/>
          </a:stretch>
        </p:blipFill>
        <p:spPr>
          <a:xfrm>
            <a:off x="5164667" y="-1"/>
            <a:ext cx="3955520" cy="5926291"/>
          </a:xfrm>
          <a:prstGeom prst="rect">
            <a:avLst/>
          </a:prstGeom>
        </p:spPr>
      </p:pic>
      <p:sp>
        <p:nvSpPr>
          <p:cNvPr id="900098" name="Rectangle 2"/>
          <p:cNvSpPr>
            <a:spLocks noGrp="1" noChangeArrowheads="1"/>
          </p:cNvSpPr>
          <p:nvPr>
            <p:ph type="ctrTitle"/>
          </p:nvPr>
        </p:nvSpPr>
        <p:spPr>
          <a:xfrm>
            <a:off x="0" y="1046826"/>
            <a:ext cx="8460432" cy="1446653"/>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Arial" charset="0"/>
                <a:ea typeface="ＭＳ Ｐゴシック" charset="0"/>
                <a:cs typeface="ＭＳ Ｐゴシック" charset="0"/>
              </a:rPr>
              <a:t>作个有耐心的人 </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22597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descr="http://www.best4future.com/bmz_cache/c/ce3c7007880bd39d6f82d1beff8290c6.image.351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288" y="190500"/>
            <a:ext cx="33432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ourne_Trilogy_Blu-ray_review.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52578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1"/>
          <p:cNvSpPr>
            <a:spLocks noGrp="1"/>
          </p:cNvSpPr>
          <p:nvPr>
            <p:ph type="ctrTitle"/>
          </p:nvPr>
        </p:nvSpPr>
        <p:spPr>
          <a:xfrm>
            <a:off x="2133600" y="2187575"/>
            <a:ext cx="4267200" cy="1470025"/>
          </a:xfrm>
        </p:spPr>
        <p:txBody>
          <a:bodyPr/>
          <a:lstStyle/>
          <a:p>
            <a:r>
              <a:rPr lang="zh-CN" altLang="en-US" sz="6600">
                <a:latin typeface="Times New Roman" charset="0"/>
                <a:ea typeface="MS PGothic" charset="0"/>
              </a:rPr>
              <a:t>续集</a:t>
            </a:r>
            <a:endParaRPr lang="en-US" sz="6600">
              <a:latin typeface="Times New Roman" charset="0"/>
              <a:ea typeface="MS PGothic" charset="0"/>
            </a:endParaRPr>
          </a:p>
        </p:txBody>
      </p:sp>
      <p:pic>
        <p:nvPicPr>
          <p:cNvPr id="9" name="Picture 8" descr="g829-310star-wars-trilogy-a-new-hope-poste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71750"/>
            <a:ext cx="28956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2" descr="http://ecx.images-amazon.com/images/I/516hLJowFRL._SY34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2725738"/>
            <a:ext cx="2735263"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8838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err="1">
                <a:solidFill>
                  <a:schemeClr val="tx2"/>
                </a:solidFill>
                <a:effectLst>
                  <a:glow rad="127000">
                    <a:schemeClr val="bg1"/>
                  </a:glow>
                </a:effectLst>
                <a:latin typeface="Arial" charset="0"/>
                <a:ea typeface="ＭＳ Ｐゴシック" charset="0"/>
                <a:cs typeface="ＭＳ Ｐゴシック" charset="0"/>
              </a:rPr>
              <a:t>小先知书</a:t>
            </a:r>
            <a:r>
              <a:rPr lang="zh-CN" altLang="en-US" b="1" dirty="0">
                <a:solidFill>
                  <a:schemeClr val="tx2"/>
                </a:solidFill>
                <a:effectLst>
                  <a:glow rad="127000">
                    <a:schemeClr val="bg1"/>
                  </a:glow>
                </a:effectLst>
                <a:latin typeface="Arial" charset="0"/>
                <a:ea typeface="ＭＳ Ｐゴシック" charset="0"/>
                <a:cs typeface="ＭＳ Ｐゴシック" charset="0"/>
              </a:rPr>
              <a:t> 重大信息</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41500"/>
            <a:ext cx="9144000" cy="3168316"/>
          </a:xfrm>
          <a:prstGeom prst="rect">
            <a:avLst/>
          </a:prstGeom>
        </p:spPr>
      </p:pic>
      <p:sp>
        <p:nvSpPr>
          <p:cNvPr id="5" name="Rectangle 2"/>
          <p:cNvSpPr txBox="1">
            <a:spLocks noChangeArrowheads="1"/>
          </p:cNvSpPr>
          <p:nvPr/>
        </p:nvSpPr>
        <p:spPr bwMode="auto">
          <a:xfrm>
            <a:off x="5330407" y="1841499"/>
            <a:ext cx="3813592" cy="331719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1"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上帝对我们新时代的古老信息</a:t>
            </a:r>
            <a:endParaRPr kumimoji="0" lang="en-US" sz="4000" b="1" i="1"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6776538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忠诚</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altLang="zh-CN" sz="3600" b="1" dirty="0" err="1">
                <a:solidFill>
                  <a:srgbClr val="FFFFFF"/>
                </a:solidFill>
                <a:effectLst>
                  <a:glow rad="254000">
                    <a:srgbClr val="000000"/>
                  </a:glow>
                </a:effectLst>
                <a:latin typeface="Arial" charset="0"/>
                <a:ea typeface="ＭＳ Ｐゴシック" charset="0"/>
                <a:cs typeface="ＭＳ Ｐゴシック" charset="0"/>
              </a:rPr>
              <a:t>关怀他人</a:t>
            </a:r>
            <a:endParaRPr lang="en-US" altLang="zh-CN"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37734" y="1574801"/>
            <a:ext cx="4312868" cy="1334975"/>
          </a:xfrm>
          <a:effectLst>
            <a:outerShdw blurRad="63500" dist="35921" dir="2700000" algn="ctr" rotWithShape="0">
              <a:schemeClr val="tx2">
                <a:alpha val="74998"/>
              </a:schemeClr>
            </a:outerShdw>
          </a:effectLst>
        </p:spPr>
        <p:txBody>
          <a:bodyPr anchor="t"/>
          <a:lstStyle/>
          <a:p>
            <a:pPr>
              <a:defRPr/>
            </a:pPr>
            <a:r>
              <a:rPr lang="en-US" sz="8800" b="1" dirty="0" err="1">
                <a:effectLst>
                  <a:glow rad="254000">
                    <a:schemeClr val="tx1"/>
                  </a:glow>
                </a:effectLst>
                <a:latin typeface="Arial" charset="0"/>
                <a:ea typeface="ＭＳ Ｐゴシック" charset="0"/>
                <a:cs typeface="ＭＳ Ｐゴシック" charset="0"/>
              </a:rPr>
              <a:t>作个</a:t>
            </a:r>
            <a:r>
              <a:rPr lang="en-US" sz="8800" b="1" dirty="0">
                <a:effectLst>
                  <a:glow rad="254000">
                    <a:schemeClr val="tx1"/>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3600" b="1" dirty="0">
                <a:solidFill>
                  <a:srgbClr val="FFFFFF"/>
                </a:solidFill>
                <a:effectLst>
                  <a:glow rad="254000">
                    <a:srgbClr val="000000"/>
                  </a:glow>
                </a:effectLst>
                <a:latin typeface="Arial" charset="0"/>
                <a:ea typeface="ＭＳ Ｐゴシック" charset="0"/>
                <a:cs typeface="ＭＳ Ｐゴシック" charset="0"/>
              </a:rPr>
              <a:t>慷慨</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公正</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谦卑</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94FC4C83-8D18-681D-72B6-B60CB8C9963D}"/>
              </a:ext>
            </a:extLst>
          </p:cNvPr>
          <p:cNvSpPr txBox="1"/>
          <p:nvPr/>
        </p:nvSpPr>
        <p:spPr>
          <a:xfrm rot="1126180">
            <a:off x="1032455" y="53265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何西阿</a:t>
            </a:r>
          </a:p>
        </p:txBody>
      </p:sp>
      <p:sp>
        <p:nvSpPr>
          <p:cNvPr id="3" name="文本框 2">
            <a:extLst>
              <a:ext uri="{FF2B5EF4-FFF2-40B4-BE49-F238E27FC236}">
                <a16:creationId xmlns:a16="http://schemas.microsoft.com/office/drawing/2014/main" id="{782A17FD-F823-3FFC-FDA8-9606F8B7550A}"/>
              </a:ext>
            </a:extLst>
          </p:cNvPr>
          <p:cNvSpPr txBox="1"/>
          <p:nvPr/>
        </p:nvSpPr>
        <p:spPr>
          <a:xfrm rot="21159989">
            <a:off x="3072478" y="4247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约珥</a:t>
            </a:r>
          </a:p>
        </p:txBody>
      </p:sp>
      <p:sp>
        <p:nvSpPr>
          <p:cNvPr id="4" name="文本框 3">
            <a:extLst>
              <a:ext uri="{FF2B5EF4-FFF2-40B4-BE49-F238E27FC236}">
                <a16:creationId xmlns:a16="http://schemas.microsoft.com/office/drawing/2014/main" id="{3C90E252-8A20-920A-C301-517613ADC62B}"/>
              </a:ext>
            </a:extLst>
          </p:cNvPr>
          <p:cNvSpPr txBox="1"/>
          <p:nvPr/>
        </p:nvSpPr>
        <p:spPr>
          <a:xfrm rot="358197">
            <a:off x="5735702" y="58276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阿摩司</a:t>
            </a:r>
          </a:p>
        </p:txBody>
      </p:sp>
      <p:sp>
        <p:nvSpPr>
          <p:cNvPr id="6" name="文本框 5">
            <a:extLst>
              <a:ext uri="{FF2B5EF4-FFF2-40B4-BE49-F238E27FC236}">
                <a16:creationId xmlns:a16="http://schemas.microsoft.com/office/drawing/2014/main" id="{8391255F-21B6-ABA6-02B0-585E9166E2A2}"/>
              </a:ext>
            </a:extLst>
          </p:cNvPr>
          <p:cNvSpPr txBox="1"/>
          <p:nvPr/>
        </p:nvSpPr>
        <p:spPr>
          <a:xfrm>
            <a:off x="7431052" y="422984"/>
            <a:ext cx="144469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俄巴底亚</a:t>
            </a:r>
          </a:p>
        </p:txBody>
      </p:sp>
      <p:sp>
        <p:nvSpPr>
          <p:cNvPr id="9" name="文本框 8">
            <a:extLst>
              <a:ext uri="{FF2B5EF4-FFF2-40B4-BE49-F238E27FC236}">
                <a16:creationId xmlns:a16="http://schemas.microsoft.com/office/drawing/2014/main" id="{28F953F7-E8F0-E88D-9DD4-06594B21B9BD}"/>
              </a:ext>
            </a:extLst>
          </p:cNvPr>
          <p:cNvSpPr txBox="1"/>
          <p:nvPr/>
        </p:nvSpPr>
        <p:spPr>
          <a:xfrm rot="358197">
            <a:off x="1056697" y="279094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约拿</a:t>
            </a:r>
          </a:p>
        </p:txBody>
      </p:sp>
      <p:sp>
        <p:nvSpPr>
          <p:cNvPr id="10" name="文本框 9">
            <a:extLst>
              <a:ext uri="{FF2B5EF4-FFF2-40B4-BE49-F238E27FC236}">
                <a16:creationId xmlns:a16="http://schemas.microsoft.com/office/drawing/2014/main" id="{36013F7E-CE4F-1C57-264A-BCDD9BCE6270}"/>
              </a:ext>
            </a:extLst>
          </p:cNvPr>
          <p:cNvSpPr txBox="1"/>
          <p:nvPr/>
        </p:nvSpPr>
        <p:spPr>
          <a:xfrm rot="358197">
            <a:off x="2943862" y="33065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弥迦</a:t>
            </a:r>
          </a:p>
        </p:txBody>
      </p:sp>
      <p:sp>
        <p:nvSpPr>
          <p:cNvPr id="11" name="文本框 10">
            <a:extLst>
              <a:ext uri="{FF2B5EF4-FFF2-40B4-BE49-F238E27FC236}">
                <a16:creationId xmlns:a16="http://schemas.microsoft.com/office/drawing/2014/main" id="{9A89904D-975D-C281-660C-96B8578003D3}"/>
              </a:ext>
            </a:extLst>
          </p:cNvPr>
          <p:cNvSpPr txBox="1"/>
          <p:nvPr/>
        </p:nvSpPr>
        <p:spPr>
          <a:xfrm rot="21311518">
            <a:off x="5550875" y="278121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那鸿</a:t>
            </a:r>
          </a:p>
        </p:txBody>
      </p:sp>
      <p:sp>
        <p:nvSpPr>
          <p:cNvPr id="13" name="文本框 12">
            <a:extLst>
              <a:ext uri="{FF2B5EF4-FFF2-40B4-BE49-F238E27FC236}">
                <a16:creationId xmlns:a16="http://schemas.microsoft.com/office/drawing/2014/main" id="{6684AF6A-56FD-AD74-BD70-DBC7D1046E39}"/>
              </a:ext>
            </a:extLst>
          </p:cNvPr>
          <p:cNvSpPr txBox="1"/>
          <p:nvPr/>
        </p:nvSpPr>
        <p:spPr>
          <a:xfrm rot="21311518">
            <a:off x="7639346" y="286647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哈巴谷</a:t>
            </a:r>
          </a:p>
        </p:txBody>
      </p:sp>
      <p:sp>
        <p:nvSpPr>
          <p:cNvPr id="15" name="文本框 14">
            <a:extLst>
              <a:ext uri="{FF2B5EF4-FFF2-40B4-BE49-F238E27FC236}">
                <a16:creationId xmlns:a16="http://schemas.microsoft.com/office/drawing/2014/main" id="{81F2C297-6240-489E-148F-72162B6DBD85}"/>
              </a:ext>
            </a:extLst>
          </p:cNvPr>
          <p:cNvSpPr txBox="1"/>
          <p:nvPr/>
        </p:nvSpPr>
        <p:spPr>
          <a:xfrm rot="21311518">
            <a:off x="577065" y="5094113"/>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西番雅</a:t>
            </a:r>
          </a:p>
        </p:txBody>
      </p:sp>
      <p:sp>
        <p:nvSpPr>
          <p:cNvPr id="16" name="文本框 15">
            <a:extLst>
              <a:ext uri="{FF2B5EF4-FFF2-40B4-BE49-F238E27FC236}">
                <a16:creationId xmlns:a16="http://schemas.microsoft.com/office/drawing/2014/main" id="{A4563292-2863-0940-D95B-CAE42D278763}"/>
              </a:ext>
            </a:extLst>
          </p:cNvPr>
          <p:cNvSpPr txBox="1"/>
          <p:nvPr/>
        </p:nvSpPr>
        <p:spPr>
          <a:xfrm rot="21311518">
            <a:off x="2892247" y="483146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哈该</a:t>
            </a:r>
          </a:p>
        </p:txBody>
      </p:sp>
      <p:sp>
        <p:nvSpPr>
          <p:cNvPr id="18" name="文本框 17">
            <a:extLst>
              <a:ext uri="{FF2B5EF4-FFF2-40B4-BE49-F238E27FC236}">
                <a16:creationId xmlns:a16="http://schemas.microsoft.com/office/drawing/2014/main" id="{6A840CA8-FEFA-824D-873A-159B971C8558}"/>
              </a:ext>
            </a:extLst>
          </p:cNvPr>
          <p:cNvSpPr txBox="1"/>
          <p:nvPr/>
        </p:nvSpPr>
        <p:spPr>
          <a:xfrm rot="20408321">
            <a:off x="5054023" y="4842767"/>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撒迦利亚</a:t>
            </a:r>
          </a:p>
        </p:txBody>
      </p:sp>
      <p:sp>
        <p:nvSpPr>
          <p:cNvPr id="19" name="文本框 18">
            <a:extLst>
              <a:ext uri="{FF2B5EF4-FFF2-40B4-BE49-F238E27FC236}">
                <a16:creationId xmlns:a16="http://schemas.microsoft.com/office/drawing/2014/main" id="{00D7188C-4D7A-B124-19C5-A285FAB93CD6}"/>
              </a:ext>
            </a:extLst>
          </p:cNvPr>
          <p:cNvSpPr txBox="1"/>
          <p:nvPr/>
        </p:nvSpPr>
        <p:spPr>
          <a:xfrm rot="21346304">
            <a:off x="7520188" y="4984063"/>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玛拉基</a:t>
            </a:r>
          </a:p>
        </p:txBody>
      </p:sp>
    </p:spTree>
    <p:extLst>
      <p:ext uri="{BB962C8B-B14F-4D97-AF65-F5344CB8AC3E}">
        <p14:creationId xmlns:p14="http://schemas.microsoft.com/office/powerpoint/2010/main" val="2895436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上帝不情愿的先知</a:t>
            </a:r>
            <a:endParaRPr lang="en-US" sz="3600" b="1" i="1" dirty="0">
              <a:solidFill>
                <a:srgbClr val="FFFFFF"/>
              </a:solidFill>
              <a:effectLst>
                <a:glow rad="355600">
                  <a:schemeClr val="tx1"/>
                </a:glow>
              </a:effectLst>
              <a:latin typeface="Arial" charset="0"/>
              <a:ea typeface="ＭＳ Ｐゴシック" charset="0"/>
              <a:cs typeface="Arial" charset="0"/>
            </a:endParaRPr>
          </a:p>
        </p:txBody>
      </p:sp>
      <p:pic>
        <p:nvPicPr>
          <p:cNvPr id="1720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512763"/>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07411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05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邪恶的尼尼微</a:t>
            </a:r>
            <a:endParaRPr lang="en-US" sz="3600" b="1" i="1" dirty="0">
              <a:solidFill>
                <a:srgbClr val="FFFFFF"/>
              </a:solidFill>
              <a:effectLst>
                <a:glow rad="355600">
                  <a:schemeClr val="tx1"/>
                </a:glow>
              </a:effectLst>
              <a:latin typeface="Arial" charset="0"/>
              <a:ea typeface="ＭＳ Ｐゴシック" charset="0"/>
              <a:cs typeface="Arial"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260350"/>
            <a:ext cx="4114800" cy="1981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8332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尼尼微的毁灭</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那鸿书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249163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971600" y="4797152"/>
            <a:ext cx="7848600" cy="2060848"/>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尼尼微人的惊人忏悔</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41318985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683568" y="4833785"/>
            <a:ext cx="7848600" cy="2002904"/>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约拿</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等待审判</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
        <p:nvSpPr>
          <p:cNvPr id="4" name="Title 1"/>
          <p:cNvSpPr txBox="1">
            <a:spLocks/>
          </p:cNvSpPr>
          <p:nvPr/>
        </p:nvSpPr>
        <p:spPr bwMode="auto">
          <a:xfrm rot="20692839">
            <a:off x="16137" y="840574"/>
            <a:ext cx="6916278" cy="200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lvl="0" defTabSz="457200">
              <a:defRPr/>
            </a:pPr>
            <a:r>
              <a:rPr lang="zh-CN" altLang="en-US" sz="6600" b="1" i="1" dirty="0">
                <a:solidFill>
                  <a:srgbClr val="FFFF00"/>
                </a:solidFill>
                <a:effectLst>
                  <a:glow rad="355600">
                    <a:srgbClr val="000000"/>
                  </a:glow>
                </a:effectLst>
                <a:latin typeface="Arial" charset="0"/>
                <a:ea typeface="ＭＳ Ｐゴシック" charset="0"/>
                <a:cs typeface="Arial" charset="0"/>
              </a:rPr>
              <a:t>那么后来发生了什么？</a:t>
            </a:r>
            <a:endParaRPr kumimoji="0" lang="en-US" sz="3600" b="1" i="1" u="none" strike="noStrike" kern="1200" cap="none" spc="0" normalizeH="0" baseline="0" noProof="0" dirty="0">
              <a:ln>
                <a:noFill/>
              </a:ln>
              <a:solidFill>
                <a:srgbClr val="FFFFFF"/>
              </a:solidFill>
              <a:effectLst>
                <a:glow rad="355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34453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在军事强权时代中的先知之言</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spTree>
    <p:extLst>
      <p:ext uri="{BB962C8B-B14F-4D97-AF65-F5344CB8AC3E}">
        <p14:creationId xmlns:p14="http://schemas.microsoft.com/office/powerpoint/2010/main" val="331433947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glow rad="228600">
                    <a:srgbClr val="000000"/>
                  </a:glow>
                  <a:outerShdw blurRad="38100" dist="38100" dir="2700000" algn="tl">
                    <a:srgbClr val="FFFFFF"/>
                  </a:outerShdw>
                </a:effectLst>
                <a:uLnTx/>
                <a:uFillTx/>
                <a:latin typeface="Arial"/>
                <a:ea typeface="ＭＳ Ｐゴシック" charset="0"/>
                <a:cs typeface="Arial"/>
              </a:rPr>
              <a:t>h</a:t>
            </a:r>
          </a:p>
        </p:txBody>
      </p:sp>
      <p:sp>
        <p:nvSpPr>
          <p:cNvPr id="565251" name="Text Box 3"/>
          <p:cNvSpPr txBox="1">
            <a:spLocks noChangeArrowheads="1"/>
          </p:cNvSpPr>
          <p:nvPr/>
        </p:nvSpPr>
        <p:spPr bwMode="auto">
          <a:xfrm>
            <a:off x="6172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650</a:t>
            </a:r>
          </a:p>
        </p:txBody>
      </p:sp>
      <p:sp>
        <p:nvSpPr>
          <p:cNvPr id="565252" name="Text Box 4"/>
          <p:cNvSpPr txBox="1">
            <a:spLocks noChangeArrowheads="1"/>
          </p:cNvSpPr>
          <p:nvPr/>
        </p:nvSpPr>
        <p:spPr bwMode="auto">
          <a:xfrm>
            <a:off x="4114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800</a:t>
            </a:r>
          </a:p>
        </p:txBody>
      </p:sp>
      <p:sp>
        <p:nvSpPr>
          <p:cNvPr id="565253" name="Text Box 5"/>
          <p:cNvSpPr txBox="1">
            <a:spLocks noChangeArrowheads="1"/>
          </p:cNvSpPr>
          <p:nvPr/>
        </p:nvSpPr>
        <p:spPr bwMode="auto">
          <a:xfrm>
            <a:off x="2743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900</a:t>
            </a:r>
          </a:p>
        </p:txBody>
      </p:sp>
      <p:sp>
        <p:nvSpPr>
          <p:cNvPr id="565254" name="Text Box 6"/>
          <p:cNvSpPr txBox="1">
            <a:spLocks noChangeArrowheads="1"/>
          </p:cNvSpPr>
          <p:nvPr/>
        </p:nvSpPr>
        <p:spPr bwMode="auto">
          <a:xfrm>
            <a:off x="2057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950</a:t>
            </a:r>
          </a:p>
        </p:txBody>
      </p:sp>
      <p:sp>
        <p:nvSpPr>
          <p:cNvPr id="565255" name="Text Box 7"/>
          <p:cNvSpPr txBox="1">
            <a:spLocks noChangeArrowheads="1"/>
          </p:cNvSpPr>
          <p:nvPr/>
        </p:nvSpPr>
        <p:spPr bwMode="auto">
          <a:xfrm>
            <a:off x="13716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1000</a:t>
            </a:r>
          </a:p>
        </p:txBody>
      </p:sp>
      <p:sp>
        <p:nvSpPr>
          <p:cNvPr id="565256" name="Text Box 8"/>
          <p:cNvSpPr txBox="1">
            <a:spLocks noChangeArrowheads="1"/>
          </p:cNvSpPr>
          <p:nvPr/>
        </p:nvSpPr>
        <p:spPr bwMode="auto">
          <a:xfrm>
            <a:off x="8153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500</a:t>
            </a:r>
          </a:p>
        </p:txBody>
      </p:sp>
      <p:grpSp>
        <p:nvGrpSpPr>
          <p:cNvPr id="191496" name="Group 9"/>
          <p:cNvGrpSpPr>
            <a:grpSpLocks/>
          </p:cNvGrpSpPr>
          <p:nvPr/>
        </p:nvGrpSpPr>
        <p:grpSpPr bwMode="auto">
          <a:xfrm>
            <a:off x="66675" y="3044825"/>
            <a:ext cx="9534525" cy="844550"/>
            <a:chOff x="42" y="1918"/>
            <a:chExt cx="6006" cy="532"/>
          </a:xfrm>
        </p:grpSpPr>
        <p:grpSp>
          <p:nvGrpSpPr>
            <p:cNvPr id="191533" name="Group 10"/>
            <p:cNvGrpSpPr>
              <a:grpSpLocks/>
            </p:cNvGrpSpPr>
            <p:nvPr/>
          </p:nvGrpSpPr>
          <p:grpSpPr bwMode="auto">
            <a:xfrm>
              <a:off x="96" y="1918"/>
              <a:ext cx="1296" cy="530"/>
              <a:chOff x="96" y="1918"/>
              <a:chExt cx="1296" cy="530"/>
            </a:xfrm>
          </p:grpSpPr>
          <p:sp>
            <p:nvSpPr>
              <p:cNvPr id="5652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grpSp>
          <p:nvGrpSpPr>
            <p:cNvPr id="191534" name="Group 15"/>
            <p:cNvGrpSpPr>
              <a:grpSpLocks/>
            </p:cNvGrpSpPr>
            <p:nvPr/>
          </p:nvGrpSpPr>
          <p:grpSpPr bwMode="auto">
            <a:xfrm>
              <a:off x="1824" y="1920"/>
              <a:ext cx="1296" cy="530"/>
              <a:chOff x="96" y="1918"/>
              <a:chExt cx="1296" cy="530"/>
            </a:xfrm>
          </p:grpSpPr>
          <p:sp>
            <p:nvSpPr>
              <p:cNvPr id="5652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grpSp>
          <p:nvGrpSpPr>
            <p:cNvPr id="191535" name="Group 20"/>
            <p:cNvGrpSpPr>
              <a:grpSpLocks/>
            </p:cNvGrpSpPr>
            <p:nvPr/>
          </p:nvGrpSpPr>
          <p:grpSpPr bwMode="auto">
            <a:xfrm>
              <a:off x="3552" y="1920"/>
              <a:ext cx="1296" cy="530"/>
              <a:chOff x="96" y="1918"/>
              <a:chExt cx="1296" cy="530"/>
            </a:xfrm>
          </p:grpSpPr>
          <p:sp>
            <p:nvSpPr>
              <p:cNvPr id="5652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sp>
          <p:nvSpPr>
            <p:cNvPr id="5652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grpSp>
      <p:sp>
        <p:nvSpPr>
          <p:cNvPr id="565276" name="Text Box 28"/>
          <p:cNvSpPr txBox="1">
            <a:spLocks noChangeArrowheads="1"/>
          </p:cNvSpPr>
          <p:nvPr/>
        </p:nvSpPr>
        <p:spPr bwMode="auto">
          <a:xfrm>
            <a:off x="7543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550</a:t>
            </a:r>
          </a:p>
        </p:txBody>
      </p:sp>
      <p:sp>
        <p:nvSpPr>
          <p:cNvPr id="565277" name="Text Box 29"/>
          <p:cNvSpPr txBox="1">
            <a:spLocks noChangeArrowheads="1"/>
          </p:cNvSpPr>
          <p:nvPr/>
        </p:nvSpPr>
        <p:spPr bwMode="auto">
          <a:xfrm>
            <a:off x="3429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850</a:t>
            </a:r>
          </a:p>
        </p:txBody>
      </p:sp>
      <p:sp>
        <p:nvSpPr>
          <p:cNvPr id="565278" name="Text Box 30"/>
          <p:cNvSpPr txBox="1">
            <a:spLocks noChangeArrowheads="1"/>
          </p:cNvSpPr>
          <p:nvPr/>
        </p:nvSpPr>
        <p:spPr bwMode="auto">
          <a:xfrm>
            <a:off x="685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1050</a:t>
            </a:r>
          </a:p>
        </p:txBody>
      </p:sp>
      <p:sp>
        <p:nvSpPr>
          <p:cNvPr id="565279" name="Text Box 31"/>
          <p:cNvSpPr txBox="1">
            <a:spLocks noChangeArrowheads="1"/>
          </p:cNvSpPr>
          <p:nvPr/>
        </p:nvSpPr>
        <p:spPr bwMode="auto">
          <a:xfrm>
            <a:off x="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1100</a:t>
            </a:r>
          </a:p>
        </p:txBody>
      </p:sp>
      <p:sp>
        <p:nvSpPr>
          <p:cNvPr id="565280" name="Text Box 32"/>
          <p:cNvSpPr txBox="1">
            <a:spLocks noChangeArrowheads="1"/>
          </p:cNvSpPr>
          <p:nvPr/>
        </p:nvSpPr>
        <p:spPr bwMode="auto">
          <a:xfrm>
            <a:off x="8763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450</a:t>
            </a:r>
          </a:p>
        </p:txBody>
      </p:sp>
      <p:sp>
        <p:nvSpPr>
          <p:cNvPr id="565281" name="Text Box 33"/>
          <p:cNvSpPr txBox="1">
            <a:spLocks noChangeArrowheads="1"/>
          </p:cNvSpPr>
          <p:nvPr/>
        </p:nvSpPr>
        <p:spPr bwMode="auto">
          <a:xfrm>
            <a:off x="304800" y="1155700"/>
            <a:ext cx="25146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FFFF"/>
                </a:solidFill>
                <a:effectLst>
                  <a:glow rad="228600">
                    <a:srgbClr val="000000"/>
                  </a:glow>
                </a:effectLst>
                <a:uLnTx/>
                <a:uFillTx/>
                <a:latin typeface="Arial"/>
                <a:ea typeface="ＭＳ Ｐゴシック" charset="0"/>
                <a:cs typeface="Arial"/>
              </a:rPr>
              <a:t>联合王国</a:t>
            </a:r>
            <a:endParaRPr kumimoji="0" lang="en-US" sz="2800" b="1" i="0" u="none" strike="noStrike" kern="1200" cap="none" spc="0" normalizeH="0" baseline="0" noProof="0" dirty="0">
              <a:ln>
                <a:noFill/>
              </a:ln>
              <a:solidFill>
                <a:srgbClr val="00FFFF"/>
              </a:solidFill>
              <a:effectLst>
                <a:glow rad="228600">
                  <a:srgbClr val="000000"/>
                </a:glow>
              </a:effectLst>
              <a:uLnTx/>
              <a:uFillTx/>
              <a:latin typeface="Arial"/>
              <a:ea typeface="ＭＳ Ｐゴシック" charset="0"/>
              <a:cs typeface="Arial"/>
            </a:endParaRPr>
          </a:p>
        </p:txBody>
      </p:sp>
      <p:sp>
        <p:nvSpPr>
          <p:cNvPr id="565282" name="Text Box 34"/>
          <p:cNvSpPr txBox="1">
            <a:spLocks noChangeArrowheads="1"/>
          </p:cNvSpPr>
          <p:nvPr/>
        </p:nvSpPr>
        <p:spPr bwMode="auto">
          <a:xfrm>
            <a:off x="5029200" y="6172200"/>
            <a:ext cx="3886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66FF66"/>
                </a:solidFill>
                <a:effectLst>
                  <a:glow rad="228600">
                    <a:srgbClr val="000000"/>
                  </a:glow>
                </a:effectLst>
                <a:uLnTx/>
                <a:uFillTx/>
                <a:latin typeface="Arial"/>
                <a:ea typeface="ＭＳ Ｐゴシック" charset="0"/>
                <a:cs typeface="Arial"/>
              </a:rPr>
              <a:t>被掳时期</a:t>
            </a:r>
            <a:r>
              <a:rPr kumimoji="0" lang="en-US" sz="3200" b="1" i="0" u="none" strike="noStrike" kern="1200" cap="none" spc="0" normalizeH="0" baseline="0" noProof="0" dirty="0">
                <a:ln>
                  <a:noFill/>
                </a:ln>
                <a:solidFill>
                  <a:srgbClr val="66FF66"/>
                </a:solidFill>
                <a:effectLst>
                  <a:glow rad="228600">
                    <a:srgbClr val="000000"/>
                  </a:glow>
                </a:effectLst>
                <a:uLnTx/>
                <a:uFillTx/>
                <a:latin typeface="Arial"/>
                <a:ea typeface="ＭＳ Ｐゴシック" charset="0"/>
                <a:cs typeface="Arial"/>
              </a:rPr>
              <a:t> </a:t>
            </a:r>
            <a:r>
              <a:rPr kumimoji="0" lang="en-US" sz="2800" b="1" i="0" u="none" strike="noStrike" kern="1200" cap="none" spc="0" normalizeH="0" baseline="0" noProof="0" dirty="0">
                <a:ln>
                  <a:noFill/>
                </a:ln>
                <a:solidFill>
                  <a:srgbClr val="66FF66"/>
                </a:solidFill>
                <a:effectLst>
                  <a:glow rad="228600">
                    <a:srgbClr val="000000"/>
                  </a:glow>
                </a:effectLst>
                <a:uLnTx/>
                <a:uFillTx/>
                <a:latin typeface="Arial"/>
                <a:ea typeface="ＭＳ Ｐゴシック" charset="0"/>
                <a:cs typeface="Arial"/>
              </a:rPr>
              <a:t>586-536</a:t>
            </a:r>
          </a:p>
        </p:txBody>
      </p:sp>
      <p:sp>
        <p:nvSpPr>
          <p:cNvPr id="56528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6" name="Text Box 38"/>
          <p:cNvSpPr txBox="1">
            <a:spLocks noChangeArrowheads="1"/>
          </p:cNvSpPr>
          <p:nvPr/>
        </p:nvSpPr>
        <p:spPr bwMode="auto">
          <a:xfrm>
            <a:off x="4724400" y="4067175"/>
            <a:ext cx="600075"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7 5 0 </a:t>
            </a:r>
          </a:p>
        </p:txBody>
      </p:sp>
      <p:sp>
        <p:nvSpPr>
          <p:cNvPr id="56528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88" name="Text Box 40"/>
          <p:cNvSpPr txBox="1">
            <a:spLocks noChangeArrowheads="1"/>
          </p:cNvSpPr>
          <p:nvPr/>
        </p:nvSpPr>
        <p:spPr bwMode="auto">
          <a:xfrm>
            <a:off x="4788024"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3200" b="1" i="0" u="none" strike="noStrike" kern="1200" cap="none" spc="0" normalizeH="0" baseline="0" noProof="0" dirty="0" err="1">
                <a:ln>
                  <a:noFill/>
                </a:ln>
                <a:solidFill>
                  <a:srgbClr val="CCFFCC"/>
                </a:solidFill>
                <a:effectLst>
                  <a:glow rad="228600">
                    <a:srgbClr val="000000"/>
                  </a:glow>
                </a:effectLst>
                <a:uLnTx/>
                <a:uFillTx/>
                <a:latin typeface="Arial"/>
                <a:ea typeface="ＭＳ Ｐゴシック" charset="0"/>
                <a:cs typeface="Arial"/>
              </a:rPr>
              <a:t>那鸿</a:t>
            </a:r>
            <a:endParaRPr kumimoji="0" lang="en-US" sz="32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endParaRPr>
          </a:p>
        </p:txBody>
      </p:sp>
      <p:sp>
        <p:nvSpPr>
          <p:cNvPr id="56528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302" name="AutoShape 54"/>
          <p:cNvSpPr>
            <a:spLocks noChangeArrowheads="1"/>
          </p:cNvSpPr>
          <p:nvPr/>
        </p:nvSpPr>
        <p:spPr bwMode="auto">
          <a:xfrm flipV="1">
            <a:off x="4438650" y="121920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CCFFCC"/>
              </a:solidFill>
              <a:effectLst>
                <a:glow rad="228600">
                  <a:srgbClr val="000000"/>
                </a:glow>
              </a:effectLst>
              <a:uLnTx/>
              <a:uFillTx/>
              <a:latin typeface="Arial"/>
              <a:ea typeface="ＭＳ Ｐゴシック" charset="0"/>
              <a:cs typeface="Arial"/>
            </a:endParaRPr>
          </a:p>
        </p:txBody>
      </p:sp>
      <p:sp>
        <p:nvSpPr>
          <p:cNvPr id="565290" name="Text Box 42"/>
          <p:cNvSpPr txBox="1">
            <a:spLocks noChangeArrowheads="1"/>
          </p:cNvSpPr>
          <p:nvPr/>
        </p:nvSpPr>
        <p:spPr bwMode="auto">
          <a:xfrm>
            <a:off x="5343525" y="4067175"/>
            <a:ext cx="600075"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7 0 0 </a:t>
            </a:r>
          </a:p>
        </p:txBody>
      </p:sp>
      <p:sp>
        <p:nvSpPr>
          <p:cNvPr id="565291" name="Text Box 43"/>
          <p:cNvSpPr txBox="1">
            <a:spLocks noChangeArrowheads="1"/>
          </p:cNvSpPr>
          <p:nvPr/>
        </p:nvSpPr>
        <p:spPr bwMode="auto">
          <a:xfrm>
            <a:off x="6858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600</a:t>
            </a:r>
          </a:p>
        </p:txBody>
      </p:sp>
      <p:sp>
        <p:nvSpPr>
          <p:cNvPr id="565292" name="Text Box 44"/>
          <p:cNvSpPr txBox="1">
            <a:spLocks noChangeArrowheads="1"/>
          </p:cNvSpPr>
          <p:nvPr/>
        </p:nvSpPr>
        <p:spPr bwMode="auto">
          <a:xfrm>
            <a:off x="5791200" y="685800"/>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rPr>
              <a:t>660</a:t>
            </a:r>
          </a:p>
        </p:txBody>
      </p:sp>
      <p:sp>
        <p:nvSpPr>
          <p:cNvPr id="565293" name="Text Box 45"/>
          <p:cNvSpPr txBox="1">
            <a:spLocks noChangeArrowheads="1"/>
          </p:cNvSpPr>
          <p:nvPr/>
        </p:nvSpPr>
        <p:spPr bwMode="auto">
          <a:xfrm>
            <a:off x="2590800" y="1155700"/>
            <a:ext cx="2514600" cy="1015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0"/>
                <a:cs typeface="Arial"/>
              </a:rPr>
              <a:t>分裂王国</a:t>
            </a:r>
            <a:r>
              <a:rPr kumimoji="0" lang="en-US"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0"/>
                <a:cs typeface="Arial"/>
              </a:rPr>
              <a:t>930-722</a:t>
            </a:r>
          </a:p>
        </p:txBody>
      </p:sp>
      <p:sp>
        <p:nvSpPr>
          <p:cNvPr id="565294" name="Text Box 46"/>
          <p:cNvSpPr txBox="1">
            <a:spLocks noChangeArrowheads="1"/>
          </p:cNvSpPr>
          <p:nvPr/>
        </p:nvSpPr>
        <p:spPr bwMode="auto">
          <a:xfrm>
            <a:off x="7010400" y="1155700"/>
            <a:ext cx="2514600" cy="236988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CC00"/>
                </a:solidFill>
                <a:effectLst>
                  <a:glow rad="228600">
                    <a:srgbClr val="000000"/>
                  </a:glow>
                </a:effectLst>
                <a:uLnTx/>
                <a:uFillTx/>
                <a:latin typeface="Arial"/>
                <a:ea typeface="ＭＳ Ｐゴシック" charset="0"/>
                <a:cs typeface="Arial"/>
              </a:rPr>
              <a:t>被虏归回后时期</a:t>
            </a:r>
            <a:r>
              <a:rPr kumimoji="0" lang="en-US" sz="3200" b="1" i="0" u="none" strike="noStrike" kern="1200" cap="none" spc="0" normalizeH="0" baseline="0" noProof="0" dirty="0">
                <a:ln>
                  <a:noFill/>
                </a:ln>
                <a:solidFill>
                  <a:srgbClr val="FFCC00"/>
                </a:solidFill>
                <a:effectLst>
                  <a:glow rad="228600">
                    <a:srgbClr val="000000"/>
                  </a:glow>
                </a:effectLst>
                <a:uLnTx/>
                <a:uFillTx/>
                <a:latin typeface="Arial"/>
                <a:ea typeface="ＭＳ Ｐゴシック" charset="0"/>
                <a:cs typeface="Arial"/>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CC00"/>
                </a:solidFill>
                <a:effectLst>
                  <a:glow rad="228600">
                    <a:srgbClr val="000000"/>
                  </a:glow>
                </a:effectLst>
                <a:uLnTx/>
                <a:uFillTx/>
                <a:latin typeface="Arial"/>
                <a:ea typeface="ＭＳ Ｐゴシック" charset="0"/>
                <a:cs typeface="Arial"/>
              </a:rPr>
              <a:t>536-425</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CC00"/>
              </a:solidFill>
              <a:effectLst>
                <a:glow rad="228600">
                  <a:srgbClr val="000000"/>
                </a:glow>
              </a:effectLst>
              <a:uLnTx/>
              <a:uFillTx/>
              <a:latin typeface="Arial"/>
              <a:ea typeface="ＭＳ Ｐゴシック" charset="0"/>
              <a:cs typeface="Arial"/>
            </a:endParaRPr>
          </a:p>
        </p:txBody>
      </p:sp>
      <p:sp>
        <p:nvSpPr>
          <p:cNvPr id="565295" name="AutoShape 47"/>
          <p:cNvSpPr>
            <a:spLocks noChangeArrowheads="1"/>
          </p:cNvSpPr>
          <p:nvPr/>
        </p:nvSpPr>
        <p:spPr bwMode="auto">
          <a:xfrm flipV="1">
            <a:off x="5867400" y="120015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CCFFCC"/>
              </a:solidFill>
              <a:effectLst>
                <a:glow rad="228600">
                  <a:srgbClr val="000000"/>
                </a:glow>
              </a:effectLst>
              <a:uLnTx/>
              <a:uFillTx/>
              <a:latin typeface="Arial"/>
              <a:ea typeface="ＭＳ Ｐゴシック" charset="0"/>
              <a:cs typeface="Arial"/>
            </a:endParaRPr>
          </a:p>
        </p:txBody>
      </p:sp>
      <p:sp>
        <p:nvSpPr>
          <p:cNvPr id="565296" name="Text Box 48"/>
          <p:cNvSpPr txBox="1">
            <a:spLocks noChangeArrowheads="1"/>
          </p:cNvSpPr>
          <p:nvPr/>
        </p:nvSpPr>
        <p:spPr bwMode="auto">
          <a:xfrm>
            <a:off x="4953000" y="685800"/>
            <a:ext cx="9906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663</a:t>
            </a:r>
          </a:p>
        </p:txBody>
      </p:sp>
      <p:sp>
        <p:nvSpPr>
          <p:cNvPr id="565297" name="AutoShape 49"/>
          <p:cNvSpPr>
            <a:spLocks noChangeArrowheads="1"/>
          </p:cNvSpPr>
          <p:nvPr/>
        </p:nvSpPr>
        <p:spPr bwMode="auto">
          <a:xfrm flipV="1">
            <a:off x="5181600" y="1219200"/>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99" name="Text Box 51"/>
          <p:cNvSpPr txBox="1">
            <a:spLocks noChangeArrowheads="1"/>
          </p:cNvSpPr>
          <p:nvPr/>
        </p:nvSpPr>
        <p:spPr bwMode="auto">
          <a:xfrm>
            <a:off x="3275856" y="123182"/>
            <a:ext cx="2743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CCFFCC"/>
                </a:solidFill>
                <a:effectLst>
                  <a:glow rad="228600">
                    <a:srgbClr val="000000"/>
                  </a:glow>
                </a:effectLst>
                <a:uLnTx/>
                <a:uFillTx/>
                <a:latin typeface="Arial"/>
                <a:ea typeface="ＭＳ Ｐゴシック" charset="0"/>
                <a:cs typeface="Arial"/>
              </a:rPr>
              <a:t>约拿</a:t>
            </a:r>
            <a:endParaRPr kumimoji="0" lang="en-US" sz="32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endParaRPr>
          </a:p>
        </p:txBody>
      </p:sp>
      <p:sp>
        <p:nvSpPr>
          <p:cNvPr id="565301" name="Text Box 53"/>
          <p:cNvSpPr txBox="1">
            <a:spLocks noChangeArrowheads="1"/>
          </p:cNvSpPr>
          <p:nvPr/>
        </p:nvSpPr>
        <p:spPr bwMode="auto">
          <a:xfrm>
            <a:off x="4191000" y="685800"/>
            <a:ext cx="10668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CCFFCC"/>
                </a:solidFill>
                <a:effectLst>
                  <a:glow rad="228600">
                    <a:srgbClr val="000000"/>
                  </a:glow>
                </a:effectLst>
                <a:uLnTx/>
                <a:uFillTx/>
                <a:latin typeface="Arial"/>
                <a:ea typeface="ＭＳ Ｐゴシック" charset="0"/>
                <a:cs typeface="Arial"/>
              </a:rPr>
              <a:t>760</a:t>
            </a:r>
          </a:p>
        </p:txBody>
      </p:sp>
      <p:sp>
        <p:nvSpPr>
          <p:cNvPr id="54" name="Text Box 44"/>
          <p:cNvSpPr txBox="1">
            <a:spLocks noChangeArrowheads="1"/>
          </p:cNvSpPr>
          <p:nvPr/>
        </p:nvSpPr>
        <p:spPr bwMode="auto">
          <a:xfrm>
            <a:off x="6542112" y="692696"/>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612</a:t>
            </a:r>
          </a:p>
        </p:txBody>
      </p:sp>
      <p:sp>
        <p:nvSpPr>
          <p:cNvPr id="55" name="AutoShape 47"/>
          <p:cNvSpPr>
            <a:spLocks noChangeArrowheads="1"/>
          </p:cNvSpPr>
          <p:nvPr/>
        </p:nvSpPr>
        <p:spPr bwMode="auto">
          <a:xfrm flipV="1">
            <a:off x="6618312" y="1207046"/>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w="9525">
                <a:solidFill>
                  <a:srgbClr val="FF33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glow rad="228600">
                  <a:srgbClr val="000000"/>
                </a:glow>
              </a:effectLst>
              <a:uLnTx/>
              <a:uFillTx/>
              <a:latin typeface="Arial"/>
              <a:ea typeface="ＭＳ Ｐゴシック" charset="0"/>
              <a:cs typeface="Arial"/>
            </a:endParaRPr>
          </a:p>
        </p:txBody>
      </p:sp>
      <p:sp>
        <p:nvSpPr>
          <p:cNvPr id="565298" name="Text Box 50"/>
          <p:cNvSpPr txBox="1">
            <a:spLocks noChangeArrowheads="1"/>
          </p:cNvSpPr>
          <p:nvPr/>
        </p:nvSpPr>
        <p:spPr bwMode="auto">
          <a:xfrm>
            <a:off x="5029200" y="1155700"/>
            <a:ext cx="2514600" cy="1015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单一王国</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722-586</a:t>
            </a:r>
          </a:p>
        </p:txBody>
      </p:sp>
    </p:spTree>
    <p:extLst>
      <p:ext uri="{BB962C8B-B14F-4D97-AF65-F5344CB8AC3E}">
        <p14:creationId xmlns:p14="http://schemas.microsoft.com/office/powerpoint/2010/main" val="39971962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5299"/>
                                        </p:tgtEl>
                                        <p:attrNameLst>
                                          <p:attrName>style.visibility</p:attrName>
                                        </p:attrNameLst>
                                      </p:cBhvr>
                                      <p:to>
                                        <p:strVal val="visible"/>
                                      </p:to>
                                    </p:set>
                                    <p:animEffect transition="in" filter="dissolve">
                                      <p:cBhvr>
                                        <p:cTn id="7" dur="500"/>
                                        <p:tgtEl>
                                          <p:spTgt spid="56529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5301"/>
                                        </p:tgtEl>
                                        <p:attrNameLst>
                                          <p:attrName>style.visibility</p:attrName>
                                        </p:attrNameLst>
                                      </p:cBhvr>
                                      <p:to>
                                        <p:strVal val="visible"/>
                                      </p:to>
                                    </p:set>
                                    <p:animEffect transition="in" filter="dissolve">
                                      <p:cBhvr>
                                        <p:cTn id="11" dur="500"/>
                                        <p:tgtEl>
                                          <p:spTgt spid="565301"/>
                                        </p:tgtEl>
                                      </p:cBhvr>
                                    </p:animEffect>
                                  </p:childTnLst>
                                </p:cTn>
                              </p:par>
                              <p:par>
                                <p:cTn id="12" presetID="22" presetClass="entr" presetSubtype="1" fill="hold" nodeType="withEffect">
                                  <p:stCondLst>
                                    <p:cond delay="0"/>
                                  </p:stCondLst>
                                  <p:childTnLst>
                                    <p:set>
                                      <p:cBhvr>
                                        <p:cTn id="13" dur="1" fill="hold">
                                          <p:stCondLst>
                                            <p:cond delay="0"/>
                                          </p:stCondLst>
                                        </p:cTn>
                                        <p:tgtEl>
                                          <p:spTgt spid="565302"/>
                                        </p:tgtEl>
                                        <p:attrNameLst>
                                          <p:attrName>style.visibility</p:attrName>
                                        </p:attrNameLst>
                                      </p:cBhvr>
                                      <p:to>
                                        <p:strVal val="visible"/>
                                      </p:to>
                                    </p:set>
                                    <p:animEffect transition="in" filter="wipe(up)">
                                      <p:cBhvr>
                                        <p:cTn id="14" dur="500"/>
                                        <p:tgtEl>
                                          <p:spTgt spid="56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304800" y="0"/>
            <a:ext cx="2819400" cy="2667000"/>
          </a:xfrm>
        </p:spPr>
        <p:txBody>
          <a:bodyPr/>
          <a:lstStyle/>
          <a:p>
            <a:pPr eaLnBrk="1" hangingPunct="1"/>
            <a:r>
              <a:rPr lang="zh-CN" altLang="en-US" sz="3600" b="1">
                <a:latin typeface="Times New Roman" charset="0"/>
                <a:cs typeface="宋体" charset="0"/>
              </a:rPr>
              <a:t>约拿与那鸿的对比</a:t>
            </a:r>
            <a:endParaRPr lang="en-US" sz="3600">
              <a:latin typeface="Arial" charset="0"/>
              <a:cs typeface="Arial" charset="0"/>
            </a:endParaRPr>
          </a:p>
        </p:txBody>
      </p:sp>
      <p:sp>
        <p:nvSpPr>
          <p:cNvPr id="169986" name="Text Box 4"/>
          <p:cNvSpPr txBox="1">
            <a:spLocks noChangeArrowheads="1"/>
          </p:cNvSpPr>
          <p:nvPr/>
        </p:nvSpPr>
        <p:spPr bwMode="auto">
          <a:xfrm>
            <a:off x="85312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8EAE9"/>
                </a:solidFill>
                <a:effectLst/>
                <a:uLnTx/>
                <a:uFillTx/>
                <a:latin typeface="Arial" charset="0"/>
                <a:ea typeface="MS PGothic" charset="0"/>
                <a:cs typeface="Arial" charset="0"/>
              </a:rPr>
              <a:t>626</a:t>
            </a:r>
            <a:endParaRPr kumimoji="0" lang="en-US" sz="1800" b="0" i="0" u="none" strike="noStrike" kern="1200" cap="none" spc="0" normalizeH="0" baseline="0" noProof="0">
              <a:ln>
                <a:noFill/>
              </a:ln>
              <a:solidFill>
                <a:srgbClr val="E8EAE9"/>
              </a:solidFill>
              <a:effectLst/>
              <a:uLnTx/>
              <a:uFillTx/>
              <a:latin typeface="Arial" charset="0"/>
              <a:ea typeface="MS PGothic" charset="0"/>
              <a:cs typeface="Arial" charset="0"/>
            </a:endParaRPr>
          </a:p>
        </p:txBody>
      </p:sp>
      <p:pic>
        <p:nvPicPr>
          <p:cNvPr id="169987" name="Picture 4" descr="No U-Tur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3403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3505200" y="0"/>
          <a:ext cx="5638800" cy="6854827"/>
        </p:xfrm>
        <a:graphic>
          <a:graphicData uri="http://schemas.openxmlformats.org/drawingml/2006/table">
            <a:tbl>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92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宋体" charset="0"/>
                          <a:ea typeface="宋体" charset="0"/>
                        </a:rPr>
                        <a:t>约拿</a:t>
                      </a:r>
                      <a:r>
                        <a:rPr kumimoji="0" lang="zh-CN" altLang="en-US" sz="2400" b="1" i="0" u="none" strike="noStrike" cap="none" normalizeH="0" baseline="0" dirty="0">
                          <a:ln>
                            <a:noFill/>
                          </a:ln>
                          <a:solidFill>
                            <a:srgbClr val="FFFFFF"/>
                          </a:solidFill>
                          <a:effectLst/>
                          <a:latin typeface="Times New Roman" charset="0"/>
                          <a:ea typeface="Times" charset="0"/>
                        </a:rPr>
                        <a:t> </a:t>
                      </a:r>
                      <a:endParaRPr kumimoji="0" lang="zh-CN" altLang="en-US"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FFFFFF"/>
                          </a:solidFill>
                          <a:effectLst/>
                          <a:latin typeface="宋体" charset="0"/>
                          <a:ea typeface="宋体" charset="0"/>
                        </a:rPr>
                        <a:t>那鸿</a:t>
                      </a:r>
                      <a:r>
                        <a:rPr kumimoji="0" lang="zh-CN" altLang="en-US" sz="2400" b="1" i="0" u="none" strike="noStrike" cap="none" normalizeH="0" baseline="0">
                          <a:ln>
                            <a:noFill/>
                          </a:ln>
                          <a:solidFill>
                            <a:srgbClr val="FFFFFF"/>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第一本书</a:t>
                      </a:r>
                      <a:r>
                        <a:rPr kumimoji="0" lang="en-US" altLang="zh-CN" sz="2400" b="1" i="0" u="none" strike="noStrike" cap="none" normalizeH="0" baseline="0" dirty="0">
                          <a:ln>
                            <a:noFill/>
                          </a:ln>
                          <a:solidFill>
                            <a:schemeClr val="tx1"/>
                          </a:solidFill>
                          <a:effectLst/>
                          <a:latin typeface="Times New Roman" charset="0"/>
                          <a:ea typeface="Times New Roman" charset="0"/>
                          <a:cs typeface="Times New Roman" charset="0"/>
                        </a:rPr>
                        <a:t>(4 </a:t>
                      </a:r>
                      <a:r>
                        <a:rPr kumimoji="0" lang="zh-CN" altLang="en-US" sz="2400" b="1" i="0" u="none" strike="noStrike" cap="none" normalizeH="0" baseline="0" dirty="0">
                          <a:ln>
                            <a:noFill/>
                          </a:ln>
                          <a:solidFill>
                            <a:schemeClr val="tx1"/>
                          </a:solidFill>
                          <a:effectLst/>
                          <a:latin typeface="宋体" charset="0"/>
                          <a:ea typeface="宋体" charset="0"/>
                        </a:rPr>
                        <a:t>章</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a:t>
                      </a:r>
                      <a:endParaRPr kumimoji="0" lang="en-US" altLang="zh-CN"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tx1"/>
                          </a:solidFill>
                          <a:effectLst/>
                          <a:latin typeface="宋体" charset="0"/>
                          <a:ea typeface="宋体" charset="0"/>
                        </a:rPr>
                        <a:t>续著</a:t>
                      </a:r>
                      <a:r>
                        <a:rPr kumimoji="0" lang="zh-CN" altLang="en-US" sz="2400" b="1" i="0" u="none" strike="noStrike" cap="none" normalizeH="0" baseline="0" dirty="0">
                          <a:ln>
                            <a:noFill/>
                          </a:ln>
                          <a:solidFill>
                            <a:schemeClr val="tx1"/>
                          </a:solidFill>
                          <a:effectLst/>
                          <a:latin typeface="Times New Roman" charset="0"/>
                          <a:ea typeface="Times" charset="0"/>
                        </a:rPr>
                        <a:t> </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(3</a:t>
                      </a:r>
                      <a:r>
                        <a:rPr kumimoji="0" lang="zh-CN" altLang="en-US" sz="2400" b="1" i="0" u="none" strike="noStrike" cap="none" normalizeH="0" baseline="0" dirty="0">
                          <a:ln>
                            <a:noFill/>
                          </a:ln>
                          <a:solidFill>
                            <a:schemeClr val="tx1"/>
                          </a:solidFill>
                          <a:effectLst/>
                          <a:latin typeface="宋体" charset="0"/>
                          <a:ea typeface="MS PGothic" charset="0"/>
                          <a:cs typeface="宋体" charset="0"/>
                        </a:rPr>
                        <a:t>章</a:t>
                      </a:r>
                      <a:r>
                        <a:rPr kumimoji="0" lang="en-US" altLang="zh-CN" sz="2400" b="1" i="0" u="none" strike="noStrike" cap="none" normalizeH="0" baseline="0" dirty="0">
                          <a:ln>
                            <a:noFill/>
                          </a:ln>
                          <a:solidFill>
                            <a:schemeClr val="tx1"/>
                          </a:solidFill>
                          <a:effectLst/>
                          <a:latin typeface="Times New Roman" charset="0"/>
                          <a:ea typeface="MS PGothic" charset="0"/>
                          <a:cs typeface="Times New Roman" charset="0"/>
                        </a:rPr>
                        <a:t>)</a:t>
                      </a:r>
                      <a:endParaRPr kumimoji="0" lang="en-US" altLang="zh-CN" sz="2400" b="0" i="0" u="none" strike="noStrike" cap="none" normalizeH="0" baseline="0" dirty="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1"/>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主前</a:t>
                      </a:r>
                      <a:r>
                        <a:rPr kumimoji="0" lang="zh-CN" altLang="en-US" sz="2400" b="1" i="0" u="none" strike="noStrike" cap="none" normalizeH="0" baseline="0">
                          <a:ln>
                            <a:noFill/>
                          </a:ln>
                          <a:solidFill>
                            <a:schemeClr val="tx1"/>
                          </a:solidFill>
                          <a:effectLst/>
                          <a:latin typeface="Times New Roman" charset="0"/>
                          <a:ea typeface="Times" charset="0"/>
                        </a:rPr>
                        <a:t> </a:t>
                      </a:r>
                      <a:r>
                        <a:rPr kumimoji="0" lang="en-US" altLang="zh-CN" sz="2400" b="1" i="0" u="none" strike="noStrike" cap="none" normalizeH="0" baseline="0">
                          <a:ln>
                            <a:noFill/>
                          </a:ln>
                          <a:solidFill>
                            <a:schemeClr val="tx1"/>
                          </a:solidFill>
                          <a:effectLst/>
                          <a:latin typeface="Times New Roman" charset="0"/>
                          <a:ea typeface="MS PGothic" charset="0"/>
                          <a:cs typeface="Times New Roman" charset="0"/>
                        </a:rPr>
                        <a:t>760 </a:t>
                      </a:r>
                      <a:r>
                        <a:rPr kumimoji="0" lang="zh-CN" altLang="en-US" sz="2400" b="1" i="0" u="none" strike="noStrike" cap="none" normalizeH="0" baseline="0">
                          <a:ln>
                            <a:noFill/>
                          </a:ln>
                          <a:solidFill>
                            <a:schemeClr val="tx1"/>
                          </a:solidFill>
                          <a:effectLst/>
                          <a:latin typeface="宋体" charset="0"/>
                          <a:ea typeface="MS PGothic" charset="0"/>
                          <a:cs typeface="宋体" charset="0"/>
                        </a:rPr>
                        <a:t>年</a:t>
                      </a:r>
                      <a:r>
                        <a:rPr kumimoji="0" lang="zh-CN" altLang="en-US" sz="2400" b="1" i="0" u="none" strike="noStrike" cap="none" normalizeH="0" baseline="0">
                          <a:ln>
                            <a:noFill/>
                          </a:ln>
                          <a:solidFill>
                            <a:schemeClr val="tx1"/>
                          </a:solidFill>
                          <a:effectLst/>
                          <a:latin typeface="Times New Roman" charset="0"/>
                          <a:ea typeface="MS PGothic" charset="0"/>
                          <a:cs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主前</a:t>
                      </a:r>
                      <a:r>
                        <a:rPr kumimoji="0" lang="en-US" altLang="zh-CN" sz="2400" b="1" i="0" u="none" strike="noStrike" cap="none" normalizeH="0" baseline="0">
                          <a:ln>
                            <a:noFill/>
                          </a:ln>
                          <a:solidFill>
                            <a:schemeClr val="tx1"/>
                          </a:solidFill>
                          <a:effectLst/>
                          <a:latin typeface="Times New Roman" charset="0"/>
                          <a:ea typeface="Times New Roman" charset="0"/>
                          <a:cs typeface="Times New Roman" charset="0"/>
                        </a:rPr>
                        <a:t>660 </a:t>
                      </a:r>
                      <a:r>
                        <a:rPr kumimoji="0" lang="zh-CN" altLang="en-US" sz="2400" b="1" i="0" u="none" strike="noStrike" cap="none" normalizeH="0" baseline="0">
                          <a:ln>
                            <a:noFill/>
                          </a:ln>
                          <a:solidFill>
                            <a:schemeClr val="tx1"/>
                          </a:solidFill>
                          <a:effectLst/>
                          <a:latin typeface="宋体" charset="0"/>
                          <a:ea typeface="宋体" charset="0"/>
                        </a:rPr>
                        <a:t>年</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2"/>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从罪中悔改</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回到罪恶中</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3"/>
                  </a:ext>
                </a:extLst>
              </a:tr>
              <a:tr h="10906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GB" sz="2400" b="1" i="0" u="none" strike="noStrike" cap="none" normalizeH="0" baseline="0">
                          <a:ln>
                            <a:noFill/>
                          </a:ln>
                          <a:solidFill>
                            <a:schemeClr val="tx1"/>
                          </a:solidFill>
                          <a:effectLst/>
                          <a:latin typeface="宋体" charset="0"/>
                          <a:ea typeface="宋体" charset="0"/>
                        </a:rPr>
                        <a:t>尼尼微被释放</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GB" sz="2400" b="1" i="0" u="none" strike="noStrike" cap="none" normalizeH="0" baseline="0">
                          <a:ln>
                            <a:noFill/>
                          </a:ln>
                          <a:solidFill>
                            <a:schemeClr val="tx1"/>
                          </a:solidFill>
                          <a:effectLst/>
                          <a:latin typeface="宋体" charset="0"/>
                          <a:ea typeface="宋体" charset="0"/>
                        </a:rPr>
                        <a:t>尼尼微被毁灭</a:t>
                      </a:r>
                      <a:endParaRPr kumimoji="0" lang="zh-CN" altLang="en-US" sz="24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4"/>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以色列被指责</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以色列被保护</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5"/>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悔改的机会</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没有悔改的机会</a:t>
                      </a:r>
                      <a:r>
                        <a:rPr kumimoji="0" lang="zh-CN" altLang="en-US" sz="2400" b="1" i="0" u="none" strike="noStrike" cap="none" normalizeH="0" baseline="0">
                          <a:ln>
                            <a:noFill/>
                          </a:ln>
                          <a:solidFill>
                            <a:schemeClr val="tx1"/>
                          </a:solidFill>
                          <a:effectLst/>
                          <a:latin typeface="Times New Roman" charset="0"/>
                          <a:ea typeface="Times" charset="0"/>
                        </a:rPr>
                        <a:t> </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6"/>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叙述</a:t>
                      </a:r>
                      <a:r>
                        <a:rPr kumimoji="0" lang="zh-CN" altLang="en-US" sz="2400" b="1" i="0" u="none" strike="noStrike" cap="none" normalizeH="0" baseline="0">
                          <a:ln>
                            <a:noFill/>
                          </a:ln>
                          <a:solidFill>
                            <a:schemeClr val="tx1"/>
                          </a:solidFill>
                          <a:effectLst/>
                          <a:latin typeface="Arial" charset="0"/>
                          <a:ea typeface="宋体" charset="0"/>
                        </a:rPr>
                        <a:t>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宋体" charset="0"/>
                          <a:ea typeface="宋体" charset="0"/>
                        </a:rPr>
                        <a:t>宣告</a:t>
                      </a:r>
                      <a:r>
                        <a:rPr kumimoji="0" lang="zh-CN" altLang="en-US" sz="2400" b="1" i="0" u="none" strike="noStrike" cap="none" normalizeH="0" baseline="0">
                          <a:ln>
                            <a:noFill/>
                          </a:ln>
                          <a:solidFill>
                            <a:schemeClr val="tx1"/>
                          </a:solidFill>
                          <a:effectLst/>
                          <a:latin typeface="Times New Roman" charset="0"/>
                          <a:ea typeface="Times" charset="0"/>
                        </a:rPr>
                        <a:t>式</a:t>
                      </a:r>
                      <a:endParaRPr kumimoji="0" lang="zh-CN" altLang="en-US" sz="24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7"/>
                  </a:ext>
                </a:extLst>
              </a:tr>
            </a:tbl>
          </a:graphicData>
        </a:graphic>
      </p:graphicFrame>
      <p:sp>
        <p:nvSpPr>
          <p:cNvPr id="170017" name="Text Box 4"/>
          <p:cNvSpPr txBox="1">
            <a:spLocks noChangeArrowheads="1"/>
          </p:cNvSpPr>
          <p:nvPr/>
        </p:nvSpPr>
        <p:spPr bwMode="auto">
          <a:xfrm>
            <a:off x="8574088"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MS PGothic" charset="0"/>
                <a:cs typeface="Arial" charset="0"/>
              </a:rPr>
              <a:t>626</a:t>
            </a:r>
          </a:p>
        </p:txBody>
      </p:sp>
    </p:spTree>
    <p:extLst>
      <p:ext uri="{BB962C8B-B14F-4D97-AF65-F5344CB8AC3E}">
        <p14:creationId xmlns:p14="http://schemas.microsoft.com/office/powerpoint/2010/main" val="2273911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75874" y="1124744"/>
          <a:ext cx="5638800" cy="4673601"/>
        </p:xfrm>
        <a:graphic>
          <a:graphicData uri="http://schemas.openxmlformats.org/drawingml/2006/table">
            <a:tbl>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92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100" b="1" i="0" u="none" strike="noStrike" cap="none" normalizeH="0" baseline="0" dirty="0">
                          <a:ln>
                            <a:noFill/>
                          </a:ln>
                          <a:solidFill>
                            <a:srgbClr val="FFFFFF"/>
                          </a:solidFill>
                          <a:effectLst/>
                          <a:latin typeface="宋体" charset="0"/>
                          <a:ea typeface="宋体" charset="0"/>
                        </a:rPr>
                        <a:t>约拿</a:t>
                      </a:r>
                      <a:r>
                        <a:rPr kumimoji="0" lang="zh-CN" altLang="en-US" sz="2100" b="1" i="0" u="none" strike="noStrike" cap="none" normalizeH="0" baseline="0" dirty="0">
                          <a:ln>
                            <a:noFill/>
                          </a:ln>
                          <a:solidFill>
                            <a:srgbClr val="FFFFFF"/>
                          </a:solidFill>
                          <a:effectLst/>
                          <a:latin typeface="Times New Roman" charset="0"/>
                          <a:ea typeface="Times" charset="0"/>
                        </a:rPr>
                        <a:t> </a:t>
                      </a:r>
                      <a:endParaRPr kumimoji="0" lang="zh-CN" altLang="en-US" sz="2400" b="0" i="0" u="none" strike="noStrike" cap="none" normalizeH="0" baseline="0" dirty="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Times New Roman" charset="0"/>
                          <a:ea typeface="宋体" charset="0"/>
                        </a:rPr>
                        <a:t>那鸿</a:t>
                      </a:r>
                      <a:endParaRPr kumimoji="0" lang="en-US" altLang="zh-CN" sz="2400" b="1" i="0" u="none" strike="noStrike" cap="none" normalizeH="0" baseline="0">
                        <a:ln>
                          <a:noFill/>
                        </a:ln>
                        <a:solidFill>
                          <a:schemeClr val="bg1"/>
                        </a:solidFill>
                        <a:effectLst/>
                        <a:latin typeface="Times New Roman" charset="0"/>
                        <a:ea typeface="MS Pゴシック"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宋体" charset="0"/>
                          <a:ea typeface="宋体" charset="0"/>
                        </a:rPr>
                        <a:t>尼尼微顺服</a:t>
                      </a:r>
                      <a:r>
                        <a:rPr kumimoji="0" lang="zh-CN" altLang="en-US" sz="2800" b="1" i="0" u="none" strike="noStrike" cap="none" normalizeH="0" baseline="0">
                          <a:ln>
                            <a:noFill/>
                          </a:ln>
                          <a:solidFill>
                            <a:schemeClr val="tx1"/>
                          </a:solidFill>
                          <a:effectLst/>
                          <a:latin typeface="Times New Roman" charset="0"/>
                          <a:ea typeface="Times" charset="0"/>
                        </a:rPr>
                        <a:t> </a:t>
                      </a:r>
                      <a:endParaRPr kumimoji="0" lang="zh-CN" altLang="en-US" sz="2800" b="0" i="0" u="none" strike="noStrike" cap="none" normalizeH="0" baseline="0">
                        <a:ln>
                          <a:noFill/>
                        </a:ln>
                        <a:solidFill>
                          <a:schemeClr val="tx1"/>
                        </a:solidFill>
                        <a:effectLst/>
                        <a:latin typeface="Arial" charset="0"/>
                        <a:ea typeface="MS PGothic" charset="0"/>
                        <a:cs typeface="MS P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宋体" charset="0"/>
                          <a:ea typeface="宋体" charset="0"/>
                        </a:rPr>
                        <a:t>尼尼微不顺服</a:t>
                      </a:r>
                      <a:r>
                        <a:rPr kumimoji="0" lang="zh-CN" altLang="en-US" sz="2800" b="1" i="0" u="none" strike="noStrike" cap="none" normalizeH="0" baseline="0">
                          <a:ln>
                            <a:noFill/>
                          </a:ln>
                          <a:solidFill>
                            <a:schemeClr val="tx1"/>
                          </a:solidFill>
                          <a:effectLst/>
                          <a:latin typeface="Times New Roman" charset="0"/>
                          <a:ea typeface="Times" charset="0"/>
                        </a:rPr>
                        <a:t> </a:t>
                      </a:r>
                      <a:endParaRPr kumimoji="0" lang="zh-CN" altLang="en-US" sz="2800" b="0" i="0" u="none" strike="noStrike" cap="none" normalizeH="0" baseline="0">
                        <a:ln>
                          <a:noFill/>
                        </a:ln>
                        <a:solidFill>
                          <a:schemeClr val="tx1"/>
                        </a:solidFill>
                        <a:effectLst/>
                        <a:latin typeface="Arial" charset="0"/>
                        <a:ea typeface="MS PGothic"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1"/>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免洪水毁灭 </a:t>
                      </a:r>
                      <a:endParaRPr kumimoji="0" lang="zh-CN" altLang="en-US" sz="2800" b="0" i="0" u="none" strike="noStrike" cap="none" normalizeH="0" baseline="0">
                        <a:ln>
                          <a:noFill/>
                        </a:ln>
                        <a:solidFill>
                          <a:schemeClr val="tx1"/>
                        </a:solidFill>
                        <a:effectLst/>
                        <a:latin typeface="Arial" charset="0"/>
                        <a:ea typeface="Time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受洪水毁灭</a:t>
                      </a:r>
                      <a:endParaRPr kumimoji="0" lang="zh-CN" altLang="en-US" sz="2800" b="0" i="0" u="none" strike="noStrike" cap="none" normalizeH="0" baseline="0">
                        <a:ln>
                          <a:noFill/>
                        </a:ln>
                        <a:solidFill>
                          <a:schemeClr val="tx1"/>
                        </a:solidFill>
                        <a:effectLst/>
                        <a:latin typeface="Arial" charset="0"/>
                        <a:ea typeface="Time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2"/>
                  </a:ext>
                </a:extLst>
              </a:tr>
              <a:tr h="666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回转与悔改</a:t>
                      </a:r>
                      <a:endParaRPr kumimoji="0" lang="zh-CN" altLang="en-US" sz="2800" b="0" i="0" u="none" strike="noStrike" cap="none" normalizeH="0" baseline="0">
                        <a:ln>
                          <a:noFill/>
                        </a:ln>
                        <a:solidFill>
                          <a:schemeClr val="tx1"/>
                        </a:solidFill>
                        <a:effectLst/>
                        <a:latin typeface="Arial" charset="0"/>
                        <a:ea typeface="Time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不回转也不悔改</a:t>
                      </a:r>
                      <a:endParaRPr kumimoji="0" lang="zh-CN" altLang="en-US" sz="2800" b="0" i="0" u="none" strike="noStrike" cap="none" normalizeH="0" baseline="0">
                        <a:ln>
                          <a:noFill/>
                        </a:ln>
                        <a:solidFill>
                          <a:schemeClr val="tx1"/>
                        </a:solidFill>
                        <a:effectLst/>
                        <a:latin typeface="Arial" charset="0"/>
                        <a:ea typeface="Time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3"/>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约</a:t>
                      </a:r>
                      <a:r>
                        <a:rPr kumimoji="0" lang="zh-CN" altLang="en-US" sz="2800" b="1" i="0" u="none" strike="noStrike" cap="none" normalizeH="0" baseline="0">
                          <a:ln>
                            <a:noFill/>
                          </a:ln>
                          <a:solidFill>
                            <a:schemeClr val="tx1"/>
                          </a:solidFill>
                          <a:effectLst/>
                          <a:latin typeface="Times New Roman" charset="0"/>
                          <a:ea typeface="宋体" charset="0"/>
                        </a:rPr>
                        <a:t>拿的怒气不合乎理</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Times New Roman" charset="0"/>
                          <a:ea typeface="Times" charset="0"/>
                        </a:rPr>
                        <a:t>重顾约</a:t>
                      </a:r>
                      <a:r>
                        <a:rPr kumimoji="0" lang="zh-CN" altLang="en-US" sz="2800" b="1" i="0" u="none" strike="noStrike" cap="none" normalizeH="0" baseline="0">
                          <a:ln>
                            <a:noFill/>
                          </a:ln>
                          <a:solidFill>
                            <a:schemeClr val="tx1"/>
                          </a:solidFill>
                          <a:effectLst/>
                          <a:latin typeface="Times New Roman" charset="0"/>
                          <a:ea typeface="宋体" charset="0"/>
                        </a:rPr>
                        <a:t>拿的怒气</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extLst>
                  <a:ext uri="{0D108BD9-81ED-4DB2-BD59-A6C34878D82A}">
                    <a16:rowId xmlns:a16="http://schemas.microsoft.com/office/drawing/2014/main" val="10004"/>
                  </a:ext>
                </a:extLst>
              </a:tr>
              <a:tr h="109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tx1"/>
                          </a:solidFill>
                          <a:effectLst/>
                          <a:latin typeface="宋体" charset="0"/>
                          <a:ea typeface="宋体" charset="0"/>
                        </a:rPr>
                        <a:t>上帝的怜悯</a:t>
                      </a:r>
                      <a:endParaRPr kumimoji="0" lang="zh-CN" altLang="en-US" sz="2800" b="0" i="0" u="none" strike="noStrike" cap="none" normalizeH="0" baseline="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宋体" charset="0"/>
                          <a:ea typeface="宋体" charset="0"/>
                        </a:rPr>
                        <a:t>上帝的审判</a:t>
                      </a:r>
                      <a:endParaRPr kumimoji="0" lang="zh-CN" altLang="en-US" sz="2800" b="0" i="0" u="none" strike="noStrike" cap="none" normalizeH="0" baseline="0" dirty="0">
                        <a:ln>
                          <a:noFill/>
                        </a:ln>
                        <a:solidFill>
                          <a:schemeClr val="tx1"/>
                        </a:solidFill>
                        <a:effectLst/>
                        <a:latin typeface="Arial" charset="0"/>
                        <a:ea typeface="宋体"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extLst>
                  <a:ext uri="{0D108BD9-81ED-4DB2-BD59-A6C34878D82A}">
                    <a16:rowId xmlns:a16="http://schemas.microsoft.com/office/drawing/2014/main" val="10005"/>
                  </a:ext>
                </a:extLst>
              </a:tr>
            </a:tbl>
          </a:graphicData>
        </a:graphic>
      </p:graphicFrame>
      <p:sp>
        <p:nvSpPr>
          <p:cNvPr id="22530" name="Rectangle 2"/>
          <p:cNvSpPr>
            <a:spLocks noGrp="1" noChangeArrowheads="1"/>
          </p:cNvSpPr>
          <p:nvPr>
            <p:ph type="ctrTitle"/>
          </p:nvPr>
        </p:nvSpPr>
        <p:spPr>
          <a:xfrm>
            <a:off x="0" y="152400"/>
            <a:ext cx="3124200" cy="2286000"/>
          </a:xfrm>
        </p:spPr>
        <p:txBody>
          <a:bodyPr/>
          <a:lstStyle/>
          <a:p>
            <a:pPr eaLnBrk="1" hangingPunct="1"/>
            <a:r>
              <a:rPr lang="zh-CN" altLang="en-US" sz="3600" b="1">
                <a:latin typeface="Times New Roman" charset="0"/>
                <a:cs typeface="宋体" charset="0"/>
              </a:rPr>
              <a:t>约拿与那鸿的对比</a:t>
            </a:r>
            <a:endParaRPr lang="en-US" sz="4000" b="1">
              <a:latin typeface="Arial" charset="0"/>
              <a:cs typeface="Arial" charset="0"/>
            </a:endParaRPr>
          </a:p>
        </p:txBody>
      </p:sp>
      <p:sp>
        <p:nvSpPr>
          <p:cNvPr id="172063" name="Text Box 4"/>
          <p:cNvSpPr txBox="1">
            <a:spLocks noChangeArrowheads="1"/>
          </p:cNvSpPr>
          <p:nvPr/>
        </p:nvSpPr>
        <p:spPr bwMode="auto">
          <a:xfrm>
            <a:off x="8574088"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MS PGothic" charset="0"/>
                <a:cs typeface="Arial" charset="0"/>
              </a:rPr>
              <a:t>626</a:t>
            </a:r>
          </a:p>
        </p:txBody>
      </p:sp>
      <p:pic>
        <p:nvPicPr>
          <p:cNvPr id="172064" name="Picture 6" descr="nah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34734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636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924800" y="4994275"/>
            <a:ext cx="1219200" cy="833438"/>
          </a:xfrm>
          <a:prstGeom prst="rect">
            <a:avLst/>
          </a:prstGeom>
          <a:solidFill>
            <a:srgbClr val="FF0080"/>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GB" sz="4800" b="1" i="0" u="none" strike="noStrike" kern="1200" cap="none" spc="0" normalizeH="0" baseline="0" noProof="0">
              <a:ln>
                <a:noFill/>
              </a:ln>
              <a:solidFill>
                <a:srgbClr val="66FF66"/>
              </a:solidFill>
              <a:effectLst>
                <a:outerShdw blurRad="38100" dist="38100" dir="2700000" algn="tl">
                  <a:srgbClr val="000000"/>
                </a:outerShdw>
              </a:effectLst>
              <a:uLnTx/>
              <a:uFillTx/>
              <a:latin typeface="Copperplate Gothic Light" charset="0"/>
              <a:ea typeface="MS PGothic" charset="0"/>
            </a:endParaRPr>
          </a:p>
        </p:txBody>
      </p:sp>
      <p:sp>
        <p:nvSpPr>
          <p:cNvPr id="16387" name="Rectangle 3"/>
          <p:cNvSpPr>
            <a:spLocks noChangeArrowheads="1"/>
          </p:cNvSpPr>
          <p:nvPr/>
        </p:nvSpPr>
        <p:spPr bwMode="auto">
          <a:xfrm>
            <a:off x="0" y="30480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GB"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endParaRPr>
          </a:p>
        </p:txBody>
      </p:sp>
      <p:sp>
        <p:nvSpPr>
          <p:cNvPr id="167939" name="Line 4"/>
          <p:cNvSpPr>
            <a:spLocks noChangeShapeType="1"/>
          </p:cNvSpPr>
          <p:nvPr/>
        </p:nvSpPr>
        <p:spPr bwMode="auto">
          <a:xfrm>
            <a:off x="684213" y="1268413"/>
            <a:ext cx="0" cy="4800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0" name="Rectangle 5"/>
          <p:cNvSpPr>
            <a:spLocks noChangeArrowheads="1"/>
          </p:cNvSpPr>
          <p:nvPr/>
        </p:nvSpPr>
        <p:spPr bwMode="auto">
          <a:xfrm>
            <a:off x="0" y="3200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1" name="Rectangle 6"/>
          <p:cNvSpPr>
            <a:spLocks noChangeArrowheads="1"/>
          </p:cNvSpPr>
          <p:nvPr/>
        </p:nvSpPr>
        <p:spPr bwMode="auto">
          <a:xfrm>
            <a:off x="4267200" y="3200400"/>
            <a:ext cx="3048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2" name="Rectangle 7"/>
          <p:cNvSpPr>
            <a:spLocks noChangeArrowheads="1"/>
          </p:cNvSpPr>
          <p:nvPr/>
        </p:nvSpPr>
        <p:spPr bwMode="auto">
          <a:xfrm>
            <a:off x="4114800" y="3048000"/>
            <a:ext cx="3810000" cy="8382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3" name="Rectangle 8"/>
          <p:cNvSpPr>
            <a:spLocks noChangeArrowheads="1"/>
          </p:cNvSpPr>
          <p:nvPr/>
        </p:nvSpPr>
        <p:spPr bwMode="auto">
          <a:xfrm>
            <a:off x="7924800" y="3048000"/>
            <a:ext cx="1219200" cy="838200"/>
          </a:xfrm>
          <a:prstGeom prst="rect">
            <a:avLst/>
          </a:prstGeom>
          <a:solidFill>
            <a:srgbClr val="FF008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4" name="Rectangle 9"/>
          <p:cNvSpPr>
            <a:spLocks noChangeArrowheads="1"/>
          </p:cNvSpPr>
          <p:nvPr/>
        </p:nvSpPr>
        <p:spPr bwMode="auto">
          <a:xfrm>
            <a:off x="0" y="5029200"/>
            <a:ext cx="50292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5"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6"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7" name="Line 12"/>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8" name="Line 13"/>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49" name="Line 14"/>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0" name="Line 15"/>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1" name="Line 16"/>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2" name="Line 17"/>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3" name="Line 18"/>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4" name="Line 19"/>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5" name="Line 20"/>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6" name="Line 21"/>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7" name="Text Box 22"/>
          <p:cNvSpPr txBox="1">
            <a:spLocks noChangeArrowheads="1"/>
          </p:cNvSpPr>
          <p:nvPr/>
        </p:nvSpPr>
        <p:spPr bwMode="auto">
          <a:xfrm>
            <a:off x="609600" y="381000"/>
            <a:ext cx="876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Times New Roman" charset="0"/>
                <a:ea typeface="MS PGothic" charset="0"/>
              </a:rPr>
              <a:t>　</a:t>
            </a:r>
            <a:r>
              <a:rPr kumimoji="1" lang="en-US" altLang="ja-JP" sz="1600" b="0" i="0" u="none" strike="noStrike" kern="1200" cap="none" spc="0" normalizeH="0" baseline="0" noProof="0">
                <a:ln>
                  <a:noFill/>
                </a:ln>
                <a:solidFill>
                  <a:srgbClr val="FFFFFF"/>
                </a:solidFill>
                <a:effectLst/>
                <a:uLnTx/>
                <a:uFillTx/>
                <a:latin typeface="Times New Roman" charset="0"/>
                <a:ea typeface="MS PGothic" charset="0"/>
              </a:rPr>
              <a:t>660     650     640     630     620     610     600     590     580     570      560      550     540     530     520       </a:t>
            </a:r>
          </a:p>
        </p:txBody>
      </p:sp>
      <p:sp>
        <p:nvSpPr>
          <p:cNvPr id="167958" name="Line 23"/>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59" name="Line 24"/>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60" name="Line 25"/>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61" name="Rectangle 26"/>
          <p:cNvSpPr>
            <a:spLocks noChangeArrowheads="1"/>
          </p:cNvSpPr>
          <p:nvPr/>
        </p:nvSpPr>
        <p:spPr bwMode="auto">
          <a:xfrm>
            <a:off x="0" y="3200400"/>
            <a:ext cx="914400" cy="5334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62" name="Line 27"/>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63" name="Rectangle 28"/>
          <p:cNvSpPr>
            <a:spLocks noChangeArrowheads="1"/>
          </p:cNvSpPr>
          <p:nvPr/>
        </p:nvSpPr>
        <p:spPr bwMode="auto">
          <a:xfrm>
            <a:off x="0" y="685800"/>
            <a:ext cx="3962400" cy="1511300"/>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13" name="Text Box 29"/>
          <p:cNvSpPr txBox="1">
            <a:spLocks noChangeArrowheads="1"/>
          </p:cNvSpPr>
          <p:nvPr/>
        </p:nvSpPr>
        <p:spPr bwMode="auto">
          <a:xfrm>
            <a:off x="990600" y="3276600"/>
            <a:ext cx="25908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亚述时代</a:t>
            </a:r>
            <a:endParaRPr kumimoji="1"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414" name="Text Box 30"/>
          <p:cNvSpPr txBox="1">
            <a:spLocks noChangeArrowheads="1"/>
          </p:cNvSpPr>
          <p:nvPr/>
        </p:nvSpPr>
        <p:spPr bwMode="auto">
          <a:xfrm>
            <a:off x="4343400" y="3276600"/>
            <a:ext cx="32766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000066"/>
                </a:solidFill>
                <a:effectLst>
                  <a:outerShdw blurRad="38100" dist="38100" dir="2700000" algn="tl">
                    <a:srgbClr val="000000"/>
                  </a:outerShdw>
                </a:effectLst>
                <a:uLnTx/>
                <a:uFillTx/>
                <a:latin typeface="Copperplate Gothic Light" pitchFamily="-112" charset="0"/>
                <a:ea typeface="MS PGothic" pitchFamily="34" charset="-128"/>
                <a:cs typeface="+mn-cs"/>
              </a:rPr>
              <a:t>新巴比伦时代</a:t>
            </a:r>
            <a:endParaRPr kumimoji="1" lang="ja-JP" altLang="en-US" sz="2400" b="1" i="0" u="none" strike="noStrike" kern="1200" cap="none" spc="0" normalizeH="0" baseline="0" noProof="0">
              <a:ln>
                <a:noFill/>
              </a:ln>
              <a:solidFill>
                <a:srgbClr val="000066"/>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415" name="Text Box 31"/>
          <p:cNvSpPr txBox="1">
            <a:spLocks noChangeArrowheads="1"/>
          </p:cNvSpPr>
          <p:nvPr/>
        </p:nvSpPr>
        <p:spPr bwMode="auto">
          <a:xfrm>
            <a:off x="7696200" y="3276600"/>
            <a:ext cx="16764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rPr>
              <a:t>波</a:t>
            </a:r>
            <a:r>
              <a:rPr kumimoji="1" lang="zh-CN" alt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S PGothic" charset="0"/>
                <a:cs typeface="宋体" charset="0"/>
              </a:rPr>
              <a:t>斯</a:t>
            </a:r>
            <a:r>
              <a:rPr kumimoji="1" lang="zh-CN" altLang="en-GB" sz="2400" b="0" i="0" u="none" strike="noStrike" kern="1200" cap="none" spc="0" normalizeH="0" baseline="0" noProof="0">
                <a:ln>
                  <a:noFill/>
                </a:ln>
                <a:solidFill>
                  <a:srgbClr val="FFFFFF"/>
                </a:solidFill>
                <a:effectLst/>
                <a:uLnTx/>
                <a:uFillTx/>
                <a:latin typeface="Arial" charset="0"/>
                <a:ea typeface="MS PGothic" charset="0"/>
              </a:rPr>
              <a:t> </a:t>
            </a:r>
            <a:endParaRPr kumimoji="1" lang="ja-JP" alt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16" name="Text Box 32"/>
          <p:cNvSpPr txBox="1">
            <a:spLocks noChangeArrowheads="1"/>
          </p:cNvSpPr>
          <p:nvPr/>
        </p:nvSpPr>
        <p:spPr bwMode="auto">
          <a:xfrm>
            <a:off x="-107950" y="3275013"/>
            <a:ext cx="1119188" cy="369887"/>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当代强国</a:t>
            </a:r>
            <a:endPar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7968" name="Text Box 34"/>
          <p:cNvSpPr txBox="1">
            <a:spLocks noChangeArrowheads="1"/>
          </p:cNvSpPr>
          <p:nvPr/>
        </p:nvSpPr>
        <p:spPr bwMode="auto">
          <a:xfrm>
            <a:off x="573088" y="22177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Times New Roman" charset="0"/>
                <a:ea typeface="MS PGothic" charset="0"/>
              </a:rPr>
              <a:t>663 BC</a:t>
            </a:r>
          </a:p>
        </p:txBody>
      </p:sp>
      <p:sp>
        <p:nvSpPr>
          <p:cNvPr id="167969" name="Rectangle 35"/>
          <p:cNvSpPr>
            <a:spLocks noChangeArrowheads="1"/>
          </p:cNvSpPr>
          <p:nvPr/>
        </p:nvSpPr>
        <p:spPr bwMode="auto">
          <a:xfrm>
            <a:off x="2362200" y="685800"/>
            <a:ext cx="457200" cy="1511300"/>
          </a:xfrm>
          <a:prstGeom prst="rect">
            <a:avLst/>
          </a:prstGeom>
          <a:solidFill>
            <a:srgbClr val="FF66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70" name="Rectangle 36"/>
          <p:cNvSpPr>
            <a:spLocks noChangeArrowheads="1"/>
          </p:cNvSpPr>
          <p:nvPr/>
        </p:nvSpPr>
        <p:spPr bwMode="auto">
          <a:xfrm>
            <a:off x="3733800" y="685800"/>
            <a:ext cx="228600" cy="1511300"/>
          </a:xfrm>
          <a:prstGeom prst="rect">
            <a:avLst/>
          </a:prstGeom>
          <a:solidFill>
            <a:srgbClr val="FFFF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21" name="Text Box 37"/>
          <p:cNvSpPr txBox="1">
            <a:spLocks noChangeArrowheads="1"/>
          </p:cNvSpPr>
          <p:nvPr/>
        </p:nvSpPr>
        <p:spPr bwMode="auto">
          <a:xfrm>
            <a:off x="838200" y="1066800"/>
            <a:ext cx="1676400" cy="304800"/>
          </a:xfrm>
          <a:prstGeom prst="rect">
            <a:avLst/>
          </a:prstGeom>
          <a:noFill/>
          <a:ln>
            <a:noFill/>
          </a:ln>
          <a:effectLst>
            <a:outerShdw blurRad="63500" dist="38099" dir="2700000"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400" b="1" i="0" u="none" strike="noStrike" kern="1200" cap="none" spc="0" normalizeH="0" baseline="0" noProof="0" dirty="0">
                <a:ln>
                  <a:noFill/>
                </a:ln>
                <a:solidFill>
                  <a:srgbClr val="000000"/>
                </a:solidFill>
                <a:effectLst/>
                <a:uLnTx/>
                <a:uFillTx/>
                <a:latin typeface="Copperplate Gothic Light" pitchFamily="-112" charset="0"/>
                <a:ea typeface="MS PGothic" pitchFamily="34" charset="-128"/>
                <a:cs typeface="+mn-cs"/>
              </a:rPr>
              <a:t>亚述巴尼拔王</a:t>
            </a:r>
          </a:p>
        </p:txBody>
      </p:sp>
      <p:sp>
        <p:nvSpPr>
          <p:cNvPr id="167972" name="Rectangle 38"/>
          <p:cNvSpPr>
            <a:spLocks noChangeArrowheads="1"/>
          </p:cNvSpPr>
          <p:nvPr/>
        </p:nvSpPr>
        <p:spPr bwMode="auto">
          <a:xfrm>
            <a:off x="2819400" y="685800"/>
            <a:ext cx="914400" cy="1511300"/>
          </a:xfrm>
          <a:prstGeom prst="rect">
            <a:avLst/>
          </a:prstGeom>
          <a:solidFill>
            <a:srgbClr val="66FF66"/>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73" name="Rectangle 39"/>
          <p:cNvSpPr>
            <a:spLocks noChangeArrowheads="1"/>
          </p:cNvSpPr>
          <p:nvPr/>
        </p:nvSpPr>
        <p:spPr bwMode="auto">
          <a:xfrm>
            <a:off x="0" y="838200"/>
            <a:ext cx="1116013" cy="8382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24" name="Text Box 40"/>
          <p:cNvSpPr txBox="1">
            <a:spLocks noChangeArrowheads="1"/>
          </p:cNvSpPr>
          <p:nvPr/>
        </p:nvSpPr>
        <p:spPr bwMode="auto">
          <a:xfrm>
            <a:off x="0" y="1042988"/>
            <a:ext cx="1187450" cy="369887"/>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亚述诸王</a:t>
            </a:r>
            <a:endParaRPr kumimoji="1" lang="ja-JP"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425" name="Text Box 41"/>
          <p:cNvSpPr txBox="1">
            <a:spLocks noChangeArrowheads="1"/>
          </p:cNvSpPr>
          <p:nvPr/>
        </p:nvSpPr>
        <p:spPr bwMode="auto">
          <a:xfrm>
            <a:off x="2351088" y="609600"/>
            <a:ext cx="492125" cy="1676400"/>
          </a:xfrm>
          <a:prstGeom prst="rect">
            <a:avLst/>
          </a:prstGeom>
          <a:noFill/>
          <a:ln>
            <a:noFill/>
          </a:ln>
          <a:effectLst>
            <a:outerShdw blurRad="63500" dist="38099" dir="2700000"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000" b="1" i="0" u="none" strike="noStrike" kern="1200" cap="none" spc="0" normalizeH="0" baseline="0" noProof="0">
                <a:ln>
                  <a:noFill/>
                </a:ln>
                <a:solidFill>
                  <a:srgbClr val="000000"/>
                </a:solidFill>
                <a:effectLst/>
                <a:uLnTx/>
                <a:uFillTx/>
                <a:latin typeface="Arial" charset="0"/>
                <a:ea typeface="MS PGothic" charset="0"/>
                <a:cs typeface="宋体" charset="0"/>
              </a:rPr>
              <a:t>亚述提里兰尼</a:t>
            </a:r>
            <a:endParaRPr kumimoji="1" lang="en-US" altLang="ja-JP" sz="2000" b="1" i="0" u="none" strike="noStrike" kern="1200" cap="none" spc="0" normalizeH="0" baseline="0" noProof="0">
              <a:ln>
                <a:noFill/>
              </a:ln>
              <a:solidFill>
                <a:srgbClr val="000000"/>
              </a:solidFill>
              <a:effectLst/>
              <a:uLnTx/>
              <a:uFillTx/>
              <a:latin typeface="Arial" charset="0"/>
              <a:ea typeface="MS PGothic" charset="0"/>
              <a:cs typeface="宋体" charset="0"/>
            </a:endParaRPr>
          </a:p>
        </p:txBody>
      </p:sp>
      <p:sp>
        <p:nvSpPr>
          <p:cNvPr id="16426" name="Text Box 42"/>
          <p:cNvSpPr txBox="1">
            <a:spLocks noChangeArrowheads="1"/>
          </p:cNvSpPr>
          <p:nvPr/>
        </p:nvSpPr>
        <p:spPr bwMode="auto">
          <a:xfrm>
            <a:off x="2982913" y="673100"/>
            <a:ext cx="554037" cy="1676400"/>
          </a:xfrm>
          <a:prstGeom prst="rect">
            <a:avLst/>
          </a:prstGeom>
          <a:noFill/>
          <a:ln>
            <a:noFill/>
          </a:ln>
          <a:effectLst>
            <a:outerShdw blurRad="63500" dist="38099" dir="2700000"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400" b="1" i="0" u="none" strike="noStrike" kern="1200" cap="none" spc="0" normalizeH="0" baseline="0" noProof="0">
                <a:ln>
                  <a:noFill/>
                </a:ln>
                <a:solidFill>
                  <a:srgbClr val="000000"/>
                </a:solidFill>
                <a:effectLst/>
                <a:uLnTx/>
                <a:uFillTx/>
                <a:latin typeface="Arial" charset="0"/>
                <a:ea typeface="MS PGothic" charset="0"/>
                <a:cs typeface="宋体" charset="0"/>
              </a:rPr>
              <a:t>西撒勒辊</a:t>
            </a:r>
            <a:endParaRPr kumimoji="1" lang="ja-JP" altLang="en-US" sz="2400" b="1" i="0" u="none" strike="noStrike" kern="1200" cap="none" spc="0" normalizeH="0" baseline="0" noProof="0">
              <a:ln>
                <a:noFill/>
              </a:ln>
              <a:solidFill>
                <a:srgbClr val="000000"/>
              </a:solidFill>
              <a:effectLst/>
              <a:uLnTx/>
              <a:uFillTx/>
              <a:latin typeface="Arial" charset="0"/>
              <a:ea typeface="MS PGothic" charset="0"/>
              <a:cs typeface="宋体" charset="0"/>
            </a:endParaRPr>
          </a:p>
        </p:txBody>
      </p:sp>
      <p:sp>
        <p:nvSpPr>
          <p:cNvPr id="16427" name="Text Box 43"/>
          <p:cNvSpPr txBox="1">
            <a:spLocks noChangeArrowheads="1"/>
          </p:cNvSpPr>
          <p:nvPr/>
        </p:nvSpPr>
        <p:spPr bwMode="auto">
          <a:xfrm>
            <a:off x="3563938" y="549275"/>
            <a:ext cx="954087" cy="1595438"/>
          </a:xfrm>
          <a:prstGeom prst="rect">
            <a:avLst/>
          </a:prstGeom>
          <a:noFill/>
          <a:ln>
            <a:noFill/>
          </a:ln>
          <a:effectLst>
            <a:outerShdw blurRad="63500" dist="38099" dir="2700000"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000" b="1" i="0" u="none" strike="noStrike" kern="1200" cap="none" spc="0" normalizeH="0" baseline="0" noProof="0">
                <a:ln>
                  <a:noFill/>
                </a:ln>
                <a:solidFill>
                  <a:srgbClr val="FFFFFF"/>
                </a:solidFill>
                <a:effectLst/>
                <a:uLnTx/>
                <a:uFillTx/>
                <a:latin typeface="Arial" charset="0"/>
                <a:ea typeface="MS PGothic" charset="0"/>
                <a:cs typeface="宋体" charset="0"/>
              </a:rPr>
              <a:t>亚述乌巴</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000" b="1" i="0" u="none" strike="noStrike" kern="1200" cap="none" spc="0" normalizeH="0" baseline="0" noProof="0">
                <a:ln>
                  <a:noFill/>
                </a:ln>
                <a:solidFill>
                  <a:srgbClr val="000000"/>
                </a:solidFill>
                <a:effectLst/>
                <a:uLnTx/>
                <a:uFillTx/>
                <a:latin typeface="Arial" charset="0"/>
                <a:ea typeface="MS PGothic" charset="0"/>
                <a:cs typeface="宋体" charset="0"/>
              </a:rPr>
              <a:t>力二世</a:t>
            </a:r>
            <a:endParaRPr kumimoji="1" lang="ja-JP" altLang="en-US" sz="2000" b="1" i="0" u="none" strike="noStrike" kern="1200" cap="none" spc="0" normalizeH="0" baseline="0" noProof="0">
              <a:ln>
                <a:noFill/>
              </a:ln>
              <a:solidFill>
                <a:srgbClr val="000000"/>
              </a:solidFill>
              <a:effectLst/>
              <a:uLnTx/>
              <a:uFillTx/>
              <a:latin typeface="Arial" charset="0"/>
              <a:ea typeface="MS PGothic" charset="0"/>
              <a:cs typeface="宋体" charset="0"/>
            </a:endParaRPr>
          </a:p>
        </p:txBody>
      </p:sp>
      <p:grpSp>
        <p:nvGrpSpPr>
          <p:cNvPr id="167978" name="Group 44"/>
          <p:cNvGrpSpPr>
            <a:grpSpLocks/>
          </p:cNvGrpSpPr>
          <p:nvPr/>
        </p:nvGrpSpPr>
        <p:grpSpPr bwMode="auto">
          <a:xfrm>
            <a:off x="3124200" y="2667000"/>
            <a:ext cx="762000" cy="533400"/>
            <a:chOff x="1968" y="1680"/>
            <a:chExt cx="480" cy="336"/>
          </a:xfrm>
        </p:grpSpPr>
        <p:sp>
          <p:nvSpPr>
            <p:cNvPr id="16429" name="AutoShape 45"/>
            <p:cNvSpPr>
              <a:spLocks noChangeArrowheads="1"/>
            </p:cNvSpPr>
            <p:nvPr/>
          </p:nvSpPr>
          <p:spPr bwMode="auto">
            <a:xfrm>
              <a:off x="1968" y="1680"/>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7"/>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30" name="Text Box 46"/>
            <p:cNvSpPr txBox="1">
              <a:spLocks noChangeArrowheads="1"/>
            </p:cNvSpPr>
            <p:nvPr/>
          </p:nvSpPr>
          <p:spPr bwMode="auto">
            <a:xfrm>
              <a:off x="2016" y="1776"/>
              <a:ext cx="384" cy="192"/>
            </a:xfrm>
            <a:prstGeom prst="rect">
              <a:avLst/>
            </a:prstGeom>
            <a:noFill/>
            <a:ln>
              <a:noFill/>
            </a:ln>
            <a:effectLst>
              <a:outerShdw blurRad="63500" dist="29783" dir="1514402"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37931725" indent="-37474525">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Times New Roman" charset="0"/>
                  <a:ea typeface="MS PGothic" charset="0"/>
                </a:rPr>
                <a:t>612</a:t>
              </a:r>
              <a:endParaRPr kumimoji="1" lang="en-US" altLang="ja-JP" sz="1200" b="1" i="0" u="none" strike="noStrike" kern="1200" cap="none" spc="0" normalizeH="0" baseline="0" noProof="0">
                <a:ln>
                  <a:noFill/>
                </a:ln>
                <a:solidFill>
                  <a:srgbClr val="FFFFFF"/>
                </a:solidFill>
                <a:effectLst/>
                <a:uLnTx/>
                <a:uFillTx/>
                <a:latin typeface="Times New Roman" charset="0"/>
                <a:ea typeface="MS PGothic" charset="0"/>
              </a:endParaRPr>
            </a:p>
          </p:txBody>
        </p:sp>
      </p:grpSp>
      <p:sp>
        <p:nvSpPr>
          <p:cNvPr id="16431" name="Rectangle 47"/>
          <p:cNvSpPr>
            <a:spLocks noChangeArrowheads="1"/>
          </p:cNvSpPr>
          <p:nvPr/>
        </p:nvSpPr>
        <p:spPr bwMode="auto">
          <a:xfrm>
            <a:off x="0" y="4335463"/>
            <a:ext cx="5562600" cy="823912"/>
          </a:xfrm>
          <a:prstGeom prst="rect">
            <a:avLst/>
          </a:prstGeom>
          <a:noFill/>
          <a:ln w="9525">
            <a:no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GB"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endParaRPr>
          </a:p>
        </p:txBody>
      </p:sp>
      <p:sp>
        <p:nvSpPr>
          <p:cNvPr id="167980" name="Rectangle 48"/>
          <p:cNvSpPr>
            <a:spLocks noChangeArrowheads="1"/>
          </p:cNvSpPr>
          <p:nvPr/>
        </p:nvSpPr>
        <p:spPr bwMode="auto">
          <a:xfrm>
            <a:off x="0" y="4724400"/>
            <a:ext cx="5029200" cy="304800"/>
          </a:xfrm>
          <a:prstGeom prst="rect">
            <a:avLst/>
          </a:prstGeom>
          <a:solidFill>
            <a:srgbClr val="CC99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33" name="Text Box 49"/>
          <p:cNvSpPr txBox="1">
            <a:spLocks noChangeArrowheads="1"/>
          </p:cNvSpPr>
          <p:nvPr/>
        </p:nvSpPr>
        <p:spPr bwMode="auto">
          <a:xfrm>
            <a:off x="0" y="4724400"/>
            <a:ext cx="50292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opperplate Gothic Light" pitchFamily="-112" charset="0"/>
                <a:ea typeface="MS PGothic" pitchFamily="34" charset="-128"/>
                <a:cs typeface="+mn-cs"/>
              </a:rPr>
              <a:t>犹大</a:t>
            </a:r>
            <a:endParaRPr kumimoji="1" lang="ja-JP" altLang="en-US"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7982" name="Rectangle 50"/>
          <p:cNvSpPr>
            <a:spLocks noChangeArrowheads="1"/>
          </p:cNvSpPr>
          <p:nvPr/>
        </p:nvSpPr>
        <p:spPr bwMode="auto">
          <a:xfrm>
            <a:off x="0" y="5029200"/>
            <a:ext cx="1981200" cy="762000"/>
          </a:xfrm>
          <a:prstGeom prst="rect">
            <a:avLst/>
          </a:prstGeom>
          <a:solidFill>
            <a:srgbClr val="FF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83" name="Rectangle 51"/>
          <p:cNvSpPr>
            <a:spLocks noChangeArrowheads="1"/>
          </p:cNvSpPr>
          <p:nvPr/>
        </p:nvSpPr>
        <p:spPr bwMode="auto">
          <a:xfrm>
            <a:off x="1981200" y="5029200"/>
            <a:ext cx="152400" cy="762000"/>
          </a:xfrm>
          <a:prstGeom prst="rect">
            <a:avLst/>
          </a:prstGeom>
          <a:solidFill>
            <a:srgbClr val="00FF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84" name="Rectangle 52"/>
          <p:cNvSpPr>
            <a:spLocks noChangeArrowheads="1"/>
          </p:cNvSpPr>
          <p:nvPr/>
        </p:nvSpPr>
        <p:spPr bwMode="auto">
          <a:xfrm>
            <a:off x="2133600" y="5029200"/>
            <a:ext cx="1752600" cy="762000"/>
          </a:xfrm>
          <a:prstGeom prst="rect">
            <a:avLst/>
          </a:prstGeom>
          <a:solidFill>
            <a:srgbClr val="CC66FF"/>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85" name="Rectangle 53"/>
          <p:cNvSpPr>
            <a:spLocks noChangeArrowheads="1"/>
          </p:cNvSpPr>
          <p:nvPr/>
        </p:nvSpPr>
        <p:spPr bwMode="auto">
          <a:xfrm>
            <a:off x="3962400" y="5029200"/>
            <a:ext cx="533400" cy="762000"/>
          </a:xfrm>
          <a:prstGeom prst="rect">
            <a:avLst/>
          </a:prstGeom>
          <a:solidFill>
            <a:srgbClr val="66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86" name="Rectangle 54"/>
          <p:cNvSpPr>
            <a:spLocks noChangeArrowheads="1"/>
          </p:cNvSpPr>
          <p:nvPr/>
        </p:nvSpPr>
        <p:spPr bwMode="auto">
          <a:xfrm>
            <a:off x="4572000" y="5029200"/>
            <a:ext cx="457200" cy="7620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39" name="Text Box 55"/>
          <p:cNvSpPr txBox="1">
            <a:spLocks noChangeArrowheads="1"/>
          </p:cNvSpPr>
          <p:nvPr/>
        </p:nvSpPr>
        <p:spPr bwMode="auto">
          <a:xfrm>
            <a:off x="2209800" y="5257800"/>
            <a:ext cx="1600200" cy="4572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400" b="1" i="0" u="none" strike="noStrike" kern="1200" cap="none" spc="0" normalizeH="0" baseline="0" noProof="0">
                <a:ln>
                  <a:noFill/>
                </a:ln>
                <a:solidFill>
                  <a:srgbClr val="000000"/>
                </a:solidFill>
                <a:effectLst/>
                <a:uLnTx/>
                <a:uFillTx/>
                <a:latin typeface="Arial" charset="0"/>
                <a:ea typeface="MS PGothic" charset="0"/>
                <a:cs typeface="宋体" charset="0"/>
              </a:rPr>
              <a:t>约西亚</a:t>
            </a:r>
            <a:r>
              <a:rPr kumimoji="1" lang="zh-CN" altLang="en-US" sz="2400" b="0" i="0" u="none" strike="noStrike" kern="1200" cap="none" spc="0" normalizeH="0" baseline="0" noProof="0">
                <a:ln>
                  <a:noFill/>
                </a:ln>
                <a:solidFill>
                  <a:srgbClr val="000000"/>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40" name="Text Box 56"/>
          <p:cNvSpPr txBox="1">
            <a:spLocks noChangeArrowheads="1"/>
          </p:cNvSpPr>
          <p:nvPr/>
        </p:nvSpPr>
        <p:spPr bwMode="auto">
          <a:xfrm>
            <a:off x="3932238" y="4806950"/>
            <a:ext cx="554037" cy="11430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000" b="1" i="0" u="none" strike="noStrike" kern="1200" cap="none" spc="0" normalizeH="0" baseline="0" noProof="0">
                <a:ln>
                  <a:noFill/>
                </a:ln>
                <a:solidFill>
                  <a:srgbClr val="000000"/>
                </a:solidFill>
                <a:effectLst/>
                <a:uLnTx/>
                <a:uFillTx/>
                <a:latin typeface="Arial" charset="0"/>
                <a:ea typeface="MS PGothic" charset="0"/>
                <a:cs typeface="宋体" charset="0"/>
              </a:rPr>
              <a:t>约雅敬</a:t>
            </a:r>
            <a:r>
              <a:rPr kumimoji="1" lang="zh-CN" altLang="en-US" sz="2400" b="0" i="0" u="none" strike="noStrike" kern="1200" cap="none" spc="0" normalizeH="0" baseline="0" noProof="0">
                <a:ln>
                  <a:noFill/>
                </a:ln>
                <a:solidFill>
                  <a:srgbClr val="000000"/>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41" name="Text Box 57"/>
          <p:cNvSpPr txBox="1">
            <a:spLocks noChangeArrowheads="1"/>
          </p:cNvSpPr>
          <p:nvPr/>
        </p:nvSpPr>
        <p:spPr bwMode="auto">
          <a:xfrm>
            <a:off x="4449763" y="4806950"/>
            <a:ext cx="554037" cy="10668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000" b="1" i="0" u="none" strike="noStrike" kern="1200" cap="none" spc="0" normalizeH="0" baseline="0" noProof="0">
                <a:ln>
                  <a:noFill/>
                </a:ln>
                <a:solidFill>
                  <a:srgbClr val="000000"/>
                </a:solidFill>
                <a:effectLst/>
                <a:uLnTx/>
                <a:uFillTx/>
                <a:latin typeface="Arial" charset="0"/>
                <a:ea typeface="MS PGothic" charset="0"/>
                <a:cs typeface="宋体" charset="0"/>
              </a:rPr>
              <a:t>西底家</a:t>
            </a:r>
            <a:r>
              <a:rPr kumimoji="1" lang="zh-CN" altLang="en-US" sz="2400" b="0" i="0" u="none" strike="noStrike" kern="1200" cap="none" spc="0" normalizeH="0" baseline="0" noProof="0">
                <a:ln>
                  <a:noFill/>
                </a:ln>
                <a:solidFill>
                  <a:srgbClr val="000000"/>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42" name="Text Box 58"/>
          <p:cNvSpPr txBox="1">
            <a:spLocks noChangeArrowheads="1"/>
          </p:cNvSpPr>
          <p:nvPr/>
        </p:nvSpPr>
        <p:spPr bwMode="auto">
          <a:xfrm>
            <a:off x="1066800" y="5791200"/>
            <a:ext cx="1143000" cy="457200"/>
          </a:xfrm>
          <a:prstGeom prst="rect">
            <a:avLst/>
          </a:prstGeom>
          <a:noFill/>
          <a:ln>
            <a:noFill/>
          </a:ln>
          <a:effectLst>
            <a:outerShdw blurRad="63500" dist="29783" dir="3885598"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Arial" charset="0"/>
                <a:ea typeface="MS PGothic" charset="0"/>
                <a:cs typeface="宋体" charset="0"/>
              </a:rPr>
              <a:t>亚们</a:t>
            </a:r>
            <a:r>
              <a:rPr kumimoji="1" lang="zh-CN" altLang="en-US" sz="2400" b="0" i="0" u="none" strike="noStrike" kern="1200" cap="none" spc="0" normalizeH="0" baseline="0" noProof="0">
                <a:ln>
                  <a:noFill/>
                </a:ln>
                <a:solidFill>
                  <a:srgbClr val="FFFFFF"/>
                </a:solidFill>
                <a:effectLst/>
                <a:uLnTx/>
                <a:uFillTx/>
                <a:latin typeface="Arial" charset="0"/>
                <a:ea typeface="MS PGothic" charset="0"/>
              </a:rPr>
              <a:t> </a:t>
            </a:r>
            <a:r>
              <a:rPr kumimoji="1" lang="en-US" altLang="ja-JP" sz="1400" b="1" i="0" u="none" strike="noStrike" kern="1200" cap="none" spc="0" normalizeH="0" baseline="0" noProof="0">
                <a:ln>
                  <a:noFill/>
                </a:ln>
                <a:solidFill>
                  <a:srgbClr val="FFFFFF"/>
                </a:solidFill>
                <a:effectLst/>
                <a:uLnTx/>
                <a:uFillTx/>
                <a:latin typeface="Copperplate Gothic Light" charset="0"/>
                <a:ea typeface="MS PGothic" charset="0"/>
              </a:rPr>
              <a:t> </a:t>
            </a:r>
          </a:p>
        </p:txBody>
      </p:sp>
      <p:sp>
        <p:nvSpPr>
          <p:cNvPr id="167991" name="Line 59"/>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44" name="Text Box 60"/>
          <p:cNvSpPr txBox="1">
            <a:spLocks noChangeArrowheads="1"/>
          </p:cNvSpPr>
          <p:nvPr/>
        </p:nvSpPr>
        <p:spPr bwMode="auto">
          <a:xfrm>
            <a:off x="2286000" y="5791200"/>
            <a:ext cx="1600200" cy="396875"/>
          </a:xfrm>
          <a:prstGeom prst="rect">
            <a:avLst/>
          </a:prstGeom>
          <a:noFill/>
          <a:ln>
            <a:noFill/>
          </a:ln>
          <a:effectLst>
            <a:outerShdw blurRad="63500" dist="29783" dir="3885598"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000" b="1" i="0" u="none" strike="noStrike" kern="1200" cap="none" spc="0" normalizeH="0" baseline="0" noProof="0">
                <a:ln>
                  <a:noFill/>
                </a:ln>
                <a:solidFill>
                  <a:srgbClr val="FFFFFF"/>
                </a:solidFill>
                <a:effectLst/>
                <a:uLnTx/>
                <a:uFillTx/>
                <a:latin typeface="Arial" charset="0"/>
                <a:ea typeface="MS PGothic" charset="0"/>
                <a:cs typeface="宋体" charset="0"/>
              </a:rPr>
              <a:t>约哈斯</a:t>
            </a:r>
            <a:r>
              <a:rPr kumimoji="1" lang="zh-CN" altLang="en-US" sz="2000" b="0" i="0" u="none" strike="noStrike" kern="1200" cap="none" spc="0" normalizeH="0" baseline="0" noProof="0">
                <a:ln>
                  <a:noFill/>
                </a:ln>
                <a:solidFill>
                  <a:srgbClr val="FFFFFF"/>
                </a:solidFill>
                <a:effectLst/>
                <a:uLnTx/>
                <a:uFillTx/>
                <a:latin typeface="Arial" charset="0"/>
                <a:ea typeface="MS PGothic" charset="0"/>
              </a:rPr>
              <a:t> </a:t>
            </a:r>
            <a:endParaRPr kumimoji="1" lang="en-US" altLang="ja-JP" sz="20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93" name="Line 61"/>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46" name="Text Box 62"/>
          <p:cNvSpPr txBox="1">
            <a:spLocks noChangeArrowheads="1"/>
          </p:cNvSpPr>
          <p:nvPr/>
        </p:nvSpPr>
        <p:spPr bwMode="auto">
          <a:xfrm>
            <a:off x="4191000" y="5867400"/>
            <a:ext cx="1981200" cy="457200"/>
          </a:xfrm>
          <a:prstGeom prst="rect">
            <a:avLst/>
          </a:prstGeom>
          <a:noFill/>
          <a:ln>
            <a:noFill/>
          </a:ln>
          <a:effectLst>
            <a:outerShdw blurRad="63500" dist="29783" dir="3885598"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000" b="1" i="0" u="none" strike="noStrike" kern="1200" cap="none" spc="0" normalizeH="0" baseline="0" noProof="0">
                <a:ln>
                  <a:noFill/>
                </a:ln>
                <a:solidFill>
                  <a:srgbClr val="FFFFFF"/>
                </a:solidFill>
                <a:effectLst/>
                <a:uLnTx/>
                <a:uFillTx/>
                <a:latin typeface="Arial" charset="0"/>
                <a:ea typeface="MS PGothic" charset="0"/>
                <a:cs typeface="宋体" charset="0"/>
              </a:rPr>
              <a:t>约雅斤</a:t>
            </a:r>
            <a:r>
              <a:rPr kumimoji="1" lang="zh-CN" altLang="en-US" sz="2400" b="0" i="0" u="none" strike="noStrike" kern="1200" cap="none" spc="0" normalizeH="0" baseline="0" noProof="0">
                <a:ln>
                  <a:noFill/>
                </a:ln>
                <a:solidFill>
                  <a:srgbClr val="FFFFFF"/>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7995" name="Line 63"/>
          <p:cNvSpPr>
            <a:spLocks noChangeShapeType="1"/>
          </p:cNvSpPr>
          <p:nvPr/>
        </p:nvSpPr>
        <p:spPr bwMode="auto">
          <a:xfrm flipH="1" flipV="1">
            <a:off x="4495800" y="57912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grpSp>
        <p:nvGrpSpPr>
          <p:cNvPr id="167996" name="Group 64"/>
          <p:cNvGrpSpPr>
            <a:grpSpLocks/>
          </p:cNvGrpSpPr>
          <p:nvPr/>
        </p:nvGrpSpPr>
        <p:grpSpPr bwMode="auto">
          <a:xfrm>
            <a:off x="609600" y="4005263"/>
            <a:ext cx="1143000" cy="490537"/>
            <a:chOff x="576" y="2519"/>
            <a:chExt cx="720" cy="361"/>
          </a:xfrm>
        </p:grpSpPr>
        <p:sp>
          <p:nvSpPr>
            <p:cNvPr id="168010" name="Rectangle 65"/>
            <p:cNvSpPr>
              <a:spLocks noChangeArrowheads="1"/>
            </p:cNvSpPr>
            <p:nvPr/>
          </p:nvSpPr>
          <p:spPr bwMode="auto">
            <a:xfrm>
              <a:off x="576" y="2544"/>
              <a:ext cx="720" cy="336"/>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50" name="Text Box 66"/>
            <p:cNvSpPr txBox="1">
              <a:spLocks noChangeArrowheads="1"/>
            </p:cNvSpPr>
            <p:nvPr/>
          </p:nvSpPr>
          <p:spPr bwMode="auto">
            <a:xfrm>
              <a:off x="624" y="2519"/>
              <a:ext cx="672" cy="336"/>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那鸿</a:t>
              </a:r>
              <a:endParaRPr kumimoji="1" lang="ja-JP"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grpSp>
      <p:sp>
        <p:nvSpPr>
          <p:cNvPr id="16451" name="Text Box 67"/>
          <p:cNvSpPr txBox="1">
            <a:spLocks noChangeArrowheads="1"/>
          </p:cNvSpPr>
          <p:nvPr/>
        </p:nvSpPr>
        <p:spPr bwMode="auto">
          <a:xfrm>
            <a:off x="5486400" y="5105400"/>
            <a:ext cx="2438400" cy="822325"/>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rPr>
              <a:t>犹大被掳至巴比伦</a:t>
            </a:r>
            <a:r>
              <a:rPr kumimoji="1" lang="en-US"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MS PGothic" charset="0"/>
              </a:rPr>
              <a:t>(586)</a:t>
            </a:r>
          </a:p>
        </p:txBody>
      </p:sp>
      <p:sp>
        <p:nvSpPr>
          <p:cNvPr id="167998" name="Line 68"/>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53" name="Text Box 69"/>
          <p:cNvSpPr txBox="1">
            <a:spLocks noChangeArrowheads="1"/>
          </p:cNvSpPr>
          <p:nvPr/>
        </p:nvSpPr>
        <p:spPr bwMode="auto">
          <a:xfrm>
            <a:off x="7848600" y="5105400"/>
            <a:ext cx="1373188"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回归</a:t>
            </a:r>
            <a:endParaRPr kumimoji="1"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8000" name="Rectangle 71"/>
          <p:cNvSpPr>
            <a:spLocks noChangeArrowheads="1"/>
          </p:cNvSpPr>
          <p:nvPr/>
        </p:nvSpPr>
        <p:spPr bwMode="auto">
          <a:xfrm>
            <a:off x="3200400" y="6172200"/>
            <a:ext cx="1447800" cy="3810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56" name="Text Box 72"/>
          <p:cNvSpPr txBox="1">
            <a:spLocks noChangeArrowheads="1"/>
          </p:cNvSpPr>
          <p:nvPr/>
        </p:nvSpPr>
        <p:spPr bwMode="auto">
          <a:xfrm>
            <a:off x="3124200" y="6172200"/>
            <a:ext cx="16002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哈巴谷</a:t>
            </a:r>
            <a:endParaRPr kumimoji="1" lang="ja-JP"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8002" name="Rectangle 73"/>
          <p:cNvSpPr>
            <a:spLocks noChangeArrowheads="1"/>
          </p:cNvSpPr>
          <p:nvPr/>
        </p:nvSpPr>
        <p:spPr bwMode="auto">
          <a:xfrm>
            <a:off x="0" y="5105400"/>
            <a:ext cx="914400" cy="6096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16458" name="Text Box 74"/>
          <p:cNvSpPr txBox="1">
            <a:spLocks noChangeArrowheads="1"/>
          </p:cNvSpPr>
          <p:nvPr/>
        </p:nvSpPr>
        <p:spPr bwMode="auto">
          <a:xfrm>
            <a:off x="0" y="5105400"/>
            <a:ext cx="914400" cy="641350"/>
          </a:xfrm>
          <a:prstGeom prst="rect">
            <a:avLst/>
          </a:prstGeom>
          <a:noFill/>
          <a:ln w="9525">
            <a:noFill/>
            <a:miter lim="800000"/>
            <a:headEnd/>
            <a:tailEnd/>
          </a:ln>
          <a:effectLst/>
        </p:spPr>
        <p:txBody>
          <a:bodyPr>
            <a:spAutoFit/>
          </a:bodyP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rPr>
              <a:t>犹大诸王</a:t>
            </a:r>
            <a:endParaRPr kumimoji="1" lang="ja-JP"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112" charset="0"/>
              <a:ea typeface="MS PGothic" pitchFamily="34" charset="-128"/>
              <a:cs typeface="+mn-cs"/>
            </a:endParaRPr>
          </a:p>
        </p:txBody>
      </p:sp>
      <p:sp>
        <p:nvSpPr>
          <p:cNvPr id="16459" name="Text Box 75"/>
          <p:cNvSpPr txBox="1">
            <a:spLocks noChangeArrowheads="1"/>
          </p:cNvSpPr>
          <p:nvPr/>
        </p:nvSpPr>
        <p:spPr bwMode="auto">
          <a:xfrm>
            <a:off x="8153400" y="0"/>
            <a:ext cx="992188" cy="4603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ahoma" charset="-52"/>
                <a:ea typeface="宋体" charset="-122"/>
                <a:cs typeface="宋体" charset="-122"/>
              </a:rPr>
              <a:t>560</a:t>
            </a:r>
          </a:p>
        </p:txBody>
      </p:sp>
      <p:sp>
        <p:nvSpPr>
          <p:cNvPr id="16460" name="Text Box 76"/>
          <p:cNvSpPr txBox="1">
            <a:spLocks noChangeArrowheads="1"/>
          </p:cNvSpPr>
          <p:nvPr/>
        </p:nvSpPr>
        <p:spPr bwMode="auto">
          <a:xfrm>
            <a:off x="3657600" y="2743200"/>
            <a:ext cx="4953000" cy="304800"/>
          </a:xfrm>
          <a:prstGeom prst="rect">
            <a:avLst/>
          </a:prstGeom>
          <a:noFill/>
          <a:ln>
            <a:noFill/>
          </a:ln>
          <a:effectLst>
            <a:outerShdw blurRad="63500" dist="29783" dir="1514402" algn="ctr" rotWithShape="0">
              <a:srgbClr val="19191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Times New Roman" charset="0"/>
                <a:ea typeface="MS PGothic" pitchFamily="34" charset="-128"/>
                <a:cs typeface="MS PGothic" pitchFamily="34" charset="-128"/>
              </a:rPr>
              <a:t>609  605				           539</a:t>
            </a:r>
          </a:p>
        </p:txBody>
      </p:sp>
      <p:sp>
        <p:nvSpPr>
          <p:cNvPr id="16462" name="Text Box 78"/>
          <p:cNvSpPr txBox="1">
            <a:spLocks noChangeArrowheads="1"/>
          </p:cNvSpPr>
          <p:nvPr/>
        </p:nvSpPr>
        <p:spPr bwMode="auto">
          <a:xfrm>
            <a:off x="762000" y="5257800"/>
            <a:ext cx="1447800" cy="4572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GB" sz="2400" b="1" i="0" u="none" strike="noStrike" kern="1200" cap="none" spc="0" normalizeH="0" baseline="0" noProof="0">
                <a:ln>
                  <a:noFill/>
                </a:ln>
                <a:solidFill>
                  <a:srgbClr val="000000"/>
                </a:solidFill>
                <a:effectLst/>
                <a:uLnTx/>
                <a:uFillTx/>
                <a:latin typeface="Arial" charset="0"/>
                <a:ea typeface="MS PGothic" charset="0"/>
                <a:cs typeface="宋体" charset="0"/>
              </a:rPr>
              <a:t>玛拿西</a:t>
            </a:r>
            <a:r>
              <a:rPr kumimoji="1" lang="zh-CN" altLang="en-US" sz="2400" b="0" i="0" u="none" strike="noStrike" kern="1200" cap="none" spc="0" normalizeH="0" baseline="0" noProof="0">
                <a:ln>
                  <a:noFill/>
                </a:ln>
                <a:solidFill>
                  <a:srgbClr val="000000"/>
                </a:solidFill>
                <a:effectLst/>
                <a:uLnTx/>
                <a:uFillTx/>
                <a:latin typeface="Arial" charset="0"/>
                <a:ea typeface="MS PGothic" charset="0"/>
              </a:rPr>
              <a:t> </a:t>
            </a:r>
            <a:endParaRPr kumimoji="1" lang="en-US" altLang="ja-JP"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6463" name="Rectangle 79"/>
          <p:cNvSpPr>
            <a:spLocks noGrp="1" noChangeArrowheads="1"/>
          </p:cNvSpPr>
          <p:nvPr>
            <p:ph type="title" idx="4294967295"/>
          </p:nvPr>
        </p:nvSpPr>
        <p:spPr>
          <a:xfrm>
            <a:off x="4427538" y="981075"/>
            <a:ext cx="4176712" cy="1295400"/>
          </a:xfrm>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zh-CN" altLang="en-US">
                <a:effectLst/>
                <a:ea typeface="宋体" charset="-122"/>
                <a:cs typeface="ＭＳ Ｐゴシック" charset="-128"/>
              </a:rPr>
              <a:t>那鸿的日子</a:t>
            </a:r>
          </a:p>
        </p:txBody>
      </p:sp>
      <p:sp>
        <p:nvSpPr>
          <p:cNvPr id="168008" name="Text Box 80"/>
          <p:cNvSpPr txBox="1">
            <a:spLocks noChangeArrowheads="1"/>
          </p:cNvSpPr>
          <p:nvPr/>
        </p:nvSpPr>
        <p:spPr bwMode="auto">
          <a:xfrm>
            <a:off x="2482850" y="213360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尼尼微被毁灭</a:t>
            </a:r>
            <a:endParaRPr kumimoji="1" lang="en-GB" sz="2400" b="1" i="0" u="none" strike="noStrike" kern="1200" cap="none" spc="0" normalizeH="0" baseline="0" noProof="0">
              <a:ln>
                <a:noFill/>
              </a:ln>
              <a:solidFill>
                <a:srgbClr val="FFFFFF"/>
              </a:solidFill>
              <a:effectLst/>
              <a:uLnTx/>
              <a:uFillTx/>
              <a:latin typeface="Arial" charset="0"/>
              <a:ea typeface="MS PGothic" charset="0"/>
              <a:cs typeface="宋体" charset="0"/>
            </a:endParaRPr>
          </a:p>
        </p:txBody>
      </p:sp>
      <p:sp>
        <p:nvSpPr>
          <p:cNvPr id="168009" name="Text Box 81"/>
          <p:cNvSpPr txBox="1">
            <a:spLocks noChangeArrowheads="1"/>
          </p:cNvSpPr>
          <p:nvPr/>
        </p:nvSpPr>
        <p:spPr bwMode="auto">
          <a:xfrm>
            <a:off x="179388" y="2452688"/>
            <a:ext cx="1801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FFFFFF"/>
                </a:solidFill>
                <a:effectLst/>
                <a:uLnTx/>
                <a:uFillTx/>
                <a:latin typeface="Arial" charset="0"/>
                <a:ea typeface="MS PGothic" charset="0"/>
                <a:cs typeface="宋体" charset="0"/>
              </a:rPr>
              <a:t>挪亚们</a:t>
            </a:r>
            <a:r>
              <a:rPr kumimoji="1" lang="zh-CN" altLang="en-GB" sz="2000" b="1" i="0" u="none" strike="noStrike" kern="1200" cap="none" spc="0" normalizeH="0" baseline="0" noProof="0">
                <a:ln>
                  <a:noFill/>
                </a:ln>
                <a:solidFill>
                  <a:srgbClr val="FFFFFF"/>
                </a:solidFill>
                <a:effectLst/>
                <a:uLnTx/>
                <a:uFillTx/>
                <a:latin typeface="Arial" charset="0"/>
                <a:ea typeface="MS PGothic" charset="0"/>
                <a:cs typeface="宋体" charset="0"/>
              </a:rPr>
              <a:t>被毁灭</a:t>
            </a:r>
            <a:endParaRPr kumimoji="1" lang="en-GB" sz="2000" b="1" i="0" u="none" strike="noStrike" kern="1200" cap="none" spc="0" normalizeH="0" baseline="0" noProof="0">
              <a:ln>
                <a:noFill/>
              </a:ln>
              <a:solidFill>
                <a:srgbClr val="FFFFFF"/>
              </a:solidFill>
              <a:effectLst/>
              <a:uLnTx/>
              <a:uFillTx/>
              <a:latin typeface="Arial" charset="0"/>
              <a:ea typeface="MS PGothic" charset="0"/>
              <a:cs typeface="宋体" charset="0"/>
            </a:endParaRPr>
          </a:p>
        </p:txBody>
      </p:sp>
    </p:spTree>
    <p:extLst>
      <p:ext uri="{BB962C8B-B14F-4D97-AF65-F5344CB8AC3E}">
        <p14:creationId xmlns:p14="http://schemas.microsoft.com/office/powerpoint/2010/main" val="2692178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3"/>
          <p:cNvSpPr>
            <a:spLocks noGrp="1" noChangeArrowheads="1"/>
          </p:cNvSpPr>
          <p:nvPr>
            <p:ph type="ctrTitle"/>
          </p:nvPr>
        </p:nvSpPr>
        <p:spPr>
          <a:xfrm>
            <a:off x="1524000" y="0"/>
            <a:ext cx="5867400" cy="685800"/>
          </a:xfrm>
          <a:solidFill>
            <a:schemeClr val="bg2"/>
          </a:solidFill>
        </p:spPr>
        <p:txBody>
          <a:bodyPr/>
          <a:lstStyle/>
          <a:p>
            <a:pPr eaLnBrk="1" hangingPunct="1"/>
            <a:r>
              <a:rPr lang="en-US" altLang="zh-CN">
                <a:solidFill>
                  <a:schemeClr val="bg2"/>
                </a:solidFill>
                <a:latin typeface="Times New Roman" charset="0"/>
                <a:ea typeface="MS PGothic" charset="0"/>
                <a:cs typeface="宋体" charset="0"/>
              </a:rPr>
              <a:t>OT Prophets &amp; Kings</a:t>
            </a:r>
          </a:p>
        </p:txBody>
      </p:sp>
      <p:sp>
        <p:nvSpPr>
          <p:cNvPr id="163842"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3"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4"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5"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6"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7"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8"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charset="0"/>
              <a:ea typeface="MS PGothic" charset="0"/>
            </a:endParaRPr>
          </a:p>
        </p:txBody>
      </p:sp>
      <p:sp>
        <p:nvSpPr>
          <p:cNvPr id="163849" name="Text Box 10"/>
          <p:cNvSpPr txBox="1">
            <a:spLocks noChangeArrowheads="1"/>
          </p:cNvSpPr>
          <p:nvPr/>
        </p:nvSpPr>
        <p:spPr bwMode="auto">
          <a:xfrm>
            <a:off x="85026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163850"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rPr>
              <a:t>931</a:t>
            </a:r>
          </a:p>
        </p:txBody>
      </p:sp>
      <p:sp>
        <p:nvSpPr>
          <p:cNvPr id="163851"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rPr>
              <a:t>722</a:t>
            </a:r>
          </a:p>
        </p:txBody>
      </p:sp>
      <p:sp>
        <p:nvSpPr>
          <p:cNvPr id="163852"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rPr>
              <a:t>586</a:t>
            </a:r>
          </a:p>
        </p:txBody>
      </p:sp>
      <p:sp>
        <p:nvSpPr>
          <p:cNvPr id="30734"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ja-JP" altLang="en-US" sz="2800" b="1" i="0" u="none" strike="noStrike" kern="1200" cap="none" spc="0" normalizeH="0" baseline="0" noProof="0">
                <a:ln>
                  <a:noFill/>
                </a:ln>
                <a:solidFill>
                  <a:srgbClr val="EAEAEA"/>
                </a:solidFill>
                <a:effectLst/>
                <a:uLnTx/>
                <a:uFillTx/>
                <a:latin typeface="Arial" charset="0"/>
                <a:ea typeface="MS PGothic" charset="0"/>
                <a:cs typeface="宋体" charset="0"/>
              </a:rPr>
              <a:t>俄巴底亚</a:t>
            </a:r>
            <a:endParaRPr kumimoji="0" lang="en-US" sz="2800" b="1" i="0" u="none" strike="noStrike" kern="1200" cap="none" spc="0" normalizeH="0" baseline="0" noProof="0">
              <a:ln>
                <a:noFill/>
              </a:ln>
              <a:solidFill>
                <a:srgbClr val="EAEAEA"/>
              </a:solidFill>
              <a:effectLst/>
              <a:uLnTx/>
              <a:uFillTx/>
              <a:latin typeface="Arial" charset="0"/>
              <a:ea typeface="MS PGothic" charset="0"/>
              <a:cs typeface="宋体" charset="0"/>
            </a:endParaRPr>
          </a:p>
        </p:txBody>
      </p:sp>
      <p:sp>
        <p:nvSpPr>
          <p:cNvPr id="30735"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约拿</a:t>
            </a:r>
          </a:p>
        </p:txBody>
      </p:sp>
      <p:sp>
        <p:nvSpPr>
          <p:cNvPr id="30736"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阿摩司</a:t>
            </a:r>
          </a:p>
        </p:txBody>
      </p:sp>
      <p:sp>
        <p:nvSpPr>
          <p:cNvPr id="30737"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ja-JP" altLang="en-US" sz="2400" b="1" i="0" u="none" strike="noStrike" kern="1200" cap="none" spc="0" normalizeH="0" baseline="0" noProof="0">
                <a:ln>
                  <a:noFill/>
                </a:ln>
                <a:solidFill>
                  <a:srgbClr val="EAEAEA"/>
                </a:solidFill>
                <a:effectLst/>
                <a:uLnTx/>
                <a:uFillTx/>
                <a:latin typeface="Arial" charset="0"/>
                <a:ea typeface="MS PGothic" charset="0"/>
                <a:cs typeface="宋体" charset="0"/>
              </a:rPr>
              <a:t>何西阿</a:t>
            </a:r>
            <a:endParaRPr kumimoji="0" lang="en-US" sz="2400" b="1" i="0" u="none" strike="noStrike" kern="1200" cap="none" spc="0" normalizeH="0" baseline="0" noProof="0">
              <a:ln>
                <a:noFill/>
              </a:ln>
              <a:solidFill>
                <a:srgbClr val="EAEAEA"/>
              </a:solidFill>
              <a:effectLst/>
              <a:uLnTx/>
              <a:uFillTx/>
              <a:latin typeface="Arial" charset="0"/>
              <a:ea typeface="MS PGothic" charset="0"/>
              <a:cs typeface="宋体" charset="0"/>
            </a:endParaRPr>
          </a:p>
        </p:txBody>
      </p:sp>
      <p:sp>
        <p:nvSpPr>
          <p:cNvPr id="30738"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以赛亚</a:t>
            </a:r>
          </a:p>
        </p:txBody>
      </p:sp>
      <p:sp>
        <p:nvSpPr>
          <p:cNvPr id="30739"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弥迦</a:t>
            </a:r>
          </a:p>
        </p:txBody>
      </p:sp>
      <p:sp>
        <p:nvSpPr>
          <p:cNvPr id="30740"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那鸿</a:t>
            </a:r>
          </a:p>
        </p:txBody>
      </p:sp>
      <p:sp>
        <p:nvSpPr>
          <p:cNvPr id="30741"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宋体" charset="0"/>
              </a:rPr>
              <a:t>哈巴谷</a:t>
            </a:r>
          </a:p>
        </p:txBody>
      </p:sp>
      <p:sp>
        <p:nvSpPr>
          <p:cNvPr id="163861" name="WordArt 22"/>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MS PGothic"/>
                <a:ea typeface="MS PGothic"/>
                <a:cs typeface="MS PGothic"/>
              </a:rPr>
              <a:t>旧约的列王与先知</a:t>
            </a:r>
            <a:endParaRPr kumimoji="0" lang="en-US" sz="3600" b="0" i="0" u="none" strike="noStrike" kern="10" cap="none" spc="0" normalizeH="0" baseline="0" noProof="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MS PGothic"/>
              <a:ea typeface="MS PGothic"/>
              <a:cs typeface="MS PGothic"/>
            </a:endParaRPr>
          </a:p>
        </p:txBody>
      </p:sp>
    </p:spTree>
    <p:extLst>
      <p:ext uri="{BB962C8B-B14F-4D97-AF65-F5344CB8AC3E}">
        <p14:creationId xmlns:p14="http://schemas.microsoft.com/office/powerpoint/2010/main" val="1022655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34"/>
                                        </p:tgtEl>
                                        <p:attrNameLst>
                                          <p:attrName>style.visibility</p:attrName>
                                        </p:attrNameLst>
                                      </p:cBhvr>
                                      <p:to>
                                        <p:strVal val="visible"/>
                                      </p:to>
                                    </p:set>
                                    <p:anim calcmode="lin" valueType="num">
                                      <p:cBhvr additive="base">
                                        <p:cTn id="7" dur="500" fill="hold"/>
                                        <p:tgtEl>
                                          <p:spTgt spid="30734"/>
                                        </p:tgtEl>
                                        <p:attrNameLst>
                                          <p:attrName>ppt_x</p:attrName>
                                        </p:attrNameLst>
                                      </p:cBhvr>
                                      <p:tavLst>
                                        <p:tav tm="0">
                                          <p:val>
                                            <p:strVal val="0-#ppt_w/2"/>
                                          </p:val>
                                        </p:tav>
                                        <p:tav tm="100000">
                                          <p:val>
                                            <p:strVal val="#ppt_x"/>
                                          </p:val>
                                        </p:tav>
                                      </p:tavLst>
                                    </p:anim>
                                    <p:anim calcmode="lin" valueType="num">
                                      <p:cBhvr additive="base">
                                        <p:cTn id="8" dur="500" fill="hold"/>
                                        <p:tgtEl>
                                          <p:spTgt spid="307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35"/>
                                        </p:tgtEl>
                                        <p:attrNameLst>
                                          <p:attrName>style.visibility</p:attrName>
                                        </p:attrNameLst>
                                      </p:cBhvr>
                                      <p:to>
                                        <p:strVal val="visible"/>
                                      </p:to>
                                    </p:set>
                                    <p:anim calcmode="lin" valueType="num">
                                      <p:cBhvr additive="base">
                                        <p:cTn id="13" dur="500" fill="hold"/>
                                        <p:tgtEl>
                                          <p:spTgt spid="30735"/>
                                        </p:tgtEl>
                                        <p:attrNameLst>
                                          <p:attrName>ppt_x</p:attrName>
                                        </p:attrNameLst>
                                      </p:cBhvr>
                                      <p:tavLst>
                                        <p:tav tm="0">
                                          <p:val>
                                            <p:strVal val="0-#ppt_w/2"/>
                                          </p:val>
                                        </p:tav>
                                        <p:tav tm="100000">
                                          <p:val>
                                            <p:strVal val="#ppt_x"/>
                                          </p:val>
                                        </p:tav>
                                      </p:tavLst>
                                    </p:anim>
                                    <p:anim calcmode="lin" valueType="num">
                                      <p:cBhvr additive="base">
                                        <p:cTn id="14" dur="500" fill="hold"/>
                                        <p:tgtEl>
                                          <p:spTgt spid="307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36"/>
                                        </p:tgtEl>
                                        <p:attrNameLst>
                                          <p:attrName>style.visibility</p:attrName>
                                        </p:attrNameLst>
                                      </p:cBhvr>
                                      <p:to>
                                        <p:strVal val="visible"/>
                                      </p:to>
                                    </p:set>
                                    <p:anim calcmode="lin" valueType="num">
                                      <p:cBhvr additive="base">
                                        <p:cTn id="19" dur="500" fill="hold"/>
                                        <p:tgtEl>
                                          <p:spTgt spid="30736"/>
                                        </p:tgtEl>
                                        <p:attrNameLst>
                                          <p:attrName>ppt_x</p:attrName>
                                        </p:attrNameLst>
                                      </p:cBhvr>
                                      <p:tavLst>
                                        <p:tav tm="0">
                                          <p:val>
                                            <p:strVal val="0-#ppt_w/2"/>
                                          </p:val>
                                        </p:tav>
                                        <p:tav tm="100000">
                                          <p:val>
                                            <p:strVal val="#ppt_x"/>
                                          </p:val>
                                        </p:tav>
                                      </p:tavLst>
                                    </p:anim>
                                    <p:anim calcmode="lin" valueType="num">
                                      <p:cBhvr additive="base">
                                        <p:cTn id="20" dur="500" fill="hold"/>
                                        <p:tgtEl>
                                          <p:spTgt spid="3073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37"/>
                                        </p:tgtEl>
                                        <p:attrNameLst>
                                          <p:attrName>style.visibility</p:attrName>
                                        </p:attrNameLst>
                                      </p:cBhvr>
                                      <p:to>
                                        <p:strVal val="visible"/>
                                      </p:to>
                                    </p:set>
                                    <p:anim calcmode="lin" valueType="num">
                                      <p:cBhvr additive="base">
                                        <p:cTn id="25" dur="500" fill="hold"/>
                                        <p:tgtEl>
                                          <p:spTgt spid="30737"/>
                                        </p:tgtEl>
                                        <p:attrNameLst>
                                          <p:attrName>ppt_x</p:attrName>
                                        </p:attrNameLst>
                                      </p:cBhvr>
                                      <p:tavLst>
                                        <p:tav tm="0">
                                          <p:val>
                                            <p:strVal val="0-#ppt_w/2"/>
                                          </p:val>
                                        </p:tav>
                                        <p:tav tm="100000">
                                          <p:val>
                                            <p:strVal val="#ppt_x"/>
                                          </p:val>
                                        </p:tav>
                                      </p:tavLst>
                                    </p:anim>
                                    <p:anim calcmode="lin" valueType="num">
                                      <p:cBhvr additive="base">
                                        <p:cTn id="26" dur="500" fill="hold"/>
                                        <p:tgtEl>
                                          <p:spTgt spid="3073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38"/>
                                        </p:tgtEl>
                                        <p:attrNameLst>
                                          <p:attrName>style.visibility</p:attrName>
                                        </p:attrNameLst>
                                      </p:cBhvr>
                                      <p:to>
                                        <p:strVal val="visible"/>
                                      </p:to>
                                    </p:set>
                                    <p:anim calcmode="lin" valueType="num">
                                      <p:cBhvr additive="base">
                                        <p:cTn id="31" dur="500" fill="hold"/>
                                        <p:tgtEl>
                                          <p:spTgt spid="30738"/>
                                        </p:tgtEl>
                                        <p:attrNameLst>
                                          <p:attrName>ppt_x</p:attrName>
                                        </p:attrNameLst>
                                      </p:cBhvr>
                                      <p:tavLst>
                                        <p:tav tm="0">
                                          <p:val>
                                            <p:strVal val="0-#ppt_w/2"/>
                                          </p:val>
                                        </p:tav>
                                        <p:tav tm="100000">
                                          <p:val>
                                            <p:strVal val="#ppt_x"/>
                                          </p:val>
                                        </p:tav>
                                      </p:tavLst>
                                    </p:anim>
                                    <p:anim calcmode="lin" valueType="num">
                                      <p:cBhvr additive="base">
                                        <p:cTn id="32" dur="500" fill="hold"/>
                                        <p:tgtEl>
                                          <p:spTgt spid="307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0739"/>
                                        </p:tgtEl>
                                        <p:attrNameLst>
                                          <p:attrName>style.visibility</p:attrName>
                                        </p:attrNameLst>
                                      </p:cBhvr>
                                      <p:to>
                                        <p:strVal val="visible"/>
                                      </p:to>
                                    </p:set>
                                    <p:anim calcmode="lin" valueType="num">
                                      <p:cBhvr additive="base">
                                        <p:cTn id="37" dur="500" fill="hold"/>
                                        <p:tgtEl>
                                          <p:spTgt spid="30739"/>
                                        </p:tgtEl>
                                        <p:attrNameLst>
                                          <p:attrName>ppt_x</p:attrName>
                                        </p:attrNameLst>
                                      </p:cBhvr>
                                      <p:tavLst>
                                        <p:tav tm="0">
                                          <p:val>
                                            <p:strVal val="0-#ppt_w/2"/>
                                          </p:val>
                                        </p:tav>
                                        <p:tav tm="100000">
                                          <p:val>
                                            <p:strVal val="#ppt_x"/>
                                          </p:val>
                                        </p:tav>
                                      </p:tavLst>
                                    </p:anim>
                                    <p:anim calcmode="lin" valueType="num">
                                      <p:cBhvr additive="base">
                                        <p:cTn id="38" dur="500" fill="hold"/>
                                        <p:tgtEl>
                                          <p:spTgt spid="3073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0740"/>
                                        </p:tgtEl>
                                        <p:attrNameLst>
                                          <p:attrName>style.visibility</p:attrName>
                                        </p:attrNameLst>
                                      </p:cBhvr>
                                      <p:to>
                                        <p:strVal val="visible"/>
                                      </p:to>
                                    </p:set>
                                    <p:anim calcmode="lin" valueType="num">
                                      <p:cBhvr additive="base">
                                        <p:cTn id="43" dur="500" fill="hold"/>
                                        <p:tgtEl>
                                          <p:spTgt spid="30740"/>
                                        </p:tgtEl>
                                        <p:attrNameLst>
                                          <p:attrName>ppt_x</p:attrName>
                                        </p:attrNameLst>
                                      </p:cBhvr>
                                      <p:tavLst>
                                        <p:tav tm="0">
                                          <p:val>
                                            <p:strVal val="0-#ppt_w/2"/>
                                          </p:val>
                                        </p:tav>
                                        <p:tav tm="100000">
                                          <p:val>
                                            <p:strVal val="#ppt_x"/>
                                          </p:val>
                                        </p:tav>
                                      </p:tavLst>
                                    </p:anim>
                                    <p:anim calcmode="lin" valueType="num">
                                      <p:cBhvr additive="base">
                                        <p:cTn id="44" dur="500" fill="hold"/>
                                        <p:tgtEl>
                                          <p:spTgt spid="3074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0741"/>
                                        </p:tgtEl>
                                        <p:attrNameLst>
                                          <p:attrName>style.visibility</p:attrName>
                                        </p:attrNameLst>
                                      </p:cBhvr>
                                      <p:to>
                                        <p:strVal val="visible"/>
                                      </p:to>
                                    </p:set>
                                    <p:anim calcmode="lin" valueType="num">
                                      <p:cBhvr additive="base">
                                        <p:cTn id="49" dur="500" fill="hold"/>
                                        <p:tgtEl>
                                          <p:spTgt spid="30741"/>
                                        </p:tgtEl>
                                        <p:attrNameLst>
                                          <p:attrName>ppt_x</p:attrName>
                                        </p:attrNameLst>
                                      </p:cBhvr>
                                      <p:tavLst>
                                        <p:tav tm="0">
                                          <p:val>
                                            <p:strVal val="0-#ppt_w/2"/>
                                          </p:val>
                                        </p:tav>
                                        <p:tav tm="100000">
                                          <p:val>
                                            <p:strVal val="#ppt_x"/>
                                          </p:val>
                                        </p:tav>
                                      </p:tavLst>
                                    </p:anim>
                                    <p:anim calcmode="lin" valueType="num">
                                      <p:cBhvr additive="base">
                                        <p:cTn id="50" dur="500" fill="hold"/>
                                        <p:tgtEl>
                                          <p:spTgt spid="307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4" grpId="0" autoUpdateAnimBg="0"/>
      <p:bldP spid="30735" grpId="0" autoUpdateAnimBg="0"/>
      <p:bldP spid="30736" grpId="0" autoUpdateAnimBg="0"/>
      <p:bldP spid="30737" grpId="0" autoUpdateAnimBg="0"/>
      <p:bldP spid="30738" grpId="0" autoUpdateAnimBg="0"/>
      <p:bldP spid="30739" grpId="0" autoUpdateAnimBg="0"/>
      <p:bldP spid="30740" grpId="0" autoUpdateAnimBg="0"/>
      <p:bldP spid="3074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439738" y="5516563"/>
            <a:ext cx="2913063" cy="1411287"/>
          </a:xfrm>
          <a:custGeom>
            <a:avLst/>
            <a:gdLst>
              <a:gd name="T0" fmla="*/ 427577 w 2912575"/>
              <a:gd name="T1" fmla="*/ 368358 h 1410729"/>
              <a:gd name="T2" fmla="*/ 488658 w 2912575"/>
              <a:gd name="T3" fmla="*/ 343916 h 1410729"/>
              <a:gd name="T4" fmla="*/ 830718 w 2912575"/>
              <a:gd name="T5" fmla="*/ 319475 h 1410729"/>
              <a:gd name="T6" fmla="*/ 916233 w 2912575"/>
              <a:gd name="T7" fmla="*/ 295035 h 1410729"/>
              <a:gd name="T8" fmla="*/ 1087264 w 2912575"/>
              <a:gd name="T9" fmla="*/ 282814 h 1410729"/>
              <a:gd name="T10" fmla="*/ 1258295 w 2912575"/>
              <a:gd name="T11" fmla="*/ 295035 h 1410729"/>
              <a:gd name="T12" fmla="*/ 1319376 w 2912575"/>
              <a:gd name="T13" fmla="*/ 307254 h 1410729"/>
              <a:gd name="T14" fmla="*/ 1539273 w 2912575"/>
              <a:gd name="T15" fmla="*/ 295035 h 1410729"/>
              <a:gd name="T16" fmla="*/ 1575922 w 2912575"/>
              <a:gd name="T17" fmla="*/ 282814 h 1410729"/>
              <a:gd name="T18" fmla="*/ 1649220 w 2912575"/>
              <a:gd name="T19" fmla="*/ 246151 h 1410729"/>
              <a:gd name="T20" fmla="*/ 1722520 w 2912575"/>
              <a:gd name="T21" fmla="*/ 197269 h 1410729"/>
              <a:gd name="T22" fmla="*/ 1759169 w 2912575"/>
              <a:gd name="T23" fmla="*/ 172827 h 1410729"/>
              <a:gd name="T24" fmla="*/ 2113445 w 2912575"/>
              <a:gd name="T25" fmla="*/ 136166 h 1410729"/>
              <a:gd name="T26" fmla="*/ 2235610 w 2912575"/>
              <a:gd name="T27" fmla="*/ 99503 h 1410729"/>
              <a:gd name="T28" fmla="*/ 2308909 w 2912575"/>
              <a:gd name="T29" fmla="*/ 62842 h 1410729"/>
              <a:gd name="T30" fmla="*/ 2321126 w 2912575"/>
              <a:gd name="T31" fmla="*/ 26179 h 1410729"/>
              <a:gd name="T32" fmla="*/ 2455505 w 2912575"/>
              <a:gd name="T33" fmla="*/ 13960 h 1410729"/>
              <a:gd name="T34" fmla="*/ 2565455 w 2912575"/>
              <a:gd name="T35" fmla="*/ 50621 h 1410729"/>
              <a:gd name="T36" fmla="*/ 2602104 w 2912575"/>
              <a:gd name="T37" fmla="*/ 62842 h 1410729"/>
              <a:gd name="T38" fmla="*/ 2724267 w 2912575"/>
              <a:gd name="T39" fmla="*/ 50621 h 1410729"/>
              <a:gd name="T40" fmla="*/ 2773134 w 2912575"/>
              <a:gd name="T41" fmla="*/ 38400 h 1410729"/>
              <a:gd name="T42" fmla="*/ 2895298 w 2912575"/>
              <a:gd name="T43" fmla="*/ 13960 h 1410729"/>
              <a:gd name="T44" fmla="*/ 2895298 w 2912575"/>
              <a:gd name="T45" fmla="*/ 160607 h 1410729"/>
              <a:gd name="T46" fmla="*/ 2858649 w 2912575"/>
              <a:gd name="T47" fmla="*/ 172827 h 1410729"/>
              <a:gd name="T48" fmla="*/ 2785351 w 2912575"/>
              <a:gd name="T49" fmla="*/ 221711 h 1410729"/>
              <a:gd name="T50" fmla="*/ 2712051 w 2912575"/>
              <a:gd name="T51" fmla="*/ 295035 h 1410729"/>
              <a:gd name="T52" fmla="*/ 2638753 w 2912575"/>
              <a:gd name="T53" fmla="*/ 343916 h 1410729"/>
              <a:gd name="T54" fmla="*/ 2602104 w 2912575"/>
              <a:gd name="T55" fmla="*/ 368358 h 1410729"/>
              <a:gd name="T56" fmla="*/ 2577671 w 2912575"/>
              <a:gd name="T57" fmla="*/ 405019 h 1410729"/>
              <a:gd name="T58" fmla="*/ 2504372 w 2912575"/>
              <a:gd name="T59" fmla="*/ 453901 h 1410729"/>
              <a:gd name="T60" fmla="*/ 2443289 w 2912575"/>
              <a:gd name="T61" fmla="*/ 527225 h 1410729"/>
              <a:gd name="T62" fmla="*/ 2382207 w 2912575"/>
              <a:gd name="T63" fmla="*/ 588330 h 1410729"/>
              <a:gd name="T64" fmla="*/ 2296693 w 2912575"/>
              <a:gd name="T65" fmla="*/ 673873 h 1410729"/>
              <a:gd name="T66" fmla="*/ 2260044 w 2912575"/>
              <a:gd name="T67" fmla="*/ 698315 h 1410729"/>
              <a:gd name="T68" fmla="*/ 2186744 w 2912575"/>
              <a:gd name="T69" fmla="*/ 722757 h 1410729"/>
              <a:gd name="T70" fmla="*/ 2076796 w 2912575"/>
              <a:gd name="T71" fmla="*/ 808301 h 1410729"/>
              <a:gd name="T72" fmla="*/ 2052364 w 2912575"/>
              <a:gd name="T73" fmla="*/ 844963 h 1410729"/>
              <a:gd name="T74" fmla="*/ 2040147 w 2912575"/>
              <a:gd name="T75" fmla="*/ 1174921 h 1410729"/>
              <a:gd name="T76" fmla="*/ 2064580 w 2912575"/>
              <a:gd name="T77" fmla="*/ 1248245 h 1410729"/>
              <a:gd name="T78" fmla="*/ 2052364 w 2912575"/>
              <a:gd name="T79" fmla="*/ 1309348 h 1410729"/>
              <a:gd name="T80" fmla="*/ 1979065 w 2912575"/>
              <a:gd name="T81" fmla="*/ 1333789 h 1410729"/>
              <a:gd name="T82" fmla="*/ 1942415 w 2912575"/>
              <a:gd name="T83" fmla="*/ 1346010 h 1410729"/>
              <a:gd name="T84" fmla="*/ 1771386 w 2912575"/>
              <a:gd name="T85" fmla="*/ 1370452 h 1410729"/>
              <a:gd name="T86" fmla="*/ 1013966 w 2912575"/>
              <a:gd name="T87" fmla="*/ 1382672 h 1410729"/>
              <a:gd name="T88" fmla="*/ 354277 w 2912575"/>
              <a:gd name="T89" fmla="*/ 1394893 h 1410729"/>
              <a:gd name="T90" fmla="*/ 317627 w 2912575"/>
              <a:gd name="T91" fmla="*/ 1382672 h 1410729"/>
              <a:gd name="T92" fmla="*/ 256546 w 2912575"/>
              <a:gd name="T93" fmla="*/ 1358231 h 1410729"/>
              <a:gd name="T94" fmla="*/ 134382 w 2912575"/>
              <a:gd name="T95" fmla="*/ 1321569 h 1410729"/>
              <a:gd name="T96" fmla="*/ 97731 w 2912575"/>
              <a:gd name="T97" fmla="*/ 1297128 h 1410729"/>
              <a:gd name="T98" fmla="*/ 61082 w 2912575"/>
              <a:gd name="T99" fmla="*/ 1223804 h 1410729"/>
              <a:gd name="T100" fmla="*/ 24433 w 2912575"/>
              <a:gd name="T101" fmla="*/ 1138259 h 1410729"/>
              <a:gd name="T102" fmla="*/ 0 w 2912575"/>
              <a:gd name="T103" fmla="*/ 1016053 h 1410729"/>
              <a:gd name="T104" fmla="*/ 24433 w 2912575"/>
              <a:gd name="T105" fmla="*/ 747197 h 1410729"/>
              <a:gd name="T106" fmla="*/ 61082 w 2912575"/>
              <a:gd name="T107" fmla="*/ 710536 h 1410729"/>
              <a:gd name="T108" fmla="*/ 146599 w 2912575"/>
              <a:gd name="T109" fmla="*/ 600549 h 1410729"/>
              <a:gd name="T110" fmla="*/ 183248 w 2912575"/>
              <a:gd name="T111" fmla="*/ 576109 h 1410729"/>
              <a:gd name="T112" fmla="*/ 207680 w 2912575"/>
              <a:gd name="T113" fmla="*/ 527225 h 1410729"/>
              <a:gd name="T114" fmla="*/ 244329 w 2912575"/>
              <a:gd name="T115" fmla="*/ 502785 h 1410729"/>
              <a:gd name="T116" fmla="*/ 280978 w 2912575"/>
              <a:gd name="T117" fmla="*/ 466122 h 1410729"/>
              <a:gd name="T118" fmla="*/ 317627 w 2912575"/>
              <a:gd name="T119" fmla="*/ 441682 h 1410729"/>
              <a:gd name="T120" fmla="*/ 390926 w 2912575"/>
              <a:gd name="T121" fmla="*/ 380577 h 1410729"/>
              <a:gd name="T122" fmla="*/ 403144 w 2912575"/>
              <a:gd name="T123" fmla="*/ 307254 h 14107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575" h="1410729">
                <a:moveTo>
                  <a:pt x="427433" y="368066"/>
                </a:moveTo>
                <a:cubicBezTo>
                  <a:pt x="447787" y="359925"/>
                  <a:pt x="467968" y="351340"/>
                  <a:pt x="488494" y="343644"/>
                </a:cubicBezTo>
                <a:cubicBezTo>
                  <a:pt x="605174" y="299895"/>
                  <a:pt x="643478" y="326701"/>
                  <a:pt x="830440" y="319223"/>
                </a:cubicBezTo>
                <a:cubicBezTo>
                  <a:pt x="853599" y="311504"/>
                  <a:pt x="892924" y="297357"/>
                  <a:pt x="915927" y="294801"/>
                </a:cubicBezTo>
                <a:cubicBezTo>
                  <a:pt x="972714" y="288492"/>
                  <a:pt x="1029909" y="286660"/>
                  <a:pt x="1086900" y="282590"/>
                </a:cubicBezTo>
                <a:cubicBezTo>
                  <a:pt x="1143891" y="286660"/>
                  <a:pt x="1201051" y="288820"/>
                  <a:pt x="1257873" y="294801"/>
                </a:cubicBezTo>
                <a:cubicBezTo>
                  <a:pt x="1278516" y="296974"/>
                  <a:pt x="1298177" y="307012"/>
                  <a:pt x="1318934" y="307012"/>
                </a:cubicBezTo>
                <a:cubicBezTo>
                  <a:pt x="1392321" y="307012"/>
                  <a:pt x="1465483" y="298871"/>
                  <a:pt x="1538757" y="294801"/>
                </a:cubicBezTo>
                <a:cubicBezTo>
                  <a:pt x="1550969" y="290731"/>
                  <a:pt x="1563880" y="288346"/>
                  <a:pt x="1575394" y="282590"/>
                </a:cubicBezTo>
                <a:cubicBezTo>
                  <a:pt x="1670090" y="235247"/>
                  <a:pt x="1556579" y="276650"/>
                  <a:pt x="1648668" y="245957"/>
                </a:cubicBezTo>
                <a:cubicBezTo>
                  <a:pt x="1718119" y="176514"/>
                  <a:pt x="1651248" y="232456"/>
                  <a:pt x="1721942" y="197113"/>
                </a:cubicBezTo>
                <a:cubicBezTo>
                  <a:pt x="1735070" y="190550"/>
                  <a:pt x="1745167" y="178651"/>
                  <a:pt x="1758579" y="172691"/>
                </a:cubicBezTo>
                <a:cubicBezTo>
                  <a:pt x="1875819" y="120590"/>
                  <a:pt x="1969725" y="142275"/>
                  <a:pt x="2112737" y="136058"/>
                </a:cubicBezTo>
                <a:cubicBezTo>
                  <a:pt x="2140044" y="129232"/>
                  <a:pt x="2217021" y="111317"/>
                  <a:pt x="2234861" y="99425"/>
                </a:cubicBezTo>
                <a:cubicBezTo>
                  <a:pt x="2282209" y="67863"/>
                  <a:pt x="2257574" y="79644"/>
                  <a:pt x="2308135" y="62792"/>
                </a:cubicBezTo>
                <a:cubicBezTo>
                  <a:pt x="2312206" y="50581"/>
                  <a:pt x="2312306" y="36210"/>
                  <a:pt x="2320348" y="26159"/>
                </a:cubicBezTo>
                <a:cubicBezTo>
                  <a:pt x="2357165" y="-19857"/>
                  <a:pt x="2403083" y="7499"/>
                  <a:pt x="2454683" y="13948"/>
                </a:cubicBezTo>
                <a:lnTo>
                  <a:pt x="2564595" y="50581"/>
                </a:lnTo>
                <a:lnTo>
                  <a:pt x="2601232" y="62792"/>
                </a:lnTo>
                <a:cubicBezTo>
                  <a:pt x="2641940" y="58722"/>
                  <a:pt x="2682855" y="56366"/>
                  <a:pt x="2723355" y="50581"/>
                </a:cubicBezTo>
                <a:cubicBezTo>
                  <a:pt x="2739971" y="48208"/>
                  <a:pt x="2755747" y="41661"/>
                  <a:pt x="2772205" y="38370"/>
                </a:cubicBezTo>
                <a:cubicBezTo>
                  <a:pt x="2921916" y="8431"/>
                  <a:pt x="2780868" y="42310"/>
                  <a:pt x="2894328" y="13948"/>
                </a:cubicBezTo>
                <a:cubicBezTo>
                  <a:pt x="2912570" y="68669"/>
                  <a:pt x="2924074" y="86122"/>
                  <a:pt x="2894328" y="160480"/>
                </a:cubicBezTo>
                <a:cubicBezTo>
                  <a:pt x="2889547" y="172432"/>
                  <a:pt x="2868944" y="166440"/>
                  <a:pt x="2857691" y="172691"/>
                </a:cubicBezTo>
                <a:cubicBezTo>
                  <a:pt x="2832030" y="186945"/>
                  <a:pt x="2805174" y="200780"/>
                  <a:pt x="2784417" y="221535"/>
                </a:cubicBezTo>
                <a:cubicBezTo>
                  <a:pt x="2759992" y="245957"/>
                  <a:pt x="2739883" y="275643"/>
                  <a:pt x="2711143" y="294801"/>
                </a:cubicBezTo>
                <a:lnTo>
                  <a:pt x="2637869" y="343644"/>
                </a:lnTo>
                <a:lnTo>
                  <a:pt x="2601232" y="368066"/>
                </a:lnTo>
                <a:cubicBezTo>
                  <a:pt x="2593090" y="380277"/>
                  <a:pt x="2587853" y="395035"/>
                  <a:pt x="2576807" y="404699"/>
                </a:cubicBezTo>
                <a:cubicBezTo>
                  <a:pt x="2554715" y="424027"/>
                  <a:pt x="2503533" y="453543"/>
                  <a:pt x="2503533" y="453543"/>
                </a:cubicBezTo>
                <a:cubicBezTo>
                  <a:pt x="2442891" y="544495"/>
                  <a:pt x="2520830" y="432789"/>
                  <a:pt x="2442471" y="526809"/>
                </a:cubicBezTo>
                <a:cubicBezTo>
                  <a:pt x="2391586" y="587864"/>
                  <a:pt x="2448577" y="543090"/>
                  <a:pt x="2381409" y="587864"/>
                </a:cubicBezTo>
                <a:cubicBezTo>
                  <a:pt x="2359914" y="652344"/>
                  <a:pt x="2379907" y="617358"/>
                  <a:pt x="2295923" y="673341"/>
                </a:cubicBezTo>
                <a:cubicBezTo>
                  <a:pt x="2283711" y="681482"/>
                  <a:pt x="2273210" y="693122"/>
                  <a:pt x="2259286" y="697763"/>
                </a:cubicBezTo>
                <a:cubicBezTo>
                  <a:pt x="2234861" y="705904"/>
                  <a:pt x="2207434" y="707905"/>
                  <a:pt x="2186012" y="722185"/>
                </a:cubicBezTo>
                <a:cubicBezTo>
                  <a:pt x="2134951" y="756221"/>
                  <a:pt x="2111971" y="764621"/>
                  <a:pt x="2076100" y="807662"/>
                </a:cubicBezTo>
                <a:cubicBezTo>
                  <a:pt x="2066704" y="818936"/>
                  <a:pt x="2059817" y="832084"/>
                  <a:pt x="2051676" y="844295"/>
                </a:cubicBezTo>
                <a:cubicBezTo>
                  <a:pt x="2024913" y="1004856"/>
                  <a:pt x="2014414" y="998669"/>
                  <a:pt x="2039463" y="1173992"/>
                </a:cubicBezTo>
                <a:cubicBezTo>
                  <a:pt x="2043104" y="1199477"/>
                  <a:pt x="2063888" y="1247258"/>
                  <a:pt x="2063888" y="1247258"/>
                </a:cubicBezTo>
                <a:cubicBezTo>
                  <a:pt x="2059817" y="1267610"/>
                  <a:pt x="2066353" y="1293638"/>
                  <a:pt x="2051676" y="1308313"/>
                </a:cubicBezTo>
                <a:cubicBezTo>
                  <a:pt x="2033470" y="1326517"/>
                  <a:pt x="2002827" y="1324594"/>
                  <a:pt x="1978402" y="1332735"/>
                </a:cubicBezTo>
                <a:cubicBezTo>
                  <a:pt x="1966190" y="1336805"/>
                  <a:pt x="1954388" y="1342422"/>
                  <a:pt x="1941765" y="1344946"/>
                </a:cubicBezTo>
                <a:cubicBezTo>
                  <a:pt x="1880038" y="1357290"/>
                  <a:pt x="1838321" y="1367466"/>
                  <a:pt x="1770792" y="1369368"/>
                </a:cubicBezTo>
                <a:cubicBezTo>
                  <a:pt x="1518471" y="1376475"/>
                  <a:pt x="1266015" y="1377509"/>
                  <a:pt x="1013626" y="1381579"/>
                </a:cubicBezTo>
                <a:cubicBezTo>
                  <a:pt x="681407" y="1429034"/>
                  <a:pt x="900204" y="1407440"/>
                  <a:pt x="354159" y="1393790"/>
                </a:cubicBezTo>
                <a:cubicBezTo>
                  <a:pt x="341946" y="1389720"/>
                  <a:pt x="329575" y="1386099"/>
                  <a:pt x="317521" y="1381579"/>
                </a:cubicBezTo>
                <a:cubicBezTo>
                  <a:pt x="296995" y="1373883"/>
                  <a:pt x="277257" y="1364088"/>
                  <a:pt x="256460" y="1357157"/>
                </a:cubicBezTo>
                <a:cubicBezTo>
                  <a:pt x="222326" y="1345780"/>
                  <a:pt x="162648" y="1339397"/>
                  <a:pt x="134336" y="1320524"/>
                </a:cubicBezTo>
                <a:lnTo>
                  <a:pt x="97699" y="1296102"/>
                </a:lnTo>
                <a:cubicBezTo>
                  <a:pt x="50759" y="1225700"/>
                  <a:pt x="91399" y="1293616"/>
                  <a:pt x="61062" y="1222836"/>
                </a:cubicBezTo>
                <a:cubicBezTo>
                  <a:pt x="42790" y="1180206"/>
                  <a:pt x="33973" y="1178727"/>
                  <a:pt x="24425" y="1137359"/>
                </a:cubicBezTo>
                <a:cubicBezTo>
                  <a:pt x="15090" y="1096913"/>
                  <a:pt x="8142" y="1055952"/>
                  <a:pt x="0" y="1015249"/>
                </a:cubicBezTo>
                <a:cubicBezTo>
                  <a:pt x="8142" y="925702"/>
                  <a:pt x="6789" y="834777"/>
                  <a:pt x="24425" y="746607"/>
                </a:cubicBezTo>
                <a:cubicBezTo>
                  <a:pt x="27812" y="729673"/>
                  <a:pt x="50459" y="723605"/>
                  <a:pt x="61062" y="709974"/>
                </a:cubicBezTo>
                <a:cubicBezTo>
                  <a:pt x="111234" y="645474"/>
                  <a:pt x="94013" y="643850"/>
                  <a:pt x="146549" y="600075"/>
                </a:cubicBezTo>
                <a:cubicBezTo>
                  <a:pt x="157825" y="590680"/>
                  <a:pt x="170974" y="583794"/>
                  <a:pt x="183186" y="575653"/>
                </a:cubicBezTo>
                <a:cubicBezTo>
                  <a:pt x="191327" y="559372"/>
                  <a:pt x="195956" y="540793"/>
                  <a:pt x="207610" y="526809"/>
                </a:cubicBezTo>
                <a:cubicBezTo>
                  <a:pt x="217006" y="515534"/>
                  <a:pt x="232971" y="511782"/>
                  <a:pt x="244247" y="502387"/>
                </a:cubicBezTo>
                <a:cubicBezTo>
                  <a:pt x="257515" y="491332"/>
                  <a:pt x="267616" y="476809"/>
                  <a:pt x="280884" y="465754"/>
                </a:cubicBezTo>
                <a:cubicBezTo>
                  <a:pt x="292160" y="456359"/>
                  <a:pt x="306245" y="450727"/>
                  <a:pt x="317521" y="441332"/>
                </a:cubicBezTo>
                <a:cubicBezTo>
                  <a:pt x="411553" y="362981"/>
                  <a:pt x="299833" y="440912"/>
                  <a:pt x="390796" y="380277"/>
                </a:cubicBezTo>
                <a:cubicBezTo>
                  <a:pt x="403806" y="315232"/>
                  <a:pt x="403008" y="339977"/>
                  <a:pt x="403008" y="307012"/>
                </a:cubicBezTo>
              </a:path>
            </a:pathLst>
          </a:cu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9154" name="Rectangle 2"/>
          <p:cNvSpPr>
            <a:spLocks noGrp="1" noChangeArrowheads="1"/>
          </p:cNvSpPr>
          <p:nvPr>
            <p:ph type="title"/>
          </p:nvPr>
        </p:nvSpPr>
        <p:spPr>
          <a:xfrm>
            <a:off x="0" y="381000"/>
            <a:ext cx="9144000" cy="1143000"/>
          </a:xfrm>
        </p:spPr>
        <p:txBody>
          <a:bodyPr/>
          <a:lstStyle/>
          <a:p>
            <a:pPr eaLnBrk="1" hangingPunct="1">
              <a:defRPr/>
            </a:pPr>
            <a:r>
              <a:rPr lang="zh-CN" altLang="en-US" sz="6000" b="1" dirty="0">
                <a:solidFill>
                  <a:schemeClr val="tx1"/>
                </a:solidFill>
              </a:rPr>
              <a:t>亚述的威胁</a:t>
            </a:r>
            <a:endParaRPr lang="en-US" sz="6000" b="1" dirty="0">
              <a:solidFill>
                <a:schemeClr val="tx1"/>
              </a:solidFill>
            </a:endParaRP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0" name="Text Box 8"/>
          <p:cNvSpPr txBox="1">
            <a:spLocks noChangeArrowheads="1"/>
          </p:cNvSpPr>
          <p:nvPr/>
        </p:nvSpPr>
        <p:spPr bwMode="auto">
          <a:xfrm>
            <a:off x="0" y="3505200"/>
            <a:ext cx="1828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ＭＳ Ｐゴシック" charset="0"/>
                <a:cs typeface="Arial"/>
              </a:rPr>
              <a:t>地中海</a:t>
            </a: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spcBef>
                <a:spcPct val="50000"/>
              </a:spcBef>
              <a:defRPr/>
            </a:pP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叙利亚</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spcBef>
                <a:spcPct val="50000"/>
              </a:spcBef>
              <a:defRPr/>
            </a:pP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犹大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9163" name="Text Box 11"/>
          <p:cNvSpPr txBox="1">
            <a:spLocks noChangeArrowheads="1"/>
          </p:cNvSpPr>
          <p:nvPr/>
        </p:nvSpPr>
        <p:spPr bwMode="auto">
          <a:xfrm>
            <a:off x="323850" y="6096000"/>
            <a:ext cx="1447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a:ea typeface="ＭＳ Ｐゴシック" charset="0"/>
                <a:cs typeface="Arial"/>
              </a:rPr>
              <a:t>埃及</a:t>
            </a:r>
            <a:endPar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5" name="Freeform 13"/>
          <p:cNvSpPr>
            <a:spLocks/>
          </p:cNvSpPr>
          <p:nvPr/>
        </p:nvSpPr>
        <p:spPr bwMode="auto">
          <a:xfrm>
            <a:off x="1547813" y="6381750"/>
            <a:ext cx="192087"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spcBef>
                <a:spcPct val="50000"/>
              </a:spcBef>
              <a:defRPr/>
            </a:pPr>
            <a:r>
              <a:rPr lang="zh-CN" altLang="en-US" b="1" dirty="0">
                <a:solidFill>
                  <a:srgbClr val="FFFFFF"/>
                </a:solidFill>
                <a:effectLst>
                  <a:outerShdw blurRad="38100" dist="38100" dir="2700000" algn="tl">
                    <a:srgbClr val="000000"/>
                  </a:outerShdw>
                </a:effectLst>
                <a:latin typeface="Arial"/>
                <a:ea typeface="ＭＳ Ｐゴシック" charset="0"/>
                <a:cs typeface="Arial"/>
              </a:rPr>
              <a:t>尼尼微</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nvGrpSpPr>
          <p:cNvPr id="189454"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3" name="Text Box 21"/>
          <p:cNvSpPr txBox="1">
            <a:spLocks noChangeArrowheads="1"/>
          </p:cNvSpPr>
          <p:nvPr/>
        </p:nvSpPr>
        <p:spPr bwMode="auto">
          <a:xfrm>
            <a:off x="1981200" y="2060575"/>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spcBef>
                <a:spcPct val="50000"/>
              </a:spcBef>
              <a:defRPr/>
            </a:pPr>
            <a:r>
              <a:rPr lang="zh-CN" altLang="en-US" sz="2800" b="1" dirty="0">
                <a:solidFill>
                  <a:srgbClr val="000044"/>
                </a:solidFill>
                <a:latin typeface="Arial"/>
                <a:ea typeface="ＭＳ Ｐゴシック" charset="0"/>
                <a:cs typeface="Arial"/>
              </a:rPr>
              <a:t>亚述扩张</a:t>
            </a:r>
            <a:endParaRPr kumimoji="0" lang="en-US" sz="2000" b="1" i="0" u="none" strike="noStrike" kern="1200" cap="none" spc="0" normalizeH="0" baseline="0" noProof="0" dirty="0">
              <a:ln>
                <a:noFill/>
              </a:ln>
              <a:solidFill>
                <a:srgbClr val="000044"/>
              </a:solidFill>
              <a:effectLst/>
              <a:uLnTx/>
              <a:uFillTx/>
              <a:latin typeface="Arial"/>
              <a:ea typeface="ＭＳ Ｐゴシック" charset="0"/>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89460"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9179" name="Text Box 27"/>
          <p:cNvSpPr txBox="1">
            <a:spLocks noChangeArrowheads="1"/>
          </p:cNvSpPr>
          <p:nvPr/>
        </p:nvSpPr>
        <p:spPr bwMode="auto">
          <a:xfrm>
            <a:off x="2133600" y="4343400"/>
            <a:ext cx="144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spcBef>
                <a:spcPct val="50000"/>
              </a:spcBef>
              <a:defRPr/>
            </a:pP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以色列</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181" name="Text Box 29"/>
          <p:cNvSpPr txBox="1">
            <a:spLocks noChangeArrowheads="1"/>
          </p:cNvSpPr>
          <p:nvPr/>
        </p:nvSpPr>
        <p:spPr bwMode="auto">
          <a:xfrm>
            <a:off x="8153400" y="5791200"/>
            <a:ext cx="106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ＭＳ Ｐゴシック" charset="0"/>
                <a:cs typeface="Arial"/>
              </a:rPr>
              <a:t>波斯湾</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563918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61" grpId="0" autoUpdateAnimBg="0"/>
      <p:bldP spid="49162" grpId="0" autoUpdateAnimBg="0"/>
      <p:bldP spid="49166" grpId="0" autoUpdateAnimBg="0"/>
      <p:bldP spid="49173" grpId="0" autoUpdateAnimBg="0"/>
      <p:bldP spid="49179" grpId="0" autoUpdateAnimBg="0"/>
      <p:bldP spid="4918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2057"/>
            <a:ext cx="9144000" cy="829727"/>
          </a:xfrm>
          <a:effectLst>
            <a:outerShdw blurRad="63500" dist="35921" dir="2700000" algn="ctr" rotWithShape="0">
              <a:schemeClr val="tx2">
                <a:alpha val="74998"/>
              </a:schemeClr>
            </a:outerShdw>
          </a:effectLst>
        </p:spPr>
        <p:txBody>
          <a:bodyPr anchor="ctr"/>
          <a:lstStyle/>
          <a:p>
            <a:pPr>
              <a:defRPr/>
            </a:pPr>
            <a:r>
              <a:rPr lang="zh-CN" altLang="en-US" sz="2800" b="1" dirty="0">
                <a:effectLst>
                  <a:glow rad="127000">
                    <a:schemeClr val="tx1"/>
                  </a:glow>
                </a:effectLst>
                <a:latin typeface="Arial" charset="0"/>
                <a:ea typeface="ＭＳ Ｐゴシック" charset="0"/>
                <a:cs typeface="ＭＳ Ｐゴシック" charset="0"/>
              </a:rPr>
              <a:t>神会如何对待短暂的悔改？</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6129"/>
            <a:ext cx="9144000" cy="5589270"/>
          </a:xfrm>
          <a:prstGeom prst="rect">
            <a:avLst/>
          </a:prstGeom>
        </p:spPr>
      </p:pic>
      <p:sp>
        <p:nvSpPr>
          <p:cNvPr id="4" name="文本框 3">
            <a:extLst>
              <a:ext uri="{FF2B5EF4-FFF2-40B4-BE49-F238E27FC236}">
                <a16:creationId xmlns:a16="http://schemas.microsoft.com/office/drawing/2014/main" id="{CAD51B30-4200-A9DE-45B2-5C24C653A89C}"/>
              </a:ext>
            </a:extLst>
          </p:cNvPr>
          <p:cNvSpPr txBox="1"/>
          <p:nvPr/>
        </p:nvSpPr>
        <p:spPr>
          <a:xfrm>
            <a:off x="5724128" y="2132856"/>
            <a:ext cx="3168352" cy="830997"/>
          </a:xfrm>
          <a:prstGeom prst="rect">
            <a:avLst/>
          </a:prstGeom>
          <a:noFill/>
        </p:spPr>
        <p:txBody>
          <a:bodyPr wrap="square">
            <a:spAutoFit/>
          </a:bodyPr>
          <a:lstStyle/>
          <a:p>
            <a:r>
              <a:rPr lang="zh-CN" altLang="en-US" b="1" dirty="0">
                <a:solidFill>
                  <a:srgbClr val="0E0E0E"/>
                </a:solidFill>
                <a:effectLst/>
                <a:latin typeface=".AppleSystemUIFont"/>
              </a:rPr>
              <a:t>小先知书</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亚述的灭亡</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2664945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耶和华不轻易发怒，可是大有能力；</a:t>
            </a:r>
          </a:p>
          <a:p>
            <a:pPr defTabSz="457200">
              <a:defRPr/>
            </a:pPr>
            <a:endParaRPr lang="zh-CN" altLang="en-US"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他绝不以有罪的为无罪。</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那鸿 </a:t>
            </a:r>
            <a:r>
              <a:rPr lang="en-US" sz="4000" b="1" dirty="0">
                <a:solidFill>
                  <a:srgbClr val="FFFFFF"/>
                </a:solidFill>
                <a:effectLst>
                  <a:glow rad="127000">
                    <a:srgbClr val="000000"/>
                  </a:glow>
                </a:effectLst>
                <a:latin typeface="Arial" charset="0"/>
                <a:ea typeface="ＭＳ Ｐゴシック" charset="0"/>
                <a:cs typeface="ＭＳ Ｐゴシック" charset="0"/>
              </a:rPr>
              <a:t>1:3a).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那鸿书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621</a:t>
            </a:r>
          </a:p>
        </p:txBody>
      </p:sp>
    </p:spTree>
    <p:extLst>
      <p:ext uri="{BB962C8B-B14F-4D97-AF65-F5344CB8AC3E}">
        <p14:creationId xmlns:p14="http://schemas.microsoft.com/office/powerpoint/2010/main" val="108956543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3681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Incredible Patience of God</a:t>
            </a:r>
          </a:p>
        </p:txBody>
      </p:sp>
      <p:pic>
        <p:nvPicPr>
          <p:cNvPr id="2" name="Picture 1"/>
          <p:cNvPicPr>
            <a:picLocks noChangeAspect="1"/>
          </p:cNvPicPr>
          <p:nvPr/>
        </p:nvPicPr>
        <p:blipFill>
          <a:blip r:embed="rId3"/>
          <a:stretch>
            <a:fillRect/>
          </a:stretch>
        </p:blipFill>
        <p:spPr>
          <a:xfrm>
            <a:off x="508000" y="1143000"/>
            <a:ext cx="8128000" cy="4572000"/>
          </a:xfrm>
          <a:prstGeom prst="rect">
            <a:avLst/>
          </a:prstGeom>
        </p:spPr>
      </p:pic>
      <p:sp>
        <p:nvSpPr>
          <p:cNvPr id="4" name="文本框 3">
            <a:extLst>
              <a:ext uri="{FF2B5EF4-FFF2-40B4-BE49-F238E27FC236}">
                <a16:creationId xmlns:a16="http://schemas.microsoft.com/office/drawing/2014/main" id="{62E72C10-E855-8636-3EAA-CB310649260B}"/>
              </a:ext>
            </a:extLst>
          </p:cNvPr>
          <p:cNvSpPr txBox="1"/>
          <p:nvPr/>
        </p:nvSpPr>
        <p:spPr>
          <a:xfrm>
            <a:off x="508000" y="1259175"/>
            <a:ext cx="8128000" cy="4339650"/>
          </a:xfrm>
          <a:prstGeom prst="rect">
            <a:avLst/>
          </a:prstGeom>
          <a:solidFill>
            <a:srgbClr val="FAF8DF"/>
          </a:solidFill>
        </p:spPr>
        <p:txBody>
          <a:bodyPr wrap="square">
            <a:spAutoFit/>
          </a:bodyPr>
          <a:lstStyle/>
          <a:p>
            <a:pPr algn="ctr"/>
            <a:r>
              <a:rPr lang="zh-CN" altLang="en-US" sz="13800" b="1" dirty="0">
                <a:solidFill>
                  <a:srgbClr val="0E0E0E"/>
                </a:solidFill>
                <a:effectLst/>
                <a:latin typeface=".AppleSystemUIFont"/>
              </a:rPr>
              <a:t>神非凡</a:t>
            </a:r>
            <a:endParaRPr lang="en-US" altLang="zh-CN" sz="13800" b="1" dirty="0">
              <a:solidFill>
                <a:srgbClr val="0E0E0E"/>
              </a:solidFill>
              <a:effectLst/>
              <a:latin typeface=".AppleSystemUIFont"/>
            </a:endParaRPr>
          </a:p>
          <a:p>
            <a:pPr algn="ctr"/>
            <a:r>
              <a:rPr lang="zh-CN" altLang="en-US" sz="13800" b="1" dirty="0">
                <a:solidFill>
                  <a:srgbClr val="0E0E0E"/>
                </a:solidFill>
                <a:effectLst/>
                <a:latin typeface=".AppleSystemUIFont"/>
              </a:rPr>
              <a:t>的忍耐</a:t>
            </a:r>
            <a:endParaRPr lang="zh-CN" altLang="en-US" sz="13800" dirty="0">
              <a:solidFill>
                <a:srgbClr val="0E0E0E"/>
              </a:solidFill>
              <a:effectLst/>
              <a:latin typeface=".AppleSystemUIFont"/>
            </a:endParaRPr>
          </a:p>
        </p:txBody>
      </p:sp>
    </p:spTree>
    <p:extLst>
      <p:ext uri="{BB962C8B-B14F-4D97-AF65-F5344CB8AC3E}">
        <p14:creationId xmlns:p14="http://schemas.microsoft.com/office/powerpoint/2010/main" val="64076781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5232400" cy="3424767"/>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我们通常会对</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神的</a:t>
            </a:r>
            <a:r>
              <a:rPr lang="zh-CN" altLang="en-US" b="1" dirty="0">
                <a:solidFill>
                  <a:srgbClr val="FF0000"/>
                </a:solidFill>
                <a:effectLst>
                  <a:glow rad="127000">
                    <a:schemeClr val="bg1"/>
                  </a:glow>
                </a:effectLst>
                <a:latin typeface="Arial" charset="0"/>
                <a:ea typeface="ＭＳ Ｐゴシック" charset="0"/>
                <a:cs typeface="ＭＳ Ｐゴシック" charset="0"/>
              </a:rPr>
              <a:t>忍耐</a:t>
            </a:r>
            <a:br>
              <a:rPr lang="en-SG"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有什么误解</a:t>
            </a:r>
            <a:r>
              <a:rPr lang="en-SG" altLang="zh-CN" b="1" dirty="0">
                <a:solidFill>
                  <a:schemeClr val="tx2"/>
                </a:solidFill>
                <a:effectLst>
                  <a:glow rad="127000">
                    <a:schemeClr val="bg1"/>
                  </a:glow>
                </a:effectLst>
                <a:latin typeface="Arial" charset="0"/>
                <a:ea typeface="ＭＳ Ｐゴシック" charset="0"/>
                <a:cs typeface="ＭＳ Ｐゴシック" charset="0"/>
              </a:rPr>
              <a:t>?</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1582945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ChangeArrowheads="1"/>
          </p:cNvSpPr>
          <p:nvPr/>
        </p:nvSpPr>
        <p:spPr bwMode="auto">
          <a:xfrm>
            <a:off x="0" y="0"/>
            <a:ext cx="9144000" cy="6858000"/>
          </a:xfrm>
          <a:prstGeom prst="rect">
            <a:avLst/>
          </a:prstGeom>
          <a:solidFill>
            <a:schemeClr val="tx2"/>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41663"/>
            <a:ext cx="53609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59113" y="188913"/>
            <a:ext cx="3111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itle 1"/>
          <p:cNvSpPr>
            <a:spLocks noGrp="1"/>
          </p:cNvSpPr>
          <p:nvPr>
            <p:ph type="title"/>
          </p:nvPr>
        </p:nvSpPr>
        <p:spPr>
          <a:xfrm>
            <a:off x="755650" y="1893888"/>
            <a:ext cx="7848600" cy="1390650"/>
          </a:xfrm>
        </p:spPr>
        <p:txBody>
          <a:bodyPr/>
          <a:lstStyle/>
          <a:p>
            <a:r>
              <a:rPr lang="zh-CN" altLang="en-US" sz="6000" i="1" dirty="0">
                <a:solidFill>
                  <a:srgbClr val="FFFFFF"/>
                </a:solidFill>
                <a:latin typeface="Arial" charset="0"/>
                <a:ea typeface="ＭＳ Ｐゴシック" charset="0"/>
                <a:cs typeface="Arial" charset="0"/>
              </a:rPr>
              <a:t>约拿书的续集</a:t>
            </a:r>
            <a:endParaRPr lang="en-US" sz="6000" i="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12370120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39"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0"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1"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2" name="Text Box 6"/>
          <p:cNvSpPr txBox="1">
            <a:spLocks noChangeArrowheads="1"/>
          </p:cNvSpPr>
          <p:nvPr/>
        </p:nvSpPr>
        <p:spPr bwMode="auto">
          <a:xfrm rot="16168439">
            <a:off x="-1223168" y="1131093"/>
            <a:ext cx="504825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Arial" charset="0"/>
                <a:ea typeface="MS PGothic" charset="0"/>
                <a:cs typeface="宋体" charset="0"/>
              </a:rPr>
              <a:t>　提革拉毗尼色</a:t>
            </a:r>
            <a:endParaRPr kumimoji="0" lang="en-US" altLang="ja-JP" sz="3600" b="1" i="0" u="none" strike="noStrike" kern="1200" cap="none" spc="0" normalizeH="0" baseline="0" noProof="0">
              <a:ln>
                <a:noFill/>
              </a:ln>
              <a:solidFill>
                <a:srgbClr val="F1F7E9"/>
              </a:solidFill>
              <a:effectLst/>
              <a:uLnTx/>
              <a:uFillTx/>
              <a:latin typeface="Times New Roman" charset="0"/>
              <a:ea typeface="MS PGothic"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亚述强盛时期</a:t>
            </a:r>
            <a:endParaRPr kumimoji="0" lang="en-US" sz="3600" b="1" i="0" u="none" strike="noStrike" kern="1200" cap="none" spc="0" normalizeH="0" baseline="0" noProof="0">
              <a:ln>
                <a:noFill/>
              </a:ln>
              <a:solidFill>
                <a:srgbClr val="F1F7E9"/>
              </a:solidFill>
              <a:effectLst/>
              <a:uLnTx/>
              <a:uFillTx/>
              <a:latin typeface="Times New Roman" charset="0"/>
              <a:ea typeface="MS PGothic" charset="0"/>
            </a:endParaRPr>
          </a:p>
        </p:txBody>
      </p:sp>
      <p:sp>
        <p:nvSpPr>
          <p:cNvPr id="14343" name="Text Box 7"/>
          <p:cNvSpPr txBox="1">
            <a:spLocks noChangeArrowheads="1"/>
          </p:cNvSpPr>
          <p:nvPr/>
        </p:nvSpPr>
        <p:spPr bwMode="auto">
          <a:xfrm>
            <a:off x="1905000" y="152400"/>
            <a:ext cx="3675063"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1F7E9"/>
                </a:solidFill>
                <a:effectLst/>
                <a:uLnTx/>
                <a:uFillTx/>
                <a:latin typeface="Times New Roman" charset="0"/>
                <a:ea typeface="MS PGothic" charset="0"/>
                <a:cs typeface="宋体" charset="0"/>
              </a:rPr>
              <a:t>亚述</a:t>
            </a:r>
            <a:endParaRPr kumimoji="0" lang="zh-CN" altLang="en-US" sz="4000" b="1" i="0" u="none" strike="noStrike" kern="1200" cap="none" spc="0" normalizeH="0" baseline="0" noProof="0">
              <a:ln>
                <a:noFill/>
              </a:ln>
              <a:solidFill>
                <a:srgbClr val="FFFF00"/>
              </a:solidFill>
              <a:effectLst/>
              <a:uLnTx/>
              <a:uFillTx/>
              <a:latin typeface="Times New Roman" charset="0"/>
              <a:ea typeface="MS PGothic" charset="0"/>
              <a:cs typeface="宋体" charset="0"/>
            </a:endParaRPr>
          </a:p>
        </p:txBody>
      </p:sp>
      <p:sp>
        <p:nvSpPr>
          <p:cNvPr id="14344" name="Text Box 8"/>
          <p:cNvSpPr txBox="1">
            <a:spLocks noChangeArrowheads="1"/>
          </p:cNvSpPr>
          <p:nvPr/>
        </p:nvSpPr>
        <p:spPr bwMode="auto">
          <a:xfrm>
            <a:off x="304800" y="42957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1F7E9"/>
                </a:solidFill>
                <a:effectLst/>
                <a:uLnTx/>
                <a:uFillTx/>
                <a:latin typeface="Times New Roman" charset="0"/>
                <a:ea typeface="MS PGothic" pitchFamily="34" charset="-128"/>
                <a:cs typeface="MS PGothic" pitchFamily="34" charset="-128"/>
              </a:rPr>
              <a:t>1100</a:t>
            </a:r>
          </a:p>
        </p:txBody>
      </p:sp>
      <p:sp>
        <p:nvSpPr>
          <p:cNvPr id="14345" name="Line 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6" name="Line 1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7"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8" name="Line 1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49" name="Line 1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0" name="Line 1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1" name="Line 15"/>
          <p:cNvSpPr>
            <a:spLocks noChangeShapeType="1"/>
          </p:cNvSpPr>
          <p:nvPr/>
        </p:nvSpPr>
        <p:spPr bwMode="auto">
          <a:xfrm>
            <a:off x="371475" y="4217988"/>
            <a:ext cx="8620125" cy="3175"/>
          </a:xfrm>
          <a:prstGeom prst="line">
            <a:avLst/>
          </a:prstGeom>
          <a:noFill/>
          <a:ln w="76200">
            <a:solidFill>
              <a:srgbClr val="FF00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2" name="Text Box 16"/>
          <p:cNvSpPr txBox="1">
            <a:spLocks noChangeArrowheads="1"/>
          </p:cNvSpPr>
          <p:nvPr/>
        </p:nvSpPr>
        <p:spPr bwMode="auto">
          <a:xfrm rot="-5433484">
            <a:off x="6198394" y="1918494"/>
            <a:ext cx="4243388"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尼尼微被毁</a:t>
            </a:r>
            <a:r>
              <a:rPr kumimoji="0" lang="en-US" altLang="ja-JP" sz="3600" b="1" i="0" u="none" strike="noStrike" kern="1200" cap="none" spc="0" normalizeH="0" baseline="0" noProof="0">
                <a:ln>
                  <a:noFill/>
                </a:ln>
                <a:solidFill>
                  <a:srgbClr val="F1F7E9"/>
                </a:solidFill>
                <a:effectLst/>
                <a:uLnTx/>
                <a:uFillTx/>
                <a:latin typeface="Times New Roman" charset="0"/>
                <a:ea typeface="MS PGothic" charset="0"/>
              </a:rPr>
              <a:t> 612</a:t>
            </a:r>
            <a:endParaRPr kumimoji="0" lang="en-US" sz="3600" b="1" i="0" u="none" strike="noStrike" kern="1200" cap="none" spc="0" normalizeH="0" baseline="0" noProof="0">
              <a:ln>
                <a:noFill/>
              </a:ln>
              <a:solidFill>
                <a:srgbClr val="F1F7E9"/>
              </a:solidFill>
              <a:effectLst/>
              <a:uLnTx/>
              <a:uFillTx/>
              <a:latin typeface="Times New Roman" charset="0"/>
              <a:ea typeface="MS PGothic" charset="0"/>
            </a:endParaRPr>
          </a:p>
        </p:txBody>
      </p:sp>
      <p:sp>
        <p:nvSpPr>
          <p:cNvPr id="14353" name="Text Box 17"/>
          <p:cNvSpPr txBox="1">
            <a:spLocks noChangeArrowheads="1"/>
          </p:cNvSpPr>
          <p:nvPr/>
        </p:nvSpPr>
        <p:spPr bwMode="auto">
          <a:xfrm>
            <a:off x="5724525" y="5589588"/>
            <a:ext cx="19050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66B1B"/>
                </a:solidFill>
                <a:effectLst/>
                <a:uLnTx/>
                <a:uFillTx/>
                <a:latin typeface="Times New Roman" charset="0"/>
                <a:ea typeface="MS PGothic" charset="0"/>
              </a:rPr>
              <a:t> </a:t>
            </a:r>
            <a:r>
              <a:rPr kumimoji="0" lang="zh-CN" altLang="en-US" sz="3200" b="1" i="0" u="none" strike="noStrike" kern="1200" cap="none" spc="0" normalizeH="0" baseline="0" noProof="0">
                <a:ln>
                  <a:noFill/>
                </a:ln>
                <a:solidFill>
                  <a:srgbClr val="F1F7E9"/>
                </a:solidFill>
                <a:effectLst/>
                <a:uLnTx/>
                <a:uFillTx/>
                <a:latin typeface="Times New Roman" charset="0"/>
                <a:ea typeface="MS PGothic" charset="0"/>
                <a:cs typeface="宋体" charset="0"/>
              </a:rPr>
              <a:t>尼尼微重蹈旧辙</a:t>
            </a:r>
          </a:p>
        </p:txBody>
      </p:sp>
      <p:sp>
        <p:nvSpPr>
          <p:cNvPr id="14354" name="Text Box 18"/>
          <p:cNvSpPr txBox="1">
            <a:spLocks noChangeArrowheads="1"/>
          </p:cNvSpPr>
          <p:nvPr/>
        </p:nvSpPr>
        <p:spPr bwMode="auto">
          <a:xfrm rot="-5433484">
            <a:off x="3305174" y="1773238"/>
            <a:ext cx="4241801"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约拿 </a:t>
            </a:r>
            <a:r>
              <a:rPr kumimoji="0" lang="en-US" sz="3600" b="1" i="0" u="none" strike="noStrike" kern="1200" cap="none" spc="0" normalizeH="0" baseline="0" noProof="0">
                <a:ln>
                  <a:noFill/>
                </a:ln>
                <a:solidFill>
                  <a:srgbClr val="F1F7E9"/>
                </a:solidFill>
                <a:effectLst/>
                <a:uLnTx/>
                <a:uFillTx/>
                <a:latin typeface="Times New Roman" charset="0"/>
                <a:ea typeface="MS PGothic" charset="0"/>
              </a:rPr>
              <a:t>760</a:t>
            </a:r>
          </a:p>
        </p:txBody>
      </p:sp>
      <p:sp>
        <p:nvSpPr>
          <p:cNvPr id="14355" name="Line 19"/>
          <p:cNvSpPr>
            <a:spLocks noChangeShapeType="1"/>
          </p:cNvSpPr>
          <p:nvPr/>
        </p:nvSpPr>
        <p:spPr bwMode="auto">
          <a:xfrm>
            <a:off x="5486400" y="4038600"/>
            <a:ext cx="1905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
        <p:nvSpPr>
          <p:cNvPr id="14356" name="Text Box 20"/>
          <p:cNvSpPr txBox="1">
            <a:spLocks noChangeArrowheads="1"/>
          </p:cNvSpPr>
          <p:nvPr/>
        </p:nvSpPr>
        <p:spPr bwMode="auto">
          <a:xfrm>
            <a:off x="54006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750</a:t>
            </a:r>
          </a:p>
        </p:txBody>
      </p:sp>
      <p:sp>
        <p:nvSpPr>
          <p:cNvPr id="14357" name="Text Box 21"/>
          <p:cNvSpPr txBox="1">
            <a:spLocks noChangeArrowheads="1"/>
          </p:cNvSpPr>
          <p:nvPr/>
        </p:nvSpPr>
        <p:spPr bwMode="auto">
          <a:xfrm>
            <a:off x="64389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700</a:t>
            </a:r>
          </a:p>
        </p:txBody>
      </p:sp>
      <p:sp>
        <p:nvSpPr>
          <p:cNvPr id="14358" name="Text Box 22"/>
          <p:cNvSpPr txBox="1">
            <a:spLocks noChangeArrowheads="1"/>
          </p:cNvSpPr>
          <p:nvPr/>
        </p:nvSpPr>
        <p:spPr bwMode="auto">
          <a:xfrm>
            <a:off x="436245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800</a:t>
            </a:r>
          </a:p>
        </p:txBody>
      </p:sp>
      <p:sp>
        <p:nvSpPr>
          <p:cNvPr id="14359" name="Text Box 23"/>
          <p:cNvSpPr txBox="1">
            <a:spLocks noChangeArrowheads="1"/>
          </p:cNvSpPr>
          <p:nvPr/>
        </p:nvSpPr>
        <p:spPr bwMode="auto">
          <a:xfrm>
            <a:off x="332422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850</a:t>
            </a:r>
          </a:p>
        </p:txBody>
      </p:sp>
      <p:sp>
        <p:nvSpPr>
          <p:cNvPr id="14360" name="Text Box 24"/>
          <p:cNvSpPr txBox="1">
            <a:spLocks noChangeArrowheads="1"/>
          </p:cNvSpPr>
          <p:nvPr/>
        </p:nvSpPr>
        <p:spPr bwMode="auto">
          <a:xfrm>
            <a:off x="22860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900</a:t>
            </a:r>
          </a:p>
        </p:txBody>
      </p:sp>
      <p:sp>
        <p:nvSpPr>
          <p:cNvPr id="14361" name="Text Box 25"/>
          <p:cNvSpPr txBox="1">
            <a:spLocks noChangeArrowheads="1"/>
          </p:cNvSpPr>
          <p:nvPr/>
        </p:nvSpPr>
        <p:spPr bwMode="auto">
          <a:xfrm>
            <a:off x="7419975"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650</a:t>
            </a:r>
          </a:p>
        </p:txBody>
      </p:sp>
      <p:sp>
        <p:nvSpPr>
          <p:cNvPr id="14362" name="Text Box 26"/>
          <p:cNvSpPr txBox="1">
            <a:spLocks noChangeArrowheads="1"/>
          </p:cNvSpPr>
          <p:nvPr/>
        </p:nvSpPr>
        <p:spPr bwMode="auto">
          <a:xfrm>
            <a:off x="8458200" y="4295775"/>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Times New Roman" charset="0"/>
                <a:ea typeface="MS PGothic" pitchFamily="34" charset="-128"/>
                <a:cs typeface="MS PGothic" pitchFamily="34" charset="-128"/>
              </a:rPr>
              <a:t>600</a:t>
            </a:r>
          </a:p>
        </p:txBody>
      </p:sp>
      <p:sp>
        <p:nvSpPr>
          <p:cNvPr id="14364" name="Text Box 28"/>
          <p:cNvSpPr txBox="1">
            <a:spLocks noChangeArrowheads="1"/>
          </p:cNvSpPr>
          <p:nvPr/>
        </p:nvSpPr>
        <p:spPr bwMode="auto">
          <a:xfrm rot="-5433484">
            <a:off x="5210175" y="1876425"/>
            <a:ext cx="4241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那鸿 </a:t>
            </a:r>
            <a:r>
              <a:rPr kumimoji="0" lang="en-US" sz="3600" b="1" i="0" u="none" strike="noStrike" kern="1200" cap="none" spc="0" normalizeH="0" baseline="0" noProof="0">
                <a:ln>
                  <a:noFill/>
                </a:ln>
                <a:solidFill>
                  <a:srgbClr val="F1F7E9"/>
                </a:solidFill>
                <a:effectLst/>
                <a:uLnTx/>
                <a:uFillTx/>
                <a:latin typeface="Times New Roman" charset="0"/>
                <a:ea typeface="MS PGothic" charset="0"/>
              </a:rPr>
              <a:t>660</a:t>
            </a:r>
          </a:p>
        </p:txBody>
      </p:sp>
      <p:sp>
        <p:nvSpPr>
          <p:cNvPr id="14365" name="Text Box 29"/>
          <p:cNvSpPr txBox="1">
            <a:spLocks noChangeArrowheads="1"/>
          </p:cNvSpPr>
          <p:nvPr/>
        </p:nvSpPr>
        <p:spPr bwMode="auto">
          <a:xfrm rot="-5433484">
            <a:off x="4063206" y="1948657"/>
            <a:ext cx="4243387"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1F7E9"/>
                </a:solidFill>
                <a:effectLst/>
                <a:uLnTx/>
                <a:uFillTx/>
                <a:latin typeface="Times New Roman" charset="0"/>
                <a:ea typeface="MS PGothic" charset="0"/>
                <a:cs typeface="宋体" charset="0"/>
              </a:rPr>
              <a:t>以色列沦陷 </a:t>
            </a:r>
            <a:r>
              <a:rPr kumimoji="0" lang="en-US" sz="3600" b="1" i="0" u="none" strike="noStrike" kern="1200" cap="none" spc="0" normalizeH="0" baseline="0" noProof="0">
                <a:ln>
                  <a:noFill/>
                </a:ln>
                <a:solidFill>
                  <a:srgbClr val="F1F7E9"/>
                </a:solidFill>
                <a:effectLst/>
                <a:uLnTx/>
                <a:uFillTx/>
                <a:latin typeface="Times New Roman" charset="0"/>
                <a:ea typeface="MS PGothic" charset="0"/>
              </a:rPr>
              <a:t>722</a:t>
            </a:r>
          </a:p>
        </p:txBody>
      </p:sp>
      <p:sp>
        <p:nvSpPr>
          <p:cNvPr id="14366" name="Rectangle 30"/>
          <p:cNvSpPr>
            <a:spLocks noGrp="1" noChangeArrowheads="1"/>
          </p:cNvSpPr>
          <p:nvPr>
            <p:ph type="title" idx="4294967295"/>
          </p:nvPr>
        </p:nvSpPr>
        <p:spPr>
          <a:xfrm>
            <a:off x="5638800" y="0"/>
            <a:ext cx="3124200" cy="908050"/>
          </a:xfrm>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a:solidFill>
                  <a:srgbClr val="FFE70E"/>
                </a:solidFill>
                <a:effectLst/>
                <a:latin typeface="Times New Roman" charset="0"/>
                <a:ea typeface="MS PGothic" charset="0"/>
              </a:rPr>
              <a:t>100 </a:t>
            </a:r>
            <a:r>
              <a:rPr lang="zh-CN" altLang="en-US" sz="4000">
                <a:solidFill>
                  <a:srgbClr val="FFE70E"/>
                </a:solidFill>
                <a:effectLst/>
                <a:latin typeface="Times New Roman" charset="0"/>
                <a:ea typeface="MS PGothic" charset="0"/>
                <a:cs typeface="宋体" charset="0"/>
              </a:rPr>
              <a:t>年后</a:t>
            </a:r>
            <a:r>
              <a:rPr lang="en-US" altLang="ja-JP" sz="4000">
                <a:solidFill>
                  <a:srgbClr val="FFE70E"/>
                </a:solidFill>
                <a:effectLst/>
                <a:latin typeface="Times New Roman" charset="0"/>
                <a:ea typeface="MS PGothic" charset="0"/>
              </a:rPr>
              <a:t>…</a:t>
            </a:r>
            <a:endParaRPr lang="en-US" sz="4000">
              <a:latin typeface="Times New Roman" charset="0"/>
              <a:ea typeface="MS PGothic" charset="0"/>
            </a:endParaRPr>
          </a:p>
        </p:txBody>
      </p:sp>
      <p:sp>
        <p:nvSpPr>
          <p:cNvPr id="165917"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MS PGothic" charset="0"/>
            </a:endParaRPr>
          </a:p>
        </p:txBody>
      </p:sp>
    </p:spTree>
    <p:extLst>
      <p:ext uri="{BB962C8B-B14F-4D97-AF65-F5344CB8AC3E}">
        <p14:creationId xmlns:p14="http://schemas.microsoft.com/office/powerpoint/2010/main" val="27766735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24375" y="0"/>
            <a:ext cx="461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Rectangle 3"/>
          <p:cNvSpPr>
            <a:spLocks noGrp="1" noChangeArrowheads="1"/>
          </p:cNvSpPr>
          <p:nvPr>
            <p:ph type="title" idx="4294967295"/>
          </p:nvPr>
        </p:nvSpPr>
        <p:spPr>
          <a:xfrm>
            <a:off x="250825" y="3429000"/>
            <a:ext cx="4038600" cy="3311525"/>
          </a:xfrm>
        </p:spPr>
        <p:txBody>
          <a:bodyPr/>
          <a:lstStyle/>
          <a:p>
            <a:pPr eaLnBrk="1" hangingPunct="1"/>
            <a:r>
              <a:rPr lang="zh-CN" altLang="en-US">
                <a:latin typeface="Times New Roman" charset="0"/>
                <a:ea typeface="MS PGothic" charset="0"/>
                <a:cs typeface="宋体" charset="0"/>
              </a:rPr>
              <a:t>今日的以色列 </a:t>
            </a:r>
            <a:r>
              <a:rPr lang="en-US" altLang="zh-CN">
                <a:latin typeface="Times New Roman" charset="0"/>
                <a:ea typeface="MS PGothic" charset="0"/>
                <a:cs typeface="宋体" charset="0"/>
              </a:rPr>
              <a:t>(</a:t>
            </a:r>
            <a:r>
              <a:rPr lang="zh-CN" altLang="en-GB">
                <a:latin typeface="Times New Roman" charset="0"/>
                <a:ea typeface="MS PGothic" charset="0"/>
                <a:cs typeface="宋体" charset="0"/>
              </a:rPr>
              <a:t>国家航空和宇宙航行局 </a:t>
            </a:r>
            <a:r>
              <a:rPr lang="en-US" altLang="zh-CN">
                <a:latin typeface="Times New Roman" charset="0"/>
                <a:ea typeface="MS PGothic" charset="0"/>
                <a:cs typeface="宋体" charset="0"/>
              </a:rPr>
              <a:t>)</a:t>
            </a:r>
          </a:p>
        </p:txBody>
      </p:sp>
    </p:spTree>
    <p:extLst>
      <p:ext uri="{BB962C8B-B14F-4D97-AF65-F5344CB8AC3E}">
        <p14:creationId xmlns:p14="http://schemas.microsoft.com/office/powerpoint/2010/main" val="394771818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78178" name="Rectangle 3"/>
          <p:cNvSpPr>
            <a:spLocks noChangeArrowheads="1"/>
          </p:cNvSpPr>
          <p:nvPr/>
        </p:nvSpPr>
        <p:spPr bwMode="auto">
          <a:xfrm>
            <a:off x="685800" y="966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pic>
        <p:nvPicPr>
          <p:cNvPr id="178179"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4191000" y="4648200"/>
            <a:ext cx="4953000" cy="70167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Times New Roman" charset="0"/>
                <a:ea typeface="MS PGothic" charset="0"/>
                <a:cs typeface="宋体" charset="0"/>
              </a:rPr>
              <a:t>巴比伦王国</a:t>
            </a:r>
          </a:p>
        </p:txBody>
      </p:sp>
      <p:sp>
        <p:nvSpPr>
          <p:cNvPr id="178181" name="Rectangle 6"/>
          <p:cNvSpPr>
            <a:spLocks noGrp="1" noChangeArrowheads="1"/>
          </p:cNvSpPr>
          <p:nvPr>
            <p:ph type="title" idx="4294967295"/>
          </p:nvPr>
        </p:nvSpPr>
        <p:spPr>
          <a:xfrm>
            <a:off x="762000" y="228600"/>
            <a:ext cx="7772400" cy="609600"/>
          </a:xfrm>
          <a:solidFill>
            <a:srgbClr val="0027A4"/>
          </a:solidFill>
        </p:spPr>
        <p:txBody>
          <a:bodyPr/>
          <a:lstStyle/>
          <a:p>
            <a:pPr eaLnBrk="1" hangingPunct="1"/>
            <a:r>
              <a:rPr lang="zh-CN" altLang="en-GB">
                <a:solidFill>
                  <a:schemeClr val="bg1"/>
                </a:solidFill>
                <a:latin typeface="Times New Roman" charset="0"/>
                <a:ea typeface="MS PGothic" charset="0"/>
                <a:cs typeface="宋体" charset="0"/>
              </a:rPr>
              <a:t>迦基米施</a:t>
            </a:r>
            <a:r>
              <a:rPr lang="zh-CN" altLang="en-US">
                <a:solidFill>
                  <a:schemeClr val="bg1"/>
                </a:solidFill>
                <a:latin typeface="Times New Roman" charset="0"/>
                <a:ea typeface="MS PGothic" charset="0"/>
                <a:cs typeface="宋体" charset="0"/>
              </a:rPr>
              <a:t>之役 </a:t>
            </a:r>
            <a:r>
              <a:rPr lang="en-US" altLang="ja-JP">
                <a:solidFill>
                  <a:schemeClr val="bg1"/>
                </a:solidFill>
                <a:latin typeface="Times New Roman" charset="0"/>
                <a:ea typeface="MS PGothic" charset="0"/>
              </a:rPr>
              <a:t>(</a:t>
            </a:r>
            <a:r>
              <a:rPr lang="zh-CN" altLang="en-US">
                <a:solidFill>
                  <a:schemeClr val="bg1"/>
                </a:solidFill>
                <a:latin typeface="Times New Roman" charset="0"/>
                <a:ea typeface="MS PGothic" charset="0"/>
                <a:cs typeface="宋体" charset="0"/>
              </a:rPr>
              <a:t>主前</a:t>
            </a:r>
            <a:r>
              <a:rPr lang="en-US" altLang="ja-JP">
                <a:solidFill>
                  <a:schemeClr val="bg1"/>
                </a:solidFill>
                <a:latin typeface="Times New Roman" charset="0"/>
                <a:ea typeface="MS PGothic" charset="0"/>
              </a:rPr>
              <a:t>609</a:t>
            </a:r>
            <a:r>
              <a:rPr lang="zh-CN" altLang="en-US">
                <a:solidFill>
                  <a:schemeClr val="bg1"/>
                </a:solidFill>
                <a:latin typeface="Times New Roman" charset="0"/>
                <a:ea typeface="MS PGothic" charset="0"/>
                <a:cs typeface="宋体" charset="0"/>
              </a:rPr>
              <a:t>年</a:t>
            </a:r>
            <a:r>
              <a:rPr lang="en-US" altLang="ja-JP">
                <a:solidFill>
                  <a:schemeClr val="bg1"/>
                </a:solidFill>
                <a:latin typeface="Times New Roman" charset="0"/>
                <a:ea typeface="MS PGothic" charset="0"/>
              </a:rPr>
              <a:t>)</a:t>
            </a:r>
            <a:endParaRPr lang="en-US">
              <a:solidFill>
                <a:schemeClr val="bg1"/>
              </a:solidFill>
              <a:latin typeface="Times New Roman" charset="0"/>
              <a:ea typeface="MS PGothic" charset="0"/>
            </a:endParaRPr>
          </a:p>
        </p:txBody>
      </p:sp>
      <p:sp>
        <p:nvSpPr>
          <p:cNvPr id="178182" name="Text Box 7"/>
          <p:cNvSpPr txBox="1">
            <a:spLocks noChangeArrowheads="1"/>
          </p:cNvSpPr>
          <p:nvPr/>
        </p:nvSpPr>
        <p:spPr bwMode="auto">
          <a:xfrm>
            <a:off x="4022725" y="3678238"/>
            <a:ext cx="2894013"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GB" sz="2400" b="0" i="0" u="none" strike="noStrike" kern="1200" cap="none" spc="0" normalizeH="0" baseline="0" noProof="0">
                <a:ln>
                  <a:noFill/>
                </a:ln>
                <a:solidFill>
                  <a:srgbClr val="FFFFFF"/>
                </a:solidFill>
                <a:effectLst/>
                <a:uLnTx/>
                <a:uFillTx/>
                <a:latin typeface="Arial" charset="0"/>
                <a:ea typeface="MS PGothic" charset="0"/>
                <a:cs typeface="宋体" charset="0"/>
              </a:rPr>
              <a:t>米吉多</a:t>
            </a:r>
            <a:r>
              <a:rPr kumimoji="0" lang="zh-CN" altLang="en-US" sz="2400" b="0" i="0" u="none" strike="noStrike" kern="1200" cap="none" spc="0" normalizeH="0" baseline="0" noProof="0">
                <a:ln>
                  <a:noFill/>
                </a:ln>
                <a:solidFill>
                  <a:srgbClr val="FFFFFF"/>
                </a:solidFill>
                <a:effectLst/>
                <a:uLnTx/>
                <a:uFillTx/>
                <a:latin typeface="Arial" charset="0"/>
                <a:ea typeface="MS PGothic" charset="0"/>
              </a:rPr>
              <a:t> </a:t>
            </a:r>
            <a:r>
              <a:rPr kumimoji="0" lang="en-US" altLang="zh-CN" sz="1800" b="0" i="0" u="none" strike="noStrike" kern="1200" cap="none" spc="0" normalizeH="0" baseline="0" noProof="0">
                <a:ln>
                  <a:noFill/>
                </a:ln>
                <a:solidFill>
                  <a:srgbClr val="FFFFFF"/>
                </a:solidFill>
                <a:effectLst/>
                <a:uLnTx/>
                <a:uFillTx/>
                <a:latin typeface="Tahoma" charset="0"/>
                <a:ea typeface="MS PGothic" charset="0"/>
              </a:rPr>
              <a:t>:</a:t>
            </a:r>
            <a:r>
              <a:rPr kumimoji="0" lang="en-US" altLang="ja-JP" sz="1800" b="0" i="0" u="none" strike="noStrike" kern="1200" cap="none" spc="0" normalizeH="0" baseline="0" noProof="0">
                <a:ln>
                  <a:noFill/>
                </a:ln>
                <a:solidFill>
                  <a:srgbClr val="FFFFFF"/>
                </a:solidFill>
                <a:effectLst/>
                <a:uLnTx/>
                <a:uFillTx/>
                <a:latin typeface="Tahoma" charset="0"/>
                <a:ea typeface="MS PGothic" charset="0"/>
              </a:rPr>
              <a:t> </a:t>
            </a:r>
            <a:r>
              <a:rPr kumimoji="0" lang="zh-CN" altLang="en-GB" sz="2400" b="0" i="0" u="none" strike="noStrike" kern="1200" cap="none" spc="0" normalizeH="0" baseline="0" noProof="0">
                <a:ln>
                  <a:noFill/>
                </a:ln>
                <a:solidFill>
                  <a:srgbClr val="FFFFFF"/>
                </a:solidFill>
                <a:effectLst/>
                <a:uLnTx/>
                <a:uFillTx/>
                <a:latin typeface="Arial" charset="0"/>
                <a:ea typeface="MS PGothic" charset="0"/>
                <a:cs typeface="宋体" charset="0"/>
              </a:rPr>
              <a:t>约西亚死亡</a:t>
            </a:r>
            <a:endParaRPr kumimoji="0" lang="en-US" sz="1800" b="0" i="0" u="none" strike="noStrike" kern="1200" cap="none" spc="0" normalizeH="0" baseline="0" noProof="0">
              <a:ln>
                <a:noFill/>
              </a:ln>
              <a:solidFill>
                <a:srgbClr val="FFFFFF"/>
              </a:solidFill>
              <a:effectLst/>
              <a:uLnTx/>
              <a:uFillTx/>
              <a:latin typeface="Tahoma" charset="0"/>
              <a:ea typeface="MS PGothic" charset="0"/>
            </a:endParaRPr>
          </a:p>
        </p:txBody>
      </p:sp>
      <p:grpSp>
        <p:nvGrpSpPr>
          <p:cNvPr id="178183" name="Group 8"/>
          <p:cNvGrpSpPr>
            <a:grpSpLocks/>
          </p:cNvGrpSpPr>
          <p:nvPr/>
        </p:nvGrpSpPr>
        <p:grpSpPr bwMode="auto">
          <a:xfrm rot="248499">
            <a:off x="5562600" y="2514600"/>
            <a:ext cx="2362200" cy="685800"/>
            <a:chOff x="3456" y="1008"/>
            <a:chExt cx="1488" cy="432"/>
          </a:xfrm>
        </p:grpSpPr>
        <p:sp>
          <p:nvSpPr>
            <p:cNvPr id="178189" name="AutoShape 9"/>
            <p:cNvSpPr>
              <a:spLocks noChangeArrowheads="1"/>
            </p:cNvSpPr>
            <p:nvPr/>
          </p:nvSpPr>
          <p:spPr bwMode="auto">
            <a:xfrm rot="-9687115">
              <a:off x="3456" y="1008"/>
              <a:ext cx="1488" cy="432"/>
            </a:xfrm>
            <a:prstGeom prst="chevron">
              <a:avLst>
                <a:gd name="adj" fmla="val 86111"/>
              </a:avLst>
            </a:prstGeom>
            <a:solidFill>
              <a:schemeClr val="tx2"/>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78190" name="Text Box 10"/>
            <p:cNvSpPr txBox="1">
              <a:spLocks noChangeArrowheads="1"/>
            </p:cNvSpPr>
            <p:nvPr/>
          </p:nvSpPr>
          <p:spPr bwMode="auto">
            <a:xfrm rot="1049840">
              <a:off x="3739" y="1012"/>
              <a:ext cx="760" cy="2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ahoma" charset="0"/>
                  <a:ea typeface="MS PGothic" charset="0"/>
                  <a:cs typeface="宋体" charset="0"/>
                </a:rPr>
                <a:t>巴比伦人</a:t>
              </a:r>
            </a:p>
          </p:txBody>
        </p:sp>
      </p:grpSp>
      <p:sp>
        <p:nvSpPr>
          <p:cNvPr id="178184" name="Text Box 11"/>
          <p:cNvSpPr txBox="1">
            <a:spLocks noChangeArrowheads="1"/>
          </p:cNvSpPr>
          <p:nvPr/>
        </p:nvSpPr>
        <p:spPr bwMode="auto">
          <a:xfrm>
            <a:off x="1752600" y="4918075"/>
            <a:ext cx="950913" cy="3968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ahoma" charset="0"/>
                <a:ea typeface="MS PGothic" charset="0"/>
                <a:cs typeface="宋体" charset="0"/>
              </a:rPr>
              <a:t>埃及人</a:t>
            </a:r>
          </a:p>
        </p:txBody>
      </p:sp>
      <p:sp>
        <p:nvSpPr>
          <p:cNvPr id="178185" name="AutoShape 12"/>
          <p:cNvSpPr>
            <a:spLocks noChangeArrowheads="1"/>
          </p:cNvSpPr>
          <p:nvPr/>
        </p:nvSpPr>
        <p:spPr bwMode="auto">
          <a:xfrm rot="18245847" flipV="1">
            <a:off x="2019300" y="3467100"/>
            <a:ext cx="3505200" cy="533400"/>
          </a:xfrm>
          <a:prstGeom prst="curvedDownArrow">
            <a:avLst>
              <a:gd name="adj1" fmla="val 131429"/>
              <a:gd name="adj2" fmla="val 262857"/>
              <a:gd name="adj3" fmla="val 33333"/>
            </a:avLst>
          </a:prstGeom>
          <a:solidFill>
            <a:srgbClr val="0000FF"/>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grpSp>
        <p:nvGrpSpPr>
          <p:cNvPr id="178186" name="Group 13"/>
          <p:cNvGrpSpPr>
            <a:grpSpLocks/>
          </p:cNvGrpSpPr>
          <p:nvPr/>
        </p:nvGrpSpPr>
        <p:grpSpPr bwMode="auto">
          <a:xfrm>
            <a:off x="3962400" y="2209800"/>
            <a:ext cx="1603375" cy="685800"/>
            <a:chOff x="2590" y="1385"/>
            <a:chExt cx="1010" cy="432"/>
          </a:xfrm>
        </p:grpSpPr>
        <p:sp>
          <p:nvSpPr>
            <p:cNvPr id="178187" name="AutoShape 14"/>
            <p:cNvSpPr>
              <a:spLocks noChangeArrowheads="1"/>
            </p:cNvSpPr>
            <p:nvPr/>
          </p:nvSpPr>
          <p:spPr bwMode="auto">
            <a:xfrm rot="-475829">
              <a:off x="2590" y="1385"/>
              <a:ext cx="1010" cy="432"/>
            </a:xfrm>
            <a:prstGeom prst="chevron">
              <a:avLst>
                <a:gd name="adj" fmla="val 58449"/>
              </a:avLst>
            </a:prstGeom>
            <a:solidFill>
              <a:srgbClr val="FF00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endParaRPr>
            </a:p>
          </p:txBody>
        </p:sp>
        <p:sp>
          <p:nvSpPr>
            <p:cNvPr id="178188" name="Text Box 15"/>
            <p:cNvSpPr txBox="1">
              <a:spLocks noChangeArrowheads="1"/>
            </p:cNvSpPr>
            <p:nvPr/>
          </p:nvSpPr>
          <p:spPr bwMode="auto">
            <a:xfrm rot="-495468">
              <a:off x="2782" y="1473"/>
              <a:ext cx="599" cy="2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ahoma" charset="0"/>
                  <a:ea typeface="MS PGothic" charset="0"/>
                  <a:cs typeface="宋体" charset="0"/>
                </a:rPr>
                <a:t>亚述人</a:t>
              </a:r>
              <a:endParaRPr kumimoji="0" lang="en-US" sz="2000" b="1" i="0" u="none" strike="noStrike" kern="1200" cap="none" spc="0" normalizeH="0" baseline="0" noProof="0">
                <a:ln>
                  <a:noFill/>
                </a:ln>
                <a:solidFill>
                  <a:srgbClr val="FFFFFF"/>
                </a:solidFill>
                <a:effectLst/>
                <a:uLnTx/>
                <a:uFillTx/>
                <a:latin typeface="Tahoma" charset="0"/>
                <a:ea typeface="MS PGothic" charset="0"/>
              </a:endParaRPr>
            </a:p>
          </p:txBody>
        </p:sp>
      </p:grpSp>
    </p:spTree>
    <p:extLst>
      <p:ext uri="{BB962C8B-B14F-4D97-AF65-F5344CB8AC3E}">
        <p14:creationId xmlns:p14="http://schemas.microsoft.com/office/powerpoint/2010/main" val="420239807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1" descr="Middle East"/>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84" name="Oval 12"/>
          <p:cNvSpPr>
            <a:spLocks noChangeArrowheads="1"/>
          </p:cNvSpPr>
          <p:nvPr/>
        </p:nvSpPr>
        <p:spPr bwMode="auto">
          <a:xfrm>
            <a:off x="4305300" y="12954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6286" name="Oval 14"/>
          <p:cNvSpPr>
            <a:spLocks noChangeArrowheads="1"/>
          </p:cNvSpPr>
          <p:nvPr/>
        </p:nvSpPr>
        <p:spPr bwMode="auto">
          <a:xfrm>
            <a:off x="2438400" y="23622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t> </a:t>
            </a:r>
          </a:p>
        </p:txBody>
      </p:sp>
      <p:sp>
        <p:nvSpPr>
          <p:cNvPr id="2" name="Title 1"/>
          <p:cNvSpPr>
            <a:spLocks noGrp="1"/>
          </p:cNvSpPr>
          <p:nvPr>
            <p:ph type="title" idx="4294967295"/>
          </p:nvPr>
        </p:nvSpPr>
        <p:spPr>
          <a:xfrm>
            <a:off x="2627784" y="2564904"/>
            <a:ext cx="2304256" cy="792088"/>
          </a:xfrm>
        </p:spPr>
        <p:txBody>
          <a:bodyPr/>
          <a:lstStyle/>
          <a:p>
            <a:pPr algn="l"/>
            <a:r>
              <a:rPr lang="zh-CN" altLang="en-US" sz="3600" b="1" dirty="0">
                <a:solidFill>
                  <a:srgbClr val="FFFFFF"/>
                </a:solidFill>
                <a:effectLst>
                  <a:glow rad="355600">
                    <a:schemeClr val="tx1"/>
                  </a:glow>
                </a:effectLst>
                <a:latin typeface="Arial"/>
                <a:cs typeface="Arial"/>
              </a:rPr>
              <a:t>那鸿</a:t>
            </a:r>
            <a:endParaRPr lang="en-US" sz="3600" b="1" dirty="0">
              <a:solidFill>
                <a:srgbClr val="FFFFFF"/>
              </a:solidFill>
              <a:effectLst>
                <a:glow rad="355600">
                  <a:schemeClr val="tx1"/>
                </a:glow>
              </a:effectLst>
              <a:latin typeface="Arial"/>
              <a:cs typeface="Arial"/>
            </a:endParaRPr>
          </a:p>
        </p:txBody>
      </p:sp>
      <p:sp>
        <p:nvSpPr>
          <p:cNvPr id="7" name="Title 1"/>
          <p:cNvSpPr txBox="1">
            <a:spLocks/>
          </p:cNvSpPr>
          <p:nvPr/>
        </p:nvSpPr>
        <p:spPr bwMode="auto">
          <a:xfrm>
            <a:off x="4716016" y="1268760"/>
            <a:ext cx="230425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尼尼微</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endParaRPr>
          </a:p>
        </p:txBody>
      </p:sp>
      <p:sp>
        <p:nvSpPr>
          <p:cNvPr id="8" name="Title 1"/>
          <p:cNvSpPr txBox="1">
            <a:spLocks/>
          </p:cNvSpPr>
          <p:nvPr/>
        </p:nvSpPr>
        <p:spPr bwMode="auto">
          <a:xfrm>
            <a:off x="3962400" y="4757027"/>
            <a:ext cx="48768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I.  </a:t>
            </a: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尼尼微的将来</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endParaRPr>
          </a:p>
        </p:txBody>
      </p:sp>
      <p:sp>
        <p:nvSpPr>
          <p:cNvPr id="9" name="Title 1"/>
          <p:cNvSpPr txBox="1">
            <a:spLocks/>
          </p:cNvSpPr>
          <p:nvPr/>
        </p:nvSpPr>
        <p:spPr bwMode="auto">
          <a:xfrm>
            <a:off x="3403600" y="3926148"/>
            <a:ext cx="48768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今天的主题</a:t>
            </a: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a:t>
            </a:r>
          </a:p>
        </p:txBody>
      </p:sp>
      <p:sp>
        <p:nvSpPr>
          <p:cNvPr id="10" name="Title 1"/>
          <p:cNvSpPr txBox="1">
            <a:spLocks/>
          </p:cNvSpPr>
          <p:nvPr/>
        </p:nvSpPr>
        <p:spPr bwMode="auto">
          <a:xfrm>
            <a:off x="3962400" y="5628763"/>
            <a:ext cx="48768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II. </a:t>
            </a: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rPr>
              <a:t>我们的将来</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26658672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 </a:t>
            </a:r>
            <a:r>
              <a:rPr lang="zh-CN" altLang="en-US" sz="1800" b="1" dirty="0">
                <a:solidFill>
                  <a:schemeClr val="bg1"/>
                </a:solidFill>
                <a:latin typeface="Arial"/>
                <a:cs typeface="Arial"/>
              </a:rPr>
              <a:t>圣经总意离合诗集 </a:t>
            </a:r>
            <a:r>
              <a:rPr lang="en-US" sz="1800" b="1" dirty="0">
                <a:solidFill>
                  <a:schemeClr val="bg1"/>
                </a:solidFill>
                <a:latin typeface="Arial"/>
                <a:cs typeface="Arial"/>
              </a:rPr>
              <a:t>(Grand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ＭＳ Ｐゴシック" charset="0"/>
              </a:rPr>
              <a:t> </a:t>
            </a:r>
            <a:endParaRPr lang="en-US" sz="1800">
              <a:solidFill>
                <a:prstClr val="black"/>
              </a:solidFill>
              <a:latin typeface="Tw Cen MT"/>
              <a:ea typeface="ＭＳ Ｐゴシック" charset="0"/>
              <a:cs typeface="ＭＳ Ｐゴシック" charset="0"/>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ko-KR" altLang="en-US" sz="4800" b="1" dirty="0">
                <a:solidFill>
                  <a:prstClr val="white"/>
                </a:solidFill>
                <a:latin typeface="Arial"/>
                <a:cs typeface="Arial"/>
              </a:rPr>
              <a:t>那鸿</a:t>
            </a:r>
            <a:r>
              <a:rPr lang="zh-CN" altLang="en-US" sz="4800" b="1" dirty="0">
                <a:solidFill>
                  <a:prstClr val="white"/>
                </a:solidFill>
                <a:latin typeface="Arial"/>
                <a:cs typeface="Arial"/>
              </a:rPr>
              <a:t>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16" name="TextBox 3"/>
          <p:cNvSpPr txBox="1">
            <a:spLocks noChangeArrowheads="1"/>
          </p:cNvSpPr>
          <p:nvPr/>
        </p:nvSpPr>
        <p:spPr bwMode="auto">
          <a:xfrm>
            <a:off x="4357786" y="2061954"/>
            <a:ext cx="4887814" cy="156966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dirty="0">
                <a:solidFill>
                  <a:prstClr val="black"/>
                </a:solidFill>
                <a:latin typeface="Arial"/>
                <a:cs typeface="Arial"/>
              </a:rPr>
              <a:t>1 </a:t>
            </a:r>
            <a:r>
              <a:rPr lang="zh-CN" altLang="en-US" dirty="0">
                <a:solidFill>
                  <a:prstClr val="black"/>
                </a:solidFill>
                <a:latin typeface="Arial"/>
                <a:cs typeface="Arial"/>
              </a:rPr>
              <a:t>神的性格和审判</a:t>
            </a:r>
          </a:p>
          <a:p>
            <a:pPr defTabSz="457200" eaLnBrk="1" fontAlgn="auto" hangingPunct="1">
              <a:spcBef>
                <a:spcPts val="0"/>
              </a:spcBef>
              <a:spcAft>
                <a:spcPts val="0"/>
              </a:spcAft>
            </a:pPr>
            <a:r>
              <a:rPr lang="en-US" altLang="zh-CN" dirty="0">
                <a:solidFill>
                  <a:prstClr val="black"/>
                </a:solidFill>
                <a:latin typeface="Arial"/>
                <a:cs typeface="Arial"/>
              </a:rPr>
              <a:t>2 </a:t>
            </a:r>
            <a:r>
              <a:rPr lang="zh-CN" altLang="en-US" dirty="0">
                <a:solidFill>
                  <a:prstClr val="black"/>
                </a:solidFill>
                <a:latin typeface="Arial"/>
                <a:cs typeface="Arial"/>
              </a:rPr>
              <a:t>尼尼微即将被毁灭</a:t>
            </a:r>
          </a:p>
          <a:p>
            <a:pPr defTabSz="457200" eaLnBrk="1" fontAlgn="auto" hangingPunct="1">
              <a:spcBef>
                <a:spcPts val="0"/>
              </a:spcBef>
              <a:spcAft>
                <a:spcPts val="0"/>
              </a:spcAft>
            </a:pPr>
            <a:r>
              <a:rPr lang="en-US" altLang="zh-CN" dirty="0">
                <a:solidFill>
                  <a:prstClr val="black"/>
                </a:solidFill>
                <a:latin typeface="Arial"/>
                <a:cs typeface="Arial"/>
              </a:rPr>
              <a:t>3 </a:t>
            </a:r>
            <a:r>
              <a:rPr lang="zh-CN" altLang="en-US" dirty="0">
                <a:solidFill>
                  <a:prstClr val="black"/>
                </a:solidFill>
                <a:latin typeface="Arial"/>
                <a:cs typeface="Arial"/>
              </a:rPr>
              <a:t>尼尼微审判的细节</a:t>
            </a:r>
            <a:endParaRPr lang="en-US" altLang="zh-CN" dirty="0">
              <a:solidFill>
                <a:prstClr val="black"/>
              </a:solidFill>
              <a:latin typeface="Arial"/>
              <a:cs typeface="Arial"/>
            </a:endParaRPr>
          </a:p>
          <a:p>
            <a:pPr defTabSz="457200" eaLnBrk="1" fontAlgn="auto" hangingPunct="1">
              <a:spcBef>
                <a:spcPts val="0"/>
              </a:spcBef>
              <a:spcAft>
                <a:spcPts val="0"/>
              </a:spcAft>
            </a:pPr>
            <a:endParaRPr lang="en-US" dirty="0">
              <a:solidFill>
                <a:prstClr val="black"/>
              </a:solidFill>
              <a:latin typeface="Arial"/>
              <a:cs typeface="Arial"/>
            </a:endParaRPr>
          </a:p>
        </p:txBody>
      </p:sp>
    </p:spTree>
    <p:extLst>
      <p:ext uri="{BB962C8B-B14F-4D97-AF65-F5344CB8AC3E}">
        <p14:creationId xmlns:p14="http://schemas.microsoft.com/office/powerpoint/2010/main" val="2470345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p:cNvSpPr/>
          <p:nvPr/>
        </p:nvSpPr>
        <p:spPr bwMode="auto">
          <a:xfrm>
            <a:off x="16933" y="931333"/>
            <a:ext cx="3742267"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5336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那鸿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412811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那鸿</a:t>
            </a:r>
            <a:r>
              <a:rPr lang="zh-CN" altLang="en-US" sz="4000" b="1" dirty="0">
                <a:solidFill>
                  <a:srgbClr val="FFFFFF"/>
                </a:solidFill>
                <a:effectLst>
                  <a:glow rad="127000">
                    <a:srgbClr val="000000"/>
                  </a:glow>
                </a:effectLst>
                <a:latin typeface="Arial" charset="0"/>
              </a:rPr>
              <a:t>书 国度宣言</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神对尼尼微城的审判显示出</a:t>
            </a:r>
            <a:endParaRPr lang="en-SG" altLang="zh-CN" b="1" dirty="0">
              <a:solidFill>
                <a:prstClr val="white"/>
              </a:solidFill>
              <a:effectLst>
                <a:glow rad="101600">
                  <a:prstClr val="black">
                    <a:alpha val="99000"/>
                  </a:prstClr>
                </a:glow>
              </a:effectLst>
            </a:endParaRPr>
          </a:p>
          <a:p>
            <a:pPr defTabSz="457200"/>
            <a:r>
              <a:rPr lang="zh-CN" altLang="en-US" b="1" dirty="0">
                <a:solidFill>
                  <a:prstClr val="white"/>
                </a:solidFill>
                <a:effectLst>
                  <a:glow rad="101600">
                    <a:prstClr val="black">
                      <a:alpha val="99000"/>
                    </a:prstClr>
                  </a:glow>
                </a:effectLst>
              </a:rPr>
              <a:t>他掌管地上万民</a:t>
            </a:r>
            <a:r>
              <a:rPr lang="en-US" b="1" dirty="0">
                <a:solidFill>
                  <a:prstClr val="white"/>
                </a:solidFill>
                <a:effectLst>
                  <a:glow rad="101600">
                    <a:prstClr val="black">
                      <a:alpha val="99000"/>
                    </a:prstClr>
                  </a:glow>
                </a:effectLst>
              </a:rPr>
              <a:t> (1:3)</a:t>
            </a:r>
            <a:r>
              <a:rPr lang="zh-CN" altLang="en-US" b="1" dirty="0">
                <a:solidFill>
                  <a:prstClr val="white"/>
                </a:solidFill>
                <a:effectLst>
                  <a:glow rad="101600">
                    <a:prstClr val="black">
                      <a:alpha val="99000"/>
                    </a:prstClr>
                  </a:glow>
                </a:effectLst>
              </a:rPr>
              <a:t>。</a:t>
            </a:r>
            <a:r>
              <a:rPr lang="en-US" b="1" dirty="0">
                <a:solidFill>
                  <a:prstClr val="white"/>
                </a:solidFill>
                <a:effectLst>
                  <a:glow rad="101600">
                    <a:prstClr val="black">
                      <a:alpha val="99000"/>
                    </a:prstClr>
                  </a:glow>
                </a:effectLst>
              </a:rPr>
              <a:t>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674364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以下是对尼尼微的宣判，就是伊勒歌斯人那鸿的异象录。</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pic>
        <p:nvPicPr>
          <p:cNvPr id="2119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341438"/>
            <a:ext cx="456565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966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Folded Corner 6"/>
          <p:cNvSpPr>
            <a:spLocks noChangeArrowheads="1"/>
          </p:cNvSpPr>
          <p:nvPr/>
        </p:nvSpPr>
        <p:spPr bwMode="auto">
          <a:xfrm>
            <a:off x="152400" y="2209800"/>
            <a:ext cx="8839200" cy="3886200"/>
          </a:xfrm>
          <a:prstGeom prst="foldedCorner">
            <a:avLst>
              <a:gd name="adj" fmla="val 16667"/>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endParaRPr>
          </a:p>
        </p:txBody>
      </p:sp>
      <p:sp>
        <p:nvSpPr>
          <p:cNvPr id="2" name="Text Box 3"/>
          <p:cNvSpPr txBox="1">
            <a:spLocks noChangeArrowheads="1"/>
          </p:cNvSpPr>
          <p:nvPr/>
        </p:nvSpPr>
        <p:spPr bwMode="auto">
          <a:xfrm>
            <a:off x="304800" y="908050"/>
            <a:ext cx="8610600" cy="1816100"/>
          </a:xfrm>
          <a:prstGeom prst="rect">
            <a:avLst/>
          </a:prstGeom>
          <a:noFill/>
          <a:ln w="9525">
            <a:no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只知作者是伊勒歌斯人</a:t>
            </a:r>
            <a:r>
              <a:rPr kumimoji="1"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(1:1)</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，而对作者其他一切却一无所知</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 没有其他证据表明作者是他人</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伊勒歌斯的正确地点有四个主要的看法</a:t>
            </a:r>
            <a:r>
              <a:rPr kumimoji="1"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a:t>
            </a:r>
            <a:endPar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3" name="Rectangle 5"/>
          <p:cNvSpPr>
            <a:spLocks noChangeArrowheads="1"/>
          </p:cNvSpPr>
          <p:nvPr/>
        </p:nvSpPr>
        <p:spPr bwMode="auto">
          <a:xfrm>
            <a:off x="762000" y="3048000"/>
            <a:ext cx="8229600" cy="2246313"/>
          </a:xfrm>
          <a:prstGeom prst="rect">
            <a:avLst/>
          </a:prstGeom>
          <a:noFill/>
          <a:ln w="9525">
            <a:no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它是一个现代的乡村，离</a:t>
            </a:r>
            <a:r>
              <a:rPr kumimoji="1"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Arial" pitchFamily="34" charset="0"/>
              </a:rPr>
              <a:t>底格里斯</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河左岸不远，离尼尼微古城北部只有两天的路程</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在</a:t>
            </a:r>
            <a:r>
              <a:rPr kumimoji="1"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Arial" pitchFamily="34" charset="0"/>
              </a:rPr>
              <a:t>加利利</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的一个小村，</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在</a:t>
            </a:r>
            <a:r>
              <a:rPr kumimoji="1"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Arial" pitchFamily="34" charset="0"/>
              </a:rPr>
              <a:t>迦百农</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，其意思是那鸿村</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位于</a:t>
            </a:r>
            <a:r>
              <a:rPr kumimoji="1"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Arial" pitchFamily="34" charset="0"/>
              </a:rPr>
              <a:t>犹大</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的南部的地区</a:t>
            </a:r>
          </a:p>
        </p:txBody>
      </p:sp>
      <p:sp>
        <p:nvSpPr>
          <p:cNvPr id="180228" name="Text Box 6"/>
          <p:cNvSpPr txBox="1">
            <a:spLocks noChangeArrowheads="1"/>
          </p:cNvSpPr>
          <p:nvPr/>
        </p:nvSpPr>
        <p:spPr bwMode="auto">
          <a:xfrm>
            <a:off x="8378825" y="76200"/>
            <a:ext cx="766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MS PGothic" charset="0"/>
              </a:rPr>
              <a:t>622</a:t>
            </a:r>
          </a:p>
        </p:txBody>
      </p:sp>
      <p:sp>
        <p:nvSpPr>
          <p:cNvPr id="37895" name="Rectangle 7"/>
          <p:cNvSpPr>
            <a:spLocks noGrp="1" noChangeArrowheads="1"/>
          </p:cNvSpPr>
          <p:nvPr>
            <p:ph type="title" idx="4294967295"/>
          </p:nvPr>
        </p:nvSpPr>
        <p:spPr>
          <a:xfrm>
            <a:off x="304800" y="228600"/>
            <a:ext cx="3352800" cy="533400"/>
          </a:xfrm>
        </p:spPr>
        <p:txBody>
          <a:bodyPr/>
          <a:lstStyle/>
          <a:p>
            <a:pPr algn="l" eaLnBrk="1" hangingPunct="1"/>
            <a:r>
              <a:rPr lang="zh-CN" altLang="en-US">
                <a:latin typeface="Tahoma" charset="0"/>
                <a:ea typeface="ＭＳ Ｐゴシック" charset="0"/>
                <a:cs typeface="ＭＳ Ｐゴシック" charset="0"/>
              </a:rPr>
              <a:t>作者</a:t>
            </a:r>
            <a:endParaRPr lang="en-US">
              <a:latin typeface="Tahoma" charset="0"/>
              <a:ea typeface="ＭＳ Ｐゴシック" charset="0"/>
              <a:cs typeface="ＭＳ Ｐゴシック" charset="0"/>
            </a:endParaRPr>
          </a:p>
        </p:txBody>
      </p:sp>
    </p:spTree>
    <p:extLst>
      <p:ext uri="{BB962C8B-B14F-4D97-AF65-F5344CB8AC3E}">
        <p14:creationId xmlns:p14="http://schemas.microsoft.com/office/powerpoint/2010/main" val="3577997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6580" name="Text Box 4"/>
          <p:cNvSpPr txBox="1">
            <a:spLocks noChangeArrowheads="1"/>
          </p:cNvSpPr>
          <p:nvPr/>
        </p:nvSpPr>
        <p:spPr bwMode="auto">
          <a:xfrm>
            <a:off x="1447800" y="2727325"/>
            <a:ext cx="2404120" cy="163121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伊勒哥什</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536581" name="Text Box 5"/>
          <p:cNvSpPr txBox="1">
            <a:spLocks noChangeArrowheads="1"/>
          </p:cNvSpPr>
          <p:nvPr/>
        </p:nvSpPr>
        <p:spPr bwMode="auto">
          <a:xfrm>
            <a:off x="2743200" y="3260725"/>
            <a:ext cx="42672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4000" b="1" i="0" u="none" strike="noStrike" kern="1200" cap="none" spc="0" normalizeH="0" baseline="0" noProof="0" dirty="0" err="1">
                <a:ln>
                  <a:noFill/>
                </a:ln>
                <a:solidFill>
                  <a:srgbClr val="FFFFFF"/>
                </a:solidFill>
                <a:effectLst/>
                <a:uLnTx/>
                <a:uFillTx/>
                <a:latin typeface="Times New Roman" charset="0"/>
                <a:ea typeface="ＭＳ Ｐゴシック" charset="0"/>
                <a:cs typeface="ＭＳ Ｐゴシック" charset="0"/>
              </a:rPr>
              <a:t>耶路撒冷</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536582" name="Text Box 6"/>
          <p:cNvSpPr txBox="1">
            <a:spLocks noChangeArrowheads="1"/>
          </p:cNvSpPr>
          <p:nvPr/>
        </p:nvSpPr>
        <p:spPr bwMode="auto">
          <a:xfrm>
            <a:off x="3276600" y="1752600"/>
            <a:ext cx="4267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err="1">
                <a:ln>
                  <a:noFill/>
                </a:ln>
                <a:solidFill>
                  <a:srgbClr val="00FFFF"/>
                </a:solidFill>
                <a:effectLst/>
                <a:uLnTx/>
                <a:uFillTx/>
                <a:latin typeface="Times New Roman" charset="0"/>
                <a:ea typeface="ＭＳ Ｐゴシック" charset="0"/>
                <a:cs typeface="ＭＳ Ｐゴシック" charset="0"/>
              </a:rPr>
              <a:t>以色列</a:t>
            </a:r>
            <a:endParaRPr kumimoji="0" lang="en-US" sz="4400" b="1" i="0" u="none" strike="noStrike" kern="1200" cap="none" spc="0" normalizeH="0" baseline="0" noProof="0" dirty="0">
              <a:ln>
                <a:noFill/>
              </a:ln>
              <a:solidFill>
                <a:srgbClr val="00FFFF"/>
              </a:solidFill>
              <a:effectLst/>
              <a:uLnTx/>
              <a:uFillTx/>
              <a:latin typeface="Times New Roman" charset="0"/>
              <a:ea typeface="ＭＳ Ｐゴシック" charset="0"/>
              <a:cs typeface="ＭＳ Ｐゴシック" charset="0"/>
            </a:endParaRPr>
          </a:p>
        </p:txBody>
      </p:sp>
      <p:sp>
        <p:nvSpPr>
          <p:cNvPr id="536583" name="Text Box 7"/>
          <p:cNvSpPr txBox="1">
            <a:spLocks noChangeArrowheads="1"/>
          </p:cNvSpPr>
          <p:nvPr/>
        </p:nvSpPr>
        <p:spPr bwMode="auto">
          <a:xfrm>
            <a:off x="914400" y="3505200"/>
            <a:ext cx="4267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err="1">
                <a:ln>
                  <a:noFill/>
                </a:ln>
                <a:solidFill>
                  <a:srgbClr val="00FFFF"/>
                </a:solidFill>
                <a:effectLst/>
                <a:uLnTx/>
                <a:uFillTx/>
                <a:latin typeface="Times New Roman" charset="0"/>
                <a:ea typeface="ＭＳ Ｐゴシック" charset="0"/>
                <a:cs typeface="ＭＳ Ｐゴシック" charset="0"/>
              </a:rPr>
              <a:t>犹大</a:t>
            </a:r>
            <a:endParaRPr kumimoji="0" lang="en-US" sz="4400" b="1" i="0" u="none" strike="noStrike" kern="1200" cap="none" spc="0" normalizeH="0" baseline="0" noProof="0" dirty="0">
              <a:ln>
                <a:noFill/>
              </a:ln>
              <a:solidFill>
                <a:srgbClr val="00FFFF"/>
              </a:solidFill>
              <a:effectLst/>
              <a:uLnTx/>
              <a:uFillTx/>
              <a:latin typeface="Times New Roman" charset="0"/>
              <a:ea typeface="ＭＳ Ｐゴシック" charset="0"/>
              <a:cs typeface="ＭＳ Ｐゴシック" charset="0"/>
            </a:endParaRPr>
          </a:p>
        </p:txBody>
      </p:sp>
      <p:sp>
        <p:nvSpPr>
          <p:cNvPr id="2" name="Title 1"/>
          <p:cNvSpPr>
            <a:spLocks noGrp="1"/>
          </p:cNvSpPr>
          <p:nvPr>
            <p:ph type="title" idx="4294967295"/>
          </p:nvPr>
        </p:nvSpPr>
        <p:spPr>
          <a:xfrm>
            <a:off x="0" y="6021287"/>
            <a:ext cx="9144000" cy="866383"/>
          </a:xfrm>
          <a:solidFill>
            <a:srgbClr val="000000"/>
          </a:solidFill>
        </p:spPr>
        <p:txBody>
          <a:bodyPr/>
          <a:lstStyle/>
          <a:p>
            <a:r>
              <a:rPr lang="zh-CN" altLang="en-US" sz="3200" b="1" dirty="0">
                <a:solidFill>
                  <a:srgbClr val="FFFFFF"/>
                </a:solidFill>
                <a:latin typeface="Arial"/>
                <a:cs typeface="Arial"/>
              </a:rPr>
              <a:t>那鸿的潜在家乡</a:t>
            </a:r>
            <a:endParaRPr lang="en-US" sz="3200" b="1" dirty="0">
              <a:solidFill>
                <a:srgbClr val="FFFFFF"/>
              </a:solidFill>
              <a:latin typeface="Arial"/>
              <a:cs typeface="Arial"/>
            </a:endParaRPr>
          </a:p>
        </p:txBody>
      </p:sp>
      <p:sp>
        <p:nvSpPr>
          <p:cNvPr id="9" name="Text Box 8"/>
          <p:cNvSpPr txBox="1">
            <a:spLocks noChangeArrowheads="1"/>
          </p:cNvSpPr>
          <p:nvPr/>
        </p:nvSpPr>
        <p:spPr bwMode="auto">
          <a:xfrm>
            <a:off x="5292080" y="1412776"/>
            <a:ext cx="3384376"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 </a:t>
            </a:r>
            <a:r>
              <a:rPr kumimoji="0" lang="ru-RU"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a:t>
            </a:r>
            <a:r>
              <a:rPr kumimoji="0" lang="ko-KR" altLang="en-US" sz="4000" b="1" i="1" u="none" strike="noStrike" kern="1200" cap="none" spc="0" normalizeH="0" baseline="0" noProof="0" dirty="0" err="1">
                <a:ln>
                  <a:noFill/>
                </a:ln>
                <a:solidFill>
                  <a:srgbClr val="FFFFFF"/>
                </a:solidFill>
                <a:effectLst/>
                <a:uLnTx/>
                <a:uFillTx/>
                <a:latin typeface="Times New Roman" charset="0"/>
                <a:ea typeface="ＭＳ Ｐゴシック" charset="0"/>
                <a:cs typeface="ＭＳ Ｐゴシック" charset="0"/>
              </a:rPr>
              <a:t>那鸿</a:t>
            </a:r>
            <a:r>
              <a:rPr lang="ko-KR" altLang="en-US" sz="4000" b="1" i="1" dirty="0" err="1">
                <a:solidFill>
                  <a:srgbClr val="FFFFFF"/>
                </a:solidFill>
                <a:latin typeface="Times New Roman" charset="0"/>
                <a:ea typeface="ＭＳ Ｐゴシック" charset="0"/>
                <a:cs typeface="ＭＳ Ｐゴシック" charset="0"/>
              </a:rPr>
              <a:t>之城</a:t>
            </a:r>
            <a:endPar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10" name="Oval 12"/>
          <p:cNvSpPr>
            <a:spLocks noChangeAspect="1" noChangeArrowheads="1"/>
          </p:cNvSpPr>
          <p:nvPr/>
        </p:nvSpPr>
        <p:spPr bwMode="auto">
          <a:xfrm>
            <a:off x="6177508" y="1268760"/>
            <a:ext cx="220410" cy="216024"/>
          </a:xfrm>
          <a:prstGeom prst="ellipse">
            <a:avLst/>
          </a:prstGeom>
          <a:solidFill>
            <a:schemeClr val="bg1"/>
          </a:solidFill>
          <a:ln>
            <a:noFill/>
          </a:ln>
          <a:effectLst>
            <a:glow rad="228600">
              <a:schemeClr val="tx1"/>
            </a:glow>
            <a:outerShdw blurRad="63500" dist="17961"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36584" name="Text Box 8"/>
          <p:cNvSpPr txBox="1">
            <a:spLocks noChangeArrowheads="1"/>
          </p:cNvSpPr>
          <p:nvPr/>
        </p:nvSpPr>
        <p:spPr bwMode="auto">
          <a:xfrm>
            <a:off x="5831904" y="639093"/>
            <a:ext cx="3276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迦百农</a:t>
            </a:r>
            <a:endPar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11" name="Oval 12"/>
          <p:cNvSpPr>
            <a:spLocks noChangeAspect="1" noChangeArrowheads="1"/>
          </p:cNvSpPr>
          <p:nvPr/>
        </p:nvSpPr>
        <p:spPr bwMode="auto">
          <a:xfrm>
            <a:off x="2699792" y="3429000"/>
            <a:ext cx="220410" cy="216024"/>
          </a:xfrm>
          <a:prstGeom prst="ellipse">
            <a:avLst/>
          </a:prstGeom>
          <a:solidFill>
            <a:schemeClr val="bg1"/>
          </a:solidFill>
          <a:ln>
            <a:noFill/>
          </a:ln>
          <a:effectLst>
            <a:glow rad="228600">
              <a:schemeClr val="tx1"/>
            </a:glow>
            <a:outerShdw blurRad="63500" dist="17961"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3072947"/>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2"/>
          <p:cNvSpPr txBox="1">
            <a:spLocks noChangeArrowheads="1"/>
          </p:cNvSpPr>
          <p:nvPr/>
        </p:nvSpPr>
        <p:spPr bwMode="auto">
          <a:xfrm>
            <a:off x="228600" y="574675"/>
            <a:ext cx="5791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50000"/>
              </a:lnSpc>
              <a:spcBef>
                <a:spcPct val="0"/>
              </a:spcBef>
              <a:spcAft>
                <a:spcPct val="0"/>
              </a:spcAft>
              <a:buClrTx/>
              <a:buSzTx/>
              <a:buFontTx/>
              <a:buNone/>
              <a:tabLst/>
              <a:defRPr/>
            </a:pPr>
            <a:endParaRPr kumimoji="1" lang="en-US" altLang="ja-JP" sz="2800" b="1" i="0" u="none" strike="noStrike" kern="1200" cap="none" spc="0" normalizeH="0" baseline="0" noProof="0">
              <a:ln>
                <a:noFill/>
              </a:ln>
              <a:solidFill>
                <a:srgbClr val="FFFFFF"/>
              </a:solidFill>
              <a:effectLst/>
              <a:uLnTx/>
              <a:uFillTx/>
              <a:latin typeface="Times New Roman" charset="0"/>
              <a:ea typeface="MS Mincho" charset="0"/>
              <a:cs typeface="MS Mincho"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信息关乎尼尼微</a:t>
            </a:r>
            <a:r>
              <a:rPr kumimoji="1" lang="en-US" altLang="zh-CN"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a:t>
            </a:r>
            <a:r>
              <a:rPr kumimoji="1" lang="zh-CN"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但是这信息是否达到这国度</a:t>
            </a:r>
            <a:r>
              <a:rPr kumimoji="1" lang="en-US" altLang="zh-CN"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a:t>
            </a:r>
            <a:r>
              <a:rPr kumimoji="1" lang="zh-CN"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却没有这方面的记录</a:t>
            </a:r>
            <a:r>
              <a:rPr kumimoji="1" lang="en-US" altLang="zh-CN"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 </a:t>
            </a:r>
            <a:r>
              <a:rPr kumimoji="1" lang="zh-CN" altLang="en-US" sz="2800" b="1" i="0" u="none" strike="noStrike" kern="1200" cap="none" spc="0" normalizeH="0" baseline="0" noProof="0">
                <a:ln>
                  <a:noFill/>
                </a:ln>
                <a:solidFill>
                  <a:srgbClr val="FFFFFF"/>
                </a:solidFill>
                <a:effectLst/>
                <a:uLnTx/>
                <a:uFillTx/>
                <a:latin typeface="Times New Roman" charset="0"/>
                <a:ea typeface="MS Mincho" charset="0"/>
                <a:cs typeface="MS Mincho" charset="0"/>
              </a:rPr>
              <a:t>但上帝怎样审判这个压迫他们的国家却是犹大需要知道的</a:t>
            </a:r>
          </a:p>
        </p:txBody>
      </p:sp>
      <p:sp>
        <p:nvSpPr>
          <p:cNvPr id="39939" name="Text Box 3"/>
          <p:cNvSpPr txBox="1">
            <a:spLocks noChangeArrowheads="1"/>
          </p:cNvSpPr>
          <p:nvPr/>
        </p:nvSpPr>
        <p:spPr bwMode="auto">
          <a:xfrm>
            <a:off x="287338" y="3089275"/>
            <a:ext cx="88566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同时代的先知</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耶利米</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哈巴谷与西番雅</a:t>
            </a:r>
            <a:endPar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离以色列被亚述毁灭大约一百年</a:t>
            </a:r>
            <a:r>
              <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 (</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主前</a:t>
            </a:r>
            <a:r>
              <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722)</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如今</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上帝特意用回他</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发怒的杖</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endPar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虽然曾经在约拿先知时代悔改</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但是尼尼微却是要为他在战争时所行的残暴与贪婪面对审判</a:t>
            </a:r>
            <a:r>
              <a:rPr kumimoji="1" lang="en-US" altLang="zh-CN"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这管辖了西亚三百年的</a:t>
            </a:r>
            <a:r>
              <a:rPr kumimoji="1" lang="zh-CN" altLang="en-US" sz="3200" b="0" i="0" u="none" strike="noStrike" kern="1200" cap="none" spc="0" normalizeH="0" baseline="0" noProof="0" dirty="0">
                <a:ln>
                  <a:noFill/>
                </a:ln>
                <a:solidFill>
                  <a:srgbClr val="FFFFFF"/>
                </a:solidFill>
                <a:effectLst/>
                <a:uLnTx/>
                <a:uFillTx/>
                <a:latin typeface="Arial" charset="0"/>
                <a:ea typeface="MS PGothic" charset="0"/>
                <a:cs typeface="宋体" charset="0"/>
              </a:rPr>
              <a:t>强国却要因为巴比伦与玛代的联军而灭亡</a:t>
            </a:r>
            <a:r>
              <a:rPr kumimoji="1" lang="en-US" altLang="ja-JP" sz="3200" b="0" i="0" u="none" strike="noStrike" kern="1200" cap="none" spc="0" normalizeH="0" baseline="0" noProof="0" dirty="0">
                <a:ln>
                  <a:noFill/>
                </a:ln>
                <a:solidFill>
                  <a:srgbClr val="FFFFFF"/>
                </a:solidFill>
                <a:effectLst/>
                <a:uLnTx/>
                <a:uFillTx/>
                <a:latin typeface="Times New Roman" charset="0"/>
                <a:ea typeface="MS Mincho" charset="0"/>
                <a:cs typeface="MS Mincho" charset="0"/>
              </a:rPr>
              <a:t>.</a:t>
            </a:r>
          </a:p>
        </p:txBody>
      </p:sp>
      <p:sp>
        <p:nvSpPr>
          <p:cNvPr id="182275" name="Text Box 4"/>
          <p:cNvSpPr txBox="1">
            <a:spLocks noChangeArrowheads="1"/>
          </p:cNvSpPr>
          <p:nvPr/>
        </p:nvSpPr>
        <p:spPr bwMode="auto">
          <a:xfrm>
            <a:off x="8378825" y="76200"/>
            <a:ext cx="766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ahoma" charset="0"/>
                <a:ea typeface="MS PGothic" charset="0"/>
                <a:cs typeface="宋体" charset="0"/>
              </a:rPr>
              <a:t>622</a:t>
            </a:r>
          </a:p>
        </p:txBody>
      </p:sp>
      <p:sp>
        <p:nvSpPr>
          <p:cNvPr id="39941" name="Rectangle 5"/>
          <p:cNvSpPr>
            <a:spLocks noGrp="1" noChangeArrowheads="1"/>
          </p:cNvSpPr>
          <p:nvPr>
            <p:ph type="title" idx="4294967295"/>
          </p:nvPr>
        </p:nvSpPr>
        <p:spPr>
          <a:xfrm>
            <a:off x="250825" y="198438"/>
            <a:ext cx="2590800" cy="487362"/>
          </a:xfrm>
          <a:solidFill>
            <a:srgbClr val="000000"/>
          </a:solidFill>
        </p:spPr>
        <p:txBody>
          <a:bodyPr/>
          <a:lstStyle/>
          <a:p>
            <a:pPr algn="l" eaLnBrk="1" hangingPunct="1"/>
            <a:r>
              <a:rPr kumimoji="1" lang="zh-CN" altLang="en-US" sz="3600" b="1">
                <a:solidFill>
                  <a:schemeClr val="tx1"/>
                </a:solidFill>
                <a:effectLst>
                  <a:outerShdw blurRad="38100" dist="38100" dir="2700000" algn="tl">
                    <a:srgbClr val="8C0000"/>
                  </a:outerShdw>
                </a:effectLst>
                <a:latin typeface="Copperplate Gothic Light" charset="0"/>
                <a:ea typeface="MS Mincho" charset="0"/>
                <a:cs typeface="ＭＳ Ｐゴシック" charset="0"/>
              </a:rPr>
              <a:t>对象</a:t>
            </a:r>
            <a:endParaRPr lang="ja-JP" altLang="en-US" sz="3600">
              <a:solidFill>
                <a:schemeClr val="tx1"/>
              </a:solidFill>
              <a:effectLst>
                <a:outerShdw blurRad="38100" dist="38100" dir="2700000" algn="tl">
                  <a:srgbClr val="8C0000"/>
                </a:outerShdw>
              </a:effectLst>
              <a:latin typeface="Tahoma" charset="0"/>
              <a:ea typeface="MS Mincho" charset="0"/>
              <a:cs typeface="ＭＳ Ｐゴシック" charset="0"/>
            </a:endParaRPr>
          </a:p>
        </p:txBody>
      </p:sp>
      <p:pic>
        <p:nvPicPr>
          <p:cNvPr id="182277" name="Picture 6" descr="hair-styles-Assyrian-me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685800"/>
            <a:ext cx="3200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txBox="1">
            <a:spLocks noChangeArrowheads="1"/>
          </p:cNvSpPr>
          <p:nvPr/>
        </p:nvSpPr>
        <p:spPr bwMode="auto">
          <a:xfrm>
            <a:off x="250825" y="2590800"/>
            <a:ext cx="3429000" cy="609600"/>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MS PGothic" pitchFamily="34" charset="-128"/>
              </a:defRPr>
            </a:lvl1pPr>
            <a:lvl2pPr marL="37931725" indent="-37474525">
              <a:defRPr sz="2400">
                <a:solidFill>
                  <a:schemeClr val="tx1"/>
                </a:solidFill>
                <a:latin typeface="Arial" charset="0"/>
                <a:ea typeface="MS PGothic" pitchFamily="34" charset="-128"/>
              </a:defRPr>
            </a:lvl2pPr>
            <a:lvl3pPr>
              <a:defRPr sz="2400">
                <a:solidFill>
                  <a:schemeClr val="tx1"/>
                </a:solidFill>
                <a:latin typeface="Arial" charset="0"/>
                <a:ea typeface="MS PGothic" pitchFamily="34" charset="-128"/>
              </a:defRPr>
            </a:lvl3pPr>
            <a:lvl4pPr>
              <a:defRPr sz="2400">
                <a:solidFill>
                  <a:schemeClr val="tx1"/>
                </a:solidFill>
                <a:latin typeface="Arial" charset="0"/>
                <a:ea typeface="MS PGothic" pitchFamily="34" charset="-128"/>
              </a:defRPr>
            </a:lvl4pPr>
            <a:lvl5pPr>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600" b="1" i="0" u="none" strike="noStrike" kern="1200" cap="none" spc="0" normalizeH="0" baseline="0" noProof="0">
                <a:ln>
                  <a:noFill/>
                </a:ln>
                <a:solidFill>
                  <a:srgbClr val="FFFFFF"/>
                </a:solidFill>
                <a:effectLst>
                  <a:outerShdw blurRad="38100" dist="38100" dir="2700000" algn="tl">
                    <a:srgbClr val="8C0000"/>
                  </a:outerShdw>
                </a:effectLst>
                <a:uLnTx/>
                <a:uFillTx/>
                <a:latin typeface="Copperplate Gothic Light" pitchFamily="-112" charset="0"/>
                <a:ea typeface="MS Mincho" pitchFamily="49" charset="-128"/>
                <a:cs typeface="+mn-cs"/>
              </a:rPr>
              <a:t>历史背景</a:t>
            </a:r>
            <a:endParaRPr kumimoji="0" lang="ja-JP" altLang="en-US" sz="3600" b="0" i="0" u="none" strike="noStrike" kern="1200" cap="none" spc="0" normalizeH="0" baseline="0" noProof="0">
              <a:ln>
                <a:noFill/>
              </a:ln>
              <a:solidFill>
                <a:srgbClr val="FFFFFF"/>
              </a:solidFill>
              <a:effectLst>
                <a:outerShdw blurRad="38100" dist="38100" dir="2700000" algn="tl">
                  <a:srgbClr val="8C0000"/>
                </a:outerShdw>
              </a:effectLst>
              <a:uLnTx/>
              <a:uFillTx/>
              <a:latin typeface="Tahoma" charset="-52"/>
              <a:ea typeface="MS PGothic" pitchFamily="34" charset="-128"/>
              <a:cs typeface="+mn-cs"/>
            </a:endParaRPr>
          </a:p>
        </p:txBody>
      </p:sp>
    </p:spTree>
    <p:extLst>
      <p:ext uri="{BB962C8B-B14F-4D97-AF65-F5344CB8AC3E}">
        <p14:creationId xmlns:p14="http://schemas.microsoft.com/office/powerpoint/2010/main" val="4180139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p:cTn id="7" dur="500" fill="hold"/>
                                        <p:tgtEl>
                                          <p:spTgt spid="39939"/>
                                        </p:tgtEl>
                                        <p:attrNameLst>
                                          <p:attrName>ppt_w</p:attrName>
                                        </p:attrNameLst>
                                      </p:cBhvr>
                                      <p:tavLst>
                                        <p:tav tm="0">
                                          <p:val>
                                            <p:fltVal val="0"/>
                                          </p:val>
                                        </p:tav>
                                        <p:tav tm="100000">
                                          <p:val>
                                            <p:strVal val="#ppt_w"/>
                                          </p:val>
                                        </p:tav>
                                      </p:tavLst>
                                    </p:anim>
                                    <p:anim calcmode="lin" valueType="num">
                                      <p:cBhvr>
                                        <p:cTn id="8" dur="500" fill="hold"/>
                                        <p:tgtEl>
                                          <p:spTgt spid="399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170333"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神是公正的</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a:t>
            </a: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a:t>
            </a: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1:2-3</a:t>
            </a:r>
          </a:p>
        </p:txBody>
      </p:sp>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耶和华是嫉恶和施行报复的　神；</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耶和华施行报复，并且满怀烈怒；</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耶和华向他的对头施行报复，</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向他的仇敌怀怒。</a:t>
            </a:r>
            <a:endPar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152400">
                    <a:srgbClr val="000000"/>
                  </a:glow>
                </a:effectLst>
                <a:uLnTx/>
                <a:uFillTx/>
                <a:latin typeface="Arial" charset="0"/>
                <a:ea typeface="Times New Roman" charset="0"/>
                <a:cs typeface="ＭＳ Ｐゴシック" charset="0"/>
              </a:rPr>
              <a:t>3</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耶和华不轻易发怒，可是大有能力；</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他绝不以有罪的为无罪。</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耶和华乘着狂风暴雨而来，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云彩是他脚下的尘土。</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491480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18630"/>
            <a:ext cx="9144000" cy="57150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186267" y="228600"/>
            <a:ext cx="7967133" cy="104016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上帝是全能的：那鸿书 </a:t>
            </a:r>
            <a:r>
              <a:rPr lang="en-US" altLang="zh-CN"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1:4</a:t>
            </a:r>
            <a:endPar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他一斥责海，海就干了；</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他使一切江河枯干。</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巴珊和迦密的树林枯槁，</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黎巴嫩的花卉凋残。</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24579940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339667"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上帝是全能的：那鸿</a:t>
            </a:r>
            <a:r>
              <a:rPr lang="en-US" altLang="zh-CN"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1:5-6</a:t>
            </a:r>
            <a:endPar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1196752"/>
            <a:ext cx="9144000" cy="688848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大山在他面前震动，</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小山也都融化；</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大地在他面前废去，</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世界和所有住在世上的，也都这样。</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在他盛怒之下，谁能站得住呢？</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他的烈怒谁能受得了呢？</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他的忿怒像火一般喷出来，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盘石在他面前都崩裂了。</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919982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上帝是美善的：那鸿</a:t>
            </a:r>
            <a:r>
              <a:rPr lang="en-US" altLang="zh-CN"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1:7</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5040560" cy="5140424"/>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耶和华是良善的；</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在患难的时候，他作人的避难所；</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信靠他的人，他都认识。</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mr-I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pic>
        <p:nvPicPr>
          <p:cNvPr id="2201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1557338"/>
            <a:ext cx="36020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1591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036496" cy="67623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9712" y="5779791"/>
            <a:ext cx="7186225" cy="1080120"/>
          </a:xfrm>
          <a:solidFill>
            <a:schemeClr val="bg1"/>
          </a:solidFill>
          <a:effectLst/>
        </p:spPr>
        <p:txBody>
          <a:bodyPr/>
          <a:lstStyle/>
          <a:p>
            <a:pPr>
              <a:defRPr/>
            </a:pPr>
            <a:r>
              <a:rPr lang="zh-CN" altLang="en-US" sz="5400" b="1" dirty="0">
                <a:solidFill>
                  <a:schemeClr val="tx2"/>
                </a:solidFill>
                <a:effectLst>
                  <a:glow rad="127000">
                    <a:schemeClr val="bg1"/>
                  </a:glow>
                </a:effectLst>
                <a:latin typeface="Arial" charset="0"/>
                <a:ea typeface="ＭＳ Ｐゴシック" charset="0"/>
                <a:cs typeface="ＭＳ Ｐゴシック" charset="0"/>
              </a:rPr>
              <a:t>亚述战车</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915984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上帝是美善的：那鸿</a:t>
            </a:r>
            <a:r>
              <a:rPr lang="en-US" altLang="zh-CN"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1:8</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3528392" cy="5140424"/>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但他必用泛滥的洪水，</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尽行毁灭尼尼微之地，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把他的仇敌赶入黑暗之中。</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CNV</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pic>
        <p:nvPicPr>
          <p:cNvPr id="22221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838" y="1628775"/>
            <a:ext cx="49688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024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那鸿书语言对尼尼微的毁灭，因为他们密谋反对上帝，并残忍对待别人，以毁灭来安慰犹大，上帝会保护犹大，因着他的公义而毁灭尼尼微。</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那鸿书</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621</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1087834314"/>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2003"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Walk Through The Bible </a:t>
            </a: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a:t>
            </a: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1989</a:t>
            </a:r>
          </a:p>
        </p:txBody>
      </p:sp>
      <p:sp>
        <p:nvSpPr>
          <p:cNvPr id="512005"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那鸿</a:t>
            </a:r>
            <a:endParaRPr kumimoji="0" lang="en-US" sz="4800" b="1"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pic>
        <p:nvPicPr>
          <p:cNvPr id="227333" name="Picture 9" descr="Nah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087438"/>
            <a:ext cx="60960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10" name="Text Box 10"/>
          <p:cNvSpPr txBox="1">
            <a:spLocks noChangeArrowheads="1"/>
          </p:cNvSpPr>
          <p:nvPr/>
        </p:nvSpPr>
        <p:spPr bwMode="auto">
          <a:xfrm>
            <a:off x="228600" y="63246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那鸿 </a:t>
            </a: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1:8</a:t>
            </a:r>
          </a:p>
        </p:txBody>
      </p:sp>
      <p:sp>
        <p:nvSpPr>
          <p:cNvPr id="2" name="Title 1"/>
          <p:cNvSpPr>
            <a:spLocks noGrp="1"/>
          </p:cNvSpPr>
          <p:nvPr>
            <p:ph type="title" idx="4294967295"/>
          </p:nvPr>
        </p:nvSpPr>
        <p:spPr>
          <a:xfrm>
            <a:off x="11326" y="29671"/>
            <a:ext cx="5712802" cy="879049"/>
          </a:xfrm>
        </p:spPr>
        <p:txBody>
          <a:bodyPr/>
          <a:lstStyle/>
          <a:p>
            <a:pPr rtl="0" eaLnBrk="1" fontAlgn="base" hangingPunct="1"/>
            <a:r>
              <a:rPr lang="ru-RU" sz="4800" b="1" kern="1200" dirty="0">
                <a:solidFill>
                  <a:srgbClr val="FFFFFF"/>
                </a:solidFill>
                <a:effectLst/>
                <a:latin typeface="Arial"/>
                <a:ea typeface="ＭＳ Ｐゴシック"/>
                <a:cs typeface="ＭＳ Ｐゴシック"/>
              </a:rPr>
              <a:t>“</a:t>
            </a:r>
            <a:r>
              <a:rPr lang="zh-CN" altLang="en-US" sz="4800" b="1" kern="1200" dirty="0">
                <a:solidFill>
                  <a:srgbClr val="FFFFFF"/>
                </a:solidFill>
                <a:latin typeface="Arial"/>
                <a:ea typeface="ＭＳ Ｐゴシック"/>
                <a:cs typeface="ＭＳ Ｐゴシック"/>
              </a:rPr>
              <a:t>洪水</a:t>
            </a:r>
            <a:r>
              <a:rPr lang="ru-RU" sz="4800" b="1" kern="1200" dirty="0">
                <a:solidFill>
                  <a:srgbClr val="FFFFFF"/>
                </a:solidFill>
                <a:effectLst/>
                <a:latin typeface="Arial"/>
                <a:ea typeface="ＭＳ Ｐゴシック"/>
                <a:cs typeface="ＭＳ Ｐゴシック"/>
              </a:rPr>
              <a:t>"</a:t>
            </a:r>
            <a:endParaRPr lang="en-US" dirty="0"/>
          </a:p>
        </p:txBody>
      </p:sp>
    </p:spTree>
    <p:extLst>
      <p:ext uri="{BB962C8B-B14F-4D97-AF65-F5344CB8AC3E}">
        <p14:creationId xmlns:p14="http://schemas.microsoft.com/office/powerpoint/2010/main" val="39355202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512010"/>
                                        </p:tgtEl>
                                        <p:attrNameLst>
                                          <p:attrName>style.visibility</p:attrName>
                                        </p:attrNameLst>
                                      </p:cBhvr>
                                      <p:to>
                                        <p:strVal val="visible"/>
                                      </p:to>
                                    </p:set>
                                    <p:animEffect transition="in" filter="dissolve">
                                      <p:cBhvr>
                                        <p:cTn id="7" dur="500"/>
                                        <p:tgtEl>
                                          <p:spTgt spid="512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91599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尼尼微人哪，</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你们对耶和华还有甚么企图？</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他必尽行毁灭；患难必不再次来临。</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10</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他们像缠结着的荆棘，</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像喝醉了的酒徒，</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又像枯干的禾秸，全都被吞灭了。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那鸿 </a:t>
            </a:r>
            <a:r>
              <a:rPr lang="en-US" sz="3200" b="1" dirty="0">
                <a:effectLst>
                  <a:glow rad="127000">
                    <a:schemeClr val="tx1"/>
                  </a:glow>
                </a:effectLst>
                <a:latin typeface="Arial" charset="0"/>
                <a:ea typeface="ＭＳ Ｐゴシック" charset="0"/>
                <a:cs typeface="ＭＳ Ｐゴシック" charset="0"/>
              </a:rPr>
              <a:t>1:9-10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93333" y="3606799"/>
            <a:ext cx="5845625" cy="3273549"/>
          </a:xfrm>
          <a:prstGeom prst="rect">
            <a:avLst/>
          </a:prstGeom>
        </p:spPr>
      </p:pic>
    </p:spTree>
    <p:extLst>
      <p:ext uri="{BB962C8B-B14F-4D97-AF65-F5344CB8AC3E}">
        <p14:creationId xmlns:p14="http://schemas.microsoft.com/office/powerpoint/2010/main" val="153307929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zh-CN" altLang="en-US" sz="3600" kern="1200" dirty="0">
                <a:solidFill>
                  <a:srgbClr val="FFFFFF"/>
                </a:solidFill>
                <a:effectLst>
                  <a:outerShdw blurRad="38100" dist="38100" dir="2700000" algn="tl">
                    <a:srgbClr val="000000"/>
                  </a:outerShdw>
                </a:effectLst>
                <a:latin typeface="Arial" charset="0"/>
                <a:ea typeface="ＭＳ Ｐゴシック" charset="0"/>
                <a:cs typeface="Arial" charset="0"/>
              </a:rPr>
              <a:t>亚述的毁灭应允了那鸿的预言</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ru-RU" altLang="ja-JP" sz="2800" b="1" dirty="0">
                          <a:latin typeface="Arial"/>
                          <a:cs typeface="Arial"/>
                        </a:rPr>
                        <a:t>"</a:t>
                      </a:r>
                      <a:r>
                        <a:rPr kumimoji="1" lang="zh-CN" altLang="en-US" sz="2800" b="1" dirty="0">
                          <a:latin typeface="Arial"/>
                          <a:cs typeface="Arial"/>
                        </a:rPr>
                        <a:t>有一人从你那里出来，图谋邪恶，设恶计攻击耶和华。</a:t>
                      </a:r>
                      <a:r>
                        <a:rPr kumimoji="1" lang="en-US" altLang="ja-JP" sz="2800" b="1" dirty="0">
                          <a:latin typeface="Arial"/>
                          <a:cs typeface="Arial"/>
                        </a:rPr>
                        <a:t>…</a:t>
                      </a:r>
                      <a:r>
                        <a:rPr kumimoji="1" lang="ru-RU" altLang="ja-JP" sz="2800" b="1" dirty="0">
                          <a:latin typeface="Arial"/>
                          <a:cs typeface="Arial"/>
                        </a:rPr>
                        <a:t>”</a:t>
                      </a:r>
                      <a:r>
                        <a:rPr kumimoji="1" lang="en-US" altLang="ja-JP" sz="2800" b="1" dirty="0">
                          <a:latin typeface="Arial"/>
                          <a:cs typeface="Arial"/>
                        </a:rPr>
                        <a:t> (1:11-12)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亚述王撒缦以色在主前</a:t>
                      </a:r>
                      <a:r>
                        <a:rPr kumimoji="1" lang="en-US" altLang="zh-CN" sz="2800" b="1" dirty="0">
                          <a:latin typeface="Arial"/>
                          <a:cs typeface="Arial"/>
                        </a:rPr>
                        <a:t>701</a:t>
                      </a:r>
                      <a:r>
                        <a:rPr kumimoji="1" lang="zh-CN" altLang="en-US" sz="2800" b="1" dirty="0">
                          <a:latin typeface="Arial"/>
                          <a:cs typeface="Arial"/>
                        </a:rPr>
                        <a:t>向犹大与耶路撒冷作出傲慢的恐吓</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(cf. 2 Kings 18–19).</a:t>
                      </a: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ru-RU" altLang="ja-JP" sz="2800" b="1" dirty="0">
                          <a:latin typeface="Arial"/>
                          <a:cs typeface="Arial"/>
                        </a:rPr>
                        <a:t>"</a:t>
                      </a:r>
                      <a:r>
                        <a:rPr kumimoji="1" lang="zh-CN" altLang="en-US" sz="2800" b="1" dirty="0">
                          <a:latin typeface="Arial"/>
                          <a:cs typeface="Arial"/>
                        </a:rPr>
                        <a:t>现在我必从你颈项上折断他的轭，扭开他的绳索。</a:t>
                      </a:r>
                      <a:r>
                        <a:rPr kumimoji="1" lang="ru-RU" altLang="ja-JP" sz="2800" b="1" dirty="0">
                          <a:latin typeface="Arial"/>
                          <a:cs typeface="Arial"/>
                        </a:rPr>
                        <a:t>”</a:t>
                      </a:r>
                      <a:r>
                        <a:rPr kumimoji="1" lang="en-US" altLang="ja-JP" sz="2800" b="1" dirty="0">
                          <a:latin typeface="Arial"/>
                          <a:cs typeface="Arial"/>
                        </a:rPr>
                        <a:t> (1:13)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当尼尼微被毁灭，亚述奴役犹大的日期也满了 </a:t>
                      </a:r>
                      <a:r>
                        <a:rPr kumimoji="1" lang="en-US" altLang="zh-CN" sz="2800" b="1" dirty="0">
                          <a:latin typeface="Arial"/>
                          <a:cs typeface="Arial"/>
                        </a:rPr>
                        <a:t>(</a:t>
                      </a:r>
                      <a:r>
                        <a:rPr kumimoji="1" lang="zh-CN" altLang="en-US" sz="2800" b="1" dirty="0">
                          <a:latin typeface="Arial"/>
                          <a:cs typeface="Arial"/>
                        </a:rPr>
                        <a:t>王下</a:t>
                      </a:r>
                      <a:r>
                        <a:rPr kumimoji="1" lang="en-US" altLang="zh-CN" sz="2800" b="1" dirty="0">
                          <a:latin typeface="Arial"/>
                          <a:cs typeface="Arial"/>
                        </a:rPr>
                        <a:t>18:14; 2</a:t>
                      </a:r>
                      <a:r>
                        <a:rPr kumimoji="1" lang="zh-CN" altLang="en-US" sz="2800" b="1" dirty="0">
                          <a:latin typeface="Arial"/>
                          <a:cs typeface="Arial"/>
                        </a:rPr>
                        <a:t>代下</a:t>
                      </a:r>
                      <a:r>
                        <a:rPr kumimoji="1" lang="en-US" altLang="zh-CN" sz="2800" b="1" dirty="0">
                          <a:latin typeface="Arial"/>
                          <a:cs typeface="Arial"/>
                        </a:rPr>
                        <a:t>. 33:11)</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Hobart E. Freeman, </a:t>
            </a:r>
            <a:r>
              <a:rPr kumimoji="1" lang="en-US" altLang="ja-JP" sz="1200" b="1" i="1" u="none" strike="noStrike" kern="1200" cap="none" spc="0" normalizeH="0" baseline="0" noProof="0">
                <a:ln>
                  <a:noFill/>
                </a:ln>
                <a:solidFill>
                  <a:srgbClr val="FFFFFF"/>
                </a:solidFill>
                <a:effectLst/>
                <a:uLnTx/>
                <a:uFillTx/>
                <a:latin typeface="Arial" charset="0"/>
                <a:ea typeface="ＭＳ Ｐゴシック" charset="0"/>
                <a:cs typeface="Arial" charset="0"/>
              </a:rPr>
              <a:t>An Introduction to the Old Testament Prophets</a:t>
            </a: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 (Chicago: Moody Press, 1977).</a:t>
            </a:r>
          </a:p>
        </p:txBody>
      </p:sp>
    </p:spTree>
    <p:extLst>
      <p:ext uri="{BB962C8B-B14F-4D97-AF65-F5344CB8AC3E}">
        <p14:creationId xmlns:p14="http://schemas.microsoft.com/office/powerpoint/2010/main" val="2553354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585469667"/>
              </p:ext>
            </p:extLst>
          </p:nvPr>
        </p:nvGraphicFramePr>
        <p:xfrm>
          <a:off x="-36512" y="692696"/>
          <a:ext cx="9216008" cy="26517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a:t>
                      </a:r>
                      <a:r>
                        <a:rPr kumimoji="1" lang="zh-CN" altLang="en-US" sz="2800" b="1" dirty="0">
                          <a:latin typeface="Arial"/>
                          <a:cs typeface="Arial"/>
                        </a:rPr>
                        <a:t>尼尼微必被灭绝净尽</a:t>
                      </a:r>
                      <a:r>
                        <a:rPr kumimoji="1" lang="en-US" altLang="zh-CN" sz="2800" b="1" dirty="0">
                          <a:latin typeface="Arial"/>
                          <a:cs typeface="Arial"/>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(1:9,14)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zh-CN" sz="2800" b="1" dirty="0">
                          <a:latin typeface="Arial"/>
                          <a:cs typeface="Arial"/>
                        </a:rPr>
                        <a:t>12. </a:t>
                      </a:r>
                      <a:r>
                        <a:rPr kumimoji="1" lang="zh-CN" altLang="en-US" sz="2800" b="1" dirty="0">
                          <a:latin typeface="Arial"/>
                          <a:cs typeface="Arial"/>
                        </a:rPr>
                        <a:t>古代近东的许多城市在被毁后都被重建（例如：撒玛利亚、耶路撒冷、巴比伦），但尼尼微却没有被重建。</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965125067"/>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323545427"/>
              </p:ext>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11. </a:t>
                      </a:r>
                      <a:r>
                        <a:rPr kumimoji="0" lang="zh-CN" altLang="en-US" sz="2800" b="1" u="none" strike="noStrike" cap="none" normalizeH="0" baseline="0" dirty="0">
                          <a:ln>
                            <a:noFill/>
                          </a:ln>
                          <a:effectLst/>
                          <a:latin typeface="Arial"/>
                          <a:cs typeface="Arial"/>
                        </a:rPr>
                        <a:t>尼尼微的偶像和雕像将被摧毁（</a:t>
                      </a:r>
                      <a:r>
                        <a:rPr kumimoji="0" lang="en-US" altLang="zh-CN" sz="2800" b="1" u="none" strike="noStrike" cap="none" normalizeH="0" baseline="0" dirty="0">
                          <a:ln>
                            <a:noFill/>
                          </a:ln>
                          <a:effectLst/>
                          <a:latin typeface="Arial"/>
                          <a:cs typeface="Arial"/>
                        </a:rPr>
                        <a:t>1:14</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zh-CN" sz="2800" b="1" dirty="0">
                          <a:latin typeface="Arial"/>
                          <a:cs typeface="Arial"/>
                        </a:rPr>
                        <a:t>11. </a:t>
                      </a:r>
                      <a:r>
                        <a:rPr kumimoji="1" lang="zh-CN" altLang="en-US" sz="2800" b="1" dirty="0">
                          <a:latin typeface="Arial"/>
                          <a:cs typeface="Arial"/>
                        </a:rPr>
                        <a:t>在尼尼微废墟中，女神伊什塔尔的雕像被发现断头。</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（“大英博物馆对尼尼微伊什塔尔神庙的发掘，</a:t>
                      </a:r>
                      <a:r>
                        <a:rPr kumimoji="1" lang="en-US" altLang="zh-CN" sz="2800" b="1" dirty="0">
                          <a:latin typeface="Arial"/>
                          <a:cs typeface="Arial"/>
                        </a:rPr>
                        <a:t>1930-1931</a:t>
                      </a:r>
                      <a:r>
                        <a:rPr kumimoji="1" lang="zh-CN" altLang="en-US" sz="2800" b="1" dirty="0">
                          <a:latin typeface="Arial"/>
                          <a:cs typeface="Arial"/>
                        </a:rPr>
                        <a:t>年”，</a:t>
                      </a:r>
                      <a:r>
                        <a:rPr kumimoji="1" lang="en-US" altLang="zh-CN" sz="2800" b="1" dirty="0">
                          <a:latin typeface="Arial"/>
                          <a:cs typeface="Arial"/>
                        </a:rPr>
                        <a:t>《</a:t>
                      </a:r>
                      <a:r>
                        <a:rPr kumimoji="1" lang="zh-CN" altLang="en-US" sz="2800" b="1" dirty="0">
                          <a:latin typeface="Arial"/>
                          <a:cs typeface="Arial"/>
                        </a:rPr>
                        <a:t>考古与人类学年鉴</a:t>
                      </a:r>
                      <a:r>
                        <a:rPr kumimoji="1" lang="en-US" altLang="zh-CN" sz="2800" b="1" dirty="0">
                          <a:latin typeface="Arial"/>
                          <a:cs typeface="Arial"/>
                        </a:rPr>
                        <a:t>》19</a:t>
                      </a:r>
                      <a:r>
                        <a:rPr kumimoji="1" lang="zh-CN" altLang="en-US" sz="2800" b="1" dirty="0">
                          <a:latin typeface="Arial"/>
                          <a:cs typeface="Arial"/>
                        </a:rPr>
                        <a:t>卷，第</a:t>
                      </a:r>
                      <a:r>
                        <a:rPr kumimoji="1" lang="en-US" altLang="zh-CN" sz="2800" b="1" dirty="0">
                          <a:latin typeface="Arial"/>
                          <a:cs typeface="Arial"/>
                        </a:rPr>
                        <a:t>55-56</a:t>
                      </a:r>
                      <a:r>
                        <a:rPr kumimoji="1" lang="zh-CN" altLang="en-US" sz="2800" b="1" dirty="0">
                          <a:latin typeface="Arial"/>
                          <a:cs typeface="Arial"/>
                        </a:rPr>
                        <a:t>页）。</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68538413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66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看哪！那传报佳音、宣告和平之人的脚，</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已经站在山上，说：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犹大啊！守你的节期，</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还你的愿吧！</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因为那奸恶的人永不会再从你中间经过；</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他已被彻底除灭了。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那鸿 </a:t>
            </a:r>
            <a:r>
              <a:rPr lang="en-US" sz="3200" b="1" dirty="0">
                <a:effectLst>
                  <a:glow rad="127000">
                    <a:schemeClr val="tx1"/>
                  </a:glow>
                </a:effectLst>
                <a:latin typeface="Arial" charset="0"/>
                <a:ea typeface="ＭＳ Ｐゴシック" charset="0"/>
                <a:cs typeface="ＭＳ Ｐゴシック" charset="0"/>
              </a:rPr>
              <a:t>1:15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32" y="5063065"/>
            <a:ext cx="8978248" cy="1879600"/>
          </a:xfrm>
          <a:prstGeom prst="rect">
            <a:avLst/>
          </a:prstGeom>
        </p:spPr>
      </p:pic>
    </p:spTree>
    <p:extLst>
      <p:ext uri="{BB962C8B-B14F-4D97-AF65-F5344CB8AC3E}">
        <p14:creationId xmlns:p14="http://schemas.microsoft.com/office/powerpoint/2010/main" val="9777850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6" descr="God Jesus throne cat_rel_hist_02RoberttBarret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896" y="1617124"/>
            <a:ext cx="42037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179" name="Text Box 3"/>
          <p:cNvSpPr txBox="1">
            <a:spLocks noChangeArrowheads="1"/>
          </p:cNvSpPr>
          <p:nvPr/>
        </p:nvSpPr>
        <p:spPr bwMode="auto">
          <a:xfrm>
            <a:off x="3556004" y="1617124"/>
            <a:ext cx="5575296" cy="4524315"/>
          </a:xfrm>
          <a:prstGeom prst="rect">
            <a:avLst/>
          </a:prstGeom>
          <a:solidFill>
            <a:srgbClr val="161616"/>
          </a:soli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Arial" charset="0"/>
                <a:cs typeface="Arial" charset="0"/>
              </a:rPr>
              <a:t>那鸿描述上帝控制天地与万国，拥有主宰宇宙的主权。上帝照着自己的意思，能审判人，也能藉着人为审判的工具。强如亚述王国，那鸿时代最有势力的国家，也不能抵挡主的审判。主必除灭尼尼微所有的雕刻与铸造的偶像</a:t>
            </a:r>
            <a:r>
              <a:rPr kumimoji="1" lang="en-US"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(1:14),</a:t>
            </a:r>
            <a:r>
              <a:rPr kumimoji="1" lang="zh-CN" altLang="en-US" sz="3200" b="1" i="0" u="none" strike="noStrike" kern="1200" cap="none" spc="0" normalizeH="0" baseline="0" noProof="0" dirty="0">
                <a:ln>
                  <a:noFill/>
                </a:ln>
                <a:solidFill>
                  <a:srgbClr val="FFFFFF"/>
                </a:solidFill>
                <a:effectLst/>
                <a:uLnTx/>
                <a:uFillTx/>
                <a:latin typeface="Arial" charset="0"/>
                <a:ea typeface="Arial" charset="0"/>
                <a:cs typeface="Arial" charset="0"/>
              </a:rPr>
              <a:t>展示他对亚述神明的主权。</a:t>
            </a:r>
          </a:p>
        </p:txBody>
      </p:sp>
      <p:sp>
        <p:nvSpPr>
          <p:cNvPr id="50181" name="Rectangle 5"/>
          <p:cNvSpPr>
            <a:spLocks noGrp="1" noChangeArrowheads="1"/>
          </p:cNvSpPr>
          <p:nvPr>
            <p:ph type="title" idx="4294967295"/>
          </p:nvPr>
        </p:nvSpPr>
        <p:spPr>
          <a:xfrm>
            <a:off x="457200" y="8468"/>
            <a:ext cx="8229600" cy="905933"/>
          </a:xfrm>
        </p:spPr>
        <p:txBody>
          <a:bodyPr/>
          <a:lstStyle/>
          <a:p>
            <a:pPr eaLnBrk="1" hangingPunct="1">
              <a:defRPr/>
            </a:pPr>
            <a:r>
              <a:rPr kumimoji="1" lang="zh-CN" altLang="en-US" b="1" dirty="0">
                <a:solidFill>
                  <a:schemeClr val="tx1"/>
                </a:solidFill>
                <a:latin typeface="Arial" charset="0"/>
                <a:ea typeface="ＭＳ Ｐゴシック" charset="0"/>
                <a:cs typeface="Arial" charset="0"/>
              </a:rPr>
              <a:t>那鸿书的神学</a:t>
            </a:r>
            <a:endParaRPr lang="en-US" sz="7200" dirty="0">
              <a:latin typeface="Arial" charset="0"/>
              <a:ea typeface="ＭＳ Ｐゴシック" charset="0"/>
              <a:cs typeface="Arial" charset="0"/>
            </a:endParaRPr>
          </a:p>
        </p:txBody>
      </p:sp>
      <p:sp>
        <p:nvSpPr>
          <p:cNvPr id="6" name="TextBox 5"/>
          <p:cNvSpPr txBox="1"/>
          <p:nvPr/>
        </p:nvSpPr>
        <p:spPr>
          <a:xfrm>
            <a:off x="-12700" y="849532"/>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上帝是个有主权的王</a:t>
            </a:r>
          </a:p>
        </p:txBody>
      </p:sp>
    </p:spTree>
    <p:extLst>
      <p:ext uri="{BB962C8B-B14F-4D97-AF65-F5344CB8AC3E}">
        <p14:creationId xmlns:p14="http://schemas.microsoft.com/office/powerpoint/2010/main" val="815744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500" fill="hold"/>
                                        <p:tgtEl>
                                          <p:spTgt spid="50179"/>
                                        </p:tgtEl>
                                        <p:attrNameLst>
                                          <p:attrName>ppt_w</p:attrName>
                                        </p:attrNameLst>
                                      </p:cBhvr>
                                      <p:tavLst>
                                        <p:tav tm="0">
                                          <p:val>
                                            <p:fltVal val="0"/>
                                          </p:val>
                                        </p:tav>
                                        <p:tav tm="100000">
                                          <p:val>
                                            <p:strVal val="#ppt_w"/>
                                          </p:val>
                                        </p:tav>
                                      </p:tavLst>
                                    </p:anim>
                                    <p:anim calcmode="lin" valueType="num">
                                      <p:cBhvr>
                                        <p:cTn id="8" dur="500" fill="hold"/>
                                        <p:tgtEl>
                                          <p:spTgt spid="501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v96520warrior20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8"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180" name="Text Box 4"/>
          <p:cNvSpPr txBox="1">
            <a:spLocks noChangeArrowheads="1"/>
          </p:cNvSpPr>
          <p:nvPr/>
        </p:nvSpPr>
        <p:spPr bwMode="auto">
          <a:xfrm>
            <a:off x="15071" y="3789040"/>
            <a:ext cx="9144000" cy="267765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在那鸿而言，　主是独一无二，至高无上，万军的统师。　那鸿书一开始，把万军之耶和华形容为斥责海，震动山的忿怒与施报的勇士。这些形容词是当时常用来形容亚述列王的英勇与业绩。那鸿要强调的是神的显现比亚述王更有能力。在书里，有两次的经文</a:t>
            </a:r>
            <a:r>
              <a:rPr kumimoji="1"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(2:13; 3:5)</a:t>
            </a:r>
            <a:r>
              <a:rPr kumimoji="1"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提到万军之耶和华 亲自宣告他必除灭尼尼微。</a:t>
            </a:r>
          </a:p>
        </p:txBody>
      </p:sp>
      <p:sp>
        <p:nvSpPr>
          <p:cNvPr id="50181" name="Rectangle 5"/>
          <p:cNvSpPr>
            <a:spLocks noGrp="1" noChangeArrowheads="1"/>
          </p:cNvSpPr>
          <p:nvPr>
            <p:ph type="title" idx="4294967295"/>
          </p:nvPr>
        </p:nvSpPr>
        <p:spPr>
          <a:xfrm>
            <a:off x="0" y="160865"/>
            <a:ext cx="9144000" cy="639763"/>
          </a:xfrm>
        </p:spPr>
        <p:txBody>
          <a:bodyPr/>
          <a:lstStyle/>
          <a:p>
            <a:pPr eaLnBrk="1" hangingPunct="1">
              <a:defRPr/>
            </a:pPr>
            <a:r>
              <a:rPr kumimoji="1" lang="zh-CN" altLang="en-US" b="1" dirty="0">
                <a:solidFill>
                  <a:schemeClr val="tx1"/>
                </a:solidFill>
                <a:latin typeface="Arial" charset="0"/>
                <a:ea typeface="ＭＳ Ｐゴシック" charset="0"/>
                <a:cs typeface="Arial" charset="0"/>
              </a:rPr>
              <a:t>那鸿书里的神学</a:t>
            </a:r>
            <a:endParaRPr lang="en-US" sz="7200" dirty="0">
              <a:latin typeface="Arial" charset="0"/>
              <a:ea typeface="ＭＳ Ｐゴシック" charset="0"/>
              <a:cs typeface="Arial" charset="0"/>
            </a:endParaRPr>
          </a:p>
        </p:txBody>
      </p:sp>
      <p:sp>
        <p:nvSpPr>
          <p:cNvPr id="7" name="TextBox 6"/>
          <p:cNvSpPr txBox="1"/>
          <p:nvPr/>
        </p:nvSpPr>
        <p:spPr>
          <a:xfrm>
            <a:off x="0" y="999065"/>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上帝为万军的统师</a:t>
            </a:r>
          </a:p>
        </p:txBody>
      </p:sp>
    </p:spTree>
    <p:extLst>
      <p:ext uri="{BB962C8B-B14F-4D97-AF65-F5344CB8AC3E}">
        <p14:creationId xmlns:p14="http://schemas.microsoft.com/office/powerpoint/2010/main" val="2236850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p:cTn id="7" dur="500" fill="hold"/>
                                        <p:tgtEl>
                                          <p:spTgt spid="50180"/>
                                        </p:tgtEl>
                                        <p:attrNameLst>
                                          <p:attrName>ppt_w</p:attrName>
                                        </p:attrNameLst>
                                      </p:cBhvr>
                                      <p:tavLst>
                                        <p:tav tm="0">
                                          <p:val>
                                            <p:fltVal val="0"/>
                                          </p:val>
                                        </p:tav>
                                        <p:tav tm="100000">
                                          <p:val>
                                            <p:strVal val="#ppt_w"/>
                                          </p:val>
                                        </p:tav>
                                      </p:tavLst>
                                    </p:anim>
                                    <p:anim calcmode="lin" valueType="num">
                                      <p:cBhvr>
                                        <p:cTn id="8" dur="500" fill="hold"/>
                                        <p:tgtEl>
                                          <p:spTgt spid="50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assyria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2"/>
          <p:cNvSpPr txBox="1">
            <a:spLocks noChangeArrowheads="1"/>
          </p:cNvSpPr>
          <p:nvPr/>
        </p:nvSpPr>
        <p:spPr bwMode="auto">
          <a:xfrm>
            <a:off x="228600" y="1600200"/>
            <a:ext cx="8534400" cy="2246769"/>
          </a:xfrm>
          <a:prstGeom prst="rect">
            <a:avLst/>
          </a:prstGeom>
          <a:noFill/>
          <a:ln w="9525">
            <a:noFill/>
            <a:miter lim="800000"/>
            <a:headEnd/>
            <a:tailEnd/>
          </a:ln>
        </p:spPr>
        <p:txBody>
          <a:bodyPr>
            <a:spAutoFit/>
          </a:bodyPr>
          <a:lstStyle>
            <a:lvl1pPr marL="228600" indent="-228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这本书唯一的问题是它的统一性</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对那鸿书的可靠性及统一性在</a:t>
            </a:r>
            <a:r>
              <a:rPr kumimoji="1" lang="en-US" altLang="zh-CN"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19th</a:t>
            </a: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世纪被挑战</a:t>
            </a:r>
          </a:p>
          <a:p>
            <a:pPr marL="228600" marR="0" lvl="0" indent="-228600" algn="l" defTabSz="914400" rtl="0" eaLnBrk="1" fontAlgn="base" latinLnBrk="0" hangingPunct="1">
              <a:lnSpc>
                <a:spcPct val="100000"/>
              </a:lnSpc>
              <a:spcBef>
                <a:spcPct val="0"/>
              </a:spcBef>
              <a:spcAft>
                <a:spcPct val="0"/>
              </a:spcAft>
              <a:buClrTx/>
              <a:buSzTx/>
              <a:buFontTx/>
              <a:buChar char="•"/>
              <a:tabLst/>
              <a:defRPr/>
            </a:pP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有一相似那鸿书第一章的字母离合体诗的残遗被发现，有些学者否认那鸿书的真实性，只认为 </a:t>
            </a:r>
            <a:r>
              <a:rPr kumimoji="1" lang="en-US" altLang="zh-CN"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2:1</a:t>
            </a:r>
            <a:r>
              <a:rPr kumimoji="1" lang="zh-CN" alt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　才是那鸿书开始的叙述</a:t>
            </a:r>
            <a:r>
              <a:rPr kumimoji="1" lang="en-US" altLang="zh-CN"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 </a:t>
            </a:r>
          </a:p>
        </p:txBody>
      </p:sp>
      <p:sp>
        <p:nvSpPr>
          <p:cNvPr id="106499" name="Text Box 3"/>
          <p:cNvSpPr txBox="1">
            <a:spLocks noChangeArrowheads="1"/>
          </p:cNvSpPr>
          <p:nvPr/>
        </p:nvSpPr>
        <p:spPr bwMode="auto">
          <a:xfrm>
            <a:off x="8378825" y="7620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622</a:t>
            </a:r>
          </a:p>
        </p:txBody>
      </p:sp>
      <p:sp>
        <p:nvSpPr>
          <p:cNvPr id="41988" name="Rectangle 4"/>
          <p:cNvSpPr>
            <a:spLocks noGrp="1" noChangeArrowheads="1"/>
          </p:cNvSpPr>
          <p:nvPr>
            <p:ph type="title" idx="4294967295"/>
          </p:nvPr>
        </p:nvSpPr>
        <p:spPr>
          <a:xfrm>
            <a:off x="228600" y="884238"/>
            <a:ext cx="5334000" cy="487362"/>
          </a:xfrm>
          <a:solidFill>
            <a:srgbClr val="390000"/>
          </a:solidFill>
        </p:spPr>
        <p:txBody>
          <a:bodyPr/>
          <a:lstStyle/>
          <a:p>
            <a:pPr algn="l" eaLnBrk="1" hangingPunct="1">
              <a:defRPr/>
            </a:pPr>
            <a:r>
              <a:rPr kumimoji="1" lang="zh-CN" altLang="en-US" sz="2800" b="1" dirty="0">
                <a:solidFill>
                  <a:schemeClr val="tx1"/>
                </a:solidFill>
                <a:effectLst>
                  <a:glow rad="177800">
                    <a:srgbClr val="000000"/>
                  </a:glow>
                </a:effectLst>
                <a:latin typeface="Arial" charset="0"/>
                <a:ea typeface="Arial" charset="0"/>
                <a:cs typeface="Arial" charset="0"/>
              </a:rPr>
              <a:t>难题</a:t>
            </a:r>
            <a:r>
              <a:rPr kumimoji="1" lang="en-US" altLang="zh-CN" sz="2800" b="1" dirty="0">
                <a:solidFill>
                  <a:schemeClr val="tx1"/>
                </a:solidFill>
                <a:effectLst>
                  <a:glow rad="177800">
                    <a:srgbClr val="000000"/>
                  </a:glow>
                </a:effectLst>
                <a:latin typeface="Arial" charset="0"/>
                <a:ea typeface="Arial" charset="0"/>
                <a:cs typeface="Arial" charset="0"/>
              </a:rPr>
              <a:t>:</a:t>
            </a:r>
            <a:r>
              <a:rPr kumimoji="1" lang="zh-CN" altLang="en-US" sz="2800" b="1" dirty="0">
                <a:solidFill>
                  <a:schemeClr val="tx1"/>
                </a:solidFill>
                <a:effectLst>
                  <a:glow rad="177800">
                    <a:srgbClr val="000000"/>
                  </a:glow>
                </a:effectLst>
                <a:latin typeface="Arial" charset="0"/>
                <a:ea typeface="Arial" charset="0"/>
                <a:cs typeface="Arial" charset="0"/>
              </a:rPr>
              <a:t>统一性</a:t>
            </a:r>
            <a:endParaRPr lang="en-US" dirty="0">
              <a:effectLst>
                <a:glow rad="1778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473450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p:cNvSpPr/>
          <p:nvPr/>
        </p:nvSpPr>
        <p:spPr bwMode="auto">
          <a:xfrm>
            <a:off x="3759201" y="931333"/>
            <a:ext cx="2468984"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310898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尼尼微城早在一百年前因约拿所发的预言而加入以色列与神的约里面，但是他们后来却回去犯罪而成为神的敌人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(1:7-8; 3:5-7)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4856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那鸿</a:t>
            </a:r>
            <a:r>
              <a:rPr lang="en-US" sz="8800" dirty="0">
                <a:latin typeface="Arial" charset="0"/>
                <a:ea typeface="Osaka" charset="0"/>
                <a:cs typeface="Arial" charset="0"/>
              </a:rPr>
              <a:t>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785682766"/>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770"/>
          <a:stretch/>
        </p:blipFill>
        <p:spPr>
          <a:xfrm>
            <a:off x="-1" y="-10727"/>
            <a:ext cx="40062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00" y="29469"/>
            <a:ext cx="508000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dirty="0">
                <a:effectLst>
                  <a:glow rad="127000">
                    <a:schemeClr val="tx1"/>
                  </a:glow>
                </a:effectLst>
                <a:latin typeface="Arial" charset="0"/>
                <a:ea typeface="ＭＳ Ｐゴシック" charset="0"/>
                <a:cs typeface="ＭＳ Ｐゴシック" charset="0"/>
              </a:rPr>
              <a:t>尼尼微啊！</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那分散邦国的必上来攻</a:t>
            </a:r>
            <a:br>
              <a:rPr lang="en-US" altLang="zh-CN"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击你，你要固守堡垒，</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严防要道，束紧你的腰，</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大大增强你的力量。</a:t>
            </a:r>
            <a:br>
              <a:rPr lang="zh-CN" altLang="en-US" sz="3200" dirty="0">
                <a:effectLst>
                  <a:glow rad="127000">
                    <a:schemeClr val="tx1"/>
                  </a:glow>
                </a:effectLst>
                <a:latin typeface="Arial" charset="0"/>
                <a:ea typeface="ＭＳ Ｐゴシック" charset="0"/>
                <a:cs typeface="ＭＳ Ｐゴシック" charset="0"/>
              </a:rPr>
            </a:br>
            <a:r>
              <a:rPr lang="en-US" altLang="zh-CN" sz="3200" baseline="30000" dirty="0">
                <a:effectLst>
                  <a:glow rad="127000">
                    <a:schemeClr val="tx1"/>
                  </a:glow>
                </a:effectLst>
                <a:latin typeface="Arial" charset="0"/>
                <a:ea typeface="ＭＳ Ｐゴシック" charset="0"/>
                <a:cs typeface="ＭＳ Ｐゴシック" charset="0"/>
              </a:rPr>
              <a:t>2</a:t>
            </a:r>
            <a:r>
              <a:rPr lang="en-US" altLang="zh-CN" sz="3200" dirty="0">
                <a:effectLst>
                  <a:glow rad="127000">
                    <a:schemeClr val="tx1"/>
                  </a:glow>
                </a:effectLst>
                <a:latin typeface="Arial" charset="0"/>
                <a:ea typeface="ＭＳ Ｐゴシック" charset="0"/>
                <a:cs typeface="ＭＳ Ｐゴシック" charset="0"/>
              </a:rPr>
              <a:t> </a:t>
            </a:r>
            <a:r>
              <a:rPr lang="zh-CN" altLang="en-US" sz="3200" dirty="0">
                <a:effectLst>
                  <a:glow rad="127000">
                    <a:schemeClr val="tx1"/>
                  </a:glow>
                </a:effectLst>
                <a:latin typeface="Arial" charset="0"/>
                <a:ea typeface="ＭＳ Ｐゴシック" charset="0"/>
                <a:cs typeface="ＭＳ Ｐゴシック" charset="0"/>
              </a:rPr>
              <a:t>然而，耶和华必恢复雅各的光荣，</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好象以色列的光荣一样；</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因为劫掠的人曾把他们劫掠一空，</a:t>
            </a:r>
            <a:br>
              <a:rPr lang="zh-CN" altLang="en-US"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又把他们的葡萄</a:t>
            </a:r>
            <a:br>
              <a:rPr lang="en-US" altLang="zh-CN" sz="3200" dirty="0">
                <a:effectLst>
                  <a:glow rad="127000">
                    <a:schemeClr val="tx1"/>
                  </a:glow>
                </a:effectLst>
                <a:latin typeface="Arial" charset="0"/>
                <a:ea typeface="ＭＳ Ｐゴシック" charset="0"/>
                <a:cs typeface="ＭＳ Ｐゴシック" charset="0"/>
              </a:rPr>
            </a:br>
            <a:r>
              <a:rPr lang="zh-CN" altLang="en-US" sz="3200" dirty="0">
                <a:effectLst>
                  <a:glow rad="127000">
                    <a:schemeClr val="tx1"/>
                  </a:glow>
                </a:effectLst>
                <a:latin typeface="Arial" charset="0"/>
                <a:ea typeface="ＭＳ Ｐゴシック" charset="0"/>
                <a:cs typeface="ＭＳ Ｐゴシック" charset="0"/>
              </a:rPr>
              <a:t>枝子毁坏了。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那鸿 </a:t>
            </a:r>
            <a:r>
              <a:rPr lang="en-US" sz="3200" b="1" dirty="0">
                <a:effectLst>
                  <a:glow rad="127000">
                    <a:schemeClr val="tx1"/>
                  </a:glow>
                </a:effectLst>
                <a:latin typeface="Arial" charset="0"/>
                <a:ea typeface="ＭＳ Ｐゴシック" charset="0"/>
                <a:cs typeface="ＭＳ Ｐゴシック" charset="0"/>
              </a:rPr>
              <a:t>2:1-2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658907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867" y="1993900"/>
            <a:ext cx="2997200" cy="486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1867" y="29469"/>
            <a:ext cx="7332132"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他勇士的盾牌是红的，</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战士的衣服是朱红的。</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在他预备出击的时候，</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战车的钢铁闪烁如火，</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骑兵疾驰。</a:t>
            </a:r>
            <a:br>
              <a:rPr lang="zh-CN" altLang="en-US" sz="3600" dirty="0">
                <a:effectLst>
                  <a:glow rad="127000">
                    <a:schemeClr val="tx1"/>
                  </a:glow>
                </a:effectLst>
                <a:latin typeface="Arial" charset="0"/>
                <a:ea typeface="ＭＳ Ｐゴシック" charset="0"/>
                <a:cs typeface="ＭＳ Ｐゴシック" charset="0"/>
              </a:rPr>
            </a:br>
            <a:r>
              <a:rPr lang="en-US" altLang="zh-CN" sz="3600" baseline="30000" dirty="0">
                <a:effectLst>
                  <a:glow rad="127000">
                    <a:schemeClr val="tx1"/>
                  </a:glow>
                </a:effectLst>
                <a:latin typeface="Arial" charset="0"/>
                <a:ea typeface="ＭＳ Ｐゴシック" charset="0"/>
                <a:cs typeface="ＭＳ Ｐゴシック" charset="0"/>
              </a:rPr>
              <a:t>4</a:t>
            </a:r>
            <a:r>
              <a:rPr lang="en-US" altLang="zh-CN" sz="3600" dirty="0">
                <a:effectLst>
                  <a:glow rad="127000">
                    <a:schemeClr val="tx1"/>
                  </a:glow>
                </a:effectLst>
                <a:latin typeface="Arial" charset="0"/>
                <a:ea typeface="ＭＳ Ｐゴシック" charset="0"/>
                <a:cs typeface="ＭＳ Ｐゴシック" charset="0"/>
              </a:rPr>
              <a:t> </a:t>
            </a:r>
            <a:r>
              <a:rPr lang="zh-CN" altLang="en-US" sz="3600" dirty="0">
                <a:effectLst>
                  <a:glow rad="127000">
                    <a:schemeClr val="tx1"/>
                  </a:glow>
                </a:effectLst>
                <a:latin typeface="Arial" charset="0"/>
                <a:ea typeface="ＭＳ Ｐゴシック" charset="0"/>
                <a:cs typeface="ＭＳ Ｐゴシック" charset="0"/>
              </a:rPr>
              <a:t>战车在街上狂奔，</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在广场上东奔西驰；</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它们看起来像火把，</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跑起来像闪电。</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那鸿 </a:t>
            </a:r>
            <a:r>
              <a:rPr lang="en-US" sz="3600" b="1" dirty="0">
                <a:effectLst>
                  <a:glow rad="127000">
                    <a:schemeClr val="tx1"/>
                  </a:glow>
                </a:effectLst>
                <a:latin typeface="Arial" charset="0"/>
                <a:ea typeface="ＭＳ Ｐゴシック" charset="0"/>
                <a:cs typeface="ＭＳ Ｐゴシック" charset="0"/>
              </a:rPr>
              <a:t>2:3-4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527488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42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2:5-6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亚述王召集他的权臣，</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他们跌跌撞撞而来，</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急急忙忙走上城墙，</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竖起了防御的挡牌。</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30000" noProof="0" dirty="0">
                <a:ln>
                  <a:noFill/>
                </a:ln>
                <a:solidFill>
                  <a:srgbClr val="FFFFFF"/>
                </a:solidFill>
                <a:effectLst>
                  <a:glow rad="152400">
                    <a:srgbClr val="000000"/>
                  </a:glow>
                </a:effectLst>
                <a:uLnTx/>
                <a:uFillTx/>
                <a:latin typeface="Arial" charset="0"/>
                <a:ea typeface="Times New Roman" charset="0"/>
                <a:cs typeface="ＭＳ Ｐゴシック" charset="0"/>
              </a:rPr>
              <a:t>6</a:t>
            </a:r>
            <a:r>
              <a:rPr kumimoji="0" lang="en-US" altLang="zh-CN"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河闸都被打开，</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宫殿也给摧毁了。</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272165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990848994"/>
              </p:ext>
            </p:extLst>
          </p:nvPr>
        </p:nvGraphicFramePr>
        <p:xfrm>
          <a:off x="-36512" y="692696"/>
          <a:ext cx="9216008" cy="52120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9.</a:t>
                      </a:r>
                      <a:r>
                        <a:rPr kumimoji="0" lang="zh-CN" altLang="en-US" sz="2800" b="1" u="none" strike="noStrike" cap="none" normalizeH="0" baseline="0" dirty="0">
                          <a:ln>
                            <a:noFill/>
                          </a:ln>
                          <a:effectLst/>
                          <a:latin typeface="Arial"/>
                          <a:cs typeface="Arial"/>
                        </a:rPr>
                        <a:t>那鸿书 </a:t>
                      </a:r>
                      <a:r>
                        <a:rPr kumimoji="0" lang="en-US" altLang="zh-CN" sz="2800" b="1" u="none" strike="noStrike" cap="none" normalizeH="0" baseline="0" dirty="0">
                          <a:ln>
                            <a:noFill/>
                          </a:ln>
                          <a:effectLst/>
                          <a:latin typeface="Arial"/>
                          <a:cs typeface="Arial"/>
                        </a:rPr>
                        <a:t>2:8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尼尼微自古以来充满人民，</a:t>
                      </a:r>
                      <a:r>
                        <a:rPr kumimoji="0" lang="zh-CN" altLang="en-US" sz="2800" b="1" u="none" strike="noStrike" cap="none" normalizeH="0" baseline="0" dirty="0">
                          <a:ln>
                            <a:noFill/>
                          </a:ln>
                          <a:solidFill>
                            <a:schemeClr val="accent6"/>
                          </a:solidFill>
                          <a:effectLst/>
                          <a:latin typeface="Arial"/>
                          <a:cs typeface="Arial"/>
                        </a:rPr>
                        <a:t>如同聚水的池子</a:t>
                      </a:r>
                      <a:r>
                        <a:rPr kumimoji="0" lang="zh-CN" altLang="en-US" sz="2800" b="1" u="none" strike="noStrike" cap="none" normalizeH="0" baseline="0" dirty="0">
                          <a:ln>
                            <a:noFill/>
                          </a:ln>
                          <a:effectLst/>
                          <a:latin typeface="Arial"/>
                          <a:cs typeface="Arial"/>
                        </a:rPr>
                        <a:t>；现在人民却都逃跑。虽有人呼喊说：‘站住！站住！’却无人回顾。”</a:t>
                      </a:r>
                      <a:endParaRPr kumimoji="0" lang="en-US" altLang="zh-CN"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effectLst/>
                          <a:latin typeface="Arial"/>
                          <a:cs typeface="Arial"/>
                        </a:rPr>
                        <a:t>（和合本）</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9. </a:t>
                      </a:r>
                      <a:r>
                        <a:rPr kumimoji="0" lang="zh-CN" altLang="en-US" sz="2800" b="1" u="none" strike="noStrike" cap="none" normalizeH="0" baseline="0" dirty="0">
                          <a:ln>
                            <a:noFill/>
                          </a:ln>
                          <a:effectLst/>
                          <a:latin typeface="Arial"/>
                          <a:cs typeface="Arial"/>
                        </a:rPr>
                        <a:t>“萨达纳帕卢斯（</a:t>
                      </a:r>
                      <a:r>
                        <a:rPr kumimoji="0" lang="en-US" sz="2800" b="1" u="none" strike="noStrike" cap="none" normalizeH="0" baseline="0" dirty="0">
                          <a:ln>
                            <a:noFill/>
                          </a:ln>
                          <a:effectLst/>
                          <a:latin typeface="Arial"/>
                          <a:cs typeface="Arial"/>
                        </a:rPr>
                        <a:t>Sardanapalus，</a:t>
                      </a:r>
                      <a:r>
                        <a:rPr kumimoji="0" lang="zh-CN" altLang="en-US" sz="2800" b="1" u="none" strike="noStrike" cap="none" normalizeH="0" baseline="0" dirty="0">
                          <a:ln>
                            <a:noFill/>
                          </a:ln>
                          <a:effectLst/>
                          <a:latin typeface="Arial"/>
                          <a:cs typeface="Arial"/>
                        </a:rPr>
                        <a:t>辛</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沙尔</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伊什库恩王的另一个名字）带着大量财宝，将他的三个儿子和两个女儿送往帕夫拉戈尼亚，交给他最忠诚的臣属卡托斯总督。”</a:t>
                      </a:r>
                    </a:p>
                    <a:p>
                      <a:pPr marL="0" marR="0" lvl="0" indent="0" algn="ctr" defTabSz="457200" rtl="0" eaLnBrk="1" fontAlgn="base" latinLnBrk="0" hangingPunct="1">
                        <a:lnSpc>
                          <a:spcPct val="100000"/>
                        </a:lnSpc>
                        <a:spcBef>
                          <a:spcPct val="0"/>
                        </a:spcBef>
                        <a:spcAft>
                          <a:spcPct val="0"/>
                        </a:spcAft>
                        <a:buClrTx/>
                        <a:buSzTx/>
                        <a:buFontTx/>
                        <a:buNone/>
                        <a:tabLst/>
                        <a:defRPr/>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effectLst/>
                          <a:latin typeface="Arial"/>
                          <a:cs typeface="Arial"/>
                        </a:rPr>
                        <a:t>（狄奥多罗斯，</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历史文库</a:t>
                      </a:r>
                      <a:r>
                        <a:rPr kumimoji="0" lang="en-US" altLang="zh-CN" sz="2800" b="1" u="none" strike="noStrike" cap="none" normalizeH="0" baseline="0" dirty="0">
                          <a:ln>
                            <a:noFill/>
                          </a:ln>
                          <a:effectLst/>
                          <a:latin typeface="Arial"/>
                          <a:cs typeface="Arial"/>
                        </a:rPr>
                        <a:t>》2.26.8</a:t>
                      </a:r>
                      <a:r>
                        <a:rPr kumimoji="0" lang="zh-CN" altLang="en-US" sz="2800" b="1" u="none" strike="noStrike" cap="none" normalizeH="0" baseline="0" dirty="0">
                          <a:ln>
                            <a:noFill/>
                          </a:ln>
                          <a:effectLst/>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859494053"/>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819092496"/>
              </p:ext>
            </p:extLst>
          </p:nvPr>
        </p:nvGraphicFramePr>
        <p:xfrm>
          <a:off x="-36513" y="655638"/>
          <a:ext cx="9216009" cy="6102578"/>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7">
                  <a:extLst>
                    <a:ext uri="{9D8B030D-6E8A-4147-A177-3AD203B41FA5}">
                      <a16:colId xmlns:a16="http://schemas.microsoft.com/office/drawing/2014/main" val="20001"/>
                    </a:ext>
                  </a:extLst>
                </a:gridCol>
              </a:tblGrid>
              <a:tr h="5213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558125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5. </a:t>
                      </a:r>
                      <a:r>
                        <a:rPr kumimoji="0" lang="zh-CN" altLang="en-US" sz="2800" b="1" u="none" strike="noStrike" cap="none" normalizeH="0" baseline="0" dirty="0">
                          <a:ln>
                            <a:noFill/>
                          </a:ln>
                          <a:effectLst/>
                          <a:latin typeface="Arial"/>
                          <a:cs typeface="Arial"/>
                        </a:rPr>
                        <a:t>尼尼微将被</a:t>
                      </a:r>
                      <a:r>
                        <a:rPr kumimoji="0" lang="zh-CN" altLang="en-US" sz="2800" b="1" u="none" strike="noStrike" cap="none" normalizeH="0" baseline="0" dirty="0">
                          <a:ln>
                            <a:noFill/>
                          </a:ln>
                          <a:solidFill>
                            <a:schemeClr val="accent6"/>
                          </a:solidFill>
                          <a:effectLst/>
                          <a:latin typeface="Arial"/>
                          <a:cs typeface="Arial"/>
                        </a:rPr>
                        <a:t>洪水</a:t>
                      </a:r>
                      <a:r>
                        <a:rPr kumimoji="0" lang="zh-CN" altLang="en-US" sz="2800" b="1" u="none" strike="noStrike" cap="none" normalizeH="0" baseline="0" dirty="0">
                          <a:ln>
                            <a:noFill/>
                          </a:ln>
                          <a:effectLst/>
                          <a:latin typeface="Arial"/>
                          <a:cs typeface="Arial"/>
                        </a:rPr>
                        <a:t>毁灭（</a:t>
                      </a:r>
                      <a:r>
                        <a:rPr kumimoji="0" lang="en-US" altLang="zh-CN" sz="2800" b="1" u="none" strike="noStrike" cap="none" normalizeH="0" baseline="0" dirty="0">
                          <a:ln>
                            <a:noFill/>
                          </a:ln>
                          <a:effectLst/>
                          <a:latin typeface="Arial"/>
                          <a:cs typeface="Arial"/>
                        </a:rPr>
                        <a:t>1:8</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2:6, 8</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5.</a:t>
                      </a:r>
                      <a:r>
                        <a:rPr kumimoji="1" lang="zh-CN" altLang="en-US" sz="2800" b="1" dirty="0">
                          <a:latin typeface="Arial"/>
                          <a:cs typeface="Arial"/>
                        </a:rPr>
                        <a:t>尼尼微因一场异常沉重且持续时间长的</a:t>
                      </a:r>
                      <a:r>
                        <a:rPr kumimoji="1" lang="zh-CN" altLang="en-US" sz="2800" b="1" dirty="0">
                          <a:solidFill>
                            <a:schemeClr val="accent6"/>
                          </a:solidFill>
                          <a:latin typeface="Arial"/>
                          <a:cs typeface="Arial"/>
                        </a:rPr>
                        <a:t>底格里斯河洪水</a:t>
                      </a:r>
                      <a:r>
                        <a:rPr kumimoji="1" lang="zh-CN" altLang="en-US" sz="2800" b="1" dirty="0">
                          <a:latin typeface="Arial"/>
                          <a:cs typeface="Arial"/>
                        </a:rPr>
                        <a:t>而被削弱。这场洪水冲垮了城市周围很大一部分城墙，使敌人得以攻入。伴随着捕获的还有可怕的雷声（推测是伴随暴风雨）。</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zh-CN"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2800" b="1" dirty="0">
                          <a:latin typeface="Arial"/>
                          <a:cs typeface="Arial"/>
                        </a:rPr>
                        <a:t>（狄奥多罗斯，</a:t>
                      </a:r>
                      <a:r>
                        <a:rPr kumimoji="1" lang="en-US" altLang="zh-CN" sz="2800" b="1" dirty="0">
                          <a:latin typeface="Arial"/>
                          <a:cs typeface="Arial"/>
                        </a:rPr>
                        <a:t>《</a:t>
                      </a:r>
                      <a:r>
                        <a:rPr kumimoji="1" lang="zh-CN" altLang="en-US" sz="2800" b="1" dirty="0">
                          <a:latin typeface="Arial"/>
                          <a:cs typeface="Arial"/>
                        </a:rPr>
                        <a:t>历史文库</a:t>
                      </a:r>
                      <a:r>
                        <a:rPr kumimoji="1" lang="en-US" altLang="zh-CN" sz="2800" b="1" dirty="0">
                          <a:latin typeface="Arial"/>
                          <a:cs typeface="Arial"/>
                        </a:rPr>
                        <a:t>》2.26.9</a:t>
                      </a:r>
                      <a:r>
                        <a:rPr kumimoji="1" lang="zh-CN" altLang="en-US" sz="2800" b="1" dirty="0">
                          <a:latin typeface="Arial"/>
                          <a:cs typeface="Arial"/>
                        </a:rPr>
                        <a:t>；</a:t>
                      </a:r>
                      <a:r>
                        <a:rPr kumimoji="1" lang="en-US" altLang="zh-CN" sz="2800" b="1" dirty="0">
                          <a:latin typeface="Arial"/>
                          <a:cs typeface="Arial"/>
                        </a:rPr>
                        <a:t>2.27.13</a:t>
                      </a:r>
                      <a:r>
                        <a:rPr kumimoji="1" lang="zh-CN" altLang="en-US" sz="2800" b="1" dirty="0">
                          <a:latin typeface="Arial"/>
                          <a:cs typeface="Arial"/>
                        </a:rPr>
                        <a:t>；色诺芬，</a:t>
                      </a:r>
                      <a:r>
                        <a:rPr kumimoji="1" lang="en-US" altLang="zh-CN" sz="2800" b="1" dirty="0">
                          <a:latin typeface="Arial"/>
                          <a:cs typeface="Arial"/>
                        </a:rPr>
                        <a:t>《</a:t>
                      </a:r>
                      <a:r>
                        <a:rPr kumimoji="1" lang="zh-CN" altLang="en-US" sz="2800" b="1" dirty="0">
                          <a:latin typeface="Arial"/>
                          <a:cs typeface="Arial"/>
                        </a:rPr>
                        <a:t>长征记</a:t>
                      </a:r>
                      <a:r>
                        <a:rPr kumimoji="1" lang="en-US" altLang="zh-CN" sz="2800" b="1" dirty="0">
                          <a:latin typeface="Arial"/>
                          <a:cs typeface="Arial"/>
                        </a:rPr>
                        <a:t>》3.4.12</a:t>
                      </a:r>
                      <a:r>
                        <a:rPr kumimoji="1" lang="zh-CN" altLang="en-US" sz="2800" b="1" dirty="0">
                          <a:latin typeface="Arial"/>
                          <a:cs typeface="Arial"/>
                        </a:rPr>
                        <a:t>）。</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1208383133"/>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3"/>
          <p:cNvSpPr>
            <a:spLocks noGrp="1" noChangeArrowheads="1"/>
          </p:cNvSpPr>
          <p:nvPr>
            <p:ph type="body" idx="1"/>
          </p:nvPr>
        </p:nvSpPr>
        <p:spPr>
          <a:xfrm>
            <a:off x="0" y="1268760"/>
            <a:ext cx="9144000" cy="5589240"/>
          </a:xfrm>
        </p:spPr>
        <p:txBody>
          <a:bodyPr/>
          <a:lstStyle/>
          <a:p>
            <a:pPr algn="r" eaLnBrk="1" hangingPunct="1">
              <a:buNone/>
              <a:defRPr/>
            </a:pPr>
            <a:r>
              <a:rPr lang="en-US" dirty="0">
                <a:effectLst>
                  <a:glow rad="215900">
                    <a:schemeClr val="bg2"/>
                  </a:glow>
                </a:effectLst>
                <a:latin typeface="Arial" charset="0"/>
                <a:ea typeface="ＭＳ Ｐゴシック" charset="0"/>
                <a:cs typeface="Times New Roman" charset="0"/>
              </a:rPr>
              <a:t>	</a:t>
            </a:r>
            <a:r>
              <a:rPr lang="ru-RU" altLang="ja-JP" i="1" dirty="0">
                <a:effectLst>
                  <a:glow rad="215900">
                    <a:schemeClr val="bg2"/>
                  </a:glow>
                </a:effectLst>
                <a:latin typeface="Arial" charset="0"/>
                <a:ea typeface="ＭＳ Ｐゴシック" charset="0"/>
                <a:cs typeface="Times New Roman" charset="0"/>
              </a:rPr>
              <a:t>"</a:t>
            </a:r>
            <a:r>
              <a:rPr lang="en-US" altLang="zh-CN" i="1" dirty="0">
                <a:effectLst>
                  <a:glow rad="215900">
                    <a:schemeClr val="bg2"/>
                  </a:glow>
                </a:effectLst>
                <a:latin typeface="Arial" charset="0"/>
                <a:ea typeface="ＭＳ Ｐゴシック" charset="0"/>
                <a:cs typeface="Times New Roman" charset="0"/>
              </a:rPr>
              <a:t>13 </a:t>
            </a:r>
            <a:r>
              <a:rPr lang="zh-CN" altLang="en-US" i="1" dirty="0">
                <a:effectLst>
                  <a:glow rad="215900">
                    <a:schemeClr val="bg2"/>
                  </a:glow>
                </a:effectLst>
                <a:latin typeface="Arial" charset="0"/>
                <a:ea typeface="ＭＳ Ｐゴシック" charset="0"/>
                <a:cs typeface="Times New Roman" charset="0"/>
              </a:rPr>
              <a:t>耶 和 华 必 伸 手 攻 击 北 方 ， 毁 灭 亚 述 ， 使 尼 尼 微 荒 凉 ， 又 乾 旱 如 旷 野 。</a:t>
            </a:r>
            <a:r>
              <a:rPr lang="ru-RU" altLang="ja-JP" i="1"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a:t>
            </a:r>
            <a:br>
              <a:rPr lang="en-US" dirty="0">
                <a:effectLst>
                  <a:glow rad="215900">
                    <a:schemeClr val="bg2"/>
                  </a:glow>
                </a:effectLst>
                <a:latin typeface="Arial" charset="0"/>
                <a:ea typeface="ＭＳ Ｐゴシック" charset="0"/>
                <a:cs typeface="Times New Roman" charset="0"/>
              </a:rPr>
            </a:br>
            <a:r>
              <a:rPr lang="en-US" dirty="0">
                <a:effectLst>
                  <a:glow rad="215900">
                    <a:schemeClr val="bg2"/>
                  </a:glow>
                </a:effectLst>
                <a:latin typeface="Arial" charset="0"/>
                <a:ea typeface="ＭＳ Ｐゴシック" charset="0"/>
                <a:cs typeface="Times New Roman" charset="0"/>
              </a:rPr>
              <a:t>(</a:t>
            </a:r>
            <a:r>
              <a:rPr lang="en-US" dirty="0" err="1">
                <a:effectLst>
                  <a:glow rad="215900">
                    <a:schemeClr val="bg2"/>
                  </a:glow>
                </a:effectLst>
                <a:latin typeface="Arial" charset="0"/>
                <a:ea typeface="ＭＳ Ｐゴシック" charset="0"/>
                <a:cs typeface="Times New Roman" charset="0"/>
              </a:rPr>
              <a:t>西番雅书</a:t>
            </a:r>
            <a:r>
              <a:rPr lang="en-US" dirty="0">
                <a:effectLst>
                  <a:glow rad="215900">
                    <a:schemeClr val="bg2"/>
                  </a:glow>
                </a:effectLst>
                <a:latin typeface="Arial" charset="0"/>
                <a:ea typeface="ＭＳ Ｐゴシック" charset="0"/>
                <a:cs typeface="Times New Roman" charset="0"/>
              </a:rPr>
              <a:t>. 2:13)</a:t>
            </a:r>
          </a:p>
          <a:p>
            <a:pPr algn="r" eaLnBrk="1" hangingPunct="1">
              <a:buNone/>
              <a:defRPr/>
            </a:pPr>
            <a:endParaRPr lang="en-US" u="sng" dirty="0">
              <a:effectLst>
                <a:glow rad="215900">
                  <a:schemeClr val="bg2"/>
                </a:glow>
              </a:effectLst>
              <a:latin typeface="Arial" charset="0"/>
              <a:ea typeface="ＭＳ Ｐゴシック" charset="0"/>
              <a:cs typeface="Times New Roman" charset="0"/>
            </a:endParaRPr>
          </a:p>
          <a:p>
            <a:r>
              <a:rPr lang="en-US" i="1" dirty="0">
                <a:effectLst>
                  <a:glow rad="215900">
                    <a:schemeClr val="bg2"/>
                  </a:glow>
                </a:effectLst>
                <a:latin typeface="Arial" charset="0"/>
                <a:ea typeface="ＭＳ Ｐゴシック" charset="0"/>
                <a:cs typeface="Times New Roman" charset="0"/>
              </a:rPr>
              <a:t> </a:t>
            </a:r>
            <a:r>
              <a:rPr lang="en-US" altLang="zh-CN" i="1" dirty="0">
                <a:effectLst>
                  <a:glow rad="215900">
                    <a:schemeClr val="bg2"/>
                  </a:glow>
                </a:effectLst>
                <a:latin typeface="Arial" charset="0"/>
                <a:ea typeface="ＭＳ Ｐゴシック" charset="0"/>
                <a:cs typeface="Times New Roman" charset="0"/>
              </a:rPr>
              <a:t>• </a:t>
            </a:r>
            <a:r>
              <a:rPr lang="zh-CN" altLang="en-US" i="1" dirty="0">
                <a:effectLst>
                  <a:glow rad="215900">
                    <a:schemeClr val="bg2"/>
                  </a:glow>
                </a:effectLst>
                <a:latin typeface="Arial" charset="0"/>
                <a:ea typeface="ＭＳ Ｐゴシック" charset="0"/>
                <a:cs typeface="Times New Roman" charset="0"/>
              </a:rPr>
              <a:t>所预言的尼尼微毁灭（西番雅书 </a:t>
            </a:r>
            <a:r>
              <a:rPr lang="en-US" altLang="zh-CN" i="1" dirty="0">
                <a:effectLst>
                  <a:glow rad="215900">
                    <a:schemeClr val="bg2"/>
                  </a:glow>
                </a:effectLst>
                <a:latin typeface="Arial" charset="0"/>
                <a:ea typeface="ＭＳ Ｐゴシック" charset="0"/>
                <a:cs typeface="Times New Roman" charset="0"/>
              </a:rPr>
              <a:t>2:13</a:t>
            </a:r>
            <a:r>
              <a:rPr lang="zh-CN" altLang="en-US" i="1" dirty="0">
                <a:effectLst>
                  <a:glow rad="215900">
                    <a:schemeClr val="bg2"/>
                  </a:glow>
                </a:effectLst>
                <a:latin typeface="Arial" charset="0"/>
                <a:ea typeface="ＭＳ Ｐゴシック" charset="0"/>
                <a:cs typeface="Times New Roman" charset="0"/>
              </a:rPr>
              <a:t>），这座位于今天伊拉克的亚述首都，于公元前</a:t>
            </a:r>
            <a:r>
              <a:rPr lang="en-US" altLang="zh-CN" i="1" dirty="0">
                <a:effectLst>
                  <a:glow rad="215900">
                    <a:schemeClr val="bg2"/>
                  </a:glow>
                </a:effectLst>
                <a:latin typeface="Arial" charset="0"/>
                <a:ea typeface="ＭＳ Ｐゴシック" charset="0"/>
                <a:cs typeface="Times New Roman" charset="0"/>
              </a:rPr>
              <a:t>612</a:t>
            </a:r>
            <a:r>
              <a:rPr lang="zh-CN" altLang="en-US" i="1" dirty="0">
                <a:effectLst>
                  <a:glow rad="215900">
                    <a:schemeClr val="bg2"/>
                  </a:glow>
                </a:effectLst>
                <a:latin typeface="Arial" charset="0"/>
                <a:ea typeface="ＭＳ Ｐゴシック" charset="0"/>
                <a:cs typeface="Times New Roman" charset="0"/>
              </a:rPr>
              <a:t>年落入邻近的巴比伦人手中，整个帝国到公元前</a:t>
            </a:r>
            <a:r>
              <a:rPr lang="en-US" altLang="zh-CN" i="1" dirty="0">
                <a:effectLst>
                  <a:glow rad="215900">
                    <a:schemeClr val="bg2"/>
                  </a:glow>
                </a:effectLst>
                <a:latin typeface="Arial" charset="0"/>
                <a:ea typeface="ＭＳ Ｐゴシック" charset="0"/>
                <a:cs typeface="Times New Roman" charset="0"/>
              </a:rPr>
              <a:t>605</a:t>
            </a:r>
            <a:r>
              <a:rPr lang="zh-CN" altLang="en-US" i="1" dirty="0">
                <a:effectLst>
                  <a:glow rad="215900">
                    <a:schemeClr val="bg2"/>
                  </a:glow>
                </a:effectLst>
                <a:latin typeface="Arial" charset="0"/>
                <a:ea typeface="ＭＳ Ｐゴシック" charset="0"/>
                <a:cs typeface="Times New Roman" charset="0"/>
              </a:rPr>
              <a:t>年完全被征服。</a:t>
            </a:r>
          </a:p>
          <a:p>
            <a:r>
              <a:rPr lang="en-US" altLang="zh-CN" i="1" dirty="0">
                <a:effectLst>
                  <a:glow rad="215900">
                    <a:schemeClr val="bg2"/>
                  </a:glow>
                </a:effectLst>
                <a:latin typeface="Arial" charset="0"/>
                <a:ea typeface="ＭＳ Ｐゴシック" charset="0"/>
                <a:cs typeface="Times New Roman" charset="0"/>
              </a:rPr>
              <a:t>• </a:t>
            </a:r>
            <a:r>
              <a:rPr lang="zh-CN" altLang="en-US" i="1" dirty="0">
                <a:effectLst>
                  <a:glow rad="215900">
                    <a:schemeClr val="bg2"/>
                  </a:glow>
                </a:effectLst>
                <a:latin typeface="Arial" charset="0"/>
                <a:ea typeface="ＭＳ Ｐゴシック" charset="0"/>
                <a:cs typeface="Times New Roman" charset="0"/>
              </a:rPr>
              <a:t>神所预言要使尼尼微“干旱如沙漠”，这一点非常值得注意，因为尼尼微曾以其宏伟的灌溉系统而闻名。</a:t>
            </a:r>
          </a:p>
        </p:txBody>
      </p:sp>
      <p:sp>
        <p:nvSpPr>
          <p:cNvPr id="72707" name="Title 2"/>
          <p:cNvSpPr>
            <a:spLocks noGrp="1"/>
          </p:cNvSpPr>
          <p:nvPr>
            <p:ph type="title"/>
          </p:nvPr>
        </p:nvSpPr>
        <p:spPr>
          <a:xfrm>
            <a:off x="0" y="404664"/>
            <a:ext cx="9144000" cy="685800"/>
          </a:xfrm>
        </p:spPr>
        <p:txBody>
          <a:bodyPr/>
          <a:lstStyle/>
          <a:p>
            <a:pPr>
              <a:defRPr/>
            </a:pPr>
            <a:r>
              <a:rPr lang="zh-CN" altLang="en-US" dirty="0">
                <a:effectLst>
                  <a:glow rad="215900">
                    <a:schemeClr val="bg2"/>
                  </a:glow>
                </a:effectLst>
                <a:latin typeface="Arial" charset="0"/>
                <a:ea typeface="ＭＳ Ｐゴシック" charset="0"/>
                <a:cs typeface="ＭＳ Ｐゴシック" charset="0"/>
              </a:rPr>
              <a:t>尼尼微的水系统被摧毁</a:t>
            </a:r>
            <a:endParaRPr lang="en-US" dirty="0">
              <a:effectLst>
                <a:glow rad="215900">
                  <a:schemeClr val="bg2"/>
                </a:glow>
              </a:effectLst>
              <a:latin typeface="Arial" charset="0"/>
              <a:ea typeface="ＭＳ Ｐゴシック" charset="0"/>
              <a:cs typeface="ＭＳ Ｐゴシック" charset="0"/>
            </a:endParaRPr>
          </a:p>
        </p:txBody>
      </p:sp>
      <p:sp>
        <p:nvSpPr>
          <p:cNvPr id="74756" name="Text Box 311"/>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glow rad="215900">
                    <a:srgbClr val="000000"/>
                  </a:glow>
                </a:effectLst>
                <a:uLnTx/>
                <a:uFillTx/>
                <a:latin typeface="Arial" charset="0"/>
                <a:ea typeface="ＭＳ Ｐゴシック" charset="0"/>
                <a:cs typeface="Arial" charset="0"/>
              </a:rPr>
              <a:t>637</a:t>
            </a:r>
          </a:p>
        </p:txBody>
      </p:sp>
    </p:spTree>
    <p:extLst>
      <p:ext uri="{BB962C8B-B14F-4D97-AF65-F5344CB8AC3E}">
        <p14:creationId xmlns:p14="http://schemas.microsoft.com/office/powerpoint/2010/main" val="2230198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174" y="44996"/>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919954436"/>
              </p:ext>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8. </a:t>
                      </a:r>
                      <a:r>
                        <a:rPr kumimoji="0" lang="zh-CN" altLang="en-US" sz="2800" b="1" u="none" strike="noStrike" cap="none" normalizeH="0" baseline="0" dirty="0">
                          <a:ln>
                            <a:noFill/>
                          </a:ln>
                          <a:effectLst/>
                          <a:latin typeface="Arial"/>
                          <a:cs typeface="Arial"/>
                        </a:rPr>
                        <a:t>掠夺和抢劫将伴随着这座城市的倾覆（</a:t>
                      </a:r>
                      <a:r>
                        <a:rPr kumimoji="0" lang="en-US" altLang="zh-CN" sz="2800" b="1" u="none" strike="noStrike" cap="none" normalizeH="0" baseline="0" dirty="0">
                          <a:ln>
                            <a:noFill/>
                          </a:ln>
                          <a:effectLst/>
                          <a:latin typeface="Arial"/>
                          <a:cs typeface="Arial"/>
                        </a:rPr>
                        <a:t>2:9-10</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8. </a:t>
                      </a:r>
                      <a:r>
                        <a:rPr kumimoji="0" lang="zh-CN" altLang="en-US" sz="2800" b="1" u="none" strike="noStrike" cap="none" normalizeH="0" baseline="0" dirty="0">
                          <a:ln>
                            <a:noFill/>
                          </a:ln>
                          <a:effectLst/>
                          <a:latin typeface="Arial"/>
                          <a:cs typeface="Arial"/>
                        </a:rPr>
                        <a:t>根据</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巴比伦编年史</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：“他们从城中带走了数不清的大量战利品，将这座城变成了废墟和瓦砾堆。”</a:t>
                      </a:r>
                    </a:p>
                    <a:p>
                      <a:pPr marL="0" marR="0" lvl="0" indent="0" algn="ctr" defTabSz="457200" rtl="0" eaLnBrk="1" fontAlgn="base" latinLnBrk="0" hangingPunct="1">
                        <a:lnSpc>
                          <a:spcPct val="100000"/>
                        </a:lnSpc>
                        <a:spcBef>
                          <a:spcPct val="0"/>
                        </a:spcBef>
                        <a:spcAft>
                          <a:spcPct val="0"/>
                        </a:spcAft>
                        <a:buClrTx/>
                        <a:buSzTx/>
                        <a:buFontTx/>
                        <a:buNone/>
                        <a:tabLst/>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（卢肯比尔，</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亚述和巴比伦古代记录</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2:420</a:t>
                      </a:r>
                      <a:r>
                        <a:rPr kumimoji="0" lang="zh-CN" altLang="en-US" sz="2800" b="1" u="none" strike="noStrike" cap="none" normalizeH="0" baseline="0" dirty="0">
                          <a:ln>
                            <a:noFill/>
                          </a:ln>
                          <a:effectLst/>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712018775"/>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 Box 4"/>
          <p:cNvSpPr txBox="1">
            <a:spLocks noChangeArrowheads="1"/>
          </p:cNvSpPr>
          <p:nvPr/>
        </p:nvSpPr>
        <p:spPr bwMode="auto">
          <a:xfrm>
            <a:off x="114300" y="981075"/>
            <a:ext cx="8850313" cy="3514725"/>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50000"/>
              </a:lnSpc>
              <a:spcBef>
                <a:spcPct val="50000"/>
              </a:spcBef>
              <a:spcAft>
                <a:spcPct val="0"/>
              </a:spcAft>
              <a:buClrTx/>
              <a:buSzTx/>
              <a:buFontTx/>
              <a:buNone/>
              <a:tabLst/>
              <a:defRPr/>
            </a:pPr>
            <a:endParaRPr kumimoji="1" lang="en-US" altLang="ja-JP" sz="2000" b="1" i="0" u="none" strike="noStrike" kern="1200" cap="none" spc="0" normalizeH="0" baseline="0" noProof="0">
              <a:ln>
                <a:noFill/>
              </a:ln>
              <a:solidFill>
                <a:srgbClr val="FFFFFF"/>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a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耶和华向他的敌人施报，如大自然毁坏的力量</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(1:2-10</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b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耶和华必释放犹大，必毁灭尼尼微（</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1:11-15</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c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生动的描述如何攻击尼尼微（</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2:1-10</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00"/>
                </a:solidFill>
                <a:effectLst/>
                <a:uLnTx/>
                <a:uFillTx/>
                <a:latin typeface="Arial" charset="0"/>
                <a:ea typeface="MS PGothic" charset="0"/>
                <a:cs typeface="宋体" charset="0"/>
              </a:rPr>
              <a:t>d </a:t>
            </a:r>
            <a:r>
              <a:rPr kumimoji="1" lang="zh-CN" altLang="en-GB" sz="2400" b="1" i="0" u="none" strike="noStrike" kern="1200" cap="none" spc="0" normalizeH="0" baseline="0" noProof="0">
                <a:ln>
                  <a:noFill/>
                </a:ln>
                <a:solidFill>
                  <a:srgbClr val="FFFF00"/>
                </a:solidFill>
                <a:effectLst/>
                <a:uLnTx/>
                <a:uFillTx/>
                <a:latin typeface="Arial" charset="0"/>
                <a:ea typeface="MS PGothic" charset="0"/>
                <a:cs typeface="宋体" charset="0"/>
              </a:rPr>
              <a:t>哀悼尼尼微的沦陷　（</a:t>
            </a:r>
            <a:r>
              <a:rPr kumimoji="1" lang="en-GB" altLang="zh-CN" sz="2400" b="1" i="0" u="none" strike="noStrike" kern="1200" cap="none" spc="0" normalizeH="0" baseline="0" noProof="0">
                <a:ln>
                  <a:noFill/>
                </a:ln>
                <a:solidFill>
                  <a:srgbClr val="FFFF00"/>
                </a:solidFill>
                <a:effectLst/>
                <a:uLnTx/>
                <a:uFillTx/>
                <a:latin typeface="Arial" charset="0"/>
                <a:ea typeface="MS PGothic" charset="0"/>
                <a:cs typeface="宋体" charset="0"/>
              </a:rPr>
              <a:t>2:11-13</a:t>
            </a:r>
            <a:r>
              <a:rPr kumimoji="1" lang="zh-CN" altLang="en-GB" sz="2400" b="1" i="0" u="none" strike="noStrike" kern="1200" cap="none" spc="0" normalizeH="0" baseline="0" noProof="0">
                <a:ln>
                  <a:noFill/>
                </a:ln>
                <a:solidFill>
                  <a:srgbClr val="FFFF00"/>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c’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生动的描述尼尼微如何被抢夺（</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3:1-7</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　　</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b’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尼尼微必被毁灭，如底比斯那样脆弱（</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3:8-13</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a’ </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尼尼微被有如大自然毁坏的力量摧毁。（</a:t>
            </a:r>
            <a:r>
              <a:rPr kumimoji="1" lang="en-GB" altLang="zh-CN" sz="2400" b="1" i="0" u="none" strike="noStrike" kern="1200" cap="none" spc="0" normalizeH="0" baseline="0" noProof="0">
                <a:ln>
                  <a:noFill/>
                </a:ln>
                <a:solidFill>
                  <a:srgbClr val="FFFFFF"/>
                </a:solidFill>
                <a:effectLst/>
                <a:uLnTx/>
                <a:uFillTx/>
                <a:latin typeface="Arial" charset="0"/>
                <a:ea typeface="MS PGothic" charset="0"/>
                <a:cs typeface="宋体" charset="0"/>
              </a:rPr>
              <a:t>3:14-19</a:t>
            </a:r>
            <a:r>
              <a:rPr kumimoji="1" lang="zh-CN" altLang="en-GB" sz="2400" b="1" i="0" u="none" strike="noStrike" kern="1200" cap="none" spc="0" normalizeH="0" baseline="0" noProof="0">
                <a:ln>
                  <a:noFill/>
                </a:ln>
                <a:solidFill>
                  <a:srgbClr val="FFFFFF"/>
                </a:solidFill>
                <a:effectLst/>
                <a:uLnTx/>
                <a:uFillTx/>
                <a:latin typeface="Arial" charset="0"/>
                <a:ea typeface="MS PGothic" charset="0"/>
                <a:cs typeface="宋体" charset="0"/>
              </a:rPr>
              <a:t>）</a:t>
            </a:r>
            <a:endParaRPr kumimoji="1" lang="en-US" altLang="ja-JP" sz="2400" b="1" i="0" u="none" strike="noStrike" kern="1200" cap="none" spc="0" normalizeH="0" baseline="0" noProof="0">
              <a:ln>
                <a:noFill/>
              </a:ln>
              <a:solidFill>
                <a:srgbClr val="FFFFFF"/>
              </a:solidFill>
              <a:effectLst/>
              <a:uLnTx/>
              <a:uFillTx/>
              <a:latin typeface="Times New Roman" charset="0"/>
              <a:ea typeface="MS PGothic" charset="0"/>
            </a:endParaRPr>
          </a:p>
          <a:p>
            <a:pPr marL="0" marR="0" lvl="0" indent="0" algn="l" defTabSz="914400" rtl="0" eaLnBrk="1" fontAlgn="base" latinLnBrk="0" hangingPunct="1">
              <a:lnSpc>
                <a:spcPct val="50000"/>
              </a:lnSpc>
              <a:spcBef>
                <a:spcPct val="30000"/>
              </a:spcBef>
              <a:spcAft>
                <a:spcPct val="0"/>
              </a:spcAft>
              <a:buClrTx/>
              <a:buSzTx/>
              <a:buFontTx/>
              <a:buNone/>
              <a:tabLst/>
              <a:defRPr/>
            </a:pPr>
            <a:r>
              <a:rPr kumimoji="1" lang="en-US" altLang="ja-JP" sz="2400" b="1" i="0" u="none" strike="noStrike" kern="1200" cap="none" spc="0" normalizeH="0" baseline="0" noProof="0">
                <a:ln>
                  <a:noFill/>
                </a:ln>
                <a:solidFill>
                  <a:srgbClr val="FFFFFF"/>
                </a:solidFill>
                <a:effectLst/>
                <a:uLnTx/>
                <a:uFillTx/>
                <a:latin typeface="Times New Roman" charset="0"/>
                <a:ea typeface="MS PGothic" charset="0"/>
              </a:rPr>
              <a:t> </a:t>
            </a:r>
          </a:p>
        </p:txBody>
      </p:sp>
      <p:sp>
        <p:nvSpPr>
          <p:cNvPr id="190466" name="Text Box 5"/>
          <p:cNvSpPr txBox="1">
            <a:spLocks noChangeArrowheads="1"/>
          </p:cNvSpPr>
          <p:nvPr/>
        </p:nvSpPr>
        <p:spPr bwMode="auto">
          <a:xfrm>
            <a:off x="2771775" y="5589588"/>
            <a:ext cx="601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zh-CN" altLang="en-US" sz="1400" b="1" i="0" u="none" strike="noStrike" kern="1200" cap="none" spc="0" normalizeH="0" baseline="0" noProof="0">
                <a:ln>
                  <a:noFill/>
                </a:ln>
                <a:solidFill>
                  <a:srgbClr val="FFFFFF"/>
                </a:solidFill>
                <a:effectLst/>
                <a:uLnTx/>
                <a:uFillTx/>
                <a:latin typeface="Times New Roman" charset="0"/>
                <a:ea typeface="MS PGothic" charset="0"/>
              </a:rPr>
              <a:t>摘自多尔希，</a:t>
            </a:r>
            <a:r>
              <a:rPr kumimoji="1" lang="zh-CN" altLang="en-US" sz="1400" b="1" i="1" u="none" strike="noStrike" kern="1200" cap="none" spc="0" normalizeH="0" baseline="0" noProof="0">
                <a:ln>
                  <a:noFill/>
                </a:ln>
                <a:solidFill>
                  <a:srgbClr val="FFFFFF"/>
                </a:solidFill>
                <a:effectLst/>
                <a:uLnTx/>
                <a:uFillTx/>
                <a:latin typeface="Times New Roman" charset="0"/>
                <a:ea typeface="MS PGothic" charset="0"/>
              </a:rPr>
              <a:t>约中之钥</a:t>
            </a:r>
            <a:r>
              <a:rPr kumimoji="1" lang="en-US" altLang="zh-CN" sz="1400" b="1" i="1" u="none" strike="noStrike" kern="1200" cap="none" spc="0" normalizeH="0" baseline="0" noProof="0">
                <a:ln>
                  <a:noFill/>
                </a:ln>
                <a:solidFill>
                  <a:srgbClr val="FFFFFF"/>
                </a:solidFill>
                <a:effectLst/>
                <a:uLnTx/>
                <a:uFillTx/>
                <a:latin typeface="Times New Roman" charset="0"/>
                <a:ea typeface="MS PGothic" charset="0"/>
              </a:rPr>
              <a:t>:</a:t>
            </a:r>
            <a:r>
              <a:rPr kumimoji="1" lang="zh-CN" altLang="en-US" sz="1400" b="1" i="1" u="none" strike="noStrike" kern="1200" cap="none" spc="0" normalizeH="0" baseline="0" noProof="0">
                <a:ln>
                  <a:noFill/>
                </a:ln>
                <a:solidFill>
                  <a:srgbClr val="FFFFFF"/>
                </a:solidFill>
                <a:effectLst/>
                <a:uLnTx/>
                <a:uFillTx/>
                <a:latin typeface="Times New Roman" charset="0"/>
                <a:ea typeface="MS PGothic" charset="0"/>
              </a:rPr>
              <a:t>旧约文学结构</a:t>
            </a:r>
            <a:r>
              <a:rPr kumimoji="1" lang="en-US" altLang="ja-JP" sz="1400" b="1" i="0" u="none" strike="noStrike" kern="1200" cap="none" spc="0" normalizeH="0" baseline="0" noProof="0">
                <a:ln>
                  <a:noFill/>
                </a:ln>
                <a:solidFill>
                  <a:srgbClr val="FFFFFF"/>
                </a:solidFill>
                <a:effectLst/>
                <a:uLnTx/>
                <a:uFillTx/>
                <a:latin typeface="Times New Roman" charset="0"/>
                <a:ea typeface="MS PGothic" charset="0"/>
              </a:rPr>
              <a:t> (</a:t>
            </a:r>
            <a:r>
              <a:rPr kumimoji="1" lang="zh-CN" altLang="en-US" sz="1400" b="1" i="0" u="none" strike="noStrike" kern="1200" cap="none" spc="0" normalizeH="0" baseline="0" noProof="0">
                <a:ln>
                  <a:noFill/>
                </a:ln>
                <a:solidFill>
                  <a:srgbClr val="FFFFFF"/>
                </a:solidFill>
                <a:effectLst/>
                <a:uLnTx/>
                <a:uFillTx/>
                <a:latin typeface="Times New Roman" charset="0"/>
                <a:ea typeface="MS PGothic" charset="0"/>
              </a:rPr>
              <a:t>香港</a:t>
            </a:r>
            <a:r>
              <a:rPr kumimoji="1" lang="en-US" altLang="zh-CN" sz="1400" b="1" i="0" u="none" strike="noStrike" kern="1200" cap="none" spc="0" normalizeH="0" baseline="0" noProof="0">
                <a:ln>
                  <a:noFill/>
                </a:ln>
                <a:solidFill>
                  <a:srgbClr val="FFFFFF"/>
                </a:solidFill>
                <a:effectLst/>
                <a:uLnTx/>
                <a:uFillTx/>
                <a:latin typeface="Times New Roman" charset="0"/>
                <a:ea typeface="MS PGothic" charset="0"/>
              </a:rPr>
              <a:t>:</a:t>
            </a:r>
            <a:r>
              <a:rPr kumimoji="1" lang="zh-CN" altLang="en-US" sz="1400" b="1" i="0" u="none" strike="noStrike" kern="1200" cap="none" spc="0" normalizeH="0" baseline="0" noProof="0">
                <a:ln>
                  <a:noFill/>
                </a:ln>
                <a:solidFill>
                  <a:srgbClr val="FFFFFF"/>
                </a:solidFill>
                <a:effectLst/>
                <a:uLnTx/>
                <a:uFillTx/>
                <a:latin typeface="Times New Roman" charset="0"/>
                <a:ea typeface="MS PGothic" charset="0"/>
              </a:rPr>
              <a:t>汉语圣经协会出版社，</a:t>
            </a:r>
            <a:r>
              <a:rPr kumimoji="1" lang="en-US" altLang="zh-CN" sz="1400" b="1" i="0" u="none" strike="noStrike" kern="1200" cap="none" spc="0" normalizeH="0" baseline="0" noProof="0">
                <a:ln>
                  <a:noFill/>
                </a:ln>
                <a:solidFill>
                  <a:srgbClr val="FFFFFF"/>
                </a:solidFill>
                <a:effectLst/>
                <a:uLnTx/>
                <a:uFillTx/>
                <a:latin typeface="Times New Roman" charset="0"/>
                <a:ea typeface="MS PGothic" charset="0"/>
              </a:rPr>
              <a:t>2009</a:t>
            </a:r>
            <a:r>
              <a:rPr kumimoji="1" lang="en-US" altLang="ja-JP" sz="1400" b="1" i="0" u="none" strike="noStrike" kern="1200" cap="none" spc="0" normalizeH="0" baseline="0" noProof="0">
                <a:ln>
                  <a:noFill/>
                </a:ln>
                <a:solidFill>
                  <a:srgbClr val="FFFFFF"/>
                </a:solidFill>
                <a:effectLst/>
                <a:uLnTx/>
                <a:uFillTx/>
                <a:latin typeface="Times New Roman" charset="0"/>
                <a:ea typeface="MS PGothic" charset="0"/>
              </a:rPr>
              <a:t>)</a:t>
            </a:r>
          </a:p>
        </p:txBody>
      </p:sp>
      <p:sp>
        <p:nvSpPr>
          <p:cNvPr id="190467" name="Text Box 6"/>
          <p:cNvSpPr txBox="1">
            <a:spLocks noChangeArrowheads="1"/>
          </p:cNvSpPr>
          <p:nvPr/>
        </p:nvSpPr>
        <p:spPr bwMode="auto">
          <a:xfrm>
            <a:off x="304800" y="621665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1800" b="1" i="1" u="none" strike="noStrike" kern="1200" cap="none" spc="0" normalizeH="0" baseline="0" noProof="0">
                <a:ln>
                  <a:noFill/>
                </a:ln>
                <a:solidFill>
                  <a:srgbClr val="FFFFFF"/>
                </a:solidFill>
                <a:effectLst/>
                <a:uLnTx/>
                <a:uFillTx/>
                <a:latin typeface="Times New Roman" charset="0"/>
                <a:ea typeface="MS PGothic" charset="0"/>
              </a:rPr>
              <a:t>多尔希透露看哀悼尼尼微的沦陷过重于“狮子坑”，把它翻入此书的中间，加强了尼尼微沦陷的必定性</a:t>
            </a:r>
            <a:r>
              <a:rPr kumimoji="1" lang="en-US" altLang="ja-JP" sz="1800" b="1" i="1" u="none" strike="noStrike" kern="1200" cap="none" spc="0" normalizeH="0" baseline="0" noProof="0">
                <a:ln>
                  <a:noFill/>
                </a:ln>
                <a:solidFill>
                  <a:srgbClr val="FFFFFF"/>
                </a:solidFill>
                <a:effectLst/>
                <a:uLnTx/>
                <a:uFillTx/>
                <a:latin typeface="Times New Roman" charset="0"/>
                <a:ea typeface="MS PGothic" charset="0"/>
              </a:rPr>
              <a:t>Nineveh’s fall.</a:t>
            </a:r>
          </a:p>
        </p:txBody>
      </p:sp>
      <p:sp>
        <p:nvSpPr>
          <p:cNvPr id="48135" name="Rectangle 7"/>
          <p:cNvSpPr>
            <a:spLocks noGrp="1" noChangeArrowheads="1"/>
          </p:cNvSpPr>
          <p:nvPr>
            <p:ph type="title" idx="4294967295"/>
          </p:nvPr>
        </p:nvSpPr>
        <p:spPr>
          <a:xfrm>
            <a:off x="533400" y="304800"/>
            <a:ext cx="8229600" cy="519113"/>
          </a:xfrm>
        </p:spPr>
        <p:txBody>
          <a:bodyPr anchor="t">
            <a:spAutoFit/>
          </a:bodyPr>
          <a:lstStyle/>
          <a:p>
            <a:pPr eaLnBrk="1" hangingPunct="1"/>
            <a:r>
              <a:rPr kumimoji="1" lang="zh-CN" altLang="en-US" sz="2800" b="1">
                <a:solidFill>
                  <a:schemeClr val="tx1"/>
                </a:solidFill>
                <a:latin typeface="Copperplate Gothic Light" charset="0"/>
                <a:ea typeface="ＭＳ Ｐゴシック" charset="0"/>
                <a:cs typeface="ＭＳ Ｐゴシック" charset="0"/>
              </a:rPr>
              <a:t>那鸿述的</a:t>
            </a:r>
            <a:r>
              <a:rPr kumimoji="1" lang="zh-CN" altLang="en-GB" sz="2800" b="1">
                <a:latin typeface="Tahoma" charset="0"/>
                <a:ea typeface="宋体" charset="0"/>
                <a:cs typeface="ＭＳ Ｐゴシック" charset="0"/>
              </a:rPr>
              <a:t>交叉</a:t>
            </a:r>
            <a:r>
              <a:rPr kumimoji="1" lang="zh-CN" altLang="en-GB" sz="2800">
                <a:latin typeface="Tahoma" charset="0"/>
                <a:ea typeface="宋体" charset="0"/>
                <a:cs typeface="ＭＳ Ｐゴシック" charset="0"/>
              </a:rPr>
              <a:t>结构</a:t>
            </a:r>
            <a:endParaRPr kumimoji="1" lang="zh-CN" altLang="en-US" sz="2800">
              <a:latin typeface="Tahoma" charset="0"/>
              <a:ea typeface="宋体" charset="0"/>
              <a:cs typeface="ＭＳ Ｐゴシック" charset="0"/>
            </a:endParaRPr>
          </a:p>
        </p:txBody>
      </p:sp>
    </p:spTree>
    <p:extLst>
      <p:ext uri="{BB962C8B-B14F-4D97-AF65-F5344CB8AC3E}">
        <p14:creationId xmlns:p14="http://schemas.microsoft.com/office/powerpoint/2010/main" val="1545291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74644" cy="6093296"/>
          </a:xfrm>
          <a:prstGeom prst="rect">
            <a:avLst/>
          </a:prstGeom>
        </p:spPr>
      </p:pic>
      <p:sp>
        <p:nvSpPr>
          <p:cNvPr id="2" name="Title 1"/>
          <p:cNvSpPr>
            <a:spLocks noGrp="1"/>
          </p:cNvSpPr>
          <p:nvPr>
            <p:ph type="title"/>
          </p:nvPr>
        </p:nvSpPr>
        <p:spPr>
          <a:xfrm>
            <a:off x="-18868" y="0"/>
            <a:ext cx="9162867" cy="836713"/>
          </a:xfrm>
        </p:spPr>
        <p:txBody>
          <a:bodyPr/>
          <a:lstStyle/>
          <a:p>
            <a:r>
              <a:rPr lang="zh-CN" altLang="en-US" sz="4000" b="1" dirty="0"/>
              <a:t>狮子形象（</a:t>
            </a:r>
            <a:r>
              <a:rPr lang="en-US" altLang="zh-CN" sz="4000" b="1" dirty="0"/>
              <a:t>2:11-13</a:t>
            </a:r>
            <a:r>
              <a:rPr lang="zh-CN" altLang="en-US" sz="4000" b="1" dirty="0"/>
              <a:t>）</a:t>
            </a:r>
            <a:endParaRPr lang="en-US" sz="4000" b="1" dirty="0"/>
          </a:p>
        </p:txBody>
      </p:sp>
    </p:spTree>
    <p:extLst>
      <p:ext uri="{BB962C8B-B14F-4D97-AF65-F5344CB8AC3E}">
        <p14:creationId xmlns:p14="http://schemas.microsoft.com/office/powerpoint/2010/main" val="35991239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当亚述人无可救药地</a:t>
            </a:r>
            <a:endParaRPr lang="en-SG" altLang="zh-CN" sz="36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回去犯罪的路上时</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(1:8, 14; 2:7),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复兴将会临到犹大</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(1:15; 2:2)</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9924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4664"/>
            <a:ext cx="9144000" cy="565333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2:11-13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8568952" cy="2664296"/>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狮子的洞穴在哪里？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喂养幼狮的地方在哪里？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公狮、母狮和幼狮不受惊吓之处，可以闲游的地方又在哪里呢？</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26049663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3524"/>
            <a:ext cx="9144000" cy="609447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2:12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5496" y="1124744"/>
            <a:ext cx="8568952" cy="2088232"/>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公狮为幼狮撕碎足够的食物，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为母狮掐死活物；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把猎物塞满了牠的洞，</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把撕碎的填满了牠的穴。</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646288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23528" y="-9144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2:13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971600" y="3861048"/>
            <a:ext cx="6972300" cy="2692400"/>
          </a:xfrm>
          <a:prstGeom prst="rect">
            <a:avLst/>
          </a:prstGeom>
        </p:spPr>
      </p:pic>
      <p:sp>
        <p:nvSpPr>
          <p:cNvPr id="35846" name="Rectangle 6"/>
          <p:cNvSpPr>
            <a:spLocks noChangeArrowheads="1"/>
          </p:cNvSpPr>
          <p:nvPr/>
        </p:nvSpPr>
        <p:spPr bwMode="auto">
          <a:xfrm>
            <a:off x="107504" y="0"/>
            <a:ext cx="8568952"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万军之耶和华说：</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看哪！我必攻击你，</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我要把你的战车焚烧成烟，</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刀剑必吞灭你的幼狮；</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我必从地上除去你的猎物，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你使者的声音也必不再有人听见。</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 (2:13).</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23359774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628892466"/>
              </p:ext>
            </p:extLst>
          </p:nvPr>
        </p:nvGraphicFramePr>
        <p:xfrm>
          <a:off x="-36512" y="692696"/>
          <a:ext cx="9216008" cy="4680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6.</a:t>
                      </a:r>
                      <a:r>
                        <a:rPr kumimoji="0" lang="zh-CN" altLang="en-US" sz="2800" b="1" u="none" strike="noStrike" cap="none" normalizeH="0" baseline="0" dirty="0">
                          <a:ln>
                            <a:noFill/>
                          </a:ln>
                          <a:effectLst/>
                          <a:latin typeface="Arial"/>
                          <a:cs typeface="Arial"/>
                        </a:rPr>
                        <a:t>尼尼微将被</a:t>
                      </a:r>
                      <a:r>
                        <a:rPr kumimoji="0" lang="zh-CN" altLang="en-US" sz="2800" b="1" u="none" strike="noStrike" cap="none" normalizeH="0" baseline="0" dirty="0">
                          <a:ln>
                            <a:noFill/>
                          </a:ln>
                          <a:solidFill>
                            <a:srgbClr val="FF0000"/>
                          </a:solidFill>
                          <a:effectLst/>
                          <a:latin typeface="Arial"/>
                          <a:cs typeface="Arial"/>
                        </a:rPr>
                        <a:t>火</a:t>
                      </a:r>
                      <a:r>
                        <a:rPr kumimoji="0" lang="zh-CN" altLang="en-US" sz="2800" b="1" u="none" strike="noStrike" cap="none" normalizeH="0" baseline="0" dirty="0">
                          <a:ln>
                            <a:noFill/>
                          </a:ln>
                          <a:effectLst/>
                          <a:latin typeface="Arial"/>
                          <a:cs typeface="Arial"/>
                        </a:rPr>
                        <a:t>毁灭（</a:t>
                      </a:r>
                      <a:r>
                        <a:rPr kumimoji="0" lang="en-US" altLang="zh-CN" sz="2800" b="1" u="none" strike="noStrike" cap="none" normalizeH="0" baseline="0" dirty="0">
                          <a:ln>
                            <a:noFill/>
                          </a:ln>
                          <a:effectLst/>
                          <a:latin typeface="Arial"/>
                          <a:cs typeface="Arial"/>
                        </a:rPr>
                        <a:t>1:10</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2:13</a:t>
                      </a:r>
                      <a:r>
                        <a:rPr kumimoji="0" lang="zh-CN" altLang="en-US" sz="2800" b="1" u="none" strike="noStrike" cap="none" normalizeH="0" baseline="0" dirty="0">
                          <a:ln>
                            <a:noFill/>
                          </a:ln>
                          <a:effectLst/>
                          <a:latin typeface="Arial"/>
                          <a:cs typeface="Arial"/>
                        </a:rPr>
                        <a:t>；</a:t>
                      </a:r>
                      <a:r>
                        <a:rPr kumimoji="0" lang="en-US" altLang="zh-CN" sz="2800" b="1" u="none" strike="noStrike" cap="none" normalizeH="0" baseline="0" dirty="0">
                          <a:ln>
                            <a:noFill/>
                          </a:ln>
                          <a:effectLst/>
                          <a:latin typeface="Arial"/>
                          <a:cs typeface="Arial"/>
                        </a:rPr>
                        <a:t>3:15</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6. </a:t>
                      </a:r>
                      <a:r>
                        <a:rPr kumimoji="0" lang="zh-CN" altLang="en-US" sz="2800" b="1" u="none" strike="noStrike" cap="none" normalizeH="0" baseline="0" dirty="0">
                          <a:ln>
                            <a:noFill/>
                          </a:ln>
                          <a:effectLst/>
                          <a:latin typeface="Arial"/>
                          <a:cs typeface="Arial"/>
                        </a:rPr>
                        <a:t>对尼尼微的考古发掘显示出烧焦的木材、木炭和灰烬，“</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大约</a:t>
                      </a:r>
                      <a:r>
                        <a:rPr kumimoji="0" lang="en-US" altLang="zh-CN" sz="2800" b="1" u="none" strike="noStrike" cap="none" normalizeH="0" baseline="0" dirty="0">
                          <a:ln>
                            <a:noFill/>
                          </a:ln>
                          <a:effectLst/>
                          <a:latin typeface="Arial"/>
                          <a:cs typeface="Arial"/>
                        </a:rPr>
                        <a:t>2</a:t>
                      </a:r>
                      <a:r>
                        <a:rPr kumimoji="0" lang="zh-CN" altLang="en-US" sz="2800" b="1" u="none" strike="noStrike" cap="none" normalizeH="0" baseline="0" dirty="0">
                          <a:ln>
                            <a:noFill/>
                          </a:ln>
                          <a:effectLst/>
                          <a:latin typeface="Arial"/>
                          <a:cs typeface="Arial"/>
                        </a:rPr>
                        <a:t>英寸厚</a:t>
                      </a:r>
                      <a:r>
                        <a:rPr kumimoji="0" lang="en-US" altLang="zh-CN" sz="2800" b="1" u="none" strike="noStrike" cap="none" normalizeH="0" baseline="0" dirty="0">
                          <a:ln>
                            <a:noFill/>
                          </a:ln>
                          <a:effectLst/>
                          <a:latin typeface="Arial"/>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a:t>
                      </a:r>
                      <a:r>
                        <a:rPr kumimoji="0" lang="en-US" sz="2800" b="1" u="none" strike="noStrike" cap="none" normalizeH="0" baseline="0" dirty="0">
                          <a:ln>
                            <a:noFill/>
                          </a:ln>
                          <a:effectLst/>
                          <a:latin typeface="Arial"/>
                          <a:cs typeface="Arial"/>
                        </a:rPr>
                        <a:t>R. Campbell Thomson </a:t>
                      </a:r>
                      <a:r>
                        <a:rPr kumimoji="0" lang="zh-CN" altLang="en-US" sz="2800" b="1" u="none" strike="noStrike" cap="none" normalizeH="0" baseline="0" dirty="0">
                          <a:ln>
                            <a:noFill/>
                          </a:ln>
                          <a:effectLst/>
                          <a:latin typeface="Arial"/>
                          <a:cs typeface="Arial"/>
                        </a:rPr>
                        <a:t>和 </a:t>
                      </a:r>
                      <a:r>
                        <a:rPr kumimoji="0" lang="en-US" sz="2800" b="1" u="none" strike="noStrike" cap="none" normalizeH="0" baseline="0" dirty="0">
                          <a:ln>
                            <a:noFill/>
                          </a:ln>
                          <a:effectLst/>
                          <a:latin typeface="Arial"/>
                          <a:cs typeface="Arial"/>
                        </a:rPr>
                        <a:t>R. W. Hutchinson，《</a:t>
                      </a:r>
                      <a:r>
                        <a:rPr kumimoji="0" lang="zh-CN" altLang="en-US" sz="2800" b="1" u="none" strike="noStrike" cap="none" normalizeH="0" baseline="0" dirty="0">
                          <a:ln>
                            <a:noFill/>
                          </a:ln>
                          <a:effectLst/>
                          <a:latin typeface="Arial"/>
                          <a:cs typeface="Arial"/>
                        </a:rPr>
                        <a:t>尼尼微百年考古探索</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，伦敦：</a:t>
                      </a:r>
                      <a:r>
                        <a:rPr kumimoji="0" lang="en-US" sz="2800" b="1" u="none" strike="noStrike" cap="none" normalizeH="0" baseline="0" dirty="0" err="1">
                          <a:ln>
                            <a:noFill/>
                          </a:ln>
                          <a:effectLst/>
                          <a:latin typeface="Arial"/>
                          <a:cs typeface="Arial"/>
                        </a:rPr>
                        <a:t>Luzac</a:t>
                      </a:r>
                      <a:r>
                        <a:rPr kumimoji="0" lang="zh-CN" altLang="en-US" sz="2800" b="1" u="none" strike="noStrike" cap="none" normalizeH="0" baseline="0" dirty="0">
                          <a:ln>
                            <a:noFill/>
                          </a:ln>
                          <a:effectLst/>
                          <a:latin typeface="Arial"/>
                          <a:cs typeface="Arial"/>
                        </a:rPr>
                        <a:t>出版社，第</a:t>
                      </a:r>
                      <a:r>
                        <a:rPr kumimoji="0" lang="en-US" altLang="zh-CN" sz="2800" b="1" u="none" strike="noStrike" cap="none" normalizeH="0" baseline="0" dirty="0">
                          <a:ln>
                            <a:noFill/>
                          </a:ln>
                          <a:effectLst/>
                          <a:latin typeface="Arial"/>
                          <a:cs typeface="Arial"/>
                        </a:rPr>
                        <a:t>45</a:t>
                      </a:r>
                      <a:r>
                        <a:rPr kumimoji="0" lang="zh-CN" altLang="en-US" sz="2800" b="1" u="none" strike="noStrike" cap="none" normalizeH="0" baseline="0" dirty="0">
                          <a:ln>
                            <a:noFill/>
                          </a:ln>
                          <a:effectLst/>
                          <a:latin typeface="Arial"/>
                          <a:cs typeface="Arial"/>
                        </a:rPr>
                        <a:t>页、</a:t>
                      </a:r>
                      <a:r>
                        <a:rPr kumimoji="0" lang="en-US" altLang="zh-CN" sz="2800" b="1" u="none" strike="noStrike" cap="none" normalizeH="0" baseline="0" dirty="0">
                          <a:ln>
                            <a:noFill/>
                          </a:ln>
                          <a:effectLst/>
                          <a:latin typeface="Arial"/>
                          <a:cs typeface="Arial"/>
                        </a:rPr>
                        <a:t>77</a:t>
                      </a:r>
                      <a:r>
                        <a:rPr kumimoji="0" lang="zh-CN" altLang="en-US" sz="2800" b="1" u="none" strike="noStrike" cap="none" normalizeH="0" baseline="0" dirty="0">
                          <a:ln>
                            <a:noFill/>
                          </a:ln>
                          <a:effectLst/>
                          <a:latin typeface="Arial"/>
                          <a:cs typeface="Arial"/>
                        </a:rPr>
                        <a:t>页）。</a:t>
                      </a: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2798159297"/>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15240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zh-CN" altLang="en-US" sz="1800" dirty="0">
                <a:effectLst/>
                <a:latin typeface="Arial" charset="0"/>
                <a:ea typeface="ＭＳ Ｐゴシック" charset="0"/>
                <a:cs typeface="Arial" charset="0"/>
              </a:rPr>
              <a:t>图表 </a:t>
            </a:r>
            <a:endParaRPr lang="en-US" sz="1800" dirty="0">
              <a:effectLst/>
              <a:latin typeface="Arial" charset="0"/>
              <a:ea typeface="ＭＳ Ｐゴシック" charset="0"/>
              <a:cs typeface="Arial" charset="0"/>
            </a:endParaRP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166813">
                  <a:extLst>
                    <a:ext uri="{9D8B030D-6E8A-4147-A177-3AD203B41FA5}">
                      <a16:colId xmlns:a16="http://schemas.microsoft.com/office/drawing/2014/main" val="20005"/>
                    </a:ext>
                  </a:extLst>
                </a:gridCol>
                <a:gridCol w="119538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400" b="1" i="0" u="none" strike="noStrike" cap="none" normalizeH="0" baseline="0" dirty="0">
                          <a:ln>
                            <a:noFill/>
                          </a:ln>
                          <a:solidFill>
                            <a:srgbClr val="FFFFFF"/>
                          </a:solidFill>
                          <a:effectLst/>
                          <a:latin typeface="Arial" charset="0"/>
                          <a:ea typeface="ＭＳ Ｐゴシック" charset="0"/>
                          <a:cs typeface="Arial" charset="0"/>
                        </a:rPr>
                        <a:t> 尼尼微的毁灭</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预定</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 叙述</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 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1</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那鸿 </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3</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预定的毁灭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描述毁灭</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应得的毁灭</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报复的判决</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报复的异象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报复的刑法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上帝将要作的</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上帝将如何作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上帝为什么要如此作</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上帝的震怒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上帝的作为</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上帝的指责</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上帝给犹大的预言</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上帝给犹大的能力</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上帝给犹大的公义</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题目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上帝的属性</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反抗上帝</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毁灭是犹大的释放</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斗争与犹大的辉煌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毁灭与掠夺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残暴行为的审判</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在醉酒中被毁灭</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3:3-11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61616"/>
                          </a:solidFill>
                          <a:effectLst/>
                          <a:latin typeface="Arial" charset="0"/>
                          <a:ea typeface="ＭＳ Ｐゴシック" charset="0"/>
                          <a:cs typeface="Arial" charset="0"/>
                        </a:rPr>
                        <a:t>被火烧</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1800" b="1" i="0" u="none" strike="noStrike" cap="none" normalizeH="0" baseline="0" dirty="0">
                          <a:ln>
                            <a:noFill/>
                          </a:ln>
                          <a:solidFill>
                            <a:srgbClr val="161616"/>
                          </a:solidFill>
                          <a:effectLst/>
                          <a:latin typeface="Arial" charset="0"/>
                          <a:ea typeface="ＭＳ Ｐゴシック" charset="0"/>
                          <a:cs typeface="Arial" charset="0"/>
                        </a:rPr>
                        <a:t>犹大与亚述王国的首都尼尼微</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161616"/>
                          </a:solidFill>
                          <a:effectLst/>
                          <a:latin typeface="Arial" charset="0"/>
                          <a:ea typeface="ＭＳ Ｐゴシック" charset="0"/>
                          <a:cs typeface="Arial" charset="0"/>
                        </a:rPr>
                        <a:t>主前 </a:t>
                      </a:r>
                      <a:r>
                        <a:rPr kumimoji="0" lang="en-US" altLang="zh-CN" sz="1800" b="1" i="0" u="none" strike="noStrike" cap="none" normalizeH="0" baseline="0" dirty="0">
                          <a:ln>
                            <a:noFill/>
                          </a:ln>
                          <a:solidFill>
                            <a:srgbClr val="161616"/>
                          </a:solidFill>
                          <a:effectLst/>
                          <a:latin typeface="Arial" charset="0"/>
                          <a:ea typeface="ＭＳ Ｐゴシック" charset="0"/>
                          <a:cs typeface="Arial" charset="0"/>
                        </a:rPr>
                        <a:t>660 </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p:cNvSpPr/>
          <p:nvPr/>
        </p:nvSpPr>
        <p:spPr bwMode="auto">
          <a:xfrm>
            <a:off x="6156177" y="957074"/>
            <a:ext cx="2987824"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22507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那鸿</a:t>
            </a:r>
            <a:r>
              <a:rPr lang="en-US" sz="8800" dirty="0">
                <a:latin typeface="Arial" charset="0"/>
                <a:ea typeface="Osaka" charset="0"/>
                <a:cs typeface="Arial" charset="0"/>
              </a:rPr>
              <a:t>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95007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9021"/>
            <a:ext cx="8951640" cy="5699211"/>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3:1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这流人血的城，有祸了！</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全城欺诈，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充满劫掠；</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抢夺的事总不止息。</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3202211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40" y="188640"/>
            <a:ext cx="8890000" cy="5511800"/>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zh-CN" altLang="en-US" sz="6600" b="1" i="1" dirty="0">
                <a:solidFill>
                  <a:srgbClr val="FFFF00"/>
                </a:solidFill>
                <a:effectLst>
                  <a:glow rad="355600">
                    <a:schemeClr val="tx1"/>
                  </a:glow>
                </a:effectLst>
                <a:latin typeface="Arial" charset="0"/>
                <a:ea typeface="ＭＳ Ｐゴシック" charset="0"/>
                <a:cs typeface="Arial" charset="0"/>
              </a:rPr>
              <a:t>尼尼微</a:t>
            </a:r>
            <a:br>
              <a:rPr lang="en-US" sz="3600" b="1" i="1" dirty="0">
                <a:solidFill>
                  <a:srgbClr val="FFFFFF"/>
                </a:solidFill>
                <a:effectLst>
                  <a:glow rad="355600">
                    <a:schemeClr val="tx1"/>
                  </a:glow>
                </a:effectLst>
                <a:latin typeface="Arial" charset="0"/>
                <a:ea typeface="ＭＳ Ｐゴシック" charset="0"/>
                <a:cs typeface="Arial" charset="0"/>
              </a:rPr>
            </a:br>
            <a:r>
              <a:rPr lang="zh-CN" altLang="en-US" sz="3600" b="1" i="1" dirty="0">
                <a:solidFill>
                  <a:srgbClr val="FFFFFF"/>
                </a:solidFill>
                <a:effectLst>
                  <a:glow rad="355600">
                    <a:schemeClr val="tx1"/>
                  </a:glow>
                </a:effectLst>
                <a:latin typeface="Arial" charset="0"/>
                <a:ea typeface="ＭＳ Ｐゴシック" charset="0"/>
                <a:cs typeface="Arial" charset="0"/>
              </a:rPr>
              <a:t>辛那赫里布宫殿的内部</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123731761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43208" y="29469"/>
            <a:ext cx="6400792"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dirty="0">
                <a:effectLst>
                  <a:glow rad="127000">
                    <a:schemeClr val="tx1"/>
                  </a:glow>
                </a:effectLst>
                <a:latin typeface="Arial" charset="0"/>
                <a:ea typeface="ＭＳ Ｐゴシック" charset="0"/>
                <a:cs typeface="ＭＳ Ｐゴシック" charset="0"/>
              </a:rPr>
              <a:t>鞭声飕飕，</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轮声辚辚，</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骏马奔驰，</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战车颠簸跳动。</a:t>
            </a:r>
            <a:br>
              <a:rPr lang="zh-CN" altLang="en-US" sz="3600" dirty="0">
                <a:effectLst>
                  <a:glow rad="127000">
                    <a:schemeClr val="tx1"/>
                  </a:glow>
                </a:effectLst>
                <a:latin typeface="Arial" charset="0"/>
                <a:ea typeface="ＭＳ Ｐゴシック" charset="0"/>
                <a:cs typeface="ＭＳ Ｐゴシック" charset="0"/>
              </a:rPr>
            </a:br>
            <a:r>
              <a:rPr lang="en-US" altLang="zh-CN" sz="3600" baseline="30000" dirty="0">
                <a:effectLst>
                  <a:glow rad="127000">
                    <a:schemeClr val="tx1"/>
                  </a:glow>
                </a:effectLst>
                <a:latin typeface="Arial" charset="0"/>
                <a:ea typeface="ＭＳ Ｐゴシック" charset="0"/>
                <a:cs typeface="ＭＳ Ｐゴシック" charset="0"/>
              </a:rPr>
              <a:t>3</a:t>
            </a:r>
            <a:r>
              <a:rPr lang="en-US" altLang="zh-CN" sz="3600" dirty="0">
                <a:effectLst>
                  <a:glow rad="127000">
                    <a:schemeClr val="tx1"/>
                  </a:glow>
                </a:effectLst>
                <a:latin typeface="Arial" charset="0"/>
                <a:ea typeface="ＭＳ Ｐゴシック" charset="0"/>
                <a:cs typeface="ＭＳ Ｐゴシック" charset="0"/>
              </a:rPr>
              <a:t> </a:t>
            </a:r>
            <a:r>
              <a:rPr lang="zh-CN" altLang="en-US" sz="3600" dirty="0">
                <a:effectLst>
                  <a:glow rad="127000">
                    <a:schemeClr val="tx1"/>
                  </a:glow>
                </a:effectLst>
                <a:latin typeface="Arial" charset="0"/>
                <a:ea typeface="ＭＳ Ｐゴシック" charset="0"/>
                <a:cs typeface="ＭＳ Ｐゴシック" charset="0"/>
              </a:rPr>
              <a:t>骑兵腾跃冲锋；</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刀剑烁烁发亮，</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枪矛闪闪生光；</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被杀的人众多，</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死尸成堆；</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尸体无数，</a:t>
            </a:r>
            <a:br>
              <a:rPr lang="zh-CN" altLang="en-US" sz="3600" dirty="0">
                <a:effectLst>
                  <a:glow rad="127000">
                    <a:schemeClr val="tx1"/>
                  </a:glow>
                </a:effectLst>
                <a:latin typeface="Arial" charset="0"/>
                <a:ea typeface="ＭＳ Ｐゴシック" charset="0"/>
                <a:cs typeface="ＭＳ Ｐゴシック" charset="0"/>
              </a:rPr>
            </a:br>
            <a:r>
              <a:rPr lang="zh-CN" altLang="en-US" sz="3600" dirty="0">
                <a:effectLst>
                  <a:glow rad="127000">
                    <a:schemeClr val="tx1"/>
                  </a:glow>
                </a:effectLst>
                <a:latin typeface="Arial" charset="0"/>
                <a:ea typeface="ＭＳ Ｐゴシック" charset="0"/>
                <a:cs typeface="ＭＳ Ｐゴシック" charset="0"/>
              </a:rPr>
              <a:t>众人都被尸体绊倒。</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那鸿 </a:t>
            </a:r>
            <a:r>
              <a:rPr lang="en-US" sz="3600" b="1" dirty="0">
                <a:effectLst>
                  <a:glow rad="127000">
                    <a:schemeClr val="tx1"/>
                  </a:glow>
                </a:effectLst>
                <a:latin typeface="Arial" charset="0"/>
                <a:ea typeface="ＭＳ Ｐゴシック" charset="0"/>
                <a:cs typeface="ＭＳ Ｐゴシック" charset="0"/>
              </a:rPr>
              <a:t>3:2-3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2" y="33866"/>
            <a:ext cx="2794000" cy="6858000"/>
          </a:xfrm>
          <a:prstGeom prst="rect">
            <a:avLst/>
          </a:prstGeom>
        </p:spPr>
      </p:pic>
    </p:spTree>
    <p:extLst>
      <p:ext uri="{BB962C8B-B14F-4D97-AF65-F5344CB8AC3E}">
        <p14:creationId xmlns:p14="http://schemas.microsoft.com/office/powerpoint/2010/main" val="251374835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拉玛苏守卫尼尼微的城门</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07704" y="868078"/>
            <a:ext cx="5809084" cy="5968967"/>
          </a:xfrm>
          <a:prstGeom prst="rect">
            <a:avLst/>
          </a:prstGeom>
        </p:spPr>
      </p:pic>
      <p:sp>
        <p:nvSpPr>
          <p:cNvPr id="5" name="Rectangle 2"/>
          <p:cNvSpPr txBox="1">
            <a:spLocks noChangeArrowheads="1"/>
          </p:cNvSpPr>
          <p:nvPr/>
        </p:nvSpPr>
        <p:spPr bwMode="auto">
          <a:xfrm>
            <a:off x="5791200" y="5882207"/>
            <a:ext cx="3352800" cy="5889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大英博物馆</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25410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这本书没有任何关于弥赛亚的预言</a:t>
            </a:r>
            <a:endParaRPr kumimoji="0" lang="en-SG"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但是却透过表述神的</a:t>
            </a:r>
            <a:endParaRPr kumimoji="0" lang="en-SG"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愤怒和恩典来预表耶稣</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(1:2-8)</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那鸿</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2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580306042"/>
              </p:ext>
            </p:extLst>
          </p:nvPr>
        </p:nvGraphicFramePr>
        <p:xfrm>
          <a:off x="-36512" y="692696"/>
          <a:ext cx="9216008" cy="478536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7. </a:t>
                      </a:r>
                      <a:r>
                        <a:rPr kumimoji="0" lang="zh-CN" altLang="en-US" sz="2800" b="1" u="none" strike="noStrike" cap="none" normalizeH="0" baseline="0" dirty="0">
                          <a:ln>
                            <a:noFill/>
                          </a:ln>
                          <a:effectLst/>
                          <a:latin typeface="Arial"/>
                          <a:cs typeface="Arial"/>
                        </a:rPr>
                        <a:t>这座城市的陷落将伴随着大规模屠杀（</a:t>
                      </a:r>
                      <a:r>
                        <a:rPr kumimoji="0" lang="en-US" altLang="zh-CN" sz="2800" b="1" u="none" strike="noStrike" cap="none" normalizeH="0" baseline="0" dirty="0">
                          <a:ln>
                            <a:noFill/>
                          </a:ln>
                          <a:effectLst/>
                          <a:latin typeface="Arial"/>
                          <a:cs typeface="Arial"/>
                        </a:rPr>
                        <a:t>3:3</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7. “</a:t>
                      </a:r>
                      <a:r>
                        <a:rPr kumimoji="0" lang="zh-CN" altLang="en-US" sz="2800" b="1" u="none" strike="noStrike" cap="none" normalizeH="0" baseline="0" dirty="0">
                          <a:ln>
                            <a:noFill/>
                          </a:ln>
                          <a:effectLst/>
                          <a:latin typeface="Arial"/>
                          <a:cs typeface="Arial"/>
                        </a:rPr>
                        <a:t>在城市前的平原上发生的两场战斗中，叛军击败了亚述人</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被杀者的数量之大，以至于流淌的河水与他们的鲜血混合，使水流在相当远的距离内都变了颜色。”</a:t>
                      </a:r>
                    </a:p>
                    <a:p>
                      <a:pPr marL="0" marR="0" lvl="0" indent="0" algn="ctr" defTabSz="457200" rtl="0" eaLnBrk="1" fontAlgn="base" latinLnBrk="0" hangingPunct="1">
                        <a:lnSpc>
                          <a:spcPct val="100000"/>
                        </a:lnSpc>
                        <a:spcBef>
                          <a:spcPct val="0"/>
                        </a:spcBef>
                        <a:spcAft>
                          <a:spcPct val="0"/>
                        </a:spcAft>
                        <a:buClrTx/>
                        <a:buSzTx/>
                        <a:buFontTx/>
                        <a:buNone/>
                        <a:tabLst/>
                      </a:pPr>
                      <a:br>
                        <a:rPr kumimoji="0" lang="zh-CN" altLang="en-US" sz="2800" b="1" u="none" strike="noStrike" cap="none" normalizeH="0" baseline="0" dirty="0">
                          <a:ln>
                            <a:noFill/>
                          </a:ln>
                          <a:effectLst/>
                          <a:latin typeface="Arial"/>
                          <a:cs typeface="Arial"/>
                        </a:rPr>
                      </a:br>
                      <a:endParaRPr kumimoji="0" lang="zh-CN" alt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effectLst/>
                          <a:latin typeface="Arial"/>
                          <a:cs typeface="Arial"/>
                        </a:rPr>
                        <a:t>（狄奥多罗斯，</a:t>
                      </a:r>
                      <a:r>
                        <a:rPr kumimoji="0" lang="en-US" altLang="zh-CN" sz="2800" b="1" u="none" strike="noStrike" cap="none" normalizeH="0" baseline="0" dirty="0">
                          <a:ln>
                            <a:noFill/>
                          </a:ln>
                          <a:effectLst/>
                          <a:latin typeface="Arial"/>
                          <a:cs typeface="Arial"/>
                        </a:rPr>
                        <a:t>《</a:t>
                      </a:r>
                      <a:r>
                        <a:rPr kumimoji="0" lang="zh-CN" altLang="en-US" sz="2800" b="1" u="none" strike="noStrike" cap="none" normalizeH="0" baseline="0" dirty="0">
                          <a:ln>
                            <a:noFill/>
                          </a:ln>
                          <a:effectLst/>
                          <a:latin typeface="Arial"/>
                          <a:cs typeface="Arial"/>
                        </a:rPr>
                        <a:t>历史文库</a:t>
                      </a:r>
                      <a:r>
                        <a:rPr kumimoji="0" lang="en-US" altLang="zh-CN" sz="2800" b="1" u="none" strike="noStrike" cap="none" normalizeH="0" baseline="0" dirty="0">
                          <a:ln>
                            <a:noFill/>
                          </a:ln>
                          <a:effectLst/>
                          <a:latin typeface="Arial"/>
                          <a:cs typeface="Arial"/>
                        </a:rPr>
                        <a:t>》2.26.6-7</a:t>
                      </a:r>
                      <a:r>
                        <a:rPr kumimoji="0" lang="zh-CN" altLang="en-US" sz="2800" b="1" u="none" strike="noStrike" cap="none" normalizeH="0" baseline="0" dirty="0">
                          <a:ln>
                            <a:noFill/>
                          </a:ln>
                          <a:effectLst/>
                          <a:latin typeface="Arial"/>
                          <a:cs typeface="Arial"/>
                        </a:rPr>
                        <a:t>）。</a:t>
                      </a: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680246615"/>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那鸿 </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3:4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r>
              <a:rPr lang="en-US" altLang="zh-CN"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CNV</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8729092" cy="5589240"/>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都因妓女多有淫行，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施邪术的美丽女巫，</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借着她的淫行诱惑列国，</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借着她的邪术欺骗万族。</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ＭＳ Ｐゴシック" charset="0"/>
            </a:endParaRPr>
          </a:p>
        </p:txBody>
      </p:sp>
    </p:spTree>
    <p:extLst>
      <p:ext uri="{BB962C8B-B14F-4D97-AF65-F5344CB8AC3E}">
        <p14:creationId xmlns:p14="http://schemas.microsoft.com/office/powerpoint/2010/main" val="1487656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8663"/>
            <a:ext cx="9144000" cy="6531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亚述的战车被羞辱（</a:t>
            </a:r>
            <a:r>
              <a:rPr lang="en-US" altLang="zh-CN" sz="3600" b="1" dirty="0">
                <a:effectLst>
                  <a:glow rad="127000">
                    <a:schemeClr val="tx1"/>
                  </a:glow>
                </a:effectLst>
                <a:latin typeface="Arial" charset="0"/>
                <a:ea typeface="ＭＳ Ｐゴシック" charset="0"/>
                <a:cs typeface="ＭＳ Ｐゴシック" charset="0"/>
              </a:rPr>
              <a:t>3:5-7</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946335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0"/>
            <a:ext cx="820729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97"/>
            <a:ext cx="9144000" cy="630931"/>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3200" b="1" dirty="0">
                <a:effectLst>
                  <a:glow rad="127000">
                    <a:schemeClr val="tx1"/>
                  </a:glow>
                </a:effectLst>
                <a:latin typeface="Arial" charset="0"/>
                <a:ea typeface="ＭＳ Ｐゴシック" charset="0"/>
                <a:cs typeface="ＭＳ Ｐゴシック" charset="0"/>
              </a:rPr>
              <a:t>征服者巴比伦人的伊什塔尔门</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493446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144000" cy="1555750"/>
          </a:xfrm>
        </p:spPr>
        <p:txBody>
          <a:bodyPr/>
          <a:lstStyle/>
          <a:p>
            <a:pPr>
              <a:defRPr/>
            </a:pPr>
            <a:r>
              <a:rPr lang="zh-CN" altLang="en-US" b="1" dirty="0">
                <a:effectLst>
                  <a:glow rad="228600">
                    <a:schemeClr val="bg2"/>
                  </a:glow>
                  <a:outerShdw blurRad="38100" dist="38100" dir="2700000" algn="tl">
                    <a:srgbClr val="000000"/>
                  </a:outerShdw>
                </a:effectLst>
              </a:rPr>
              <a:t>埃及年代学的益处</a:t>
            </a:r>
            <a:endParaRPr lang="en-US" b="1" dirty="0">
              <a:effectLst>
                <a:glow rad="228600">
                  <a:schemeClr val="bg2"/>
                </a:glow>
                <a:outerShdw blurRad="38100" dist="38100" dir="2700000" algn="tl">
                  <a:srgbClr val="000000"/>
                </a:outerShdw>
              </a:effectLst>
            </a:endParaRPr>
          </a:p>
        </p:txBody>
      </p:sp>
      <p:pic>
        <p:nvPicPr>
          <p:cNvPr id="18432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3238"/>
            <a:ext cx="9280526"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59987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875463"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zh-CN" altLang="en-US" b="1" dirty="0">
                <a:effectLst>
                  <a:glow rad="228600">
                    <a:schemeClr val="bg2"/>
                  </a:glow>
                  <a:outerShdw blurRad="38100" dist="38100" dir="2700000" algn="tl">
                    <a:srgbClr val="000000"/>
                  </a:outerShdw>
                </a:effectLst>
              </a:rPr>
              <a:t>底比斯（挪亚们）</a:t>
            </a:r>
            <a:br>
              <a:rPr lang="zh-CN" altLang="en-US" b="1" dirty="0">
                <a:effectLst>
                  <a:glow rad="228600">
                    <a:schemeClr val="bg2"/>
                  </a:glow>
                  <a:outerShdw blurRad="38100" dist="38100" dir="2700000" algn="tl">
                    <a:srgbClr val="000000"/>
                  </a:outerShdw>
                </a:effectLst>
              </a:rPr>
            </a:br>
            <a:r>
              <a:rPr lang="zh-CN" altLang="en-US" b="1" dirty="0">
                <a:effectLst>
                  <a:glow rad="228600">
                    <a:schemeClr val="bg2"/>
                  </a:glow>
                  <a:outerShdw blurRad="38100" dist="38100" dir="2700000" algn="tl">
                    <a:srgbClr val="000000"/>
                  </a:outerShdw>
                </a:effectLst>
              </a:rPr>
              <a:t>陷落（公元前 </a:t>
            </a:r>
            <a:r>
              <a:rPr lang="en-US" altLang="zh-CN" b="1" dirty="0">
                <a:effectLst>
                  <a:glow rad="228600">
                    <a:schemeClr val="bg2"/>
                  </a:glow>
                  <a:outerShdw blurRad="38100" dist="38100" dir="2700000" algn="tl">
                    <a:srgbClr val="000000"/>
                  </a:outerShdw>
                </a:effectLst>
              </a:rPr>
              <a:t>663 </a:t>
            </a:r>
            <a:r>
              <a:rPr lang="zh-CN" altLang="en-US" b="1" dirty="0">
                <a:effectLst>
                  <a:glow rad="228600">
                    <a:schemeClr val="bg2"/>
                  </a:glow>
                  <a:outerShdw blurRad="38100" dist="38100" dir="2700000" algn="tl">
                    <a:srgbClr val="000000"/>
                  </a:outerShdw>
                </a:effectLst>
              </a:rPr>
              <a:t>年）</a:t>
            </a:r>
            <a:endParaRPr lang="en-US" b="1" dirty="0">
              <a:effectLst>
                <a:glow rad="228600">
                  <a:schemeClr val="bg2"/>
                </a:glow>
                <a:outerShdw blurRad="38100" dist="38100" dir="2700000" algn="tl">
                  <a:srgbClr val="000000"/>
                </a:outerShdw>
              </a:effectLst>
            </a:endParaRPr>
          </a:p>
        </p:txBody>
      </p:sp>
      <p:sp>
        <p:nvSpPr>
          <p:cNvPr id="4" name="Title 1"/>
          <p:cNvSpPr txBox="1">
            <a:spLocks/>
          </p:cNvSpPr>
          <p:nvPr/>
        </p:nvSpPr>
        <p:spPr bwMode="auto">
          <a:xfrm>
            <a:off x="5249333" y="5469467"/>
            <a:ext cx="3894667" cy="761471"/>
          </a:xfrm>
          <a:prstGeom prst="rect">
            <a:avLst/>
          </a:prstGeom>
          <a:solidFill>
            <a:srgbClr val="8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ＭＳ Ｐゴシック" pitchFamily="-111" charset="-128"/>
              </a:rPr>
              <a:t>那鸿 </a:t>
            </a:r>
            <a:r>
              <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ＭＳ Ｐゴシック" pitchFamily="-111" charset="-128"/>
              </a:rPr>
              <a:t>3:8-10</a:t>
            </a:r>
          </a:p>
        </p:txBody>
      </p:sp>
    </p:spTree>
    <p:extLst>
      <p:ext uri="{BB962C8B-B14F-4D97-AF65-F5344CB8AC3E}">
        <p14:creationId xmlns:p14="http://schemas.microsoft.com/office/powerpoint/2010/main" val="407988397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513"/>
            <a:ext cx="8229600" cy="1139825"/>
          </a:xfrm>
        </p:spPr>
        <p:txBody>
          <a:bodyPr/>
          <a:lstStyle/>
          <a:p>
            <a:pPr>
              <a:defRPr/>
            </a:pPr>
            <a:r>
              <a:rPr lang="zh-CN" altLang="en-US" b="1" dirty="0">
                <a:effectLst>
                  <a:glow rad="228600">
                    <a:schemeClr val="bg2"/>
                  </a:glow>
                  <a:outerShdw blurRad="38100" dist="38100" dir="2700000" algn="tl">
                    <a:srgbClr val="000000"/>
                  </a:outerShdw>
                </a:effectLst>
              </a:rPr>
              <a:t>底比斯（挪亚们）</a:t>
            </a:r>
            <a:br>
              <a:rPr lang="zh-CN" altLang="en-US" b="1" dirty="0">
                <a:effectLst>
                  <a:glow rad="228600">
                    <a:schemeClr val="bg2"/>
                  </a:glow>
                  <a:outerShdw blurRad="38100" dist="38100" dir="2700000" algn="tl">
                    <a:srgbClr val="000000"/>
                  </a:outerShdw>
                </a:effectLst>
              </a:rPr>
            </a:br>
            <a:r>
              <a:rPr lang="zh-CN" altLang="en-US" b="1" dirty="0">
                <a:effectLst>
                  <a:glow rad="228600">
                    <a:schemeClr val="bg2"/>
                  </a:glow>
                  <a:outerShdw blurRad="38100" dist="38100" dir="2700000" algn="tl">
                    <a:srgbClr val="000000"/>
                  </a:outerShdw>
                </a:effectLst>
              </a:rPr>
              <a:t>陷落（公元前 </a:t>
            </a:r>
            <a:r>
              <a:rPr lang="en-US" altLang="zh-CN" b="1" dirty="0">
                <a:effectLst>
                  <a:glow rad="228600">
                    <a:schemeClr val="bg2"/>
                  </a:glow>
                  <a:outerShdw blurRad="38100" dist="38100" dir="2700000" algn="tl">
                    <a:srgbClr val="000000"/>
                  </a:outerShdw>
                </a:effectLst>
              </a:rPr>
              <a:t>663 </a:t>
            </a:r>
            <a:r>
              <a:rPr lang="zh-CN" altLang="en-US" b="1" dirty="0">
                <a:effectLst>
                  <a:glow rad="228600">
                    <a:schemeClr val="bg2"/>
                  </a:glow>
                  <a:outerShdw blurRad="38100" dist="38100" dir="2700000" algn="tl">
                    <a:srgbClr val="000000"/>
                  </a:outerShdw>
                </a:effectLst>
              </a:rPr>
              <a:t>年）</a:t>
            </a:r>
            <a:endParaRPr lang="en-US" b="1" dirty="0">
              <a:effectLst>
                <a:glow rad="228600">
                  <a:schemeClr val="bg2"/>
                </a:glow>
                <a:outerShdw blurRad="38100" dist="38100" dir="2700000" algn="tl">
                  <a:srgbClr val="000000"/>
                </a:outerShdw>
              </a:effectLst>
            </a:endParaRPr>
          </a:p>
        </p:txBody>
      </p:sp>
      <p:pic>
        <p:nvPicPr>
          <p:cNvPr id="18637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89939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549275"/>
            <a:ext cx="91408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zh-CN" altLang="en-US" b="1" dirty="0">
                <a:effectLst>
                  <a:glow rad="228600">
                    <a:schemeClr val="bg2"/>
                  </a:glow>
                  <a:outerShdw blurRad="38100" dist="38100" dir="2700000" algn="tl">
                    <a:srgbClr val="000000"/>
                  </a:outerShdw>
                </a:effectLst>
              </a:rPr>
              <a:t>底比斯（挪亚们）</a:t>
            </a:r>
            <a:br>
              <a:rPr lang="zh-CN" altLang="en-US" b="1" dirty="0">
                <a:effectLst>
                  <a:glow rad="228600">
                    <a:schemeClr val="bg2"/>
                  </a:glow>
                  <a:outerShdw blurRad="38100" dist="38100" dir="2700000" algn="tl">
                    <a:srgbClr val="000000"/>
                  </a:outerShdw>
                </a:effectLst>
              </a:rPr>
            </a:br>
            <a:r>
              <a:rPr lang="zh-CN" altLang="en-US" b="1" dirty="0">
                <a:effectLst>
                  <a:glow rad="228600">
                    <a:schemeClr val="bg2"/>
                  </a:glow>
                  <a:outerShdw blurRad="38100" dist="38100" dir="2700000" algn="tl">
                    <a:srgbClr val="000000"/>
                  </a:outerShdw>
                </a:effectLst>
              </a:rPr>
              <a:t>陷落（公元前 </a:t>
            </a:r>
            <a:r>
              <a:rPr lang="en-US" altLang="zh-CN" b="1" dirty="0">
                <a:effectLst>
                  <a:glow rad="228600">
                    <a:schemeClr val="bg2"/>
                  </a:glow>
                  <a:outerShdw blurRad="38100" dist="38100" dir="2700000" algn="tl">
                    <a:srgbClr val="000000"/>
                  </a:outerShdw>
                </a:effectLst>
              </a:rPr>
              <a:t>663 </a:t>
            </a:r>
            <a:r>
              <a:rPr lang="zh-CN" altLang="en-US" b="1" dirty="0">
                <a:effectLst>
                  <a:glow rad="228600">
                    <a:schemeClr val="bg2"/>
                  </a:glow>
                  <a:outerShdw blurRad="38100" dist="38100" dir="2700000" algn="tl">
                    <a:srgbClr val="000000"/>
                  </a:outerShdw>
                </a:effectLst>
              </a:rPr>
              <a:t>年）</a:t>
            </a:r>
            <a:endParaRPr lang="en-US" b="1" dirty="0">
              <a:effectLst>
                <a:glow rad="228600">
                  <a:schemeClr val="bg2"/>
                </a:glow>
                <a:outerShdw blurRad="38100" dist="38100" dir="2700000" algn="tl">
                  <a:srgbClr val="000000"/>
                </a:outerShdw>
              </a:effectLst>
            </a:endParaRPr>
          </a:p>
        </p:txBody>
      </p:sp>
    </p:spTree>
    <p:extLst>
      <p:ext uri="{BB962C8B-B14F-4D97-AF65-F5344CB8AC3E}">
        <p14:creationId xmlns:p14="http://schemas.microsoft.com/office/powerpoint/2010/main" val="146182047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0" y="5280931"/>
            <a:ext cx="9144000" cy="1460437"/>
          </a:xfrm>
        </p:spPr>
        <p:txBody>
          <a:bodyPr/>
          <a:lstStyle/>
          <a:p>
            <a:pPr>
              <a:defRPr/>
            </a:pPr>
            <a:r>
              <a:rPr lang="en-US" sz="6000" b="1" i="1" dirty="0" err="1">
                <a:solidFill>
                  <a:srgbClr val="FFFF00"/>
                </a:solidFill>
                <a:effectLst>
                  <a:glow rad="355600">
                    <a:schemeClr val="tx1"/>
                  </a:glow>
                </a:effectLst>
                <a:latin typeface="Arial" charset="0"/>
                <a:ea typeface="ＭＳ Ｐゴシック" charset="0"/>
                <a:cs typeface="Arial" charset="0"/>
              </a:rPr>
              <a:t>底比斯</a:t>
            </a:r>
            <a:r>
              <a:rPr lang="zh-CN" altLang="en-US" sz="6000" b="1" i="1" dirty="0">
                <a:solidFill>
                  <a:srgbClr val="FFFF00"/>
                </a:solidFill>
                <a:effectLst>
                  <a:glow rad="355600">
                    <a:schemeClr val="tx1"/>
                  </a:glow>
                </a:effectLst>
                <a:latin typeface="Arial" charset="0"/>
                <a:ea typeface="ＭＳ Ｐゴシック" charset="0"/>
                <a:cs typeface="Arial" charset="0"/>
              </a:rPr>
              <a:t>（诺亚们）</a:t>
            </a:r>
            <a:br>
              <a:rPr lang="en-US" sz="3200" b="1" i="1" dirty="0">
                <a:solidFill>
                  <a:srgbClr val="FFFFFF"/>
                </a:solidFill>
                <a:effectLst>
                  <a:glow rad="355600">
                    <a:schemeClr val="tx1"/>
                  </a:glow>
                </a:effectLst>
                <a:latin typeface="Arial" charset="0"/>
                <a:ea typeface="ＭＳ Ｐゴシック" charset="0"/>
                <a:cs typeface="Arial" charset="0"/>
              </a:rPr>
            </a:br>
            <a:r>
              <a:rPr lang="zh-CN" altLang="en-US" sz="3200" b="1" i="1" dirty="0">
                <a:solidFill>
                  <a:srgbClr val="FFFFFF"/>
                </a:solidFill>
                <a:effectLst>
                  <a:glow rad="355600">
                    <a:schemeClr val="tx1"/>
                  </a:glow>
                </a:effectLst>
                <a:latin typeface="Arial" charset="0"/>
                <a:ea typeface="ＭＳ Ｐゴシック" charset="0"/>
                <a:cs typeface="Arial" charset="0"/>
              </a:rPr>
              <a:t>底比斯在公元前</a:t>
            </a:r>
            <a:r>
              <a:rPr lang="en-US" altLang="zh-CN" sz="3200" b="1" i="1" dirty="0">
                <a:solidFill>
                  <a:srgbClr val="FFFFFF"/>
                </a:solidFill>
                <a:effectLst>
                  <a:glow rad="355600">
                    <a:schemeClr val="tx1"/>
                  </a:glow>
                </a:effectLst>
                <a:latin typeface="Arial" charset="0"/>
                <a:ea typeface="ＭＳ Ｐゴシック" charset="0"/>
                <a:cs typeface="Arial" charset="0"/>
              </a:rPr>
              <a:t>335</a:t>
            </a:r>
            <a:r>
              <a:rPr lang="zh-CN" altLang="en-US" sz="3200" b="1" i="1" dirty="0">
                <a:solidFill>
                  <a:srgbClr val="FFFFFF"/>
                </a:solidFill>
                <a:effectLst>
                  <a:glow rad="355600">
                    <a:schemeClr val="tx1"/>
                  </a:glow>
                </a:effectLst>
                <a:latin typeface="Arial" charset="0"/>
                <a:ea typeface="ＭＳ Ｐゴシック" charset="0"/>
                <a:cs typeface="Arial" charset="0"/>
              </a:rPr>
              <a:t>年被亚历山大再次征服。</a:t>
            </a:r>
            <a:endParaRPr lang="en-US" sz="3200" b="1" i="1" dirty="0">
              <a:solidFill>
                <a:srgbClr val="FFFFFF"/>
              </a:solidFill>
              <a:effectLst>
                <a:glow rad="355600">
                  <a:schemeClr val="tx1"/>
                </a:glow>
              </a:effectLst>
              <a:latin typeface="Arial" charset="0"/>
              <a:ea typeface="ＭＳ Ｐゴシック" charset="0"/>
              <a:cs typeface="Arial" charset="0"/>
            </a:endParaRP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260350"/>
            <a:ext cx="650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93113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ko-KR" altLang="en-US" sz="3600" kern="1200" dirty="0" err="1">
                <a:solidFill>
                  <a:srgbClr val="FFFFFF"/>
                </a:solidFill>
                <a:effectLst>
                  <a:outerShdw blurRad="38100" dist="38100" dir="2700000" algn="tl">
                    <a:srgbClr val="000000"/>
                  </a:outerShdw>
                </a:effectLst>
                <a:latin typeface="Arial" charset="0"/>
                <a:ea typeface="ＭＳ Ｐゴシック" charset="0"/>
                <a:cs typeface="Arial" charset="0"/>
              </a:rPr>
              <a:t>那鸿的预言实现了</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381137168"/>
              </p:ext>
            </p:extLst>
          </p:nvPr>
        </p:nvGraphicFramePr>
        <p:xfrm>
          <a:off x="-36512" y="692696"/>
          <a:ext cx="9216008" cy="39319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那鸿的预言</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u="none" strike="noStrike" cap="none" normalizeH="0" baseline="0" dirty="0">
                          <a:ln>
                            <a:noFill/>
                          </a:ln>
                          <a:solidFill>
                            <a:schemeClr val="bg1"/>
                          </a:solidFill>
                          <a:effectLst/>
                          <a:latin typeface="Arial"/>
                          <a:cs typeface="Arial"/>
                        </a:rPr>
                        <a:t>历史的证据</a:t>
                      </a: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800" b="1" u="none" strike="noStrike" cap="none" normalizeH="0" baseline="0" dirty="0">
                          <a:ln>
                            <a:noFill/>
                          </a:ln>
                          <a:effectLst/>
                          <a:latin typeface="Arial"/>
                          <a:cs typeface="Arial"/>
                        </a:rPr>
                        <a:t>1. </a:t>
                      </a:r>
                      <a:r>
                        <a:rPr kumimoji="0" lang="zh-CN" altLang="en-US" sz="2800" b="1" u="none" strike="noStrike" cap="none" normalizeH="0" baseline="0" dirty="0">
                          <a:ln>
                            <a:noFill/>
                          </a:ln>
                          <a:effectLst/>
                          <a:latin typeface="Arial"/>
                          <a:cs typeface="Arial"/>
                        </a:rPr>
                        <a:t>亚述城周围的堡垒将很容易被攻占（</a:t>
                      </a:r>
                      <a:r>
                        <a:rPr kumimoji="0" lang="en-US" altLang="zh-CN" sz="2800" b="1" u="none" strike="noStrike" cap="none" normalizeH="0" baseline="0" dirty="0">
                          <a:ln>
                            <a:noFill/>
                          </a:ln>
                          <a:effectLst/>
                          <a:latin typeface="Arial"/>
                          <a:cs typeface="Arial"/>
                        </a:rPr>
                        <a:t>3:12</a:t>
                      </a:r>
                      <a:r>
                        <a:rPr kumimoji="0" lang="zh-CN" altLang="en-US" sz="2800" b="1" u="none" strike="noStrike" cap="none" normalizeH="0" baseline="0" dirty="0">
                          <a:ln>
                            <a:noFill/>
                          </a:ln>
                          <a:effectLst/>
                          <a:latin typeface="Arial"/>
                          <a:cs typeface="Arial"/>
                        </a:rPr>
                        <a:t>）。</a:t>
                      </a: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r>
                        <a:rPr kumimoji="1" lang="zh-CN" altLang="en-US" sz="2800" b="1" dirty="0">
                          <a:latin typeface="Arial"/>
                          <a:cs typeface="Arial"/>
                        </a:rPr>
                        <a:t>根据</a:t>
                      </a:r>
                      <a:r>
                        <a:rPr kumimoji="1" lang="en-US" altLang="zh-CN" sz="2800" b="1" dirty="0">
                          <a:latin typeface="Arial"/>
                          <a:cs typeface="Arial"/>
                        </a:rPr>
                        <a:t>《</a:t>
                      </a:r>
                      <a:r>
                        <a:rPr kumimoji="1" lang="zh-CN" altLang="en-US" sz="2800" b="1" dirty="0">
                          <a:latin typeface="Arial"/>
                          <a:cs typeface="Arial"/>
                        </a:rPr>
                        <a:t>巴比伦编年史</a:t>
                      </a:r>
                      <a:r>
                        <a:rPr kumimoji="1" lang="en-US" altLang="zh-CN" sz="2800" b="1" dirty="0">
                          <a:latin typeface="Arial"/>
                          <a:cs typeface="Arial"/>
                        </a:rPr>
                        <a:t>》</a:t>
                      </a:r>
                      <a:r>
                        <a:rPr kumimoji="1" lang="zh-CN" altLang="en-US" sz="2800" b="1" dirty="0">
                          <a:latin typeface="Arial"/>
                          <a:cs typeface="Arial"/>
                        </a:rPr>
                        <a:t>，尼尼微周围的设防城镇在公元前</a:t>
                      </a:r>
                      <a:r>
                        <a:rPr kumimoji="1" lang="en-US" altLang="zh-CN" sz="2800" b="1" dirty="0">
                          <a:latin typeface="Arial"/>
                          <a:cs typeface="Arial"/>
                        </a:rPr>
                        <a:t>614</a:t>
                      </a:r>
                      <a:r>
                        <a:rPr kumimoji="1" lang="zh-CN" altLang="en-US" sz="2800" b="1" dirty="0">
                          <a:latin typeface="Arial"/>
                          <a:cs typeface="Arial"/>
                        </a:rPr>
                        <a:t>年开始陷落，包括塔布里斯（</a:t>
                      </a:r>
                      <a:r>
                        <a:rPr kumimoji="1" lang="en-US" altLang="ja-JP" sz="2800" b="1" dirty="0" err="1">
                          <a:latin typeface="Arial"/>
                          <a:cs typeface="Arial"/>
                        </a:rPr>
                        <a:t>Tabris</a:t>
                      </a:r>
                      <a:r>
                        <a:rPr kumimoji="1" lang="ja-JP" altLang="en-US" sz="2800" b="1">
                          <a:latin typeface="Arial"/>
                          <a:cs typeface="Arial"/>
                        </a:rPr>
                        <a:t>），</a:t>
                      </a:r>
                      <a:r>
                        <a:rPr kumimoji="1" lang="zh-CN" altLang="en-US" sz="2800" b="1" dirty="0">
                          <a:latin typeface="Arial"/>
                          <a:cs typeface="Arial"/>
                        </a:rPr>
                        <a:t>即现今尼尼微西北几英里处的沙里斯汗（</a:t>
                      </a:r>
                      <a:r>
                        <a:rPr kumimoji="1" lang="en-US" altLang="ja-JP" sz="2800" b="1" dirty="0" err="1">
                          <a:latin typeface="Arial"/>
                          <a:cs typeface="Arial"/>
                        </a:rPr>
                        <a:t>Sharis</a:t>
                      </a:r>
                      <a:r>
                        <a:rPr kumimoji="1" lang="en-US" altLang="ja-JP" sz="2800" b="1" dirty="0">
                          <a:latin typeface="Arial"/>
                          <a:cs typeface="Arial"/>
                        </a:rPr>
                        <a:t>-Khan</a:t>
                      </a:r>
                      <a:r>
                        <a:rPr kumimoji="1" lang="ja-JP" altLang="en-US" sz="2800" b="1">
                          <a:latin typeface="Arial"/>
                          <a:cs typeface="Arial"/>
                        </a:rPr>
                        <a:t>）。</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Elliott E. Johnson, “</a:t>
            </a:r>
            <a:r>
              <a:rPr kumimoji="1" lang="ko-KR" altLang="en-US" sz="1200" b="1" i="0" u="none" strike="noStrike" kern="1200" cap="none" spc="0" normalizeH="0" baseline="0" noProof="0" dirty="0" err="1">
                <a:ln>
                  <a:noFill/>
                </a:ln>
                <a:solidFill>
                  <a:srgbClr val="FFFFFF"/>
                </a:solidFill>
                <a:effectLst/>
                <a:uLnTx/>
                <a:uFillTx/>
                <a:latin typeface="Arial" charset="0"/>
                <a:cs typeface="Arial" charset="0"/>
              </a:rPr>
              <a:t>那鸿</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a:t>
            </a:r>
            <a:r>
              <a:rPr kumimoji="1" lang="en-US" altLang="ja-JP" sz="1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Bible Knowledge Commentary</a:t>
            </a:r>
            <a:r>
              <a:rPr kumimoji="1" lang="en-US" altLang="ja-JP"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(Colorado Springs: SP Pub., 1985), 1:1495.</a:t>
            </a:r>
          </a:p>
        </p:txBody>
      </p:sp>
    </p:spTree>
    <p:extLst>
      <p:ext uri="{BB962C8B-B14F-4D97-AF65-F5344CB8AC3E}">
        <p14:creationId xmlns:p14="http://schemas.microsoft.com/office/powerpoint/2010/main" val="3509546049"/>
      </p:ext>
    </p:extLst>
  </p:cSld>
  <p:clrMapOvr>
    <a:overrideClrMapping bg1="lt1" tx1="dk1" bg2="lt2" tx2="dk2" accent1="accent1" accent2="accent2" accent3="accent3" accent4="accent4" accent5="accent5" accent6="accent6" hlink="hlink" folHlink="folHlink"/>
  </p:clrMapOvr>
</p:sld>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MS PGothic"/>
        <a:cs typeface="MS PGothic"/>
      </a:majorFont>
      <a:minorFont>
        <a:latin typeface="Times New Roman"/>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MS PGothic" pitchFamily="34" charset="-128"/>
            <a:cs typeface="MS PGothic" pitchFamily="3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1_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3127</TotalTime>
  <Words>12497</Words>
  <Application>Microsoft Macintosh PowerPoint</Application>
  <PresentationFormat>On-screen Show (4:3)</PresentationFormat>
  <Paragraphs>1501</Paragraphs>
  <Slides>155</Slides>
  <Notes>130</Notes>
  <HiddenSlides>0</HiddenSlides>
  <MMClips>0</MMClips>
  <ScaleCrop>false</ScaleCrop>
  <HeadingPairs>
    <vt:vector size="6" baseType="variant">
      <vt:variant>
        <vt:lpstr>Fonts Used</vt:lpstr>
      </vt:variant>
      <vt:variant>
        <vt:i4>23</vt:i4>
      </vt:variant>
      <vt:variant>
        <vt:lpstr>Theme</vt:lpstr>
      </vt:variant>
      <vt:variant>
        <vt:i4>32</vt:i4>
      </vt:variant>
      <vt:variant>
        <vt:lpstr>Slide Titles</vt:lpstr>
      </vt:variant>
      <vt:variant>
        <vt:i4>155</vt:i4>
      </vt:variant>
    </vt:vector>
  </HeadingPairs>
  <TitlesOfParts>
    <vt:vector size="210" baseType="lpstr">
      <vt:lpstr>.AppleSystemUIFont</vt:lpstr>
      <vt:lpstr>Aril</vt:lpstr>
      <vt:lpstr>MS PGothic</vt:lpstr>
      <vt:lpstr>MS PGothic</vt:lpstr>
      <vt:lpstr>SimHei</vt:lpstr>
      <vt:lpstr>宋体</vt:lpstr>
      <vt:lpstr>宋体</vt:lpstr>
      <vt:lpstr>Times</vt:lpstr>
      <vt:lpstr>Arial</vt:lpstr>
      <vt:lpstr>Arial Narrow</vt:lpstr>
      <vt:lpstr>Book Antiqua</vt:lpstr>
      <vt:lpstr>Calibri</vt:lpstr>
      <vt:lpstr>Comic Sans MS</vt:lpstr>
      <vt:lpstr>Copperplate Gothic Light</vt:lpstr>
      <vt:lpstr>Helvetica</vt:lpstr>
      <vt:lpstr>Monotype Sorts</vt:lpstr>
      <vt:lpstr>Source Serif Pro</vt:lpstr>
      <vt:lpstr>Tahoma</vt:lpstr>
      <vt:lpstr>Times New Roman</vt:lpstr>
      <vt:lpstr>Trebuchet MS</vt:lpstr>
      <vt:lpstr>Tw Cen MT</vt:lpstr>
      <vt:lpstr>Wingdings</vt:lpstr>
      <vt:lpstr>Wingdings 2</vt:lpstr>
      <vt:lpstr>MEADOW</vt:lpstr>
      <vt:lpstr>1_Slit</vt:lpstr>
      <vt:lpstr>49_Blank Presentation</vt:lpstr>
      <vt:lpstr>1_Office Theme</vt:lpstr>
      <vt:lpstr>1_untitled 1</vt:lpstr>
      <vt:lpstr>6_Slit</vt:lpstr>
      <vt:lpstr>Median</vt:lpstr>
      <vt:lpstr>1_Blue Horizon</vt:lpstr>
      <vt:lpstr>50_Blank Presentation</vt:lpstr>
      <vt:lpstr>2_Office Theme</vt:lpstr>
      <vt:lpstr>1_Median</vt:lpstr>
      <vt:lpstr>51_Blank Presentation</vt:lpstr>
      <vt:lpstr>Slit</vt:lpstr>
      <vt:lpstr>1_Desk Lamp</vt:lpstr>
      <vt:lpstr>2_Default Design</vt:lpstr>
      <vt:lpstr>3_Default Design</vt:lpstr>
      <vt:lpstr>4_Default Design</vt:lpstr>
      <vt:lpstr>Radar</vt:lpstr>
      <vt:lpstr>2_Pulse</vt:lpstr>
      <vt:lpstr>Default Design</vt:lpstr>
      <vt:lpstr>Blank Presentation</vt:lpstr>
      <vt:lpstr>6_Default Design</vt:lpstr>
      <vt:lpstr>2_Slit</vt:lpstr>
      <vt:lpstr>9_Default Design</vt:lpstr>
      <vt:lpstr>2_Radar</vt:lpstr>
      <vt:lpstr>Orbit</vt:lpstr>
      <vt:lpstr>Compass</vt:lpstr>
      <vt:lpstr>24_Office Theme</vt:lpstr>
      <vt:lpstr>27_Default Design</vt:lpstr>
      <vt:lpstr>Glint</vt:lpstr>
      <vt:lpstr>5_Orbit</vt:lpstr>
      <vt:lpstr>23_Default Design</vt:lpstr>
      <vt:lpstr>Book of 那鸿</vt:lpstr>
      <vt:lpstr>关键字</vt:lpstr>
      <vt:lpstr>主题</vt:lpstr>
      <vt:lpstr>关键节</vt:lpstr>
      <vt:lpstr>那鸿书 国度宣言</vt:lpstr>
      <vt:lpstr>那鸿书 信息声明</vt:lpstr>
      <vt:lpstr>圣约</vt:lpstr>
      <vt:lpstr>救赎</vt:lpstr>
      <vt:lpstr>弥赛亚</vt:lpstr>
      <vt:lpstr>图表 </vt:lpstr>
      <vt:lpstr>Barry Huddleston,  The Acrostic Summarized Bible 圣经总意离合诗集 (Grand Rapids: Baker, 1992)</vt:lpstr>
      <vt:lpstr>作个有耐心的人 </vt:lpstr>
      <vt:lpstr>我们通常会对 神的忍耐 有什么误解?</vt:lpstr>
      <vt:lpstr>约拿书与那鸿书的对比</vt:lpstr>
      <vt:lpstr>100 年后…</vt:lpstr>
      <vt:lpstr>Barry Huddleston,  The Acrostic Summarized Bible 圣经总意离合诗集 (Grand Rapids: Baker, 1992)</vt:lpstr>
      <vt:lpstr>II. 神会审判恶人并且 在将来拯救义人。</vt:lpstr>
      <vt:lpstr>主旨</vt:lpstr>
      <vt:lpstr>你在等什么?</vt:lpstr>
      <vt:lpstr>Black</vt:lpstr>
      <vt:lpstr>大纲</vt:lpstr>
      <vt:lpstr>PowerPoint Presentation</vt:lpstr>
      <vt:lpstr>尼尼微城</vt:lpstr>
      <vt:lpstr>作个有耐心的人 </vt:lpstr>
      <vt:lpstr>续集</vt:lpstr>
      <vt:lpstr>小先知书 重大信息</vt:lpstr>
      <vt:lpstr>作个...</vt:lpstr>
      <vt:lpstr>约拿  上帝不情愿的先知</vt:lpstr>
      <vt:lpstr>约拿  邪恶的尼尼微</vt:lpstr>
      <vt:lpstr>约拿 尼尼微人的惊人忏悔</vt:lpstr>
      <vt:lpstr>约拿  等待审判</vt:lpstr>
      <vt:lpstr>在军事强权时代中的先知之言</vt:lpstr>
      <vt:lpstr>PowerPoint Presentation</vt:lpstr>
      <vt:lpstr>约拿与那鸿的对比</vt:lpstr>
      <vt:lpstr>约拿与那鸿的对比</vt:lpstr>
      <vt:lpstr>那鸿的日子</vt:lpstr>
      <vt:lpstr>OT Prophets &amp; Kings</vt:lpstr>
      <vt:lpstr>亚述的威胁</vt:lpstr>
      <vt:lpstr>神会如何对待短暂的悔改？</vt:lpstr>
      <vt:lpstr>The Incredible Patience of God</vt:lpstr>
      <vt:lpstr>我们通常会对 神的忍耐 有什么误解?</vt:lpstr>
      <vt:lpstr>约拿书的续集</vt:lpstr>
      <vt:lpstr>100 年后…</vt:lpstr>
      <vt:lpstr>今日的以色列 (国家航空和宇宙航行局 )</vt:lpstr>
      <vt:lpstr>迦基米施之役 (主前609年)</vt:lpstr>
      <vt:lpstr>那鸿</vt:lpstr>
      <vt:lpstr>Barry Huddleston,  The Acrostic Summarized Bible 圣经总意离合诗集 (Grand Rapids: Baker, 1992)</vt:lpstr>
      <vt:lpstr>图表 </vt:lpstr>
      <vt:lpstr>Slides on  那鸿 1</vt:lpstr>
      <vt:lpstr>那鸿 1:1 (CNV)</vt:lpstr>
      <vt:lpstr>作者</vt:lpstr>
      <vt:lpstr>那鸿的潜在家乡</vt:lpstr>
      <vt:lpstr>对象</vt:lpstr>
      <vt:lpstr>神是公正的: 那鸿1:2-3</vt:lpstr>
      <vt:lpstr>上帝是全能的：那鸿书 1:4</vt:lpstr>
      <vt:lpstr>上帝是全能的：那鸿1:5-6</vt:lpstr>
      <vt:lpstr>上帝是美善的：那鸿1:7</vt:lpstr>
      <vt:lpstr>亚述战车</vt:lpstr>
      <vt:lpstr>上帝是美善的：那鸿1:8</vt:lpstr>
      <vt:lpstr>“洪水"</vt:lpstr>
      <vt:lpstr>“尼尼微人哪， 你们对耶和华还有甚么企图？ 他必尽行毁灭；患难必不再次来临。 10 他们像缠结着的荆棘， 像喝醉了的酒徒， 又像枯干的禾秸，全都被吞灭了。”  (那鸿 1:9-10 CNV).</vt:lpstr>
      <vt:lpstr>亚述的毁灭应允了那鸿的预言</vt:lpstr>
      <vt:lpstr>那鸿的预言实现了</vt:lpstr>
      <vt:lpstr>那鸿的预言实现了</vt:lpstr>
      <vt:lpstr>“看哪！那传报佳音、宣告和平之人的脚， 已经站在山上，说： 犹大啊！守你的节期， 还你的愿吧！ 因为那奸恶的人永不会再从你中间经过； 他已被彻底除灭了。”  (那鸿 1:15 CNV).</vt:lpstr>
      <vt:lpstr>那鸿书的神学</vt:lpstr>
      <vt:lpstr>那鸿书里的神学</vt:lpstr>
      <vt:lpstr>难题:统一性</vt:lpstr>
      <vt:lpstr>图表 </vt:lpstr>
      <vt:lpstr>Slides on  那鸿 2</vt:lpstr>
      <vt:lpstr>“尼尼微啊！ 那分散邦国的必上来攻 击你，你要固守堡垒， 严防要道，束紧你的腰， 大大增强你的力量。 2 然而，耶和华必恢复雅各的光荣， 好象以色列的光荣一样； 因为劫掠的人曾把他们劫掠一空， 又把他们的葡萄 枝子毁坏了。”  (那鸿 2:1-2 CNV).</vt:lpstr>
      <vt:lpstr>“他勇士的盾牌是红的， 战士的衣服是朱红的。 在他预备出击的时候， 战车的钢铁闪烁如火， 骑兵疾驰。 4 战车在街上狂奔， 在广场上东奔西驰； 它们看起来像火把， 跑起来像闪电。”  (那鸿 2:3-4 CNV).</vt:lpstr>
      <vt:lpstr>那鸿 2:5-6 (CNV)</vt:lpstr>
      <vt:lpstr>那鸿的预言实现了</vt:lpstr>
      <vt:lpstr>那鸿的预言实现了</vt:lpstr>
      <vt:lpstr>尼尼微的水系统被摧毁</vt:lpstr>
      <vt:lpstr>那鸿的预言实现了</vt:lpstr>
      <vt:lpstr>那鸿述的交叉结构</vt:lpstr>
      <vt:lpstr>狮子形象（2:11-13）</vt:lpstr>
      <vt:lpstr>那鸿 2:11-13 (CNV)</vt:lpstr>
      <vt:lpstr>那鸿 2:12 (CNV)</vt:lpstr>
      <vt:lpstr>那鸿 2:13 (CNV)</vt:lpstr>
      <vt:lpstr>那鸿的预言实现了</vt:lpstr>
      <vt:lpstr>图表 </vt:lpstr>
      <vt:lpstr>Slides on  那鸿 3</vt:lpstr>
      <vt:lpstr>那鸿 3:1 (CNV)</vt:lpstr>
      <vt:lpstr>尼尼微 辛那赫里布宫殿的内部</vt:lpstr>
      <vt:lpstr>“鞭声飕飕， 轮声辚辚， 骏马奔驰， 战车颠簸跳动。 3 骑兵腾跃冲锋； 刀剑烁烁发亮， 枪矛闪闪生光； 被杀的人众多， 死尸成堆； 尸体无数， 众人都被尸体绊倒。”  (那鸿 3:2-3 CNV).</vt:lpstr>
      <vt:lpstr>拉玛苏守卫尼尼微的城门</vt:lpstr>
      <vt:lpstr>那鸿的预言实现了</vt:lpstr>
      <vt:lpstr>那鸿 3:4 (CNV)</vt:lpstr>
      <vt:lpstr>亚述的战车被羞辱（3:5-7）</vt:lpstr>
      <vt:lpstr>征服者巴比伦人的伊什塔尔门</vt:lpstr>
      <vt:lpstr>埃及年代学的益处</vt:lpstr>
      <vt:lpstr>底比斯（挪亚们） 陷落（公元前 663 年）</vt:lpstr>
      <vt:lpstr>底比斯（挪亚们） 陷落（公元前 663 年）</vt:lpstr>
      <vt:lpstr>底比斯（挪亚们） 陷落（公元前 663 年）</vt:lpstr>
      <vt:lpstr>底比斯（诺亚们） 底比斯在公元前335年被亚历山大再次征服。</vt:lpstr>
      <vt:lpstr>那鸿的预言实现了</vt:lpstr>
      <vt:lpstr>那鸿的预言实现了</vt:lpstr>
      <vt:lpstr>尼尼微城 被洪水（3:14）和火（3:12）毁灭。</vt:lpstr>
      <vt:lpstr>那鸿的预言实现了</vt:lpstr>
      <vt:lpstr>那鸿的预言实现了</vt:lpstr>
      <vt:lpstr>那鸿的预言实现了</vt:lpstr>
      <vt:lpstr>那鸿 3:19 最后一节 (CNV)</vt:lpstr>
      <vt:lpstr>亚述巴尼拔北宫（位于尼尼微，伊拉克北部）的浮雕细节。</vt:lpstr>
      <vt:lpstr>God has spoken by His prophets</vt:lpstr>
      <vt:lpstr>II. 上帝将审判恶人，并在将来拯救义人。</vt:lpstr>
      <vt:lpstr>要有耐心。</vt:lpstr>
      <vt:lpstr>而且更加有耐心。</vt:lpstr>
      <vt:lpstr>部分尼尼微城墙遗留至今</vt:lpstr>
      <vt:lpstr>现代地图</vt:lpstr>
      <vt:lpstr>尼尼微  ISIS 占领现代摩苏尔</vt:lpstr>
      <vt:lpstr>尼尼微  ISIS 驱逐 20 万基督徒</vt:lpstr>
      <vt:lpstr>尼尼微  2015 年被 ISIS 摧毁的墙壁</vt:lpstr>
      <vt:lpstr>尼尼微 2015 年被 ISIS 摧毁的墙壁</vt:lpstr>
      <vt:lpstr>尼尼微  约拿之墓遭 ISIS 摧毁</vt:lpstr>
      <vt:lpstr>摩苏尔的收复（2017）</vt:lpstr>
      <vt:lpstr>Oprah Winfrey 奥普拉·温弗瑞</vt:lpstr>
      <vt:lpstr>Joel Osteen 约尔·欧斯汀</vt:lpstr>
      <vt:lpstr>励志演讲</vt:lpstr>
      <vt:lpstr>The Judgment of God</vt:lpstr>
      <vt:lpstr>我们在基督里拥有极其美好的未来 （启示录20:1-6）。</vt:lpstr>
      <vt:lpstr>一个字面， 政治王国</vt:lpstr>
      <vt:lpstr>我们的未来</vt:lpstr>
      <vt:lpstr>主旨</vt:lpstr>
      <vt:lpstr>耐心.</vt:lpstr>
      <vt:lpstr>等等！这是符合圣经的</vt:lpstr>
      <vt:lpstr>Barry Huddleston,  The Acrostic Summarized Bible 圣经总意离合诗集 (Grand Rapids: Baker, 1992)</vt:lpstr>
      <vt:lpstr>II. 神会审判恶人并且 在将来拯救义人。</vt:lpstr>
      <vt:lpstr>关键节</vt:lpstr>
      <vt:lpstr>你在等什么?</vt:lpstr>
      <vt:lpstr>Black</vt:lpstr>
      <vt:lpstr>旧约全书讲章链接地址 BibleStudyDownloads.org</vt:lpstr>
      <vt:lpstr>弥迦与以赛亚</vt:lpstr>
      <vt:lpstr>PowerPoint Presentation</vt:lpstr>
      <vt:lpstr>PowerPoint Presentation</vt:lpstr>
      <vt:lpstr>PowerPoint Presentation</vt:lpstr>
      <vt:lpstr>PowerPoint Presentation</vt:lpstr>
      <vt:lpstr>PowerPoint Presentation</vt:lpstr>
      <vt:lpstr>亚述的毁灭应允了那鸿的预言</vt:lpstr>
      <vt:lpstr>那鸿的预言实现了</vt:lpstr>
      <vt:lpstr>那鸿的预言实现了</vt:lpstr>
      <vt:lpstr>那鸿的预言实现了</vt:lpstr>
      <vt:lpstr>那鸿的预言实现了</vt:lpstr>
      <vt:lpstr>那鸿的预言实现了</vt:lpstr>
      <vt:lpstr>那鸿的预言实现了</vt:lpstr>
      <vt:lpstr>那鸿的预言实现了</vt:lpstr>
      <vt:lpstr>那鸿的预言实现了</vt:lpstr>
      <vt:lpstr>那鸿的预言实现了</vt:lpstr>
      <vt:lpstr>那鸿的预言实现了</vt:lpstr>
      <vt:lpstr>那鸿的预言实现了</vt:lpstr>
      <vt:lpstr>那鸿的预言实现了</vt:lpstr>
      <vt:lpstr>旧约全书概论链接地址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 of Nahum</dc:title>
  <dc:creator>Rick Griffith</dc:creator>
  <cp:lastModifiedBy>Rick Griffith</cp:lastModifiedBy>
  <cp:revision>116</cp:revision>
  <dcterms:created xsi:type="dcterms:W3CDTF">2005-11-16T00:49:31Z</dcterms:created>
  <dcterms:modified xsi:type="dcterms:W3CDTF">2024-12-11T17:14:28Z</dcterms:modified>
</cp:coreProperties>
</file>