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0.xml" ContentType="application/vnd.openxmlformats-officedocument.theme+xml"/>
  <Override PartName="/ppt/slideLayouts/slideLayout415.xml" ContentType="application/vnd.openxmlformats-officedocument.presentationml.slideLayout+xml"/>
  <Override PartName="/ppt/theme/theme4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4.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9.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1.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2.xml" ContentType="application/vnd.openxmlformats-officedocument.theme+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4.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4359" r:id="rId3"/>
    <p:sldMasterId id="2147484373" r:id="rId4"/>
    <p:sldMasterId id="2147484385" r:id="rId5"/>
    <p:sldMasterId id="2147484398" r:id="rId6"/>
    <p:sldMasterId id="2147484410" r:id="rId7"/>
    <p:sldMasterId id="2147484436" r:id="rId8"/>
    <p:sldMasterId id="2147484448" r:id="rId9"/>
    <p:sldMasterId id="2147484460" r:id="rId10"/>
    <p:sldMasterId id="2147484472" r:id="rId11"/>
    <p:sldMasterId id="2147484484" r:id="rId12"/>
    <p:sldMasterId id="2147484510" r:id="rId13"/>
    <p:sldMasterId id="2147484522" r:id="rId14"/>
    <p:sldMasterId id="2147484546" r:id="rId15"/>
    <p:sldMasterId id="2147484560" r:id="rId16"/>
    <p:sldMasterId id="2147484572" r:id="rId17"/>
    <p:sldMasterId id="2147484586" r:id="rId18"/>
    <p:sldMasterId id="2147484610" r:id="rId19"/>
    <p:sldMasterId id="2147484623" r:id="rId20"/>
    <p:sldMasterId id="2147484628" r:id="rId21"/>
    <p:sldMasterId id="2147484630" r:id="rId22"/>
    <p:sldMasterId id="2147484642" r:id="rId23"/>
    <p:sldMasterId id="2147484668" r:id="rId24"/>
    <p:sldMasterId id="2147484680" r:id="rId25"/>
    <p:sldMasterId id="2147484706" r:id="rId26"/>
    <p:sldMasterId id="2147484718" r:id="rId27"/>
    <p:sldMasterId id="2147484730" r:id="rId28"/>
    <p:sldMasterId id="2147484746" r:id="rId29"/>
    <p:sldMasterId id="2147484783" r:id="rId30"/>
    <p:sldMasterId id="2147484786" r:id="rId31"/>
    <p:sldMasterId id="2147484789" r:id="rId32"/>
    <p:sldMasterId id="2147484803" r:id="rId33"/>
    <p:sldMasterId id="2147484815" r:id="rId34"/>
    <p:sldMasterId id="2147484829" r:id="rId35"/>
    <p:sldMasterId id="2147484853" r:id="rId36"/>
    <p:sldMasterId id="2147484865" r:id="rId37"/>
    <p:sldMasterId id="2147484879" r:id="rId38"/>
    <p:sldMasterId id="2147484891" r:id="rId39"/>
    <p:sldMasterId id="2147484903" r:id="rId40"/>
    <p:sldMasterId id="2147484928" r:id="rId41"/>
    <p:sldMasterId id="2147484930" r:id="rId42"/>
    <p:sldMasterId id="2147484942" r:id="rId43"/>
    <p:sldMasterId id="2147484954" r:id="rId44"/>
    <p:sldMasterId id="2147484966" r:id="rId45"/>
    <p:sldMasterId id="2147484979" r:id="rId46"/>
    <p:sldMasterId id="2147484991" r:id="rId47"/>
    <p:sldMasterId id="2147485003" r:id="rId48"/>
    <p:sldMasterId id="2147485027" r:id="rId49"/>
    <p:sldMasterId id="2147485039" r:id="rId50"/>
    <p:sldMasterId id="2147485051" r:id="rId51"/>
    <p:sldMasterId id="2147485063" r:id="rId52"/>
    <p:sldMasterId id="2147485075" r:id="rId53"/>
    <p:sldMasterId id="2147485077" r:id="rId54"/>
    <p:sldMasterId id="2147485089" r:id="rId55"/>
    <p:sldMasterId id="2147485103" r:id="rId56"/>
    <p:sldMasterId id="2147485127" r:id="rId57"/>
    <p:sldMasterId id="2147485139" r:id="rId58"/>
    <p:sldMasterId id="2147485151" r:id="rId59"/>
  </p:sldMasterIdLst>
  <p:notesMasterIdLst>
    <p:notesMasterId r:id="rId260"/>
  </p:notesMasterIdLst>
  <p:sldIdLst>
    <p:sldId id="278" r:id="rId60"/>
    <p:sldId id="308" r:id="rId61"/>
    <p:sldId id="549" r:id="rId62"/>
    <p:sldId id="494" r:id="rId63"/>
    <p:sldId id="310" r:id="rId64"/>
    <p:sldId id="311" r:id="rId65"/>
    <p:sldId id="520" r:id="rId66"/>
    <p:sldId id="521" r:id="rId67"/>
    <p:sldId id="522" r:id="rId68"/>
    <p:sldId id="495" r:id="rId69"/>
    <p:sldId id="312" r:id="rId70"/>
    <p:sldId id="313" r:id="rId71"/>
    <p:sldId id="523" r:id="rId72"/>
    <p:sldId id="524" r:id="rId73"/>
    <p:sldId id="525" r:id="rId74"/>
    <p:sldId id="526" r:id="rId75"/>
    <p:sldId id="527" r:id="rId76"/>
    <p:sldId id="528" r:id="rId77"/>
    <p:sldId id="529" r:id="rId78"/>
    <p:sldId id="530" r:id="rId79"/>
    <p:sldId id="321" r:id="rId80"/>
    <p:sldId id="291" r:id="rId81"/>
    <p:sldId id="323" r:id="rId82"/>
    <p:sldId id="261" r:id="rId83"/>
    <p:sldId id="256" r:id="rId84"/>
    <p:sldId id="324" r:id="rId85"/>
    <p:sldId id="325" r:id="rId86"/>
    <p:sldId id="326" r:id="rId87"/>
    <p:sldId id="543" r:id="rId88"/>
    <p:sldId id="544" r:id="rId89"/>
    <p:sldId id="545" r:id="rId90"/>
    <p:sldId id="550" r:id="rId91"/>
    <p:sldId id="535" r:id="rId92"/>
    <p:sldId id="536" r:id="rId93"/>
    <p:sldId id="537" r:id="rId94"/>
    <p:sldId id="551" r:id="rId95"/>
    <p:sldId id="539" r:id="rId96"/>
    <p:sldId id="540" r:id="rId97"/>
    <p:sldId id="541" r:id="rId98"/>
    <p:sldId id="542" r:id="rId99"/>
    <p:sldId id="327" r:id="rId100"/>
    <p:sldId id="328" r:id="rId101"/>
    <p:sldId id="515" r:id="rId102"/>
    <p:sldId id="330" r:id="rId103"/>
    <p:sldId id="331" r:id="rId104"/>
    <p:sldId id="332" r:id="rId105"/>
    <p:sldId id="564" r:id="rId106"/>
    <p:sldId id="337" r:id="rId107"/>
    <p:sldId id="338" r:id="rId108"/>
    <p:sldId id="552" r:id="rId109"/>
    <p:sldId id="511" r:id="rId110"/>
    <p:sldId id="341" r:id="rId111"/>
    <p:sldId id="805" r:id="rId112"/>
    <p:sldId id="806" r:id="rId113"/>
    <p:sldId id="808" r:id="rId114"/>
    <p:sldId id="807" r:id="rId115"/>
    <p:sldId id="342" r:id="rId116"/>
    <p:sldId id="343" r:id="rId117"/>
    <p:sldId id="510" r:id="rId118"/>
    <p:sldId id="512" r:id="rId119"/>
    <p:sldId id="371" r:id="rId120"/>
    <p:sldId id="509" r:id="rId121"/>
    <p:sldId id="348" r:id="rId122"/>
    <p:sldId id="800" r:id="rId123"/>
    <p:sldId id="798" r:id="rId124"/>
    <p:sldId id="508" r:id="rId125"/>
    <p:sldId id="799" r:id="rId126"/>
    <p:sldId id="801" r:id="rId127"/>
    <p:sldId id="804" r:id="rId128"/>
    <p:sldId id="802" r:id="rId129"/>
    <p:sldId id="803" r:id="rId130"/>
    <p:sldId id="507" r:id="rId131"/>
    <p:sldId id="351" r:id="rId132"/>
    <p:sldId id="352" r:id="rId133"/>
    <p:sldId id="353" r:id="rId134"/>
    <p:sldId id="354" r:id="rId135"/>
    <p:sldId id="355" r:id="rId136"/>
    <p:sldId id="356" r:id="rId137"/>
    <p:sldId id="357" r:id="rId138"/>
    <p:sldId id="358" r:id="rId139"/>
    <p:sldId id="359" r:id="rId140"/>
    <p:sldId id="360" r:id="rId141"/>
    <p:sldId id="361" r:id="rId142"/>
    <p:sldId id="362" r:id="rId143"/>
    <p:sldId id="363" r:id="rId144"/>
    <p:sldId id="364" r:id="rId145"/>
    <p:sldId id="365" r:id="rId146"/>
    <p:sldId id="366" r:id="rId147"/>
    <p:sldId id="367" r:id="rId148"/>
    <p:sldId id="368" r:id="rId149"/>
    <p:sldId id="562" r:id="rId150"/>
    <p:sldId id="563" r:id="rId151"/>
    <p:sldId id="372" r:id="rId152"/>
    <p:sldId id="258" r:id="rId153"/>
    <p:sldId id="506" r:id="rId154"/>
    <p:sldId id="374" r:id="rId155"/>
    <p:sldId id="375" r:id="rId156"/>
    <p:sldId id="505" r:id="rId157"/>
    <p:sldId id="487" r:id="rId158"/>
    <p:sldId id="378" r:id="rId159"/>
    <p:sldId id="504" r:id="rId160"/>
    <p:sldId id="380" r:id="rId161"/>
    <p:sldId id="488" r:id="rId162"/>
    <p:sldId id="484" r:id="rId163"/>
    <p:sldId id="383" r:id="rId164"/>
    <p:sldId id="517" r:id="rId165"/>
    <p:sldId id="481" r:id="rId166"/>
    <p:sldId id="482" r:id="rId167"/>
    <p:sldId id="483" r:id="rId168"/>
    <p:sldId id="388" r:id="rId169"/>
    <p:sldId id="389" r:id="rId170"/>
    <p:sldId id="390" r:id="rId171"/>
    <p:sldId id="546" r:id="rId172"/>
    <p:sldId id="391" r:id="rId173"/>
    <p:sldId id="392" r:id="rId174"/>
    <p:sldId id="393" r:id="rId175"/>
    <p:sldId id="394" r:id="rId176"/>
    <p:sldId id="395" r:id="rId177"/>
    <p:sldId id="396" r:id="rId178"/>
    <p:sldId id="397" r:id="rId179"/>
    <p:sldId id="398" r:id="rId180"/>
    <p:sldId id="399" r:id="rId181"/>
    <p:sldId id="400" r:id="rId182"/>
    <p:sldId id="401" r:id="rId183"/>
    <p:sldId id="547" r:id="rId184"/>
    <p:sldId id="548" r:id="rId185"/>
    <p:sldId id="489" r:id="rId186"/>
    <p:sldId id="514" r:id="rId187"/>
    <p:sldId id="404" r:id="rId188"/>
    <p:sldId id="479" r:id="rId189"/>
    <p:sldId id="480" r:id="rId190"/>
    <p:sldId id="407" r:id="rId191"/>
    <p:sldId id="408" r:id="rId192"/>
    <p:sldId id="409" r:id="rId193"/>
    <p:sldId id="410" r:id="rId194"/>
    <p:sldId id="411" r:id="rId195"/>
    <p:sldId id="412" r:id="rId196"/>
    <p:sldId id="413" r:id="rId197"/>
    <p:sldId id="414" r:id="rId198"/>
    <p:sldId id="415" r:id="rId199"/>
    <p:sldId id="416" r:id="rId200"/>
    <p:sldId id="417" r:id="rId201"/>
    <p:sldId id="556" r:id="rId202"/>
    <p:sldId id="503" r:id="rId203"/>
    <p:sldId id="477" r:id="rId204"/>
    <p:sldId id="478" r:id="rId205"/>
    <p:sldId id="502" r:id="rId206"/>
    <p:sldId id="423" r:id="rId207"/>
    <p:sldId id="474" r:id="rId208"/>
    <p:sldId id="475" r:id="rId209"/>
    <p:sldId id="476" r:id="rId210"/>
    <p:sldId id="501" r:id="rId211"/>
    <p:sldId id="428" r:id="rId212"/>
    <p:sldId id="429" r:id="rId213"/>
    <p:sldId id="500" r:id="rId214"/>
    <p:sldId id="431" r:id="rId215"/>
    <p:sldId id="432" r:id="rId216"/>
    <p:sldId id="433" r:id="rId217"/>
    <p:sldId id="434" r:id="rId218"/>
    <p:sldId id="435" r:id="rId219"/>
    <p:sldId id="436" r:id="rId220"/>
    <p:sldId id="437" r:id="rId221"/>
    <p:sldId id="518" r:id="rId222"/>
    <p:sldId id="513" r:id="rId223"/>
    <p:sldId id="440" r:id="rId224"/>
    <p:sldId id="441" r:id="rId225"/>
    <p:sldId id="442" r:id="rId226"/>
    <p:sldId id="443" r:id="rId227"/>
    <p:sldId id="553" r:id="rId228"/>
    <p:sldId id="557" r:id="rId229"/>
    <p:sldId id="554" r:id="rId230"/>
    <p:sldId id="555" r:id="rId231"/>
    <p:sldId id="560" r:id="rId232"/>
    <p:sldId id="558" r:id="rId233"/>
    <p:sldId id="450" r:id="rId234"/>
    <p:sldId id="451" r:id="rId235"/>
    <p:sldId id="452" r:id="rId236"/>
    <p:sldId id="453" r:id="rId237"/>
    <p:sldId id="454" r:id="rId238"/>
    <p:sldId id="455" r:id="rId239"/>
    <p:sldId id="456" r:id="rId240"/>
    <p:sldId id="457" r:id="rId241"/>
    <p:sldId id="559" r:id="rId242"/>
    <p:sldId id="459" r:id="rId243"/>
    <p:sldId id="460" r:id="rId244"/>
    <p:sldId id="461" r:id="rId245"/>
    <p:sldId id="462" r:id="rId246"/>
    <p:sldId id="463" r:id="rId247"/>
    <p:sldId id="497" r:id="rId248"/>
    <p:sldId id="492" r:id="rId249"/>
    <p:sldId id="493" r:id="rId250"/>
    <p:sldId id="491" r:id="rId251"/>
    <p:sldId id="490" r:id="rId252"/>
    <p:sldId id="469" r:id="rId253"/>
    <p:sldId id="470" r:id="rId254"/>
    <p:sldId id="471" r:id="rId255"/>
    <p:sldId id="472" r:id="rId256"/>
    <p:sldId id="473" r:id="rId257"/>
    <p:sldId id="498" r:id="rId258"/>
    <p:sldId id="499" r:id="rId2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891F4D8-6272-4EED-88E3-8DF461CEEB1F}">
          <p14:sldIdLst>
            <p14:sldId id="278"/>
            <p14:sldId id="308"/>
            <p14:sldId id="549"/>
            <p14:sldId id="494"/>
            <p14:sldId id="310"/>
            <p14:sldId id="311"/>
            <p14:sldId id="520"/>
            <p14:sldId id="521"/>
            <p14:sldId id="522"/>
            <p14:sldId id="495"/>
            <p14:sldId id="312"/>
            <p14:sldId id="313"/>
            <p14:sldId id="523"/>
            <p14:sldId id="524"/>
            <p14:sldId id="525"/>
            <p14:sldId id="526"/>
            <p14:sldId id="527"/>
            <p14:sldId id="528"/>
            <p14:sldId id="529"/>
            <p14:sldId id="530"/>
          </p14:sldIdLst>
        </p14:section>
        <p14:section name="Introduction" id="{F28B9C81-A28E-4686-8048-388099AEC773}">
          <p14:sldIdLst>
            <p14:sldId id="321"/>
            <p14:sldId id="291"/>
            <p14:sldId id="323"/>
            <p14:sldId id="261"/>
            <p14:sldId id="256"/>
            <p14:sldId id="324"/>
            <p14:sldId id="325"/>
            <p14:sldId id="326"/>
            <p14:sldId id="543"/>
            <p14:sldId id="544"/>
            <p14:sldId id="545"/>
          </p14:sldIdLst>
        </p14:section>
        <p14:section name="Sermon" id="{8209C974-C628-497C-9C85-A1AA1B1F6C82}">
          <p14:sldIdLst>
            <p14:sldId id="550"/>
            <p14:sldId id="535"/>
            <p14:sldId id="536"/>
            <p14:sldId id="537"/>
            <p14:sldId id="551"/>
            <p14:sldId id="539"/>
            <p14:sldId id="540"/>
            <p14:sldId id="541"/>
            <p14:sldId id="542"/>
            <p14:sldId id="327"/>
            <p14:sldId id="328"/>
            <p14:sldId id="515"/>
            <p14:sldId id="330"/>
            <p14:sldId id="331"/>
            <p14:sldId id="332"/>
            <p14:sldId id="564"/>
            <p14:sldId id="337"/>
          </p14:sldIdLst>
        </p14:section>
        <p14:section name="Chapters" id="{6BE292E9-4312-413E-A012-26ECB6D89367}">
          <p14:sldIdLst>
            <p14:sldId id="338"/>
            <p14:sldId id="552"/>
            <p14:sldId id="511"/>
            <p14:sldId id="341"/>
            <p14:sldId id="805"/>
            <p14:sldId id="806"/>
            <p14:sldId id="808"/>
            <p14:sldId id="807"/>
            <p14:sldId id="342"/>
            <p14:sldId id="343"/>
            <p14:sldId id="510"/>
            <p14:sldId id="512"/>
            <p14:sldId id="371"/>
            <p14:sldId id="509"/>
            <p14:sldId id="348"/>
            <p14:sldId id="800"/>
            <p14:sldId id="798"/>
            <p14:sldId id="508"/>
            <p14:sldId id="799"/>
            <p14:sldId id="801"/>
            <p14:sldId id="804"/>
            <p14:sldId id="802"/>
            <p14:sldId id="803"/>
            <p14:sldId id="507"/>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562"/>
            <p14:sldId id="563"/>
            <p14:sldId id="372"/>
            <p14:sldId id="258"/>
            <p14:sldId id="506"/>
            <p14:sldId id="374"/>
            <p14:sldId id="375"/>
            <p14:sldId id="505"/>
            <p14:sldId id="487"/>
            <p14:sldId id="378"/>
            <p14:sldId id="504"/>
            <p14:sldId id="380"/>
            <p14:sldId id="488"/>
            <p14:sldId id="484"/>
            <p14:sldId id="383"/>
            <p14:sldId id="517"/>
            <p14:sldId id="481"/>
            <p14:sldId id="482"/>
            <p14:sldId id="483"/>
            <p14:sldId id="388"/>
            <p14:sldId id="389"/>
            <p14:sldId id="390"/>
            <p14:sldId id="546"/>
            <p14:sldId id="391"/>
            <p14:sldId id="392"/>
            <p14:sldId id="393"/>
            <p14:sldId id="394"/>
            <p14:sldId id="395"/>
            <p14:sldId id="396"/>
            <p14:sldId id="397"/>
            <p14:sldId id="398"/>
            <p14:sldId id="399"/>
            <p14:sldId id="400"/>
            <p14:sldId id="401"/>
            <p14:sldId id="547"/>
            <p14:sldId id="548"/>
            <p14:sldId id="489"/>
            <p14:sldId id="514"/>
            <p14:sldId id="404"/>
            <p14:sldId id="479"/>
            <p14:sldId id="480"/>
            <p14:sldId id="407"/>
            <p14:sldId id="408"/>
            <p14:sldId id="409"/>
            <p14:sldId id="410"/>
            <p14:sldId id="411"/>
            <p14:sldId id="412"/>
            <p14:sldId id="413"/>
            <p14:sldId id="414"/>
            <p14:sldId id="415"/>
            <p14:sldId id="416"/>
            <p14:sldId id="417"/>
            <p14:sldId id="556"/>
            <p14:sldId id="503"/>
            <p14:sldId id="477"/>
            <p14:sldId id="478"/>
            <p14:sldId id="502"/>
            <p14:sldId id="423"/>
            <p14:sldId id="474"/>
            <p14:sldId id="475"/>
            <p14:sldId id="476"/>
            <p14:sldId id="501"/>
            <p14:sldId id="428"/>
            <p14:sldId id="429"/>
            <p14:sldId id="500"/>
            <p14:sldId id="431"/>
            <p14:sldId id="432"/>
            <p14:sldId id="433"/>
            <p14:sldId id="434"/>
            <p14:sldId id="435"/>
            <p14:sldId id="436"/>
            <p14:sldId id="437"/>
            <p14:sldId id="518"/>
            <p14:sldId id="513"/>
            <p14:sldId id="440"/>
            <p14:sldId id="441"/>
            <p14:sldId id="442"/>
            <p14:sldId id="443"/>
          </p14:sldIdLst>
        </p14:section>
        <p14:section name="Conclusion" id="{4760DDAB-BE6A-4B8E-A761-26650A6AF89A}">
          <p14:sldIdLst>
            <p14:sldId id="553"/>
            <p14:sldId id="557"/>
            <p14:sldId id="554"/>
            <p14:sldId id="555"/>
            <p14:sldId id="560"/>
            <p14:sldId id="558"/>
            <p14:sldId id="450"/>
            <p14:sldId id="451"/>
            <p14:sldId id="452"/>
            <p14:sldId id="453"/>
            <p14:sldId id="454"/>
            <p14:sldId id="455"/>
            <p14:sldId id="456"/>
            <p14:sldId id="457"/>
            <p14:sldId id="559"/>
            <p14:sldId id="459"/>
            <p14:sldId id="460"/>
            <p14:sldId id="461"/>
            <p14:sldId id="462"/>
            <p14:sldId id="463"/>
            <p14:sldId id="497"/>
            <p14:sldId id="492"/>
            <p14:sldId id="493"/>
            <p14:sldId id="491"/>
            <p14:sldId id="490"/>
            <p14:sldId id="469"/>
            <p14:sldId id="470"/>
            <p14:sldId id="471"/>
            <p14:sldId id="472"/>
            <p14:sldId id="473"/>
            <p14:sldId id="498"/>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33CC"/>
    <a:srgbClr val="CC0000"/>
    <a:srgbClr val="000099"/>
    <a:srgbClr val="FF9933"/>
    <a:srgbClr val="3366FF"/>
    <a:srgbClr val="3333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82"/>
    <p:restoredTop sz="67027" autoAdjust="0"/>
  </p:normalViewPr>
  <p:slideViewPr>
    <p:cSldViewPr>
      <p:cViewPr varScale="1">
        <p:scale>
          <a:sx n="84" d="100"/>
          <a:sy n="84" d="100"/>
        </p:scale>
        <p:origin x="200"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226" Type="http://schemas.openxmlformats.org/officeDocument/2006/relationships/slide" Target="slides/slide167.xml"/><Relationship Id="rId247" Type="http://schemas.openxmlformats.org/officeDocument/2006/relationships/slide" Target="slides/slide188.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37" Type="http://schemas.openxmlformats.org/officeDocument/2006/relationships/slide" Target="slides/slide178.xml"/><Relationship Id="rId258" Type="http://schemas.openxmlformats.org/officeDocument/2006/relationships/slide" Target="slides/slide19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viewProps" Target="viewProps.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fld id="{9BDF62C4-01E9-594A-B994-ABCC1D3D1A95}" type="datetimeFigureOut">
              <a:rPr lang="en-US"/>
              <a:pPr>
                <a:defRPr/>
              </a:pPr>
              <a:t>5/24/19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4896810E-64E3-9546-813D-3585B19FAC10}" type="slidenum">
              <a:rPr lang="en-US"/>
              <a:pPr>
                <a:defRPr/>
              </a:pPr>
              <a:t>‹#›</a:t>
            </a:fld>
            <a:endParaRPr lang="en-US"/>
          </a:p>
        </p:txBody>
      </p:sp>
    </p:spTree>
    <p:extLst>
      <p:ext uri="{BB962C8B-B14F-4D97-AF65-F5344CB8AC3E}">
        <p14:creationId xmlns:p14="http://schemas.microsoft.com/office/powerpoint/2010/main" val="3898214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78.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3.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79.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4.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80.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8451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8367125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4632219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5367777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37771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2511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78807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6755503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181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163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931226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164</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2693528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38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933818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166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5264375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7225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493211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332810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419168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7489718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29401352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5795925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026241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0" hangingPunct="0"/>
            <a:fld id="{85ED973E-BB47-5849-928E-AEA904E84CB3}" type="slidenum">
              <a:rPr lang="en-US" sz="1200">
                <a:solidFill>
                  <a:prstClr val="black"/>
                </a:solidFill>
                <a:latin typeface="Times New Roman" charset="0"/>
              </a:rPr>
              <a:pPr algn="r" defTabSz="457200" eaLnBrk="0" hangingPunct="0"/>
              <a:t>175</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0" hangingPunct="0"/>
            <a:fld id="{EF41BF41-2724-D442-95E3-53A4EC8E4821}" type="slidenum">
              <a:rPr lang="en-US" sz="1200">
                <a:solidFill>
                  <a:prstClr val="black"/>
                </a:solidFill>
              </a:rPr>
              <a:pPr algn="r" defTabSz="457200" eaLnBrk="0" hangingPunct="0"/>
              <a:t>175</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1763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3754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05224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5314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extLst>
      <p:ext uri="{BB962C8B-B14F-4D97-AF65-F5344CB8AC3E}">
        <p14:creationId xmlns:p14="http://schemas.microsoft.com/office/powerpoint/2010/main" val="11462901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extLst>
      <p:ext uri="{BB962C8B-B14F-4D97-AF65-F5344CB8AC3E}">
        <p14:creationId xmlns:p14="http://schemas.microsoft.com/office/powerpoint/2010/main" val="6221319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extLst>
      <p:ext uri="{BB962C8B-B14F-4D97-AF65-F5344CB8AC3E}">
        <p14:creationId xmlns:p14="http://schemas.microsoft.com/office/powerpoint/2010/main" val="738736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116468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374731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974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328991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6208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715205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925432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199</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145245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9988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2975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3209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922AC0C1-C64A-1D4F-ACCB-CE0771826F39}"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132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75474F1B-94CD-7F4F-9C02-AFD0EEED6C2F}" type="slidenum">
              <a:rPr lang="en-GB" sz="1200">
                <a:solidFill>
                  <a:srgbClr val="000000"/>
                </a:solidFill>
                <a:latin typeface="Calibri" charset="0"/>
              </a:rPr>
              <a:pPr algn="r" eaLnBrk="1" hangingPunct="1">
                <a:buClr>
                  <a:srgbClr val="000000"/>
                </a:buClr>
                <a:buSzPct val="100000"/>
                <a:buFont typeface="Calibri" charset="0"/>
                <a:buNone/>
              </a:pPr>
              <a:t>22</a:t>
            </a:fld>
            <a:endParaRPr lang="en-GB" sz="1200">
              <a:solidFill>
                <a:srgbClr val="000000"/>
              </a:solidFill>
              <a:latin typeface="Calibri" charset="0"/>
            </a:endParaRPr>
          </a:p>
        </p:txBody>
      </p:sp>
      <p:sp>
        <p:nvSpPr>
          <p:cNvPr id="132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3210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332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28</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624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9658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God met me in Jerusalem in December 1995.</a:t>
            </a:r>
          </a:p>
          <a:p>
            <a:r>
              <a:rPr lang="en-US">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a:latin typeface="Times New Roman" charset="0"/>
                <a:ea typeface="ＭＳ Ｐゴシック" charset="0"/>
                <a:cs typeface="ＭＳ Ｐゴシック" charset="0"/>
              </a:rPr>
              <a:t>But the chance came to lead trips to Israel.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never been there before, but 25 daring souls braved to pay the $3000 to come with me.</a:t>
            </a:r>
          </a:p>
          <a:p>
            <a:r>
              <a:rPr lang="en-US">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a:latin typeface="Times New Roman" charset="0"/>
                <a:ea typeface="ＭＳ Ｐゴシック" charset="0"/>
                <a:cs typeface="ＭＳ Ｐゴシック" charset="0"/>
              </a:rPr>
              <a:t>"Lord,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bringing Your people to Your land to get to know Your Word."</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not," I sensed God saying to me.  "You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afford to come Israel so you rounded up 25 wealthy people to pay your way."</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wasn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impressed with the wealth and power of Jerusalem.</a:t>
            </a:r>
          </a:p>
          <a:p>
            <a:r>
              <a:rPr lang="en-US">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a:latin typeface="Times New Roman" charset="0"/>
                <a:ea typeface="ＭＳ Ｐゴシック" charset="0"/>
                <a:cs typeface="ＭＳ Ｐゴシック" charset="0"/>
              </a:rPr>
              <a:t>So I said to the Lord, "OK, Lord, what do you want me to do? Where do you want me to go?"</a:t>
            </a:r>
            <a:endParaRPr lang="en-US" altLang="ja-JP">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39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6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Then God put on my mind Mongolia.  "Mongolia?  Are you telling me to go to Outer Mongolia? I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know a soul in Mongolia!"</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867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How much time do you devote to your possessions? </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own things—or do things own you?</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have more friends with less money than you now than you had five years ago?</a:t>
            </a:r>
            <a:endParaRPr lang="en-SG" sz="1200" kern="1200" dirty="0">
              <a:solidFill>
                <a:schemeClr val="tx1"/>
              </a:solidFill>
              <a:effectLst/>
              <a:latin typeface="Arial"/>
              <a:ea typeface="+mn-ea"/>
              <a:cs typeface="Arial"/>
            </a:endParaRPr>
          </a:p>
          <a:p>
            <a:r>
              <a:rPr lang="en-US" dirty="0">
                <a:effectLst/>
                <a:latin typeface="Arial"/>
                <a:cs typeface="Arial"/>
              </a:rPr>
              <a:t>What goals do you have to use your money for the poor?</a:t>
            </a:r>
            <a:r>
              <a:rPr lang="en-SG" dirty="0">
                <a:effectLst/>
                <a:latin typeface="Arial"/>
                <a:cs typeface="Arial"/>
              </a:rPr>
              <a:t> </a:t>
            </a:r>
          </a:p>
          <a:p>
            <a:r>
              <a:rPr lang="en-US" sz="1200" kern="1200" dirty="0">
                <a:solidFill>
                  <a:schemeClr val="tx1"/>
                </a:solidFill>
                <a:effectLst/>
                <a:latin typeface="Arial"/>
                <a:ea typeface="+mn-ea"/>
                <a:cs typeface="Arial"/>
              </a:rPr>
              <a:t>Do you believe God wants you to be generous to the poor? He certainly does!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40720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898493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2417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4284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1932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2480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42</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703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43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75170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103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1426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45</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45</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421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46</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030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dirty="0">
                <a:solidFill>
                  <a:schemeClr val="tx1"/>
                </a:solidFill>
                <a:effectLst/>
                <a:latin typeface="+mn-lt"/>
                <a:ea typeface="ＭＳ Ｐゴシック" charset="0"/>
                <a:cs typeface="ＭＳ Ｐゴシック" charset="0"/>
              </a:rPr>
              <a:t>Today will have an overview of the whole book of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 where we’ll see </a:t>
            </a:r>
            <a:r>
              <a:rPr lang="en-US" sz="1200" i="1" kern="1200" dirty="0">
                <a:solidFill>
                  <a:schemeClr val="tx1"/>
                </a:solidFill>
                <a:effectLst/>
                <a:latin typeface="+mn-lt"/>
                <a:ea typeface="ＭＳ Ｐゴシック" charset="0"/>
                <a:cs typeface="ＭＳ Ｐゴシック" charset="0"/>
              </a:rPr>
              <a:t>three reasons to be generous</a:t>
            </a:r>
            <a:r>
              <a:rPr lang="en-US" sz="1200" kern="1200" dirty="0">
                <a:solidFill>
                  <a:schemeClr val="tx1"/>
                </a:solidFill>
                <a:effectLst/>
                <a:latin typeface="+mn-lt"/>
                <a:ea typeface="ＭＳ Ｐゴシック" charset="0"/>
                <a:cs typeface="ＭＳ Ｐゴシック" charset="0"/>
              </a:rPr>
              <a:t>. These will appear in three sermons in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’s prophecy, each that begins with the word “Listen!” </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30442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In essence he says three times to have a heart for the poor—but there are also three benefits to us as well.</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017111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478094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55931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4924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20842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5858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6854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5</a:t>
            </a:fld>
            <a:endParaRPr lang="en-US"/>
          </a:p>
        </p:txBody>
      </p:sp>
    </p:spTree>
    <p:extLst>
      <p:ext uri="{BB962C8B-B14F-4D97-AF65-F5344CB8AC3E}">
        <p14:creationId xmlns:p14="http://schemas.microsoft.com/office/powerpoint/2010/main" val="2984715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6140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94824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8245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852949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77121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0204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526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39675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54595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2014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7</a:t>
            </a:fld>
            <a:endParaRPr lang="en-US"/>
          </a:p>
        </p:txBody>
      </p:sp>
    </p:spTree>
    <p:extLst>
      <p:ext uri="{BB962C8B-B14F-4D97-AF65-F5344CB8AC3E}">
        <p14:creationId xmlns:p14="http://schemas.microsoft.com/office/powerpoint/2010/main" val="1493661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45419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78199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99181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6738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224051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95487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86463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76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a:t>
            </a:r>
            <a:r>
              <a:rPr lang="en-US" baseline="0">
                <a:latin typeface="Arial" charset="0"/>
                <a:ea typeface="ＭＳ Ｐゴシック" charset="0"/>
                <a:cs typeface="ＭＳ Ｐゴシック" charset="0"/>
              </a:rPr>
              <a:t>-July 2016 </a:t>
            </a:r>
            <a:r>
              <a:rPr lang="en-US" baseline="0" dirty="0">
                <a:latin typeface="Arial" charset="0"/>
                <a:ea typeface="ＭＳ Ｐゴシック" charset="0"/>
                <a:cs typeface="ＭＳ Ｐゴシック" charset="0"/>
              </a:rPr>
              <a:t>God has seen fit to grant me the privilege to train pastors in 12 other countries </a:t>
            </a:r>
            <a:r>
              <a:rPr lang="en-US" baseline="0">
                <a:latin typeface="Arial" charset="0"/>
                <a:ea typeface="ＭＳ Ｐゴシック" charset="0"/>
                <a:cs typeface="ＭＳ Ｐゴシック" charset="0"/>
              </a:rPr>
              <a:t>on 58 </a:t>
            </a:r>
            <a:r>
              <a:rPr lang="en-US" baseline="0" dirty="0">
                <a:latin typeface="Arial" charset="0"/>
                <a:ea typeface="ＭＳ Ｐゴシック" charset="0"/>
                <a:cs typeface="ＭＳ Ｐゴシック" charset="0"/>
              </a:rPr>
              <a:t>trips.  Often pastors in the US team-teach with me on these trips.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02837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680973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4322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8</a:t>
            </a:fld>
            <a:endParaRPr lang="en-US"/>
          </a:p>
        </p:txBody>
      </p:sp>
    </p:spTree>
    <p:extLst>
      <p:ext uri="{BB962C8B-B14F-4D97-AF65-F5344CB8AC3E}">
        <p14:creationId xmlns:p14="http://schemas.microsoft.com/office/powerpoint/2010/main" val="1048773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914487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614840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214491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2524104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55278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92960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F38478-8FBF-5546-A3F9-6D32B7A203F7}"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ndParaRPr>
          </a:p>
        </p:txBody>
      </p:sp>
    </p:spTree>
    <p:extLst>
      <p:ext uri="{BB962C8B-B14F-4D97-AF65-F5344CB8AC3E}">
        <p14:creationId xmlns:p14="http://schemas.microsoft.com/office/powerpoint/2010/main" val="5380606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23127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72506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053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C501CFD6-527F-9546-B4B0-5FBABB9D8278}" type="slidenum">
              <a:rPr lang="en-GB" sz="1200">
                <a:solidFill>
                  <a:srgbClr val="000000"/>
                </a:solidFill>
                <a:latin typeface="Calibri" charset="0"/>
              </a:rPr>
              <a:pPr eaLnBrk="1" hangingPunct="1"/>
              <a:t>107</a:t>
            </a:fld>
            <a:endParaRPr lang="en-GB" sz="1200">
              <a:solidFill>
                <a:srgbClr val="000000"/>
              </a:solidFill>
              <a:latin typeface="Calibri" charset="0"/>
            </a:endParaRPr>
          </a:p>
        </p:txBody>
      </p:sp>
      <p:sp>
        <p:nvSpPr>
          <p:cNvPr id="1505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11C76AFB-1AF3-344F-902B-EF74A9E15D9C}" type="slidenum">
              <a:rPr lang="en-GB" sz="1200">
                <a:solidFill>
                  <a:srgbClr val="000000"/>
                </a:solidFill>
                <a:latin typeface="Calibri" charset="0"/>
              </a:rPr>
              <a:pPr algn="r" eaLnBrk="1" hangingPunct="1">
                <a:buClr>
                  <a:srgbClr val="000000"/>
                </a:buClr>
                <a:buSzPct val="100000"/>
                <a:buFont typeface="Calibri" charset="0"/>
                <a:buNone/>
              </a:pPr>
              <a:t>107</a:t>
            </a:fld>
            <a:endParaRPr lang="en-GB" sz="1200">
              <a:solidFill>
                <a:srgbClr val="000000"/>
              </a:solidFill>
              <a:latin typeface="Calibri" charset="0"/>
            </a:endParaRPr>
          </a:p>
        </p:txBody>
      </p:sp>
      <p:sp>
        <p:nvSpPr>
          <p:cNvPr id="1505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0534"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0306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9</a:t>
            </a:fld>
            <a:endParaRPr lang="en-US"/>
          </a:p>
        </p:txBody>
      </p:sp>
    </p:spTree>
    <p:extLst>
      <p:ext uri="{BB962C8B-B14F-4D97-AF65-F5344CB8AC3E}">
        <p14:creationId xmlns:p14="http://schemas.microsoft.com/office/powerpoint/2010/main" val="2932423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257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AEA586A0-D35F-7845-9418-39B6E2E02D97}" type="slidenum">
              <a:rPr lang="en-GB" sz="1200">
                <a:solidFill>
                  <a:srgbClr val="000000"/>
                </a:solidFill>
                <a:latin typeface="Calibri" charset="0"/>
              </a:rPr>
              <a:pPr eaLnBrk="1" hangingPunct="1"/>
              <a:t>108</a:t>
            </a:fld>
            <a:endParaRPr lang="en-GB" sz="1200">
              <a:solidFill>
                <a:srgbClr val="000000"/>
              </a:solidFill>
              <a:latin typeface="Calibri" charset="0"/>
            </a:endParaRPr>
          </a:p>
        </p:txBody>
      </p:sp>
      <p:sp>
        <p:nvSpPr>
          <p:cNvPr id="1525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DBB04E10-05E2-A242-B020-249F36ADDC9A}" type="slidenum">
              <a:rPr lang="en-GB" sz="1200">
                <a:solidFill>
                  <a:srgbClr val="000000"/>
                </a:solidFill>
                <a:latin typeface="Calibri" charset="0"/>
              </a:rPr>
              <a:pPr algn="r" eaLnBrk="1" hangingPunct="1">
                <a:buClr>
                  <a:srgbClr val="000000"/>
                </a:buClr>
                <a:buSzPct val="100000"/>
                <a:buFont typeface="Calibri" charset="0"/>
                <a:buNone/>
              </a:pPr>
              <a:t>108</a:t>
            </a:fld>
            <a:endParaRPr lang="en-GB" sz="1200">
              <a:solidFill>
                <a:srgbClr val="000000"/>
              </a:solidFill>
              <a:latin typeface="Calibri" charset="0"/>
            </a:endParaRPr>
          </a:p>
        </p:txBody>
      </p:sp>
      <p:sp>
        <p:nvSpPr>
          <p:cNvPr id="1525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258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2711571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46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46953AE1-19E1-BD48-8817-A802F225C23C}" type="slidenum">
              <a:rPr lang="en-GB" sz="1200">
                <a:solidFill>
                  <a:srgbClr val="000000"/>
                </a:solidFill>
                <a:latin typeface="Calibri" charset="0"/>
              </a:rPr>
              <a:pPr eaLnBrk="1" hangingPunct="1"/>
              <a:t>109</a:t>
            </a:fld>
            <a:endParaRPr lang="en-GB" sz="1200">
              <a:solidFill>
                <a:srgbClr val="000000"/>
              </a:solidFill>
              <a:latin typeface="Calibri" charset="0"/>
            </a:endParaRPr>
          </a:p>
        </p:txBody>
      </p:sp>
      <p:sp>
        <p:nvSpPr>
          <p:cNvPr id="15462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A0C101F-79C9-C947-9D3F-A45895335E25}" type="slidenum">
              <a:rPr lang="en-GB" sz="1200">
                <a:solidFill>
                  <a:srgbClr val="000000"/>
                </a:solidFill>
                <a:latin typeface="Calibri" charset="0"/>
              </a:rPr>
              <a:pPr algn="r" eaLnBrk="1" hangingPunct="1">
                <a:buClr>
                  <a:srgbClr val="000000"/>
                </a:buClr>
                <a:buSzPct val="100000"/>
                <a:buFont typeface="Calibri" charset="0"/>
                <a:buNone/>
              </a:pPr>
              <a:t>109</a:t>
            </a:fld>
            <a:endParaRPr lang="en-GB" sz="1200">
              <a:solidFill>
                <a:srgbClr val="000000"/>
              </a:solidFill>
              <a:latin typeface="Calibri" charset="0"/>
            </a:endParaRPr>
          </a:p>
        </p:txBody>
      </p:sp>
      <p:sp>
        <p:nvSpPr>
          <p:cNvPr id="1546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4630"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210554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mr-IN" b="1">
                <a:latin typeface="Calibri" charset="0"/>
                <a:ea typeface="ＭＳ Ｐゴシック" charset="0"/>
                <a:cs typeface="ＭＳ Ｐゴシック" charset="0"/>
              </a:rPr>
              <a:t>"</a:t>
            </a:r>
            <a:r>
              <a:rPr lang="en-US" b="1">
                <a:latin typeface="Calibri" charset="0"/>
                <a:ea typeface="ＭＳ Ｐゴシック" charset="0"/>
                <a:cs typeface="ＭＳ Ｐゴシック" charset="0"/>
              </a:rPr>
              <a:t>Let Us Beat Swords into Plowshares </a:t>
            </a:r>
          </a:p>
          <a:p>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But first...</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What is a plowshare?!</a:t>
            </a:r>
            <a:br>
              <a:rPr lang="en-US">
                <a:latin typeface="Calibri" charset="0"/>
                <a:ea typeface="ＭＳ Ｐゴシック" charset="0"/>
                <a:cs typeface="ＭＳ Ｐゴシック" charset="0"/>
              </a:rPr>
            </a:b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A plowshare is part of a plow.  It is the leading edge that cuts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into the earth when turning over the dirt.</a:t>
            </a:r>
            <a:br>
              <a:rPr lang="en-US">
                <a:latin typeface="Calibri" charset="0"/>
                <a:ea typeface="ＭＳ Ｐゴシック" charset="0"/>
                <a:cs typeface="ＭＳ Ｐゴシック" charset="0"/>
              </a:rPr>
            </a:br>
            <a:br>
              <a:rPr lang="en-US" i="1">
                <a:latin typeface="Calibri" charset="0"/>
                <a:ea typeface="ＭＳ Ｐゴシック" charset="0"/>
                <a:cs typeface="ＭＳ Ｐゴシック" charset="0"/>
              </a:rPr>
            </a:br>
            <a:r>
              <a:rPr lang="en-US" i="1">
                <a:latin typeface="Calibri" charset="0"/>
                <a:ea typeface="ＭＳ Ｐゴシック" charset="0"/>
                <a:cs typeface="ＭＳ Ｐゴシック" charset="0"/>
              </a:rPr>
              <a:t>Let Us Beat Swords into Plowshares</a:t>
            </a:r>
            <a:r>
              <a:rPr lang="en-US">
                <a:latin typeface="Calibri" charset="0"/>
                <a:ea typeface="ＭＳ Ｐゴシック" charset="0"/>
                <a:cs typeface="ＭＳ Ｐゴシック" charset="0"/>
              </a:rPr>
              <a:t> was sculpted</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by Yevgeny Vuchetich.  It was donated to the UN by the USSR in 1959.</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The sculpture stands in the garden of the UN Headquarters.</a:t>
            </a:r>
            <a:r>
              <a:rPr lang="mr-IN">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https://sites.google.com/site/cdaunexploration/let-us-beat-swords-into-plowshares</a:t>
            </a:r>
          </a:p>
          <a:p>
            <a:r>
              <a:rPr lang="en-US">
                <a:latin typeface="Calibri" charset="0"/>
                <a:ea typeface="ＭＳ Ｐゴシック" charset="0"/>
                <a:cs typeface="ＭＳ Ｐゴシック" charset="0"/>
              </a:rPr>
              <a:t>Accessed 8 July 2015</a:t>
            </a:r>
          </a:p>
          <a:p>
            <a:endParaRPr lang="en-US">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111</a:t>
            </a:fld>
            <a:endParaRPr lang="en-US" sz="1200">
              <a:solidFill>
                <a:prstClr val="black"/>
              </a:solidFill>
            </a:endParaRPr>
          </a:p>
        </p:txBody>
      </p:sp>
    </p:spTree>
    <p:extLst>
      <p:ext uri="{BB962C8B-B14F-4D97-AF65-F5344CB8AC3E}">
        <p14:creationId xmlns:p14="http://schemas.microsoft.com/office/powerpoint/2010/main" val="3257768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Isaiah 2:6</a:t>
            </a:r>
            <a:r>
              <a:rPr lang="en-US" b="0" baseline="0" dirty="0"/>
              <a:t> already noted that people will be at peace with one another in millennium when Jesus rules the earth. Now, in Isaiah 11, he goes way beyond this level of peace even to include the animal kingdom. </a:t>
            </a:r>
            <a:r>
              <a:rPr lang="en-US" b="0" dirty="0"/>
              <a:t>People understandably</a:t>
            </a:r>
            <a:r>
              <a:rPr lang="en-US" b="0" baseline="0" dirty="0"/>
              <a:t> fear lions, tigers and bears. They are among the most fierce in the animal kingdom. No wonder Dorothy in </a:t>
            </a:r>
            <a:r>
              <a:rPr lang="en-US" b="0" i="1" baseline="0" dirty="0"/>
              <a:t>The Wizard of Oz</a:t>
            </a:r>
            <a:r>
              <a:rPr lang="en-US" b="0" i="0" baseline="0" dirty="0"/>
              <a:t> proclaimed as they entered the forest, "Lions, tigers and bears! Oh, My!"</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7787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827550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58622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59485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128</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1152525" y="692150"/>
            <a:ext cx="4554538" cy="34163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4569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3204401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72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60810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677712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92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572597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665820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 Messiah will reunite and restore the nation (5:2-3).</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care for the people and give them security (5:4).</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Israel’s enemies (5:5-9).</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purge Israel of reliance on military power (5:10-11).</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false worship within Israel (5:12-15).</a:t>
            </a:r>
            <a:endParaRPr lang="en-SG" sz="1200" kern="1200">
              <a:solidFill>
                <a:schemeClr val="tx1"/>
              </a:solidFill>
              <a:effectLst/>
              <a:latin typeface="+mn-lt"/>
              <a:ea typeface="+mn-ea"/>
              <a:cs typeface="+mn-cs"/>
            </a:endParaRPr>
          </a:p>
          <a:p>
            <a:endParaRPr lang="en-US">
              <a:cs typeface="ＭＳ Ｐゴシック" charset="0"/>
            </a:endParaRPr>
          </a:p>
        </p:txBody>
      </p:sp>
    </p:spTree>
    <p:extLst>
      <p:ext uri="{BB962C8B-B14F-4D97-AF65-F5344CB8AC3E}">
        <p14:creationId xmlns:p14="http://schemas.microsoft.com/office/powerpoint/2010/main" val="1190166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642991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42527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224896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7863648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8504103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36043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dirty="0" err="1">
                <a:latin typeface="Calibri" charset="0"/>
              </a:rPr>
              <a:t>弥迦</a:t>
            </a:r>
            <a:r>
              <a:rPr lang="en-US" dirty="0">
                <a:latin typeface="Calibri" charset="0"/>
              </a:rPr>
              <a:t> has much to say about judgment upon Judah and the messianic kingdom.  However, the exploitation of God’s people has become the focus in the teaching of the book by most preachers and teachers.  This makes </a:t>
            </a:r>
            <a:r>
              <a:rPr lang="ko-KR" altLang="en-US" dirty="0" err="1">
                <a:latin typeface="Calibri" charset="0"/>
              </a:rPr>
              <a:t>弥迦</a:t>
            </a:r>
            <a:r>
              <a:rPr lang="en-US" dirty="0">
                <a:latin typeface="Calibri" charset="0"/>
              </a:rPr>
              <a:t> 6:8 to most preached verse.</a:t>
            </a:r>
          </a:p>
          <a:p>
            <a:endParaRPr lang="en-US" dirty="0">
              <a:latin typeface="Calibri" charset="0"/>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33D43C-CD3A-0949-BE58-467EFEE2C464}" type="slidenum">
              <a:rPr lang="en-US" sz="1200">
                <a:solidFill>
                  <a:prstClr val="black"/>
                </a:solidFill>
              </a:rPr>
              <a:pPr eaLnBrk="1" hangingPunct="1"/>
              <a:t>149</a:t>
            </a:fld>
            <a:endParaRPr lang="en-US" sz="1200">
              <a:solidFill>
                <a:prstClr val="black"/>
              </a:solidFill>
            </a:endParaRPr>
          </a:p>
        </p:txBody>
      </p:sp>
    </p:spTree>
    <p:extLst>
      <p:ext uri="{BB962C8B-B14F-4D97-AF65-F5344CB8AC3E}">
        <p14:creationId xmlns:p14="http://schemas.microsoft.com/office/powerpoint/2010/main" val="255073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pPr>
                <a:defRPr/>
              </a:pPr>
              <a:t>‹#›</a:t>
            </a:fld>
            <a:endParaRPr lang="en-US" altLang="zh-CN"/>
          </a:p>
        </p:txBody>
      </p:sp>
    </p:spTree>
    <p:extLst>
      <p:ext uri="{BB962C8B-B14F-4D97-AF65-F5344CB8AC3E}">
        <p14:creationId xmlns:p14="http://schemas.microsoft.com/office/powerpoint/2010/main" val="103212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pPr>
                <a:defRPr/>
              </a:pPr>
              <a:t>‹#›</a:t>
            </a:fld>
            <a:endParaRPr lang="en-US" altLang="zh-CN"/>
          </a:p>
        </p:txBody>
      </p:sp>
    </p:spTree>
    <p:extLst>
      <p:ext uri="{BB962C8B-B14F-4D97-AF65-F5344CB8AC3E}">
        <p14:creationId xmlns:p14="http://schemas.microsoft.com/office/powerpoint/2010/main" val="912445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3153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2113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78781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12885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6395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2950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5378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16078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382378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0437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pPr>
                <a:defRPr/>
              </a:pPr>
              <a:t>‹#›</a:t>
            </a:fld>
            <a:endParaRPr lang="en-US" altLang="zh-CN"/>
          </a:p>
        </p:txBody>
      </p:sp>
    </p:spTree>
    <p:extLst>
      <p:ext uri="{BB962C8B-B14F-4D97-AF65-F5344CB8AC3E}">
        <p14:creationId xmlns:p14="http://schemas.microsoft.com/office/powerpoint/2010/main" val="45902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09295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29781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2791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3577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0009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96926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05418895"/>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5661013"/>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6587345"/>
      </p:ext>
    </p:extLst>
  </p:cSld>
  <p:clrMapOvr>
    <a:masterClrMapping/>
  </p:clrMapOvr>
  <p:transition spd="med">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525956"/>
      </p:ext>
    </p:extLst>
  </p:cSld>
  <p:clrMapOvr>
    <a:masterClrMapping/>
  </p:clrMapOvr>
  <p:transition spd="med">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62A8B2A3-499A-EF43-8298-EB3F33AEAE08}" type="slidenum">
              <a:rPr lang="en-GB"/>
              <a:pPr>
                <a:defRPr/>
              </a:pPr>
              <a:t>‹#›</a:t>
            </a:fld>
            <a:endParaRPr lang="en-GB"/>
          </a:p>
        </p:txBody>
      </p:sp>
    </p:spTree>
    <p:extLst>
      <p:ext uri="{BB962C8B-B14F-4D97-AF65-F5344CB8AC3E}">
        <p14:creationId xmlns:p14="http://schemas.microsoft.com/office/powerpoint/2010/main" val="1255636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4131719"/>
      </p:ext>
    </p:extLst>
  </p:cSld>
  <p:clrMapOvr>
    <a:masterClrMapping/>
  </p:clrMapOvr>
  <p:transition spd="med">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8682223"/>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9042249"/>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9147616"/>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7587219"/>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4260846"/>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8488054"/>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4426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4206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5445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19C711D7-1453-9640-A6B3-28DAC45795F5}" type="slidenum">
              <a:rPr lang="en-GB"/>
              <a:pPr>
                <a:defRPr/>
              </a:pPr>
              <a:t>‹#›</a:t>
            </a:fld>
            <a:endParaRPr lang="en-GB"/>
          </a:p>
        </p:txBody>
      </p:sp>
    </p:spTree>
    <p:extLst>
      <p:ext uri="{BB962C8B-B14F-4D97-AF65-F5344CB8AC3E}">
        <p14:creationId xmlns:p14="http://schemas.microsoft.com/office/powerpoint/2010/main" val="30014766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446876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52592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28709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15569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63366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80134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510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261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3510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9439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defTabSz="914400">
              <a:defRPr smtClean="0"/>
            </a:lvl1pPr>
          </a:lstStyle>
          <a:p>
            <a:pPr>
              <a:defRPr/>
            </a:pPr>
            <a:fld id="{4A665656-BEC7-B44D-8308-319F56C77316}" type="slidenum">
              <a:rPr lang="en-GB"/>
              <a:pPr>
                <a:defRPr/>
              </a:pPr>
              <a:t>‹#›</a:t>
            </a:fld>
            <a:endParaRPr lang="en-GB"/>
          </a:p>
        </p:txBody>
      </p:sp>
    </p:spTree>
    <p:extLst>
      <p:ext uri="{BB962C8B-B14F-4D97-AF65-F5344CB8AC3E}">
        <p14:creationId xmlns:p14="http://schemas.microsoft.com/office/powerpoint/2010/main" val="589614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1884730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3921289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2147726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2481913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1227385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9282014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852782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6580568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30834279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25254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defTabSz="914400">
              <a:defRPr smtClean="0"/>
            </a:lvl1pPr>
          </a:lstStyle>
          <a:p>
            <a:pPr>
              <a:defRPr/>
            </a:pPr>
            <a:fld id="{54E97E68-B37A-AE44-A4BE-AAEA74026D6D}" type="slidenum">
              <a:rPr lang="en-GB"/>
              <a:pPr>
                <a:defRPr/>
              </a:pPr>
              <a:t>‹#›</a:t>
            </a:fld>
            <a:endParaRPr lang="en-GB"/>
          </a:p>
        </p:txBody>
      </p:sp>
    </p:spTree>
    <p:extLst>
      <p:ext uri="{BB962C8B-B14F-4D97-AF65-F5344CB8AC3E}">
        <p14:creationId xmlns:p14="http://schemas.microsoft.com/office/powerpoint/2010/main" val="4239608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825985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4011980"/>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6491668"/>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9525720"/>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0934416"/>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0785894"/>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7189355"/>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8617978"/>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3082354"/>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477248"/>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defTabSz="914400">
              <a:defRPr smtClean="0"/>
            </a:lvl1pPr>
          </a:lstStyle>
          <a:p>
            <a:pPr>
              <a:defRPr/>
            </a:pPr>
            <a:fld id="{8202ECE3-AD1C-7643-9C48-EA086DEF3B55}" type="slidenum">
              <a:rPr lang="en-GB"/>
              <a:pPr>
                <a:defRPr/>
              </a:pPr>
              <a:t>‹#›</a:t>
            </a:fld>
            <a:endParaRPr lang="en-GB"/>
          </a:p>
        </p:txBody>
      </p:sp>
    </p:spTree>
    <p:extLst>
      <p:ext uri="{BB962C8B-B14F-4D97-AF65-F5344CB8AC3E}">
        <p14:creationId xmlns:p14="http://schemas.microsoft.com/office/powerpoint/2010/main" val="28040853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255528"/>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902896"/>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43656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663446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60863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76140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242672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790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50126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03531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defTabSz="914400">
              <a:defRPr smtClean="0"/>
            </a:lvl1pPr>
          </a:lstStyle>
          <a:p>
            <a:pPr>
              <a:defRPr/>
            </a:pPr>
            <a:fld id="{E01D93E4-A7B7-3F45-B9FF-80DC943295A7}" type="slidenum">
              <a:rPr lang="en-GB"/>
              <a:pPr>
                <a:defRPr/>
              </a:pPr>
              <a:t>‹#›</a:t>
            </a:fld>
            <a:endParaRPr lang="en-GB"/>
          </a:p>
        </p:txBody>
      </p:sp>
    </p:spTree>
    <p:extLst>
      <p:ext uri="{BB962C8B-B14F-4D97-AF65-F5344CB8AC3E}">
        <p14:creationId xmlns:p14="http://schemas.microsoft.com/office/powerpoint/2010/main" val="16812305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092999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03398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5167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702819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530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271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1533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6696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9517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983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a:defRPr smtClean="0"/>
            </a:lvl1pPr>
          </a:lstStyle>
          <a:p>
            <a:pPr>
              <a:defRPr/>
            </a:pPr>
            <a:fld id="{D667510A-5133-E343-9365-817CE992AA02}" type="slidenum">
              <a:rPr lang="en-GB"/>
              <a:pPr>
                <a:defRPr/>
              </a:pPr>
              <a:t>‹#›</a:t>
            </a:fld>
            <a:endParaRPr lang="en-GB"/>
          </a:p>
        </p:txBody>
      </p:sp>
    </p:spTree>
    <p:extLst>
      <p:ext uri="{BB962C8B-B14F-4D97-AF65-F5344CB8AC3E}">
        <p14:creationId xmlns:p14="http://schemas.microsoft.com/office/powerpoint/2010/main" val="13108301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781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383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2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628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769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6543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32984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563023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75849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66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smtClean="0"/>
            </a:lvl1pPr>
          </a:lstStyle>
          <a:p>
            <a:pPr>
              <a:defRPr/>
            </a:pPr>
            <a:fld id="{14D93A1B-9E5A-2D4B-81FD-C251B2EF6601}" type="slidenum">
              <a:rPr lang="en-GB"/>
              <a:pPr>
                <a:defRPr/>
              </a:pPr>
              <a:t>‹#›</a:t>
            </a:fld>
            <a:endParaRPr lang="en-GB"/>
          </a:p>
        </p:txBody>
      </p:sp>
    </p:spTree>
    <p:extLst>
      <p:ext uri="{BB962C8B-B14F-4D97-AF65-F5344CB8AC3E}">
        <p14:creationId xmlns:p14="http://schemas.microsoft.com/office/powerpoint/2010/main" val="6375802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17535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42583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08208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41903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7714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47230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5150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258996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979167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36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pPr>
                <a:defRPr/>
              </a:pPr>
              <a:t>‹#›</a:t>
            </a:fld>
            <a:endParaRPr lang="en-US" altLang="zh-CN"/>
          </a:p>
        </p:txBody>
      </p:sp>
    </p:spTree>
    <p:extLst>
      <p:ext uri="{BB962C8B-B14F-4D97-AF65-F5344CB8AC3E}">
        <p14:creationId xmlns:p14="http://schemas.microsoft.com/office/powerpoint/2010/main" val="1787492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smtClean="0"/>
            </a:lvl1pPr>
          </a:lstStyle>
          <a:p>
            <a:pPr>
              <a:defRPr/>
            </a:pPr>
            <a:fld id="{23DC2E7A-64CD-B140-ABA7-2AABB271EE08}" type="slidenum">
              <a:rPr lang="en-GB"/>
              <a:pPr>
                <a:defRPr/>
              </a:pPr>
              <a:t>‹#›</a:t>
            </a:fld>
            <a:endParaRPr lang="en-GB"/>
          </a:p>
        </p:txBody>
      </p:sp>
    </p:spTree>
    <p:extLst>
      <p:ext uri="{BB962C8B-B14F-4D97-AF65-F5344CB8AC3E}">
        <p14:creationId xmlns:p14="http://schemas.microsoft.com/office/powerpoint/2010/main" val="38306156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66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5457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7620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7008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0122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4449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1391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1279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735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4C369D88-AC07-6046-B045-DF13E2767453}" type="slidenum">
              <a:rPr lang="en-GB"/>
              <a:pPr>
                <a:defRPr/>
              </a:pPr>
              <a:t>‹#›</a:t>
            </a:fld>
            <a:endParaRPr lang="en-GB"/>
          </a:p>
        </p:txBody>
      </p:sp>
    </p:spTree>
    <p:extLst>
      <p:ext uri="{BB962C8B-B14F-4D97-AF65-F5344CB8AC3E}">
        <p14:creationId xmlns:p14="http://schemas.microsoft.com/office/powerpoint/2010/main" val="25557474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5557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452802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016242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5995930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2277101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38988613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4597148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35789392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9902911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99009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A00E5116-9170-7145-B2D7-E577ECE5A960}" type="slidenum">
              <a:rPr lang="en-GB"/>
              <a:pPr>
                <a:defRPr/>
              </a:pPr>
              <a:t>‹#›</a:t>
            </a:fld>
            <a:endParaRPr lang="en-GB"/>
          </a:p>
        </p:txBody>
      </p:sp>
    </p:spTree>
    <p:extLst>
      <p:ext uri="{BB962C8B-B14F-4D97-AF65-F5344CB8AC3E}">
        <p14:creationId xmlns:p14="http://schemas.microsoft.com/office/powerpoint/2010/main" val="16558759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5579533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0837515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5165751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42436118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11041624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Heading Goes Here</a:t>
            </a:r>
          </a:p>
        </p:txBody>
      </p:sp>
    </p:spTree>
    <p:extLst>
      <p:ext uri="{BB962C8B-B14F-4D97-AF65-F5344CB8AC3E}">
        <p14:creationId xmlns:p14="http://schemas.microsoft.com/office/powerpoint/2010/main" val="42787316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14026456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1381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0960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586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82422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2831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96516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0151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2248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622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643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1980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93442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2627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38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160829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521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3113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905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7833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1163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2569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1407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1281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6095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30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36873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2630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9781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8548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269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493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6150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2572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1710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5047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29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003710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4540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0043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7510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2340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447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8413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9821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1956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27503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339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2453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9956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3497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1007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6239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170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2223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2731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965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41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668100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281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9508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pPr>
                <a:defRPr/>
              </a:pPr>
              <a:t>‹#›</a:t>
            </a:fld>
            <a:endParaRPr lang="en-US"/>
          </a:p>
        </p:txBody>
      </p:sp>
    </p:spTree>
    <p:extLst>
      <p:ext uri="{BB962C8B-B14F-4D97-AF65-F5344CB8AC3E}">
        <p14:creationId xmlns:p14="http://schemas.microsoft.com/office/powerpoint/2010/main" val="38851795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pPr>
                <a:defRPr/>
              </a:pPr>
              <a:t>‹#›</a:t>
            </a:fld>
            <a:endParaRPr lang="en-US"/>
          </a:p>
        </p:txBody>
      </p:sp>
    </p:spTree>
    <p:extLst>
      <p:ext uri="{BB962C8B-B14F-4D97-AF65-F5344CB8AC3E}">
        <p14:creationId xmlns:p14="http://schemas.microsoft.com/office/powerpoint/2010/main" val="29760237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pPr>
                <a:defRPr/>
              </a:pPr>
              <a:t>‹#›</a:t>
            </a:fld>
            <a:endParaRPr lang="en-US"/>
          </a:p>
        </p:txBody>
      </p:sp>
    </p:spTree>
    <p:extLst>
      <p:ext uri="{BB962C8B-B14F-4D97-AF65-F5344CB8AC3E}">
        <p14:creationId xmlns:p14="http://schemas.microsoft.com/office/powerpoint/2010/main" val="9469254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pPr>
                <a:defRPr/>
              </a:pPr>
              <a:t>‹#›</a:t>
            </a:fld>
            <a:endParaRPr lang="en-US"/>
          </a:p>
        </p:txBody>
      </p:sp>
    </p:spTree>
    <p:extLst>
      <p:ext uri="{BB962C8B-B14F-4D97-AF65-F5344CB8AC3E}">
        <p14:creationId xmlns:p14="http://schemas.microsoft.com/office/powerpoint/2010/main" val="36794441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pPr>
                <a:defRPr/>
              </a:pPr>
              <a:t>‹#›</a:t>
            </a:fld>
            <a:endParaRPr lang="en-US"/>
          </a:p>
        </p:txBody>
      </p:sp>
    </p:spTree>
    <p:extLst>
      <p:ext uri="{BB962C8B-B14F-4D97-AF65-F5344CB8AC3E}">
        <p14:creationId xmlns:p14="http://schemas.microsoft.com/office/powerpoint/2010/main" val="40510673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pPr>
                <a:defRPr/>
              </a:pPr>
              <a:t>‹#›</a:t>
            </a:fld>
            <a:endParaRPr lang="en-US"/>
          </a:p>
        </p:txBody>
      </p:sp>
    </p:spTree>
    <p:extLst>
      <p:ext uri="{BB962C8B-B14F-4D97-AF65-F5344CB8AC3E}">
        <p14:creationId xmlns:p14="http://schemas.microsoft.com/office/powerpoint/2010/main" val="26435249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pPr>
                <a:defRPr/>
              </a:pPr>
              <a:t>‹#›</a:t>
            </a:fld>
            <a:endParaRPr lang="en-US"/>
          </a:p>
        </p:txBody>
      </p:sp>
    </p:spTree>
    <p:extLst>
      <p:ext uri="{BB962C8B-B14F-4D97-AF65-F5344CB8AC3E}">
        <p14:creationId xmlns:p14="http://schemas.microsoft.com/office/powerpoint/2010/main" val="10062920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pPr>
                <a:defRPr/>
              </a:pPr>
              <a:t>‹#›</a:t>
            </a:fld>
            <a:endParaRPr lang="en-US"/>
          </a:p>
        </p:txBody>
      </p:sp>
    </p:spTree>
    <p:extLst>
      <p:ext uri="{BB962C8B-B14F-4D97-AF65-F5344CB8AC3E}">
        <p14:creationId xmlns:p14="http://schemas.microsoft.com/office/powerpoint/2010/main" val="2719929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067237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pPr>
                <a:defRPr/>
              </a:pPr>
              <a:t>‹#›</a:t>
            </a:fld>
            <a:endParaRPr lang="en-US"/>
          </a:p>
        </p:txBody>
      </p:sp>
    </p:spTree>
    <p:extLst>
      <p:ext uri="{BB962C8B-B14F-4D97-AF65-F5344CB8AC3E}">
        <p14:creationId xmlns:p14="http://schemas.microsoft.com/office/powerpoint/2010/main" val="19053698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pPr>
                <a:defRPr/>
              </a:pPr>
              <a:t>‹#›</a:t>
            </a:fld>
            <a:endParaRPr lang="en-US"/>
          </a:p>
        </p:txBody>
      </p:sp>
    </p:spTree>
    <p:extLst>
      <p:ext uri="{BB962C8B-B14F-4D97-AF65-F5344CB8AC3E}">
        <p14:creationId xmlns:p14="http://schemas.microsoft.com/office/powerpoint/2010/main" val="1165395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pPr>
                <a:defRPr/>
              </a:pPr>
              <a:t>‹#›</a:t>
            </a:fld>
            <a:endParaRPr lang="en-US"/>
          </a:p>
        </p:txBody>
      </p:sp>
    </p:spTree>
    <p:extLst>
      <p:ext uri="{BB962C8B-B14F-4D97-AF65-F5344CB8AC3E}">
        <p14:creationId xmlns:p14="http://schemas.microsoft.com/office/powerpoint/2010/main" val="19494595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4133213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1685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854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2267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8167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7712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19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pPr>
                <a:defRPr/>
              </a:pPr>
              <a:t>‹#›</a:t>
            </a:fld>
            <a:endParaRPr lang="en-US" altLang="zh-CN"/>
          </a:p>
        </p:txBody>
      </p:sp>
    </p:spTree>
    <p:extLst>
      <p:ext uri="{BB962C8B-B14F-4D97-AF65-F5344CB8AC3E}">
        <p14:creationId xmlns:p14="http://schemas.microsoft.com/office/powerpoint/2010/main" val="3746432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18021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0823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3386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0249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8387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2106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21376173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charset="0"/>
                <a:ea typeface="ＭＳ Ｐゴシック" charset="0"/>
                <a:cs typeface="ＭＳ Ｐゴシック" charset="0"/>
              </a:defRPr>
            </a:lvl1pPr>
          </a:lstStyle>
          <a:p>
            <a:pPr>
              <a:defRPr/>
            </a:pPr>
            <a:fld id="{8DFF79BE-53E8-884F-AED5-AF72BF2C7930}" type="datetime1">
              <a:rPr lang="en-US"/>
              <a:pPr>
                <a:defRPr/>
              </a:pPr>
              <a:t>5/24/19</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Times New Roman" charset="0"/>
              </a:defRPr>
            </a:lvl1pPr>
          </a:lstStyle>
          <a:p>
            <a:pPr>
              <a:defRPr/>
            </a:pPr>
            <a:fld id="{D7ADE977-AD9A-A74F-A070-F96DC8FBDFAC}" type="slidenum">
              <a:rPr lang="en-US"/>
              <a:pPr>
                <a:defRPr/>
              </a:pPr>
              <a:t>‹#›</a:t>
            </a:fld>
            <a:endParaRPr lang="en-US"/>
          </a:p>
        </p:txBody>
      </p:sp>
    </p:spTree>
    <p:extLst>
      <p:ext uri="{BB962C8B-B14F-4D97-AF65-F5344CB8AC3E}">
        <p14:creationId xmlns:p14="http://schemas.microsoft.com/office/powerpoint/2010/main" val="7260731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Times New Roman" charset="0"/>
              </a:defRPr>
            </a:lvl1pPr>
          </a:lstStyle>
          <a:p>
            <a:pPr>
              <a:defRPr/>
            </a:pPr>
            <a:fld id="{87F0D694-6AC9-0B4B-BE39-46D8CC6F6F6D}" type="slidenum">
              <a:rPr lang="en-US"/>
              <a:pPr>
                <a:defRPr/>
              </a:pPr>
              <a:t>‹#›</a:t>
            </a:fld>
            <a:endParaRPr lang="en-US"/>
          </a:p>
        </p:txBody>
      </p:sp>
    </p:spTree>
    <p:extLst>
      <p:ext uri="{BB962C8B-B14F-4D97-AF65-F5344CB8AC3E}">
        <p14:creationId xmlns:p14="http://schemas.microsoft.com/office/powerpoint/2010/main" val="12339576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Times New Roman" charset="0"/>
              </a:defRPr>
            </a:lvl1pPr>
          </a:lstStyle>
          <a:p>
            <a:pPr>
              <a:defRPr/>
            </a:pPr>
            <a:fld id="{1C5B7DDD-47AB-6243-A185-8A67D69CB808}" type="datetime1">
              <a:rPr lang="en-US"/>
              <a:pPr>
                <a:defRPr/>
              </a:pPr>
              <a:t>5/24/19</a:t>
            </a:fld>
            <a:endParaRPr lang="en-US"/>
          </a:p>
        </p:txBody>
      </p:sp>
      <p:sp>
        <p:nvSpPr>
          <p:cNvPr id="5" name="Footer Placeholder 4"/>
          <p:cNvSpPr>
            <a:spLocks noGrp="1"/>
          </p:cNvSpPr>
          <p:nvPr>
            <p:ph type="ftr" sz="quarter" idx="11"/>
          </p:nvPr>
        </p:nvSpPr>
        <p:spPr/>
        <p:txBody>
          <a:bodyPr/>
          <a:lstStyle>
            <a:lvl1pPr defTabSz="914400">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Times New Roman" charset="0"/>
              </a:defRPr>
            </a:lvl1pPr>
          </a:lstStyle>
          <a:p>
            <a:pPr>
              <a:defRPr/>
            </a:pPr>
            <a:fld id="{43B44C03-64B3-104D-85A1-B9FFE1B1FFA8}" type="slidenum">
              <a:rPr lang="en-US"/>
              <a:pPr>
                <a:defRPr/>
              </a:pPr>
              <a:t>‹#›</a:t>
            </a:fld>
            <a:endParaRPr lang="en-US"/>
          </a:p>
        </p:txBody>
      </p:sp>
    </p:spTree>
    <p:extLst>
      <p:ext uri="{BB962C8B-B14F-4D97-AF65-F5344CB8AC3E}">
        <p14:creationId xmlns:p14="http://schemas.microsoft.com/office/powerpoint/2010/main" val="39583195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067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15807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73301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67866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88771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491508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185269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025785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7704499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223657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951588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4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18742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79069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278029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0666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9326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2372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31251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7740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79897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90892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119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17985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2895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0877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0908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0827414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393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89272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690514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496190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76242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9084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106896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1925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208566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032993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87946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912221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206100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6356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8984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3239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201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672575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4734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512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2404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3939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9937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2049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0620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6139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87767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18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27040394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3488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6320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4094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3621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61077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9914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6110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67623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42854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16038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30174066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84692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87043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828377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8774903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51127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7558229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702271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640149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21934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635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2972327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4839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058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772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7642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0835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87786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3309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030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0282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208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5/24/19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22919527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4465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37642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2004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082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963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27366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4165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2011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368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882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pPr>
                <a:defRPr/>
              </a:pPr>
              <a:t>‹#›</a:t>
            </a:fld>
            <a:endParaRPr lang="en-US" altLang="zh-CN"/>
          </a:p>
        </p:txBody>
      </p:sp>
    </p:spTree>
    <p:extLst>
      <p:ext uri="{BB962C8B-B14F-4D97-AF65-F5344CB8AC3E}">
        <p14:creationId xmlns:p14="http://schemas.microsoft.com/office/powerpoint/2010/main" val="1434486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5/24/19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1109328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798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5339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731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60303422"/>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792627517"/>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829842936"/>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612577343"/>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204770797"/>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3856948031"/>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919090516"/>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5/24/19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89368670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430065662"/>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136031589"/>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30193957"/>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77198520"/>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936868182"/>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959333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603FF1-D116-A14F-8CE5-7B58A676BC09}"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F28562-B103-194C-9DD6-751ADC892481}" type="slidenum">
              <a:rPr lang="en-US"/>
              <a:pPr>
                <a:defRPr/>
              </a:pPr>
              <a:t>‹#›</a:t>
            </a:fld>
            <a:endParaRPr lang="en-US"/>
          </a:p>
        </p:txBody>
      </p:sp>
    </p:spTree>
    <p:extLst>
      <p:ext uri="{BB962C8B-B14F-4D97-AF65-F5344CB8AC3E}">
        <p14:creationId xmlns:p14="http://schemas.microsoft.com/office/powerpoint/2010/main" val="216096477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F62DF-3551-FE44-BF82-28D390E2B31D}"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3FC0ED-6E39-5547-A1EA-FCD4993C1E92}" type="slidenum">
              <a:rPr lang="en-US"/>
              <a:pPr>
                <a:defRPr/>
              </a:pPr>
              <a:t>‹#›</a:t>
            </a:fld>
            <a:endParaRPr lang="en-US"/>
          </a:p>
        </p:txBody>
      </p:sp>
    </p:spTree>
    <p:extLst>
      <p:ext uri="{BB962C8B-B14F-4D97-AF65-F5344CB8AC3E}">
        <p14:creationId xmlns:p14="http://schemas.microsoft.com/office/powerpoint/2010/main" val="20461361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ABFD3B-3449-4047-BF81-CA320F3C2B9A}"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BD2CF6-6A68-8B4C-8AD0-E8CA74AA8914}" type="slidenum">
              <a:rPr lang="en-US"/>
              <a:pPr>
                <a:defRPr/>
              </a:pPr>
              <a:t>‹#›</a:t>
            </a:fld>
            <a:endParaRPr lang="en-US"/>
          </a:p>
        </p:txBody>
      </p:sp>
    </p:spTree>
    <p:extLst>
      <p:ext uri="{BB962C8B-B14F-4D97-AF65-F5344CB8AC3E}">
        <p14:creationId xmlns:p14="http://schemas.microsoft.com/office/powerpoint/2010/main" val="40008972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D8A32E-C1DB-E648-80A3-9AAF48A72EB1}" type="datetimeFigureOut">
              <a:rPr lang="en-US"/>
              <a:pPr>
                <a:defRPr/>
              </a:pPr>
              <a:t>5/24/19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46CD84-9AA5-EC45-9CEE-267B8886415D}" type="slidenum">
              <a:rPr lang="en-US"/>
              <a:pPr>
                <a:defRPr/>
              </a:pPr>
              <a:t>‹#›</a:t>
            </a:fld>
            <a:endParaRPr lang="en-US"/>
          </a:p>
        </p:txBody>
      </p:sp>
    </p:spTree>
    <p:extLst>
      <p:ext uri="{BB962C8B-B14F-4D97-AF65-F5344CB8AC3E}">
        <p14:creationId xmlns:p14="http://schemas.microsoft.com/office/powerpoint/2010/main" val="2205566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5/24/19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4658157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61F93C0-95ED-6048-9195-B07D54DC8595}" type="datetimeFigureOut">
              <a:rPr lang="en-US"/>
              <a:pPr>
                <a:defRPr/>
              </a:pPr>
              <a:t>5/24/19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E3DFEB-0A2E-3A49-8BE7-97D207B371FC}" type="slidenum">
              <a:rPr lang="en-US"/>
              <a:pPr>
                <a:defRPr/>
              </a:pPr>
              <a:t>‹#›</a:t>
            </a:fld>
            <a:endParaRPr lang="en-US"/>
          </a:p>
        </p:txBody>
      </p:sp>
    </p:spTree>
    <p:extLst>
      <p:ext uri="{BB962C8B-B14F-4D97-AF65-F5344CB8AC3E}">
        <p14:creationId xmlns:p14="http://schemas.microsoft.com/office/powerpoint/2010/main" val="203799726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AC78B-8577-B545-9745-4D951671A774}" type="datetimeFigureOut">
              <a:rPr lang="en-US"/>
              <a:pPr>
                <a:defRPr/>
              </a:pPr>
              <a:t>5/24/19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131DE2C-C8EB-154A-A020-24E4C2644C35}" type="slidenum">
              <a:rPr lang="en-US"/>
              <a:pPr>
                <a:defRPr/>
              </a:pPr>
              <a:t>‹#›</a:t>
            </a:fld>
            <a:endParaRPr lang="en-US"/>
          </a:p>
        </p:txBody>
      </p:sp>
    </p:spTree>
    <p:extLst>
      <p:ext uri="{BB962C8B-B14F-4D97-AF65-F5344CB8AC3E}">
        <p14:creationId xmlns:p14="http://schemas.microsoft.com/office/powerpoint/2010/main" val="14442591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B64F6-D98E-1841-B83E-209F23E9125B}" type="datetimeFigureOut">
              <a:rPr lang="en-US"/>
              <a:pPr>
                <a:defRPr/>
              </a:pPr>
              <a:t>5/24/19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2A7713D-DF83-CF41-8936-20438F92B5D8}" type="slidenum">
              <a:rPr lang="en-US"/>
              <a:pPr>
                <a:defRPr/>
              </a:pPr>
              <a:t>‹#›</a:t>
            </a:fld>
            <a:endParaRPr lang="en-US"/>
          </a:p>
        </p:txBody>
      </p:sp>
    </p:spTree>
    <p:extLst>
      <p:ext uri="{BB962C8B-B14F-4D97-AF65-F5344CB8AC3E}">
        <p14:creationId xmlns:p14="http://schemas.microsoft.com/office/powerpoint/2010/main" val="4963773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65979-1B29-FE4A-AB6D-894F83848FD4}" type="datetimeFigureOut">
              <a:rPr lang="en-US"/>
              <a:pPr>
                <a:defRPr/>
              </a:pPr>
              <a:t>5/24/19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5814D-8E3D-FC4F-A620-981B08DFD29B}" type="slidenum">
              <a:rPr lang="en-US"/>
              <a:pPr>
                <a:defRPr/>
              </a:pPr>
              <a:t>‹#›</a:t>
            </a:fld>
            <a:endParaRPr lang="en-US"/>
          </a:p>
        </p:txBody>
      </p:sp>
    </p:spTree>
    <p:extLst>
      <p:ext uri="{BB962C8B-B14F-4D97-AF65-F5344CB8AC3E}">
        <p14:creationId xmlns:p14="http://schemas.microsoft.com/office/powerpoint/2010/main" val="1124430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C682756-0E41-DA49-9C18-03623026E57A}" type="datetimeFigureOut">
              <a:rPr lang="en-US"/>
              <a:pPr>
                <a:defRPr/>
              </a:pPr>
              <a:t>5/24/19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8ED384-8C86-8047-817A-B01EFF028FB6}" type="slidenum">
              <a:rPr lang="en-US"/>
              <a:pPr>
                <a:defRPr/>
              </a:pPr>
              <a:t>‹#›</a:t>
            </a:fld>
            <a:endParaRPr lang="en-US"/>
          </a:p>
        </p:txBody>
      </p:sp>
    </p:spTree>
    <p:extLst>
      <p:ext uri="{BB962C8B-B14F-4D97-AF65-F5344CB8AC3E}">
        <p14:creationId xmlns:p14="http://schemas.microsoft.com/office/powerpoint/2010/main" val="33154363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F7CD87-2AED-6F45-A1D5-300447E64E70}"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27C9BF-017C-244C-A7AB-F8707CE0ED12}" type="slidenum">
              <a:rPr lang="en-US"/>
              <a:pPr>
                <a:defRPr/>
              </a:pPr>
              <a:t>‹#›</a:t>
            </a:fld>
            <a:endParaRPr lang="en-US"/>
          </a:p>
        </p:txBody>
      </p:sp>
    </p:spTree>
    <p:extLst>
      <p:ext uri="{BB962C8B-B14F-4D97-AF65-F5344CB8AC3E}">
        <p14:creationId xmlns:p14="http://schemas.microsoft.com/office/powerpoint/2010/main" val="14524826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6AA576-6043-8745-8492-A6D3B41A79C4}"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A808B-7CB6-7C4A-AF4E-93532CE3236F}" type="slidenum">
              <a:rPr lang="en-US"/>
              <a:pPr>
                <a:defRPr/>
              </a:pPr>
              <a:t>‹#›</a:t>
            </a:fld>
            <a:endParaRPr lang="en-US"/>
          </a:p>
        </p:txBody>
      </p:sp>
    </p:spTree>
    <p:extLst>
      <p:ext uri="{BB962C8B-B14F-4D97-AF65-F5344CB8AC3E}">
        <p14:creationId xmlns:p14="http://schemas.microsoft.com/office/powerpoint/2010/main" val="376668532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7031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8142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978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5/24/19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6863903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0882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1368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4888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9019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1556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6522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834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08738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3E5B5-2081-2445-95F7-C13E49ACDA43}" type="slidenum">
              <a:rPr lang="en-US"/>
              <a:pPr>
                <a:defRPr/>
              </a:pPr>
              <a:t>‹#›</a:t>
            </a:fld>
            <a:endParaRPr lang="en-US"/>
          </a:p>
        </p:txBody>
      </p:sp>
    </p:spTree>
    <p:extLst>
      <p:ext uri="{BB962C8B-B14F-4D97-AF65-F5344CB8AC3E}">
        <p14:creationId xmlns:p14="http://schemas.microsoft.com/office/powerpoint/2010/main" val="272098525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1B8D9-F8C9-F74D-BD5A-543AFC3E7548}" type="slidenum">
              <a:rPr lang="en-US"/>
              <a:pPr>
                <a:defRPr/>
              </a:pPr>
              <a:t>‹#›</a:t>
            </a:fld>
            <a:endParaRPr lang="en-US"/>
          </a:p>
        </p:txBody>
      </p:sp>
    </p:spTree>
    <p:extLst>
      <p:ext uri="{BB962C8B-B14F-4D97-AF65-F5344CB8AC3E}">
        <p14:creationId xmlns:p14="http://schemas.microsoft.com/office/powerpoint/2010/main" val="48486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5/24/19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14673806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9E0E3-44A5-694F-8B0D-AC8911766E0B}" type="slidenum">
              <a:rPr lang="en-US"/>
              <a:pPr>
                <a:defRPr/>
              </a:pPr>
              <a:t>‹#›</a:t>
            </a:fld>
            <a:endParaRPr lang="en-US"/>
          </a:p>
        </p:txBody>
      </p:sp>
    </p:spTree>
    <p:extLst>
      <p:ext uri="{BB962C8B-B14F-4D97-AF65-F5344CB8AC3E}">
        <p14:creationId xmlns:p14="http://schemas.microsoft.com/office/powerpoint/2010/main" val="1414913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675F60-705C-B54C-8F61-943006F3A576}" type="slidenum">
              <a:rPr lang="en-US"/>
              <a:pPr>
                <a:defRPr/>
              </a:pPr>
              <a:t>‹#›</a:t>
            </a:fld>
            <a:endParaRPr lang="en-US"/>
          </a:p>
        </p:txBody>
      </p:sp>
    </p:spTree>
    <p:extLst>
      <p:ext uri="{BB962C8B-B14F-4D97-AF65-F5344CB8AC3E}">
        <p14:creationId xmlns:p14="http://schemas.microsoft.com/office/powerpoint/2010/main" val="145414152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8DE80D-7CDE-0047-B6FF-EDB431385A17}" type="slidenum">
              <a:rPr lang="en-US"/>
              <a:pPr>
                <a:defRPr/>
              </a:pPr>
              <a:t>‹#›</a:t>
            </a:fld>
            <a:endParaRPr lang="en-US"/>
          </a:p>
        </p:txBody>
      </p:sp>
    </p:spTree>
    <p:extLst>
      <p:ext uri="{BB962C8B-B14F-4D97-AF65-F5344CB8AC3E}">
        <p14:creationId xmlns:p14="http://schemas.microsoft.com/office/powerpoint/2010/main" val="275499496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F680D0-2CEE-D74F-9E06-A1EFF12A77CC}" type="slidenum">
              <a:rPr lang="en-US"/>
              <a:pPr>
                <a:defRPr/>
              </a:pPr>
              <a:t>‹#›</a:t>
            </a:fld>
            <a:endParaRPr lang="en-US"/>
          </a:p>
        </p:txBody>
      </p:sp>
    </p:spTree>
    <p:extLst>
      <p:ext uri="{BB962C8B-B14F-4D97-AF65-F5344CB8AC3E}">
        <p14:creationId xmlns:p14="http://schemas.microsoft.com/office/powerpoint/2010/main" val="21126404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F7975B-82EC-E14D-A645-BDDD385C39EE}" type="slidenum">
              <a:rPr lang="en-US"/>
              <a:pPr>
                <a:defRPr/>
              </a:pPr>
              <a:t>‹#›</a:t>
            </a:fld>
            <a:endParaRPr lang="en-US"/>
          </a:p>
        </p:txBody>
      </p:sp>
    </p:spTree>
    <p:extLst>
      <p:ext uri="{BB962C8B-B14F-4D97-AF65-F5344CB8AC3E}">
        <p14:creationId xmlns:p14="http://schemas.microsoft.com/office/powerpoint/2010/main" val="39348773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6A74F-54E4-D14E-9F7F-EB48738B18E7}" type="slidenum">
              <a:rPr lang="en-US"/>
              <a:pPr>
                <a:defRPr/>
              </a:pPr>
              <a:t>‹#›</a:t>
            </a:fld>
            <a:endParaRPr lang="en-US"/>
          </a:p>
        </p:txBody>
      </p:sp>
    </p:spTree>
    <p:extLst>
      <p:ext uri="{BB962C8B-B14F-4D97-AF65-F5344CB8AC3E}">
        <p14:creationId xmlns:p14="http://schemas.microsoft.com/office/powerpoint/2010/main" val="285721669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BE923F-FB67-4F4F-82CF-779773B5B174}" type="slidenum">
              <a:rPr lang="en-US"/>
              <a:pPr>
                <a:defRPr/>
              </a:pPr>
              <a:t>‹#›</a:t>
            </a:fld>
            <a:endParaRPr lang="en-US"/>
          </a:p>
        </p:txBody>
      </p:sp>
    </p:spTree>
    <p:extLst>
      <p:ext uri="{BB962C8B-B14F-4D97-AF65-F5344CB8AC3E}">
        <p14:creationId xmlns:p14="http://schemas.microsoft.com/office/powerpoint/2010/main" val="113139400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0153-2497-A84E-B98F-AC91F51BD179}" type="slidenum">
              <a:rPr lang="en-US"/>
              <a:pPr>
                <a:defRPr/>
              </a:pPr>
              <a:t>‹#›</a:t>
            </a:fld>
            <a:endParaRPr lang="en-US"/>
          </a:p>
        </p:txBody>
      </p:sp>
    </p:spTree>
    <p:extLst>
      <p:ext uri="{BB962C8B-B14F-4D97-AF65-F5344CB8AC3E}">
        <p14:creationId xmlns:p14="http://schemas.microsoft.com/office/powerpoint/2010/main" val="24276692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C16F8-D27E-874F-A94D-D10F1A219937}" type="slidenum">
              <a:rPr lang="en-US"/>
              <a:pPr>
                <a:defRPr/>
              </a:pPr>
              <a:t>‹#›</a:t>
            </a:fld>
            <a:endParaRPr lang="en-US"/>
          </a:p>
        </p:txBody>
      </p:sp>
    </p:spTree>
    <p:extLst>
      <p:ext uri="{BB962C8B-B14F-4D97-AF65-F5344CB8AC3E}">
        <p14:creationId xmlns:p14="http://schemas.microsoft.com/office/powerpoint/2010/main" val="18897155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B114F85-C87E-3C45-9F70-97F2B972F7A8}" type="slidenum">
              <a:rPr lang="en-US"/>
              <a:pPr>
                <a:defRPr/>
              </a:pPr>
              <a:t>‹#›</a:t>
            </a:fld>
            <a:endParaRPr lang="en-US"/>
          </a:p>
        </p:txBody>
      </p:sp>
    </p:spTree>
    <p:extLst>
      <p:ext uri="{BB962C8B-B14F-4D97-AF65-F5344CB8AC3E}">
        <p14:creationId xmlns:p14="http://schemas.microsoft.com/office/powerpoint/2010/main" val="1445931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259525813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6BAB3-8E53-6F42-B635-83C3600A9D0D}" type="slidenum">
              <a:rPr lang="en-US"/>
              <a:pPr>
                <a:defRPr/>
              </a:pPr>
              <a:t>‹#›</a:t>
            </a:fld>
            <a:endParaRPr lang="en-US"/>
          </a:p>
        </p:txBody>
      </p:sp>
    </p:spTree>
    <p:extLst>
      <p:ext uri="{BB962C8B-B14F-4D97-AF65-F5344CB8AC3E}">
        <p14:creationId xmlns:p14="http://schemas.microsoft.com/office/powerpoint/2010/main" val="6727978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EE46C2-965A-6D4F-A4A8-D923E5FA3D20}" type="slidenum">
              <a:rPr lang="en-US"/>
              <a:pPr>
                <a:defRPr/>
              </a:pPr>
              <a:t>‹#›</a:t>
            </a:fld>
            <a:endParaRPr lang="en-US"/>
          </a:p>
        </p:txBody>
      </p:sp>
    </p:spTree>
    <p:extLst>
      <p:ext uri="{BB962C8B-B14F-4D97-AF65-F5344CB8AC3E}">
        <p14:creationId xmlns:p14="http://schemas.microsoft.com/office/powerpoint/2010/main" val="323266736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9FBFCE-9DE9-E745-AE9D-A354A87073E2}" type="slidenum">
              <a:rPr lang="en-US"/>
              <a:pPr>
                <a:defRPr/>
              </a:pPr>
              <a:t>‹#›</a:t>
            </a:fld>
            <a:endParaRPr lang="en-US"/>
          </a:p>
        </p:txBody>
      </p:sp>
    </p:spTree>
    <p:extLst>
      <p:ext uri="{BB962C8B-B14F-4D97-AF65-F5344CB8AC3E}">
        <p14:creationId xmlns:p14="http://schemas.microsoft.com/office/powerpoint/2010/main" val="15973842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70D57802-6370-774A-9430-980E3052D2CD}" type="slidenum">
              <a:rPr lang="en-US"/>
              <a:pPr>
                <a:defRPr/>
              </a:pPr>
              <a:t>‹#›</a:t>
            </a:fld>
            <a:endParaRPr lang="en-US"/>
          </a:p>
        </p:txBody>
      </p:sp>
    </p:spTree>
    <p:extLst>
      <p:ext uri="{BB962C8B-B14F-4D97-AF65-F5344CB8AC3E}">
        <p14:creationId xmlns:p14="http://schemas.microsoft.com/office/powerpoint/2010/main" val="225803276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95C5444-2830-D047-9B19-678659DB2E45}" type="slidenum">
              <a:rPr lang="en-US"/>
              <a:pPr>
                <a:defRPr/>
              </a:pPr>
              <a:t>‹#›</a:t>
            </a:fld>
            <a:endParaRPr lang="en-US"/>
          </a:p>
        </p:txBody>
      </p:sp>
    </p:spTree>
    <p:extLst>
      <p:ext uri="{BB962C8B-B14F-4D97-AF65-F5344CB8AC3E}">
        <p14:creationId xmlns:p14="http://schemas.microsoft.com/office/powerpoint/2010/main" val="14748580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E0310D39-AB91-C841-888A-20B95EB3A6D0}" type="slidenum">
              <a:rPr lang="en-US"/>
              <a:pPr>
                <a:defRPr/>
              </a:pPr>
              <a:t>‹#›</a:t>
            </a:fld>
            <a:endParaRPr lang="en-US"/>
          </a:p>
        </p:txBody>
      </p:sp>
    </p:spTree>
    <p:extLst>
      <p:ext uri="{BB962C8B-B14F-4D97-AF65-F5344CB8AC3E}">
        <p14:creationId xmlns:p14="http://schemas.microsoft.com/office/powerpoint/2010/main" val="99349048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C20BB4-EC07-0A4C-99F9-6A13B9CB119B}" type="slidenum">
              <a:rPr lang="en-US"/>
              <a:pPr>
                <a:defRPr/>
              </a:pPr>
              <a:t>‹#›</a:t>
            </a:fld>
            <a:endParaRPr lang="en-US"/>
          </a:p>
        </p:txBody>
      </p:sp>
    </p:spTree>
    <p:extLst>
      <p:ext uri="{BB962C8B-B14F-4D97-AF65-F5344CB8AC3E}">
        <p14:creationId xmlns:p14="http://schemas.microsoft.com/office/powerpoint/2010/main" val="231209128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B4E8A8A9-D094-1E4E-9285-361D2301FBCD}" type="slidenum">
              <a:rPr lang="en-US"/>
              <a:pPr>
                <a:defRPr/>
              </a:pPr>
              <a:t>‹#›</a:t>
            </a:fld>
            <a:endParaRPr lang="en-US"/>
          </a:p>
        </p:txBody>
      </p:sp>
    </p:spTree>
    <p:extLst>
      <p:ext uri="{BB962C8B-B14F-4D97-AF65-F5344CB8AC3E}">
        <p14:creationId xmlns:p14="http://schemas.microsoft.com/office/powerpoint/2010/main" val="31154505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D78A078-F447-F54C-8AC3-A01D3B314724}" type="slidenum">
              <a:rPr lang="en-US"/>
              <a:pPr>
                <a:defRPr/>
              </a:pPr>
              <a:t>‹#›</a:t>
            </a:fld>
            <a:endParaRPr lang="en-US"/>
          </a:p>
        </p:txBody>
      </p:sp>
    </p:spTree>
    <p:extLst>
      <p:ext uri="{BB962C8B-B14F-4D97-AF65-F5344CB8AC3E}">
        <p14:creationId xmlns:p14="http://schemas.microsoft.com/office/powerpoint/2010/main" val="31227000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5D7A449-0ED7-0743-8D0E-88D846E948E3}" type="slidenum">
              <a:rPr lang="en-US"/>
              <a:pPr>
                <a:defRPr/>
              </a:pPr>
              <a:t>‹#›</a:t>
            </a:fld>
            <a:endParaRPr lang="en-US"/>
          </a:p>
        </p:txBody>
      </p:sp>
    </p:spTree>
    <p:extLst>
      <p:ext uri="{BB962C8B-B14F-4D97-AF65-F5344CB8AC3E}">
        <p14:creationId xmlns:p14="http://schemas.microsoft.com/office/powerpoint/2010/main" val="3184881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5/24/19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292561398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A909E645-47C2-1448-A352-D564B1E8509F}" type="slidenum">
              <a:rPr lang="en-US"/>
              <a:pPr>
                <a:defRPr/>
              </a:pPr>
              <a:t>‹#›</a:t>
            </a:fld>
            <a:endParaRPr lang="en-US"/>
          </a:p>
        </p:txBody>
      </p:sp>
    </p:spTree>
    <p:extLst>
      <p:ext uri="{BB962C8B-B14F-4D97-AF65-F5344CB8AC3E}">
        <p14:creationId xmlns:p14="http://schemas.microsoft.com/office/powerpoint/2010/main" val="12470008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DDC030F-C11A-3942-86A9-7ADE0DF507A5}" type="slidenum">
              <a:rPr lang="en-GB"/>
              <a:pPr>
                <a:defRPr/>
              </a:pPr>
              <a:t>‹#›</a:t>
            </a:fld>
            <a:endParaRPr lang="en-GB"/>
          </a:p>
        </p:txBody>
      </p:sp>
    </p:spTree>
    <p:extLst>
      <p:ext uri="{BB962C8B-B14F-4D97-AF65-F5344CB8AC3E}">
        <p14:creationId xmlns:p14="http://schemas.microsoft.com/office/powerpoint/2010/main" val="19925220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1C733BB2-FFF1-7B41-892A-860CE4E4FADA}" type="slidenum">
              <a:rPr lang="en-GB"/>
              <a:pPr>
                <a:defRPr/>
              </a:pPr>
              <a:t>‹#›</a:t>
            </a:fld>
            <a:endParaRPr lang="en-GB"/>
          </a:p>
        </p:txBody>
      </p:sp>
    </p:spTree>
    <p:extLst>
      <p:ext uri="{BB962C8B-B14F-4D97-AF65-F5344CB8AC3E}">
        <p14:creationId xmlns:p14="http://schemas.microsoft.com/office/powerpoint/2010/main" val="126468718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smtClean="0"/>
            </a:lvl1pPr>
          </a:lstStyle>
          <a:p>
            <a:pPr>
              <a:defRPr/>
            </a:pPr>
            <a:fld id="{93DF4E84-C122-6345-AB77-E8B38DA39F8E}" type="slidenum">
              <a:rPr lang="en-GB"/>
              <a:pPr>
                <a:defRPr/>
              </a:pPr>
              <a:t>‹#›</a:t>
            </a:fld>
            <a:endParaRPr lang="en-GB"/>
          </a:p>
        </p:txBody>
      </p:sp>
    </p:spTree>
    <p:extLst>
      <p:ext uri="{BB962C8B-B14F-4D97-AF65-F5344CB8AC3E}">
        <p14:creationId xmlns:p14="http://schemas.microsoft.com/office/powerpoint/2010/main" val="262994262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smtClean="0"/>
            </a:lvl1pPr>
          </a:lstStyle>
          <a:p>
            <a:pPr>
              <a:defRPr/>
            </a:pPr>
            <a:fld id="{05A6A22F-7E8B-6241-ADE5-5D8FF014ACE8}" type="slidenum">
              <a:rPr lang="en-GB"/>
              <a:pPr>
                <a:defRPr/>
              </a:pPr>
              <a:t>‹#›</a:t>
            </a:fld>
            <a:endParaRPr lang="en-GB"/>
          </a:p>
        </p:txBody>
      </p:sp>
    </p:spTree>
    <p:extLst>
      <p:ext uri="{BB962C8B-B14F-4D97-AF65-F5344CB8AC3E}">
        <p14:creationId xmlns:p14="http://schemas.microsoft.com/office/powerpoint/2010/main" val="3915502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smtClean="0"/>
            </a:lvl1pPr>
          </a:lstStyle>
          <a:p>
            <a:pPr>
              <a:defRPr/>
            </a:pPr>
            <a:fld id="{B87D7EB3-E625-EF4F-B2FF-BF59B7AE7D0C}" type="slidenum">
              <a:rPr lang="en-GB"/>
              <a:pPr>
                <a:defRPr/>
              </a:pPr>
              <a:t>‹#›</a:t>
            </a:fld>
            <a:endParaRPr lang="en-GB"/>
          </a:p>
        </p:txBody>
      </p:sp>
    </p:spTree>
    <p:extLst>
      <p:ext uri="{BB962C8B-B14F-4D97-AF65-F5344CB8AC3E}">
        <p14:creationId xmlns:p14="http://schemas.microsoft.com/office/powerpoint/2010/main" val="24970472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smtClean="0"/>
            </a:lvl1pPr>
          </a:lstStyle>
          <a:p>
            <a:pPr>
              <a:defRPr/>
            </a:pPr>
            <a:fld id="{39A8711F-D5AC-4041-8FC5-A64756C6E869}" type="slidenum">
              <a:rPr lang="en-GB"/>
              <a:pPr>
                <a:defRPr/>
              </a:pPr>
              <a:t>‹#›</a:t>
            </a:fld>
            <a:endParaRPr lang="en-GB"/>
          </a:p>
        </p:txBody>
      </p:sp>
    </p:spTree>
    <p:extLst>
      <p:ext uri="{BB962C8B-B14F-4D97-AF65-F5344CB8AC3E}">
        <p14:creationId xmlns:p14="http://schemas.microsoft.com/office/powerpoint/2010/main" val="31054353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smtClean="0"/>
            </a:lvl1pPr>
          </a:lstStyle>
          <a:p>
            <a:pPr>
              <a:defRPr/>
            </a:pPr>
            <a:fld id="{18DE1FA6-9764-5B43-B492-524C8B84F9F8}" type="slidenum">
              <a:rPr lang="en-GB"/>
              <a:pPr>
                <a:defRPr/>
              </a:pPr>
              <a:t>‹#›</a:t>
            </a:fld>
            <a:endParaRPr lang="en-GB"/>
          </a:p>
        </p:txBody>
      </p:sp>
    </p:spTree>
    <p:extLst>
      <p:ext uri="{BB962C8B-B14F-4D97-AF65-F5344CB8AC3E}">
        <p14:creationId xmlns:p14="http://schemas.microsoft.com/office/powerpoint/2010/main" val="217865084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384715A1-F1ED-5447-A71A-5A4393A84320}" type="slidenum">
              <a:rPr lang="en-GB"/>
              <a:pPr>
                <a:defRPr/>
              </a:pPr>
              <a:t>‹#›</a:t>
            </a:fld>
            <a:endParaRPr lang="en-GB"/>
          </a:p>
        </p:txBody>
      </p:sp>
    </p:spTree>
    <p:extLst>
      <p:ext uri="{BB962C8B-B14F-4D97-AF65-F5344CB8AC3E}">
        <p14:creationId xmlns:p14="http://schemas.microsoft.com/office/powerpoint/2010/main" val="93675898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1142AD6D-D9DA-5642-9E28-BD44EB54BCBE}" type="slidenum">
              <a:rPr lang="en-GB"/>
              <a:pPr>
                <a:defRPr/>
              </a:pPr>
              <a:t>‹#›</a:t>
            </a:fld>
            <a:endParaRPr lang="en-GB"/>
          </a:p>
        </p:txBody>
      </p:sp>
    </p:spTree>
    <p:extLst>
      <p:ext uri="{BB962C8B-B14F-4D97-AF65-F5344CB8AC3E}">
        <p14:creationId xmlns:p14="http://schemas.microsoft.com/office/powerpoint/2010/main" val="167061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859017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9DFB921-106B-D94B-AF13-9AB428A587C8}" type="slidenum">
              <a:rPr lang="en-GB"/>
              <a:pPr>
                <a:defRPr/>
              </a:pPr>
              <a:t>‹#›</a:t>
            </a:fld>
            <a:endParaRPr lang="en-GB"/>
          </a:p>
        </p:txBody>
      </p:sp>
    </p:spTree>
    <p:extLst>
      <p:ext uri="{BB962C8B-B14F-4D97-AF65-F5344CB8AC3E}">
        <p14:creationId xmlns:p14="http://schemas.microsoft.com/office/powerpoint/2010/main" val="39269277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F8ED17F2-7170-F148-A8B9-48C5D9CAA2D1}" type="slidenum">
              <a:rPr lang="en-GB"/>
              <a:pPr>
                <a:defRPr/>
              </a:pPr>
              <a:t>‹#›</a:t>
            </a:fld>
            <a:endParaRPr lang="en-GB"/>
          </a:p>
        </p:txBody>
      </p:sp>
    </p:spTree>
    <p:extLst>
      <p:ext uri="{BB962C8B-B14F-4D97-AF65-F5344CB8AC3E}">
        <p14:creationId xmlns:p14="http://schemas.microsoft.com/office/powerpoint/2010/main" val="263018640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406F16-3FFE-AC46-9FC4-D92D9FAC2185}" type="slidenum">
              <a:rPr lang="en-US"/>
              <a:pPr>
                <a:defRPr/>
              </a:pPr>
              <a:t>‹#›</a:t>
            </a:fld>
            <a:endParaRPr lang="en-US"/>
          </a:p>
        </p:txBody>
      </p:sp>
    </p:spTree>
    <p:extLst>
      <p:ext uri="{BB962C8B-B14F-4D97-AF65-F5344CB8AC3E}">
        <p14:creationId xmlns:p14="http://schemas.microsoft.com/office/powerpoint/2010/main" val="25015515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EEC0723-F9F1-4341-B714-84CDAADE7CBA}" type="slidenum">
              <a:rPr lang="en-US"/>
              <a:pPr>
                <a:defRPr/>
              </a:pPr>
              <a:t>‹#›</a:t>
            </a:fld>
            <a:endParaRPr lang="en-US"/>
          </a:p>
        </p:txBody>
      </p:sp>
    </p:spTree>
    <p:extLst>
      <p:ext uri="{BB962C8B-B14F-4D97-AF65-F5344CB8AC3E}">
        <p14:creationId xmlns:p14="http://schemas.microsoft.com/office/powerpoint/2010/main" val="110466408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D566E00-119B-D142-88C3-84EBFDF8E611}" type="slidenum">
              <a:rPr lang="en-US"/>
              <a:pPr>
                <a:defRPr/>
              </a:pPr>
              <a:t>‹#›</a:t>
            </a:fld>
            <a:endParaRPr lang="en-US"/>
          </a:p>
        </p:txBody>
      </p:sp>
    </p:spTree>
    <p:extLst>
      <p:ext uri="{BB962C8B-B14F-4D97-AF65-F5344CB8AC3E}">
        <p14:creationId xmlns:p14="http://schemas.microsoft.com/office/powerpoint/2010/main" val="13920454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179A8A96-FA35-4A4F-98B7-98DC7B017437}" type="slidenum">
              <a:rPr lang="en-US"/>
              <a:pPr>
                <a:defRPr/>
              </a:pPr>
              <a:t>‹#›</a:t>
            </a:fld>
            <a:endParaRPr lang="en-US"/>
          </a:p>
        </p:txBody>
      </p:sp>
    </p:spTree>
    <p:extLst>
      <p:ext uri="{BB962C8B-B14F-4D97-AF65-F5344CB8AC3E}">
        <p14:creationId xmlns:p14="http://schemas.microsoft.com/office/powerpoint/2010/main" val="242528113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95814481-8AEA-2E47-A729-0B6C6703DEC6}" type="slidenum">
              <a:rPr lang="en-US"/>
              <a:pPr>
                <a:defRPr/>
              </a:pPr>
              <a:t>‹#›</a:t>
            </a:fld>
            <a:endParaRPr lang="en-US"/>
          </a:p>
        </p:txBody>
      </p:sp>
    </p:spTree>
    <p:extLst>
      <p:ext uri="{BB962C8B-B14F-4D97-AF65-F5344CB8AC3E}">
        <p14:creationId xmlns:p14="http://schemas.microsoft.com/office/powerpoint/2010/main" val="60859829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851190E6-7AB4-BA4B-8205-B55DE514A831}" type="slidenum">
              <a:rPr lang="en-US"/>
              <a:pPr>
                <a:defRPr/>
              </a:pPr>
              <a:t>‹#›</a:t>
            </a:fld>
            <a:endParaRPr lang="en-US"/>
          </a:p>
        </p:txBody>
      </p:sp>
    </p:spTree>
    <p:extLst>
      <p:ext uri="{BB962C8B-B14F-4D97-AF65-F5344CB8AC3E}">
        <p14:creationId xmlns:p14="http://schemas.microsoft.com/office/powerpoint/2010/main" val="298815919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773CAA44-DC9F-7946-85ED-44102BA0C474}" type="slidenum">
              <a:rPr lang="en-US"/>
              <a:pPr>
                <a:defRPr/>
              </a:pPr>
              <a:t>‹#›</a:t>
            </a:fld>
            <a:endParaRPr lang="en-US"/>
          </a:p>
        </p:txBody>
      </p:sp>
    </p:spTree>
    <p:extLst>
      <p:ext uri="{BB962C8B-B14F-4D97-AF65-F5344CB8AC3E}">
        <p14:creationId xmlns:p14="http://schemas.microsoft.com/office/powerpoint/2010/main" val="28730319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E917CF5-408D-F944-8AF1-1B10E7F41820}" type="slidenum">
              <a:rPr lang="en-US"/>
              <a:pPr>
                <a:defRPr/>
              </a:pPr>
              <a:t>‹#›</a:t>
            </a:fld>
            <a:endParaRPr lang="en-US"/>
          </a:p>
        </p:txBody>
      </p:sp>
    </p:spTree>
    <p:extLst>
      <p:ext uri="{BB962C8B-B14F-4D97-AF65-F5344CB8AC3E}">
        <p14:creationId xmlns:p14="http://schemas.microsoft.com/office/powerpoint/2010/main" val="2217451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715021"/>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5BC28883-1F1F-AD48-8235-9C47CC090A84}" type="slidenum">
              <a:rPr lang="en-US"/>
              <a:pPr>
                <a:defRPr/>
              </a:pPr>
              <a:t>‹#›</a:t>
            </a:fld>
            <a:endParaRPr lang="en-US"/>
          </a:p>
        </p:txBody>
      </p:sp>
    </p:spTree>
    <p:extLst>
      <p:ext uri="{BB962C8B-B14F-4D97-AF65-F5344CB8AC3E}">
        <p14:creationId xmlns:p14="http://schemas.microsoft.com/office/powerpoint/2010/main" val="20324228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9A9F098-E524-8549-858A-DA04F053677D}" type="slidenum">
              <a:rPr lang="en-US"/>
              <a:pPr>
                <a:defRPr/>
              </a:pPr>
              <a:t>‹#›</a:t>
            </a:fld>
            <a:endParaRPr lang="en-US"/>
          </a:p>
        </p:txBody>
      </p:sp>
    </p:spTree>
    <p:extLst>
      <p:ext uri="{BB962C8B-B14F-4D97-AF65-F5344CB8AC3E}">
        <p14:creationId xmlns:p14="http://schemas.microsoft.com/office/powerpoint/2010/main" val="3018082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0A531C4-66CF-B341-8397-27932598C839}" type="slidenum">
              <a:rPr lang="en-US"/>
              <a:pPr>
                <a:defRPr/>
              </a:pPr>
              <a:t>‹#›</a:t>
            </a:fld>
            <a:endParaRPr lang="en-US"/>
          </a:p>
        </p:txBody>
      </p:sp>
    </p:spTree>
    <p:extLst>
      <p:ext uri="{BB962C8B-B14F-4D97-AF65-F5344CB8AC3E}">
        <p14:creationId xmlns:p14="http://schemas.microsoft.com/office/powerpoint/2010/main" val="78135674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18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0981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7212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35506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67982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06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15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5277950"/>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0821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74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780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77420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182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0981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7212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35506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67982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pPr>
                <a:defRPr/>
              </a:pPr>
              <a:t>‹#›</a:t>
            </a:fld>
            <a:endParaRPr lang="en-US" altLang="zh-CN"/>
          </a:p>
        </p:txBody>
      </p:sp>
    </p:spTree>
    <p:extLst>
      <p:ext uri="{BB962C8B-B14F-4D97-AF65-F5344CB8AC3E}">
        <p14:creationId xmlns:p14="http://schemas.microsoft.com/office/powerpoint/2010/main" val="2158414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643218"/>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156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0821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742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780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77420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4385819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3341843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4695911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61606456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74061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84339"/>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3480009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9565138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3273847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7145870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53802689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62567857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4168622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985198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078353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1017276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17557975"/>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98731897"/>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866897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3578958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3030759"/>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68388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481066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8660997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34114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869061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33032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23649"/>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617489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626271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24393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00669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770625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581923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706204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409914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695739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63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5901035"/>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186881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58618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74990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723215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945647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076234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0675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18142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88476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318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2133326"/>
      </p:ext>
    </p:extLst>
  </p:cSld>
  <p:clrMapOvr>
    <a:masterClrMapping/>
  </p:clrMapOvr>
  <p:transition spd="med">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6473966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014473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777420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5692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6021554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974061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926790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52309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16647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8612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23947"/>
      </p:ext>
    </p:extLst>
  </p:cSld>
  <p:clrMapOvr>
    <a:masterClrMapping/>
  </p:clrMapOvr>
  <p:transition spd="med">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221087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959100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167430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5/24/19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7383743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5/24/19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29421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5/24/19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842445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5/24/19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442551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5/24/19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8141927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5/24/19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459631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5/24/19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8773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596611"/>
      </p:ext>
    </p:extLst>
  </p:cSld>
  <p:clrMapOvr>
    <a:masterClrMapping/>
  </p:clrMapOvr>
  <p:transition spd="med">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5/24/19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323053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5/24/19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000139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5/24/19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999338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5/24/19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96296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5/24/19</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090600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5/24/19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0218533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5/24/19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1759515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5/24/19</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3618510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5/24/19</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8928072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5/24/19</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68800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40300255"/>
      </p:ext>
    </p:extLst>
  </p:cSld>
  <p:clrMapOvr>
    <a:masterClrMapping/>
  </p:clrMapOvr>
  <p:transition spd="med">
    <p:cu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5/24/19</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6024216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5/24/19</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3388280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5/24/19</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407240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5/24/19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362016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5/24/19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931769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445237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051607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095257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825423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3659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24/05/19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204407533"/>
      </p:ext>
    </p:extLst>
  </p:cSld>
  <p:clrMapOvr>
    <a:overrideClrMapping bg1="dk1" tx1="lt1" bg2="dk2" tx2="lt2" accent1="accent1" accent2="accent2" accent3="accent3" accent4="accent4" accent5="accent5" accent6="accent6" hlink="hlink" folHlink="folHlink"/>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484881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75452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603628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7588767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559025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7784367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742533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565346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36008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1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pPr>
                <a:defRPr/>
              </a:pPr>
              <a:t>‹#›</a:t>
            </a:fld>
            <a:endParaRPr lang="en-US" altLang="zh-CN"/>
          </a:p>
        </p:txBody>
      </p:sp>
    </p:spTree>
    <p:extLst>
      <p:ext uri="{BB962C8B-B14F-4D97-AF65-F5344CB8AC3E}">
        <p14:creationId xmlns:p14="http://schemas.microsoft.com/office/powerpoint/2010/main" val="110709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24/05/19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48602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7881583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959163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5192826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7032617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9728686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4449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4770392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607277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56541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24/05/19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461460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24/05/19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07052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24/05/19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7834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24/05/19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125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24/05/19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908888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24/05/19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9494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24/05/19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0735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24/05/19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46847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24/05/19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1150063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pPr>
                <a:defRPr/>
              </a:pPr>
              <a:t>‹#›</a:t>
            </a:fld>
            <a:endParaRPr lang="en-US" altLang="zh-CN"/>
          </a:p>
        </p:txBody>
      </p:sp>
    </p:spTree>
    <p:extLst>
      <p:ext uri="{BB962C8B-B14F-4D97-AF65-F5344CB8AC3E}">
        <p14:creationId xmlns:p14="http://schemas.microsoft.com/office/powerpoint/2010/main" val="3861680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78664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21797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4091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36279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00531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03792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49651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3528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8589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790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pPr>
                <a:defRPr/>
              </a:pPr>
              <a:t>‹#›</a:t>
            </a:fld>
            <a:endParaRPr lang="en-US" altLang="zh-CN"/>
          </a:p>
        </p:txBody>
      </p:sp>
    </p:spTree>
    <p:extLst>
      <p:ext uri="{BB962C8B-B14F-4D97-AF65-F5344CB8AC3E}">
        <p14:creationId xmlns:p14="http://schemas.microsoft.com/office/powerpoint/2010/main" val="2614104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43080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14987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1149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021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750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5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276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044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73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0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pPr>
                <a:defRPr/>
              </a:pPr>
              <a:t>‹#›</a:t>
            </a:fld>
            <a:endParaRPr lang="en-US" altLang="zh-CN"/>
          </a:p>
        </p:txBody>
      </p:sp>
    </p:spTree>
    <p:extLst>
      <p:ext uri="{BB962C8B-B14F-4D97-AF65-F5344CB8AC3E}">
        <p14:creationId xmlns:p14="http://schemas.microsoft.com/office/powerpoint/2010/main" val="1552638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080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294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156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0710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60364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06882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2406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288841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9739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603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5" Type="http://schemas.openxmlformats.org/officeDocument/2006/relationships/theme" Target="../theme/theme20.xml"/><Relationship Id="rId4"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1.xml"/><Relationship Id="rId1" Type="http://schemas.openxmlformats.org/officeDocument/2006/relationships/slideLayout" Target="../slideLayouts/slideLayout2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7.jpe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06.xml"/><Relationship Id="rId1"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9.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4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1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42.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43.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4.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5.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7.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8.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9.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0.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1.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52.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4.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13" Type="http://schemas.openxmlformats.org/officeDocument/2006/relationships/image" Target="../media/image8.png"/><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 Id="rId14" Type="http://schemas.openxmlformats.org/officeDocument/2006/relationships/image" Target="../media/image9.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slideLayout" Target="../slideLayouts/slideLayout608.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700404"/>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a:defRPr/>
            </a:pPr>
            <a:endParaRPr lang="en-US"/>
          </a:p>
        </p:txBody>
      </p:sp>
    </p:spTree>
    <p:extLst>
      <p:ext uri="{BB962C8B-B14F-4D97-AF65-F5344CB8AC3E}">
        <p14:creationId xmlns:p14="http://schemas.microsoft.com/office/powerpoint/2010/main" val="236815697"/>
      </p:ext>
    </p:extLst>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324513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160155678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535539667"/>
      </p:ext>
    </p:extLst>
  </p:cSld>
  <p:clrMap bg1="dk2" tx1="lt1" bg2="dk1" tx2="lt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849524403"/>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64661497"/>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30830381"/>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424841"/>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3968883615"/>
      </p:ext>
    </p:extLst>
  </p:cSld>
  <p:clrMap bg1="dk2" tx1="lt1" bg2="dk1" tx2="lt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a:buClr>
                <a:srgbClr val="FFFFFF"/>
              </a:buClr>
              <a:buSzPct val="100000"/>
              <a:buFont typeface="Arial" charset="0"/>
              <a:buNone/>
              <a:defRPr sz="1200" smtClean="0">
                <a:solidFill>
                  <a:srgbClr val="FFFFFF"/>
                </a:solidFill>
                <a:cs typeface="ＭＳ Ｐゴシック" charset="0"/>
              </a:defRPr>
            </a:lvl1pPr>
          </a:lstStyle>
          <a:p>
            <a:pPr>
              <a:defRPr/>
            </a:pPr>
            <a:fld id="{CBA5CA9B-0B64-904C-A802-347EA675279C}" type="slidenum">
              <a:rPr lang="en-GB"/>
              <a:pPr>
                <a:defRPr/>
              </a:pPr>
              <a:t>‹#›</a:t>
            </a:fld>
            <a:endParaRPr lang="en-GB"/>
          </a:p>
        </p:txBody>
      </p:sp>
      <p:grpSp>
        <p:nvGrpSpPr>
          <p:cNvPr id="13316" name="Group 3"/>
          <p:cNvGrpSpPr>
            <a:grpSpLocks/>
          </p:cNvGrpSpPr>
          <p:nvPr/>
        </p:nvGrpSpPr>
        <p:grpSpPr bwMode="auto">
          <a:xfrm>
            <a:off x="0" y="0"/>
            <a:ext cx="9139238" cy="6848475"/>
            <a:chOff x="0" y="0"/>
            <a:chExt cx="5757" cy="4314"/>
          </a:xfrm>
        </p:grpSpPr>
        <p:grpSp>
          <p:nvGrpSpPr>
            <p:cNvPr id="13320" name="Group 4"/>
            <p:cNvGrpSpPr>
              <a:grpSpLocks/>
            </p:cNvGrpSpPr>
            <p:nvPr/>
          </p:nvGrpSpPr>
          <p:grpSpPr bwMode="auto">
            <a:xfrm>
              <a:off x="1728" y="2230"/>
              <a:ext cx="4026" cy="2084"/>
              <a:chOff x="1728" y="2230"/>
              <a:chExt cx="4026" cy="2084"/>
            </a:xfrm>
          </p:grpSpPr>
          <p:sp>
            <p:nvSpPr>
              <p:cNvPr id="13323"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4"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5"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6"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7"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21" name="AutoShape 10"/>
            <p:cNvSpPr>
              <a:spLocks noChangeArrowheads="1"/>
            </p:cNvSpPr>
            <p:nvPr/>
          </p:nvSpPr>
          <p:spPr bwMode="auto">
            <a:xfrm>
              <a:off x="3322" y="1341"/>
              <a:ext cx="1825" cy="1537"/>
            </a:xfrm>
            <a:custGeom>
              <a:avLst/>
              <a:gdLst>
                <a:gd name="T0" fmla="*/ 13 w 2296"/>
                <a:gd name="T1" fmla="*/ 2504 h 1469"/>
                <a:gd name="T2" fmla="*/ 17 w 2296"/>
                <a:gd name="T3" fmla="*/ 2390 h 1469"/>
                <a:gd name="T4" fmla="*/ 21 w 2296"/>
                <a:gd name="T5" fmla="*/ 2262 h 1469"/>
                <a:gd name="T6" fmla="*/ 24 w 2296"/>
                <a:gd name="T7" fmla="*/ 2119 h 1469"/>
                <a:gd name="T8" fmla="*/ 27 w 2296"/>
                <a:gd name="T9" fmla="*/ 1965 h 1469"/>
                <a:gd name="T10" fmla="*/ 29 w 2296"/>
                <a:gd name="T11" fmla="*/ 1787 h 1469"/>
                <a:gd name="T12" fmla="*/ 29 w 2296"/>
                <a:gd name="T13" fmla="*/ 1579 h 1469"/>
                <a:gd name="T14" fmla="*/ 29 w 2296"/>
                <a:gd name="T15" fmla="*/ 1325 h 1469"/>
                <a:gd name="T16" fmla="*/ 29 w 2296"/>
                <a:gd name="T17" fmla="*/ 1079 h 1469"/>
                <a:gd name="T18" fmla="*/ 28 w 2296"/>
                <a:gd name="T19" fmla="*/ 858 h 1469"/>
                <a:gd name="T20" fmla="*/ 26 w 2296"/>
                <a:gd name="T21" fmla="*/ 653 h 1469"/>
                <a:gd name="T22" fmla="*/ 23 w 2296"/>
                <a:gd name="T23" fmla="*/ 370 h 1469"/>
                <a:gd name="T24" fmla="*/ 21 w 2296"/>
                <a:gd name="T25" fmla="*/ 217 h 1469"/>
                <a:gd name="T26" fmla="*/ 19 w 2296"/>
                <a:gd name="T27" fmla="*/ 100 h 1469"/>
                <a:gd name="T28" fmla="*/ 17 w 2296"/>
                <a:gd name="T29" fmla="*/ 10 h 1469"/>
                <a:gd name="T30" fmla="*/ 17 w 2296"/>
                <a:gd name="T31" fmla="*/ 0 h 1469"/>
                <a:gd name="T32" fmla="*/ 21 w 2296"/>
                <a:gd name="T33" fmla="*/ 282 h 1469"/>
                <a:gd name="T34" fmla="*/ 25 w 2296"/>
                <a:gd name="T35" fmla="*/ 602 h 1469"/>
                <a:gd name="T36" fmla="*/ 26 w 2296"/>
                <a:gd name="T37" fmla="*/ 773 h 1469"/>
                <a:gd name="T38" fmla="*/ 28 w 2296"/>
                <a:gd name="T39" fmla="*/ 947 h 1469"/>
                <a:gd name="T40" fmla="*/ 29 w 2296"/>
                <a:gd name="T41" fmla="*/ 1129 h 1469"/>
                <a:gd name="T42" fmla="*/ 29 w 2296"/>
                <a:gd name="T43" fmla="*/ 1325 h 1469"/>
                <a:gd name="T44" fmla="*/ 29 w 2296"/>
                <a:gd name="T45" fmla="*/ 1500 h 1469"/>
                <a:gd name="T46" fmla="*/ 28 w 2296"/>
                <a:gd name="T47" fmla="*/ 1660 h 1469"/>
                <a:gd name="T48" fmla="*/ 26 w 2296"/>
                <a:gd name="T49" fmla="*/ 1787 h 1469"/>
                <a:gd name="T50" fmla="*/ 24 w 2296"/>
                <a:gd name="T51" fmla="*/ 1891 h 1469"/>
                <a:gd name="T52" fmla="*/ 23 w 2296"/>
                <a:gd name="T53" fmla="*/ 1993 h 1469"/>
                <a:gd name="T54" fmla="*/ 17 w 2296"/>
                <a:gd name="T55" fmla="*/ 2145 h 1469"/>
                <a:gd name="T56" fmla="*/ 11 w 2296"/>
                <a:gd name="T57" fmla="*/ 2286 h 1469"/>
                <a:gd name="T58" fmla="*/ 7 w 2296"/>
                <a:gd name="T59" fmla="*/ 2431 h 1469"/>
                <a:gd name="T60" fmla="*/ 5 w 2296"/>
                <a:gd name="T61" fmla="*/ 2521 h 1469"/>
                <a:gd name="T62" fmla="*/ 3 w 2296"/>
                <a:gd name="T63" fmla="*/ 2606 h 1469"/>
                <a:gd name="T64" fmla="*/ 2 w 2296"/>
                <a:gd name="T65" fmla="*/ 2715 h 1469"/>
                <a:gd name="T66" fmla="*/ 2 w 2296"/>
                <a:gd name="T67" fmla="*/ 2843 h 1469"/>
                <a:gd name="T68" fmla="*/ 0 w 2296"/>
                <a:gd name="T69" fmla="*/ 2981 h 1469"/>
                <a:gd name="T70" fmla="*/ 2 w 2296"/>
                <a:gd name="T71" fmla="*/ 3136 h 1469"/>
                <a:gd name="T72" fmla="*/ 2 w 2296"/>
                <a:gd name="T73" fmla="*/ 3265 h 1469"/>
                <a:gd name="T74" fmla="*/ 2 w 2296"/>
                <a:gd name="T75" fmla="*/ 3369 h 1469"/>
                <a:gd name="T76" fmla="*/ 5 w 2296"/>
                <a:gd name="T77" fmla="*/ 3468 h 1469"/>
                <a:gd name="T78" fmla="*/ 3 w 2296"/>
                <a:gd name="T79" fmla="*/ 3340 h 1469"/>
                <a:gd name="T80" fmla="*/ 2 w 2296"/>
                <a:gd name="T81" fmla="*/ 3213 h 1469"/>
                <a:gd name="T82" fmla="*/ 2 w 2296"/>
                <a:gd name="T83" fmla="*/ 3083 h 1469"/>
                <a:gd name="T84" fmla="*/ 2 w 2296"/>
                <a:gd name="T85" fmla="*/ 2973 h 1469"/>
                <a:gd name="T86" fmla="*/ 3 w 2296"/>
                <a:gd name="T87" fmla="*/ 2853 h 1469"/>
                <a:gd name="T88" fmla="*/ 5 w 2296"/>
                <a:gd name="T89" fmla="*/ 2752 h 1469"/>
                <a:gd name="T90" fmla="*/ 7 w 2296"/>
                <a:gd name="T91" fmla="*/ 2646 h 1469"/>
                <a:gd name="T92" fmla="*/ 10 w 2296"/>
                <a:gd name="T93" fmla="*/ 2571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2" name="AutoShape 11"/>
            <p:cNvSpPr>
              <a:spLocks noChangeArrowheads="1"/>
            </p:cNvSpPr>
            <p:nvPr/>
          </p:nvSpPr>
          <p:spPr bwMode="auto">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17"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3319"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ＭＳ Ｐゴシック" pitchFamily="34"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ＭＳ Ｐゴシック" pitchFamily="34"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ＭＳ Ｐゴシック" pitchFamily="34" charset="-128"/>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ＭＳ Ｐゴシック" pitchFamily="34" charset="-128"/>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30782"/>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3286409740"/>
      </p:ext>
    </p:extLst>
  </p:cSld>
  <p:clrMap bg1="lt1" tx1="dk1" bg2="lt2" tx2="dk2" accent1="accent1" accent2="accent2" accent3="accent3" accent4="accent4" accent5="accent5" accent6="accent6" hlink="hlink" folHlink="folHlink"/>
  <p:sldLayoutIdLst>
    <p:sldLayoutId id="214748462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52628625"/>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79793959"/>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354118"/>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812914"/>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178893"/>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a:defRPr/>
            </a:pPr>
            <a:fld id="{D840654C-B844-EA40-9764-357BAB708883}" type="slidenum">
              <a:rPr lang="en-US"/>
              <a:pPr>
                <a:defRPr/>
              </a:pPr>
              <a:t>‹#›</a:t>
            </a:fld>
            <a:endParaRPr lang="en-US"/>
          </a:p>
        </p:txBody>
      </p:sp>
    </p:spTree>
    <p:extLst>
      <p:ext uri="{BB962C8B-B14F-4D97-AF65-F5344CB8AC3E}">
        <p14:creationId xmlns:p14="http://schemas.microsoft.com/office/powerpoint/2010/main" val="1388930081"/>
      </p:ext>
    </p:extLst>
  </p:cSld>
  <p:clrMap bg1="dk2" tx1="lt1" bg2="dk1" tx2="lt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1047"/>
      </p:ext>
    </p:extLst>
  </p:cSld>
  <p:clrMap bg1="dk2" tx1="lt1" bg2="dk1" tx2="lt2" accent1="accent1" accent2="accent2" accent3="accent3" accent4="accent4" accent5="accent5" accent6="accent6" hlink="hlink" folHlink="folHlink"/>
  <p:sldLayoutIdLst>
    <p:sldLayoutId id="214748473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98081035"/>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7204792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charset="0"/>
                <a:cs typeface="Arial" charset="0"/>
              </a:defRPr>
            </a:lvl1pPr>
          </a:lstStyle>
          <a:p>
            <a:pPr>
              <a:defRPr/>
            </a:pPr>
            <a:fld id="{35D6F022-1F77-5441-BEE9-FF88C171E950}" type="slidenum">
              <a:rPr lang="en-US"/>
              <a:pPr>
                <a:defRPr/>
              </a:pPr>
              <a:t>‹#›</a:t>
            </a:fld>
            <a:endParaRPr lang="en-US"/>
          </a:p>
        </p:txBody>
      </p:sp>
    </p:spTree>
    <p:extLst>
      <p:ext uri="{BB962C8B-B14F-4D97-AF65-F5344CB8AC3E}">
        <p14:creationId xmlns:p14="http://schemas.microsoft.com/office/powerpoint/2010/main" val="3532447220"/>
      </p:ext>
    </p:extLst>
  </p:cSld>
  <p:clrMap bg1="lt1" tx1="dk1" bg2="lt2" tx2="dk2" accent1="accent1" accent2="accent2" accent3="accent3" accent4="accent4" accent5="accent5" accent6="accent6" hlink="hlink" folHlink="folHlink"/>
  <p:sldLayoutIdLst>
    <p:sldLayoutId id="2147484784" r:id="rId1"/>
    <p:sldLayoutId id="214748478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a:solidFill>
                  <a:srgbClr val="FFFFFF"/>
                </a:solidFill>
                <a:latin typeface="Arial" charset="0"/>
              </a:defRPr>
            </a:lvl1pPr>
          </a:lstStyle>
          <a:p>
            <a:pPr>
              <a:defRPr/>
            </a:pPr>
            <a:fld id="{11219DF6-65D7-ED4F-90AC-4C68E40D0145}" type="slidenum">
              <a:rPr lang="en-US"/>
              <a:pPr>
                <a:defRPr/>
              </a:pPr>
              <a:t>‹#›</a:t>
            </a:fld>
            <a:endParaRPr lang="en-US"/>
          </a:p>
        </p:txBody>
      </p:sp>
    </p:spTree>
    <p:extLst>
      <p:ext uri="{BB962C8B-B14F-4D97-AF65-F5344CB8AC3E}">
        <p14:creationId xmlns:p14="http://schemas.microsoft.com/office/powerpoint/2010/main" val="4183542299"/>
      </p:ext>
    </p:extLst>
  </p:cSld>
  <p:clrMap bg1="lt1" tx1="dk1" bg2="lt2" tx2="dk2" accent1="accent1" accent2="accent2" accent3="accent3" accent4="accent4" accent5="accent5" accent6="accent6" hlink="hlink" folHlink="folHlink"/>
  <p:sldLayoutIdLst>
    <p:sldLayoutId id="2147484787" r:id="rId1"/>
    <p:sldLayoutId id="2147484788"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84308"/>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14515899"/>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56661153"/>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278525"/>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367660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4657310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2202612"/>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06196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5/24/19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353394401"/>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857188578"/>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91306"/>
      </p:ext>
    </p:extLst>
  </p:cSld>
  <p:clrMap bg1="dk2" tx1="lt1" bg2="dk1" tx2="lt2" accent1="accent1" accent2="accent2" accent3="accent3" accent4="accent4" accent5="accent5" accent6="accent6" hlink="hlink" folHlink="folHlink"/>
  <p:sldLayoutIdLst>
    <p:sldLayoutId id="214748492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AE1495EB-0DAB-1B41-91A8-ED5C2C5F7EAA}" type="datetimeFigureOut">
              <a:rPr lang="en-US">
                <a:latin typeface="Calibri" charset="0"/>
                <a:ea typeface="MS PGothic" charset="0"/>
                <a:cs typeface="MS PGothic" charset="0"/>
              </a:rPr>
              <a:pPr defTabSz="457200">
                <a:defRPr/>
              </a:pPr>
              <a:t>5/24/19</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F57FCF8E-B1AA-D143-BFA6-15171532AE86}" type="slidenum">
              <a:rPr lang="en-US">
                <a:latin typeface="Calibri" charset="0"/>
                <a:ea typeface="MS PGothic" charset="0"/>
                <a:cs typeface="MS PGothic" charset="0"/>
              </a:rPr>
              <a:pPr defTabSz="457200">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3677780759"/>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348562"/>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cs typeface="ＭＳ Ｐゴシック" charset="0"/>
              </a:defRPr>
            </a:lvl1pPr>
          </a:lstStyle>
          <a:p>
            <a:pPr>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ＭＳ Ｐゴシック" charset="0"/>
              </a:defRPr>
            </a:lvl1pPr>
          </a:lstStyle>
          <a:p>
            <a:pPr>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ＭＳ Ｐゴシック" charset="0"/>
              </a:defRPr>
            </a:lvl1pPr>
          </a:lstStyle>
          <a:p>
            <a:pPr>
              <a:defRPr/>
            </a:pPr>
            <a:fld id="{05F3C488-4C08-4048-912C-0619CCAB2B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60345001"/>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ＭＳ Ｐゴシック"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ＭＳ Ｐゴシック"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ＭＳ Ｐゴシック" charset="0"/>
              </a:defRPr>
            </a:lvl1pPr>
          </a:lstStyle>
          <a:p>
            <a:pPr>
              <a:defRPr/>
            </a:pPr>
            <a:fld id="{4EBEC5D1-2224-AB46-94E8-4B539BE93261}" type="slidenum">
              <a:rPr lang="en-US"/>
              <a:pPr>
                <a:defRPr/>
              </a:pPr>
              <a:t>‹#›</a:t>
            </a:fld>
            <a:endParaRPr lang="en-US"/>
          </a:p>
        </p:txBody>
      </p:sp>
    </p:spTree>
    <p:extLst>
      <p:ext uri="{BB962C8B-B14F-4D97-AF65-F5344CB8AC3E}">
        <p14:creationId xmlns:p14="http://schemas.microsoft.com/office/powerpoint/2010/main" val="870650146"/>
      </p:ext>
    </p:extLst>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5778" name="Group 1"/>
          <p:cNvGrpSpPr>
            <a:grpSpLocks/>
          </p:cNvGrpSpPr>
          <p:nvPr/>
        </p:nvGrpSpPr>
        <p:grpSpPr bwMode="auto">
          <a:xfrm>
            <a:off x="228600" y="228600"/>
            <a:ext cx="8685213" cy="5942013"/>
            <a:chOff x="144" y="144"/>
            <a:chExt cx="5471" cy="3743"/>
          </a:xfrm>
        </p:grpSpPr>
        <p:sp>
          <p:nvSpPr>
            <p:cNvPr id="75784"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5"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6"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a:cs typeface="+mn-cs"/>
              </a:endParaRPr>
            </a:p>
          </p:txBody>
        </p:sp>
      </p:grpSp>
      <p:sp>
        <p:nvSpPr>
          <p:cNvPr id="75779"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75780"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smtClean="0">
                <a:solidFill>
                  <a:srgbClr val="FFFFFF"/>
                </a:solidFill>
                <a:cs typeface="ＭＳ Ｐゴシック" charset="0"/>
              </a:defRPr>
            </a:lvl1pPr>
          </a:lstStyle>
          <a:p>
            <a:pPr>
              <a:defRPr/>
            </a:pPr>
            <a:fld id="{0C36295F-6CBB-6B4C-A587-3EDCEE42C5B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94986869"/>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ＭＳ Ｐゴシック" pitchFamily="34" charset="-128"/>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ＭＳ Ｐゴシック" pitchFamily="34" charset="-128"/>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ＭＳ Ｐゴシック" pitchFamily="34" charset="-128"/>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ＭＳ Ｐゴシック" pitchFamily="34" charset="-128"/>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ＭＳ Ｐゴシック" pitchFamily="34" charset="-128"/>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ＭＳ Ｐゴシック" pitchFamily="34" charset="-128"/>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a:noFill/>
          </a:ln>
          <a:effectLst>
            <a:outerShdw blurRad="50800" dist="126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a:noFill/>
          </a:ln>
          <a:effectLst>
            <a:outerShdw blurRad="508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cs typeface="ＭＳ Ｐゴシック" charset="0"/>
              </a:defRPr>
            </a:lvl1pPr>
          </a:lstStyle>
          <a:p>
            <a:pPr>
              <a:defRPr/>
            </a:pPr>
            <a:fld id="{29C749D8-3CEB-E84A-AC16-70BD5237099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89268686"/>
      </p:ext>
    </p:extLst>
  </p:cSld>
  <p:clrMap bg1="dk2" tx1="lt1" bg2="dk1" tx2="lt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292287"/>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292287"/>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61207187"/>
      </p:ext>
    </p:extLst>
  </p:cSld>
  <p:clrMap bg1="dk2" tx1="lt1" bg2="dk1" tx2="lt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2878012836"/>
      </p:ext>
    </p:extLst>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881808571"/>
      </p:ext>
    </p:extLst>
  </p:cSld>
  <p:clrMap bg1="dk2" tx1="lt1" bg2="dk1"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solidFill>
                <a:srgbClr val="FFFFFF"/>
              </a:solidFill>
              <a:latin typeface="Arial" charset="0"/>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624043F5-975F-7449-91CF-77B97A99AD39}" type="slidenum">
              <a:rPr lang="en-US">
                <a:solidFill>
                  <a:srgbClr val="FFFFFF"/>
                </a:solidFill>
                <a:latin typeface="Arial" charset="0"/>
              </a:rPr>
              <a:pPr>
                <a:defRPr/>
              </a:pPr>
              <a:t>‹#›</a:t>
            </a:fld>
            <a:endParaRPr lang="en-US">
              <a:solidFill>
                <a:srgbClr val="FFFFFF"/>
              </a:solidFill>
              <a:latin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a:defRPr/>
            </a:pPr>
            <a:endParaRPr lang="en-US">
              <a:solidFill>
                <a:srgbClr val="FFFFFF"/>
              </a:solidFill>
              <a:latin typeface="Arial" charset="0"/>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62846"/>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mn-cs"/>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000">
                <a:solidFill>
                  <a:srgbClr val="FFFFFF"/>
                </a:solidFill>
                <a:latin typeface="Arial" charset="0"/>
                <a:cs typeface="+mn-cs"/>
              </a:endParaRPr>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719806"/>
      </p:ext>
    </p:extLst>
  </p:cSld>
  <p:clrMap bg1="dk2" tx1="lt1" bg2="dk1" tx2="lt2" accent1="accent1" accent2="accent2" accent3="accent3" accent4="accent4" accent5="accent5" accent6="accent6" hlink="hlink" folHlink="folHlink"/>
  <p:sldLayoutIdLst>
    <p:sldLayoutId id="21474850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eaLnBrk="0" hangingPunct="0">
              <a:defRPr/>
            </a:pPr>
            <a:fld id="{77FA800A-BE4D-1946-8611-61DA7B4FCEFB}"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2313746732"/>
      </p:ext>
    </p:extLst>
  </p:cSld>
  <p:clrMap bg1="dk2" tx1="lt1" bg2="dk1" tx2="lt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85827"/>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 id="2147485101" r:id="rId12"/>
    <p:sldLayoutId id="21474851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5/24/19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027130153"/>
      </p:ext>
    </p:extLst>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5/24/19</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764199263"/>
      </p:ext>
    </p:extLst>
  </p:cSld>
  <p:clrMap bg1="dk2" tx1="lt1" bg2="dk1" tx2="lt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059404"/>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714191009"/>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 id="2147485163" r:id="rId12"/>
    <p:sldLayoutId id="2147485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24/05/19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460311597"/>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719900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984485"/>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7615787"/>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8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2.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88.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9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6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6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6.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276.xml"/><Relationship Id="rId4" Type="http://schemas.openxmlformats.org/officeDocument/2006/relationships/image" Target="../media/image92.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76.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590.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276.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5.xml"/><Relationship Id="rId1" Type="http://schemas.openxmlformats.org/officeDocument/2006/relationships/slideLayout" Target="../slideLayouts/slideLayout276.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6.xml"/><Relationship Id="rId1" Type="http://schemas.openxmlformats.org/officeDocument/2006/relationships/slideLayout" Target="../slideLayouts/slideLayout276.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7.xml"/><Relationship Id="rId1" Type="http://schemas.openxmlformats.org/officeDocument/2006/relationships/slideLayout" Target="../slideLayouts/slideLayout276.xml"/><Relationship Id="rId4" Type="http://schemas.openxmlformats.org/officeDocument/2006/relationships/image" Target="../media/image100.jpg"/></Relationships>
</file>

<file path=ppt/slides/_rels/slide11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8.xml"/><Relationship Id="rId1" Type="http://schemas.openxmlformats.org/officeDocument/2006/relationships/slideLayout" Target="../slideLayouts/slideLayout2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9.xml"/><Relationship Id="rId1" Type="http://schemas.openxmlformats.org/officeDocument/2006/relationships/slideLayout" Target="../slideLayouts/slideLayout27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0.xml"/><Relationship Id="rId1" Type="http://schemas.openxmlformats.org/officeDocument/2006/relationships/slideLayout" Target="../slideLayouts/slideLayout27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1.xml"/><Relationship Id="rId1" Type="http://schemas.openxmlformats.org/officeDocument/2006/relationships/slideLayout" Target="../slideLayouts/slideLayout2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2.xml"/><Relationship Id="rId1" Type="http://schemas.openxmlformats.org/officeDocument/2006/relationships/slideLayout" Target="../slideLayouts/slideLayout27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3.xml"/><Relationship Id="rId1" Type="http://schemas.openxmlformats.org/officeDocument/2006/relationships/slideLayout" Target="../slideLayouts/slideLayout2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4.xml"/><Relationship Id="rId1" Type="http://schemas.openxmlformats.org/officeDocument/2006/relationships/slideLayout" Target="../slideLayouts/slideLayout2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58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585.xml"/></Relationships>
</file>

<file path=ppt/slides/_rels/slide1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38.xml"/><Relationship Id="rId1" Type="http://schemas.openxmlformats.org/officeDocument/2006/relationships/vmlDrawing" Target="../drawings/vmlDrawing1.vml"/><Relationship Id="rId5" Type="http://schemas.openxmlformats.org/officeDocument/2006/relationships/image" Target="../media/image109.emf"/><Relationship Id="rId4" Type="http://schemas.openxmlformats.org/officeDocument/2006/relationships/oleObject" Target="../embeddings/oleObject1.bin"/></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50.xml"/></Relationships>
</file>

<file path=ppt/slides/_rels/slide1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8.xml"/><Relationship Id="rId1" Type="http://schemas.openxmlformats.org/officeDocument/2006/relationships/slideLayout" Target="../slideLayouts/slideLayout449.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05.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0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0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05.xml"/><Relationship Id="rId1" Type="http://schemas.openxmlformats.org/officeDocument/2006/relationships/themeOverride" Target="../theme/themeOverride4.xml"/><Relationship Id="rId4" Type="http://schemas.openxmlformats.org/officeDocument/2006/relationships/image" Target="../media/image115.png"/></Relationships>
</file>

<file path=ppt/slides/_rels/slide13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30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309.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30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309.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4.xml"/><Relationship Id="rId1" Type="http://schemas.openxmlformats.org/officeDocument/2006/relationships/slideLayout" Target="../slideLayouts/slideLayout30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5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33.xml"/></Relationships>
</file>

<file path=ppt/slides/_rels/slide14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9.xml"/><Relationship Id="rId1" Type="http://schemas.openxmlformats.org/officeDocument/2006/relationships/slideLayout" Target="../slideLayouts/slideLayout444.xml"/><Relationship Id="rId5" Type="http://schemas.openxmlformats.org/officeDocument/2006/relationships/image" Target="../media/image12.gif"/><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0.xml"/></Relationships>
</file>

<file path=ppt/slides/_rels/slide15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4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4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5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0.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9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6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39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403.xml"/></Relationships>
</file>

<file path=ppt/slides/_rels/slide1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8.xml"/><Relationship Id="rId1" Type="http://schemas.openxmlformats.org/officeDocument/2006/relationships/slideLayout" Target="../slideLayouts/slideLayout533.xml"/></Relationships>
</file>

<file path=ppt/slides/_rels/slide1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9.xml"/><Relationship Id="rId1" Type="http://schemas.openxmlformats.org/officeDocument/2006/relationships/slideLayout" Target="../slideLayouts/slideLayout4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403.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68.xml"/><Relationship Id="rId1" Type="http://schemas.openxmlformats.org/officeDocument/2006/relationships/themeOverride" Target="../theme/themeOverride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68.xml"/><Relationship Id="rId1" Type="http://schemas.openxmlformats.org/officeDocument/2006/relationships/themeOverride" Target="../theme/themeOverride6.xml"/></Relationships>
</file>

<file path=ppt/slides/_rels/slide1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55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50.xml"/></Relationships>
</file>

<file path=ppt/slides/_rels/slide1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4.xml"/><Relationship Id="rId1" Type="http://schemas.openxmlformats.org/officeDocument/2006/relationships/slideLayout" Target="../slideLayouts/slideLayout55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5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5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50.xml"/></Relationships>
</file>

<file path=ppt/slides/_rels/slide1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8.xml"/><Relationship Id="rId1" Type="http://schemas.openxmlformats.org/officeDocument/2006/relationships/slideLayout" Target="../slideLayouts/slideLayout55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37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368.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368.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2.xml"/><Relationship Id="rId1" Type="http://schemas.openxmlformats.org/officeDocument/2006/relationships/slideLayout" Target="../slideLayouts/slideLayout368.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3.xml"/><Relationship Id="rId1" Type="http://schemas.openxmlformats.org/officeDocument/2006/relationships/slideLayout" Target="../slideLayouts/slideLayout36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50.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368.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1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4.jpeg"/><Relationship Id="rId1" Type="http://schemas.openxmlformats.org/officeDocument/2006/relationships/slideLayout" Target="../slideLayouts/slideLayout416.xml"/></Relationships>
</file>

<file path=ppt/slides/_rels/slide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5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6.xml"/><Relationship Id="rId1" Type="http://schemas.openxmlformats.org/officeDocument/2006/relationships/slideLayout" Target="../slideLayouts/slideLayout368.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7.xml"/><Relationship Id="rId1" Type="http://schemas.openxmlformats.org/officeDocument/2006/relationships/slideLayout" Target="../slideLayouts/slideLayout368.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368.xml"/><Relationship Id="rId4" Type="http://schemas.openxmlformats.org/officeDocument/2006/relationships/image" Target="../media/image148.png"/></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9.xml"/><Relationship Id="rId1" Type="http://schemas.openxmlformats.org/officeDocument/2006/relationships/slideLayout" Target="../slideLayouts/slideLayout36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368.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0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50.xml"/></Relationships>
</file>

<file path=ppt/slides/_rels/slide19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1.xml"/><Relationship Id="rId1" Type="http://schemas.openxmlformats.org/officeDocument/2006/relationships/slideLayout" Target="../slideLayouts/slideLayout505.xml"/><Relationship Id="rId4" Type="http://schemas.openxmlformats.org/officeDocument/2006/relationships/image" Target="../media/image1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9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5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7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7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5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5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50.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5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89.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146.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0.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8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6.png"/><Relationship Id="rId1" Type="http://schemas.openxmlformats.org/officeDocument/2006/relationships/slideLayout" Target="../slideLayouts/slideLayout205.xml"/><Relationship Id="rId5" Type="http://schemas.openxmlformats.org/officeDocument/2006/relationships/image" Target="../media/image14.png"/><Relationship Id="rId4" Type="http://schemas.openxmlformats.org/officeDocument/2006/relationships/image" Target="../media/image13.gi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5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5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63.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5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16.xml"/><Relationship Id="rId5" Type="http://schemas.openxmlformats.org/officeDocument/2006/relationships/image" Target="../media/image50.png"/><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16.xml"/><Relationship Id="rId5" Type="http://schemas.openxmlformats.org/officeDocument/2006/relationships/image" Target="../media/image50.png"/><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23.xml"/><Relationship Id="rId5" Type="http://schemas.openxmlformats.org/officeDocument/2006/relationships/image" Target="../media/image57.png"/><Relationship Id="rId4" Type="http://schemas.openxmlformats.org/officeDocument/2006/relationships/image" Target="../media/image56.jpg"/></Relationships>
</file>

<file path=ppt/slides/_rels/slide7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image" Target="../media/image54.jpg"/><Relationship Id="rId1" Type="http://schemas.openxmlformats.org/officeDocument/2006/relationships/slideLayout" Target="../slideLayouts/slideLayout223.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jpg"/><Relationship Id="rId4" Type="http://schemas.openxmlformats.org/officeDocument/2006/relationships/image" Target="../media/image59.jp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63.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g"/><Relationship Id="rId7" Type="http://schemas.openxmlformats.org/officeDocument/2006/relationships/image" Target="../media/image74.jpe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8.jpe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9.png"/><Relationship Id="rId7" Type="http://schemas.openxmlformats.org/officeDocument/2006/relationships/image" Target="../media/image80.jpeg"/><Relationship Id="rId2" Type="http://schemas.openxmlformats.org/officeDocument/2006/relationships/image" Target="../media/image66.jpeg"/><Relationship Id="rId1" Type="http://schemas.openxmlformats.org/officeDocument/2006/relationships/slideLayout" Target="../slideLayouts/slideLayout223.xml"/><Relationship Id="rId6" Type="http://schemas.openxmlformats.org/officeDocument/2006/relationships/image" Target="../media/image67.png"/><Relationship Id="rId5" Type="http://schemas.openxmlformats.org/officeDocument/2006/relationships/image" Target="../media/image71.jp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3.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3.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7.gif"/><Relationship Id="rId1" Type="http://schemas.openxmlformats.org/officeDocument/2006/relationships/slideLayout" Target="../slideLayouts/slideLayout205.xml"/><Relationship Id="rId4" Type="http://schemas.openxmlformats.org/officeDocument/2006/relationships/image" Target="../media/image12.gif"/></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6.xml"/><Relationship Id="rId5" Type="http://schemas.openxmlformats.org/officeDocument/2006/relationships/image" Target="../media/image85.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6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5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9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13.gi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255.xml"/></Relationships>
</file>

<file path=ppt/slides/_rels/slide9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221305"/>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4691" name="Rectangle 3"/>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4692"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pic>
        <p:nvPicPr>
          <p:cNvPr id="126983" name="Picture 6"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08873" y="3315699"/>
            <a:ext cx="906015" cy="2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8"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6678" y="106478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9"/>
          <p:cNvSpPr>
            <a:spLocks noGrp="1" noChangeArrowheads="1"/>
          </p:cNvSpPr>
          <p:nvPr>
            <p:ph type="title" idx="4294967295"/>
          </p:nvPr>
        </p:nvSpPr>
        <p:spPr>
          <a:xfrm>
            <a:off x="4814888" y="3789804"/>
            <a:ext cx="4106416" cy="1676400"/>
          </a:xfrm>
        </p:spPr>
        <p:txBody>
          <a:bodyPr/>
          <a:lstStyle/>
          <a:p>
            <a:pPr eaLnBrk="1" hangingPunct="1">
              <a:defRPr/>
            </a:pPr>
            <a:r>
              <a:rPr lang="zh-CN" altLang="en-US" sz="7200" dirty="0">
                <a:solidFill>
                  <a:schemeClr val="bg1"/>
                </a:solidFill>
                <a:latin typeface="Times New Roman" charset="0"/>
                <a:cs typeface="SimSun" charset="0"/>
              </a:rPr>
              <a:t>弥迦书</a:t>
            </a:r>
            <a:endParaRPr lang="zh-CN" altLang="en-US" dirty="0">
              <a:latin typeface="Times New Roman" charset="0"/>
              <a:cs typeface="SimSun" charset="0"/>
            </a:endParaRPr>
          </a:p>
        </p:txBody>
      </p:sp>
      <p:sp>
        <p:nvSpPr>
          <p:cNvPr id="10"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pic>
        <p:nvPicPr>
          <p:cNvPr id="11" name="Picture 10" descr="Screen Shot 2016-06-29 at 6.49.32 PM.png">
            <a:extLst>
              <a:ext uri="{FF2B5EF4-FFF2-40B4-BE49-F238E27FC236}">
                <a16:creationId xmlns:a16="http://schemas.microsoft.com/office/drawing/2014/main" id="{D347E681-3D41-1C46-98AD-401C12925C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32654"/>
            <a:ext cx="3238500" cy="1790700"/>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2600" b="1">
                  <a:solidFill>
                    <a:srgbClr val="FFFFFF"/>
                  </a:solidFill>
                  <a:latin typeface="Garamond" charset="0"/>
                </a:rPr>
                <a:t>Judgment on Israel and Judah for Exploitation</a:t>
              </a:r>
              <a:endParaRPr lang="en-US">
                <a:solidFill>
                  <a:srgbClr val="FFFFFF"/>
                </a:solidFill>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endParaRPr lang="en-US">
                <a:solidFill>
                  <a:srgbClr val="000000"/>
                </a:solidFill>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rPr>
              <a:t>本书结构</a:t>
            </a:r>
            <a:endParaRPr lang="en-US" sz="1800" dirty="0">
              <a:effectLst/>
              <a:latin typeface="Arial" charset="0"/>
              <a:ea typeface="ＭＳ Ｐゴシック" charset="0"/>
            </a:endParaRP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dirty="0">
                <a:solidFill>
                  <a:srgbClr val="FFFFFF"/>
                </a:solidFill>
                <a:latin typeface="Arial Black" charset="0"/>
                <a:cs typeface="Times New Roman" charset="0"/>
              </a:rPr>
              <a:t>弥迦 </a:t>
            </a:r>
            <a:r>
              <a:rPr lang="en-US" sz="4500" dirty="0" err="1">
                <a:solidFill>
                  <a:srgbClr val="FFFFFF"/>
                </a:solidFill>
                <a:latin typeface="Bwhebb" charset="0"/>
                <a:cs typeface="Times New Roman" charset="0"/>
              </a:rPr>
              <a:t>hk</a:t>
            </a:r>
            <a:r>
              <a:rPr lang="fr-FR" sz="4500" dirty="0">
                <a:solidFill>
                  <a:srgbClr val="FFFFFF"/>
                </a:solidFill>
                <a:latin typeface="Bwhebb" charset="0"/>
                <a:cs typeface="Times New Roman" charset="0"/>
              </a:rPr>
              <a:t>'</a:t>
            </a:r>
            <a:r>
              <a:rPr lang="en-US" sz="4500" dirty="0" err="1">
                <a:solidFill>
                  <a:srgbClr val="FFFFFF"/>
                </a:solidFill>
                <a:latin typeface="Bwhebb" charset="0"/>
                <a:cs typeface="Times New Roman" charset="0"/>
              </a:rPr>
              <a:t>ymi</a:t>
            </a:r>
            <a:endParaRPr lang="en-US" sz="3600" dirty="0">
              <a:solidFill>
                <a:srgbClr val="FFFFFF"/>
              </a:solidFill>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dirty="0">
                  <a:solidFill>
                    <a:srgbClr val="FFFFFF"/>
                  </a:solidFill>
                  <a:latin typeface="Jott 43 Extended" charset="0"/>
                </a:rPr>
                <a:t>以色列的罪行</a:t>
              </a: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领导层的罪行</a:t>
              </a: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假先知与祭司的罪行</a:t>
              </a: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第一，二章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(1:2)</a:t>
              </a: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第三至五章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(3:1)</a:t>
              </a: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第六，七章</a:t>
              </a:r>
            </a:p>
            <a:p>
              <a:pPr algn="ctr"/>
              <a:r>
                <a:rPr lang="zh-CN" altLang="en-US" sz="1500" b="1" dirty="0">
                  <a:solidFill>
                    <a:srgbClr val="FFFFFF"/>
                  </a:solidFill>
                  <a:latin typeface="Arial" charset="0"/>
                  <a:cs typeface="Arial" charset="0"/>
                </a:rPr>
                <a:t>“当听耶和华的话” </a:t>
              </a:r>
              <a:r>
                <a:rPr lang="en-US" altLang="zh-CN" sz="1500" b="1" dirty="0">
                  <a:solidFill>
                    <a:srgbClr val="FFFFFF"/>
                  </a:solidFill>
                  <a:latin typeface="Arial" charset="0"/>
                  <a:cs typeface="Arial" charset="0"/>
                </a:rPr>
                <a:t>(6:1)</a:t>
              </a: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(2:1-2, 8-12)</a:t>
              </a:r>
              <a:endParaRPr lang="en-US" dirty="0">
                <a:solidFill>
                  <a:srgbClr val="FFFFFF"/>
                </a:solidFill>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(3:1-3, 9-11)</a:t>
              </a:r>
              <a:endParaRPr lang="en-US" dirty="0">
                <a:solidFill>
                  <a:srgbClr val="FFFFFF"/>
                </a:solidFill>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(6:10-12; 7:16)</a:t>
              </a:r>
              <a:endParaRPr lang="en-US" dirty="0">
                <a:solidFill>
                  <a:srgbClr val="FFFFFF"/>
                </a:solidFill>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对犹大和以色列的宣判</a:t>
            </a:r>
          </a:p>
          <a:p>
            <a:pPr algn="ctr" eaLnBrk="0" hangingPunct="0">
              <a:defRPr/>
            </a:pPr>
            <a:r>
              <a:rPr lang="en-US" sz="1200" b="1" dirty="0">
                <a:solidFill>
                  <a:srgbClr val="FFFFFF"/>
                </a:solidFill>
                <a:latin typeface="Arial Narrow" charset="0"/>
                <a:cs typeface="Arial" charset="0"/>
              </a:rPr>
              <a:t>1:2-16</a:t>
            </a:r>
            <a:endParaRPr lang="en-US" dirty="0">
              <a:solidFill>
                <a:srgbClr val="FFFFFF"/>
              </a:solidFill>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对压迫穷人的报应</a:t>
            </a:r>
          </a:p>
          <a:p>
            <a:pPr algn="ctr" eaLnBrk="0" hangingPunct="0">
              <a:defRPr/>
            </a:pPr>
            <a:r>
              <a:rPr lang="en-US" sz="1200" b="1" dirty="0">
                <a:solidFill>
                  <a:srgbClr val="FFFFFF"/>
                </a:solidFill>
                <a:latin typeface="Arial Narrow" charset="0"/>
                <a:cs typeface="Arial" charset="0"/>
              </a:rPr>
              <a:t>2:1-11</a:t>
            </a:r>
            <a:endParaRPr lang="en-US" dirty="0">
              <a:solidFill>
                <a:srgbClr val="FFFFFF"/>
              </a:solidFill>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招聚以色列剩下的人</a:t>
            </a:r>
          </a:p>
          <a:p>
            <a:pPr algn="ctr" eaLnBrk="0" hangingPunct="0"/>
            <a:r>
              <a:rPr lang="en-US" sz="1200" b="1" dirty="0">
                <a:solidFill>
                  <a:srgbClr val="FFFFFF"/>
                </a:solidFill>
                <a:latin typeface="Arial Narrow" charset="0"/>
                <a:cs typeface="Arial" charset="0"/>
              </a:rPr>
              <a:t>2:12-13</a:t>
            </a:r>
            <a:endParaRPr lang="en-US" dirty="0">
              <a:solidFill>
                <a:srgbClr val="FFFFFF"/>
              </a:solidFill>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宣布领导层的罪行</a:t>
            </a:r>
          </a:p>
          <a:p>
            <a:pPr algn="ctr" eaLnBrk="0" hangingPunct="0">
              <a:defRPr/>
            </a:pPr>
            <a:r>
              <a:rPr lang="en-US" sz="1200" b="1" dirty="0">
                <a:solidFill>
                  <a:srgbClr val="FFFFFF"/>
                </a:solidFill>
                <a:latin typeface="Arial Narrow" charset="0"/>
                <a:cs typeface="Arial" charset="0"/>
              </a:rPr>
              <a:t>Chap 3</a:t>
            </a:r>
            <a:endParaRPr lang="en-US" dirty="0">
              <a:solidFill>
                <a:srgbClr val="FFFFFF"/>
              </a:solidFill>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预言基督千禧年的国度</a:t>
            </a:r>
          </a:p>
          <a:p>
            <a:pPr algn="ctr" eaLnBrk="0" hangingPunct="0"/>
            <a:r>
              <a:rPr lang="en-US" sz="1200" b="1" dirty="0">
                <a:solidFill>
                  <a:srgbClr val="FFFFFF"/>
                </a:solidFill>
                <a:latin typeface="Arial Narrow" charset="0"/>
                <a:cs typeface="Arial" charset="0"/>
              </a:rPr>
              <a:t>4–5</a:t>
            </a:r>
            <a:endParaRPr lang="en-US" dirty="0">
              <a:solidFill>
                <a:srgbClr val="FFFFFF"/>
              </a:solidFill>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谴责假先知与祭司的罪行</a:t>
            </a:r>
            <a:r>
              <a:rPr lang="en-US" sz="1200" b="1" dirty="0">
                <a:solidFill>
                  <a:srgbClr val="FFFFFF"/>
                </a:solidFill>
                <a:latin typeface="Arial Narrow" charset="0"/>
                <a:cs typeface="Arial" charset="0"/>
              </a:rPr>
              <a:t>6:1-8</a:t>
            </a:r>
            <a:endParaRPr lang="en-US" dirty="0">
              <a:solidFill>
                <a:srgbClr val="FFFFFF"/>
              </a:solidFill>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假先知与祭司的罪行</a:t>
            </a:r>
          </a:p>
          <a:p>
            <a:pPr algn="ctr" eaLnBrk="0" hangingPunct="0">
              <a:defRPr/>
            </a:pPr>
            <a:r>
              <a:rPr lang="en-US" sz="1200" b="1" dirty="0">
                <a:solidFill>
                  <a:srgbClr val="FFFFFF"/>
                </a:solidFill>
                <a:latin typeface="Arial Narrow" charset="0"/>
                <a:cs typeface="Arial" charset="0"/>
              </a:rPr>
              <a:t>6:9–7:6</a:t>
            </a:r>
            <a:endParaRPr lang="en-US" dirty="0">
              <a:solidFill>
                <a:srgbClr val="FFFFFF"/>
              </a:solidFill>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神为救恩之源</a:t>
            </a:r>
          </a:p>
          <a:p>
            <a:pPr algn="ctr" eaLnBrk="0" hangingPunct="0"/>
            <a:r>
              <a:rPr lang="en-US" sz="1200" b="1" dirty="0">
                <a:solidFill>
                  <a:srgbClr val="FFFFFF"/>
                </a:solidFill>
                <a:latin typeface="Arial Narrow" charset="0"/>
                <a:cs typeface="Arial" charset="0"/>
              </a:rPr>
              <a:t>7:7-20</a:t>
            </a:r>
            <a:endParaRPr lang="en-US" dirty="0">
              <a:solidFill>
                <a:srgbClr val="FFFFFF"/>
              </a:solidFill>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b="1" dirty="0">
                  <a:solidFill>
                    <a:srgbClr val="FFFFFF"/>
                  </a:solidFill>
                  <a:latin typeface="Arial" charset="0"/>
                  <a:cs typeface="Arial" charset="0"/>
                </a:rPr>
                <a:t>以色列与犹大</a:t>
              </a: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rial" charset="0"/>
                  <a:cs typeface="Arial" charset="0"/>
                </a:rPr>
                <a:t>主前</a:t>
              </a:r>
              <a:r>
                <a:rPr lang="en-US" altLang="zh-CN" sz="1900" b="1" dirty="0">
                  <a:solidFill>
                    <a:srgbClr val="FFFFFF"/>
                  </a:solidFill>
                  <a:latin typeface="Arial" charset="0"/>
                  <a:cs typeface="Arial" charset="0"/>
                </a:rPr>
                <a:t>735-710 (</a:t>
              </a:r>
              <a:r>
                <a:rPr lang="zh-CN" altLang="en-US" sz="1900" b="1" dirty="0">
                  <a:solidFill>
                    <a:srgbClr val="FFFFFF"/>
                  </a:solidFill>
                  <a:latin typeface="Arial" charset="0"/>
                  <a:cs typeface="Arial" charset="0"/>
                </a:rPr>
                <a:t>以色列亡国时及亡国前后期）</a:t>
              </a: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FFFFFF"/>
                </a:solidFill>
                <a:latin typeface="Arial Black" charset="0"/>
                <a:cs typeface="Times New Roman" charset="0"/>
              </a:rPr>
              <a:t>以色列和犹大的宣判</a:t>
            </a:r>
          </a:p>
        </p:txBody>
      </p:sp>
    </p:spTree>
    <p:extLst>
      <p:ext uri="{BB962C8B-B14F-4D97-AF65-F5344CB8AC3E}">
        <p14:creationId xmlns:p14="http://schemas.microsoft.com/office/powerpoint/2010/main" val="1725014948"/>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667258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pPr defTabSz="457200" fontAlgn="auto">
              <a:spcBef>
                <a:spcPts val="0"/>
              </a:spcBef>
              <a:spcAft>
                <a:spcPts val="0"/>
              </a:spcAft>
            </a:pPr>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pPr defTabSz="457200" fontAlgn="auto">
              <a:spcBef>
                <a:spcPts val="0"/>
              </a:spcBef>
              <a:spcAft>
                <a:spcPts val="0"/>
              </a:spcAft>
            </a:pPr>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pPr defTabSz="457200" fontAlgn="auto">
              <a:spcBef>
                <a:spcPts val="0"/>
              </a:spcBef>
              <a:spcAft>
                <a:spcPts val="0"/>
              </a:spcAft>
            </a:pPr>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pPr defTabSz="457200" fontAlgn="auto">
              <a:spcBef>
                <a:spcPts val="0"/>
              </a:spcBef>
              <a:spcAft>
                <a:spcPts val="0"/>
              </a:spcAft>
            </a:pPr>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pPr defTabSz="457200" fontAlgn="auto">
              <a:spcBef>
                <a:spcPts val="0"/>
              </a:spcBef>
              <a:spcAft>
                <a:spcPts val="0"/>
              </a:spcAft>
            </a:pPr>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pPr defTabSz="457200" fontAlgn="auto">
              <a:spcBef>
                <a:spcPts val="0"/>
              </a:spcBef>
              <a:spcAft>
                <a:spcPts val="0"/>
              </a:spcAft>
            </a:pPr>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313588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b="1">
                <a:solidFill>
                  <a:srgbClr val="000000"/>
                </a:solidFill>
                <a:effectLst>
                  <a:outerShdw blurRad="38100" dist="38100" dir="2700000" algn="tl">
                    <a:srgbClr val="FFFFFF"/>
                  </a:outerShdw>
                </a:effectLst>
                <a:latin typeface="Times New Roman"/>
                <a:cs typeface="SimSun" charset="0"/>
              </a:rPr>
              <a:t>h</a:t>
            </a:r>
          </a:p>
        </p:txBody>
      </p:sp>
      <p:sp>
        <p:nvSpPr>
          <p:cNvPr id="147459"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650</a:t>
            </a:r>
          </a:p>
        </p:txBody>
      </p:sp>
      <p:sp>
        <p:nvSpPr>
          <p:cNvPr id="147460"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800</a:t>
            </a:r>
          </a:p>
        </p:txBody>
      </p:sp>
      <p:sp>
        <p:nvSpPr>
          <p:cNvPr id="147461"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900</a:t>
            </a:r>
          </a:p>
        </p:txBody>
      </p:sp>
      <p:sp>
        <p:nvSpPr>
          <p:cNvPr id="147462"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950</a:t>
            </a:r>
          </a:p>
        </p:txBody>
      </p:sp>
      <p:sp>
        <p:nvSpPr>
          <p:cNvPr id="147463"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1000</a:t>
            </a:r>
          </a:p>
        </p:txBody>
      </p:sp>
      <p:sp>
        <p:nvSpPr>
          <p:cNvPr id="147464"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500</a:t>
            </a:r>
          </a:p>
        </p:txBody>
      </p:sp>
      <p:grpSp>
        <p:nvGrpSpPr>
          <p:cNvPr id="167944" name="Group 9"/>
          <p:cNvGrpSpPr>
            <a:grpSpLocks/>
          </p:cNvGrpSpPr>
          <p:nvPr/>
        </p:nvGrpSpPr>
        <p:grpSpPr bwMode="auto">
          <a:xfrm>
            <a:off x="66675" y="3044825"/>
            <a:ext cx="9534525" cy="844550"/>
            <a:chOff x="42" y="1918"/>
            <a:chExt cx="6006" cy="532"/>
          </a:xfrm>
        </p:grpSpPr>
        <p:grpSp>
          <p:nvGrpSpPr>
            <p:cNvPr id="167968" name="Group 10"/>
            <p:cNvGrpSpPr>
              <a:grpSpLocks/>
            </p:cNvGrpSpPr>
            <p:nvPr/>
          </p:nvGrpSpPr>
          <p:grpSpPr bwMode="auto">
            <a:xfrm>
              <a:off x="96" y="1918"/>
              <a:ext cx="1296" cy="530"/>
              <a:chOff x="96" y="1918"/>
              <a:chExt cx="1296" cy="530"/>
            </a:xfrm>
          </p:grpSpPr>
          <p:sp>
            <p:nvSpPr>
              <p:cNvPr id="1475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grpSp>
          <p:nvGrpSpPr>
            <p:cNvPr id="167969" name="Group 15"/>
            <p:cNvGrpSpPr>
              <a:grpSpLocks/>
            </p:cNvGrpSpPr>
            <p:nvPr/>
          </p:nvGrpSpPr>
          <p:grpSpPr bwMode="auto">
            <a:xfrm>
              <a:off x="1824" y="1920"/>
              <a:ext cx="1296" cy="530"/>
              <a:chOff x="96" y="1918"/>
              <a:chExt cx="1296" cy="530"/>
            </a:xfrm>
          </p:grpSpPr>
          <p:sp>
            <p:nvSpPr>
              <p:cNvPr id="147499"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0"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1"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2"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grpSp>
          <p:nvGrpSpPr>
            <p:cNvPr id="167970" name="Group 20"/>
            <p:cNvGrpSpPr>
              <a:grpSpLocks/>
            </p:cNvGrpSpPr>
            <p:nvPr/>
          </p:nvGrpSpPr>
          <p:grpSpPr bwMode="auto">
            <a:xfrm>
              <a:off x="3552" y="1920"/>
              <a:ext cx="1296" cy="530"/>
              <a:chOff x="96" y="1918"/>
              <a:chExt cx="1296" cy="530"/>
            </a:xfrm>
          </p:grpSpPr>
          <p:sp>
            <p:nvSpPr>
              <p:cNvPr id="14749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sp>
          <p:nvSpPr>
            <p:cNvPr id="147492"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3"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4"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sp>
        <p:nvSpPr>
          <p:cNvPr id="147466"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550</a:t>
            </a:r>
          </a:p>
        </p:txBody>
      </p:sp>
      <p:sp>
        <p:nvSpPr>
          <p:cNvPr id="147467"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850</a:t>
            </a:r>
          </a:p>
        </p:txBody>
      </p:sp>
      <p:sp>
        <p:nvSpPr>
          <p:cNvPr id="147468"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1050</a:t>
            </a:r>
          </a:p>
        </p:txBody>
      </p:sp>
      <p:sp>
        <p:nvSpPr>
          <p:cNvPr id="147469"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1100</a:t>
            </a:r>
          </a:p>
        </p:txBody>
      </p:sp>
      <p:sp>
        <p:nvSpPr>
          <p:cNvPr id="147470"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450</a:t>
            </a:r>
          </a:p>
        </p:txBody>
      </p:sp>
      <p:sp>
        <p:nvSpPr>
          <p:cNvPr id="147471" name="Text Box 33"/>
          <p:cNvSpPr txBox="1">
            <a:spLocks noChangeArrowheads="1"/>
          </p:cNvSpPr>
          <p:nvPr/>
        </p:nvSpPr>
        <p:spPr bwMode="auto">
          <a:xfrm>
            <a:off x="304800" y="1003300"/>
            <a:ext cx="2514600" cy="1677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a:solidFill>
                  <a:srgbClr val="00FFFF"/>
                </a:solidFill>
                <a:cs typeface="SimSun" charset="0"/>
              </a:rPr>
              <a:t>以色列国（分裂前）</a:t>
            </a:r>
            <a:r>
              <a:rPr lang="en-US" altLang="zh-CN" b="1">
                <a:solidFill>
                  <a:srgbClr val="00FFFF"/>
                </a:solidFill>
                <a:cs typeface="SimSun" charset="0"/>
              </a:rPr>
              <a:t>1050-930</a:t>
            </a:r>
          </a:p>
        </p:txBody>
      </p:sp>
      <p:sp>
        <p:nvSpPr>
          <p:cNvPr id="147472" name="Text Box 34"/>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dirty="0">
                <a:solidFill>
                  <a:srgbClr val="66FF66"/>
                </a:solidFill>
                <a:cs typeface="SimSun" charset="0"/>
              </a:rPr>
              <a:t>被掳  </a:t>
            </a:r>
            <a:r>
              <a:rPr lang="en-US" altLang="zh-CN" b="1" dirty="0">
                <a:solidFill>
                  <a:srgbClr val="66FF66"/>
                </a:solidFill>
                <a:cs typeface="SimSun" charset="0"/>
              </a:rPr>
              <a:t>586-536</a:t>
            </a:r>
          </a:p>
        </p:txBody>
      </p:sp>
      <p:sp>
        <p:nvSpPr>
          <p:cNvPr id="14747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747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6" name="Text Box 38"/>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7 5 0 </a:t>
            </a:r>
          </a:p>
        </p:txBody>
      </p:sp>
      <p:sp>
        <p:nvSpPr>
          <p:cNvPr id="14747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8" name="Text Box 40"/>
          <p:cNvSpPr txBox="1">
            <a:spLocks noChangeArrowheads="1"/>
          </p:cNvSpPr>
          <p:nvPr/>
        </p:nvSpPr>
        <p:spPr bwMode="auto">
          <a:xfrm>
            <a:off x="3924300" y="0"/>
            <a:ext cx="2743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a:solidFill>
                  <a:srgbClr val="FFFFFF"/>
                </a:solidFill>
                <a:cs typeface="SimSun" charset="0"/>
              </a:rPr>
              <a:t>弥迦</a:t>
            </a:r>
            <a:endParaRPr lang="en-US" altLang="zh-CN" sz="3600">
              <a:solidFill>
                <a:srgbClr val="FFFFFF"/>
              </a:solidFill>
              <a:cs typeface="SimSun" charset="0"/>
            </a:endParaRPr>
          </a:p>
        </p:txBody>
      </p:sp>
      <p:sp>
        <p:nvSpPr>
          <p:cNvPr id="14747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80" name="Text Box 42"/>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7 0 0 </a:t>
            </a:r>
          </a:p>
        </p:txBody>
      </p:sp>
      <p:sp>
        <p:nvSpPr>
          <p:cNvPr id="147481" name="Text Box 43"/>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600</a:t>
            </a:r>
          </a:p>
        </p:txBody>
      </p:sp>
      <p:sp>
        <p:nvSpPr>
          <p:cNvPr id="147482" name="Text Box 44"/>
          <p:cNvSpPr txBox="1">
            <a:spLocks noChangeArrowheads="1"/>
          </p:cNvSpPr>
          <p:nvPr/>
        </p:nvSpPr>
        <p:spPr bwMode="auto">
          <a:xfrm>
            <a:off x="3886200" y="533400"/>
            <a:ext cx="2819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b="1">
                <a:solidFill>
                  <a:srgbClr val="FFFFFF"/>
                </a:solidFill>
                <a:cs typeface="SimSun" charset="0"/>
              </a:rPr>
              <a:t>主前</a:t>
            </a:r>
            <a:r>
              <a:rPr lang="en-US" altLang="zh-CN" b="1">
                <a:solidFill>
                  <a:srgbClr val="FFFFFF"/>
                </a:solidFill>
                <a:cs typeface="SimSun" charset="0"/>
              </a:rPr>
              <a:t>740-700 </a:t>
            </a:r>
          </a:p>
        </p:txBody>
      </p:sp>
      <p:sp>
        <p:nvSpPr>
          <p:cNvPr id="147483" name="AutoShape 45"/>
          <p:cNvSpPr>
            <a:spLocks noChangeArrowheads="1"/>
          </p:cNvSpPr>
          <p:nvPr/>
        </p:nvSpPr>
        <p:spPr bwMode="auto">
          <a:xfrm flipV="1">
            <a:off x="4876800" y="1143000"/>
            <a:ext cx="838200" cy="2590800"/>
          </a:xfrm>
          <a:prstGeom prst="upArrow">
            <a:avLst>
              <a:gd name="adj1" fmla="val 50000"/>
              <a:gd name="adj2" fmla="val 77273"/>
            </a:avLst>
          </a:prstGeom>
          <a:solidFill>
            <a:schemeClr val="bg1"/>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a:defRPr/>
            </a:pPr>
            <a:endParaRPr lang="en-US">
              <a:solidFill>
                <a:srgbClr val="000000"/>
              </a:solidFill>
              <a:latin typeface="Times New Roman"/>
              <a:cs typeface="+mn-cs"/>
            </a:endParaRPr>
          </a:p>
        </p:txBody>
      </p:sp>
      <p:sp>
        <p:nvSpPr>
          <p:cNvPr id="147484" name="Text Box 46"/>
          <p:cNvSpPr txBox="1">
            <a:spLocks noChangeArrowheads="1"/>
          </p:cNvSpPr>
          <p:nvPr/>
        </p:nvSpPr>
        <p:spPr bwMode="auto">
          <a:xfrm>
            <a:off x="5181600" y="10033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a:solidFill>
                  <a:srgbClr val="FF99FF"/>
                </a:solidFill>
                <a:cs typeface="SimSun" charset="0"/>
              </a:rPr>
              <a:t>犹大王国</a:t>
            </a:r>
            <a:endParaRPr lang="en-US" altLang="zh-CN" sz="3600" b="1">
              <a:solidFill>
                <a:srgbClr val="FF99FF"/>
              </a:solidFill>
              <a:cs typeface="SimSun" charset="0"/>
            </a:endParaRPr>
          </a:p>
          <a:p>
            <a:pPr algn="ctr">
              <a:spcBef>
                <a:spcPct val="50000"/>
              </a:spcBef>
              <a:defRPr/>
            </a:pPr>
            <a:r>
              <a:rPr lang="en-US" altLang="zh-CN" b="1">
                <a:solidFill>
                  <a:srgbClr val="FF99FF"/>
                </a:solidFill>
                <a:cs typeface="SimSun" charset="0"/>
              </a:rPr>
              <a:t>722-586</a:t>
            </a:r>
          </a:p>
        </p:txBody>
      </p:sp>
      <p:sp>
        <p:nvSpPr>
          <p:cNvPr id="147485" name="Text Box 47"/>
          <p:cNvSpPr txBox="1">
            <a:spLocks noChangeArrowheads="1"/>
          </p:cNvSpPr>
          <p:nvPr/>
        </p:nvSpPr>
        <p:spPr bwMode="auto">
          <a:xfrm>
            <a:off x="2555875" y="692150"/>
            <a:ext cx="2520950" cy="2014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lnSpc>
                <a:spcPct val="50000"/>
              </a:lnSpc>
              <a:spcBef>
                <a:spcPct val="50000"/>
              </a:spcBef>
              <a:defRPr/>
            </a:pPr>
            <a:endParaRPr lang="zh-CN" altLang="en-US" sz="3600" b="1">
              <a:solidFill>
                <a:srgbClr val="00FFFF"/>
              </a:solidFill>
              <a:cs typeface="SimSun" charset="0"/>
            </a:endParaRPr>
          </a:p>
          <a:p>
            <a:pPr algn="ctr">
              <a:lnSpc>
                <a:spcPct val="50000"/>
              </a:lnSpc>
              <a:spcBef>
                <a:spcPct val="50000"/>
              </a:spcBef>
              <a:defRPr/>
            </a:pPr>
            <a:r>
              <a:rPr lang="zh-CN" altLang="en-US" sz="3600" b="1">
                <a:solidFill>
                  <a:srgbClr val="00FFFF"/>
                </a:solidFill>
                <a:cs typeface="SimSun" charset="0"/>
              </a:rPr>
              <a:t>以色列国</a:t>
            </a:r>
          </a:p>
          <a:p>
            <a:pPr algn="ctr">
              <a:lnSpc>
                <a:spcPct val="50000"/>
              </a:lnSpc>
              <a:spcBef>
                <a:spcPct val="50000"/>
              </a:spcBef>
              <a:defRPr/>
            </a:pPr>
            <a:r>
              <a:rPr lang="zh-CN" altLang="en-US" sz="3600" b="1">
                <a:solidFill>
                  <a:srgbClr val="00FFFF"/>
                </a:solidFill>
                <a:cs typeface="SimSun" charset="0"/>
              </a:rPr>
              <a:t>（分裂后）</a:t>
            </a:r>
            <a:endParaRPr lang="en-US" altLang="zh-CN" sz="3600" b="1">
              <a:solidFill>
                <a:srgbClr val="FFFF00"/>
              </a:solidFill>
              <a:cs typeface="SimSun" charset="0"/>
            </a:endParaRPr>
          </a:p>
          <a:p>
            <a:pPr algn="ctr">
              <a:lnSpc>
                <a:spcPct val="50000"/>
              </a:lnSpc>
              <a:spcBef>
                <a:spcPct val="50000"/>
              </a:spcBef>
              <a:defRPr/>
            </a:pPr>
            <a:r>
              <a:rPr lang="en-US" altLang="zh-CN" sz="3600" b="1">
                <a:solidFill>
                  <a:srgbClr val="FFFF00"/>
                </a:solidFill>
                <a:cs typeface="SimSun" charset="0"/>
              </a:rPr>
              <a:t>930-722</a:t>
            </a:r>
          </a:p>
        </p:txBody>
      </p:sp>
      <p:sp>
        <p:nvSpPr>
          <p:cNvPr id="147486" name="Text Box 48"/>
          <p:cNvSpPr txBox="1">
            <a:spLocks noChangeArrowheads="1"/>
          </p:cNvSpPr>
          <p:nvPr/>
        </p:nvSpPr>
        <p:spPr bwMode="auto">
          <a:xfrm>
            <a:off x="7010400" y="1003300"/>
            <a:ext cx="2514600" cy="2105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dirty="0">
                <a:solidFill>
                  <a:srgbClr val="66FF66"/>
                </a:solidFill>
                <a:cs typeface="SimSun" charset="0"/>
              </a:rPr>
              <a:t>被掳后</a:t>
            </a:r>
            <a:endParaRPr lang="en-US" altLang="zh-CN" sz="3600" b="1" dirty="0">
              <a:solidFill>
                <a:srgbClr val="FFCC00"/>
              </a:solidFill>
              <a:cs typeface="SimSun" charset="0"/>
            </a:endParaRPr>
          </a:p>
          <a:p>
            <a:pPr algn="ctr">
              <a:spcBef>
                <a:spcPct val="50000"/>
              </a:spcBef>
              <a:defRPr/>
            </a:pPr>
            <a:r>
              <a:rPr lang="en-US" altLang="zh-CN" b="1" dirty="0">
                <a:solidFill>
                  <a:srgbClr val="FFCC00"/>
                </a:solidFill>
                <a:cs typeface="SimSun" charset="0"/>
              </a:rPr>
              <a:t>536-425</a:t>
            </a:r>
          </a:p>
          <a:p>
            <a:pPr algn="ctr">
              <a:spcBef>
                <a:spcPct val="50000"/>
              </a:spcBef>
              <a:defRPr/>
            </a:pPr>
            <a:endParaRPr lang="en-US" altLang="zh-CN" b="1" dirty="0">
              <a:solidFill>
                <a:srgbClr val="FFCC00"/>
              </a:solidFill>
              <a:cs typeface="SimSun" charset="0"/>
            </a:endParaRPr>
          </a:p>
        </p:txBody>
      </p:sp>
      <p:sp>
        <p:nvSpPr>
          <p:cNvPr id="147487" name="Rectangle 49"/>
          <p:cNvSpPr>
            <a:spLocks noChangeArrowheads="1"/>
          </p:cNvSpPr>
          <p:nvPr/>
        </p:nvSpPr>
        <p:spPr bwMode="auto">
          <a:xfrm>
            <a:off x="5067300" y="3657600"/>
            <a:ext cx="514350" cy="171450"/>
          </a:xfrm>
          <a:prstGeom prst="rect">
            <a:avLst/>
          </a:prstGeom>
          <a:solidFill>
            <a:schemeClr val="bg1"/>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000000"/>
              </a:solidFill>
              <a:latin typeface="Times New Roman"/>
              <a:cs typeface="+mn-cs"/>
            </a:endParaRPr>
          </a:p>
        </p:txBody>
      </p:sp>
      <p:sp>
        <p:nvSpPr>
          <p:cNvPr id="167967" name="Rectangle 50"/>
          <p:cNvSpPr>
            <a:spLocks noGrp="1" noChangeArrowheads="1"/>
          </p:cNvSpPr>
          <p:nvPr>
            <p:ph type="title" idx="4294967295"/>
          </p:nvPr>
        </p:nvSpPr>
        <p:spPr>
          <a:xfrm>
            <a:off x="0" y="6172200"/>
            <a:ext cx="7772400" cy="685800"/>
          </a:xfrm>
          <a:noFill/>
          <a:effectLst>
            <a:outerShdw dist="35921" dir="2700000" algn="ctr" rotWithShape="0">
              <a:schemeClr val="tx1"/>
            </a:outerShdw>
          </a:effectLst>
        </p:spPr>
        <p:txBody>
          <a:bodyPr/>
          <a:lstStyle/>
          <a:p>
            <a:pPr algn="l" eaLnBrk="1" hangingPunct="1"/>
            <a:r>
              <a:rPr lang="zh-CN" altLang="en-US">
                <a:solidFill>
                  <a:schemeClr val="bg1"/>
                </a:solidFill>
                <a:latin typeface="Times New Roman" charset="0"/>
                <a:cs typeface="SimSun" charset="0"/>
              </a:rPr>
              <a:t>认定先知任期</a:t>
            </a:r>
            <a:endParaRPr lang="zh-CN" altLang="en-US">
              <a:latin typeface="Times New Roman" charset="0"/>
              <a:cs typeface="SimSun" charset="0"/>
            </a:endParaRPr>
          </a:p>
        </p:txBody>
      </p:sp>
    </p:spTree>
    <p:extLst>
      <p:ext uri="{BB962C8B-B14F-4D97-AF65-F5344CB8AC3E}">
        <p14:creationId xmlns:p14="http://schemas.microsoft.com/office/powerpoint/2010/main" val="1861023822"/>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zh-CN" altLang="en-US" b="1" dirty="0">
                <a:effectLst>
                  <a:outerShdw blurRad="38100" dist="38100" dir="2700000" algn="tl">
                    <a:srgbClr val="000000"/>
                  </a:outerShdw>
                </a:effectLst>
                <a:latin typeface="Arial" pitchFamily="34" charset="0"/>
                <a:cs typeface="Arial" pitchFamily="34" charset="0"/>
              </a:rPr>
              <a:t>弥迦书和以赛亚书相似之处</a:t>
            </a:r>
            <a:endParaRPr lang="en-US" altLang="en-US" b="1" dirty="0">
              <a:effectLst>
                <a:outerShdw blurRad="38100" dist="38100" dir="2700000" algn="tl">
                  <a:srgbClr val="000000"/>
                </a:outerShdw>
              </a:effectLst>
              <a:latin typeface="Arial" pitchFamily="34" charset="0"/>
              <a:cs typeface="Arial" pitchFamily="34" charset="0"/>
            </a:endParaRP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完全相似的平行</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强调弥撒亚</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写于耶路撒冷 </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写作关于以色列和犹大</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影响了西西家</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强调国度</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当代性</a:t>
            </a:r>
            <a:endParaRPr lang="en-US" sz="2800" b="1" i="1" dirty="0">
              <a:solidFill>
                <a:srgbClr val="FFFFFF"/>
              </a:solidFill>
              <a:latin typeface="Arial" charset="0"/>
              <a:cs typeface="Arial" charset="0"/>
            </a:endParaRP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3200">
                <a:solidFill>
                  <a:srgbClr val="FFFFFF"/>
                </a:solidFill>
                <a:latin typeface="Times New Roman" charset="0"/>
                <a:ea typeface="ＭＳ Ｐゴシック" charset="0"/>
                <a:cs typeface="ＭＳ Ｐゴシック" charset="0"/>
              </a:defRPr>
            </a:lvl1pPr>
            <a:lvl2pPr>
              <a:defRPr sz="2800">
                <a:solidFill>
                  <a:srgbClr val="FFFFFF"/>
                </a:solidFill>
                <a:latin typeface="Times New Roman" charset="0"/>
                <a:ea typeface="ＭＳ Ｐゴシック" charset="0"/>
              </a:defRPr>
            </a:lvl2pPr>
            <a:lvl3pPr>
              <a:defRPr sz="2400">
                <a:solidFill>
                  <a:srgbClr val="FFFFFF"/>
                </a:solidFill>
                <a:latin typeface="Times New Roman" charset="0"/>
                <a:ea typeface="ＭＳ Ｐゴシック" charset="0"/>
              </a:defRPr>
            </a:lvl3pPr>
            <a:lvl4pPr>
              <a:defRPr sz="2000">
                <a:solidFill>
                  <a:srgbClr val="FFFFFF"/>
                </a:solidFill>
                <a:latin typeface="Times New Roman" charset="0"/>
                <a:ea typeface="ＭＳ Ｐゴシック" charset="0"/>
              </a:defRPr>
            </a:lvl4pPr>
            <a:lvl5pPr>
              <a:defRPr sz="2000">
                <a:solidFill>
                  <a:srgbClr val="FFFFFF"/>
                </a:solidFill>
                <a:latin typeface="Times New Roman" charset="0"/>
                <a:ea typeface="ＭＳ Ｐゴシック" charset="0"/>
              </a:defRPr>
            </a:lvl5pPr>
            <a:lvl6pPr eaLnBrk="0" hangingPunct="0">
              <a:buFont typeface="Wingdings" charset="0"/>
              <a:defRPr sz="2000">
                <a:solidFill>
                  <a:srgbClr val="FFFFFF"/>
                </a:solidFill>
                <a:latin typeface="Times New Roman" charset="0"/>
                <a:ea typeface="ＭＳ Ｐゴシック" charset="0"/>
              </a:defRPr>
            </a:lvl6pPr>
            <a:lvl7pPr eaLnBrk="0" hangingPunct="0">
              <a:buFont typeface="Wingdings" charset="0"/>
              <a:defRPr sz="2000">
                <a:solidFill>
                  <a:srgbClr val="FFFFFF"/>
                </a:solidFill>
                <a:latin typeface="Times New Roman" charset="0"/>
                <a:ea typeface="ＭＳ Ｐゴシック" charset="0"/>
              </a:defRPr>
            </a:lvl7pPr>
            <a:lvl8pPr eaLnBrk="0" hangingPunct="0">
              <a:buFont typeface="Wingdings" charset="0"/>
              <a:defRPr sz="2000">
                <a:solidFill>
                  <a:srgbClr val="FFFFFF"/>
                </a:solidFill>
                <a:latin typeface="Times New Roman" charset="0"/>
                <a:ea typeface="ＭＳ Ｐゴシック" charset="0"/>
              </a:defRPr>
            </a:lvl8pPr>
            <a:lvl9pPr eaLnBrk="0" hangingPunct="0">
              <a:buFont typeface="Wingdings" charset="0"/>
              <a:defRPr sz="2000">
                <a:solidFill>
                  <a:srgbClr val="FFFFFF"/>
                </a:solidFill>
                <a:latin typeface="Times New Roman" charset="0"/>
                <a:ea typeface="ＭＳ Ｐゴシック" charset="0"/>
              </a:defRPr>
            </a:lvl9pPr>
          </a:lstStyle>
          <a:p>
            <a:pPr algn="ctr" eaLnBrk="0" hangingPunct="0">
              <a:defRPr/>
            </a:pPr>
            <a:r>
              <a:rPr lang="en-US" sz="2400" b="1">
                <a:effectLst>
                  <a:outerShdw blurRad="38100" dist="38100" dir="2700000" algn="tl">
                    <a:srgbClr val="000000"/>
                  </a:outerShdw>
                </a:effectLst>
                <a:latin typeface="Arial" charset="0"/>
                <a:cs typeface="Arial" charset="0"/>
              </a:rPr>
              <a:t>616</a:t>
            </a:r>
          </a:p>
        </p:txBody>
      </p:sp>
    </p:spTree>
    <p:extLst>
      <p:ext uri="{BB962C8B-B14F-4D97-AF65-F5344CB8AC3E}">
        <p14:creationId xmlns:p14="http://schemas.microsoft.com/office/powerpoint/2010/main" val="1043824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zh-CN" altLang="en-US" sz="3600" dirty="0">
                <a:solidFill>
                  <a:schemeClr val="tx1"/>
                </a:solidFill>
                <a:latin typeface="Arial" charset="0"/>
                <a:ea typeface="ＭＳ Ｐゴシック" charset="0"/>
                <a:cs typeface="Arial" charset="0"/>
              </a:rPr>
              <a:t>千年耶路撒冷 </a:t>
            </a:r>
            <a:r>
              <a:rPr lang="en-US" sz="3600" dirty="0">
                <a:solidFill>
                  <a:schemeClr val="tx1"/>
                </a:solidFill>
                <a:effectLst/>
                <a:latin typeface="Arial" charset="0"/>
                <a:ea typeface="ＭＳ Ｐゴシック" charset="0"/>
                <a:cs typeface="Arial" charset="0"/>
              </a:rPr>
              <a:t>(</a:t>
            </a:r>
            <a:r>
              <a:rPr lang="zh-CN" altLang="en-US" sz="3600" dirty="0">
                <a:solidFill>
                  <a:schemeClr val="tx1"/>
                </a:solidFill>
                <a:effectLst/>
                <a:latin typeface="Arial" charset="0"/>
                <a:ea typeface="ＭＳ Ｐゴシック" charset="0"/>
                <a:cs typeface="Arial" charset="0"/>
              </a:rPr>
              <a:t>以赛亚</a:t>
            </a:r>
            <a:r>
              <a:rPr lang="en-US" sz="3600" dirty="0">
                <a:solidFill>
                  <a:schemeClr val="tx1"/>
                </a:solidFill>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zh-CN" altLang="en-US" sz="3200" dirty="0">
                <a:solidFill>
                  <a:srgbClr val="FFFFFF"/>
                </a:solidFill>
              </a:rPr>
              <a:t>“训诲必出于锡安</a:t>
            </a:r>
            <a:r>
              <a:rPr lang="en-US" altLang="zh-CN" sz="3200" dirty="0">
                <a:solidFill>
                  <a:srgbClr val="FFFFFF"/>
                </a:solidFill>
              </a:rPr>
              <a:t>, </a:t>
            </a:r>
            <a:r>
              <a:rPr lang="zh-CN" altLang="en-US" sz="3200" dirty="0">
                <a:solidFill>
                  <a:srgbClr val="FFFFFF"/>
                </a:solidFill>
              </a:rPr>
              <a:t>耶和华的言语</a:t>
            </a:r>
            <a:r>
              <a:rPr lang="en-US" altLang="zh-CN" sz="3200" dirty="0">
                <a:solidFill>
                  <a:srgbClr val="FFFFFF"/>
                </a:solidFill>
              </a:rPr>
              <a:t>, </a:t>
            </a:r>
            <a:r>
              <a:rPr lang="zh-CN" altLang="en-US" sz="3200" dirty="0">
                <a:solidFill>
                  <a:srgbClr val="FFFFFF"/>
                </a:solidFill>
              </a:rPr>
              <a:t>必出于耶路撒冷。”</a:t>
            </a:r>
          </a:p>
          <a:p>
            <a:pPr algn="r"/>
            <a:r>
              <a:rPr lang="en-US" altLang="zh-CN" sz="3200" dirty="0">
                <a:solidFill>
                  <a:srgbClr val="FFFFFF"/>
                </a:solidFill>
              </a:rPr>
              <a:t>- </a:t>
            </a:r>
            <a:r>
              <a:rPr lang="zh-CN" altLang="en-US" sz="3200" dirty="0">
                <a:solidFill>
                  <a:srgbClr val="FFFFFF"/>
                </a:solidFill>
              </a:rPr>
              <a:t>以赛亚书 </a:t>
            </a:r>
            <a:r>
              <a:rPr lang="en-US" altLang="zh-CN" sz="3200" dirty="0">
                <a:solidFill>
                  <a:srgbClr val="FFFFFF"/>
                </a:solidFill>
              </a:rPr>
              <a:t>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451615329"/>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618987604"/>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
        <p:nvSpPr>
          <p:cNvPr id="149506"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以赛亚书</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
        <p:nvSpPr>
          <p:cNvPr id="149507"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弥迦书</a:t>
            </a:r>
            <a:r>
              <a:rPr lang="en-US" altLang="zh-CN" sz="4000">
                <a:solidFill>
                  <a:srgbClr val="FFFFFF"/>
                </a:solidFill>
                <a:latin typeface="Arial"/>
                <a:ea typeface="ＭＳ Ｐゴシック"/>
                <a:cs typeface="+mn-cs"/>
              </a:rPr>
              <a:t>4</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1</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Tree>
    <p:extLst>
      <p:ext uri="{BB962C8B-B14F-4D97-AF65-F5344CB8AC3E}">
        <p14:creationId xmlns:p14="http://schemas.microsoft.com/office/powerpoint/2010/main" val="265561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以赛亚书</a:t>
            </a:r>
            <a:r>
              <a:rPr lang="en-GB" altLang="ja-JP" sz="3200">
                <a:solidFill>
                  <a:srgbClr val="FFFFFF"/>
                </a:solidFill>
                <a:latin typeface="Arial"/>
                <a:ea typeface="ＭＳ Ｐゴシック"/>
                <a:cs typeface="+mn-cs"/>
              </a:rPr>
              <a:t>2:3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多国的人</a:t>
            </a:r>
            <a:r>
              <a:rPr lang="zh-CN" altLang="en-US" sz="3200">
                <a:solidFill>
                  <a:srgbClr val="FFFFFF"/>
                </a:solidFill>
                <a:latin typeface="Arial"/>
                <a:ea typeface="ＭＳ Ｐゴシック"/>
                <a:cs typeface="+mn-cs"/>
              </a:rPr>
              <a:t>前来，说：</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来吧！我们上耶和华的山，登雅各　神的殿；他必把他的道指教我们，我们也必遵行他的路。</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因为训诲必出于锡安，耶和华的话必来自耶路撒冷。</a:t>
            </a:r>
            <a:endParaRPr lang="en-GB" sz="3200">
              <a:solidFill>
                <a:srgbClr val="FFFFFF"/>
              </a:solidFill>
              <a:latin typeface="Arial"/>
              <a:ea typeface="ＭＳ Ｐゴシック"/>
              <a:cs typeface="+mn-cs"/>
            </a:endParaRPr>
          </a:p>
        </p:txBody>
      </p:sp>
      <p:sp>
        <p:nvSpPr>
          <p:cNvPr id="151554"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弥迦书</a:t>
            </a:r>
            <a:r>
              <a:rPr lang="en-US" altLang="zh-CN" sz="3200">
                <a:solidFill>
                  <a:srgbClr val="FFFFFF"/>
                </a:solidFill>
                <a:latin typeface="Arial"/>
                <a:ea typeface="ＭＳ Ｐゴシック"/>
                <a:cs typeface="+mn-cs"/>
              </a:rPr>
              <a:t>4</a:t>
            </a:r>
            <a:r>
              <a:rPr lang="zh-CN" altLang="en-US" sz="3200">
                <a:solidFill>
                  <a:srgbClr val="FFFFFF"/>
                </a:solidFill>
                <a:latin typeface="Arial"/>
                <a:ea typeface="ＭＳ Ｐゴシック"/>
                <a:cs typeface="+mn-cs"/>
              </a:rPr>
              <a:t> </a:t>
            </a:r>
            <a:r>
              <a:rPr lang="en-GB" altLang="ja-JP" sz="3200">
                <a:solidFill>
                  <a:srgbClr val="FFFFFF"/>
                </a:solidFill>
                <a:latin typeface="Arial"/>
                <a:ea typeface="ＭＳ Ｐゴシック"/>
                <a:cs typeface="+mn-cs"/>
              </a:rPr>
              <a:t>:2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多国的民</a:t>
            </a:r>
            <a:r>
              <a:rPr lang="en-GB" altLang="ja-JP" sz="3200">
                <a:solidFill>
                  <a:srgbClr val="FFFF00"/>
                </a:solidFill>
                <a:latin typeface="Arial"/>
                <a:ea typeface="ＭＳ Ｐゴシック"/>
                <a:cs typeface="+mn-cs"/>
              </a:rPr>
              <a:t> </a:t>
            </a:r>
            <a:r>
              <a:rPr lang="zh-CN" altLang="en-US" sz="3200">
                <a:solidFill>
                  <a:srgbClr val="FFFFFF"/>
                </a:solidFill>
                <a:latin typeface="Arial"/>
                <a:ea typeface="ＭＳ Ｐゴシック"/>
                <a:cs typeface="+mn-cs"/>
              </a:rPr>
              <a:t>前往，说，来吧，我们登耶和华的山，奔雅各神的殿。主必将他的道教训我们，我们也要行他的路。因为训诲必出于锡安，耶和华的言语必出于耶路撒冷。</a:t>
            </a:r>
            <a:endParaRPr lang="en-GB" sz="32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3856646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以赛亚书</a:t>
            </a:r>
            <a:r>
              <a:rPr lang="en-GB" altLang="ja-JP" sz="3600">
                <a:solidFill>
                  <a:srgbClr val="FFFFFF"/>
                </a:solidFill>
                <a:latin typeface="Arial"/>
                <a:ea typeface="ＭＳ Ｐゴシック"/>
                <a:cs typeface="+mn-cs"/>
              </a:rPr>
              <a:t>2:4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列国</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许多国民</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153602"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弥迦书</a:t>
            </a:r>
            <a:r>
              <a:rPr lang="en-GB" altLang="ja-JP" sz="3600">
                <a:solidFill>
                  <a:srgbClr val="FFFFFF"/>
                </a:solidFill>
                <a:latin typeface="Arial"/>
                <a:ea typeface="ＭＳ Ｐゴシック"/>
                <a:cs typeface="+mn-cs"/>
              </a:rPr>
              <a:t>4:3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多国的民</a:t>
            </a:r>
            <a:r>
              <a:rPr lang="en-GB" altLang="ja-JP" sz="3600">
                <a:solidFill>
                  <a:srgbClr val="FFFFFF"/>
                </a:solidFill>
                <a:latin typeface="Arial"/>
                <a:ea typeface="ＭＳ Ｐゴシック"/>
                <a:cs typeface="+mn-cs"/>
              </a:rPr>
              <a:t>, </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远方强盛的国</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893314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pPr defTabSz="457200" fontAlgn="auto">
              <a:spcBef>
                <a:spcPts val="0"/>
              </a:spcBef>
              <a:spcAft>
                <a:spcPts val="0"/>
              </a:spcAft>
            </a:pPr>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pPr defTabSz="457200" fontAlgn="auto">
              <a:spcBef>
                <a:spcPts val="0"/>
              </a:spcBef>
              <a:spcAft>
                <a:spcPts val="0"/>
              </a:spcAft>
            </a:pPr>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pPr defTabSz="457200" fontAlgn="auto">
              <a:spcBef>
                <a:spcPts val="0"/>
              </a:spcBef>
              <a:spcAft>
                <a:spcPts val="0"/>
              </a:spcAft>
            </a:pPr>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pPr defTabSz="457200" fontAlgn="auto">
              <a:spcBef>
                <a:spcPts val="0"/>
              </a:spcBef>
              <a:spcAft>
                <a:spcPts val="0"/>
              </a:spcAft>
            </a:pPr>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pPr defTabSz="457200" fontAlgn="auto">
              <a:spcBef>
                <a:spcPts val="0"/>
              </a:spcBef>
              <a:spcAft>
                <a:spcPts val="0"/>
              </a:spcAft>
            </a:pPr>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pPr defTabSz="457200" fontAlgn="auto">
              <a:spcBef>
                <a:spcPts val="0"/>
              </a:spcBef>
              <a:spcAft>
                <a:spcPts val="0"/>
              </a:spcAft>
            </a:pPr>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0458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dirty="0">
                <a:effectLst>
                  <a:glow rad="228600">
                    <a:schemeClr val="tx1"/>
                  </a:glow>
                  <a:outerShdw blurRad="38100" dist="38100" dir="2700000" algn="tl">
                    <a:srgbClr val="000000">
                      <a:alpha val="43137"/>
                    </a:srgbClr>
                  </a:outerShdw>
                </a:effectLst>
              </a:rPr>
              <a:t>联合国</a:t>
            </a:r>
            <a:br>
              <a:rPr lang="en-US" altLang="zh-CN" dirty="0">
                <a:effectLst>
                  <a:glow rad="228600">
                    <a:schemeClr val="tx1"/>
                  </a:glow>
                  <a:outerShdw blurRad="38100" dist="38100" dir="2700000" algn="tl">
                    <a:srgbClr val="000000">
                      <a:alpha val="43137"/>
                    </a:srgbClr>
                  </a:outerShdw>
                </a:effectLst>
              </a:rPr>
            </a:br>
            <a:r>
              <a:rPr lang="zh-CN" altLang="en-US" dirty="0">
                <a:effectLst>
                  <a:glow rad="228600">
                    <a:schemeClr val="tx1"/>
                  </a:glow>
                  <a:outerShdw blurRad="38100" dist="38100" dir="2700000" algn="tl">
                    <a:srgbClr val="000000">
                      <a:alpha val="43137"/>
                    </a:srgbClr>
                  </a:outerShdw>
                </a:effectLst>
              </a:rPr>
              <a:t>纽约</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180432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zh-CN" altLang="en-US" sz="4000" dirty="0">
                <a:effectLst>
                  <a:glow rad="228600">
                    <a:schemeClr val="tx1"/>
                  </a:glow>
                  <a:outerShdw blurRad="38100" dist="38100" dir="2700000" algn="tl">
                    <a:srgbClr val="000000">
                      <a:alpha val="43137"/>
                    </a:srgbClr>
                  </a:outerShdw>
                </a:effectLst>
              </a:rPr>
              <a:t>联合国</a:t>
            </a:r>
            <a:br>
              <a:rPr lang="en-US" altLang="zh-CN" sz="4000" dirty="0">
                <a:effectLst>
                  <a:glow rad="228600">
                    <a:schemeClr val="tx1"/>
                  </a:glow>
                  <a:outerShdw blurRad="38100" dist="38100" dir="2700000" algn="tl">
                    <a:srgbClr val="000000">
                      <a:alpha val="43137"/>
                    </a:srgbClr>
                  </a:outerShdw>
                </a:effectLst>
              </a:rPr>
            </a:br>
            <a:r>
              <a:rPr lang="en-US" sz="4000" dirty="0">
                <a:effectLst>
                  <a:glow rad="228600">
                    <a:schemeClr val="tx1"/>
                  </a:glow>
                  <a:outerShdw blurRad="38100" dist="38100" dir="2700000" algn="tl">
                    <a:srgbClr val="000000">
                      <a:alpha val="43137"/>
                    </a:srgbClr>
                  </a:outerShdw>
                </a:effectLst>
              </a:rPr>
              <a:t>(</a:t>
            </a:r>
            <a:r>
              <a:rPr lang="zh-CN" altLang="en-US" sz="4000" dirty="0">
                <a:effectLst>
                  <a:glow rad="228600">
                    <a:schemeClr val="tx1"/>
                  </a:glow>
                  <a:outerShdw blurRad="38100" dist="38100" dir="2700000" algn="tl">
                    <a:srgbClr val="000000">
                      <a:alpha val="43137"/>
                    </a:srgbClr>
                  </a:outerShdw>
                </a:effectLst>
              </a:rPr>
              <a:t>纽约</a:t>
            </a:r>
            <a:r>
              <a:rPr lang="en-US" sz="4000" dirty="0">
                <a:effectLst>
                  <a:glow rad="2286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280797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60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908720"/>
          </a:xfrm>
        </p:spPr>
        <p:txBody>
          <a:bodyPr/>
          <a:lstStyle/>
          <a:p>
            <a:pPr>
              <a:defRPr/>
            </a:pPr>
            <a:r>
              <a:rPr lang="zh-CN" altLang="en-US">
                <a:effectLst>
                  <a:glow rad="228600">
                    <a:schemeClr val="tx1"/>
                  </a:glow>
                  <a:outerShdw blurRad="38100" dist="38100" dir="2700000" algn="tl">
                    <a:srgbClr val="000000">
                      <a:alpha val="43137"/>
                    </a:srgbClr>
                  </a:outerShdw>
                </a:effectLst>
              </a:rPr>
              <a:t>“狮子</a:t>
            </a:r>
            <a:r>
              <a:rPr lang="en-US" altLang="zh-CN">
                <a:effectLst>
                  <a:glow rad="228600">
                    <a:schemeClr val="tx1"/>
                  </a:glow>
                  <a:outerShdw blurRad="38100" dist="38100" dir="2700000" algn="tl">
                    <a:srgbClr val="000000">
                      <a:alpha val="43137"/>
                    </a:srgbClr>
                  </a:outerShdw>
                </a:effectLst>
              </a:rPr>
              <a:t>, </a:t>
            </a:r>
            <a:r>
              <a:rPr lang="zh-CN" altLang="en-US">
                <a:effectLst>
                  <a:glow rad="228600">
                    <a:schemeClr val="tx1"/>
                  </a:glow>
                  <a:outerShdw blurRad="38100" dist="38100" dir="2700000" algn="tl">
                    <a:srgbClr val="000000">
                      <a:alpha val="43137"/>
                    </a:srgbClr>
                  </a:outerShdw>
                </a:effectLst>
              </a:rPr>
              <a:t>老虎与熊</a:t>
            </a:r>
            <a:r>
              <a:rPr lang="en-US" altLang="zh-CN">
                <a:effectLst>
                  <a:glow rad="228600">
                    <a:schemeClr val="tx1"/>
                  </a:glow>
                  <a:outerShdw blurRad="38100" dist="38100" dir="2700000" algn="tl">
                    <a:srgbClr val="000000">
                      <a:alpha val="43137"/>
                    </a:srgbClr>
                  </a:outerShdw>
                </a:effectLst>
              </a:rPr>
              <a:t>! </a:t>
            </a:r>
            <a:r>
              <a:rPr lang="zh-CN" altLang="en-US">
                <a:effectLst>
                  <a:glow rad="228600">
                    <a:schemeClr val="tx1"/>
                  </a:glow>
                  <a:outerShdw blurRad="38100" dist="38100" dir="2700000" algn="tl">
                    <a:srgbClr val="000000">
                      <a:alpha val="43137"/>
                    </a:srgbClr>
                  </a:outerShdw>
                </a:effectLst>
              </a:rPr>
              <a:t>哇</a:t>
            </a:r>
            <a:r>
              <a:rPr lang="en-US" altLang="zh-CN">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1399532"/>
            <a:ext cx="9100662" cy="3235791"/>
          </a:xfrm>
          <a:prstGeom prst="rect">
            <a:avLst/>
          </a:prstGeom>
        </p:spPr>
      </p:pic>
    </p:spTree>
    <p:extLst>
      <p:ext uri="{BB962C8B-B14F-4D97-AF65-F5344CB8AC3E}">
        <p14:creationId xmlns:p14="http://schemas.microsoft.com/office/powerpoint/2010/main" val="3721613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zh-CN" altLang="en-US" dirty="0">
                <a:effectLst>
                  <a:glow rad="228600">
                    <a:schemeClr val="tx1"/>
                  </a:glow>
                  <a:outerShdw blurRad="38100" dist="38100" dir="2700000" algn="tl">
                    <a:srgbClr val="000000">
                      <a:alpha val="43137"/>
                    </a:srgbClr>
                  </a:outerShdw>
                </a:effectLst>
              </a:rPr>
              <a:t>狮子</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老虎与熊</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哇</a:t>
            </a:r>
            <a:r>
              <a:rPr lang="en-US" dirty="0">
                <a:effectLst>
                  <a:glow rad="228600">
                    <a:schemeClr val="tx1"/>
                  </a:glow>
                  <a:outerShdw blurRad="38100" dist="38100" dir="2700000" algn="tl">
                    <a:srgbClr val="000000">
                      <a:alpha val="43137"/>
                    </a:srgbClr>
                  </a:outerShdw>
                </a:effectLst>
              </a:rPr>
              <a:t>!</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en-US" dirty="0" err="1">
                <a:effectLst>
                  <a:glow rad="228600">
                    <a:schemeClr val="tx1"/>
                  </a:glow>
                  <a:outerShdw blurRad="38100" dist="38100" dir="2700000" algn="tl">
                    <a:srgbClr val="000000">
                      <a:alpha val="43137"/>
                    </a:srgbClr>
                  </a:outerShdw>
                </a:effectLst>
              </a:rPr>
              <a:t>Baloo</a:t>
            </a:r>
            <a:r>
              <a:rPr lang="en-US" dirty="0">
                <a:effectLst>
                  <a:glow rad="228600">
                    <a:schemeClr val="tx1"/>
                  </a:glow>
                  <a:outerShdw blurRad="38100" dist="38100" dir="2700000" algn="tl">
                    <a:srgbClr val="000000">
                      <a:alpha val="43137"/>
                    </a:srgbClr>
                  </a:outerShdw>
                </a:effectLst>
              </a:rPr>
              <a:t> the </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ear, Leo the </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ion, and </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 (all three known as </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21439534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306882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35969467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5902346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3854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53406354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50450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24588033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927934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12423130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2496105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zh-CN" altLang="en-US" sz="2800" b="1">
                <a:effectLst>
                  <a:glow rad="127000">
                    <a:schemeClr val="tx1"/>
                  </a:glow>
                </a:effectLst>
                <a:latin typeface="Arial" charset="0"/>
                <a:ea typeface="ＭＳ Ｐゴシック" charset="0"/>
                <a:cs typeface="ＭＳ Ｐゴシック" charset="0"/>
              </a:rPr>
              <a:t>弥迦</a:t>
            </a:r>
            <a:r>
              <a:rPr lang="en-US" sz="2800" b="1">
                <a:effectLst>
                  <a:glow rad="127000">
                    <a:schemeClr val="tx1"/>
                  </a:glow>
                </a:effectLst>
                <a:latin typeface="Arial" charset="0"/>
                <a:ea typeface="ＭＳ Ｐゴシック" charset="0"/>
                <a:cs typeface="ＭＳ Ｐゴシック" charset="0"/>
              </a:rPr>
              <a:t> 4:6-7 </a:t>
            </a:r>
            <a:r>
              <a:rPr lang="en-US" sz="2400">
                <a:effectLst>
                  <a:glow rad="127000">
                    <a:schemeClr val="tx1"/>
                  </a:glow>
                </a:effectLst>
                <a:latin typeface="Arial" charset="0"/>
                <a:ea typeface="ＭＳ Ｐゴシック" charset="0"/>
                <a:cs typeface="ＭＳ Ｐゴシック" charset="0"/>
              </a:rPr>
              <a:t>CNV</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a:solidFill>
                  <a:srgbClr val="FFFFFF"/>
                </a:solidFill>
                <a:effectLst>
                  <a:glow rad="127000">
                    <a:srgbClr val="000000"/>
                  </a:glow>
                </a:effectLst>
                <a:latin typeface="Arial" charset="0"/>
                <a:ea typeface="ＭＳ Ｐゴシック" charset="0"/>
                <a:cs typeface="ＭＳ Ｐゴシック" charset="0"/>
              </a:rPr>
              <a:t>耶和华说：“到那日，</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我必召聚瘸腿的，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集合被赶散的，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和我所苦待的。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en-US" altLang="zh-CN" sz="2800" b="1" baseline="30000">
                <a:solidFill>
                  <a:srgbClr val="FFFFFF"/>
                </a:solidFill>
                <a:effectLst>
                  <a:glow rad="127000">
                    <a:srgbClr val="000000"/>
                  </a:glow>
                </a:effectLst>
                <a:latin typeface="Arial" charset="0"/>
                <a:ea typeface="ＭＳ Ｐゴシック" charset="0"/>
                <a:cs typeface="ＭＳ Ｐゴシック" charset="0"/>
              </a:rPr>
              <a:t>7</a:t>
            </a:r>
            <a:r>
              <a:rPr lang="en-US" altLang="zh-CN" sz="2800" b="1">
                <a:solidFill>
                  <a:srgbClr val="FFFFFF"/>
                </a:solidFill>
                <a:effectLst>
                  <a:glow rad="127000">
                    <a:srgbClr val="000000"/>
                  </a:glow>
                </a:effectLst>
                <a:latin typeface="Arial" charset="0"/>
                <a:ea typeface="ＭＳ Ｐゴシック" charset="0"/>
                <a:cs typeface="ＭＳ Ｐゴシック" charset="0"/>
              </a:rPr>
              <a:t> </a:t>
            </a:r>
            <a:r>
              <a:rPr lang="zh-CN" altLang="en-US" sz="2800" b="1">
                <a:solidFill>
                  <a:srgbClr val="FFFFFF"/>
                </a:solidFill>
                <a:effectLst>
                  <a:glow rad="127000">
                    <a:srgbClr val="000000"/>
                  </a:glow>
                </a:effectLst>
                <a:latin typeface="Arial" charset="0"/>
                <a:ea typeface="ＭＳ Ｐゴシック" charset="0"/>
                <a:cs typeface="ＭＳ Ｐゴシック" charset="0"/>
              </a:rPr>
              <a:t>我必使瘸腿的作余民；</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使被放逐的成为强国；</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耶和华必在锡安山作王统治他们，</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从现在直到永远。</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600585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zh-CN" altLang="en-US" sz="2800" b="1">
                <a:effectLst>
                  <a:glow rad="127000">
                    <a:schemeClr val="tx1"/>
                  </a:glow>
                </a:effectLst>
                <a:latin typeface="Arial" charset="0"/>
                <a:ea typeface="ＭＳ Ｐゴシック" charset="0"/>
                <a:cs typeface="ＭＳ Ｐゴシック" charset="0"/>
              </a:rPr>
              <a:t>弥迦</a:t>
            </a:r>
            <a:r>
              <a:rPr lang="en-US" sz="2800" b="1">
                <a:effectLst>
                  <a:glow rad="127000">
                    <a:schemeClr val="tx1"/>
                  </a:glow>
                </a:effectLst>
                <a:latin typeface="Arial" charset="0"/>
                <a:ea typeface="ＭＳ Ｐゴシック" charset="0"/>
                <a:cs typeface="ＭＳ Ｐゴシック" charset="0"/>
              </a:rPr>
              <a:t> 4:8 </a:t>
            </a:r>
            <a:r>
              <a:rPr lang="en-US" sz="2400" b="1">
                <a:effectLst>
                  <a:glow rad="127000">
                    <a:schemeClr val="tx1"/>
                  </a:glow>
                </a:effectLst>
                <a:latin typeface="Arial" charset="0"/>
                <a:ea typeface="ＭＳ Ｐゴシック" charset="0"/>
                <a:cs typeface="ＭＳ Ｐゴシック" charset="0"/>
              </a:rPr>
              <a:t>CNV</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a:solidFill>
                  <a:srgbClr val="FFFFFF"/>
                </a:solidFill>
                <a:effectLst>
                  <a:glow rad="127000">
                    <a:srgbClr val="000000"/>
                  </a:glow>
                </a:effectLst>
                <a:latin typeface="Arial" charset="0"/>
                <a:ea typeface="ＭＳ Ｐゴシック" charset="0"/>
                <a:cs typeface="ＭＳ Ｐゴシック" charset="0"/>
              </a:rPr>
              <a:t>你这羊群的守望楼啊！锡安女子的俄斐勒啊！</a:t>
            </a: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从前的权柄，必归给你，就是耶路撒冷女子的国权，</a:t>
            </a: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要归还给你。</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7112325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6194" name="Text Box 4"/>
          <p:cNvSpPr txBox="1">
            <a:spLocks noChangeArrowheads="1"/>
          </p:cNvSpPr>
          <p:nvPr/>
        </p:nvSpPr>
        <p:spPr bwMode="auto">
          <a:xfrm>
            <a:off x="3810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619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pic>
        <p:nvPicPr>
          <p:cNvPr id="155652" name="Picture 25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260"/>
          <p:cNvSpPr>
            <a:spLocks noGrp="1" noChangeArrowheads="1"/>
          </p:cNvSpPr>
          <p:nvPr>
            <p:ph type="title" idx="4294967295"/>
          </p:nvPr>
        </p:nvSpPr>
        <p:spPr>
          <a:xfrm>
            <a:off x="250825" y="333375"/>
            <a:ext cx="7772400" cy="430213"/>
          </a:xfrm>
        </p:spPr>
        <p:txBody>
          <a:bodyPr/>
          <a:lstStyle/>
          <a:p>
            <a:pPr algn="l" eaLnBrk="1" hangingPunct="1">
              <a:defRPr/>
            </a:pPr>
            <a:r>
              <a:rPr lang="zh-CN" altLang="en-US" sz="3200" b="1" i="1">
                <a:solidFill>
                  <a:srgbClr val="FF9933"/>
                </a:solidFill>
                <a:latin typeface="Jott 43 Extended" charset="0"/>
                <a:cs typeface="SimSun" charset="0"/>
              </a:rPr>
              <a:t>“小”以赛亚</a:t>
            </a:r>
            <a:endParaRPr lang="en-US" altLang="zh-CN" sz="3200">
              <a:latin typeface="Times New Roman" charset="0"/>
              <a:cs typeface="SimSun" charset="0"/>
            </a:endParaRPr>
          </a:p>
        </p:txBody>
      </p:sp>
      <p:graphicFrame>
        <p:nvGraphicFramePr>
          <p:cNvPr id="14693" name="Group 357"/>
          <p:cNvGraphicFramePr>
            <a:graphicFrameLocks noGrp="1"/>
          </p:cNvGraphicFramePr>
          <p:nvPr/>
        </p:nvGraphicFramePr>
        <p:xfrm>
          <a:off x="0" y="836613"/>
          <a:ext cx="9144000" cy="5715027"/>
        </p:xfrm>
        <a:graphic>
          <a:graphicData uri="http://schemas.openxmlformats.org/drawingml/2006/table">
            <a:tbl>
              <a:tblPr/>
              <a:tblGrid>
                <a:gridCol w="1643063">
                  <a:extLst>
                    <a:ext uri="{9D8B030D-6E8A-4147-A177-3AD203B41FA5}">
                      <a16:colId xmlns:a16="http://schemas.microsoft.com/office/drawing/2014/main" val="20000"/>
                    </a:ext>
                  </a:extLst>
                </a:gridCol>
                <a:gridCol w="5599112">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tblGrid>
              <a:tr h="671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弥迦</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社会与道德</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主题</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以赛亚 </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世界与政治</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6714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6700" algn="r"/>
                          <a:tab pos="2743200" algn="ctr"/>
                          <a:tab pos="5486400" algn="r"/>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万民哪！你们都要听；地和其上所有的，也都要侧耳而听。主耶和华从他的圣殿要见证你们的不是“</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1:9-16</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对耶路撒冷全地的审判</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10:28-32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2:8-9</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欺压寡妇孤儿</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以色列的余民</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10:10-23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耶和华在你们前头行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047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3:5-7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没有人明白</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29:9-12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末后的日子，耶和华殿的山必坚立</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预言弥塞亚 </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有牧人的形象</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40:11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657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6:6-8</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只要你行公义，好怜悯，存谦卑的心，与你的神同行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58:6-7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401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要仰望等候耶和华。</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8:17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7:12 </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亚述军兵将要来</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36238" name="Text Box 359"/>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2627068614"/>
      </p:ext>
    </p:extLst>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dirty="0">
                <a:solidFill>
                  <a:srgbClr val="FFFFFF"/>
                </a:solidFill>
                <a:effectLst>
                  <a:outerShdw blurRad="38100" dist="38100" dir="2700000" algn="tl">
                    <a:srgbClr val="000000"/>
                  </a:outerShdw>
                </a:effectLst>
                <a:latin typeface="Kosher-Normal"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亚当与神同掌权（</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撒旦自以为神统治着这个世界</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3:15; </a:t>
            </a:r>
          </a:p>
          <a:p>
            <a:pPr algn="ctr" defTabSz="457200" eaLnBrk="0" hangingPunct="0"/>
            <a:r>
              <a:rPr lang="en-US" altLang="zh-CN" sz="1000" dirty="0">
                <a:solidFill>
                  <a:srgbClr val="FFFFFF"/>
                </a:solidFill>
                <a:latin typeface="Arial" charset="0"/>
                <a:ea typeface="SimSun" charset="0"/>
                <a:cs typeface="Arial"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a:solidFill>
                  <a:srgbClr val="FFFFFF"/>
                </a:solidFill>
                <a:effectLst>
                  <a:outerShdw blurRad="38100" dist="38100" dir="2700000" algn="tl">
                    <a:srgbClr val="000000"/>
                  </a:outerShdw>
                </a:effectLst>
                <a:latin typeface="Kosher-Normal"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eaLnBrk="0" fontAlgn="auto" hangingPunct="0">
              <a:spcBef>
                <a:spcPts val="0"/>
              </a:spcBef>
              <a:spcAft>
                <a:spcPts val="0"/>
              </a:spcAft>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新约</a:t>
            </a:r>
          </a:p>
        </p:txBody>
      </p:sp>
      <p:sp>
        <p:nvSpPr>
          <p:cNvPr id="211984"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a:solidFill>
                  <a:srgbClr val="000000"/>
                </a:solidFill>
                <a:latin typeface="Kosher-Normal"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神与亚伯拉罕立约透过以色列成为“祭司的国度”重新建立人的统治权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12:1-3; </a:t>
            </a:r>
            <a:r>
              <a:rPr lang="zh-CN" altLang="en-US" sz="1000" dirty="0">
                <a:solidFill>
                  <a:srgbClr val="FFFFFF"/>
                </a:solidFill>
                <a:latin typeface="Arial" charset="0"/>
                <a:ea typeface="SimSun" charset="0"/>
                <a:cs typeface="Arial" charset="0"/>
              </a:rPr>
              <a:t>出</a:t>
            </a:r>
            <a:r>
              <a:rPr lang="en-US" altLang="zh-CN" sz="1000" dirty="0">
                <a:solidFill>
                  <a:srgbClr val="FFFFFF"/>
                </a:solidFill>
                <a:latin typeface="Arial" charset="0"/>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200" b="1" dirty="0">
                <a:solidFill>
                  <a:srgbClr val="FFFF00"/>
                </a:solidFill>
                <a:effectLst>
                  <a:outerShdw blurRad="38100" dist="38100" dir="2700000" algn="tl">
                    <a:srgbClr val="000000"/>
                  </a:outerShdw>
                </a:effectLst>
                <a:latin typeface="Scholar"/>
                <a:ea typeface="SimSun" pitchFamily="2" charset="-122"/>
                <a:cs typeface="Arial" charset="0"/>
              </a:rPr>
              <a:t>国度概念的教导</a:t>
            </a:r>
            <a:r>
              <a:rPr lang="en-US" altLang="zh-CN" sz="1200" b="1" dirty="0">
                <a:solidFill>
                  <a:srgbClr val="FFFF00"/>
                </a:solidFill>
                <a:effectLst>
                  <a:outerShdw blurRad="38100" dist="38100" dir="2700000" algn="tl">
                    <a:srgbClr val="000000"/>
                  </a:outerShdw>
                </a:effectLst>
                <a:latin typeface="Scholar"/>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人的堕落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以色列失去祭司国度的见证，于是被掳受外邦统治 </a:t>
            </a:r>
            <a:endParaRPr lang="en-US" altLang="zh-CN" sz="1000" dirty="0">
              <a:solidFill>
                <a:srgbClr val="FFFFFF"/>
              </a:solidFill>
              <a:latin typeface="Arial" charset="0"/>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耶利米书</a:t>
            </a:r>
            <a:r>
              <a:rPr lang="en-US" altLang="zh-CN" sz="900">
                <a:solidFill>
                  <a:srgbClr val="FFFFFF"/>
                </a:solidFill>
                <a:latin typeface="Arial" charset="0"/>
                <a:ea typeface="SimSun" charset="0"/>
                <a:cs typeface="Arial" charset="0"/>
              </a:rPr>
              <a:t>31:31-34 </a:t>
            </a:r>
            <a:r>
              <a:rPr lang="zh-CN" altLang="en-US" sz="900">
                <a:solidFill>
                  <a:srgbClr val="FFFFFF"/>
                </a:solidFill>
                <a:latin typeface="Arial" charset="0"/>
                <a:ea typeface="SimSun" charset="0"/>
                <a:cs typeface="Arial" charset="0"/>
              </a:rPr>
              <a:t>应许</a:t>
            </a:r>
            <a:r>
              <a:rPr lang="en-US" altLang="zh-CN" sz="900">
                <a:solidFill>
                  <a:srgbClr val="FFFFFF"/>
                </a:solidFill>
                <a:latin typeface="Arial" charset="0"/>
                <a:ea typeface="SimSun" charset="0"/>
                <a:cs typeface="Arial" charset="0"/>
              </a:rPr>
              <a:t>:</a:t>
            </a:r>
          </a:p>
          <a:p>
            <a:pPr defTabSz="457200" eaLnBrk="0" hangingPunct="0">
              <a:buFontTx/>
              <a:buChar char="•"/>
            </a:pPr>
            <a:r>
              <a:rPr lang="zh-CN" altLang="en-US" sz="900">
                <a:solidFill>
                  <a:srgbClr val="FFFFFF"/>
                </a:solidFill>
                <a:latin typeface="Arial" charset="0"/>
                <a:ea typeface="SimSun" charset="0"/>
                <a:cs typeface="Arial" charset="0"/>
              </a:rPr>
              <a:t>赦免</a:t>
            </a:r>
          </a:p>
          <a:p>
            <a:pPr defTabSz="457200" eaLnBrk="0" hangingPunct="0">
              <a:buFontTx/>
              <a:buChar char="•"/>
            </a:pPr>
            <a:r>
              <a:rPr lang="zh-CN" altLang="en-US" sz="900">
                <a:solidFill>
                  <a:srgbClr val="FFFFFF"/>
                </a:solidFill>
                <a:latin typeface="Arial" charset="0"/>
                <a:ea typeface="SimSun" charset="0"/>
                <a:cs typeface="Arial" charset="0"/>
              </a:rPr>
              <a:t>圣灵内住</a:t>
            </a:r>
          </a:p>
          <a:p>
            <a:pPr defTabSz="457200" eaLnBrk="0" hangingPunct="0">
              <a:buFontTx/>
              <a:buChar char="•"/>
            </a:pPr>
            <a:r>
              <a:rPr lang="zh-CN" altLang="en-US" sz="900">
                <a:solidFill>
                  <a:srgbClr val="FFFFFF"/>
                </a:solidFill>
                <a:latin typeface="Arial" charset="0"/>
                <a:ea typeface="SimSun" charset="0"/>
                <a:cs typeface="Arial" charset="0"/>
              </a:rPr>
              <a:t>新心，新人，新思想 </a:t>
            </a:r>
          </a:p>
          <a:p>
            <a:pPr defTabSz="457200" eaLnBrk="0" hangingPunct="0">
              <a:buFontTx/>
              <a:buChar char="•"/>
            </a:pPr>
            <a:r>
              <a:rPr lang="zh-CN" altLang="en-US" sz="900">
                <a:solidFill>
                  <a:srgbClr val="FFFFFF"/>
                </a:solidFill>
                <a:latin typeface="Arial" charset="0"/>
                <a:ea typeface="SimSun" charset="0"/>
                <a:cs typeface="Arial" charset="0"/>
              </a:rPr>
              <a:t>以色列与犹大重新统一</a:t>
            </a:r>
          </a:p>
          <a:p>
            <a:pPr defTabSz="457200" eaLnBrk="0" hangingPunct="0">
              <a:buFontTx/>
              <a:buChar char="•"/>
            </a:pPr>
            <a:r>
              <a:rPr lang="zh-CN" altLang="en-US" sz="900">
                <a:solidFill>
                  <a:srgbClr val="FFFFFF"/>
                </a:solidFill>
                <a:latin typeface="Arial" charset="0"/>
                <a:ea typeface="SimSun" charset="0"/>
                <a:cs typeface="Arial" charset="0"/>
              </a:rPr>
              <a:t>不需要传福音 </a:t>
            </a:r>
            <a:endParaRPr lang="en-US" altLang="zh-CN" sz="900">
              <a:solidFill>
                <a:srgbClr val="FFFFFF"/>
              </a:solidFill>
              <a:latin typeface="Arial" charset="0"/>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撒母耳下</a:t>
            </a:r>
            <a:r>
              <a:rPr lang="en-US" altLang="zh-CN" sz="1000">
                <a:solidFill>
                  <a:srgbClr val="FFFFFF"/>
                </a:solidFill>
                <a:latin typeface="Arial" charset="0"/>
                <a:ea typeface="SimSun" charset="0"/>
                <a:cs typeface="Arial" charset="0"/>
              </a:rPr>
              <a:t>7:12-16 </a:t>
            </a:r>
            <a:r>
              <a:rPr lang="zh-CN" altLang="en-US" sz="1000">
                <a:solidFill>
                  <a:srgbClr val="FFFFFF"/>
                </a:solidFill>
                <a:latin typeface="Arial" charset="0"/>
                <a:ea typeface="SimSun" charset="0"/>
                <a:cs typeface="Arial" charset="0"/>
              </a:rPr>
              <a:t>永久的应许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儿子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家室”永不遭废弃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国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政治王朝</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宝座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后裔接续掌权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圣殿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儿子来建造</a:t>
            </a:r>
            <a:r>
              <a:rPr lang="en-US" altLang="zh-CN" sz="1000">
                <a:solidFill>
                  <a:srgbClr val="FFFFFF"/>
                </a:solidFill>
                <a:latin typeface="Arial" charset="0"/>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创世记 </a:t>
            </a:r>
            <a:r>
              <a:rPr lang="en-US" altLang="zh-CN" sz="1000">
                <a:solidFill>
                  <a:srgbClr val="FFFFFF"/>
                </a:solidFill>
                <a:latin typeface="Arial" charset="0"/>
                <a:ea typeface="SimSun" charset="0"/>
                <a:cs typeface="Arial" charset="0"/>
              </a:rPr>
              <a:t>15:18 (</a:t>
            </a:r>
            <a:r>
              <a:rPr lang="zh-CN" altLang="en-US" sz="1000">
                <a:solidFill>
                  <a:srgbClr val="FFFFFF"/>
                </a:solidFill>
                <a:latin typeface="Arial" charset="0"/>
                <a:ea typeface="SimSun" charset="0"/>
                <a:cs typeface="Arial" charset="0"/>
              </a:rPr>
              <a:t>参：申</a:t>
            </a:r>
            <a:r>
              <a:rPr lang="en-US" altLang="zh-CN" sz="1000">
                <a:solidFill>
                  <a:srgbClr val="FFFFFF"/>
                </a:solidFill>
                <a:latin typeface="Arial" charset="0"/>
                <a:ea typeface="SimSun" charset="0"/>
                <a:cs typeface="Arial" charset="0"/>
              </a:rPr>
              <a:t>30:1-10)</a:t>
            </a:r>
            <a:r>
              <a:rPr lang="zh-CN" altLang="en-US" sz="1000">
                <a:solidFill>
                  <a:srgbClr val="FFFFFF"/>
                </a:solidFill>
                <a:latin typeface="Arial" charset="0"/>
                <a:ea typeface="SimSun" charset="0"/>
                <a:cs typeface="Arial" charset="0"/>
              </a:rPr>
              <a:t>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从埃及哇地至幼发拉底河流域</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27:12)</a:t>
            </a:r>
          </a:p>
          <a:p>
            <a:pPr defTabSz="457200" eaLnBrk="0" hangingPunct="0">
              <a:buFontTx/>
              <a:buChar char="•"/>
            </a:pPr>
            <a:r>
              <a:rPr lang="zh-CN" altLang="en-US" sz="1000">
                <a:solidFill>
                  <a:srgbClr val="FFFFFF"/>
                </a:solidFill>
                <a:latin typeface="Arial" charset="0"/>
                <a:ea typeface="SimSun" charset="0"/>
                <a:cs typeface="Arial" charset="0"/>
              </a:rPr>
              <a:t>被掳归回／重建之后，土地永久占有权</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创</a:t>
            </a:r>
            <a:r>
              <a:rPr lang="en-US" altLang="zh-CN" sz="1000">
                <a:solidFill>
                  <a:srgbClr val="FFFFFF"/>
                </a:solidFill>
                <a:latin typeface="Arial" charset="0"/>
                <a:ea typeface="SimSun" charset="0"/>
                <a:cs typeface="Arial" charset="0"/>
              </a:rPr>
              <a:t>17:8) </a:t>
            </a:r>
          </a:p>
          <a:p>
            <a:pPr defTabSz="457200" eaLnBrk="0" hangingPunct="0">
              <a:buFontTx/>
              <a:buChar char="•"/>
            </a:pPr>
            <a:r>
              <a:rPr lang="zh-CN" altLang="en-US" sz="1000">
                <a:solidFill>
                  <a:srgbClr val="FFFFFF"/>
                </a:solidFill>
                <a:latin typeface="Arial" charset="0"/>
                <a:ea typeface="SimSun" charset="0"/>
                <a:cs typeface="Arial" charset="0"/>
              </a:rPr>
              <a:t>因着巴勒斯坦地全世界蒙祝福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耶稣藉着教会以神奇的方式扩展张他的国度（太</a:t>
            </a:r>
            <a:r>
              <a:rPr lang="en-US" altLang="zh-CN" sz="1000" dirty="0">
                <a:solidFill>
                  <a:srgbClr val="FFFFFF"/>
                </a:solidFill>
                <a:latin typeface="Arial" charset="0"/>
                <a:ea typeface="SimSun" charset="0"/>
                <a:cs typeface="Arial" charset="0"/>
              </a:rPr>
              <a:t>.13</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以色列拒绝弥赛亚国度的邀请</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太</a:t>
            </a:r>
            <a:r>
              <a:rPr lang="en-US" altLang="zh-CN" sz="1000" dirty="0">
                <a:solidFill>
                  <a:srgbClr val="FFFFFF"/>
                </a:solidFill>
                <a:latin typeface="Arial" charset="0"/>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基督得胜以色列的仇敌，以色列全家都要得救（罗</a:t>
            </a:r>
            <a:r>
              <a:rPr lang="en-US" altLang="zh-CN" sz="1000" dirty="0">
                <a:solidFill>
                  <a:srgbClr val="FFFFFF"/>
                </a:solidFill>
                <a:latin typeface="Arial" charset="0"/>
                <a:ea typeface="SimSun" charset="0"/>
                <a:cs typeface="Arial" charset="0"/>
              </a:rPr>
              <a:t>11:26-27</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以色列因着拒绝弥赛亚受审判被赶逐出应许之地 长达</a:t>
            </a:r>
            <a:r>
              <a:rPr lang="en-US" altLang="zh-CN" sz="1000">
                <a:solidFill>
                  <a:srgbClr val="FFFFFF"/>
                </a:solidFill>
                <a:latin typeface="Arial" charset="0"/>
                <a:ea typeface="SimSun" charset="0"/>
                <a:cs typeface="Arial" charset="0"/>
              </a:rPr>
              <a:t>19</a:t>
            </a:r>
            <a:r>
              <a:rPr lang="zh-CN" altLang="en-US" sz="1000">
                <a:solidFill>
                  <a:srgbClr val="FFFFFF"/>
                </a:solidFill>
                <a:latin typeface="Arial" charset="0"/>
                <a:ea typeface="SimSun" charset="0"/>
                <a:cs typeface="Arial" charset="0"/>
              </a:rPr>
              <a:t>世纪（主后</a:t>
            </a:r>
            <a:r>
              <a:rPr lang="en-US" altLang="zh-CN" sz="1000">
                <a:solidFill>
                  <a:srgbClr val="FFFFFF"/>
                </a:solidFill>
                <a:latin typeface="Arial" charset="0"/>
                <a:ea typeface="SimSun" charset="0"/>
                <a:cs typeface="Arial" charset="0"/>
              </a:rPr>
              <a:t>70</a:t>
            </a:r>
            <a:r>
              <a:rPr lang="zh-CN" altLang="en-US" sz="1000">
                <a:solidFill>
                  <a:srgbClr val="FFFFFF"/>
                </a:solidFill>
                <a:latin typeface="Arial" charset="0"/>
                <a:ea typeface="SimSun" charset="0"/>
                <a:cs typeface="Arial" charset="0"/>
              </a:rPr>
              <a:t>－</a:t>
            </a:r>
            <a:r>
              <a:rPr lang="en-US" altLang="zh-CN" sz="1000">
                <a:solidFill>
                  <a:srgbClr val="FFFFFF"/>
                </a:solidFill>
                <a:latin typeface="Arial" charset="0"/>
                <a:ea typeface="SimSun" charset="0"/>
                <a:cs typeface="Arial" charset="0"/>
              </a:rPr>
              <a:t>1948</a:t>
            </a:r>
            <a:r>
              <a:rPr lang="zh-CN" altLang="en-US" sz="1000">
                <a:solidFill>
                  <a:srgbClr val="FFFFFF"/>
                </a:solidFill>
                <a:latin typeface="Arial" charset="0"/>
                <a:ea typeface="SimSun" charset="0"/>
                <a:cs typeface="Arial" charset="0"/>
              </a:rPr>
              <a:t>）现在部分恢复（结</a:t>
            </a:r>
            <a:r>
              <a:rPr lang="en-US" altLang="zh-CN" sz="1000">
                <a:solidFill>
                  <a:srgbClr val="FFFFFF"/>
                </a:solidFill>
                <a:latin typeface="Arial" charset="0"/>
                <a:ea typeface="SimSun" charset="0"/>
                <a:cs typeface="Arial" charset="0"/>
              </a:rPr>
              <a:t>37:1-7</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基督是教会的头，教会是属灵的圣殿（</a:t>
            </a:r>
            <a:r>
              <a:rPr lang="en-US" altLang="zh-CN" sz="1000" dirty="0">
                <a:solidFill>
                  <a:srgbClr val="FFFFFF"/>
                </a:solidFill>
                <a:latin typeface="Arial" charset="0"/>
                <a:ea typeface="SimSun" charset="0"/>
                <a:cs typeface="Arial" charset="0"/>
              </a:rPr>
              <a:t>2:19-22;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新约前三项取代摩西律法（路</a:t>
            </a:r>
            <a:r>
              <a:rPr lang="en-US" altLang="zh-CN" sz="1000" dirty="0">
                <a:solidFill>
                  <a:srgbClr val="FFFFFF"/>
                </a:solidFill>
                <a:latin typeface="Arial" charset="0"/>
                <a:ea typeface="SimSun" charset="0"/>
                <a:cs typeface="Arial" charset="0"/>
              </a:rPr>
              <a:t>22:20;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900">
                <a:solidFill>
                  <a:srgbClr val="FFFFFF"/>
                </a:solidFill>
                <a:latin typeface="Arial" charset="0"/>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千禧年永恒</a:t>
            </a:r>
            <a:endParaRPr lang="en-US" altLang="zh-CN" sz="1000" dirty="0">
              <a:solidFill>
                <a:srgbClr val="FFFFFF"/>
              </a:solidFill>
              <a:latin typeface="Arial" charset="0"/>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900" dirty="0">
                <a:solidFill>
                  <a:srgbClr val="FFFFFF"/>
                </a:solidFill>
                <a:latin typeface="Arial" charset="0"/>
                <a:ea typeface="SimSun" charset="0"/>
                <a:cs typeface="Arial" charset="0"/>
              </a:rPr>
              <a:t>完全恢复（结</a:t>
            </a:r>
            <a:r>
              <a:rPr lang="en-US" altLang="zh-CN" sz="900" dirty="0">
                <a:solidFill>
                  <a:srgbClr val="FFFFFF"/>
                </a:solidFill>
                <a:latin typeface="Arial" charset="0"/>
                <a:ea typeface="SimSun" charset="0"/>
                <a:cs typeface="Arial" charset="0"/>
              </a:rPr>
              <a:t>37:8-28) </a:t>
            </a:r>
            <a:r>
              <a:rPr lang="zh-CN" altLang="en-US" sz="900" dirty="0">
                <a:solidFill>
                  <a:srgbClr val="FFFFFF"/>
                </a:solidFill>
                <a:latin typeface="Arial" charset="0"/>
                <a:ea typeface="SimSun" charset="0"/>
                <a:cs typeface="Arial" charset="0"/>
              </a:rPr>
              <a:t>耶路撒冷世界的首府</a:t>
            </a:r>
            <a:r>
              <a:rPr lang="en-US" altLang="zh-CN" sz="900" dirty="0">
                <a:solidFill>
                  <a:srgbClr val="FFFFFF"/>
                </a:solidFill>
                <a:latin typeface="Arial" charset="0"/>
                <a:ea typeface="SimSun" charset="0"/>
                <a:cs typeface="Arial" charset="0"/>
              </a:rPr>
              <a:t>(</a:t>
            </a:r>
            <a:r>
              <a:rPr lang="zh-CN" altLang="en-US" sz="900" dirty="0">
                <a:solidFill>
                  <a:srgbClr val="FFFFFF"/>
                </a:solidFill>
                <a:latin typeface="Arial" charset="0"/>
                <a:ea typeface="SimSun" charset="0"/>
                <a:cs typeface="Arial" charset="0"/>
              </a:rPr>
              <a:t>赛 </a:t>
            </a:r>
            <a:r>
              <a:rPr lang="en-US" altLang="zh-CN" sz="900" dirty="0">
                <a:solidFill>
                  <a:srgbClr val="FFFFFF"/>
                </a:solidFill>
                <a:latin typeface="Arial" charset="0"/>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新耶路撒冷</a:t>
            </a:r>
          </a:p>
          <a:p>
            <a:pPr algn="ctr" defTabSz="457200" eaLnBrk="0" hangingPunct="0"/>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基督作王与众圣徒统治全世界</a:t>
            </a:r>
            <a:endParaRPr lang="en-US" altLang="zh-CN" sz="1000">
              <a:solidFill>
                <a:srgbClr val="FFFFFF"/>
              </a:solidFill>
              <a:latin typeface="Arial" charset="0"/>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基督与众圣徒一同掌权（弗</a:t>
            </a:r>
            <a:r>
              <a:rPr lang="en-US" altLang="zh-CN" sz="1000" dirty="0">
                <a:solidFill>
                  <a:srgbClr val="FFFFFF"/>
                </a:solidFill>
                <a:latin typeface="Arial" charset="0"/>
                <a:ea typeface="SimSun" charset="0"/>
                <a:cs typeface="Arial" charset="0"/>
              </a:rPr>
              <a:t>1:9-10; </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20:1-6; 22:5</a:t>
            </a:r>
            <a:r>
              <a:rPr lang="zh-CN" altLang="en-US" sz="1000" dirty="0">
                <a:solidFill>
                  <a:srgbClr val="FFFFFF"/>
                </a:solidFill>
                <a:latin typeface="Arial" charset="0"/>
                <a:ea typeface="SimSun" charset="0"/>
                <a:cs typeface="Arial" charset="0"/>
              </a:rPr>
              <a:t>下）</a:t>
            </a:r>
            <a:endParaRPr lang="en-US" altLang="zh-CN" sz="1000" dirty="0">
              <a:solidFill>
                <a:srgbClr val="FFFFFF"/>
              </a:solidFill>
              <a:latin typeface="Arial" charset="0"/>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b="1">
                <a:solidFill>
                  <a:srgbClr val="FFFFFF"/>
                </a:solidFill>
                <a:latin typeface="Arial" charset="0"/>
                <a:ea typeface="SimSun" charset="0"/>
                <a:cs typeface="Arial" charset="0"/>
              </a:rPr>
              <a:t>创世记 </a:t>
            </a:r>
            <a:r>
              <a:rPr lang="en-US" altLang="zh-CN" sz="1000" b="1">
                <a:solidFill>
                  <a:srgbClr val="FFFFFF"/>
                </a:solidFill>
                <a:latin typeface="Arial" charset="0"/>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 </a:t>
            </a:r>
            <a:r>
              <a:rPr lang="zh-CN" altLang="en-US" sz="1000">
                <a:solidFill>
                  <a:srgbClr val="FFFFFF"/>
                </a:solidFill>
                <a:latin typeface="Arial" charset="0"/>
                <a:ea typeface="SimSun" charset="0"/>
                <a:cs typeface="Arial" charset="0"/>
              </a:rPr>
              <a:t>基督将国度呈递给天父（林前</a:t>
            </a:r>
            <a:r>
              <a:rPr lang="en-US" altLang="zh-CN" sz="1000">
                <a:solidFill>
                  <a:srgbClr val="FFFFFF"/>
                </a:solidFill>
                <a:latin typeface="Arial" charset="0"/>
                <a:ea typeface="SimSun" charset="0"/>
                <a:cs typeface="Arial" charset="0"/>
              </a:rPr>
              <a:t>15:24</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eaLnBrk="0" hangingPunct="0"/>
            <a:r>
              <a:rPr lang="zh-CN" altLang="en-US" sz="1200" b="1">
                <a:solidFill>
                  <a:srgbClr val="000A0D"/>
                </a:solidFill>
                <a:latin typeface="Arial" charset="0"/>
                <a:ea typeface="SimSun" charset="0"/>
                <a:cs typeface="Arial" charset="0"/>
              </a:rPr>
              <a:t>经文突出强调双重国度之约。以色列的角色从亚伯拉罕到基督其内涵延伸至教会（继续中），而教会并非指“新以色列人”</a:t>
            </a:r>
            <a:br>
              <a:rPr lang="en-US" altLang="zh-CN" sz="1200" b="1">
                <a:solidFill>
                  <a:srgbClr val="000A0D"/>
                </a:solidFill>
                <a:latin typeface="Arial" charset="0"/>
                <a:ea typeface="SimSun" charset="0"/>
                <a:cs typeface="Arial" charset="0"/>
              </a:rPr>
            </a:br>
            <a:r>
              <a:rPr lang="zh-CN" altLang="en-US" sz="1200" b="1">
                <a:solidFill>
                  <a:srgbClr val="000A0D"/>
                </a:solidFill>
                <a:latin typeface="Arial" charset="0"/>
                <a:ea typeface="SimSun" charset="0"/>
                <a:cs typeface="Arial" charset="0"/>
              </a:rPr>
              <a:t>（不连续）以便取代以色列民族。以色列将在基督第二次降临时信靠基督从而再现其世界显赫地位。</a:t>
            </a:r>
            <a:endParaRPr lang="en-US" altLang="zh-CN" sz="1200" b="1">
              <a:solidFill>
                <a:srgbClr val="000A0D"/>
              </a:solidFill>
              <a:latin typeface="Arial" charset="0"/>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zh-CN" altLang="en-US" sz="800">
                <a:solidFill>
                  <a:srgbClr val="FFFFFF"/>
                </a:solidFill>
                <a:latin typeface="Arial" charset="0"/>
                <a:ea typeface="SimSun" charset="0"/>
                <a:cs typeface="Arial" charset="0"/>
              </a:rPr>
              <a:t>民族的焦点</a:t>
            </a:r>
            <a:r>
              <a:rPr lang="en-US" altLang="zh-CN" sz="800">
                <a:solidFill>
                  <a:srgbClr val="FFFFFF"/>
                </a:solidFill>
                <a:latin typeface="Arial" charset="0"/>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159773" name="Microsoft ClipArt Gallery" r:id="rId4" imgW="2120900" imgH="2108200" progId="">
                  <p:embed/>
                </p:oleObj>
              </mc:Choice>
              <mc:Fallback>
                <p:oleObj name="Microsoft ClipArt Gallery" r:id="rId4" imgW="2120900" imgH="21082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新人”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弗</a:t>
            </a:r>
            <a:r>
              <a:rPr lang="en-US" altLang="zh-CN" sz="1000">
                <a:solidFill>
                  <a:srgbClr val="FFFFFF"/>
                </a:solidFill>
                <a:latin typeface="Arial" charset="0"/>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dirty="0">
                <a:solidFill>
                  <a:srgbClr val="FFFFFF"/>
                </a:solidFill>
                <a:latin typeface="Arial" charset="0"/>
                <a:ea typeface="SimSun" charset="0"/>
                <a:cs typeface="Arial" charset="0"/>
              </a:rPr>
              <a:t>第五版</a:t>
            </a:r>
          </a:p>
          <a:p>
            <a:pPr algn="just" defTabSz="457200" eaLnBrk="0" hangingPunct="0"/>
            <a:r>
              <a:rPr lang="en-US" altLang="zh-CN" sz="1000" dirty="0">
                <a:solidFill>
                  <a:srgbClr val="FFFFFF"/>
                </a:solidFill>
                <a:latin typeface="Arial" charset="0"/>
                <a:ea typeface="SimSun" charset="0"/>
                <a:cs typeface="Arial" charset="0"/>
              </a:rPr>
              <a:t>2015</a:t>
            </a:r>
            <a:r>
              <a:rPr lang="zh-CN" altLang="en-US" sz="1000" dirty="0">
                <a:solidFill>
                  <a:srgbClr val="FFFFFF"/>
                </a:solidFill>
                <a:latin typeface="Arial" charset="0"/>
                <a:ea typeface="SimSun" charset="0"/>
                <a:cs typeface="Arial" charset="0"/>
              </a:rPr>
              <a:t>年</a:t>
            </a:r>
            <a:r>
              <a:rPr lang="en-US" altLang="zh-CN" sz="1000" dirty="0">
                <a:solidFill>
                  <a:srgbClr val="FFFFFF"/>
                </a:solidFill>
                <a:latin typeface="Arial" charset="0"/>
                <a:ea typeface="SimSun" charset="0"/>
                <a:cs typeface="Arial" charset="0"/>
              </a:rPr>
              <a:t>7</a:t>
            </a:r>
            <a:r>
              <a:rPr lang="zh-CN" altLang="en-US" sz="1000" dirty="0">
                <a:solidFill>
                  <a:srgbClr val="FFFFFF"/>
                </a:solidFill>
                <a:latin typeface="Arial" charset="0"/>
                <a:ea typeface="SimSun" charset="0"/>
                <a:cs typeface="Arial" charset="0"/>
              </a:rPr>
              <a:t>月</a:t>
            </a:r>
            <a:r>
              <a:rPr lang="en-US" altLang="zh-CN" sz="1000" dirty="0">
                <a:solidFill>
                  <a:srgbClr val="FFFFFF"/>
                </a:solidFill>
                <a:latin typeface="Arial" charset="0"/>
                <a:ea typeface="SimSun" charset="0"/>
                <a:cs typeface="Arial" charset="0"/>
              </a:rPr>
              <a:t>17</a:t>
            </a:r>
            <a:r>
              <a:rPr lang="zh-CN" altLang="en-US" sz="1000" dirty="0">
                <a:solidFill>
                  <a:srgbClr val="FFFFFF"/>
                </a:solidFill>
                <a:latin typeface="Arial" charset="0"/>
                <a:ea typeface="SimSun" charset="0"/>
                <a:cs typeface="Arial" charset="0"/>
              </a:rPr>
              <a:t>日</a:t>
            </a:r>
            <a:endParaRPr lang="en-US" altLang="zh-CN" sz="1000" dirty="0">
              <a:solidFill>
                <a:srgbClr val="FFFFFF"/>
              </a:solidFill>
              <a:latin typeface="Arial" charset="0"/>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b="1">
                <a:solidFill>
                  <a:srgbClr val="000000"/>
                </a:solidFill>
                <a:latin typeface="Arial" charset="0"/>
                <a:ea typeface="SimSun" charset="0"/>
                <a:cs typeface="Arial" charset="0"/>
              </a:rPr>
              <a:t>在民族复兴之际，新约的五个内容均得以实现（亚</a:t>
            </a:r>
            <a:r>
              <a:rPr lang="en-US" altLang="zh-CN" sz="1000" b="1">
                <a:solidFill>
                  <a:srgbClr val="000000"/>
                </a:solidFill>
                <a:latin typeface="Arial" charset="0"/>
                <a:ea typeface="SimSun" charset="0"/>
                <a:cs typeface="Arial" charset="0"/>
              </a:rPr>
              <a:t>8</a:t>
            </a:r>
            <a:r>
              <a:rPr lang="zh-CN" altLang="en-US" sz="1000" b="1">
                <a:solidFill>
                  <a:srgbClr val="000000"/>
                </a:solidFill>
                <a:latin typeface="Arial" charset="0"/>
                <a:ea typeface="SimSun" charset="0"/>
                <a:cs typeface="Arial" charset="0"/>
              </a:rPr>
              <a:t>）</a:t>
            </a:r>
            <a:endParaRPr lang="en-US" altLang="zh-CN" sz="1000" b="1">
              <a:solidFill>
                <a:srgbClr val="000000"/>
              </a:solidFill>
              <a:latin typeface="Arial" charset="0"/>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eaLnBrk="0" hangingPunct="0"/>
            <a:r>
              <a:rPr lang="zh-CN" altLang="en-US" sz="1000" b="1" dirty="0">
                <a:solidFill>
                  <a:srgbClr val="000000"/>
                </a:solidFill>
                <a:latin typeface="Arial" charset="0"/>
                <a:ea typeface="SimSun" charset="0"/>
                <a:cs typeface="Arial" charset="0"/>
              </a:rPr>
              <a:t>一切都更新了！（启</a:t>
            </a:r>
            <a:r>
              <a:rPr lang="en-US" altLang="zh-CN" sz="1000" b="1" dirty="0">
                <a:solidFill>
                  <a:srgbClr val="000000"/>
                </a:solidFill>
                <a:latin typeface="Arial" charset="0"/>
                <a:ea typeface="SimSun" charset="0"/>
                <a:cs typeface="Arial" charset="0"/>
              </a:rPr>
              <a:t>21:5</a:t>
            </a:r>
            <a:r>
              <a:rPr lang="zh-CN" altLang="en-US" sz="1000" b="1" dirty="0">
                <a:solidFill>
                  <a:srgbClr val="000000"/>
                </a:solidFill>
                <a:latin typeface="Arial" charset="0"/>
                <a:ea typeface="SimSun" charset="0"/>
                <a:cs typeface="Arial" charset="0"/>
              </a:rPr>
              <a:t>）</a:t>
            </a:r>
            <a:endParaRPr lang="en-US" altLang="zh-CN" sz="1000" b="1" dirty="0">
              <a:solidFill>
                <a:srgbClr val="000000"/>
              </a:solidFill>
              <a:latin typeface="Arial" charset="0"/>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dirty="0">
                <a:solidFill>
                  <a:srgbClr val="000A0D"/>
                </a:solidFill>
                <a:latin typeface="SimSun" charset="0"/>
                <a:ea typeface="SimSun" charset="0"/>
                <a:cs typeface="Arial" charset="0"/>
              </a:rPr>
              <a:t>暂时的（加</a:t>
            </a:r>
            <a:r>
              <a:rPr lang="en-US" altLang="zh-CN" sz="1000" dirty="0">
                <a:solidFill>
                  <a:srgbClr val="000A0D"/>
                </a:solidFill>
                <a:latin typeface="SimSun" charset="0"/>
                <a:ea typeface="SimSun" charset="0"/>
                <a:cs typeface="Arial" charset="0"/>
              </a:rPr>
              <a:t>3:19</a:t>
            </a:r>
            <a:r>
              <a:rPr lang="zh-CN" altLang="en-US" sz="1000" dirty="0">
                <a:solidFill>
                  <a:srgbClr val="000A0D"/>
                </a:solidFill>
                <a:latin typeface="SimSun" charset="0"/>
                <a:ea typeface="SimSun" charset="0"/>
                <a:cs typeface="Arial" charset="0"/>
              </a:rPr>
              <a:t>）、有条件的，显明人的罪（罗</a:t>
            </a:r>
            <a:r>
              <a:rPr lang="en-US" altLang="zh-CN" sz="1000" dirty="0">
                <a:solidFill>
                  <a:srgbClr val="000A0D"/>
                </a:solidFill>
                <a:latin typeface="SimSun" charset="0"/>
                <a:ea typeface="SimSun" charset="0"/>
                <a:cs typeface="Arial" charset="0"/>
              </a:rPr>
              <a:t>7:7</a:t>
            </a:r>
            <a:r>
              <a:rPr lang="zh-CN" altLang="en-US" sz="1000" dirty="0">
                <a:solidFill>
                  <a:srgbClr val="000A0D"/>
                </a:solidFill>
                <a:latin typeface="SimSun" charset="0"/>
                <a:ea typeface="SimSun" charset="0"/>
                <a:cs typeface="Arial" charset="0"/>
              </a:rPr>
              <a:t>）并规范以色列人（加</a:t>
            </a:r>
            <a:r>
              <a:rPr lang="en-US" altLang="zh-CN" sz="1000" dirty="0">
                <a:solidFill>
                  <a:srgbClr val="000A0D"/>
                </a:solidFill>
                <a:latin typeface="SimSun" charset="0"/>
                <a:ea typeface="SimSun" charset="0"/>
                <a:cs typeface="Arial" charset="0"/>
              </a:rPr>
              <a:t>3:23-25</a:t>
            </a:r>
            <a:r>
              <a:rPr lang="zh-CN" altLang="en-US" sz="1000" dirty="0">
                <a:solidFill>
                  <a:srgbClr val="000A0D"/>
                </a:solidFill>
                <a:latin typeface="SimSun" charset="0"/>
                <a:ea typeface="SimSun" charset="0"/>
                <a:cs typeface="Arial" charset="0"/>
              </a:rPr>
              <a:t>）</a:t>
            </a:r>
            <a:endParaRPr lang="en-US" altLang="zh-CN" sz="1000"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a:solidFill>
                  <a:srgbClr val="FFFFFF"/>
                </a:solidFill>
                <a:latin typeface="Arial" charset="0"/>
                <a:ea typeface="SimSun" charset="0"/>
                <a:cs typeface="Arial" charset="0"/>
              </a:rPr>
              <a:t>十字架废除、成就、取代了律法</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罗</a:t>
            </a:r>
            <a:r>
              <a:rPr lang="en-US" altLang="zh-CN" sz="1000">
                <a:solidFill>
                  <a:srgbClr val="FFFFFF"/>
                </a:solidFill>
                <a:latin typeface="Arial" charset="0"/>
                <a:ea typeface="SimSun" charset="0"/>
                <a:cs typeface="Arial" charset="0"/>
              </a:rPr>
              <a:t>7:1-6;1 </a:t>
            </a:r>
            <a:r>
              <a:rPr lang="zh-CN" altLang="en-US" sz="1000">
                <a:solidFill>
                  <a:srgbClr val="FFFFFF"/>
                </a:solidFill>
                <a:latin typeface="Arial" charset="0"/>
                <a:ea typeface="SimSun" charset="0"/>
                <a:cs typeface="Arial" charset="0"/>
              </a:rPr>
              <a:t>林前</a:t>
            </a:r>
            <a:r>
              <a:rPr lang="en-US" altLang="zh-CN" sz="1000">
                <a:solidFill>
                  <a:srgbClr val="FFFFFF"/>
                </a:solidFill>
                <a:latin typeface="Arial" charset="0"/>
                <a:ea typeface="SimSun" charset="0"/>
                <a:cs typeface="Arial" charset="0"/>
              </a:rPr>
              <a:t>9:19-21; </a:t>
            </a:r>
            <a:r>
              <a:rPr lang="zh-CN" altLang="en-US" sz="1000">
                <a:solidFill>
                  <a:srgbClr val="FFFFFF"/>
                </a:solidFill>
                <a:latin typeface="Arial" charset="0"/>
                <a:ea typeface="SimSun" charset="0"/>
                <a:cs typeface="Arial" charset="0"/>
              </a:rPr>
              <a:t>希</a:t>
            </a:r>
            <a:r>
              <a:rPr lang="en-US" altLang="zh-CN" sz="1000">
                <a:solidFill>
                  <a:srgbClr val="FFFFFF"/>
                </a:solidFill>
                <a:latin typeface="Arial" charset="0"/>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创世记 </a:t>
            </a:r>
            <a:r>
              <a:rPr lang="en-US" altLang="zh-CN" sz="1000" dirty="0">
                <a:solidFill>
                  <a:srgbClr val="FFFFFF"/>
                </a:solidFill>
                <a:latin typeface="Arial" charset="0"/>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cs typeface="+mn-cs"/>
              </a:rPr>
              <a:t>117b</a:t>
            </a:r>
          </a:p>
        </p:txBody>
      </p:sp>
    </p:spTree>
    <p:extLst>
      <p:ext uri="{BB962C8B-B14F-4D97-AF65-F5344CB8AC3E}">
        <p14:creationId xmlns:p14="http://schemas.microsoft.com/office/powerpoint/2010/main" val="167785857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65691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485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0050"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3318" name="Text Box 6"/>
          <p:cNvSpPr txBox="1">
            <a:spLocks noChangeArrowheads="1"/>
          </p:cNvSpPr>
          <p:nvPr/>
        </p:nvSpPr>
        <p:spPr bwMode="auto">
          <a:xfrm>
            <a:off x="468313" y="2636838"/>
            <a:ext cx="8458200"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en-US" altLang="zh-CN" sz="3600" dirty="0">
                <a:solidFill>
                  <a:srgbClr val="FFFFFF"/>
                </a:solidFill>
                <a:cs typeface="SimSun" charset="0"/>
              </a:rPr>
              <a:t>5:2</a:t>
            </a:r>
            <a:r>
              <a:rPr lang="zh-CN" altLang="en-US" sz="3600" dirty="0">
                <a:solidFill>
                  <a:srgbClr val="FFFFFF"/>
                </a:solidFill>
                <a:cs typeface="SimSun" charset="0"/>
              </a:rPr>
              <a:t>　</a:t>
            </a:r>
            <a:r>
              <a:rPr lang="zh-CN" altLang="en-US" sz="3600" dirty="0">
                <a:solidFill>
                  <a:srgbClr val="FFFFFF"/>
                </a:solidFill>
                <a:latin typeface="Arial" charset="0"/>
                <a:cs typeface="SimSun" charset="0"/>
              </a:rPr>
              <a:t>唯一预表弥塞亚的诞生地是</a:t>
            </a:r>
            <a:r>
              <a:rPr lang="zh-CN" altLang="en-US" sz="3600" dirty="0">
                <a:solidFill>
                  <a:srgbClr val="FFFFFF"/>
                </a:solidFill>
                <a:cs typeface="SimSun" charset="0"/>
              </a:rPr>
              <a:t>伯利恒</a:t>
            </a:r>
          </a:p>
          <a:p>
            <a:pPr>
              <a:lnSpc>
                <a:spcPct val="120000"/>
              </a:lnSpc>
              <a:defRPr/>
            </a:pPr>
            <a:r>
              <a:rPr lang="en-US" altLang="zh-CN" sz="3600" dirty="0">
                <a:solidFill>
                  <a:srgbClr val="FFFFFF"/>
                </a:solidFill>
                <a:cs typeface="SimSun" charset="0"/>
              </a:rPr>
              <a:t>2:12-13; 4:1-8; 5:4-5</a:t>
            </a:r>
            <a:r>
              <a:rPr lang="zh-CN" altLang="en-US" sz="3600" dirty="0">
                <a:solidFill>
                  <a:srgbClr val="FFFFFF"/>
                </a:solidFill>
                <a:cs typeface="SimSun" charset="0"/>
              </a:rPr>
              <a:t>　也对基督用公义与和平统治世界的最好的描述</a:t>
            </a:r>
            <a:endParaRPr lang="zh-CN" altLang="en-US" sz="3600" dirty="0">
              <a:solidFill>
                <a:srgbClr val="FFFFFF"/>
              </a:solidFill>
              <a:latin typeface="Arial" charset="0"/>
              <a:cs typeface="SimSun" charset="0"/>
            </a:endParaRPr>
          </a:p>
          <a:p>
            <a:pPr>
              <a:lnSpc>
                <a:spcPct val="120000"/>
              </a:lnSpc>
              <a:buFontTx/>
              <a:buChar char="•"/>
              <a:defRPr/>
            </a:pPr>
            <a:endParaRPr lang="en-US" altLang="zh-CN" sz="3600" dirty="0">
              <a:solidFill>
                <a:srgbClr val="FFFFFF"/>
              </a:solidFill>
              <a:latin typeface="Arial" charset="0"/>
              <a:cs typeface="SimSun" charset="0"/>
            </a:endParaRPr>
          </a:p>
        </p:txBody>
      </p:sp>
      <p:pic>
        <p:nvPicPr>
          <p:cNvPr id="144388"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8"/>
          <p:cNvSpPr>
            <a:spLocks noGrp="1" noChangeArrowheads="1"/>
          </p:cNvSpPr>
          <p:nvPr>
            <p:ph type="title" idx="4294967295"/>
          </p:nvPr>
        </p:nvSpPr>
        <p:spPr>
          <a:xfrm>
            <a:off x="533400" y="1295400"/>
            <a:ext cx="7772400" cy="1143000"/>
          </a:xfrm>
        </p:spPr>
        <p:txBody>
          <a:bodyPr/>
          <a:lstStyle/>
          <a:p>
            <a:pPr algn="l" eaLnBrk="1" hangingPunct="1">
              <a:defRPr/>
            </a:pPr>
            <a:r>
              <a:rPr lang="zh-CN" altLang="en-US" sz="3600" b="1" i="1" dirty="0">
                <a:solidFill>
                  <a:srgbClr val="FF9933"/>
                </a:solidFill>
                <a:latin typeface="Arial" charset="0"/>
                <a:cs typeface="SimSun" charset="0"/>
              </a:rPr>
              <a:t>在弥迦书里的基督</a:t>
            </a:r>
          </a:p>
        </p:txBody>
      </p:sp>
      <p:sp>
        <p:nvSpPr>
          <p:cNvPr id="130054"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36819915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7"/>
              </a:srgb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rPr>
              <a:t>伯利恒</a:t>
            </a:r>
            <a:endParaRPr lang="en-US"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endParaRPr>
          </a:p>
        </p:txBody>
      </p:sp>
      <p:sp>
        <p:nvSpPr>
          <p:cNvPr id="145411" name="Title 1"/>
          <p:cNvSpPr txBox="1">
            <a:spLocks/>
          </p:cNvSpPr>
          <p:nvPr/>
        </p:nvSpPr>
        <p:spPr bwMode="auto">
          <a:xfrm>
            <a:off x="504825" y="4292600"/>
            <a:ext cx="83153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8F8EF"/>
                </a:solidFill>
                <a:latin typeface="Arial" charset="0"/>
              </a:rPr>
              <a:t>“</a:t>
            </a:r>
            <a:r>
              <a:rPr lang="zh-CN" altLang="en-US" sz="3200" b="1">
                <a:solidFill>
                  <a:srgbClr val="F8F8EF"/>
                </a:solidFill>
                <a:latin typeface="Arial" charset="0"/>
              </a:rPr>
              <a:t>犹大地的伯利恒阿，你在犹大诸城中，并不是最小的。因为将来有一位君王，要从你那里出来，牧养我以色列民。 </a:t>
            </a:r>
            <a:endParaRPr lang="en-US" altLang="zh-CN" sz="3200" b="1">
              <a:solidFill>
                <a:srgbClr val="F8F8EF"/>
              </a:solidFill>
              <a:latin typeface="Arial" charset="0"/>
            </a:endParaRPr>
          </a:p>
          <a:p>
            <a:pPr algn="ctr"/>
            <a:r>
              <a:rPr lang="en-US" sz="3200" b="1">
                <a:solidFill>
                  <a:srgbClr val="F8F8EF"/>
                </a:solidFill>
                <a:latin typeface="Arial" charset="0"/>
              </a:rPr>
              <a:t>(</a:t>
            </a:r>
            <a:r>
              <a:rPr lang="zh-CN" altLang="en-US" sz="3200" b="1">
                <a:solidFill>
                  <a:srgbClr val="F8F8EF"/>
                </a:solidFill>
                <a:latin typeface="Arial" charset="0"/>
              </a:rPr>
              <a:t>弥迦书</a:t>
            </a:r>
            <a:r>
              <a:rPr lang="en-US" altLang="ja-JP" sz="3200" b="1">
                <a:solidFill>
                  <a:srgbClr val="F8F8EF"/>
                </a:solidFill>
                <a:latin typeface="Arial" charset="0"/>
              </a:rPr>
              <a:t>5:2</a:t>
            </a:r>
            <a:r>
              <a:rPr lang="zh-CN" altLang="en-US" sz="3200" b="1">
                <a:solidFill>
                  <a:srgbClr val="F8F8EF"/>
                </a:solidFill>
                <a:latin typeface="Arial" charset="0"/>
              </a:rPr>
              <a:t>在马太福音</a:t>
            </a:r>
            <a:r>
              <a:rPr lang="en-US" altLang="ja-JP" sz="3200" b="1">
                <a:solidFill>
                  <a:srgbClr val="F8F8EF"/>
                </a:solidFill>
                <a:latin typeface="Arial" charset="0"/>
              </a:rPr>
              <a:t>2:6</a:t>
            </a:r>
            <a:r>
              <a:rPr lang="zh-CN" altLang="en-US" sz="3200" b="1">
                <a:solidFill>
                  <a:srgbClr val="F8F8EF"/>
                </a:solidFill>
                <a:latin typeface="Arial" charset="0"/>
              </a:rPr>
              <a:t>的引述</a:t>
            </a:r>
            <a:r>
              <a:rPr lang="en-US" altLang="ja-JP" sz="3200" b="1">
                <a:solidFill>
                  <a:srgbClr val="F8F8EF"/>
                </a:solidFill>
                <a:latin typeface="Arial" charset="0"/>
              </a:rPr>
              <a:t>) </a:t>
            </a:r>
            <a:endParaRPr lang="en-US" sz="1800" b="1">
              <a:solidFill>
                <a:srgbClr val="FFFFFF"/>
              </a:solidFill>
              <a:latin typeface="Monotype Corsiva" charset="0"/>
            </a:endParaRPr>
          </a:p>
        </p:txBody>
      </p:sp>
    </p:spTree>
    <p:extLst>
      <p:ext uri="{BB962C8B-B14F-4D97-AF65-F5344CB8AC3E}">
        <p14:creationId xmlns:p14="http://schemas.microsoft.com/office/powerpoint/2010/main" val="34609550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zh-CN" altLang="en-US" sz="3200" b="1" dirty="0">
                <a:solidFill>
                  <a:schemeClr val="bg1"/>
                </a:solidFill>
                <a:latin typeface="Arial" charset="0"/>
                <a:ea typeface="ＭＳ Ｐゴシック" charset="0"/>
                <a:cs typeface="Arial" charset="0"/>
              </a:rPr>
              <a:t>到伯利恒的路程</a:t>
            </a:r>
            <a:endParaRPr lang="en-US" sz="32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66248295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133122"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a:solidFill>
                  <a:srgbClr val="FFFFFF"/>
                </a:solidFill>
                <a:latin typeface="Monotype Corsiva" charset="0"/>
              </a:rPr>
              <a:t>Jesus was easily identifiable</a:t>
            </a:r>
            <a:endParaRPr lang="en-US" b="1">
              <a:solidFill>
                <a:srgbClr val="FFFFFF"/>
              </a:solidFill>
              <a:latin typeface="Arial" charset="0"/>
            </a:endParaRPr>
          </a:p>
        </p:txBody>
      </p:sp>
    </p:spTree>
    <p:extLst>
      <p:ext uri="{BB962C8B-B14F-4D97-AF65-F5344CB8AC3E}">
        <p14:creationId xmlns:p14="http://schemas.microsoft.com/office/powerpoint/2010/main" val="19392538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18/30</a:t>
            </a:r>
          </a:p>
        </p:txBody>
      </p:sp>
      <p:pic>
        <p:nvPicPr>
          <p:cNvPr id="134146" name="Picture 2" descr="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a:solidFill>
                  <a:srgbClr val="FFFFFF"/>
                </a:solidFill>
                <a:latin typeface="Monotype Corsiva" charset="0"/>
              </a:rPr>
              <a:t>Wise men came from the East</a:t>
            </a:r>
            <a:endParaRPr lang="en-US" b="1">
              <a:solidFill>
                <a:srgbClr val="FFFFFF"/>
              </a:solidFill>
              <a:latin typeface="Arial" charset="0"/>
            </a:endParaRPr>
          </a:p>
        </p:txBody>
      </p:sp>
    </p:spTree>
    <p:extLst>
      <p:ext uri="{BB962C8B-B14F-4D97-AF65-F5344CB8AC3E}">
        <p14:creationId xmlns:p14="http://schemas.microsoft.com/office/powerpoint/2010/main" val="23449538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wiseman gifts ola18422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5445125"/>
            <a:ext cx="3906838" cy="1028700"/>
          </a:xfrm>
          <a:solidFill>
            <a:schemeClr val="tx1"/>
          </a:solidFill>
        </p:spPr>
        <p:txBody>
          <a:bodyPr anchor="b"/>
          <a:lstStyle/>
          <a:p>
            <a:r>
              <a:rPr lang="zh-CN" altLang="en-US" sz="7200" dirty="0">
                <a:solidFill>
                  <a:srgbClr val="FFFFFF"/>
                </a:solidFill>
                <a:latin typeface="Monotype Corsiva" charset="0"/>
                <a:ea typeface="ＭＳ Ｐゴシック" charset="0"/>
                <a:cs typeface="Monotype Corsiva" charset="0"/>
              </a:rPr>
              <a:t>礼物</a:t>
            </a:r>
            <a:endParaRPr lang="en-US" sz="7200"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2036375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3619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2576" y="188640"/>
            <a:ext cx="9146576" cy="1368152"/>
          </a:xfrm>
        </p:spPr>
        <p:txBody>
          <a:bodyPr/>
          <a:lstStyle/>
          <a:p>
            <a:pPr eaLnBrk="1" hangingPunct="1">
              <a:defRPr/>
            </a:pPr>
            <a:r>
              <a:rPr lang="en-US" sz="4800" b="1" dirty="0">
                <a:solidFill>
                  <a:schemeClr val="bg1"/>
                </a:solidFill>
                <a:effectLst>
                  <a:glow rad="152400">
                    <a:schemeClr val="tx1"/>
                  </a:glow>
                </a:effectLst>
                <a:ea typeface="ＭＳ Ｐゴシック" charset="0"/>
                <a:cs typeface="Arial"/>
              </a:rPr>
              <a:t>The Jewish leaders </a:t>
            </a:r>
            <a:br>
              <a:rPr lang="en-US" sz="4800" b="1" dirty="0">
                <a:solidFill>
                  <a:schemeClr val="bg1"/>
                </a:solidFill>
                <a:effectLst>
                  <a:glow rad="152400">
                    <a:schemeClr val="tx1"/>
                  </a:glow>
                </a:effectLst>
                <a:ea typeface="ＭＳ Ｐゴシック" charset="0"/>
                <a:cs typeface="Arial"/>
              </a:rPr>
            </a:br>
            <a:r>
              <a:rPr lang="en-US" sz="4800" b="1" dirty="0">
                <a:solidFill>
                  <a:srgbClr val="FFFF00"/>
                </a:solidFill>
                <a:effectLst>
                  <a:glow rad="152400">
                    <a:schemeClr val="tx1"/>
                  </a:glow>
                </a:effectLst>
                <a:ea typeface="ＭＳ Ｐゴシック" charset="0"/>
                <a:cs typeface="Arial"/>
              </a:rPr>
              <a:t>ignored</a:t>
            </a:r>
            <a:r>
              <a:rPr lang="en-US" sz="4800" b="1" dirty="0">
                <a:solidFill>
                  <a:schemeClr val="bg1"/>
                </a:solidFill>
                <a:effectLst>
                  <a:glow rad="152400">
                    <a:schemeClr val="tx1"/>
                  </a:glow>
                </a:effectLst>
                <a:ea typeface="ＭＳ Ｐゴシック" charset="0"/>
                <a:cs typeface="Arial"/>
              </a:rPr>
              <a:t> Him (Matt 2:4-6) </a:t>
            </a:r>
            <a:endParaRPr lang="en-US" sz="3200" b="1" dirty="0">
              <a:solidFill>
                <a:schemeClr val="bg1"/>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23040583"/>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itle 1"/>
          <p:cNvSpPr>
            <a:spLocks noGrp="1"/>
          </p:cNvSpPr>
          <p:nvPr>
            <p:ph type="ctrTitle"/>
          </p:nvPr>
        </p:nvSpPr>
        <p:spPr>
          <a:xfrm>
            <a:off x="0" y="0"/>
            <a:ext cx="4211638" cy="2924175"/>
          </a:xfrm>
          <a:solidFill>
            <a:srgbClr val="000000"/>
          </a:solidFill>
        </p:spPr>
        <p:txBody>
          <a:bodyPr/>
          <a:lstStyle/>
          <a:p>
            <a:pPr eaLnBrk="1" hangingPunct="1"/>
            <a:r>
              <a:rPr lang="en-US" sz="3600" b="1">
                <a:solidFill>
                  <a:schemeClr val="bg1"/>
                </a:solidFill>
                <a:latin typeface="Arial" charset="0"/>
                <a:ea typeface="ＭＳ Ｐゴシック" charset="0"/>
                <a:cs typeface="Arial" charset="0"/>
              </a:rPr>
              <a:t>Bethlehem is only 8 kilometers </a:t>
            </a:r>
            <a:br>
              <a:rPr lang="en-US" sz="3600" b="1">
                <a:solidFill>
                  <a:schemeClr val="bg1"/>
                </a:solidFill>
                <a:latin typeface="Arial" charset="0"/>
                <a:ea typeface="ＭＳ Ｐゴシック" charset="0"/>
                <a:cs typeface="Arial" charset="0"/>
              </a:rPr>
            </a:br>
            <a:r>
              <a:rPr lang="en-US" sz="3600" b="1">
                <a:solidFill>
                  <a:schemeClr val="bg1"/>
                </a:solidFill>
                <a:latin typeface="Arial" charset="0"/>
                <a:ea typeface="ＭＳ Ｐゴシック" charset="0"/>
                <a:cs typeface="Arial" charset="0"/>
              </a:rPr>
              <a:t>(6 miles) south of Jerusalem</a:t>
            </a:r>
            <a:endParaRPr lang="en-US" sz="2000" b="1">
              <a:solidFill>
                <a:schemeClr val="bg1"/>
              </a:solidFill>
              <a:latin typeface="Arial" charset="0"/>
              <a:ea typeface="ＭＳ Ｐゴシック" charset="0"/>
              <a:cs typeface="Arial" charset="0"/>
            </a:endParaRPr>
          </a:p>
        </p:txBody>
      </p:sp>
      <p:grpSp>
        <p:nvGrpSpPr>
          <p:cNvPr id="10" name="Group 9"/>
          <p:cNvGrpSpPr>
            <a:grpSpLocks/>
          </p:cNvGrpSpPr>
          <p:nvPr/>
        </p:nvGrpSpPr>
        <p:grpSpPr bwMode="auto">
          <a:xfrm>
            <a:off x="0" y="4365625"/>
            <a:ext cx="4125913" cy="2454275"/>
            <a:chOff x="1" y="4365104"/>
            <a:chExt cx="4125906" cy="2454589"/>
          </a:xfrm>
        </p:grpSpPr>
        <p:pic>
          <p:nvPicPr>
            <p:cNvPr id="138251"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365104"/>
              <a:ext cx="4125906" cy="245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2" name="Title 1"/>
            <p:cNvSpPr txBox="1">
              <a:spLocks/>
            </p:cNvSpPr>
            <p:nvPr/>
          </p:nvSpPr>
          <p:spPr bwMode="auto">
            <a:xfrm>
              <a:off x="179512" y="6237312"/>
              <a:ext cx="3275856" cy="5040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Close Jews</a:t>
              </a:r>
              <a:endParaRPr lang="en-US" sz="1600" b="1">
                <a:solidFill>
                  <a:srgbClr val="FFFFFF"/>
                </a:solidFill>
                <a:latin typeface="Arial" charset="0"/>
                <a:cs typeface="Arial" charset="0"/>
              </a:endParaRPr>
            </a:p>
          </p:txBody>
        </p:sp>
      </p:grpSp>
      <p:grpSp>
        <p:nvGrpSpPr>
          <p:cNvPr id="11" name="Group 10"/>
          <p:cNvGrpSpPr>
            <a:grpSpLocks/>
          </p:cNvGrpSpPr>
          <p:nvPr/>
        </p:nvGrpSpPr>
        <p:grpSpPr bwMode="auto">
          <a:xfrm>
            <a:off x="5668963" y="4365625"/>
            <a:ext cx="3224212" cy="2578100"/>
            <a:chOff x="5669744" y="4365104"/>
            <a:chExt cx="3222736" cy="2578188"/>
          </a:xfrm>
        </p:grpSpPr>
        <p:pic>
          <p:nvPicPr>
            <p:cNvPr id="138249"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69744" y="4365104"/>
              <a:ext cx="3222735" cy="2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0" name="Title 1"/>
            <p:cNvSpPr txBox="1">
              <a:spLocks/>
            </p:cNvSpPr>
            <p:nvPr/>
          </p:nvSpPr>
          <p:spPr bwMode="auto">
            <a:xfrm>
              <a:off x="5688632" y="6237312"/>
              <a:ext cx="3203848" cy="5040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Distant Gentiles</a:t>
              </a:r>
              <a:endParaRPr lang="en-US" sz="1600" b="1">
                <a:solidFill>
                  <a:srgbClr val="FFFFFF"/>
                </a:solidFill>
                <a:latin typeface="Arial" charset="0"/>
                <a:cs typeface="Arial" charset="0"/>
              </a:endParaRPr>
            </a:p>
          </p:txBody>
        </p:sp>
      </p:grpSp>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48488" y="4689475"/>
            <a:ext cx="2195512"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1775" y="5146675"/>
            <a:ext cx="13398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itle 1"/>
          <p:cNvSpPr txBox="1">
            <a:spLocks/>
          </p:cNvSpPr>
          <p:nvPr/>
        </p:nvSpPr>
        <p:spPr bwMode="auto">
          <a:xfrm>
            <a:off x="5435600" y="3716338"/>
            <a:ext cx="3708400" cy="8651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Bethlehem</a:t>
            </a:r>
            <a:endParaRPr lang="en-US" sz="2000" b="1">
              <a:solidFill>
                <a:srgbClr val="FFFFFF"/>
              </a:solidFill>
              <a:latin typeface="Arial" charset="0"/>
              <a:cs typeface="Arial" charset="0"/>
            </a:endParaRPr>
          </a:p>
        </p:txBody>
      </p:sp>
      <p:sp>
        <p:nvSpPr>
          <p:cNvPr id="13" name="Bent Arrow 12"/>
          <p:cNvSpPr/>
          <p:nvPr/>
        </p:nvSpPr>
        <p:spPr>
          <a:xfrm rot="8562626">
            <a:off x="5135563" y="3189288"/>
            <a:ext cx="963612" cy="122555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000000"/>
              </a:solidFill>
            </a:endParaRPr>
          </a:p>
        </p:txBody>
      </p:sp>
    </p:spTree>
    <p:extLst>
      <p:ext uri="{BB962C8B-B14F-4D97-AF65-F5344CB8AC3E}">
        <p14:creationId xmlns:p14="http://schemas.microsoft.com/office/powerpoint/2010/main" val="1929210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nodeType="afterGroup">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nodeType="afterGroup">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en-US" sz="5400" b="1" dirty="0">
                <a:effectLst/>
                <a:latin typeface="Arial" charset="0"/>
                <a:ea typeface="ＭＳ Ｐゴシック" charset="0"/>
                <a:cs typeface="ＭＳ Ｐゴシック" charset="0"/>
              </a:rPr>
              <a:t>Jewish Loss of Land</a:t>
            </a:r>
          </a:p>
        </p:txBody>
      </p:sp>
    </p:spTree>
    <p:extLst>
      <p:ext uri="{BB962C8B-B14F-4D97-AF65-F5344CB8AC3E}">
        <p14:creationId xmlns:p14="http://schemas.microsoft.com/office/powerpoint/2010/main" val="2683608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看不见的手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508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723932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r-IN" sz="2400" b="1" kern="1200" dirty="0">
                <a:effectLst>
                  <a:glow rad="127000">
                    <a:schemeClr val="tx1"/>
                  </a:glow>
                </a:effectLst>
                <a:latin typeface="Arial" charset="0"/>
                <a:ea typeface="ＭＳ Ｐゴシック" charset="0"/>
                <a:cs typeface="ＭＳ Ｐゴシック" charset="0"/>
              </a:rPr>
              <a:t>“</a:t>
            </a:r>
            <a:r>
              <a:rPr lang="zh-CN" altLang="en-US" sz="2400" b="1" kern="1200" dirty="0">
                <a:effectLst>
                  <a:glow rad="127000">
                    <a:schemeClr val="tx1"/>
                  </a:glow>
                </a:effectLst>
                <a:latin typeface="Arial" charset="0"/>
                <a:ea typeface="ＭＳ Ｐゴシック" charset="0"/>
                <a:cs typeface="ＭＳ Ｐゴシック" charset="0"/>
              </a:rPr>
              <a:t>那时雅各的余民，必在万国中，</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在许多民族里，像树林里百兽中的狮子，</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又像幼狮在羊群中；他若经过，</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就必践踏、撕碎，没有人可以拯救。</a:t>
            </a:r>
            <a:r>
              <a:rPr lang="en-US" sz="2400" b="1" kern="1200" baseline="30000" dirty="0">
                <a:effectLst>
                  <a:glow rad="127000">
                    <a:schemeClr val="tx1"/>
                  </a:glow>
                </a:effectLst>
                <a:latin typeface="Arial" charset="0"/>
                <a:ea typeface="ＭＳ Ｐゴシック" charset="0"/>
                <a:cs typeface="ＭＳ Ｐゴシック" charset="0"/>
              </a:rPr>
              <a:t>9</a:t>
            </a:r>
            <a:r>
              <a:rPr lang="zh-CN" altLang="en-US" sz="2400" b="1" kern="1200" dirty="0">
                <a:effectLst>
                  <a:glow rad="127000">
                    <a:schemeClr val="tx1"/>
                  </a:glow>
                </a:effectLst>
                <a:latin typeface="Arial" charset="0"/>
                <a:ea typeface="ＭＳ Ｐゴシック" charset="0"/>
                <a:cs typeface="ＭＳ Ｐゴシック" charset="0"/>
              </a:rPr>
              <a:t>愿你的手举起高过你的敌人，</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愿你的一切仇敌都被剪除。</a:t>
            </a:r>
            <a:r>
              <a:rPr lang="mr-IN" sz="2400" b="1" kern="1200" dirty="0">
                <a:effectLst>
                  <a:glow rad="127000">
                    <a:schemeClr val="tx1"/>
                  </a:glow>
                </a:effectLst>
                <a:latin typeface="Arial" charset="0"/>
                <a:ea typeface="ＭＳ Ｐゴシック" charset="0"/>
                <a:cs typeface="ＭＳ Ｐゴシック" charset="0"/>
              </a:rPr>
              <a:t>”</a:t>
            </a:r>
            <a:r>
              <a:rPr lang="en-US" sz="2400" b="1" kern="1200" dirty="0">
                <a:effectLst>
                  <a:glow rad="127000">
                    <a:schemeClr val="tx1"/>
                  </a:glow>
                </a:effectLst>
                <a:latin typeface="Arial" charset="0"/>
                <a:ea typeface="ＭＳ Ｐゴシック" charset="0"/>
                <a:cs typeface="ＭＳ Ｐゴシック" charset="0"/>
              </a:rPr>
              <a:t> (</a:t>
            </a:r>
            <a:r>
              <a:rPr lang="zh-CN" altLang="en-US" sz="2400" b="1" kern="1200" dirty="0">
                <a:effectLst>
                  <a:glow rad="127000">
                    <a:schemeClr val="tx1"/>
                  </a:glow>
                </a:effectLst>
                <a:latin typeface="Arial" charset="0"/>
                <a:ea typeface="ＭＳ Ｐゴシック" charset="0"/>
                <a:cs typeface="ＭＳ Ｐゴシック" charset="0"/>
              </a:rPr>
              <a:t>弥迦 </a:t>
            </a:r>
            <a:r>
              <a:rPr lang="en-US" sz="2400" b="1" kern="1200" dirty="0">
                <a:effectLst>
                  <a:glow rad="127000">
                    <a:schemeClr val="tx1"/>
                  </a:glow>
                </a:effectLst>
                <a:latin typeface="Arial" charset="0"/>
                <a:ea typeface="ＭＳ Ｐゴシック" charset="0"/>
                <a:cs typeface="ＭＳ Ｐゴシック" charset="0"/>
              </a:rPr>
              <a:t>5:8-9 </a:t>
            </a:r>
            <a:r>
              <a:rPr lang="en-US" altLang="zh-CN" sz="2400" b="1" kern="1200" dirty="0">
                <a:effectLst>
                  <a:glow rad="127000">
                    <a:schemeClr val="tx1"/>
                  </a:glow>
                </a:effectLst>
                <a:latin typeface="Arial" charset="0"/>
                <a:ea typeface="ＭＳ Ｐゴシック" charset="0"/>
                <a:cs typeface="ＭＳ Ｐゴシック" charset="0"/>
              </a:rPr>
              <a:t>CNV</a:t>
            </a:r>
            <a:r>
              <a:rPr lang="en-US" sz="2400" b="1" kern="1200"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95536" y="1664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the Victor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启示录 </a:t>
            </a:r>
            <a:r>
              <a:rPr lang="en-US" sz="3200" b="1" dirty="0">
                <a:solidFill>
                  <a:srgbClr val="FFFFFF"/>
                </a:solidFill>
                <a:effectLst>
                  <a:glow rad="127000">
                    <a:srgbClr val="000000"/>
                  </a:glow>
                </a:effectLst>
                <a:latin typeface="Arial" charset="0"/>
                <a:ea typeface="ＭＳ Ｐゴシック" charset="0"/>
                <a:cs typeface="ＭＳ Ｐゴシック" charset="0"/>
              </a:rPr>
              <a:t>19:11)</a:t>
            </a:r>
          </a:p>
        </p:txBody>
      </p:sp>
    </p:spTree>
    <p:extLst>
      <p:ext uri="{BB962C8B-B14F-4D97-AF65-F5344CB8AC3E}">
        <p14:creationId xmlns:p14="http://schemas.microsoft.com/office/powerpoint/2010/main" val="35909797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Mount of Olives</a:t>
            </a: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Kidron Valley</a:t>
            </a: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Eastern Gate</a:t>
            </a:r>
          </a:p>
        </p:txBody>
      </p:sp>
    </p:spTree>
    <p:extLst>
      <p:ext uri="{BB962C8B-B14F-4D97-AF65-F5344CB8AC3E}">
        <p14:creationId xmlns:p14="http://schemas.microsoft.com/office/powerpoint/2010/main" val="42498458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7436178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22250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9267"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7414" name="Text Box 6"/>
          <p:cNvSpPr txBox="1">
            <a:spLocks noChangeArrowheads="1"/>
          </p:cNvSpPr>
          <p:nvPr/>
        </p:nvSpPr>
        <p:spPr bwMode="auto">
          <a:xfrm>
            <a:off x="468313" y="2492375"/>
            <a:ext cx="8229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3600" b="1" dirty="0">
                <a:solidFill>
                  <a:srgbClr val="FFFFFF"/>
                </a:solidFill>
                <a:cs typeface="SimSun" charset="0"/>
              </a:rPr>
              <a:t>弥迦</a:t>
            </a:r>
            <a:r>
              <a:rPr lang="en-US" altLang="zh-CN" sz="3600" dirty="0">
                <a:solidFill>
                  <a:srgbClr val="FFFFFF"/>
                </a:solidFill>
                <a:latin typeface="Jott 43 Extended" charset="0"/>
                <a:cs typeface="SimSun" charset="0"/>
              </a:rPr>
              <a:t>6:1-8  </a:t>
            </a:r>
            <a:r>
              <a:rPr lang="zh-CN" altLang="en-US" sz="3600" dirty="0">
                <a:solidFill>
                  <a:srgbClr val="FFFFFF"/>
                </a:solidFill>
                <a:latin typeface="Jott 43 Extended" charset="0"/>
                <a:cs typeface="SimSun" charset="0"/>
              </a:rPr>
              <a:t>以法庭为背景，描写上帝对以色列人背约的指供。提醒他们耶和华在他们当中的屡次的拯救，</a:t>
            </a:r>
            <a:r>
              <a:rPr lang="zh-CN" altLang="en-US" sz="3600" dirty="0">
                <a:solidFill>
                  <a:srgbClr val="FFFFFF"/>
                </a:solidFill>
                <a:cs typeface="SimSun" charset="0"/>
              </a:rPr>
              <a:t>并</a:t>
            </a:r>
            <a:r>
              <a:rPr lang="zh-CN" altLang="en-US" sz="3600" dirty="0">
                <a:solidFill>
                  <a:srgbClr val="FFFFFF"/>
                </a:solidFill>
                <a:latin typeface="Jott 43 Extended" charset="0"/>
                <a:cs typeface="SimSun" charset="0"/>
              </a:rPr>
              <a:t>要求</a:t>
            </a:r>
            <a:r>
              <a:rPr lang="zh-CN" altLang="en-US" sz="3600" dirty="0">
                <a:solidFill>
                  <a:srgbClr val="FFFFFF"/>
                </a:solidFill>
                <a:cs typeface="SimSun" charset="0"/>
              </a:rPr>
              <a:t>山岭，冈陵作证人。</a:t>
            </a:r>
          </a:p>
        </p:txBody>
      </p:sp>
      <p:pic>
        <p:nvPicPr>
          <p:cNvPr id="159749"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b="1" i="1">
                <a:solidFill>
                  <a:srgbClr val="FF9933"/>
                </a:solidFill>
                <a:latin typeface="Jott 43 Extended" charset="0"/>
                <a:cs typeface="SimSun" charset="0"/>
              </a:rPr>
              <a:t>法庭式的指供</a:t>
            </a:r>
            <a:endParaRPr lang="zh-CN" altLang="en-US">
              <a:latin typeface="Times New Roman" charset="0"/>
              <a:cs typeface="SimSun" charset="0"/>
            </a:endParaRPr>
          </a:p>
        </p:txBody>
      </p:sp>
      <p:sp>
        <p:nvSpPr>
          <p:cNvPr id="139271"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12071890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0291"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en-US" altLang="zh-CN" sz="2400" b="1">
                <a:solidFill>
                  <a:srgbClr val="FFFFFF"/>
                </a:solidFill>
                <a:cs typeface="SimSun" charset="0"/>
              </a:rPr>
              <a:t>Walk Through The Bible ©1989</a:t>
            </a:r>
          </a:p>
        </p:txBody>
      </p:sp>
      <p:sp>
        <p:nvSpPr>
          <p:cNvPr id="77828" name="Text Box 4"/>
          <p:cNvSpPr txBox="1">
            <a:spLocks noChangeArrowheads="1"/>
          </p:cNvSpPr>
          <p:nvPr/>
        </p:nvSpPr>
        <p:spPr bwMode="auto">
          <a:xfrm>
            <a:off x="381000" y="76200"/>
            <a:ext cx="54864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endParaRPr lang="en-GB" sz="4800" b="1">
              <a:solidFill>
                <a:srgbClr val="FFFFFF"/>
              </a:solidFill>
              <a:cs typeface="+mn-cs"/>
            </a:endParaRPr>
          </a:p>
        </p:txBody>
      </p:sp>
      <p:sp>
        <p:nvSpPr>
          <p:cNvPr id="140293" name="Text Box 5"/>
          <p:cNvSpPr txBox="1">
            <a:spLocks noChangeArrowheads="1"/>
          </p:cNvSpPr>
          <p:nvPr/>
        </p:nvSpPr>
        <p:spPr bwMode="auto">
          <a:xfrm>
            <a:off x="3429000" y="76200"/>
            <a:ext cx="5334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r">
              <a:spcBef>
                <a:spcPct val="50000"/>
              </a:spcBef>
              <a:defRPr/>
            </a:pPr>
            <a:endParaRPr lang="en-US" altLang="zh-CN" sz="2400">
              <a:solidFill>
                <a:srgbClr val="FFFFFF"/>
              </a:solidFill>
              <a:cs typeface="SimSun" charset="0"/>
            </a:endParaRPr>
          </a:p>
        </p:txBody>
      </p:sp>
      <p:pic>
        <p:nvPicPr>
          <p:cNvPr id="160773" name="Picture 6" descr="Mica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3525" y="1295400"/>
            <a:ext cx="58578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Rectangle 7"/>
          <p:cNvSpPr>
            <a:spLocks noGrp="1" noChangeArrowheads="1"/>
          </p:cNvSpPr>
          <p:nvPr>
            <p:ph type="title" idx="4294967295"/>
          </p:nvPr>
        </p:nvSpPr>
        <p:spPr>
          <a:xfrm>
            <a:off x="0" y="0"/>
            <a:ext cx="5562600" cy="914400"/>
          </a:xfrm>
          <a:noFill/>
          <a:effectLst>
            <a:outerShdw dist="35921" dir="2700000" algn="ctr" rotWithShape="0">
              <a:schemeClr val="tx1"/>
            </a:outerShdw>
          </a:effectLst>
        </p:spPr>
        <p:txBody>
          <a:bodyPr/>
          <a:lstStyle/>
          <a:p>
            <a:pPr eaLnBrk="1" hangingPunct="1"/>
            <a:r>
              <a:rPr lang="en-US" altLang="zh-CN" sz="4800" b="1">
                <a:solidFill>
                  <a:schemeClr val="bg1"/>
                </a:solidFill>
                <a:latin typeface="Times New Roman" charset="0"/>
                <a:cs typeface="SimSun" charset="0"/>
              </a:rPr>
              <a:t>“</a:t>
            </a:r>
            <a:r>
              <a:rPr lang="zh-CN" altLang="en-US" sz="4800" b="1">
                <a:solidFill>
                  <a:schemeClr val="bg1"/>
                </a:solidFill>
                <a:latin typeface="Times New Roman" charset="0"/>
                <a:cs typeface="SimSun" charset="0"/>
              </a:rPr>
              <a:t>面对法庭” </a:t>
            </a:r>
            <a:endParaRPr lang="zh-CN" altLang="en-US">
              <a:latin typeface="Times New Roman" charset="0"/>
              <a:cs typeface="SimSun" charset="0"/>
            </a:endParaRPr>
          </a:p>
        </p:txBody>
      </p:sp>
      <p:sp>
        <p:nvSpPr>
          <p:cNvPr id="140296" name="Text Box 8"/>
          <p:cNvSpPr txBox="1">
            <a:spLocks noChangeArrowheads="1"/>
          </p:cNvSpPr>
          <p:nvPr/>
        </p:nvSpPr>
        <p:spPr bwMode="auto">
          <a:xfrm>
            <a:off x="6659563" y="260350"/>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3600" b="1">
                <a:solidFill>
                  <a:srgbClr val="FFFFFF"/>
                </a:solidFill>
                <a:cs typeface="SimSun" charset="0"/>
              </a:rPr>
              <a:t>弥迦</a:t>
            </a:r>
            <a:endParaRPr lang="en-GB" altLang="zh-CN" sz="3600" b="1">
              <a:solidFill>
                <a:srgbClr val="FFFFFF"/>
              </a:solidFill>
              <a:cs typeface="SimSun" charset="0"/>
            </a:endParaRPr>
          </a:p>
        </p:txBody>
      </p:sp>
    </p:spTree>
    <p:extLst>
      <p:ext uri="{BB962C8B-B14F-4D97-AF65-F5344CB8AC3E}">
        <p14:creationId xmlns:p14="http://schemas.microsoft.com/office/powerpoint/2010/main" val="1544549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40188724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41314" name="Picture 1" descr="Micah Quotes.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55725"/>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4"/>
          <p:cNvSpPr txBox="1">
            <a:spLocks noChangeArrowheads="1"/>
          </p:cNvSpPr>
          <p:nvPr/>
        </p:nvSpPr>
        <p:spPr bwMode="auto">
          <a:xfrm>
            <a:off x="381000" y="1736725"/>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i="1">
              <a:solidFill>
                <a:srgbClr val="FF9933"/>
              </a:solidFill>
              <a:latin typeface="Arial" charset="0"/>
            </a:endParaRPr>
          </a:p>
        </p:txBody>
      </p:sp>
      <p:sp>
        <p:nvSpPr>
          <p:cNvPr id="14131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Times New Roman"/>
              <a:cs typeface="+mn-cs"/>
            </a:endParaRPr>
          </a:p>
        </p:txBody>
      </p:sp>
      <p:pic>
        <p:nvPicPr>
          <p:cNvPr id="141317" name="Picture 9" descr="cand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11"/>
          <p:cNvSpPr>
            <a:spLocks noGrp="1" noChangeArrowheads="1"/>
          </p:cNvSpPr>
          <p:nvPr>
            <p:ph type="title" idx="4294967295"/>
          </p:nvPr>
        </p:nvSpPr>
        <p:spPr>
          <a:xfrm>
            <a:off x="0" y="714375"/>
            <a:ext cx="9144000" cy="769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3600" i="1">
                <a:solidFill>
                  <a:srgbClr val="FF9933"/>
                </a:solidFill>
                <a:effectLst/>
                <a:latin typeface="Arial" charset="0"/>
                <a:ea typeface="ＭＳ Ｐゴシック" charset="0"/>
                <a:cs typeface="ＭＳ Ｐゴシック" charset="0"/>
              </a:rPr>
              <a:t>我们对弥迦书的强调</a:t>
            </a:r>
            <a:endParaRPr lang="en-US" sz="4000">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27088" y="0"/>
            <a:ext cx="3278187" cy="83026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ea typeface="ＭＳ Ｐゴシック" pitchFamily="34" charset="-128"/>
                <a:cs typeface="+mn-cs"/>
              </a:rPr>
              <a:t>有趣的事实</a:t>
            </a:r>
            <a:endParaRPr lang="en-US" sz="4800" b="1" dirty="0">
              <a:solidFill>
                <a:srgbClr val="FFFF00"/>
              </a:solidFill>
              <a:latin typeface="Tempus Sans ITC" pitchFamily="82" charset="0"/>
              <a:ea typeface="ＭＳ Ｐゴシック" pitchFamily="34" charset="-128"/>
              <a:cs typeface="+mn-cs"/>
            </a:endParaRPr>
          </a:p>
        </p:txBody>
      </p:sp>
      <p:sp>
        <p:nvSpPr>
          <p:cNvPr id="141320"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616</a:t>
            </a:r>
            <a:endParaRPr lang="en-US">
              <a:solidFill>
                <a:srgbClr val="000000"/>
              </a:solidFill>
              <a:latin typeface="Arial" charset="0"/>
            </a:endParaRPr>
          </a:p>
        </p:txBody>
      </p:sp>
      <p:sp>
        <p:nvSpPr>
          <p:cNvPr id="141321"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solidFill>
                  <a:srgbClr val="000000"/>
                </a:solidFill>
                <a:cs typeface="SimSun" charset="0"/>
              </a:rPr>
              <a:t>弥迦书的介绍</a:t>
            </a:r>
            <a:endParaRPr lang="en-US">
              <a:solidFill>
                <a:srgbClr val="000000"/>
              </a:solidFill>
              <a:cs typeface="SimSun" charset="0"/>
            </a:endParaRPr>
          </a:p>
        </p:txBody>
      </p:sp>
      <p:sp>
        <p:nvSpPr>
          <p:cNvPr id="141322" name="TextBox 9"/>
          <p:cNvSpPr txBox="1">
            <a:spLocks noChangeArrowheads="1"/>
          </p:cNvSpPr>
          <p:nvPr/>
        </p:nvSpPr>
        <p:spPr bwMode="auto">
          <a:xfrm>
            <a:off x="6516688" y="1412875"/>
            <a:ext cx="158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毁灭</a:t>
            </a:r>
            <a:endParaRPr lang="en-US" sz="1800">
              <a:solidFill>
                <a:srgbClr val="000000"/>
              </a:solidFill>
              <a:cs typeface="SimSun" charset="0"/>
            </a:endParaRPr>
          </a:p>
        </p:txBody>
      </p:sp>
      <p:sp>
        <p:nvSpPr>
          <p:cNvPr id="141323" name="TextBox 10"/>
          <p:cNvSpPr txBox="1">
            <a:spLocks noChangeArrowheads="1"/>
          </p:cNvSpPr>
          <p:nvPr/>
        </p:nvSpPr>
        <p:spPr bwMode="auto">
          <a:xfrm>
            <a:off x="6516688" y="1990725"/>
            <a:ext cx="15843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人们喜欢引述的小部分</a:t>
            </a:r>
            <a:endParaRPr lang="en-US" sz="1800">
              <a:solidFill>
                <a:srgbClr val="000000"/>
              </a:solidFill>
              <a:cs typeface="SimSun" charset="0"/>
            </a:endParaRPr>
          </a:p>
        </p:txBody>
      </p:sp>
      <p:sp>
        <p:nvSpPr>
          <p:cNvPr id="141324"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000000"/>
                </a:solidFill>
                <a:latin typeface="Arial" charset="0"/>
                <a:cs typeface="Arial" charset="0"/>
              </a:rPr>
              <a:t>6:8</a:t>
            </a:r>
            <a:endParaRPr lang="en-US" sz="1800" b="1">
              <a:solidFill>
                <a:srgbClr val="000000"/>
              </a:solidFill>
              <a:latin typeface="Arial" charset="0"/>
              <a:ea typeface="Arial" charset="0"/>
              <a:cs typeface="Arial" charset="0"/>
            </a:endParaRPr>
          </a:p>
        </p:txBody>
      </p:sp>
      <p:sp>
        <p:nvSpPr>
          <p:cNvPr id="6" name="Rectangle 5"/>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88237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二。 上帝</a:t>
            </a: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安慰</a:t>
            </a: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慷慨的（</a:t>
            </a:r>
            <a:r>
              <a:rPr lang="en-US" altLang="zh-CN" sz="4800" b="1" i="1" dirty="0">
                <a:solidFill>
                  <a:srgbClr val="FFFFFF"/>
                </a:solidFill>
                <a:effectLst>
                  <a:glow rad="241300">
                    <a:srgbClr val="000000"/>
                  </a:glow>
                </a:effectLst>
                <a:latin typeface="Arial" charset="0"/>
                <a:ea typeface="ＭＳ Ｐゴシック" charset="0"/>
                <a:cs typeface="ＭＳ Ｐゴシック" charset="0"/>
              </a:rPr>
              <a:t>3-5</a:t>
            </a: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a:t>
            </a:r>
            <a:endParaRPr lang="en-US" altLang="zh-CN" sz="4800" b="1" i="1" dirty="0">
              <a:solidFill>
                <a:srgbClr val="FFFFFF"/>
              </a:solidFill>
              <a:effectLst>
                <a:glow rad="2413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725768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0" y="1524000"/>
            <a:ext cx="91440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400">
              <a:solidFill>
                <a:srgbClr val="FFFFFF"/>
              </a:solidFill>
              <a:latin typeface="Arial" charset="0"/>
            </a:endParaRPr>
          </a:p>
          <a:p>
            <a:pPr algn="ctr" eaLnBrk="1" hangingPunct="1">
              <a:spcBef>
                <a:spcPct val="50000"/>
              </a:spcBef>
            </a:pPr>
            <a:r>
              <a:rPr lang="zh-CN" altLang="en-US" sz="4400">
                <a:solidFill>
                  <a:srgbClr val="FFFFFF"/>
                </a:solidFill>
                <a:latin typeface="Arial" charset="0"/>
              </a:rPr>
              <a:t>耶和华已指示你何为善。</a:t>
            </a:r>
            <a:br>
              <a:rPr lang="en-US" altLang="zh-CN" sz="4400">
                <a:solidFill>
                  <a:srgbClr val="FFFFFF"/>
                </a:solidFill>
                <a:latin typeface="Arial" charset="0"/>
              </a:rPr>
            </a:br>
            <a:r>
              <a:rPr lang="zh-CN" altLang="en-US" sz="4400">
                <a:solidFill>
                  <a:srgbClr val="FFFFFF"/>
                </a:solidFill>
                <a:latin typeface="Arial" charset="0"/>
              </a:rPr>
              <a:t>他向你所要的是什么呢？</a:t>
            </a:r>
            <a:br>
              <a:rPr lang="en-US" altLang="zh-CN" sz="4400">
                <a:solidFill>
                  <a:srgbClr val="FFFFFF"/>
                </a:solidFill>
                <a:latin typeface="Arial" charset="0"/>
              </a:rPr>
            </a:br>
            <a:r>
              <a:rPr lang="zh-CN" altLang="en-US" sz="4400">
                <a:solidFill>
                  <a:srgbClr val="FFFFFF"/>
                </a:solidFill>
                <a:latin typeface="Arial" charset="0"/>
              </a:rPr>
              <a:t>只要你行公义，好怜悯，</a:t>
            </a:r>
            <a:br>
              <a:rPr lang="en-US" altLang="zh-CN" sz="4400">
                <a:solidFill>
                  <a:srgbClr val="FFFFFF"/>
                </a:solidFill>
                <a:latin typeface="Arial" charset="0"/>
              </a:rPr>
            </a:br>
            <a:r>
              <a:rPr lang="zh-CN" altLang="en-US" sz="4400">
                <a:solidFill>
                  <a:srgbClr val="FFFFFF"/>
                </a:solidFill>
                <a:latin typeface="Arial" charset="0"/>
              </a:rPr>
              <a:t>存着谦卑的心，</a:t>
            </a:r>
            <a:br>
              <a:rPr lang="en-US" altLang="zh-CN" sz="4400">
                <a:solidFill>
                  <a:srgbClr val="FFFFFF"/>
                </a:solidFill>
                <a:latin typeface="Arial" charset="0"/>
              </a:rPr>
            </a:br>
            <a:r>
              <a:rPr lang="zh-CN" altLang="en-US" sz="4400">
                <a:solidFill>
                  <a:srgbClr val="FFFFFF"/>
                </a:solidFill>
                <a:latin typeface="Arial" charset="0"/>
              </a:rPr>
              <a:t>与你的神同行。</a:t>
            </a:r>
            <a:endParaRPr lang="en-US" sz="4400">
              <a:solidFill>
                <a:srgbClr val="FFFFFF"/>
              </a:solidFill>
              <a:latin typeface="Arial" charset="0"/>
            </a:endParaRPr>
          </a:p>
        </p:txBody>
      </p:sp>
      <p:pic>
        <p:nvPicPr>
          <p:cNvPr id="142338" name="Picture 3"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br>
              <a:rPr lang="en-US" altLang="zh-CN" u="sng">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耶和华已指示你</a:t>
            </a:r>
            <a:b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（弥迦书</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6</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8</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3481966"/>
      </p:ext>
    </p:extLst>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2"/>
          <p:cNvSpPr>
            <a:spLocks noGrp="1" noChangeArrowheads="1"/>
          </p:cNvSpPr>
          <p:nvPr>
            <p:ph type="title" idx="4294967295"/>
          </p:nvPr>
        </p:nvSpPr>
        <p:spPr>
          <a:xfrm>
            <a:off x="685800" y="-103505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dirty="0" err="1">
                <a:solidFill>
                  <a:schemeClr val="tx1"/>
                </a:solidFill>
                <a:effectLst/>
                <a:latin typeface="Arial" charset="0"/>
                <a:ea typeface="ＭＳ Ｐゴシック" charset="0"/>
                <a:cs typeface="ＭＳ Ｐゴシック" charset="0"/>
              </a:rPr>
              <a:t>弥迦</a:t>
            </a:r>
            <a:r>
              <a:rPr lang="en-US" dirty="0">
                <a:solidFill>
                  <a:schemeClr val="tx1"/>
                </a:solidFill>
                <a:effectLst/>
                <a:latin typeface="Arial" charset="0"/>
                <a:ea typeface="ＭＳ Ｐゴシック" charset="0"/>
                <a:cs typeface="ＭＳ Ｐゴシック" charset="0"/>
              </a:rPr>
              <a:t> 6:8 in Hebrew</a:t>
            </a:r>
            <a:endParaRPr lang="en-US" dirty="0">
              <a:solidFill>
                <a:schemeClr val="bg1"/>
              </a:solidFill>
              <a:effectLst/>
              <a:latin typeface="Arial" charset="0"/>
              <a:ea typeface="ＭＳ Ｐゴシック" charset="0"/>
              <a:cs typeface="ＭＳ Ｐゴシック" charset="0"/>
            </a:endParaRPr>
          </a:p>
        </p:txBody>
      </p:sp>
      <p:sp>
        <p:nvSpPr>
          <p:cNvPr id="143362" name="Text Box 9"/>
          <p:cNvSpPr txBox="1">
            <a:spLocks noChangeArrowheads="1"/>
          </p:cNvSpPr>
          <p:nvPr/>
        </p:nvSpPr>
        <p:spPr bwMode="auto">
          <a:xfrm>
            <a:off x="76200" y="76200"/>
            <a:ext cx="8839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6600" dirty="0">
                <a:solidFill>
                  <a:srgbClr val="FFFFFF"/>
                </a:solidFill>
                <a:latin typeface="Bwhebb" charset="0"/>
              </a:rPr>
              <a:t>~d</a:t>
            </a:r>
            <a:r>
              <a:rPr lang="fr-FR" sz="6600" dirty="0">
                <a:solidFill>
                  <a:srgbClr val="FFFFFF"/>
                </a:solidFill>
                <a:latin typeface="Bwhebb" charset="0"/>
              </a:rPr>
              <a:t>'</a:t>
            </a:r>
            <a:r>
              <a:rPr lang="en-US" sz="6600" dirty="0">
                <a:solidFill>
                  <a:srgbClr val="FFFFFF"/>
                </a:solidFill>
                <a:latin typeface="Bwhebb" charset="0"/>
              </a:rPr>
              <a:t>a</a:t>
            </a:r>
            <a:r>
              <a:rPr lang="fr-FR" sz="6600" dirty="0">
                <a:solidFill>
                  <a:srgbClr val="FFFFFF"/>
                </a:solidFill>
                <a:latin typeface="Bwhebb" charset="0"/>
              </a:rPr>
              <a:t>'</a:t>
            </a:r>
            <a:r>
              <a:rPr lang="en-US" sz="6600" dirty="0">
                <a:solidFill>
                  <a:srgbClr val="FFFFFF"/>
                </a:solidFill>
                <a:latin typeface="Bwhebb" charset="0"/>
              </a:rPr>
              <a:t> ^l. </a:t>
            </a:r>
            <a:r>
              <a:rPr lang="en-US" sz="6600" dirty="0" err="1">
                <a:solidFill>
                  <a:srgbClr val="FFFFFF"/>
                </a:solidFill>
                <a:latin typeface="Bwhebb" charset="0"/>
              </a:rPr>
              <a:t>dyGIhi</a:t>
            </a:r>
            <a:r>
              <a:rPr lang="en-US" sz="6600" dirty="0">
                <a:solidFill>
                  <a:srgbClr val="FFFFFF"/>
                </a:solidFill>
                <a:latin typeface="Arial" charset="0"/>
              </a:rPr>
              <a:t> </a:t>
            </a:r>
            <a:r>
              <a:rPr lang="ko-KR" altLang="en-US" sz="4400" dirty="0" err="1">
                <a:solidFill>
                  <a:srgbClr val="FFFFFF"/>
                </a:solidFill>
                <a:latin typeface="Arial" charset="0"/>
              </a:rPr>
              <a:t>弥迦</a:t>
            </a:r>
            <a:r>
              <a:rPr lang="en-US" sz="4400" dirty="0">
                <a:solidFill>
                  <a:srgbClr val="FFFFFF"/>
                </a:solidFill>
                <a:latin typeface="Arial" charset="0"/>
              </a:rPr>
              <a:t> 6:8</a:t>
            </a:r>
          </a:p>
          <a:p>
            <a:pPr algn="ctr" eaLnBrk="1" hangingPunct="1">
              <a:spcBef>
                <a:spcPct val="50000"/>
              </a:spcBef>
            </a:pPr>
            <a:r>
              <a:rPr lang="en-US" sz="6600" dirty="0" err="1">
                <a:solidFill>
                  <a:srgbClr val="FFFFFF"/>
                </a:solidFill>
                <a:latin typeface="Bwhebb" charset="0"/>
              </a:rPr>
              <a:t>vreAD</a:t>
            </a:r>
            <a:r>
              <a:rPr lang="en-US" sz="6600" dirty="0">
                <a:solidFill>
                  <a:srgbClr val="FFFFFF"/>
                </a:solidFill>
                <a:latin typeface="Bwhebb" charset="0"/>
              </a:rPr>
              <a:t> </a:t>
            </a:r>
            <a:r>
              <a:rPr lang="en-US" sz="6600" dirty="0" err="1">
                <a:solidFill>
                  <a:srgbClr val="FFFFFF"/>
                </a:solidFill>
                <a:latin typeface="Bwhebb" charset="0"/>
              </a:rPr>
              <a:t>hw"hy</a:t>
            </a:r>
            <a:r>
              <a:rPr lang="en-US" sz="6600" dirty="0">
                <a:solidFill>
                  <a:srgbClr val="FFFFFF"/>
                </a:solidFill>
                <a:latin typeface="Bwhebb" charset="0"/>
              </a:rPr>
              <a:t>&gt;-</a:t>
            </a:r>
            <a:r>
              <a:rPr lang="en-US" sz="6600" dirty="0" err="1">
                <a:solidFill>
                  <a:srgbClr val="FFFFFF"/>
                </a:solidFill>
                <a:latin typeface="Bwhebb" charset="0"/>
              </a:rPr>
              <a:t>hm</a:t>
            </a:r>
            <a:r>
              <a:rPr lang="fr-FR" sz="6600" dirty="0">
                <a:solidFill>
                  <a:srgbClr val="FFFFFF"/>
                </a:solidFill>
                <a:latin typeface="Bwhebb" charset="0"/>
              </a:rPr>
              <a:t>'</a:t>
            </a:r>
            <a:r>
              <a:rPr lang="en-US" sz="6600" dirty="0">
                <a:solidFill>
                  <a:srgbClr val="FFFFFF"/>
                </a:solidFill>
                <a:latin typeface="Bwhebb" charset="0"/>
              </a:rPr>
              <a:t>W </a:t>
            </a:r>
            <a:r>
              <a:rPr lang="en-US" sz="6600" dirty="0" err="1">
                <a:solidFill>
                  <a:srgbClr val="FFFFFF"/>
                </a:solidFill>
                <a:latin typeface="Bwhebb" charset="0"/>
              </a:rPr>
              <a:t>bAJ-hm</a:t>
            </a:r>
            <a:r>
              <a:rPr lang="en-US" sz="6600" dirty="0">
                <a:solidFill>
                  <a:srgbClr val="FFFFFF"/>
                </a:solidFill>
                <a:latin typeface="Bwhebb" charset="0"/>
              </a:rPr>
              <a:t>; </a:t>
            </a:r>
          </a:p>
          <a:p>
            <a:pPr algn="ctr" eaLnBrk="1" hangingPunct="1">
              <a:spcBef>
                <a:spcPct val="50000"/>
              </a:spcBef>
            </a:pPr>
            <a:r>
              <a:rPr lang="en-US" sz="6600" dirty="0" err="1">
                <a:solidFill>
                  <a:srgbClr val="FFFFFF"/>
                </a:solidFill>
                <a:latin typeface="Bwhebb" charset="0"/>
              </a:rPr>
              <a:t>tb;h</a:t>
            </a:r>
            <a:r>
              <a:rPr lang="en-US" sz="6600" dirty="0">
                <a:solidFill>
                  <a:srgbClr val="FFFFFF"/>
                </a:solidFill>
                <a:latin typeface="Bwhebb" charset="0"/>
              </a:rPr>
              <a:t>]</a:t>
            </a:r>
            <a:r>
              <a:rPr lang="en-US" sz="6600" dirty="0" err="1">
                <a:solidFill>
                  <a:srgbClr val="FFFFFF"/>
                </a:solidFill>
                <a:latin typeface="Bwhebb" charset="0"/>
              </a:rPr>
              <a:t>a;w</a:t>
            </a:r>
            <a:r>
              <a:rPr lang="en-US" sz="6600" dirty="0">
                <a:solidFill>
                  <a:srgbClr val="FFFFFF"/>
                </a:solidFill>
                <a:latin typeface="Bwhebb" charset="0"/>
              </a:rPr>
              <a:t>&gt; </a:t>
            </a:r>
            <a:r>
              <a:rPr lang="en-US" sz="6600" dirty="0" err="1">
                <a:solidFill>
                  <a:srgbClr val="FFFFFF"/>
                </a:solidFill>
                <a:latin typeface="Bwhebb" charset="0"/>
              </a:rPr>
              <a:t>jP</a:t>
            </a:r>
            <a:r>
              <a:rPr lang="fr-FR" sz="6600" dirty="0">
                <a:solidFill>
                  <a:srgbClr val="FFFFFF"/>
                </a:solidFill>
                <a:latin typeface="Bwhebb" charset="0"/>
              </a:rPr>
              <a:t>'</a:t>
            </a:r>
            <a:r>
              <a:rPr lang="en-US" sz="6600" dirty="0" err="1">
                <a:solidFill>
                  <a:srgbClr val="FFFFFF"/>
                </a:solidFill>
                <a:latin typeface="Bwhebb" charset="0"/>
              </a:rPr>
              <a:t>v.mi</a:t>
            </a:r>
            <a:r>
              <a:rPr lang="en-US" sz="6600" dirty="0">
                <a:solidFill>
                  <a:srgbClr val="FFFFFF"/>
                </a:solidFill>
                <a:latin typeface="Bwhebb" charset="0"/>
              </a:rPr>
              <a:t> </a:t>
            </a:r>
            <a:r>
              <a:rPr lang="en-US" sz="6600" dirty="0" err="1">
                <a:solidFill>
                  <a:srgbClr val="FFFFFF"/>
                </a:solidFill>
                <a:latin typeface="Bwhebb" charset="0"/>
              </a:rPr>
              <a:t>tAf</a:t>
            </a:r>
            <a:r>
              <a:rPr lang="en-US" sz="6600" dirty="0">
                <a:solidFill>
                  <a:srgbClr val="FFFFFF"/>
                </a:solidFill>
                <a:latin typeface="Bwhebb" charset="0"/>
              </a:rPr>
              <a:t>[]-~</a:t>
            </a:r>
            <a:r>
              <a:rPr lang="en-US" sz="6600" dirty="0" err="1">
                <a:solidFill>
                  <a:srgbClr val="FFFFFF"/>
                </a:solidFill>
                <a:latin typeface="Bwhebb" charset="0"/>
              </a:rPr>
              <a:t>ai</a:t>
            </a:r>
            <a:r>
              <a:rPr lang="en-US" sz="6600" dirty="0">
                <a:solidFill>
                  <a:srgbClr val="FFFFFF"/>
                </a:solidFill>
                <a:latin typeface="Bwhebb" charset="0"/>
              </a:rPr>
              <a:t> </a:t>
            </a:r>
            <a:r>
              <a:rPr lang="en-US" sz="6600" dirty="0" err="1">
                <a:solidFill>
                  <a:srgbClr val="FFFFFF"/>
                </a:solidFill>
                <a:latin typeface="Bwhebb" charset="0"/>
              </a:rPr>
              <a:t>yKi</a:t>
            </a:r>
            <a:r>
              <a:rPr lang="en-US" sz="6600" dirty="0">
                <a:solidFill>
                  <a:srgbClr val="FFFFFF"/>
                </a:solidFill>
                <a:latin typeface="Bwhebb" charset="0"/>
              </a:rPr>
              <a:t> ^</a:t>
            </a:r>
            <a:r>
              <a:rPr lang="en-US" sz="6600" dirty="0" err="1">
                <a:solidFill>
                  <a:srgbClr val="FFFFFF"/>
                </a:solidFill>
                <a:latin typeface="Bwhebb" charset="0"/>
              </a:rPr>
              <a:t>M.mi</a:t>
            </a:r>
            <a:r>
              <a:rPr lang="en-US" sz="6600" dirty="0">
                <a:solidFill>
                  <a:srgbClr val="FFFFFF"/>
                </a:solidFill>
                <a:latin typeface="Bwhebb" charset="0"/>
              </a:rPr>
              <a:t> </a:t>
            </a:r>
          </a:p>
          <a:p>
            <a:pPr algn="ctr" eaLnBrk="1" hangingPunct="1">
              <a:spcBef>
                <a:spcPct val="50000"/>
              </a:spcBef>
            </a:pPr>
            <a:r>
              <a:rPr lang="en-US" sz="6600" dirty="0">
                <a:solidFill>
                  <a:srgbClr val="FFFFFF"/>
                </a:solidFill>
                <a:latin typeface="Bwhebb" charset="0"/>
              </a:rPr>
              <a:t>@ `^</a:t>
            </a:r>
            <a:r>
              <a:rPr lang="en-US" sz="6600" dirty="0" err="1">
                <a:solidFill>
                  <a:srgbClr val="FFFFFF"/>
                </a:solidFill>
                <a:latin typeface="Bwhebb" charset="0"/>
              </a:rPr>
              <a:t>yh,l</a:t>
            </a:r>
            <a:r>
              <a:rPr lang="en-US" sz="6600" dirty="0">
                <a:solidFill>
                  <a:srgbClr val="FFFFFF"/>
                </a:solidFill>
                <a:latin typeface="Bwhebb" charset="0"/>
              </a:rPr>
              <a:t>{a/-~[i </a:t>
            </a:r>
            <a:r>
              <a:rPr lang="en-US" sz="6600" dirty="0" err="1">
                <a:solidFill>
                  <a:srgbClr val="FFFFFF"/>
                </a:solidFill>
                <a:latin typeface="Bwhebb" charset="0"/>
              </a:rPr>
              <a:t>tk,l</a:t>
            </a:r>
            <a:r>
              <a:rPr lang="en-US" sz="6600" dirty="0">
                <a:solidFill>
                  <a:srgbClr val="FFFFFF"/>
                </a:solidFill>
                <a:latin typeface="Bwhebb" charset="0"/>
              </a:rPr>
              <a:t>, [;</a:t>
            </a:r>
            <a:r>
              <a:rPr lang="en-US" sz="6600" dirty="0" err="1">
                <a:solidFill>
                  <a:srgbClr val="FFFFFF"/>
                </a:solidFill>
                <a:latin typeface="Bwhebb" charset="0"/>
              </a:rPr>
              <a:t>nEc.h;w</a:t>
            </a:r>
            <a:r>
              <a:rPr lang="en-US" sz="6600" dirty="0">
                <a:solidFill>
                  <a:srgbClr val="FFFFFF"/>
                </a:solidFill>
                <a:latin typeface="Bwhebb" charset="0"/>
              </a:rPr>
              <a:t>&gt; </a:t>
            </a:r>
            <a:r>
              <a:rPr lang="en-US" sz="6600" dirty="0" err="1">
                <a:solidFill>
                  <a:srgbClr val="FFFFFF"/>
                </a:solidFill>
                <a:latin typeface="Bwhebb" charset="0"/>
              </a:rPr>
              <a:t>ds,x</a:t>
            </a:r>
            <a:r>
              <a:rPr lang="en-US" sz="6600" dirty="0">
                <a:solidFill>
                  <a:srgbClr val="FFFFFF"/>
                </a:solidFill>
                <a:latin typeface="Bwhebb" charset="0"/>
              </a:rPr>
              <a:t>,</a:t>
            </a:r>
          </a:p>
        </p:txBody>
      </p:sp>
      <p:pic>
        <p:nvPicPr>
          <p:cNvPr id="143363" name="Picture 10"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653756"/>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我怎能忘记恶人家中的不义之财，</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和那些可咒诅的小升斗呢？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11</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用不义的天平，</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和袋中诈骗的法码的人，</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我怎能算他为清洁呢？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12</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城里的财主充满了强暴，</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其中的居民也说假话；</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他们口中的舌头是诡诈的。</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(6:10-12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3836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3439267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我有祸了！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因为我好象夏天采摘的果子，又像摘剩的葡萄，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没有一挂可吃的，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也没有我心所想望早熟的无花果。</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50155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虔敬的人从地上灭绝了，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人间也没有正直的人，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人人都埋伏着要流人的血，</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各人都用网罗猎取自己的兄弟。</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5303625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99592" y="29469"/>
            <a:ext cx="8244408" cy="275145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他们双手善于作恶，</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官长和审判官都要求报酬；</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达官贵人说出心里的欲望；</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他们歪曲了一切。</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4556145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他们中最好的，也不过像荆棘，</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最正直的，也不过是有刺的篱笆。</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你的守望者所预言的日子，</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和你被鉴察的时候，已经来到；</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现在他们必要慌乱不安。</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7:4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351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三。上帝给慷慨的人带来</a:t>
            </a:r>
            <a:r>
              <a:rPr lang="zh-CN" altLang="en-US" sz="4800" b="1" i="1" dirty="0">
                <a:solidFill>
                  <a:srgbClr val="FFFF00"/>
                </a:solidFill>
                <a:effectLst>
                  <a:glow rad="177800">
                    <a:srgbClr val="000000"/>
                  </a:glow>
                </a:effectLst>
                <a:latin typeface="Arial" charset="0"/>
                <a:ea typeface="ＭＳ Ｐゴシック" charset="0"/>
                <a:cs typeface="ＭＳ Ｐゴシック" charset="0"/>
              </a:rPr>
              <a:t>希望</a:t>
            </a: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a:t>
            </a:r>
            <a:r>
              <a:rPr lang="en-US" altLang="zh-CN" sz="4800" b="1" i="1" dirty="0">
                <a:solidFill>
                  <a:srgbClr val="FFFFFF"/>
                </a:solidFill>
                <a:effectLst>
                  <a:glow rad="177800">
                    <a:srgbClr val="000000"/>
                  </a:glow>
                </a:effectLst>
                <a:latin typeface="Arial" charset="0"/>
                <a:ea typeface="ＭＳ Ｐゴシック" charset="0"/>
                <a:cs typeface="ＭＳ Ｐゴシック" charset="0"/>
              </a:rPr>
              <a:t>6-7</a:t>
            </a: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77802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t"/>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不可信靠邻舍，</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也不可信任朋友，</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要守住你的嘴唇，</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不可向躺在你怀中的妻子透露。</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6</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儿子藐视父亲，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女儿抗拒母亲，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媳妇与婆婆作对；</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人的仇敌就是自己的家人。</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7:5-6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425293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0" name="Group 89"/>
          <p:cNvGrpSpPr/>
          <p:nvPr/>
        </p:nvGrpSpPr>
        <p:grpSpPr>
          <a:xfrm>
            <a:off x="7767522" y="5261934"/>
            <a:ext cx="1274581" cy="1549442"/>
            <a:chOff x="1934795" y="221802"/>
            <a:chExt cx="1274581" cy="1549442"/>
          </a:xfrm>
          <a:solidFill>
            <a:srgbClr val="0000FF"/>
          </a:solidFill>
        </p:grpSpPr>
        <p:sp>
          <p:nvSpPr>
            <p:cNvPr id="91" name="Pentagon 90"/>
            <p:cNvSpPr/>
            <p:nvPr/>
          </p:nvSpPr>
          <p:spPr bwMode="auto">
            <a:xfrm rot="162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92"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7:7-20</a:t>
              </a:r>
            </a:p>
          </p:txBody>
        </p:sp>
      </p:grpSp>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251287809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至于我，我却要仰望耶和华，</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我要等候那拯救我的　神；</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我的　神必应允我。</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1048972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23576662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dirty="0">
                <a:latin typeface="Times New Roman" charset="0"/>
                <a:cs typeface="+mj-cs"/>
              </a:rPr>
              <a:t>千年耶路撒冷</a:t>
            </a:r>
            <a:endParaRPr lang="en-US" sz="4800" dirty="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defRPr/>
            </a:pPr>
            <a:r>
              <a:rPr lang="ja-JP" altLang="en-US" sz="3200" b="1">
                <a:solidFill>
                  <a:srgbClr val="FFFFFF"/>
                </a:solidFill>
                <a:latin typeface="Times New Roman" charset="0"/>
                <a:cs typeface="+mn-cs"/>
              </a:rPr>
              <a:t>“训诲必出于锡安</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耶和华的言语</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必出于耶路撒冷。”</a:t>
            </a:r>
            <a:endParaRPr lang="en-US" sz="3200" b="1">
              <a:solidFill>
                <a:srgbClr val="FFFFFF"/>
              </a:solidFill>
              <a:latin typeface="Times New Roman" charset="0"/>
              <a:cs typeface="+mn-cs"/>
            </a:endParaRPr>
          </a:p>
          <a:p>
            <a:pPr algn="r" eaLnBrk="0" hangingPunct="0">
              <a:defRPr/>
            </a:pPr>
            <a:r>
              <a:rPr lang="en-US" sz="3200" b="1">
                <a:solidFill>
                  <a:srgbClr val="FFFFFF"/>
                </a:solidFill>
                <a:latin typeface="Times New Roman" charset="0"/>
                <a:cs typeface="+mn-cs"/>
              </a:rPr>
              <a:t>- </a:t>
            </a:r>
            <a:r>
              <a:rPr lang="ja-JP" altLang="en-US" sz="3200" b="1">
                <a:solidFill>
                  <a:srgbClr val="E5E5FF"/>
                </a:solidFill>
                <a:effectLst>
                  <a:outerShdw blurRad="38100" dist="38100" dir="2700000" algn="tl">
                    <a:srgbClr val="000000"/>
                  </a:outerShdw>
                </a:effectLst>
                <a:latin typeface="Times New Roman" charset="0"/>
                <a:cs typeface="+mn-cs"/>
              </a:rPr>
              <a:t>以赛亚书</a:t>
            </a:r>
            <a:r>
              <a:rPr lang="en-US" sz="3200" b="1">
                <a:solidFill>
                  <a:srgbClr val="FFFFFF"/>
                </a:solidFill>
                <a:latin typeface="Times New Roman"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eaLnBrk="0" hangingPunct="0">
              <a:defRPr/>
            </a:pPr>
            <a:r>
              <a:rPr lang="en-US" sz="2800" b="1">
                <a:solidFill>
                  <a:srgbClr val="003399"/>
                </a:solidFill>
                <a:latin typeface="Times New Roman" pitchFamily="18" charset="0"/>
                <a:cs typeface="+mn-cs"/>
              </a:rPr>
              <a:t>106</a:t>
            </a:r>
            <a:endParaRPr lang="en-US" sz="2800">
              <a:solidFill>
                <a:srgbClr val="003399"/>
              </a:solidFill>
              <a:latin typeface="Times New Roman" pitchFamily="18" charset="0"/>
              <a:cs typeface="+mn-cs"/>
            </a:endParaRPr>
          </a:p>
        </p:txBody>
      </p:sp>
    </p:spTree>
    <p:extLst>
      <p:ext uri="{BB962C8B-B14F-4D97-AF65-F5344CB8AC3E}">
        <p14:creationId xmlns:p14="http://schemas.microsoft.com/office/powerpoint/2010/main" val="4194095784"/>
      </p:ext>
    </p:extLst>
  </p:cSld>
  <p:clrMapOvr>
    <a:masterClrMapping/>
  </p:clrMapOvr>
  <p:transition>
    <p:fade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2608695134"/>
      </p:ext>
    </p:extLst>
  </p:cSld>
  <p:clrMapOvr>
    <a:masterClrMapping/>
  </p:clrMapOvr>
  <p:transition>
    <p:fade thruBlk="1"/>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5652120" y="764704"/>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亚述</a:t>
            </a:r>
            <a:endParaRPr lang="en-US" sz="4400" b="1" dirty="0">
              <a:solidFill>
                <a:srgbClr val="FFFFFF"/>
              </a:solidFill>
              <a:effectLst>
                <a:glow rad="203200">
                  <a:srgbClr val="000514">
                    <a:alpha val="88000"/>
                  </a:srgbClr>
                </a:glow>
              </a:effectLst>
              <a:latin typeface="Arial"/>
              <a:cs typeface="Arial"/>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395536" y="515719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2843808" y="4819799"/>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b="1" kern="0">
                <a:solidFill>
                  <a:srgbClr val="FFFFFF"/>
                </a:solidFill>
              </a:rPr>
              <a:t>531e</a:t>
            </a:r>
          </a:p>
        </p:txBody>
      </p:sp>
      <p:sp>
        <p:nvSpPr>
          <p:cNvPr id="12" name="Text Box 8"/>
          <p:cNvSpPr txBox="1">
            <a:spLocks noChangeArrowheads="1"/>
          </p:cNvSpPr>
          <p:nvPr/>
        </p:nvSpPr>
        <p:spPr bwMode="auto">
          <a:xfrm>
            <a:off x="4355976" y="1550396"/>
            <a:ext cx="4741392" cy="440120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sz="2800" b="1" dirty="0">
                <a:solidFill>
                  <a:srgbClr val="FFFFFF"/>
                </a:solidFill>
                <a:effectLst>
                  <a:glow rad="228600">
                    <a:srgbClr val="000000"/>
                  </a:glow>
                </a:effectLst>
                <a:cs typeface="Arial" charset="0"/>
              </a:rPr>
              <a:t>"</a:t>
            </a:r>
            <a:r>
              <a:rPr lang="zh-CN" altLang="en-US" sz="2800" b="1" dirty="0">
                <a:solidFill>
                  <a:srgbClr val="FFFFFF"/>
                </a:solidFill>
                <a:effectLst>
                  <a:glow rad="228600">
                    <a:srgbClr val="000000"/>
                  </a:glow>
                </a:effectLst>
                <a:cs typeface="Arial" charset="0"/>
              </a:rPr>
              <a:t>必有一天，你要重建</a:t>
            </a:r>
            <a:endParaRPr lang="en-US" altLang="zh-CN" sz="2800" b="1" dirty="0">
              <a:solidFill>
                <a:srgbClr val="FFFFFF"/>
              </a:solidFill>
              <a:effectLst>
                <a:glow rad="228600">
                  <a:srgbClr val="000000"/>
                </a:glow>
              </a:effectLst>
              <a:cs typeface="Arial" charset="0"/>
            </a:endParaRPr>
          </a:p>
          <a:p>
            <a:pPr algn="r" eaLnBrk="0" hangingPunct="0"/>
            <a:r>
              <a:rPr lang="zh-CN" altLang="en-US" sz="2800" b="1" dirty="0">
                <a:solidFill>
                  <a:srgbClr val="FFFFFF"/>
                </a:solidFill>
                <a:effectLst>
                  <a:glow rad="228600">
                    <a:srgbClr val="000000"/>
                  </a:glow>
                </a:effectLst>
                <a:cs typeface="Arial" charset="0"/>
              </a:rPr>
              <a:t>你的城墙；</a:t>
            </a:r>
          </a:p>
          <a:p>
            <a:pPr algn="r" eaLnBrk="0" hangingPunct="0"/>
            <a:r>
              <a:rPr lang="zh-CN" altLang="en-US" sz="2800" b="1" dirty="0">
                <a:solidFill>
                  <a:srgbClr val="FFFFFF"/>
                </a:solidFill>
                <a:effectLst>
                  <a:glow rad="228600">
                    <a:srgbClr val="000000"/>
                  </a:glow>
                </a:effectLst>
                <a:cs typeface="Arial" charset="0"/>
              </a:rPr>
              <a:t>到那日，你的地界必</a:t>
            </a:r>
            <a:endParaRPr lang="en-US" altLang="zh-CN" sz="2800" b="1" dirty="0">
              <a:solidFill>
                <a:srgbClr val="FFFFFF"/>
              </a:solidFill>
              <a:effectLst>
                <a:glow rad="228600">
                  <a:srgbClr val="000000"/>
                </a:glow>
              </a:effectLst>
              <a:cs typeface="Arial" charset="0"/>
            </a:endParaRPr>
          </a:p>
          <a:p>
            <a:pPr algn="r" eaLnBrk="0" hangingPunct="0"/>
            <a:r>
              <a:rPr lang="zh-CN" altLang="en-US" sz="2800" b="1" dirty="0">
                <a:solidFill>
                  <a:srgbClr val="FFFFFF"/>
                </a:solidFill>
                <a:effectLst>
                  <a:glow rad="228600">
                    <a:srgbClr val="000000"/>
                  </a:glow>
                </a:effectLst>
                <a:cs typeface="Arial" charset="0"/>
              </a:rPr>
              <a:t>扩展到远方。</a:t>
            </a:r>
          </a:p>
          <a:p>
            <a:pPr algn="r" eaLnBrk="0" hangingPunct="0"/>
            <a:r>
              <a:rPr lang="en-US" altLang="zh-CN" sz="2800" b="1" baseline="30000" dirty="0">
                <a:solidFill>
                  <a:srgbClr val="FFFFFF"/>
                </a:solidFill>
                <a:effectLst>
                  <a:glow rad="228600">
                    <a:srgbClr val="000000"/>
                  </a:glow>
                </a:effectLst>
                <a:cs typeface="Arial" charset="0"/>
              </a:rPr>
              <a:t>12</a:t>
            </a:r>
            <a:r>
              <a:rPr lang="en-US" altLang="zh-CN" sz="2800" b="1" dirty="0">
                <a:solidFill>
                  <a:srgbClr val="FFFFFF"/>
                </a:solidFill>
                <a:effectLst>
                  <a:glow rad="228600">
                    <a:srgbClr val="000000"/>
                  </a:glow>
                </a:effectLst>
                <a:cs typeface="Arial" charset="0"/>
              </a:rPr>
              <a:t> </a:t>
            </a:r>
            <a:r>
              <a:rPr lang="zh-CN" altLang="en-US" sz="2800" b="1" dirty="0">
                <a:solidFill>
                  <a:srgbClr val="FFFFFF"/>
                </a:solidFill>
                <a:effectLst>
                  <a:glow rad="228600">
                    <a:srgbClr val="000000"/>
                  </a:glow>
                </a:effectLst>
                <a:cs typeface="Arial" charset="0"/>
              </a:rPr>
              <a:t>那日，必有人来归你，</a:t>
            </a:r>
          </a:p>
          <a:p>
            <a:pPr algn="r" eaLnBrk="0" hangingPunct="0"/>
            <a:r>
              <a:rPr lang="zh-CN" altLang="en-US" sz="2800" b="1" dirty="0">
                <a:solidFill>
                  <a:srgbClr val="FFFFFF"/>
                </a:solidFill>
                <a:effectLst>
                  <a:glow rad="228600">
                    <a:srgbClr val="000000"/>
                  </a:glow>
                </a:effectLst>
                <a:cs typeface="Arial" charset="0"/>
              </a:rPr>
              <a:t>从亚述到埃及，</a:t>
            </a:r>
          </a:p>
          <a:p>
            <a:pPr algn="r" eaLnBrk="0" hangingPunct="0"/>
            <a:r>
              <a:rPr lang="zh-CN" altLang="en-US" sz="2800" b="1" dirty="0">
                <a:solidFill>
                  <a:srgbClr val="FFFFFF"/>
                </a:solidFill>
                <a:effectLst>
                  <a:glow rad="228600">
                    <a:srgbClr val="000000"/>
                  </a:glow>
                </a:effectLst>
                <a:cs typeface="Arial" charset="0"/>
              </a:rPr>
              <a:t>从埃及到大河，</a:t>
            </a:r>
          </a:p>
          <a:p>
            <a:pPr algn="r" eaLnBrk="0" hangingPunct="0"/>
            <a:r>
              <a:rPr lang="zh-CN" altLang="en-US" sz="2800" b="1" dirty="0">
                <a:solidFill>
                  <a:srgbClr val="FFFFFF"/>
                </a:solidFill>
                <a:effectLst>
                  <a:glow rad="228600">
                    <a:srgbClr val="000000"/>
                  </a:glow>
                </a:effectLst>
                <a:cs typeface="Arial" charset="0"/>
              </a:rPr>
              <a:t>从这海到那海，从这山到那山，必有人来归你。</a:t>
            </a:r>
            <a:r>
              <a:rPr lang="mr-IN" sz="2800" b="1" dirty="0">
                <a:solidFill>
                  <a:srgbClr val="FFFFFF"/>
                </a:solidFill>
                <a:effectLst>
                  <a:glow rad="228600">
                    <a:srgbClr val="000000"/>
                  </a:glow>
                </a:effectLst>
                <a:cs typeface="Arial" charset="0"/>
              </a:rPr>
              <a:t>“</a:t>
            </a:r>
            <a:r>
              <a:rPr lang="en-US" sz="2800" b="1" dirty="0">
                <a:solidFill>
                  <a:srgbClr val="FFFFFF"/>
                </a:solidFill>
                <a:effectLst>
                  <a:glow rad="228600">
                    <a:srgbClr val="000000"/>
                  </a:glow>
                </a:effectLst>
                <a:cs typeface="Arial" charset="0"/>
              </a:rPr>
              <a:t> </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a:t>
            </a:r>
            <a:r>
              <a:rPr lang="zh-CN" altLang="en-US" sz="2800" b="1" dirty="0">
                <a:solidFill>
                  <a:srgbClr val="FFFFFF"/>
                </a:solidFill>
                <a:effectLst>
                  <a:glow rad="228600">
                    <a:srgbClr val="000000"/>
                  </a:glow>
                </a:effectLst>
                <a:cs typeface="Arial" charset="0"/>
              </a:rPr>
              <a:t>弥迦 </a:t>
            </a:r>
            <a:r>
              <a:rPr lang="en-US" sz="2800" b="1" dirty="0">
                <a:solidFill>
                  <a:srgbClr val="FFFFFF"/>
                </a:solidFill>
                <a:effectLst>
                  <a:glow rad="228600">
                    <a:srgbClr val="000000"/>
                  </a:glow>
                </a:effectLst>
                <a:cs typeface="Arial" charset="0"/>
              </a:rPr>
              <a:t>7:11-12 </a:t>
            </a:r>
            <a:r>
              <a:rPr lang="en-US" altLang="zh-CN" sz="2800" b="1" dirty="0">
                <a:solidFill>
                  <a:srgbClr val="FFFFFF"/>
                </a:solidFill>
                <a:effectLst>
                  <a:glow rad="228600">
                    <a:srgbClr val="000000"/>
                  </a:glow>
                </a:effectLst>
                <a:cs typeface="Arial" charset="0"/>
              </a:rPr>
              <a:t>CNV</a:t>
            </a:r>
            <a:r>
              <a:rPr lang="en-US" sz="2800" b="1" dirty="0">
                <a:solidFill>
                  <a:srgbClr val="FFFFFF"/>
                </a:solidFill>
                <a:effectLst>
                  <a:glow rad="228600">
                    <a:srgbClr val="000000"/>
                  </a:glow>
                </a:effectLst>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24" name="Text Box 9"/>
          <p:cNvSpPr txBox="1">
            <a:spLocks noChangeArrowheads="1"/>
          </p:cNvSpPr>
          <p:nvPr/>
        </p:nvSpPr>
        <p:spPr bwMode="auto">
          <a:xfrm>
            <a:off x="931605" y="2267658"/>
            <a:ext cx="75052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海</a:t>
            </a:r>
            <a:endParaRPr lang="en-US" sz="4400" b="1" dirty="0">
              <a:solidFill>
                <a:srgbClr val="FFFFFF"/>
              </a:solidFill>
              <a:effectLst>
                <a:glow rad="203200">
                  <a:srgbClr val="000514">
                    <a:alpha val="88000"/>
                  </a:srgbClr>
                </a:glow>
              </a:effectLst>
              <a:latin typeface="Arial"/>
              <a:cs typeface="Arial"/>
            </a:endParaRPr>
          </a:p>
        </p:txBody>
      </p:sp>
      <p:sp>
        <p:nvSpPr>
          <p:cNvPr id="25" name="Text Box 9"/>
          <p:cNvSpPr txBox="1">
            <a:spLocks noChangeArrowheads="1"/>
          </p:cNvSpPr>
          <p:nvPr/>
        </p:nvSpPr>
        <p:spPr bwMode="auto">
          <a:xfrm>
            <a:off x="2093282" y="578297"/>
            <a:ext cx="75052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山</a:t>
            </a:r>
            <a:endParaRPr lang="en-US" sz="44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16595451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有何神像你，赦免罪孽，</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不追究产业之余民的过犯呢？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他不永远怀怒，</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因为他喜爱怜悯。</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4340520"/>
      </p:ext>
    </p:extLst>
  </p:cSld>
  <p:clrMapOvr>
    <a:overrideClrMapping bg1="lt1" tx1="dk1" bg2="lt2" tx2="dk2" accent1="accent1" accent2="accent2" accent3="accent3" accent4="accent4" accent5="accent5" accent6="accent6" hlink="hlink" folHlink="folHlink"/>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他必再怜爱我们，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把我们的罪孽都践踏在脚下，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又把我们的一切罪恶都投在深海里。</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你必向雅各显诚实，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向亚伯拉罕施慈爱，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就是古时，</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你起誓应许我们列祖的。</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7:19-20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762037"/>
      </p:ext>
    </p:extLst>
  </p:cSld>
  <p:clrMapOvr>
    <a:overrideClrMapping bg1="lt1" tx1="dk1" bg2="lt2" tx2="dk2" accent1="accent1" accent2="accent2" accent3="accent3" accent4="accent4" accent5="accent5" accent6="accent6" hlink="hlink" folHlink="folHlink"/>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57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lang="zh-CN" altLang="en-US" sz="4800" dirty="0"/>
              <a:t>对别人</a:t>
            </a:r>
            <a:r>
              <a:rPr lang="zh-CN" altLang="en-US" sz="4800" dirty="0">
                <a:solidFill>
                  <a:srgbClr val="FFFF00"/>
                </a:solidFill>
              </a:rPr>
              <a:t>慷慨</a:t>
            </a:r>
            <a:r>
              <a:rPr lang="zh-CN" altLang="en-US" sz="4800" dirty="0"/>
              <a:t>，</a:t>
            </a:r>
            <a:br>
              <a:rPr lang="en-US" altLang="zh-CN" sz="4800" dirty="0"/>
            </a:br>
            <a:r>
              <a:rPr lang="zh-CN" altLang="en-US" sz="4800" dirty="0"/>
              <a:t>上帝同样会对你</a:t>
            </a:r>
            <a:r>
              <a:rPr lang="zh-CN" altLang="en-US" sz="4800" dirty="0">
                <a:solidFill>
                  <a:srgbClr val="FFFF00"/>
                </a:solidFill>
              </a:rPr>
              <a:t>慷慨</a:t>
            </a:r>
            <a:r>
              <a:rPr lang="zh-CN" altLang="en-US" sz="4800" dirty="0"/>
              <a:t>。</a:t>
            </a:r>
            <a:endParaRPr lang="en-US" sz="4800" dirty="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84734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对别人</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br>
              <a:rPr kumimoji="0" lang="en-US" altLang="zh-CN"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上帝同样会对你</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0398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96616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50919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0298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290930297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p:cNvSpPr>
            <a:spLocks noGrp="1"/>
          </p:cNvSpPr>
          <p:nvPr>
            <p:ph type="title" idx="4294967295"/>
          </p:nvPr>
        </p:nvSpPr>
        <p:spPr bwMode="auto">
          <a:xfrm>
            <a:off x="0" y="-53447"/>
            <a:ext cx="9144000" cy="810684"/>
          </a:xfrm>
          <a:noFill/>
          <a:effectLst/>
        </p:spPr>
        <p:txBody>
          <a:bodyPr wrap="square" lIns="91440" tIns="45720" rIns="91440" bIns="45720" numCol="1" anchorCtr="0" compatLnSpc="1">
            <a:prstTxWarp prst="textNoShape">
              <a:avLst/>
            </a:prstTxWarp>
          </a:bodyPr>
          <a:lstStyle/>
          <a:p>
            <a:pPr eaLnBrk="1" hangingPunct="1">
              <a:defRPr/>
            </a:pPr>
            <a:r>
              <a:rPr lang="zh-CN" altLang="en-US" sz="6000" b="1" dirty="0">
                <a:solidFill>
                  <a:schemeClr val="bg1"/>
                </a:solidFill>
                <a:effectLst>
                  <a:outerShdw blurRad="38100" dist="38100" dir="2700000" algn="tl">
                    <a:srgbClr val="000000">
                      <a:alpha val="43137"/>
                    </a:srgbClr>
                  </a:outerShdw>
                </a:effectLst>
                <a:ea typeface="+mj-ea"/>
                <a:cs typeface="+mj-cs"/>
              </a:rPr>
              <a:t>跟</a:t>
            </a:r>
            <a:r>
              <a:rPr lang="en-US" sz="6000" b="1" dirty="0">
                <a:solidFill>
                  <a:schemeClr val="bg1"/>
                </a:solidFill>
                <a:effectLst>
                  <a:outerShdw blurRad="38100" dist="38100" dir="2700000" algn="tl">
                    <a:srgbClr val="000000">
                      <a:alpha val="43137"/>
                    </a:srgbClr>
                  </a:outerShdw>
                </a:effectLst>
                <a:ea typeface="+mj-ea"/>
                <a:cs typeface="+mj-cs"/>
              </a:rPr>
              <a:t>Lori</a:t>
            </a:r>
            <a:r>
              <a:rPr lang="zh-CN" altLang="en-US" sz="6000" b="1" dirty="0">
                <a:solidFill>
                  <a:schemeClr val="bg1"/>
                </a:solidFill>
                <a:effectLst>
                  <a:outerShdw blurRad="38100" dist="38100" dir="2700000" algn="tl">
                    <a:srgbClr val="000000">
                      <a:alpha val="43137"/>
                    </a:srgbClr>
                  </a:outerShdw>
                </a:effectLst>
                <a:ea typeface="+mj-ea"/>
                <a:cs typeface="+mj-cs"/>
              </a:rPr>
              <a:t>学习</a:t>
            </a:r>
            <a:endParaRPr lang="en-US" b="1" dirty="0">
              <a:solidFill>
                <a:schemeClr val="bg1"/>
              </a:solidFill>
              <a:effectLst>
                <a:outerShdw blurRad="38100" dist="38100" dir="2700000" algn="tl">
                  <a:srgbClr val="000000">
                    <a:alpha val="43137"/>
                  </a:srgbClr>
                </a:outerShdw>
              </a:effectLst>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621" y="1234800"/>
            <a:ext cx="8195881" cy="4714047"/>
          </a:xfrm>
          <a:prstGeom prst="rect">
            <a:avLst/>
          </a:prstGeom>
        </p:spPr>
      </p:pic>
      <p:sp>
        <p:nvSpPr>
          <p:cNvPr id="9" name="Rectangle 1032"/>
          <p:cNvSpPr txBox="1">
            <a:spLocks/>
          </p:cNvSpPr>
          <p:nvPr/>
        </p:nvSpPr>
        <p:spPr bwMode="auto">
          <a:xfrm>
            <a:off x="0" y="879321"/>
            <a:ext cx="9144000" cy="61602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defTabSz="457200" eaLnBrk="1" hangingPunct="1">
              <a:defRPr/>
            </a:pPr>
            <a:r>
              <a:rPr 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3</a:t>
            </a:r>
            <a:r>
              <a:rPr lang="zh-CN" alt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只</a:t>
            </a:r>
            <a:r>
              <a:rPr lang="en-US" altLang="zh-CN"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4</a:t>
            </a:r>
            <a:r>
              <a:rPr lang="zh-CN" alt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月周日 </a:t>
            </a:r>
            <a:r>
              <a:rPr 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2:10-3:30</a:t>
            </a:r>
            <a:endParaRPr lang="en-US" sz="28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Tree>
    <p:extLst>
      <p:ext uri="{BB962C8B-B14F-4D97-AF65-F5344CB8AC3E}">
        <p14:creationId xmlns:p14="http://schemas.microsoft.com/office/powerpoint/2010/main" val="33327213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去短宣</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8499929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8900"/>
            <a:ext cx="7810500" cy="666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请客</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50129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5275" y="1743075"/>
            <a:ext cx="8331200" cy="5003800"/>
          </a:xfrm>
          <a:prstGeom prst="rect">
            <a:avLst/>
          </a:prstGeom>
        </p:spPr>
      </p:pic>
    </p:spTree>
    <p:extLst>
      <p:ext uri="{BB962C8B-B14F-4D97-AF65-F5344CB8AC3E}">
        <p14:creationId xmlns:p14="http://schemas.microsoft.com/office/powerpoint/2010/main" val="413591999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52500" y="1724025"/>
            <a:ext cx="7239000" cy="5435600"/>
          </a:xfrm>
          <a:prstGeom prst="rect">
            <a:avLst/>
          </a:prstGeom>
        </p:spPr>
      </p:pic>
    </p:spTree>
    <p:extLst>
      <p:ext uri="{BB962C8B-B14F-4D97-AF65-F5344CB8AC3E}">
        <p14:creationId xmlns:p14="http://schemas.microsoft.com/office/powerpoint/2010/main" val="354449954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98258168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363427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ActJustly-Ver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7592" y="19974"/>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80" y="6307"/>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7584" y="1988840"/>
            <a:ext cx="6288901" cy="3970318"/>
          </a:xfrm>
          <a:prstGeom prst="rect">
            <a:avLst/>
          </a:prstGeom>
          <a:noFill/>
        </p:spPr>
        <p:txBody>
          <a:bodyPr wrap="none" rtlCol="0">
            <a:spAutoFit/>
          </a:bodyPr>
          <a:lstStyle/>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世人哪！耶和华已经指示你甚么是善，</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他向你所要的又是甚么；</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无非是要你行公义，好怜悯，</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谦虚谨慎与你的　神同行。</a:t>
            </a:r>
            <a:endPar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弥迦</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6:8 </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CNV</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95083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ctJustly-The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1568" y="-17140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09"/>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584" y="1551383"/>
            <a:ext cx="7718780" cy="3785652"/>
          </a:xfrm>
          <a:prstGeom prst="rect">
            <a:avLst/>
          </a:prstGeom>
          <a:noFill/>
        </p:spPr>
        <p:txBody>
          <a:bodyPr wrap="none" rtlCol="0">
            <a:spAutoFit/>
          </a:bodyPr>
          <a:lstStyle/>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54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无非是要你行公义</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r>
              <a:rPr lang="zh-CN" altLang="en-US" sz="5400" b="1" dirty="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rPr>
              <a:t>好怜悯，</a:t>
            </a:r>
          </a:p>
          <a:p>
            <a:r>
              <a:rPr lang="zh-CN" altLang="en-US" sz="48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rPr>
              <a:t>谦虚谨慎与你的　神同行。</a:t>
            </a:r>
            <a:endParaRPr lang="en-US" altLang="zh-CN" sz="48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弥迦</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6:8 </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CNV</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29746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3981855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作个慷慨的人</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4761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Feed the hungry.</a:t>
            </a: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79759179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给</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57774073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关心</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Tree>
    <p:extLst>
      <p:ext uri="{BB962C8B-B14F-4D97-AF65-F5344CB8AC3E}">
        <p14:creationId xmlns:p14="http://schemas.microsoft.com/office/powerpoint/2010/main" val="122781623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3235450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2600" b="1">
                  <a:solidFill>
                    <a:srgbClr val="FFFFFF"/>
                  </a:solidFill>
                  <a:latin typeface="Garamond" charset="0"/>
                </a:rPr>
                <a:t>Judgment on Israel and Judah for Exploitation</a:t>
              </a:r>
              <a:endParaRPr lang="en-US">
                <a:solidFill>
                  <a:srgbClr val="FFFFFF"/>
                </a:solidFill>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endParaRPr lang="en-US">
                <a:solidFill>
                  <a:srgbClr val="000000"/>
                </a:solidFill>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rPr>
              <a:t>本书结构</a:t>
            </a:r>
            <a:endParaRPr lang="en-US" sz="1800" dirty="0">
              <a:effectLst/>
              <a:latin typeface="Arial" charset="0"/>
              <a:ea typeface="ＭＳ Ｐゴシック" charset="0"/>
            </a:endParaRP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dirty="0">
                <a:solidFill>
                  <a:srgbClr val="FFFFFF"/>
                </a:solidFill>
                <a:latin typeface="Arial Black" charset="0"/>
                <a:cs typeface="Times New Roman" charset="0"/>
              </a:rPr>
              <a:t>弥迦 </a:t>
            </a:r>
            <a:r>
              <a:rPr lang="en-US" sz="4500" dirty="0" err="1">
                <a:solidFill>
                  <a:srgbClr val="FFFFFF"/>
                </a:solidFill>
                <a:latin typeface="Bwhebb" charset="0"/>
                <a:cs typeface="Times New Roman" charset="0"/>
              </a:rPr>
              <a:t>hk</a:t>
            </a:r>
            <a:r>
              <a:rPr lang="fr-FR" sz="4500" dirty="0">
                <a:solidFill>
                  <a:srgbClr val="FFFFFF"/>
                </a:solidFill>
                <a:latin typeface="Bwhebb" charset="0"/>
                <a:cs typeface="Times New Roman" charset="0"/>
              </a:rPr>
              <a:t>'</a:t>
            </a:r>
            <a:r>
              <a:rPr lang="en-US" sz="4500" dirty="0" err="1">
                <a:solidFill>
                  <a:srgbClr val="FFFFFF"/>
                </a:solidFill>
                <a:latin typeface="Bwhebb" charset="0"/>
                <a:cs typeface="Times New Roman" charset="0"/>
              </a:rPr>
              <a:t>ymi</a:t>
            </a:r>
            <a:endParaRPr lang="en-US" sz="3600" dirty="0">
              <a:solidFill>
                <a:srgbClr val="FFFFFF"/>
              </a:solidFill>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dirty="0">
                  <a:solidFill>
                    <a:srgbClr val="FFFFFF"/>
                  </a:solidFill>
                  <a:latin typeface="Jott 43 Extended" charset="0"/>
                </a:rPr>
                <a:t>以色列的罪行</a:t>
              </a: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领导层的罪行</a:t>
              </a: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假先知与祭司的罪行</a:t>
              </a: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第一，二章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(1:2)</a:t>
              </a: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第三至五章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(3:1)</a:t>
              </a: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第六，七章</a:t>
              </a:r>
            </a:p>
            <a:p>
              <a:pPr algn="ctr"/>
              <a:r>
                <a:rPr lang="zh-CN" altLang="en-US" sz="1500" b="1" dirty="0">
                  <a:solidFill>
                    <a:srgbClr val="FFFFFF"/>
                  </a:solidFill>
                  <a:latin typeface="Arial" charset="0"/>
                  <a:cs typeface="Arial" charset="0"/>
                </a:rPr>
                <a:t>“当听耶和华的话” </a:t>
              </a:r>
              <a:r>
                <a:rPr lang="en-US" altLang="zh-CN" sz="1500" b="1" dirty="0">
                  <a:solidFill>
                    <a:srgbClr val="FFFFFF"/>
                  </a:solidFill>
                  <a:latin typeface="Arial" charset="0"/>
                  <a:cs typeface="Arial" charset="0"/>
                </a:rPr>
                <a:t>(6:1)</a:t>
              </a: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(2:1-2, 8-12)</a:t>
              </a:r>
              <a:endParaRPr lang="en-US" dirty="0">
                <a:solidFill>
                  <a:srgbClr val="FFFFFF"/>
                </a:solidFill>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(3:1-3, 9-11)</a:t>
              </a:r>
              <a:endParaRPr lang="en-US" dirty="0">
                <a:solidFill>
                  <a:srgbClr val="FFFFFF"/>
                </a:solidFill>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(6:10-12; 7:16)</a:t>
              </a:r>
              <a:endParaRPr lang="en-US" dirty="0">
                <a:solidFill>
                  <a:srgbClr val="FFFFFF"/>
                </a:solidFill>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对犹大和以色列的宣判</a:t>
            </a:r>
          </a:p>
          <a:p>
            <a:pPr algn="ctr" eaLnBrk="0" hangingPunct="0">
              <a:defRPr/>
            </a:pPr>
            <a:r>
              <a:rPr lang="en-US" sz="1200" b="1" dirty="0">
                <a:solidFill>
                  <a:srgbClr val="FFFFFF"/>
                </a:solidFill>
                <a:latin typeface="Arial Narrow" charset="0"/>
                <a:cs typeface="Arial" charset="0"/>
              </a:rPr>
              <a:t>1:2-16</a:t>
            </a:r>
            <a:endParaRPr lang="en-US" dirty="0">
              <a:solidFill>
                <a:srgbClr val="FFFFFF"/>
              </a:solidFill>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对压迫穷人的报应</a:t>
            </a:r>
          </a:p>
          <a:p>
            <a:pPr algn="ctr" eaLnBrk="0" hangingPunct="0">
              <a:defRPr/>
            </a:pPr>
            <a:r>
              <a:rPr lang="en-US" sz="1200" b="1" dirty="0">
                <a:solidFill>
                  <a:srgbClr val="FFFFFF"/>
                </a:solidFill>
                <a:latin typeface="Arial Narrow" charset="0"/>
                <a:cs typeface="Arial" charset="0"/>
              </a:rPr>
              <a:t>2:1-11</a:t>
            </a:r>
            <a:endParaRPr lang="en-US" dirty="0">
              <a:solidFill>
                <a:srgbClr val="FFFFFF"/>
              </a:solidFill>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招聚以色列剩下的人</a:t>
            </a:r>
          </a:p>
          <a:p>
            <a:pPr algn="ctr" eaLnBrk="0" hangingPunct="0"/>
            <a:r>
              <a:rPr lang="en-US" sz="1200" b="1" dirty="0">
                <a:solidFill>
                  <a:srgbClr val="FFFFFF"/>
                </a:solidFill>
                <a:latin typeface="Arial Narrow" charset="0"/>
                <a:cs typeface="Arial" charset="0"/>
              </a:rPr>
              <a:t>2:12-13</a:t>
            </a:r>
            <a:endParaRPr lang="en-US" dirty="0">
              <a:solidFill>
                <a:srgbClr val="FFFFFF"/>
              </a:solidFill>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宣布领导层的罪行</a:t>
            </a:r>
          </a:p>
          <a:p>
            <a:pPr algn="ctr" eaLnBrk="0" hangingPunct="0">
              <a:defRPr/>
            </a:pPr>
            <a:r>
              <a:rPr lang="en-US" sz="1200" b="1" dirty="0">
                <a:solidFill>
                  <a:srgbClr val="FFFFFF"/>
                </a:solidFill>
                <a:latin typeface="Arial Narrow" charset="0"/>
                <a:cs typeface="Arial" charset="0"/>
              </a:rPr>
              <a:t>Chap 3</a:t>
            </a:r>
            <a:endParaRPr lang="en-US" dirty="0">
              <a:solidFill>
                <a:srgbClr val="FFFFFF"/>
              </a:solidFill>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预言基督千禧年的国度</a:t>
            </a:r>
          </a:p>
          <a:p>
            <a:pPr algn="ctr" eaLnBrk="0" hangingPunct="0"/>
            <a:r>
              <a:rPr lang="en-US" sz="1200" b="1" dirty="0">
                <a:solidFill>
                  <a:srgbClr val="FFFFFF"/>
                </a:solidFill>
                <a:latin typeface="Arial Narrow" charset="0"/>
                <a:cs typeface="Arial" charset="0"/>
              </a:rPr>
              <a:t>4–5</a:t>
            </a:r>
            <a:endParaRPr lang="en-US" dirty="0">
              <a:solidFill>
                <a:srgbClr val="FFFFFF"/>
              </a:solidFill>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谴责假先知与祭司的罪行</a:t>
            </a:r>
            <a:r>
              <a:rPr lang="en-US" sz="1200" b="1" dirty="0">
                <a:solidFill>
                  <a:srgbClr val="FFFFFF"/>
                </a:solidFill>
                <a:latin typeface="Arial Narrow" charset="0"/>
                <a:cs typeface="Arial" charset="0"/>
              </a:rPr>
              <a:t>6:1-8</a:t>
            </a:r>
            <a:endParaRPr lang="en-US" dirty="0">
              <a:solidFill>
                <a:srgbClr val="FFFFFF"/>
              </a:solidFill>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假先知与祭司的罪行</a:t>
            </a:r>
          </a:p>
          <a:p>
            <a:pPr algn="ctr" eaLnBrk="0" hangingPunct="0">
              <a:defRPr/>
            </a:pPr>
            <a:r>
              <a:rPr lang="en-US" sz="1200" b="1" dirty="0">
                <a:solidFill>
                  <a:srgbClr val="FFFFFF"/>
                </a:solidFill>
                <a:latin typeface="Arial Narrow" charset="0"/>
                <a:cs typeface="Arial" charset="0"/>
              </a:rPr>
              <a:t>6:9–7:6</a:t>
            </a:r>
            <a:endParaRPr lang="en-US" dirty="0">
              <a:solidFill>
                <a:srgbClr val="FFFFFF"/>
              </a:solidFill>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神为救恩之源</a:t>
            </a:r>
          </a:p>
          <a:p>
            <a:pPr algn="ctr" eaLnBrk="0" hangingPunct="0"/>
            <a:r>
              <a:rPr lang="en-US" sz="1200" b="1" dirty="0">
                <a:solidFill>
                  <a:srgbClr val="FFFFFF"/>
                </a:solidFill>
                <a:latin typeface="Arial Narrow" charset="0"/>
                <a:cs typeface="Arial" charset="0"/>
              </a:rPr>
              <a:t>7:7-20</a:t>
            </a:r>
            <a:endParaRPr lang="en-US" dirty="0">
              <a:solidFill>
                <a:srgbClr val="FFFFFF"/>
              </a:solidFill>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b="1" dirty="0">
                  <a:solidFill>
                    <a:srgbClr val="FFFFFF"/>
                  </a:solidFill>
                  <a:latin typeface="Arial" charset="0"/>
                  <a:cs typeface="Arial" charset="0"/>
                </a:rPr>
                <a:t>以色列与犹大</a:t>
              </a: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rial" charset="0"/>
                  <a:cs typeface="Arial" charset="0"/>
                </a:rPr>
                <a:t>主前</a:t>
              </a:r>
              <a:r>
                <a:rPr lang="en-US" altLang="zh-CN" sz="1900" b="1" dirty="0">
                  <a:solidFill>
                    <a:srgbClr val="FFFFFF"/>
                  </a:solidFill>
                  <a:latin typeface="Arial" charset="0"/>
                  <a:cs typeface="Arial" charset="0"/>
                </a:rPr>
                <a:t>735-710 (</a:t>
              </a:r>
              <a:r>
                <a:rPr lang="zh-CN" altLang="en-US" sz="1900" b="1" dirty="0">
                  <a:solidFill>
                    <a:srgbClr val="FFFFFF"/>
                  </a:solidFill>
                  <a:latin typeface="Arial" charset="0"/>
                  <a:cs typeface="Arial" charset="0"/>
                </a:rPr>
                <a:t>以色列亡国时及亡国前后期）</a:t>
              </a: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FFFFFF"/>
                </a:solidFill>
                <a:latin typeface="Arial Black" charset="0"/>
                <a:cs typeface="Times New Roman" charset="0"/>
              </a:rPr>
              <a:t>以色列和犹大的宣判</a:t>
            </a:r>
          </a:p>
        </p:txBody>
      </p:sp>
    </p:spTree>
    <p:extLst>
      <p:ext uri="{BB962C8B-B14F-4D97-AF65-F5344CB8AC3E}">
        <p14:creationId xmlns:p14="http://schemas.microsoft.com/office/powerpoint/2010/main" val="1725014948"/>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136086100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48483"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3558" name="Text Box 6"/>
          <p:cNvSpPr txBox="1">
            <a:spLocks noChangeArrowheads="1"/>
          </p:cNvSpPr>
          <p:nvPr/>
        </p:nvSpPr>
        <p:spPr bwMode="auto">
          <a:xfrm>
            <a:off x="228600" y="1752600"/>
            <a:ext cx="89154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b="1">
                <a:solidFill>
                  <a:srgbClr val="FFFFFF"/>
                </a:solidFill>
                <a:latin typeface="Jott 43 Extended" charset="0"/>
                <a:cs typeface="SimSun" charset="0"/>
              </a:rPr>
              <a:t>现代</a:t>
            </a:r>
            <a:r>
              <a:rPr lang="zh-CN" altLang="en-US" b="1">
                <a:solidFill>
                  <a:srgbClr val="FFFFFF"/>
                </a:solidFill>
                <a:cs typeface="SimSun" charset="0"/>
              </a:rPr>
              <a:t>评论研讨</a:t>
            </a:r>
            <a:endParaRPr lang="zh-CN" altLang="en-US" b="1">
              <a:solidFill>
                <a:srgbClr val="FFFFFF"/>
              </a:solidFill>
              <a:latin typeface="Jott 43 Extended" charset="0"/>
              <a:cs typeface="SimSun" charset="0"/>
            </a:endParaRPr>
          </a:p>
          <a:p>
            <a:pPr>
              <a:buFontTx/>
              <a:buChar char="•"/>
              <a:defRPr/>
            </a:pPr>
            <a:r>
              <a:rPr lang="zh-CN" altLang="en-US" b="1">
                <a:solidFill>
                  <a:srgbClr val="FFFFFF"/>
                </a:solidFill>
                <a:cs typeface="SimSun" charset="0"/>
              </a:rPr>
              <a:t>文学评论　</a:t>
            </a:r>
            <a:r>
              <a:rPr lang="en-US" altLang="zh-CN" b="1">
                <a:solidFill>
                  <a:srgbClr val="FFFFFF"/>
                </a:solidFill>
                <a:latin typeface="Jott 43 Extended" charset="0"/>
                <a:cs typeface="SimSun" charset="0"/>
              </a:rPr>
              <a:t>Ewald </a:t>
            </a:r>
            <a:r>
              <a:rPr lang="zh-CN" altLang="en-US" b="1">
                <a:solidFill>
                  <a:srgbClr val="FFFFFF"/>
                </a:solidFill>
                <a:latin typeface="Jott 43 Extended" charset="0"/>
                <a:cs typeface="SimSun" charset="0"/>
              </a:rPr>
              <a:t>（</a:t>
            </a:r>
            <a:r>
              <a:rPr lang="en-US" altLang="zh-CN" b="1">
                <a:solidFill>
                  <a:srgbClr val="FFFFFF"/>
                </a:solidFill>
                <a:latin typeface="Jott 43 Extended" charset="0"/>
                <a:cs typeface="SimSun" charset="0"/>
              </a:rPr>
              <a:t>1867</a:t>
            </a:r>
            <a:r>
              <a:rPr lang="zh-CN" altLang="en-US" b="1">
                <a:solidFill>
                  <a:srgbClr val="FFFFFF"/>
                </a:solidFill>
                <a:latin typeface="Jott 43 Extended" charset="0"/>
                <a:cs typeface="SimSun" charset="0"/>
              </a:rPr>
              <a:t>）</a:t>
            </a:r>
          </a:p>
          <a:p>
            <a:pPr>
              <a:buFontTx/>
              <a:buChar char="•"/>
              <a:defRPr/>
            </a:pPr>
            <a:r>
              <a:rPr lang="zh-CN" altLang="en-US" b="1">
                <a:solidFill>
                  <a:srgbClr val="FFFFFF"/>
                </a:solidFill>
                <a:cs typeface="SimSun" charset="0"/>
              </a:rPr>
              <a:t>编辑历史法</a:t>
            </a:r>
            <a:r>
              <a:rPr lang="en-US" altLang="zh-CN" b="1">
                <a:solidFill>
                  <a:srgbClr val="FFFFFF"/>
                </a:solidFill>
                <a:latin typeface="Jott 43 Extended" charset="0"/>
                <a:cs typeface="SimSun" charset="0"/>
              </a:rPr>
              <a:t>-</a:t>
            </a:r>
            <a:r>
              <a:rPr lang="zh-CN" altLang="en-GB" b="1">
                <a:solidFill>
                  <a:srgbClr val="FFFFFF"/>
                </a:solidFill>
                <a:cs typeface="SimSun" charset="0"/>
              </a:rPr>
              <a:t>弥迦书的最终的结构随着时间而扩大</a:t>
            </a:r>
            <a:r>
              <a:rPr lang="en-US" altLang="zh-CN" b="1">
                <a:solidFill>
                  <a:srgbClr val="FFFFFF"/>
                </a:solidFill>
                <a:latin typeface="Jott 43 Extended" charset="0"/>
                <a:cs typeface="SimSun" charset="0"/>
              </a:rPr>
              <a:t> - Mays, Willi Plein (1971), van der Woude, Renaud (1977) and Wolff. </a:t>
            </a:r>
          </a:p>
          <a:p>
            <a:pPr>
              <a:buFontTx/>
              <a:buChar char="•"/>
              <a:defRPr/>
            </a:pPr>
            <a:r>
              <a:rPr lang="en-US" altLang="zh-CN" b="1">
                <a:solidFill>
                  <a:srgbClr val="FFFFFF"/>
                </a:solidFill>
                <a:latin typeface="Jott 43 Extended" charset="0"/>
                <a:cs typeface="SimSun" charset="0"/>
              </a:rPr>
              <a:t>Willis (1969), </a:t>
            </a:r>
            <a:r>
              <a:rPr lang="zh-CN" altLang="en-US" b="1">
                <a:solidFill>
                  <a:srgbClr val="FFFFFF"/>
                </a:solidFill>
                <a:latin typeface="Jott 43 Extended" charset="0"/>
                <a:cs typeface="SimSun" charset="0"/>
              </a:rPr>
              <a:t>发现有三段经文（</a:t>
            </a:r>
            <a:r>
              <a:rPr lang="en-US" altLang="zh-CN" b="1">
                <a:solidFill>
                  <a:srgbClr val="FFFFFF"/>
                </a:solidFill>
                <a:cs typeface="SimSun" charset="0"/>
              </a:rPr>
              <a:t>1:2; 3:1 </a:t>
            </a:r>
            <a:r>
              <a:rPr lang="zh-CN" altLang="en-US" b="1">
                <a:solidFill>
                  <a:srgbClr val="FFFFFF"/>
                </a:solidFill>
                <a:cs typeface="SimSun" charset="0"/>
              </a:rPr>
              <a:t>与 </a:t>
            </a:r>
            <a:r>
              <a:rPr lang="en-US" altLang="zh-CN" b="1">
                <a:solidFill>
                  <a:srgbClr val="FFFFFF"/>
                </a:solidFill>
                <a:cs typeface="SimSun" charset="0"/>
              </a:rPr>
              <a:t>6:1</a:t>
            </a:r>
            <a:r>
              <a:rPr lang="zh-CN" altLang="en-US" b="1">
                <a:solidFill>
                  <a:srgbClr val="FFFFFF"/>
                </a:solidFill>
                <a:cs typeface="SimSun" charset="0"/>
              </a:rPr>
              <a:t>）</a:t>
            </a:r>
            <a:r>
              <a:rPr lang="zh-CN" altLang="en-US" b="1">
                <a:solidFill>
                  <a:srgbClr val="FFFFFF"/>
                </a:solidFill>
                <a:latin typeface="Jott 43 Extended" charset="0"/>
                <a:cs typeface="SimSun" charset="0"/>
              </a:rPr>
              <a:t>都是强调“听”而接着是审判的警告与拯救的应许。</a:t>
            </a:r>
            <a:endParaRPr lang="en-US" altLang="zh-CN" b="1">
              <a:solidFill>
                <a:srgbClr val="FFFFFF"/>
              </a:solidFill>
              <a:latin typeface="Jott 43 Extended" charset="0"/>
              <a:cs typeface="SimSun" charset="0"/>
            </a:endParaRPr>
          </a:p>
        </p:txBody>
      </p:sp>
      <p:pic>
        <p:nvPicPr>
          <p:cNvPr id="168965"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8"/>
          <p:cNvSpPr>
            <a:spLocks noGrp="1" noChangeArrowheads="1"/>
          </p:cNvSpPr>
          <p:nvPr>
            <p:ph type="title" idx="4294967295"/>
          </p:nvPr>
        </p:nvSpPr>
        <p:spPr>
          <a:xfrm>
            <a:off x="228600" y="1066800"/>
            <a:ext cx="7772400" cy="685800"/>
          </a:xfrm>
        </p:spPr>
        <p:txBody>
          <a:bodyPr/>
          <a:lstStyle/>
          <a:p>
            <a:pPr algn="l" eaLnBrk="1" hangingPunct="1">
              <a:defRPr/>
            </a:pPr>
            <a:r>
              <a:rPr lang="zh-CN" altLang="en-US">
                <a:solidFill>
                  <a:schemeClr val="bg1"/>
                </a:solidFill>
                <a:latin typeface="Times New Roman" charset="0"/>
                <a:cs typeface="SimSun" charset="0"/>
              </a:rPr>
              <a:t>评论</a:t>
            </a:r>
            <a:endParaRPr lang="en-US" altLang="zh-CN" b="1" i="1">
              <a:solidFill>
                <a:srgbClr val="FF9933"/>
              </a:solidFill>
              <a:latin typeface="Jott 43 Extended" charset="0"/>
              <a:cs typeface="SimSun" charset="0"/>
            </a:endParaRPr>
          </a:p>
        </p:txBody>
      </p:sp>
    </p:spTree>
    <p:extLst>
      <p:ext uri="{BB962C8B-B14F-4D97-AF65-F5344CB8AC3E}">
        <p14:creationId xmlns:p14="http://schemas.microsoft.com/office/powerpoint/2010/main" val="18766598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box(out)">
                                      <p:cBhvr>
                                        <p:cTn id="7" dur="500"/>
                                        <p:tgtEl>
                                          <p:spTgt spid="235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558">
                                            <p:txEl>
                                              <p:pRg st="1" end="1"/>
                                            </p:txEl>
                                          </p:spTgt>
                                        </p:tgtEl>
                                        <p:attrNameLst>
                                          <p:attrName>style.visibility</p:attrName>
                                        </p:attrNameLst>
                                      </p:cBhvr>
                                      <p:to>
                                        <p:strVal val="visible"/>
                                      </p:to>
                                    </p:set>
                                    <p:animEffect transition="in" filter="box(out)">
                                      <p:cBhvr>
                                        <p:cTn id="12" dur="500"/>
                                        <p:tgtEl>
                                          <p:spTgt spid="235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3558">
                                            <p:txEl>
                                              <p:pRg st="2" end="2"/>
                                            </p:txEl>
                                          </p:spTgt>
                                        </p:tgtEl>
                                        <p:attrNameLst>
                                          <p:attrName>style.visibility</p:attrName>
                                        </p:attrNameLst>
                                      </p:cBhvr>
                                      <p:to>
                                        <p:strVal val="visible"/>
                                      </p:to>
                                    </p:set>
                                    <p:animEffect transition="in" filter="box(out)">
                                      <p:cBhvr>
                                        <p:cTn id="17" dur="500"/>
                                        <p:tgtEl>
                                          <p:spTgt spid="235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3558">
                                            <p:txEl>
                                              <p:pRg st="3" end="3"/>
                                            </p:txEl>
                                          </p:spTgt>
                                        </p:tgtEl>
                                        <p:attrNameLst>
                                          <p:attrName>style.visibility</p:attrName>
                                        </p:attrNameLst>
                                      </p:cBhvr>
                                      <p:to>
                                        <p:strVal val="visible"/>
                                      </p:to>
                                    </p:set>
                                    <p:animEffect transition="in" filter="box(out)">
                                      <p:cBhvr>
                                        <p:cTn id="22" dur="500"/>
                                        <p:tgtEl>
                                          <p:spTgt spid="235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0530"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50531"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4582" name="Text Box 6"/>
          <p:cNvSpPr txBox="1">
            <a:spLocks noChangeArrowheads="1"/>
          </p:cNvSpPr>
          <p:nvPr/>
        </p:nvSpPr>
        <p:spPr bwMode="auto">
          <a:xfrm>
            <a:off x="457200" y="2543175"/>
            <a:ext cx="8229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nSpc>
                <a:spcPct val="120000"/>
              </a:lnSpc>
              <a:buFontTx/>
              <a:buChar char="•"/>
              <a:defRPr/>
            </a:pPr>
            <a:r>
              <a:rPr lang="zh-CN" altLang="en-US" sz="3600" b="1">
                <a:solidFill>
                  <a:srgbClr val="FFFFFF"/>
                </a:solidFill>
                <a:cs typeface="SimSun" charset="0"/>
              </a:rPr>
              <a:t>弥迦是位先知还是一个长老？</a:t>
            </a:r>
            <a:endParaRPr lang="en-US" altLang="zh-CN" sz="3600">
              <a:solidFill>
                <a:srgbClr val="FFFFFF"/>
              </a:solidFill>
              <a:latin typeface="Jott 43 Extended" charset="0"/>
              <a:cs typeface="SimSun" charset="0"/>
            </a:endParaRPr>
          </a:p>
          <a:p>
            <a:pPr algn="just">
              <a:lnSpc>
                <a:spcPct val="120000"/>
              </a:lnSpc>
              <a:buFontTx/>
              <a:buChar char="•"/>
              <a:defRPr/>
            </a:pPr>
            <a:r>
              <a:rPr lang="zh-CN" altLang="en-US" sz="3600">
                <a:solidFill>
                  <a:srgbClr val="FFFFFF"/>
                </a:solidFill>
                <a:latin typeface="Jott 43 Extended" charset="0"/>
                <a:cs typeface="SimSun" charset="0"/>
              </a:rPr>
              <a:t>破坏的</a:t>
            </a:r>
            <a:r>
              <a:rPr lang="zh-CN" altLang="en-US" sz="3600" b="1" i="1">
                <a:solidFill>
                  <a:srgbClr val="FFFFFF"/>
                </a:solidFill>
                <a:cs typeface="SimSun" charset="0"/>
              </a:rPr>
              <a:t>古卷</a:t>
            </a:r>
          </a:p>
        </p:txBody>
      </p:sp>
      <p:pic>
        <p:nvPicPr>
          <p:cNvPr id="171013"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8"/>
          <p:cNvSpPr>
            <a:spLocks noGrp="1" noChangeArrowheads="1"/>
          </p:cNvSpPr>
          <p:nvPr>
            <p:ph type="title" idx="4294967295"/>
          </p:nvPr>
        </p:nvSpPr>
        <p:spPr>
          <a:xfrm>
            <a:off x="609600" y="1600200"/>
            <a:ext cx="7772400" cy="1143000"/>
          </a:xfrm>
        </p:spPr>
        <p:txBody>
          <a:bodyPr/>
          <a:lstStyle/>
          <a:p>
            <a:pPr algn="l" eaLnBrk="1" hangingPunct="1">
              <a:defRPr/>
            </a:pPr>
            <a:r>
              <a:rPr lang="zh-CN" altLang="en-US" b="1" i="1" dirty="0">
                <a:solidFill>
                  <a:srgbClr val="FF9933"/>
                </a:solidFill>
                <a:latin typeface="Jott 43 Extended" charset="0"/>
                <a:cs typeface="SimSun" charset="0"/>
              </a:rPr>
              <a:t>其身份与古卷</a:t>
            </a:r>
            <a:endParaRPr lang="en-US" altLang="zh-CN" dirty="0">
              <a:latin typeface="Times New Roman" charset="0"/>
              <a:cs typeface="SimSun" charset="0"/>
            </a:endParaRPr>
          </a:p>
        </p:txBody>
      </p:sp>
    </p:spTree>
    <p:extLst>
      <p:ext uri="{BB962C8B-B14F-4D97-AF65-F5344CB8AC3E}">
        <p14:creationId xmlns:p14="http://schemas.microsoft.com/office/powerpoint/2010/main" val="12762579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box(out)">
                                      <p:cBhvr>
                                        <p:cTn id="7" dur="500"/>
                                        <p:tgtEl>
                                          <p:spTgt spid="245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4582">
                                            <p:txEl>
                                              <p:pRg st="1" end="1"/>
                                            </p:txEl>
                                          </p:spTgt>
                                        </p:tgtEl>
                                        <p:attrNameLst>
                                          <p:attrName>style.visibility</p:attrName>
                                        </p:attrNameLst>
                                      </p:cBhvr>
                                      <p:to>
                                        <p:strVal val="visible"/>
                                      </p:to>
                                    </p:set>
                                    <p:animEffect transition="in" filter="box(out)">
                                      <p:cBhvr>
                                        <p:cTn id="12" dur="500"/>
                                        <p:tgtEl>
                                          <p:spTgt spid="245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1554"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Arial" charset="0"/>
              <a:cs typeface="Arial" charset="0"/>
            </a:endParaRPr>
          </a:p>
        </p:txBody>
      </p:sp>
      <p:sp>
        <p:nvSpPr>
          <p:cNvPr id="15155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5606" name="Text Box 6"/>
          <p:cNvSpPr txBox="1">
            <a:spLocks noChangeArrowheads="1"/>
          </p:cNvSpPr>
          <p:nvPr/>
        </p:nvSpPr>
        <p:spPr bwMode="auto">
          <a:xfrm>
            <a:off x="381000" y="2136775"/>
            <a:ext cx="8229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3200">
                <a:solidFill>
                  <a:schemeClr val="tx1"/>
                </a:solidFill>
                <a:latin typeface="Times New Roman" charset="0"/>
                <a:ea typeface="ＭＳ Ｐゴシック" charset="0"/>
              </a:defRPr>
            </a:lvl1pPr>
            <a:lvl2pPr marL="914400" indent="-457200">
              <a:defRPr sz="28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000">
                <a:solidFill>
                  <a:schemeClr val="tx1"/>
                </a:solidFill>
                <a:latin typeface="Times New Roman" charset="0"/>
                <a:ea typeface="ＭＳ Ｐゴシック" charset="0"/>
              </a:defRPr>
            </a:lvl4pPr>
            <a:lvl5pPr marL="2286000" indent="-457200">
              <a:defRPr sz="2000">
                <a:solidFill>
                  <a:schemeClr val="tx1"/>
                </a:solidFill>
                <a:latin typeface="Times New Roman" charset="0"/>
                <a:ea typeface="ＭＳ Ｐゴシック" charset="0"/>
              </a:defRPr>
            </a:lvl5pPr>
            <a:lvl6pPr marL="2743200" indent="-457200" eaLnBrk="0" hangingPunct="0">
              <a:defRPr sz="2000">
                <a:solidFill>
                  <a:schemeClr val="tx1"/>
                </a:solidFill>
                <a:latin typeface="Times New Roman" charset="0"/>
                <a:ea typeface="ＭＳ Ｐゴシック" charset="0"/>
              </a:defRPr>
            </a:lvl6pPr>
            <a:lvl7pPr marL="3200400" indent="-457200" eaLnBrk="0" hangingPunct="0">
              <a:defRPr sz="2000">
                <a:solidFill>
                  <a:schemeClr val="tx1"/>
                </a:solidFill>
                <a:latin typeface="Times New Roman" charset="0"/>
                <a:ea typeface="ＭＳ Ｐゴシック" charset="0"/>
              </a:defRPr>
            </a:lvl7pPr>
            <a:lvl8pPr marL="3657600" indent="-457200" eaLnBrk="0" hangingPunct="0">
              <a:defRPr sz="2000">
                <a:solidFill>
                  <a:schemeClr val="tx1"/>
                </a:solidFill>
                <a:latin typeface="Times New Roman" charset="0"/>
                <a:ea typeface="ＭＳ Ｐゴシック" charset="0"/>
              </a:defRPr>
            </a:lvl8pPr>
            <a:lvl9pPr marL="4114800" indent="-457200" eaLnBrk="0" hangingPunct="0">
              <a:defRPr sz="2000">
                <a:solidFill>
                  <a:schemeClr val="tx1"/>
                </a:solidFill>
                <a:latin typeface="Times New Roman" charset="0"/>
                <a:ea typeface="ＭＳ Ｐゴシック" charset="0"/>
              </a:defRPr>
            </a:lvl9pPr>
          </a:lstStyle>
          <a:p>
            <a:pPr algn="just">
              <a:buFontTx/>
              <a:buChar char="•"/>
              <a:defRPr/>
            </a:pPr>
            <a:r>
              <a:rPr lang="zh-CN" altLang="en-US" sz="4400" dirty="0">
                <a:solidFill>
                  <a:srgbClr val="FFFFFF"/>
                </a:solidFill>
                <a:latin typeface="Arial" charset="0"/>
                <a:cs typeface="SimSun" charset="0"/>
              </a:rPr>
              <a:t>神的属性</a:t>
            </a:r>
          </a:p>
          <a:p>
            <a:pPr algn="just">
              <a:buFontTx/>
              <a:buChar char="•"/>
              <a:defRPr/>
            </a:pPr>
            <a:r>
              <a:rPr lang="zh-CN" altLang="en-US" sz="4400" dirty="0">
                <a:solidFill>
                  <a:srgbClr val="FFFFFF"/>
                </a:solidFill>
                <a:latin typeface="Arial" charset="0"/>
                <a:cs typeface="SimSun" charset="0"/>
              </a:rPr>
              <a:t>余民导论</a:t>
            </a:r>
            <a:endParaRPr lang="en-US" altLang="zh-CN" sz="4400" dirty="0">
              <a:solidFill>
                <a:srgbClr val="FFFFFF"/>
              </a:solidFill>
              <a:latin typeface="Arial" charset="0"/>
              <a:cs typeface="SimSun" charset="0"/>
            </a:endParaRPr>
          </a:p>
          <a:p>
            <a:pPr algn="just">
              <a:buFontTx/>
              <a:buChar char="•"/>
              <a:defRPr/>
            </a:pPr>
            <a:r>
              <a:rPr lang="zh-CN" altLang="en-US" sz="4400" dirty="0">
                <a:solidFill>
                  <a:srgbClr val="FFFFFF"/>
                </a:solidFill>
                <a:latin typeface="Arial" charset="0"/>
                <a:cs typeface="SimSun" charset="0"/>
              </a:rPr>
              <a:t>预言弥撒亚</a:t>
            </a:r>
          </a:p>
        </p:txBody>
      </p:sp>
      <p:pic>
        <p:nvPicPr>
          <p:cNvPr id="172037"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Rectangle 8"/>
          <p:cNvSpPr>
            <a:spLocks noGrp="1" noChangeArrowheads="1"/>
          </p:cNvSpPr>
          <p:nvPr>
            <p:ph type="title" idx="4294967295"/>
          </p:nvPr>
        </p:nvSpPr>
        <p:spPr>
          <a:xfrm>
            <a:off x="457200" y="1295400"/>
            <a:ext cx="7696200" cy="990600"/>
          </a:xfrm>
        </p:spPr>
        <p:txBody>
          <a:bodyPr/>
          <a:lstStyle/>
          <a:p>
            <a:pPr algn="l" eaLnBrk="1" hangingPunct="1">
              <a:defRPr/>
            </a:pPr>
            <a:r>
              <a:rPr lang="zh-CN" altLang="en-US" b="1" i="1">
                <a:solidFill>
                  <a:srgbClr val="FF9933"/>
                </a:solidFill>
                <a:latin typeface="Arial" charset="0"/>
                <a:cs typeface="SimSun" charset="0"/>
              </a:rPr>
              <a:t>神学的价值</a:t>
            </a:r>
            <a:endParaRPr lang="zh-CN" altLang="en-US">
              <a:latin typeface="Times New Roman" charset="0"/>
              <a:cs typeface="SimSun" charset="0"/>
            </a:endParaRPr>
          </a:p>
        </p:txBody>
      </p:sp>
    </p:spTree>
    <p:extLst>
      <p:ext uri="{BB962C8B-B14F-4D97-AF65-F5344CB8AC3E}">
        <p14:creationId xmlns:p14="http://schemas.microsoft.com/office/powerpoint/2010/main" val="25296864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box(out)">
                                      <p:cBhvr>
                                        <p:cTn id="7" dur="500"/>
                                        <p:tgtEl>
                                          <p:spTgt spid="256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6">
                                            <p:txEl>
                                              <p:pRg st="1" end="1"/>
                                            </p:txEl>
                                          </p:spTgt>
                                        </p:tgtEl>
                                        <p:attrNameLst>
                                          <p:attrName>style.visibility</p:attrName>
                                        </p:attrNameLst>
                                      </p:cBhvr>
                                      <p:to>
                                        <p:strVal val="visible"/>
                                      </p:to>
                                    </p:set>
                                    <p:animEffect transition="in" filter="box(out)">
                                      <p:cBhvr>
                                        <p:cTn id="12" dur="500"/>
                                        <p:tgtEl>
                                          <p:spTgt spid="256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6">
                                            <p:txEl>
                                              <p:pRg st="2" end="2"/>
                                            </p:txEl>
                                          </p:spTgt>
                                        </p:tgtEl>
                                        <p:attrNameLst>
                                          <p:attrName>style.visibility</p:attrName>
                                        </p:attrNameLst>
                                      </p:cBhvr>
                                      <p:to>
                                        <p:strVal val="visible"/>
                                      </p:to>
                                    </p:set>
                                    <p:animEffect transition="in" filter="box(out)">
                                      <p:cBhvr>
                                        <p:cTn id="17" dur="500"/>
                                        <p:tgtEl>
                                          <p:spTgt spid="25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Arial" charset="0"/>
              <a:cs typeface="Arial" charset="0"/>
            </a:endParaRPr>
          </a:p>
        </p:txBody>
      </p:sp>
      <p:sp>
        <p:nvSpPr>
          <p:cNvPr id="152579"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6630" name="Text Box 6"/>
          <p:cNvSpPr txBox="1">
            <a:spLocks noChangeArrowheads="1"/>
          </p:cNvSpPr>
          <p:nvPr/>
        </p:nvSpPr>
        <p:spPr bwMode="auto">
          <a:xfrm>
            <a:off x="457200" y="1828800"/>
            <a:ext cx="8686800" cy="3016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buFontTx/>
              <a:buChar char="•"/>
              <a:defRPr/>
            </a:pPr>
            <a:r>
              <a:rPr lang="zh-CN" altLang="en-US" b="1">
                <a:solidFill>
                  <a:srgbClr val="FFFFFF"/>
                </a:solidFill>
                <a:cs typeface="SimSun" charset="0"/>
              </a:rPr>
              <a:t>弥迦的时代与我们今日的社会有何相同之除？教会？</a:t>
            </a:r>
            <a:endParaRPr lang="en-US" altLang="zh-CN">
              <a:solidFill>
                <a:srgbClr val="FFFFFF"/>
              </a:solidFill>
              <a:latin typeface="Arial" charset="0"/>
              <a:cs typeface="SimSun" charset="0"/>
            </a:endParaRPr>
          </a:p>
          <a:p>
            <a:pPr>
              <a:buFontTx/>
              <a:buChar char="•"/>
              <a:defRPr/>
            </a:pPr>
            <a:r>
              <a:rPr lang="zh-CN" altLang="en-US">
                <a:solidFill>
                  <a:srgbClr val="FFFFFF"/>
                </a:solidFill>
                <a:latin typeface="Arial" charset="0"/>
                <a:cs typeface="SimSun" charset="0"/>
              </a:rPr>
              <a:t>从</a:t>
            </a:r>
            <a:r>
              <a:rPr lang="zh-CN" altLang="en-US" b="1">
                <a:solidFill>
                  <a:srgbClr val="FFFFFF"/>
                </a:solidFill>
                <a:cs typeface="SimSun" charset="0"/>
              </a:rPr>
              <a:t>弥迦书里，我们认识了上帝的属性，这如何影响我们的的日常生活与人生观？</a:t>
            </a:r>
            <a:endParaRPr lang="zh-CN" altLang="en-US">
              <a:solidFill>
                <a:srgbClr val="FFFFFF"/>
              </a:solidFill>
              <a:latin typeface="Arial" charset="0"/>
              <a:cs typeface="SimSun" charset="0"/>
            </a:endParaRPr>
          </a:p>
          <a:p>
            <a:pPr>
              <a:buFontTx/>
              <a:buChar char="•"/>
              <a:defRPr/>
            </a:pPr>
            <a:r>
              <a:rPr lang="zh-CN" altLang="en-US">
                <a:solidFill>
                  <a:srgbClr val="FFFFFF"/>
                </a:solidFill>
                <a:latin typeface="Arial" charset="0"/>
                <a:cs typeface="SimSun" charset="0"/>
              </a:rPr>
              <a:t>要行公义，喜爱怜悯，</a:t>
            </a:r>
            <a:r>
              <a:rPr lang="zh-CN" altLang="en-US">
                <a:solidFill>
                  <a:srgbClr val="FFFFFF"/>
                </a:solidFill>
                <a:cs typeface="SimSun" charset="0"/>
              </a:rPr>
              <a:t>谦卑的与主同行，这到底是什么意思？</a:t>
            </a:r>
          </a:p>
        </p:txBody>
      </p:sp>
      <p:pic>
        <p:nvPicPr>
          <p:cNvPr id="173061"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Rectangle 8"/>
          <p:cNvSpPr>
            <a:spLocks noGrp="1" noChangeArrowheads="1"/>
          </p:cNvSpPr>
          <p:nvPr>
            <p:ph type="title" idx="4294967295"/>
          </p:nvPr>
        </p:nvSpPr>
        <p:spPr>
          <a:xfrm>
            <a:off x="685800" y="838200"/>
            <a:ext cx="7772400" cy="914400"/>
          </a:xfrm>
        </p:spPr>
        <p:txBody>
          <a:bodyPr/>
          <a:lstStyle/>
          <a:p>
            <a:pPr algn="l" eaLnBrk="1" hangingPunct="1">
              <a:defRPr/>
            </a:pPr>
            <a:r>
              <a:rPr lang="zh-CN" altLang="en-US" b="1" i="1">
                <a:solidFill>
                  <a:srgbClr val="FF9933"/>
                </a:solidFill>
                <a:latin typeface="Arial" charset="0"/>
                <a:cs typeface="SimSun" charset="0"/>
              </a:rPr>
              <a:t>应用</a:t>
            </a:r>
            <a:endParaRPr lang="zh-CN" altLang="en-US">
              <a:latin typeface="Times New Roman" charset="0"/>
              <a:cs typeface="SimSun" charset="0"/>
            </a:endParaRPr>
          </a:p>
        </p:txBody>
      </p:sp>
    </p:spTree>
    <p:extLst>
      <p:ext uri="{BB962C8B-B14F-4D97-AF65-F5344CB8AC3E}">
        <p14:creationId xmlns:p14="http://schemas.microsoft.com/office/powerpoint/2010/main" val="32273508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animEffect transition="in" filter="box(out)">
                                      <p:cBhvr>
                                        <p:cTn id="7" dur="500"/>
                                        <p:tgtEl>
                                          <p:spTgt spid="266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630">
                                            <p:txEl>
                                              <p:pRg st="1" end="1"/>
                                            </p:txEl>
                                          </p:spTgt>
                                        </p:tgtEl>
                                        <p:attrNameLst>
                                          <p:attrName>style.visibility</p:attrName>
                                        </p:attrNameLst>
                                      </p:cBhvr>
                                      <p:to>
                                        <p:strVal val="visible"/>
                                      </p:to>
                                    </p:set>
                                    <p:animEffect transition="in" filter="box(out)">
                                      <p:cBhvr>
                                        <p:cTn id="12" dur="500"/>
                                        <p:tgtEl>
                                          <p:spTgt spid="266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630">
                                            <p:txEl>
                                              <p:pRg st="2" end="2"/>
                                            </p:txEl>
                                          </p:spTgt>
                                        </p:tgtEl>
                                        <p:attrNameLst>
                                          <p:attrName>style.visibility</p:attrName>
                                        </p:attrNameLst>
                                      </p:cBhvr>
                                      <p:to>
                                        <p:strVal val="visible"/>
                                      </p:to>
                                    </p:set>
                                    <p:animEffect transition="in" filter="box(out)">
                                      <p:cBhvr>
                                        <p:cTn id="17" dur="500"/>
                                        <p:tgtEl>
                                          <p:spTgt spid="266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93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69347" name="Text Box 3"/>
          <p:cNvSpPr txBox="1">
            <a:spLocks noChangeArrowheads="1"/>
          </p:cNvSpPr>
          <p:nvPr/>
        </p:nvSpPr>
        <p:spPr bwMode="auto">
          <a:xfrm>
            <a:off x="304800" y="306388"/>
            <a:ext cx="8686800" cy="558306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_______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___ ______?</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______.</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3692368080"/>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3443" name="Text Box 3"/>
          <p:cNvSpPr txBox="1">
            <a:spLocks noChangeArrowheads="1"/>
          </p:cNvSpPr>
          <p:nvPr/>
        </p:nvSpPr>
        <p:spPr bwMode="auto">
          <a:xfrm>
            <a:off x="304800" y="306388"/>
            <a:ext cx="8686800" cy="608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___ ______?</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______.</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3874563425"/>
      </p:ext>
    </p:extLst>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446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4467" name="Text Box 3"/>
          <p:cNvSpPr txBox="1">
            <a:spLocks noChangeArrowheads="1"/>
          </p:cNvSpPr>
          <p:nvPr/>
        </p:nvSpPr>
        <p:spPr bwMode="auto">
          <a:xfrm>
            <a:off x="304800" y="306388"/>
            <a:ext cx="8686800" cy="608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______.</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297541545"/>
      </p:ext>
    </p:extLst>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54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5491"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a:t>
            </a:r>
            <a:br>
              <a:rPr lang="en-US" sz="3600" b="1" dirty="0">
                <a:solidFill>
                  <a:srgbClr val="FFFFFF"/>
                </a:solidFill>
                <a:latin typeface="Arial"/>
                <a:cs typeface="Arial"/>
              </a:rPr>
            </a:br>
            <a:r>
              <a:rPr lang="en-US" sz="3600" b="1" u="sng" dirty="0">
                <a:solidFill>
                  <a:srgbClr val="FFFFFF"/>
                </a:solidFill>
                <a:latin typeface="Arial"/>
                <a:cs typeface="Arial"/>
              </a:rPr>
              <a:t>Isaiah</a:t>
            </a:r>
            <a:r>
              <a:rPr lang="en-US" sz="3600" b="1" dirty="0">
                <a:solidFill>
                  <a:srgbClr val="FFFFFF"/>
                </a:solidFill>
                <a:latin typeface="Arial"/>
                <a:cs typeface="Arial"/>
              </a:rPr>
              <a:t>.</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1270012722"/>
      </p:ext>
    </p:extLst>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6515"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FFFFFF"/>
                </a:solidFill>
                <a:latin typeface="Arial"/>
                <a:cs typeface="Arial"/>
              </a:rPr>
              <a:t>REVIEW QUIZ on </a:t>
            </a:r>
            <a:r>
              <a:rPr lang="ko-KR" altLang="en-US" sz="4000" b="1" dirty="0" err="1">
                <a:solidFill>
                  <a:srgbClr val="FFFFFF"/>
                </a:solidFill>
                <a:latin typeface="Arial"/>
                <a:cs typeface="Arial"/>
              </a:rPr>
              <a:t>弥迦</a:t>
            </a:r>
            <a:endParaRPr lang="en-US" sz="4000" b="1" dirty="0">
              <a:solidFill>
                <a:srgbClr val="FFFFFF"/>
              </a:solidFill>
              <a:latin typeface="Arial"/>
              <a:cs typeface="Arial"/>
            </a:endParaRP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a:lnSpc>
                <a:spcPct val="90000"/>
              </a:lnSpc>
              <a:spcBef>
                <a:spcPct val="50000"/>
              </a:spcBef>
              <a:buFontTx/>
              <a:buAutoNum type="arabicPeriod"/>
              <a:defRPr/>
            </a:pPr>
            <a:r>
              <a:rPr lang="ko-KR" altLang="en-US" sz="3600" b="1" dirty="0" err="1">
                <a:solidFill>
                  <a:srgbClr val="FFFFFF"/>
                </a:solidFill>
                <a:latin typeface="Arial"/>
                <a:cs typeface="Arial"/>
              </a:rPr>
              <a:t>弥迦</a:t>
            </a:r>
            <a:r>
              <a:rPr lang="en-US" sz="3600" b="1" dirty="0">
                <a:solidFill>
                  <a:srgbClr val="FFFFFF"/>
                </a:solidFill>
                <a:latin typeface="Arial"/>
                <a:cs typeface="Arial"/>
              </a:rPr>
              <a:t> was a contemporary of </a:t>
            </a:r>
            <a:br>
              <a:rPr lang="en-US" sz="3600" b="1" dirty="0">
                <a:solidFill>
                  <a:srgbClr val="FFFFFF"/>
                </a:solidFill>
                <a:latin typeface="Arial"/>
                <a:cs typeface="Arial"/>
              </a:rPr>
            </a:br>
            <a:r>
              <a:rPr lang="en-US" sz="3600" b="1" u="sng" dirty="0">
                <a:solidFill>
                  <a:srgbClr val="FFFFFF"/>
                </a:solidFill>
                <a:latin typeface="Arial"/>
                <a:cs typeface="Arial"/>
              </a:rPr>
              <a:t>Isaiah</a:t>
            </a:r>
            <a:r>
              <a:rPr lang="en-US" sz="3600" b="1" dirty="0">
                <a:solidFill>
                  <a:srgbClr val="FFFFFF"/>
                </a:solidFill>
                <a:latin typeface="Arial"/>
                <a:cs typeface="Arial"/>
              </a:rPr>
              <a:t>.</a:t>
            </a:r>
          </a:p>
          <a:p>
            <a:pPr>
              <a:lnSpc>
                <a:spcPct val="90000"/>
              </a:lnSpc>
              <a:spcBef>
                <a:spcPct val="50000"/>
              </a:spcBef>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a:t>
            </a:r>
            <a:r>
              <a:rPr lang="en-US" sz="3600" b="1" u="sng" dirty="0">
                <a:solidFill>
                  <a:srgbClr val="FFFFFF"/>
                </a:solidFill>
                <a:latin typeface="Arial"/>
                <a:cs typeface="Arial"/>
              </a:rPr>
              <a:t>justice</a:t>
            </a:r>
            <a:r>
              <a:rPr lang="en-US" sz="3600" b="1" dirty="0">
                <a:solidFill>
                  <a:srgbClr val="FFFFFF"/>
                </a:solidFill>
                <a:latin typeface="Arial"/>
                <a:cs typeface="Arial"/>
              </a:rPr>
              <a:t>. </a:t>
            </a:r>
          </a:p>
          <a:p>
            <a:pPr>
              <a:lnSpc>
                <a:spcPct val="90000"/>
              </a:lnSpc>
              <a:spcBef>
                <a:spcPct val="50000"/>
              </a:spcBef>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3563886788"/>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517292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4746266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755135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384021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9810"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90600" y="2295525"/>
            <a:ext cx="79216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12"/>
          <p:cNvSpPr>
            <a:spLocks noGrp="1" noChangeArrowheads="1"/>
          </p:cNvSpPr>
          <p:nvPr>
            <p:ph type="title" idx="4294967295"/>
          </p:nvPr>
        </p:nvSpPr>
        <p:spPr>
          <a:xfrm>
            <a:off x="762000" y="1524000"/>
            <a:ext cx="7772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0">
                <a:effectLst/>
                <a:latin typeface="Tempus Sans ITC" charset="0"/>
                <a:ea typeface="ＭＳ Ｐゴシック" charset="0"/>
              </a:rPr>
              <a:t>Interesting Facts</a:t>
            </a:r>
            <a:endParaRPr lang="en-US">
              <a:effectLst/>
              <a:latin typeface="Arial" charset="0"/>
              <a:ea typeface="ＭＳ Ｐゴシック" charset="0"/>
            </a:endParaRPr>
          </a:p>
        </p:txBody>
      </p:sp>
    </p:spTree>
    <p:extLst>
      <p:ext uri="{BB962C8B-B14F-4D97-AF65-F5344CB8AC3E}">
        <p14:creationId xmlns:p14="http://schemas.microsoft.com/office/powerpoint/2010/main" val="2816841273"/>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2471738" y="1981200"/>
            <a:ext cx="9144000" cy="1588"/>
          </a:xfrm>
          <a:prstGeom prst="rect">
            <a:avLst/>
          </a:prstGeom>
          <a:noFill/>
          <a:ln w="9525">
            <a:noFill/>
            <a:round/>
            <a:headEnd/>
            <a:tailEnd/>
          </a:ln>
          <a:effectLst/>
        </p:spPr>
        <p:txBody>
          <a:bodyPr wrap="none" anchor="ctr"/>
          <a:lstStyle/>
          <a:p>
            <a:pPr defTabSz="449263">
              <a:lnSpc>
                <a:spcPct val="93000"/>
              </a:lnSpc>
              <a:buClr>
                <a:srgbClr val="FFFFFF"/>
              </a:buClr>
              <a:buSzPct val="100000"/>
              <a:buFont typeface="Arial" charset="0"/>
              <a:buNone/>
              <a:defRPr/>
            </a:pPr>
            <a:endParaRPr lang="en-US">
              <a:solidFill>
                <a:srgbClr val="FFFFFF"/>
              </a:solidFill>
              <a:effectLst>
                <a:outerShdw blurRad="38100" dist="38100" dir="2700000" algn="tl">
                  <a:srgbClr val="000000"/>
                </a:outerShdw>
              </a:effectLst>
              <a:latin typeface="Arial" charset="0"/>
            </a:endParaRPr>
          </a:p>
        </p:txBody>
      </p:sp>
      <p:sp>
        <p:nvSpPr>
          <p:cNvPr id="131074" name="Text Box 11"/>
          <p:cNvSpPr txBox="1">
            <a:spLocks noChangeArrowheads="1"/>
          </p:cNvSpPr>
          <p:nvPr/>
        </p:nvSpPr>
        <p:spPr bwMode="auto">
          <a:xfrm>
            <a:off x="8367713" y="55563"/>
            <a:ext cx="722312" cy="46037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latin typeface="Arial" charset="0"/>
                <a:cs typeface="Arial" charset="0"/>
              </a:rPr>
              <a:t>341</a:t>
            </a:r>
          </a:p>
        </p:txBody>
      </p:sp>
      <p:graphicFrame>
        <p:nvGraphicFramePr>
          <p:cNvPr id="2" name="Table 1"/>
          <p:cNvGraphicFramePr>
            <a:graphicFrameLocks noGrp="1"/>
          </p:cNvGraphicFramePr>
          <p:nvPr>
            <p:extLst>
              <p:ext uri="{D42A27DB-BD31-4B8C-83A1-F6EECF244321}">
                <p14:modId xmlns:p14="http://schemas.microsoft.com/office/powerpoint/2010/main" val="3966201251"/>
              </p:ext>
            </p:extLst>
          </p:nvPr>
        </p:nvGraphicFramePr>
        <p:xfrm>
          <a:off x="0" y="600075"/>
          <a:ext cx="9090025" cy="5581698"/>
        </p:xfrm>
        <a:graphic>
          <a:graphicData uri="http://schemas.openxmlformats.org/drawingml/2006/table">
            <a:tbl>
              <a:tblPr/>
              <a:tblGrid>
                <a:gridCol w="2271713">
                  <a:extLst>
                    <a:ext uri="{9D8B030D-6E8A-4147-A177-3AD203B41FA5}">
                      <a16:colId xmlns:a16="http://schemas.microsoft.com/office/drawing/2014/main" val="20000"/>
                    </a:ext>
                  </a:extLst>
                </a:gridCol>
                <a:gridCol w="2273300">
                  <a:extLst>
                    <a:ext uri="{9D8B030D-6E8A-4147-A177-3AD203B41FA5}">
                      <a16:colId xmlns:a16="http://schemas.microsoft.com/office/drawing/2014/main" val="20001"/>
                    </a:ext>
                  </a:extLst>
                </a:gridCol>
                <a:gridCol w="2271712">
                  <a:extLst>
                    <a:ext uri="{9D8B030D-6E8A-4147-A177-3AD203B41FA5}">
                      <a16:colId xmlns:a16="http://schemas.microsoft.com/office/drawing/2014/main" val="20002"/>
                    </a:ext>
                  </a:extLst>
                </a:gridCol>
                <a:gridCol w="2273300">
                  <a:extLst>
                    <a:ext uri="{9D8B030D-6E8A-4147-A177-3AD203B41FA5}">
                      <a16:colId xmlns:a16="http://schemas.microsoft.com/office/drawing/2014/main" val="20003"/>
                    </a:ext>
                  </a:extLst>
                </a:gridCol>
              </a:tblGrid>
              <a:tr h="5181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Times New Roman" charset="0"/>
                          <a:ea typeface="ＭＳ Ｐゴシック" charset="0"/>
                          <a:cs typeface="ＭＳ Ｐゴシック" charset="0"/>
                        </a:rPr>
                        <a:t>向犹大、以色列、以东、以及亚述宣讲的先知</a:t>
                      </a:r>
                      <a:endParaRPr kumimoji="0" lang="en-US" sz="28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0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latin typeface="Times New Roman" charset="0"/>
                          <a:ea typeface="ＭＳ Ｐゴシック" charset="0"/>
                          <a:cs typeface="ＭＳ Ｐゴシック" charset="0"/>
                        </a:rPr>
                        <a:t>犹大</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bg1"/>
                          </a:solidFill>
                          <a:effectLst/>
                          <a:latin typeface="Times New Roman" charset="0"/>
                          <a:ea typeface="ＭＳ Ｐゴシック" charset="0"/>
                          <a:cs typeface="ＭＳ Ｐゴシック" charset="0"/>
                        </a:rPr>
                        <a:t>以色列</a:t>
                      </a:r>
                      <a:endParaRPr kumimoji="0" lang="en-US" sz="1800" b="0" i="0" u="none" strike="noStrike" cap="none" normalizeH="0" baseline="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bg1"/>
                          </a:solidFill>
                          <a:effectLst/>
                          <a:latin typeface="Times New Roman" charset="0"/>
                          <a:ea typeface="ＭＳ Ｐゴシック" charset="0"/>
                          <a:cs typeface="ＭＳ Ｐゴシック" charset="0"/>
                        </a:rPr>
                        <a:t>以东</a:t>
                      </a:r>
                      <a:endParaRPr kumimoji="0" lang="en-US" sz="1800" b="0" i="0" u="none" strike="noStrike" cap="none" normalizeH="0" baseline="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latin typeface="Times New Roman" charset="0"/>
                          <a:ea typeface="ＭＳ Ｐゴシック" charset="0"/>
                          <a:cs typeface="ＭＳ Ｐゴシック" charset="0"/>
                        </a:rPr>
                        <a:t>亚述</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2714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被掳前</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犹大</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约珥</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sng" strike="noStrike" cap="none" normalizeH="0" baseline="0">
                          <a:ln>
                            <a:noFill/>
                          </a:ln>
                          <a:solidFill>
                            <a:srgbClr val="000000"/>
                          </a:solidFill>
                          <a:effectLst/>
                          <a:latin typeface="Times New Roman" charset="0"/>
                          <a:ea typeface="ＭＳ Ｐゴシック" charset="0"/>
                          <a:cs typeface="ＭＳ Ｐゴシック" charset="0"/>
                        </a:rPr>
                        <a:t>以赛亚</a:t>
                      </a:r>
                      <a:endParaRPr kumimoji="0" lang="en-US" altLang="zh-CN" sz="1800" b="0" i="0" u="sng"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弥迦</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耶利米</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哈巴谷</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西番雅</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Times New Roman" charset="0"/>
                          <a:ea typeface="ＭＳ Ｐゴシック" charset="0"/>
                          <a:cs typeface="ＭＳ Ｐゴシック" charset="0"/>
                        </a:rPr>
                        <a:t>何西阿</a:t>
                      </a: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Times New Roman" charset="0"/>
                          <a:ea typeface="ＭＳ Ｐゴシック" charset="0"/>
                          <a:cs typeface="ＭＳ Ｐゴシック" charset="0"/>
                        </a:rPr>
                        <a:t>阿摩斯</a:t>
                      </a:r>
                      <a:endParaRPr kumimoji="0" lang="en-US"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俄巴底亚</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约拿</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那鸿</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10317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被掳中</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巴比伦</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以西结</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但以理</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1341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被掳后</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耶路撒冷</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哈该</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撒迦利亚</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玛拉基</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idx="4294967295"/>
          </p:nvPr>
        </p:nvSpPr>
        <p:spPr>
          <a:xfrm>
            <a:off x="-53975" y="6181773"/>
            <a:ext cx="9144000" cy="671513"/>
          </a:xfrm>
        </p:spPr>
        <p:txBody>
          <a:bodyPr/>
          <a:lstStyle/>
          <a:p>
            <a:pPr eaLnBrk="1" hangingPunct="1">
              <a:defRPr/>
            </a:pPr>
            <a:r>
              <a:rPr lang="zh-CN" altLang="en-US" sz="4000" i="1" kern="1200" dirty="0">
                <a:solidFill>
                  <a:srgbClr val="FFFFFF"/>
                </a:solidFill>
                <a:effectLst>
                  <a:outerShdw blurRad="38100" dist="38100" dir="2700000" algn="tl" rotWithShape="0">
                    <a:srgbClr val="000000"/>
                  </a:outerShdw>
                </a:effectLst>
                <a:ea typeface="ＭＳ Ｐゴシック"/>
                <a:cs typeface="+mn-cs"/>
              </a:rPr>
              <a:t>谁写？关于谁</a:t>
            </a:r>
            <a:r>
              <a:rPr lang="en-US" altLang="zh-CN" sz="4000" i="1" kern="1200" dirty="0">
                <a:solidFill>
                  <a:srgbClr val="FFFFFF"/>
                </a:solidFill>
                <a:effectLst>
                  <a:outerShdw blurRad="38100" dist="38100" dir="2700000" algn="tl" rotWithShape="0">
                    <a:srgbClr val="000000"/>
                  </a:outerShdw>
                </a:effectLst>
                <a:ea typeface="ＭＳ Ｐゴシック"/>
                <a:cs typeface="+mn-cs"/>
              </a:rPr>
              <a:t>?</a:t>
            </a:r>
            <a:endParaRPr lang="en-US" dirty="0"/>
          </a:p>
        </p:txBody>
      </p:sp>
      <p:sp>
        <p:nvSpPr>
          <p:cNvPr id="131105" name="Text Box 11"/>
          <p:cNvSpPr txBox="1">
            <a:spLocks noChangeArrowheads="1"/>
          </p:cNvSpPr>
          <p:nvPr/>
        </p:nvSpPr>
        <p:spPr bwMode="auto">
          <a:xfrm>
            <a:off x="5724525" y="5229225"/>
            <a:ext cx="3170238" cy="833438"/>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1500"/>
              </a:spcBef>
              <a:buClr>
                <a:srgbClr val="FFFFFF"/>
              </a:buClr>
              <a:buSzPct val="100000"/>
              <a:buFont typeface="Arial" charset="0"/>
              <a:buNone/>
            </a:pPr>
            <a:r>
              <a:rPr lang="en-GB" b="1" i="1">
                <a:solidFill>
                  <a:srgbClr val="FFFFFF"/>
                </a:solidFill>
                <a:latin typeface="Arial" charset="0"/>
                <a:cs typeface="Arial" charset="0"/>
              </a:rPr>
              <a:t>Bible Knowledge Commentary, 1:1027</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1314"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4131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sp>
        <p:nvSpPr>
          <p:cNvPr id="18438" name="Text Box 6"/>
          <p:cNvSpPr txBox="1">
            <a:spLocks noChangeArrowheads="1"/>
          </p:cNvSpPr>
          <p:nvPr/>
        </p:nvSpPr>
        <p:spPr bwMode="auto">
          <a:xfrm>
            <a:off x="457200" y="2543175"/>
            <a:ext cx="8686800"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nSpc>
                <a:spcPct val="120000"/>
              </a:lnSpc>
              <a:defRPr/>
            </a:pPr>
            <a:r>
              <a:rPr lang="zh-CN" altLang="en-US" b="1">
                <a:solidFill>
                  <a:srgbClr val="FFFFFF"/>
                </a:solidFill>
                <a:cs typeface="SimSun" charset="0"/>
              </a:rPr>
              <a:t>弥迦</a:t>
            </a:r>
            <a:r>
              <a:rPr lang="en-US" altLang="zh-CN">
                <a:solidFill>
                  <a:srgbClr val="FFFFFF"/>
                </a:solidFill>
                <a:latin typeface="Jott 43 Extended" charset="0"/>
                <a:cs typeface="SimSun" charset="0"/>
              </a:rPr>
              <a:t>1:1 </a:t>
            </a:r>
            <a:r>
              <a:rPr lang="zh-CN" altLang="en-US">
                <a:solidFill>
                  <a:srgbClr val="FFFFFF"/>
                </a:solidFill>
                <a:latin typeface="Jott 43 Extended" charset="0"/>
                <a:cs typeface="SimSun" charset="0"/>
              </a:rPr>
              <a:t>就描写了这本书的作者，著作时代，著作的原意与目的。</a:t>
            </a:r>
            <a:endParaRPr lang="en-US" altLang="zh-CN">
              <a:solidFill>
                <a:srgbClr val="FFFFFF"/>
              </a:solidFill>
              <a:latin typeface="Jott 43 Extended" charset="0"/>
              <a:cs typeface="SimSun" charset="0"/>
            </a:endParaRPr>
          </a:p>
        </p:txBody>
      </p:sp>
      <p:pic>
        <p:nvPicPr>
          <p:cNvPr id="161797"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8"/>
          <p:cNvSpPr>
            <a:spLocks noGrp="1" noChangeArrowheads="1"/>
          </p:cNvSpPr>
          <p:nvPr>
            <p:ph type="title" idx="4294967295"/>
          </p:nvPr>
        </p:nvSpPr>
        <p:spPr>
          <a:xfrm>
            <a:off x="381000" y="1371600"/>
            <a:ext cx="7772400" cy="1143000"/>
          </a:xfrm>
        </p:spPr>
        <p:txBody>
          <a:bodyPr/>
          <a:lstStyle/>
          <a:p>
            <a:pPr algn="l" eaLnBrk="1" hangingPunct="1">
              <a:defRPr/>
            </a:pPr>
            <a:r>
              <a:rPr lang="zh-CN" altLang="en-US" b="1">
                <a:solidFill>
                  <a:srgbClr val="FF9933"/>
                </a:solidFill>
                <a:latin typeface="Jott 43 Extended" charset="0"/>
                <a:cs typeface="SimSun" charset="0"/>
              </a:rPr>
              <a:t>內证</a:t>
            </a:r>
            <a:endParaRPr lang="zh-CN" altLang="en-US">
              <a:latin typeface="Times New Roman" charset="0"/>
              <a:cs typeface="SimSun" charset="0"/>
            </a:endParaRPr>
          </a:p>
        </p:txBody>
      </p:sp>
    </p:spTree>
    <p:extLst>
      <p:ext uri="{BB962C8B-B14F-4D97-AF65-F5344CB8AC3E}">
        <p14:creationId xmlns:p14="http://schemas.microsoft.com/office/powerpoint/2010/main" val="13707231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box(out)">
                                      <p:cBhvr>
                                        <p:cTn id="7" dur="500"/>
                                        <p:tgtEl>
                                          <p:spTgt spid="18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
        <p:nvSpPr>
          <p:cNvPr id="122883" name="Line 6"/>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247" name="Text Box 7"/>
          <p:cNvSpPr txBox="1">
            <a:spLocks noChangeArrowheads="1"/>
          </p:cNvSpPr>
          <p:nvPr/>
        </p:nvSpPr>
        <p:spPr bwMode="auto">
          <a:xfrm>
            <a:off x="468313" y="2852738"/>
            <a:ext cx="867568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4000" b="1" dirty="0">
                <a:solidFill>
                  <a:schemeClr val="bg1"/>
                </a:solidFill>
                <a:cs typeface="SimSun" charset="0"/>
              </a:rPr>
              <a:t>弥迦与米该亚革</a:t>
            </a:r>
            <a:endParaRPr lang="en-US" altLang="zh-CN" sz="4000" dirty="0">
              <a:solidFill>
                <a:schemeClr val="bg1"/>
              </a:solidFill>
              <a:latin typeface="Arial" charset="0"/>
              <a:cs typeface="SimSun" charset="0"/>
            </a:endParaRPr>
          </a:p>
          <a:p>
            <a:pPr>
              <a:buFontTx/>
              <a:buChar char="•"/>
              <a:defRPr/>
            </a:pPr>
            <a:r>
              <a:rPr lang="zh-CN" altLang="en-US" sz="3600" dirty="0">
                <a:solidFill>
                  <a:schemeClr val="bg1"/>
                </a:solidFill>
                <a:latin typeface="Arial" charset="0"/>
                <a:cs typeface="SimSun" charset="0"/>
              </a:rPr>
              <a:t>乃是这本书的希腊与拉丁语</a:t>
            </a:r>
            <a:r>
              <a:rPr lang="en-US" altLang="zh-CN" sz="3600" dirty="0">
                <a:solidFill>
                  <a:schemeClr val="bg1"/>
                </a:solidFill>
                <a:latin typeface="Arial" charset="0"/>
                <a:cs typeface="SimSun" charset="0"/>
              </a:rPr>
              <a:t> </a:t>
            </a:r>
          </a:p>
          <a:p>
            <a:pPr>
              <a:buFontTx/>
              <a:buChar char="•"/>
              <a:defRPr/>
            </a:pPr>
            <a:r>
              <a:rPr lang="zh-CN" altLang="en-US" sz="3600" dirty="0">
                <a:solidFill>
                  <a:schemeClr val="bg1"/>
                </a:solidFill>
                <a:latin typeface="Arial" charset="0"/>
                <a:cs typeface="SimSun" charset="0"/>
              </a:rPr>
              <a:t>这是速写　</a:t>
            </a:r>
            <a:r>
              <a:rPr lang="en-US" altLang="zh-CN" sz="3600" b="1" dirty="0">
                <a:solidFill>
                  <a:schemeClr val="bg1"/>
                </a:solidFill>
                <a:latin typeface="Bwhebb" charset="0"/>
                <a:cs typeface="SimSun" charset="0"/>
              </a:rPr>
              <a:t>Why&gt;</a:t>
            </a:r>
            <a:r>
              <a:rPr lang="en-US" altLang="zh-CN" sz="3600" b="1" dirty="0" err="1">
                <a:solidFill>
                  <a:schemeClr val="bg1"/>
                </a:solidFill>
                <a:latin typeface="Bwhebb" charset="0"/>
                <a:cs typeface="SimSun" charset="0"/>
              </a:rPr>
              <a:t>k‘m</a:t>
            </a:r>
            <a:r>
              <a:rPr lang="en-US" altLang="zh-CN" sz="3600" dirty="0">
                <a:solidFill>
                  <a:schemeClr val="bg1"/>
                </a:solidFill>
                <a:latin typeface="Arial" charset="0"/>
                <a:cs typeface="SimSun" charset="0"/>
              </a:rPr>
              <a:t> (7</a:t>
            </a:r>
            <a:r>
              <a:rPr lang="zh-CN" altLang="en-US" sz="3600" dirty="0">
                <a:solidFill>
                  <a:schemeClr val="bg1"/>
                </a:solidFill>
                <a:latin typeface="Arial" charset="0"/>
                <a:cs typeface="SimSun" charset="0"/>
              </a:rPr>
              <a:t>：</a:t>
            </a:r>
            <a:r>
              <a:rPr lang="en-US" altLang="zh-CN" sz="3600" dirty="0">
                <a:solidFill>
                  <a:schemeClr val="bg1"/>
                </a:solidFill>
                <a:latin typeface="Arial" charset="0"/>
                <a:cs typeface="SimSun" charset="0"/>
              </a:rPr>
              <a:t>18</a:t>
            </a:r>
            <a:r>
              <a:rPr lang="zh-CN" altLang="en-US" sz="3600" b="1" i="1" dirty="0">
                <a:solidFill>
                  <a:srgbClr val="FF9933"/>
                </a:solidFill>
                <a:cs typeface="SimSun" charset="0"/>
              </a:rPr>
              <a:t>米该亚革的意思是“谁能像耶和华？”</a:t>
            </a:r>
            <a:r>
              <a:rPr lang="en-US" altLang="zh-CN" sz="3600" dirty="0">
                <a:solidFill>
                  <a:schemeClr val="bg1"/>
                </a:solidFill>
                <a:latin typeface="Arial" charset="0"/>
                <a:cs typeface="SimSun" charset="0"/>
              </a:rPr>
              <a:t>)</a:t>
            </a:r>
          </a:p>
        </p:txBody>
      </p:sp>
      <p:pic>
        <p:nvPicPr>
          <p:cNvPr id="137221" name="Picture 8"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9"/>
          <p:cNvSpPr>
            <a:spLocks noGrp="1" noChangeArrowheads="1"/>
          </p:cNvSpPr>
          <p:nvPr>
            <p:ph type="title" idx="4294967295"/>
          </p:nvPr>
        </p:nvSpPr>
        <p:spPr>
          <a:xfrm>
            <a:off x="0" y="1219200"/>
            <a:ext cx="7772400" cy="1143000"/>
          </a:xfrm>
        </p:spPr>
        <p:txBody>
          <a:bodyPr/>
          <a:lstStyle/>
          <a:p>
            <a:pPr eaLnBrk="1" hangingPunct="1">
              <a:defRPr/>
            </a:pPr>
            <a:r>
              <a:rPr lang="zh-CN" altLang="en-US" b="1" i="1">
                <a:solidFill>
                  <a:srgbClr val="FF9933"/>
                </a:solidFill>
                <a:latin typeface="Arial" charset="0"/>
                <a:cs typeface="SimSun" charset="0"/>
              </a:rPr>
              <a:t>弥迦的名有何意义 </a:t>
            </a:r>
            <a:r>
              <a:rPr lang="en-US" altLang="zh-CN" sz="7200">
                <a:solidFill>
                  <a:srgbClr val="FF9933"/>
                </a:solidFill>
                <a:latin typeface="Bwhebb" charset="0"/>
                <a:cs typeface="SimSun" charset="0"/>
              </a:rPr>
              <a:t>hk‘ym</a:t>
            </a:r>
            <a:r>
              <a:rPr lang="en-US" altLang="zh-CN">
                <a:solidFill>
                  <a:srgbClr val="FF9933"/>
                </a:solidFill>
                <a:latin typeface="Bwhebb" charset="0"/>
                <a:cs typeface="SimSun" charset="0"/>
              </a:rPr>
              <a:t>i</a:t>
            </a:r>
            <a:r>
              <a:rPr lang="en-US" altLang="zh-CN" b="1" i="1">
                <a:solidFill>
                  <a:srgbClr val="FF9933"/>
                </a:solidFill>
                <a:latin typeface="Arial" charset="0"/>
                <a:cs typeface="SimSun" charset="0"/>
              </a:rPr>
              <a:t>?</a:t>
            </a:r>
            <a:endParaRPr lang="zh-CN" altLang="en-US" b="1" i="1">
              <a:solidFill>
                <a:srgbClr val="FF9933"/>
              </a:solidFill>
              <a:latin typeface="Arial" charset="0"/>
              <a:cs typeface="SimSun"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box(out)">
                                      <p:cBhvr>
                                        <p:cTn id="7" dur="500"/>
                                        <p:tgtEl>
                                          <p:spTgt spid="102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box(out)">
                                      <p:cBhvr>
                                        <p:cTn id="12" dur="500"/>
                                        <p:tgtEl>
                                          <p:spTgt spid="102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247">
                                            <p:txEl>
                                              <p:pRg st="2" end="2"/>
                                            </p:txEl>
                                          </p:spTgt>
                                        </p:tgtEl>
                                        <p:attrNameLst>
                                          <p:attrName>style.visibility</p:attrName>
                                        </p:attrNameLst>
                                      </p:cBhvr>
                                      <p:to>
                                        <p:strVal val="visible"/>
                                      </p:to>
                                    </p:set>
                                    <p:animEffect transition="in" filter="box(out)">
                                      <p:cBhvr>
                                        <p:cTn id="17" dur="500"/>
                                        <p:tgtEl>
                                          <p:spTgt spid="102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Picture 30" descr="NNSCF009"/>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29"/>
          <p:cNvSpPr txBox="1">
            <a:spLocks noChangeArrowheads="1"/>
          </p:cNvSpPr>
          <p:nvPr/>
        </p:nvSpPr>
        <p:spPr bwMode="auto">
          <a:xfrm>
            <a:off x="304800" y="139700"/>
            <a:ext cx="9067800" cy="5510213"/>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b="1">
                <a:solidFill>
                  <a:schemeClr val="bg1"/>
                </a:solidFill>
                <a:cs typeface="SimSun" charset="0"/>
              </a:rPr>
              <a:t>有谁能像你？（</a:t>
            </a:r>
            <a:r>
              <a:rPr lang="en-US" altLang="zh-CN" b="1">
                <a:solidFill>
                  <a:schemeClr val="bg1"/>
                </a:solidFill>
                <a:cs typeface="SimSun" charset="0"/>
              </a:rPr>
              <a:t>Who Is There Like You?</a:t>
            </a:r>
            <a:r>
              <a:rPr lang="zh-CN" altLang="en-US" b="1">
                <a:solidFill>
                  <a:schemeClr val="bg1"/>
                </a:solidFill>
                <a:cs typeface="SimSun" charset="0"/>
              </a:rPr>
              <a:t>）</a:t>
            </a:r>
            <a:endParaRPr lang="en-US" altLang="zh-CN" b="1">
              <a:solidFill>
                <a:schemeClr val="bg1"/>
              </a:solidFill>
              <a:cs typeface="SimSun" charset="0"/>
            </a:endParaRPr>
          </a:p>
          <a:p>
            <a:pPr>
              <a:defRPr/>
            </a:pPr>
            <a:r>
              <a:rPr lang="zh-CN" altLang="en-US" b="1">
                <a:solidFill>
                  <a:schemeClr val="bg1"/>
                </a:solidFill>
                <a:cs typeface="SimSun" charset="0"/>
              </a:rPr>
              <a:t>哦主，有谁能像你？ </a:t>
            </a:r>
            <a:endParaRPr lang="en-US" altLang="zh-CN" b="1">
              <a:solidFill>
                <a:schemeClr val="bg1"/>
              </a:solidFill>
              <a:cs typeface="SimSun" charset="0"/>
            </a:endParaRPr>
          </a:p>
          <a:p>
            <a:pPr>
              <a:defRPr/>
            </a:pPr>
            <a:r>
              <a:rPr lang="zh-CN" altLang="en-US" b="1">
                <a:solidFill>
                  <a:schemeClr val="bg1"/>
                </a:solidFill>
                <a:cs typeface="SimSun" charset="0"/>
              </a:rPr>
              <a:t>在你形象中造了我们</a:t>
            </a:r>
            <a:endParaRPr lang="en-US" altLang="zh-CN" b="1">
              <a:solidFill>
                <a:schemeClr val="bg1"/>
              </a:solidFill>
              <a:cs typeface="SimSun" charset="0"/>
            </a:endParaRPr>
          </a:p>
          <a:p>
            <a:pPr>
              <a:defRPr/>
            </a:pPr>
            <a:r>
              <a:rPr lang="zh-CN" altLang="en-US" b="1">
                <a:solidFill>
                  <a:schemeClr val="bg1"/>
                </a:solidFill>
                <a:cs typeface="SimSun" charset="0"/>
              </a:rPr>
              <a:t>哦主，有谁能像你？</a:t>
            </a:r>
            <a:endParaRPr lang="en-US" altLang="zh-CN" b="1">
              <a:solidFill>
                <a:schemeClr val="bg1"/>
              </a:solidFill>
              <a:cs typeface="SimSun" charset="0"/>
            </a:endParaRPr>
          </a:p>
          <a:p>
            <a:pPr>
              <a:defRPr/>
            </a:pPr>
            <a:r>
              <a:rPr lang="zh-CN" altLang="en-US" b="1">
                <a:solidFill>
                  <a:schemeClr val="bg1"/>
                </a:solidFill>
                <a:cs typeface="SimSun" charset="0"/>
              </a:rPr>
              <a:t>敬拜你是我们一生所求</a:t>
            </a:r>
            <a:endParaRPr lang="en-US" altLang="zh-CN" b="1">
              <a:solidFill>
                <a:schemeClr val="bg1"/>
              </a:solidFill>
              <a:cs typeface="SimSun" charset="0"/>
            </a:endParaRPr>
          </a:p>
          <a:p>
            <a:pPr>
              <a:defRPr/>
            </a:pPr>
            <a:endParaRPr lang="en-US" altLang="zh-CN" b="1">
              <a:solidFill>
                <a:schemeClr val="bg1"/>
              </a:solidFill>
              <a:cs typeface="SimSun" charset="0"/>
            </a:endParaRPr>
          </a:p>
          <a:p>
            <a:pPr>
              <a:defRPr/>
            </a:pPr>
            <a:r>
              <a:rPr lang="zh-CN" altLang="en-US" b="1">
                <a:solidFill>
                  <a:schemeClr val="bg1"/>
                </a:solidFill>
                <a:cs typeface="SimSun" charset="0"/>
              </a:rPr>
              <a:t>我们向大能者高举手</a:t>
            </a:r>
            <a:endParaRPr lang="en-US" altLang="zh-CN" b="1">
              <a:solidFill>
                <a:schemeClr val="bg1"/>
              </a:solidFill>
              <a:cs typeface="SimSun" charset="0"/>
            </a:endParaRPr>
          </a:p>
          <a:p>
            <a:pPr>
              <a:defRPr/>
            </a:pPr>
            <a:r>
              <a:rPr lang="zh-CN" altLang="en-US" b="1">
                <a:solidFill>
                  <a:schemeClr val="bg1"/>
                </a:solidFill>
                <a:cs typeface="SimSun" charset="0"/>
              </a:rPr>
              <a:t>昔在今在永在全能者我们向大能者高举手</a:t>
            </a:r>
            <a:endParaRPr lang="en-US" altLang="zh-CN" b="1">
              <a:solidFill>
                <a:schemeClr val="bg1"/>
              </a:solidFill>
              <a:cs typeface="SimSun" charset="0"/>
            </a:endParaRPr>
          </a:p>
          <a:p>
            <a:pPr>
              <a:defRPr/>
            </a:pPr>
            <a:r>
              <a:rPr lang="zh-CN" altLang="en-US" b="1">
                <a:solidFill>
                  <a:schemeClr val="bg1"/>
                </a:solidFill>
                <a:cs typeface="SimSun" charset="0"/>
              </a:rPr>
              <a:t>谁能与你相比？</a:t>
            </a:r>
            <a:endParaRPr lang="en-US" altLang="zh-CN" b="1">
              <a:solidFill>
                <a:schemeClr val="bg1"/>
              </a:solidFill>
              <a:cs typeface="SimSun" charset="0"/>
            </a:endParaRPr>
          </a:p>
          <a:p>
            <a:pPr>
              <a:defRPr/>
            </a:pPr>
            <a:endParaRPr lang="en-US" altLang="zh-CN" b="1">
              <a:solidFill>
                <a:schemeClr val="bg1"/>
              </a:solidFill>
              <a:cs typeface="SimSun" charset="0"/>
            </a:endParaRPr>
          </a:p>
          <a:p>
            <a:pPr>
              <a:defRPr/>
            </a:pPr>
            <a:endParaRPr lang="en-US" altLang="zh-CN" b="1">
              <a:solidFill>
                <a:schemeClr val="bg1"/>
              </a:solidFill>
              <a:cs typeface="SimSun" charset="0"/>
            </a:endParaRPr>
          </a:p>
        </p:txBody>
      </p:sp>
      <p:sp>
        <p:nvSpPr>
          <p:cNvPr id="115716" name="Rectangle 32"/>
          <p:cNvSpPr>
            <a:spLocks noGrp="1" noChangeArrowheads="1"/>
          </p:cNvSpPr>
          <p:nvPr>
            <p:ph type="title" idx="4294967295"/>
          </p:nvPr>
        </p:nvSpPr>
        <p:spPr>
          <a:xfrm>
            <a:off x="3962400" y="6400800"/>
            <a:ext cx="5181600" cy="457200"/>
          </a:xfrm>
        </p:spPr>
        <p:txBody>
          <a:bodyPr/>
          <a:lstStyle/>
          <a:p>
            <a:pPr algn="r" eaLnBrk="1" hangingPunct="1">
              <a:defRPr/>
            </a:pPr>
            <a:r>
              <a:rPr lang="zh-CN" altLang="en-US" sz="2000">
                <a:solidFill>
                  <a:schemeClr val="bg1"/>
                </a:solidFill>
                <a:latin typeface="Times New Roman" charset="0"/>
                <a:cs typeface="SimSun" charset="0"/>
              </a:rPr>
              <a:t>歌词取自弥迦书</a:t>
            </a:r>
            <a:r>
              <a:rPr lang="en-US" altLang="zh-CN" sz="2000">
                <a:solidFill>
                  <a:schemeClr val="bg1"/>
                </a:solidFill>
                <a:latin typeface="Times New Roman" charset="0"/>
                <a:cs typeface="SimSun" charset="0"/>
              </a:rPr>
              <a:t>7:18</a:t>
            </a:r>
            <a:endParaRPr lang="en-US" altLang="zh-CN" sz="2400">
              <a:latin typeface="Times New Roman" charset="0"/>
              <a:cs typeface="SimSun" charset="0"/>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3362"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sp>
        <p:nvSpPr>
          <p:cNvPr id="20486" name="Text Box 6"/>
          <p:cNvSpPr txBox="1">
            <a:spLocks noChangeArrowheads="1"/>
          </p:cNvSpPr>
          <p:nvPr/>
        </p:nvSpPr>
        <p:spPr bwMode="auto">
          <a:xfrm>
            <a:off x="457200" y="2057400"/>
            <a:ext cx="822960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buFontTx/>
              <a:buChar char="•"/>
              <a:defRPr/>
            </a:pPr>
            <a:r>
              <a:rPr lang="zh-CN" altLang="en-US" sz="3600">
                <a:solidFill>
                  <a:srgbClr val="FFFFFF"/>
                </a:solidFill>
                <a:cs typeface="SimSun" charset="0"/>
              </a:rPr>
              <a:t>弥迦是当犹大王约坦（ </a:t>
            </a:r>
            <a:r>
              <a:rPr lang="en-US" altLang="zh-CN" sz="3600">
                <a:solidFill>
                  <a:srgbClr val="FFFFFF"/>
                </a:solidFill>
                <a:cs typeface="SimSun" charset="0"/>
              </a:rPr>
              <a:t>739-731</a:t>
            </a:r>
            <a:r>
              <a:rPr lang="zh-CN" altLang="en-US" sz="3600">
                <a:solidFill>
                  <a:srgbClr val="FFFFFF"/>
                </a:solidFill>
                <a:cs typeface="SimSun" charset="0"/>
              </a:rPr>
              <a:t> ）、亚哈斯（</a:t>
            </a:r>
            <a:r>
              <a:rPr lang="en-US" altLang="zh-CN" sz="3600">
                <a:solidFill>
                  <a:srgbClr val="FFFFFF"/>
                </a:solidFill>
                <a:cs typeface="SimSun" charset="0"/>
              </a:rPr>
              <a:t>735</a:t>
            </a:r>
            <a:r>
              <a:rPr lang="zh-CN" altLang="en-US" sz="3600">
                <a:solidFill>
                  <a:srgbClr val="FFFFFF"/>
                </a:solidFill>
                <a:cs typeface="SimSun" charset="0"/>
              </a:rPr>
              <a:t>－</a:t>
            </a:r>
            <a:r>
              <a:rPr lang="en-US" altLang="zh-CN" sz="3600">
                <a:solidFill>
                  <a:srgbClr val="FFFFFF"/>
                </a:solidFill>
                <a:cs typeface="SimSun" charset="0"/>
              </a:rPr>
              <a:t>715</a:t>
            </a:r>
            <a:r>
              <a:rPr lang="zh-CN" altLang="en-US" sz="3600">
                <a:solidFill>
                  <a:srgbClr val="FFFFFF"/>
                </a:solidFill>
                <a:cs typeface="SimSun" charset="0"/>
              </a:rPr>
              <a:t>）、希西家（</a:t>
            </a:r>
            <a:r>
              <a:rPr lang="en-US" altLang="zh-CN" sz="3600">
                <a:solidFill>
                  <a:srgbClr val="FFFFFF"/>
                </a:solidFill>
                <a:cs typeface="SimSun" charset="0"/>
              </a:rPr>
              <a:t>715</a:t>
            </a:r>
            <a:r>
              <a:rPr lang="zh-CN" altLang="en-US" sz="3600">
                <a:solidFill>
                  <a:srgbClr val="FFFFFF"/>
                </a:solidFill>
                <a:cs typeface="SimSun" charset="0"/>
              </a:rPr>
              <a:t>－</a:t>
            </a:r>
            <a:r>
              <a:rPr lang="en-US" altLang="zh-CN" sz="3600">
                <a:solidFill>
                  <a:srgbClr val="FFFFFF"/>
                </a:solidFill>
                <a:cs typeface="SimSun" charset="0"/>
              </a:rPr>
              <a:t>686</a:t>
            </a:r>
            <a:r>
              <a:rPr lang="zh-CN" altLang="en-US" sz="3600">
                <a:solidFill>
                  <a:srgbClr val="FFFFFF"/>
                </a:solidFill>
                <a:cs typeface="SimSun" charset="0"/>
              </a:rPr>
              <a:t>）在位的时候，得耶和华的默示</a:t>
            </a:r>
          </a:p>
          <a:p>
            <a:pPr>
              <a:defRPr/>
            </a:pPr>
            <a:endParaRPr lang="zh-CN" altLang="en-US" sz="3600">
              <a:solidFill>
                <a:srgbClr val="FFFFFF"/>
              </a:solidFill>
              <a:cs typeface="SimSun" charset="0"/>
            </a:endParaRPr>
          </a:p>
          <a:p>
            <a:pPr algn="just">
              <a:lnSpc>
                <a:spcPct val="120000"/>
              </a:lnSpc>
              <a:buFontTx/>
              <a:buChar char="•"/>
              <a:defRPr/>
            </a:pPr>
            <a:r>
              <a:rPr lang="zh-CN" altLang="en-US" sz="3600">
                <a:solidFill>
                  <a:srgbClr val="FFFFFF"/>
                </a:solidFill>
                <a:latin typeface="Arial" charset="0"/>
                <a:cs typeface="SimSun" charset="0"/>
              </a:rPr>
              <a:t>当先知的日期是主前</a:t>
            </a:r>
            <a:r>
              <a:rPr lang="en-US" altLang="zh-CN" sz="3600">
                <a:solidFill>
                  <a:srgbClr val="FFFFFF"/>
                </a:solidFill>
                <a:latin typeface="Arial" charset="0"/>
                <a:cs typeface="SimSun" charset="0"/>
              </a:rPr>
              <a:t>735-710</a:t>
            </a:r>
          </a:p>
        </p:txBody>
      </p:sp>
      <p:pic>
        <p:nvPicPr>
          <p:cNvPr id="163844"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Grp="1" noChangeArrowheads="1"/>
          </p:cNvSpPr>
          <p:nvPr>
            <p:ph type="title" idx="4294967295"/>
          </p:nvPr>
        </p:nvSpPr>
        <p:spPr>
          <a:xfrm>
            <a:off x="609600" y="1295400"/>
            <a:ext cx="7772400" cy="7620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spAutoFit/>
          </a:bodyPr>
          <a:lstStyle/>
          <a:p>
            <a:pPr algn="l" eaLnBrk="1" hangingPunct="1">
              <a:defRPr/>
            </a:pPr>
            <a:r>
              <a:rPr lang="zh-CN" altLang="en-US" b="1" i="1">
                <a:solidFill>
                  <a:srgbClr val="FF9933"/>
                </a:solidFill>
                <a:latin typeface="Arial" charset="0"/>
                <a:cs typeface="SimSun" charset="0"/>
              </a:rPr>
              <a:t>日期</a:t>
            </a:r>
          </a:p>
        </p:txBody>
      </p:sp>
    </p:spTree>
    <p:extLst>
      <p:ext uri="{BB962C8B-B14F-4D97-AF65-F5344CB8AC3E}">
        <p14:creationId xmlns:p14="http://schemas.microsoft.com/office/powerpoint/2010/main" val="26915444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box(out)">
                                      <p:cBhvr>
                                        <p:cTn id="7" dur="500"/>
                                        <p:tgtEl>
                                          <p:spTgt spid="204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6">
                                            <p:txEl>
                                              <p:pRg st="2" end="2"/>
                                            </p:txEl>
                                          </p:spTgt>
                                        </p:tgtEl>
                                        <p:attrNameLst>
                                          <p:attrName>style.visibility</p:attrName>
                                        </p:attrNameLst>
                                      </p:cBhvr>
                                      <p:to>
                                        <p:strVal val="visible"/>
                                      </p:to>
                                    </p:set>
                                    <p:animEffect transition="in" filter="box(out)">
                                      <p:cBhvr>
                                        <p:cTn id="12"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4386" name="Line 2"/>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pic>
        <p:nvPicPr>
          <p:cNvPr id="164867" name="Picture 4"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6"/>
          <p:cNvSpPr txBox="1">
            <a:spLocks noChangeArrowheads="1"/>
          </p:cNvSpPr>
          <p:nvPr/>
        </p:nvSpPr>
        <p:spPr bwMode="auto">
          <a:xfrm>
            <a:off x="3059113" y="836613"/>
            <a:ext cx="3889375" cy="93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cs typeface="SimSun" charset="0"/>
              </a:rPr>
              <a:t>弥迦当先知的任期</a:t>
            </a:r>
            <a:endParaRPr lang="zh-CN" altLang="en-US" sz="3200">
              <a:solidFill>
                <a:srgbClr val="FFFFFF"/>
              </a:solidFill>
              <a:cs typeface="SimSun" charset="0"/>
            </a:endParaRPr>
          </a:p>
          <a:p>
            <a:pPr eaLnBrk="1" hangingPunct="1"/>
            <a:endParaRPr lang="zh-CN" altLang="en-GB" sz="3200">
              <a:solidFill>
                <a:srgbClr val="000000"/>
              </a:solidFill>
              <a:cs typeface="SimSun" charset="0"/>
            </a:endParaRPr>
          </a:p>
        </p:txBody>
      </p:sp>
      <p:sp>
        <p:nvSpPr>
          <p:cNvPr id="164869" name="Text Box 7"/>
          <p:cNvSpPr txBox="1">
            <a:spLocks noChangeArrowheads="1"/>
          </p:cNvSpPr>
          <p:nvPr/>
        </p:nvSpPr>
        <p:spPr bwMode="auto">
          <a:xfrm>
            <a:off x="0" y="2781300"/>
            <a:ext cx="19446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大卫</a:t>
            </a:r>
          </a:p>
          <a:p>
            <a:pPr algn="just" eaLnBrk="1" hangingPunct="1"/>
            <a:r>
              <a:rPr lang="zh-CN" altLang="en-US" b="1">
                <a:solidFill>
                  <a:srgbClr val="FFFFFF"/>
                </a:solidFill>
                <a:cs typeface="SimSun" charset="0"/>
              </a:rPr>
              <a:t>主前</a:t>
            </a:r>
            <a:r>
              <a:rPr lang="en-US" altLang="zh-CN" b="1">
                <a:solidFill>
                  <a:srgbClr val="FFFFFF"/>
                </a:solidFill>
                <a:cs typeface="SimSun" charset="0"/>
              </a:rPr>
              <a:t>1000</a:t>
            </a:r>
            <a:r>
              <a:rPr lang="zh-CN" altLang="en-US" b="1">
                <a:solidFill>
                  <a:srgbClr val="FFFFFF"/>
                </a:solidFill>
                <a:cs typeface="SimSun" charset="0"/>
              </a:rPr>
              <a:t>年</a:t>
            </a:r>
            <a:r>
              <a:rPr lang="zh-CN" altLang="en-US">
                <a:solidFill>
                  <a:srgbClr val="000000"/>
                </a:solidFill>
                <a:cs typeface="SimSun" charset="0"/>
              </a:rPr>
              <a:t>　</a:t>
            </a:r>
            <a:endParaRPr lang="zh-CN" altLang="en-GB">
              <a:solidFill>
                <a:srgbClr val="000000"/>
              </a:solidFill>
              <a:cs typeface="SimSun" charset="0"/>
            </a:endParaRPr>
          </a:p>
        </p:txBody>
      </p:sp>
      <p:sp>
        <p:nvSpPr>
          <p:cNvPr id="164870" name="Text Box 8"/>
          <p:cNvSpPr txBox="1">
            <a:spLocks noChangeArrowheads="1"/>
          </p:cNvSpPr>
          <p:nvPr/>
        </p:nvSpPr>
        <p:spPr bwMode="auto">
          <a:xfrm>
            <a:off x="1331913" y="1989138"/>
            <a:ext cx="187166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南北国分裂</a:t>
            </a:r>
          </a:p>
          <a:p>
            <a:pPr algn="just" eaLnBrk="1" hangingPunct="1"/>
            <a:r>
              <a:rPr lang="zh-CN" altLang="en-US" b="1">
                <a:solidFill>
                  <a:srgbClr val="FFFFFF"/>
                </a:solidFill>
                <a:cs typeface="SimSun" charset="0"/>
              </a:rPr>
              <a:t>主前</a:t>
            </a:r>
            <a:r>
              <a:rPr lang="en-US" altLang="zh-CN" b="1">
                <a:solidFill>
                  <a:srgbClr val="FFFFFF"/>
                </a:solidFill>
                <a:cs typeface="SimSun" charset="0"/>
              </a:rPr>
              <a:t>931</a:t>
            </a:r>
            <a:r>
              <a:rPr lang="zh-CN" altLang="en-US" b="1">
                <a:solidFill>
                  <a:srgbClr val="FFFFFF"/>
                </a:solidFill>
                <a:cs typeface="SimSun" charset="0"/>
              </a:rPr>
              <a:t>年</a:t>
            </a:r>
            <a:endParaRPr lang="zh-CN" altLang="en-GB">
              <a:solidFill>
                <a:srgbClr val="FFFFFF"/>
              </a:solidFill>
              <a:cs typeface="SimSun" charset="0"/>
            </a:endParaRPr>
          </a:p>
        </p:txBody>
      </p:sp>
      <p:sp>
        <p:nvSpPr>
          <p:cNvPr id="164871" name="Text Box 9"/>
          <p:cNvSpPr txBox="1">
            <a:spLocks noChangeArrowheads="1"/>
          </p:cNvSpPr>
          <p:nvPr/>
        </p:nvSpPr>
        <p:spPr bwMode="auto">
          <a:xfrm>
            <a:off x="2700338" y="2828925"/>
            <a:ext cx="15843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约坦王</a:t>
            </a:r>
          </a:p>
          <a:p>
            <a:pPr algn="just" eaLnBrk="1" hangingPunct="1"/>
            <a:r>
              <a:rPr lang="zh-CN" altLang="en-US" b="1">
                <a:solidFill>
                  <a:srgbClr val="FFFFFF"/>
                </a:solidFill>
                <a:cs typeface="SimSun" charset="0"/>
              </a:rPr>
              <a:t>主前</a:t>
            </a:r>
            <a:r>
              <a:rPr lang="en-US" altLang="zh-CN" b="1">
                <a:solidFill>
                  <a:srgbClr val="FFFFFF"/>
                </a:solidFill>
                <a:cs typeface="SimSun" charset="0"/>
              </a:rPr>
              <a:t>750</a:t>
            </a:r>
            <a:r>
              <a:rPr lang="zh-CN" altLang="en-US" b="1">
                <a:solidFill>
                  <a:srgbClr val="FFFFFF"/>
                </a:solidFill>
                <a:cs typeface="SimSun" charset="0"/>
              </a:rPr>
              <a:t>年</a:t>
            </a:r>
          </a:p>
          <a:p>
            <a:pPr algn="just" eaLnBrk="1" hangingPunct="1"/>
            <a:endParaRPr lang="zh-CN" altLang="en-US">
              <a:solidFill>
                <a:srgbClr val="FFFFFF"/>
              </a:solidFill>
              <a:cs typeface="SimSun" charset="0"/>
            </a:endParaRPr>
          </a:p>
          <a:p>
            <a:pPr eaLnBrk="1" hangingPunct="1"/>
            <a:endParaRPr lang="zh-CN" altLang="en-GB">
              <a:solidFill>
                <a:srgbClr val="000000"/>
              </a:solidFill>
              <a:cs typeface="SimSun" charset="0"/>
            </a:endParaRPr>
          </a:p>
        </p:txBody>
      </p:sp>
      <p:sp>
        <p:nvSpPr>
          <p:cNvPr id="164872" name="Text Box 10"/>
          <p:cNvSpPr txBox="1">
            <a:spLocks noChangeArrowheads="1"/>
          </p:cNvSpPr>
          <p:nvPr/>
        </p:nvSpPr>
        <p:spPr bwMode="auto">
          <a:xfrm>
            <a:off x="3851275" y="1844675"/>
            <a:ext cx="2089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dirty="0">
                <a:solidFill>
                  <a:srgbClr val="FFFFFF"/>
                </a:solidFill>
                <a:cs typeface="SimSun" charset="0"/>
              </a:rPr>
              <a:t>被掳至巴比伦主前</a:t>
            </a:r>
            <a:r>
              <a:rPr lang="en-US" altLang="zh-CN" b="1" dirty="0">
                <a:solidFill>
                  <a:srgbClr val="FFFFFF"/>
                </a:solidFill>
                <a:cs typeface="SimSun" charset="0"/>
              </a:rPr>
              <a:t>722</a:t>
            </a:r>
            <a:r>
              <a:rPr lang="zh-CN" altLang="en-US" b="1" dirty="0">
                <a:solidFill>
                  <a:srgbClr val="FFFFFF"/>
                </a:solidFill>
                <a:cs typeface="SimSun" charset="0"/>
              </a:rPr>
              <a:t>年</a:t>
            </a:r>
          </a:p>
          <a:p>
            <a:pPr algn="just" eaLnBrk="1" hangingPunct="1"/>
            <a:endParaRPr lang="zh-CN" altLang="en-US" dirty="0">
              <a:solidFill>
                <a:srgbClr val="FFFFFF"/>
              </a:solidFill>
              <a:cs typeface="SimSun" charset="0"/>
            </a:endParaRPr>
          </a:p>
          <a:p>
            <a:pPr eaLnBrk="1" hangingPunct="1"/>
            <a:endParaRPr lang="zh-CN" altLang="en-GB" dirty="0">
              <a:solidFill>
                <a:srgbClr val="000000"/>
              </a:solidFill>
              <a:cs typeface="SimSun" charset="0"/>
            </a:endParaRPr>
          </a:p>
        </p:txBody>
      </p:sp>
      <p:sp>
        <p:nvSpPr>
          <p:cNvPr id="164873" name="Text Box 11"/>
          <p:cNvSpPr txBox="1">
            <a:spLocks noChangeArrowheads="1"/>
          </p:cNvSpPr>
          <p:nvPr/>
        </p:nvSpPr>
        <p:spPr bwMode="auto">
          <a:xfrm>
            <a:off x="5364163" y="2565400"/>
            <a:ext cx="21605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希西家作王至主前</a:t>
            </a:r>
            <a:r>
              <a:rPr lang="en-US" altLang="zh-CN" b="1">
                <a:solidFill>
                  <a:srgbClr val="FFFFFF"/>
                </a:solidFill>
                <a:cs typeface="SimSun" charset="0"/>
              </a:rPr>
              <a:t>687</a:t>
            </a:r>
            <a:r>
              <a:rPr lang="zh-CN" altLang="en-US" b="1">
                <a:solidFill>
                  <a:srgbClr val="FFFFFF"/>
                </a:solidFill>
                <a:cs typeface="SimSun" charset="0"/>
              </a:rPr>
              <a:t>年</a:t>
            </a:r>
            <a:endParaRPr lang="zh-CN" altLang="en-GB">
              <a:solidFill>
                <a:srgbClr val="FFFFFF"/>
              </a:solidFill>
              <a:cs typeface="SimSun" charset="0"/>
            </a:endParaRPr>
          </a:p>
        </p:txBody>
      </p:sp>
      <p:sp>
        <p:nvSpPr>
          <p:cNvPr id="164874" name="Text Box 12"/>
          <p:cNvSpPr txBox="1">
            <a:spLocks noChangeArrowheads="1"/>
          </p:cNvSpPr>
          <p:nvPr/>
        </p:nvSpPr>
        <p:spPr bwMode="auto">
          <a:xfrm>
            <a:off x="7308850" y="1916113"/>
            <a:ext cx="1584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耶稣</a:t>
            </a:r>
          </a:p>
          <a:p>
            <a:pPr algn="just" eaLnBrk="1" hangingPunct="1"/>
            <a:r>
              <a:rPr lang="zh-CN" altLang="en-US" b="1">
                <a:solidFill>
                  <a:srgbClr val="FFFFFF"/>
                </a:solidFill>
                <a:cs typeface="SimSun" charset="0"/>
              </a:rPr>
              <a:t>主前</a:t>
            </a:r>
            <a:r>
              <a:rPr lang="en-US" altLang="zh-CN" b="1">
                <a:solidFill>
                  <a:srgbClr val="FFFFFF"/>
                </a:solidFill>
                <a:cs typeface="SimSun" charset="0"/>
              </a:rPr>
              <a:t>4</a:t>
            </a:r>
            <a:r>
              <a:rPr lang="zh-CN" altLang="en-US" b="1">
                <a:solidFill>
                  <a:srgbClr val="FFFFFF"/>
                </a:solidFill>
                <a:cs typeface="SimSun" charset="0"/>
              </a:rPr>
              <a:t>年</a:t>
            </a:r>
            <a:endParaRPr lang="zh-CN" altLang="en-GB">
              <a:solidFill>
                <a:srgbClr val="FFFFFF"/>
              </a:solidFill>
              <a:cs typeface="SimSun" charset="0"/>
            </a:endParaRPr>
          </a:p>
        </p:txBody>
      </p:sp>
      <p:sp>
        <p:nvSpPr>
          <p:cNvPr id="164875" name="Line 13"/>
          <p:cNvSpPr>
            <a:spLocks noChangeShapeType="1"/>
          </p:cNvSpPr>
          <p:nvPr/>
        </p:nvSpPr>
        <p:spPr bwMode="auto">
          <a:xfrm>
            <a:off x="993775" y="4078288"/>
            <a:ext cx="67976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6" name="Line 14"/>
          <p:cNvSpPr>
            <a:spLocks noChangeShapeType="1"/>
          </p:cNvSpPr>
          <p:nvPr/>
        </p:nvSpPr>
        <p:spPr bwMode="auto">
          <a:xfrm>
            <a:off x="993775" y="3733800"/>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7" name="Line 15"/>
          <p:cNvSpPr>
            <a:spLocks noChangeShapeType="1"/>
          </p:cNvSpPr>
          <p:nvPr/>
        </p:nvSpPr>
        <p:spPr bwMode="auto">
          <a:xfrm>
            <a:off x="2051050" y="2852738"/>
            <a:ext cx="0" cy="12080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8" name="Line 16"/>
          <p:cNvSpPr>
            <a:spLocks noChangeShapeType="1"/>
          </p:cNvSpPr>
          <p:nvPr/>
        </p:nvSpPr>
        <p:spPr bwMode="auto">
          <a:xfrm>
            <a:off x="3617913" y="3654425"/>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9" name="Line 17"/>
          <p:cNvSpPr>
            <a:spLocks noChangeShapeType="1"/>
          </p:cNvSpPr>
          <p:nvPr/>
        </p:nvSpPr>
        <p:spPr bwMode="auto">
          <a:xfrm>
            <a:off x="5148263" y="3068638"/>
            <a:ext cx="20637" cy="93027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0" name="Line 18"/>
          <p:cNvSpPr>
            <a:spLocks noChangeShapeType="1"/>
          </p:cNvSpPr>
          <p:nvPr/>
        </p:nvSpPr>
        <p:spPr bwMode="auto">
          <a:xfrm>
            <a:off x="6480175" y="3733800"/>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1" name="Line 19"/>
          <p:cNvSpPr>
            <a:spLocks noChangeShapeType="1"/>
          </p:cNvSpPr>
          <p:nvPr/>
        </p:nvSpPr>
        <p:spPr bwMode="auto">
          <a:xfrm flipH="1">
            <a:off x="7791450" y="3068638"/>
            <a:ext cx="20638" cy="100965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2" name="Line 20"/>
          <p:cNvSpPr>
            <a:spLocks noChangeShapeType="1"/>
          </p:cNvSpPr>
          <p:nvPr/>
        </p:nvSpPr>
        <p:spPr bwMode="auto">
          <a:xfrm>
            <a:off x="3708400" y="4581525"/>
            <a:ext cx="2628900" cy="0"/>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3" name="Text Box 21"/>
          <p:cNvSpPr txBox="1">
            <a:spLocks noChangeArrowheads="1"/>
          </p:cNvSpPr>
          <p:nvPr/>
        </p:nvSpPr>
        <p:spPr bwMode="auto">
          <a:xfrm>
            <a:off x="4572000" y="4724400"/>
            <a:ext cx="838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任期</a:t>
            </a:r>
            <a:endParaRPr lang="zh-CN" altLang="en-GB">
              <a:solidFill>
                <a:srgbClr val="FFFFFF"/>
              </a:solidFill>
              <a:cs typeface="SimSun" charset="0"/>
            </a:endParaRPr>
          </a:p>
        </p:txBody>
      </p:sp>
    </p:spTree>
    <p:extLst>
      <p:ext uri="{BB962C8B-B14F-4D97-AF65-F5344CB8AC3E}">
        <p14:creationId xmlns:p14="http://schemas.microsoft.com/office/powerpoint/2010/main" val="136373017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Tree>
    <p:extLst>
      <p:ext uri="{BB962C8B-B14F-4D97-AF65-F5344CB8AC3E}">
        <p14:creationId xmlns:p14="http://schemas.microsoft.com/office/powerpoint/2010/main" val="3745318091"/>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3906"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270" name="Text Box 6"/>
          <p:cNvSpPr txBox="1">
            <a:spLocks noChangeArrowheads="1"/>
          </p:cNvSpPr>
          <p:nvPr/>
        </p:nvSpPr>
        <p:spPr bwMode="auto">
          <a:xfrm>
            <a:off x="457200" y="2209800"/>
            <a:ext cx="8686800"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5138" indent="-465138">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465138" marR="0" lvl="0" indent="-465138" algn="l" defTabSz="914400" rtl="0" eaLnBrk="1" fontAlgn="base" latinLnBrk="0" hangingPunct="1">
              <a:lnSpc>
                <a:spcPct val="12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SimSun" charset="0"/>
              </a:rPr>
              <a:t>从写作的时间 </a:t>
            </a:r>
          </a:p>
          <a:p>
            <a:pPr marL="465138" marR="0" lvl="0" indent="-465138" algn="l" defTabSz="914400" rtl="0" eaLnBrk="1" fontAlgn="base" latinLnBrk="0" hangingPunct="1">
              <a:lnSpc>
                <a:spcPct val="12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在希腊文正典里的十二小先知书当中排名第六</a:t>
            </a:r>
          </a:p>
          <a:p>
            <a:pPr marL="465138" marR="0" lvl="0" indent="-465138" algn="l" defTabSz="914400" rtl="0" eaLnBrk="1" fontAlgn="base" latinLnBrk="0" hangingPunct="1">
              <a:lnSpc>
                <a:spcPct val="12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在七十士译本</a:t>
            </a:r>
            <a:r>
              <a:rPr kumimoji="0" lang="zh-CN" altLang="en-US" sz="36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里</a:t>
            </a: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排名第三</a:t>
            </a:r>
          </a:p>
        </p:txBody>
      </p:sp>
      <p:pic>
        <p:nvPicPr>
          <p:cNvPr id="138244"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sz="4000" b="1" i="1">
                <a:solidFill>
                  <a:srgbClr val="FF9933"/>
                </a:solidFill>
                <a:latin typeface="Arial" charset="0"/>
                <a:cs typeface="SimSun" charset="0"/>
              </a:rPr>
              <a:t>在正典里的排位？</a:t>
            </a:r>
            <a:endParaRPr lang="zh-CN" altLang="en-US" sz="4000">
              <a:latin typeface="Times New Roman" charset="0"/>
              <a:cs typeface="SimSun" charset="0"/>
            </a:endParaRPr>
          </a:p>
        </p:txBody>
      </p:sp>
      <p:sp>
        <p:nvSpPr>
          <p:cNvPr id="123910"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rPr>
              <a:t>关于弥迦</a:t>
            </a:r>
            <a:endParaRPr kumimoji="0" lang="en-US" altLang="zh-CN"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endParaRPr>
          </a:p>
        </p:txBody>
      </p:sp>
    </p:spTree>
    <p:extLst>
      <p:ext uri="{BB962C8B-B14F-4D97-AF65-F5344CB8AC3E}">
        <p14:creationId xmlns:p14="http://schemas.microsoft.com/office/powerpoint/2010/main" val="15825444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box(out)">
                                      <p:cBhvr>
                                        <p:cTn id="7" dur="500"/>
                                        <p:tgtEl>
                                          <p:spTgt spid="112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70">
                                            <p:txEl>
                                              <p:pRg st="1" end="1"/>
                                            </p:txEl>
                                          </p:spTgt>
                                        </p:tgtEl>
                                        <p:attrNameLst>
                                          <p:attrName>style.visibility</p:attrName>
                                        </p:attrNameLst>
                                      </p:cBhvr>
                                      <p:to>
                                        <p:strVal val="visible"/>
                                      </p:to>
                                    </p:set>
                                    <p:animEffect transition="in" filter="box(out)">
                                      <p:cBhvr>
                                        <p:cTn id="12" dur="500"/>
                                        <p:tgtEl>
                                          <p:spTgt spid="112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270">
                                            <p:txEl>
                                              <p:pRg st="2" end="2"/>
                                            </p:txEl>
                                          </p:spTgt>
                                        </p:tgtEl>
                                        <p:attrNameLst>
                                          <p:attrName>style.visibility</p:attrName>
                                        </p:attrNameLst>
                                      </p:cBhvr>
                                      <p:to>
                                        <p:strVal val="visible"/>
                                      </p:to>
                                    </p:set>
                                    <p:animEffect transition="in" filter="box(out)">
                                      <p:cBhvr>
                                        <p:cTn id="17" dur="500"/>
                                        <p:tgtEl>
                                          <p:spTgt spid="11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dirty="0">
                <a:solidFill>
                  <a:srgbClr val="FFFFFF"/>
                </a:solidFill>
                <a:latin typeface="Arial Black" charset="0"/>
                <a:cs typeface="Times New Roman" charset="0"/>
              </a:rPr>
              <a:t>以色列和犹大的宣判</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87717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381000" y="1736725"/>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0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2595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12294" name="Text Box 6"/>
          <p:cNvSpPr txBox="1">
            <a:spLocks noChangeArrowheads="1"/>
          </p:cNvSpPr>
          <p:nvPr/>
        </p:nvSpPr>
        <p:spPr bwMode="auto">
          <a:xfrm>
            <a:off x="276225" y="2636838"/>
            <a:ext cx="8591550"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Arial" charset="0"/>
                <a:ea typeface="ＭＳ Ｐゴシック" charset="0"/>
                <a:cs typeface="SimSun" charset="0"/>
              </a:rPr>
              <a:t>这本书里三分之一论以色列的罪恶，</a:t>
            </a:r>
            <a:r>
              <a:rPr kumimoji="0" lang="zh-CN" altLang="en-US" sz="32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三分之一论上帝将会施行的审判，三分之一论刑法后的复兴</a:t>
            </a:r>
            <a:endParaRPr kumimoji="0" lang="zh-CN" altLang="en-US" sz="32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p:txBody>
      </p:sp>
      <p:pic>
        <p:nvPicPr>
          <p:cNvPr id="140293" name="Picture 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1"/>
          <p:cNvSpPr>
            <a:spLocks noGrp="1" noChangeArrowheads="1"/>
          </p:cNvSpPr>
          <p:nvPr>
            <p:ph type="title" idx="4294967295"/>
          </p:nvPr>
        </p:nvSpPr>
        <p:spPr>
          <a:xfrm>
            <a:off x="0" y="1219200"/>
            <a:ext cx="9144000" cy="1143000"/>
          </a:xfrm>
        </p:spPr>
        <p:txBody>
          <a:bodyPr/>
          <a:lstStyle/>
          <a:p>
            <a:pPr eaLnBrk="1" hangingPunct="1">
              <a:defRPr/>
            </a:pPr>
            <a:r>
              <a:rPr lang="zh-CN" altLang="en-US" sz="4000" b="1" i="1">
                <a:solidFill>
                  <a:schemeClr val="bg1"/>
                </a:solidFill>
                <a:latin typeface="Arial" charset="0"/>
                <a:cs typeface="SimSun" charset="0"/>
              </a:rPr>
              <a:t>论以色列的罪，</a:t>
            </a:r>
            <a:r>
              <a:rPr lang="zh-CN" altLang="en-US" sz="4000" i="1">
                <a:solidFill>
                  <a:schemeClr val="bg1"/>
                </a:solidFill>
                <a:latin typeface="Times New Roman" charset="0"/>
                <a:cs typeface="SimSun" charset="0"/>
              </a:rPr>
              <a:t>审判与</a:t>
            </a:r>
            <a:r>
              <a:rPr lang="zh-CN" altLang="en-US" sz="4000" b="1" i="1">
                <a:solidFill>
                  <a:schemeClr val="bg1"/>
                </a:solidFill>
                <a:latin typeface="Arial" charset="0"/>
                <a:cs typeface="SimSun" charset="0"/>
              </a:rPr>
              <a:t>复兴</a:t>
            </a:r>
          </a:p>
        </p:txBody>
      </p:sp>
      <p:sp>
        <p:nvSpPr>
          <p:cNvPr id="125959" name="Text Box 13"/>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rPr>
              <a:t>关于弥迦</a:t>
            </a:r>
            <a:endParaRPr kumimoji="0" lang="en-US" altLang="zh-CN"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endParaRPr>
          </a:p>
        </p:txBody>
      </p:sp>
    </p:spTree>
    <p:extLst>
      <p:ext uri="{BB962C8B-B14F-4D97-AF65-F5344CB8AC3E}">
        <p14:creationId xmlns:p14="http://schemas.microsoft.com/office/powerpoint/2010/main" val="25846557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Effect transition="in" filter="box(out)">
                                      <p:cBhvr>
                                        <p:cTn id="7" dur="500"/>
                                        <p:tgtEl>
                                          <p:spTgt spid="12294">
                                            <p:txEl>
                                              <p:pRg st="0" end="0"/>
                                            </p:txEl>
                                          </p:spTgt>
                                        </p:tgtEl>
                                      </p:cBhvr>
                                    </p:animEffect>
                                  </p:childTnLst>
                                  <p:subTnLst>
                                    <p:set>
                                      <p:cBhvr override="childStyle">
                                        <p:cTn dur="1" fill="hold" display="0" masterRel="nextClick" afterEffect="1"/>
                                        <p:tgtEl>
                                          <p:spTgt spid="1229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457200" y="2024063"/>
            <a:ext cx="8229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349250" marR="0" lvl="0" indent="-349250" algn="just" defTabSz="914400" rtl="0" eaLnBrk="1" fontAlgn="base" latinLnBrk="0" hangingPunct="1">
              <a:lnSpc>
                <a:spcPct val="13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王下</a:t>
            </a:r>
            <a:r>
              <a:rPr kumimoji="0" lang="en-US" altLang="zh-CN"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15:32-19:37; </a:t>
            </a:r>
            <a:r>
              <a:rPr kumimoji="0" lang="zh-CN" altLang="en-US"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代下</a:t>
            </a:r>
            <a:r>
              <a:rPr kumimoji="0" lang="en-US" altLang="zh-CN"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 27:1-32:23)</a:t>
            </a:r>
            <a:r>
              <a:rPr kumimoji="0" lang="en-US" altLang="zh-CN"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  </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经济繁荣</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内政腐败－社会败坏 </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异教崇拜</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亚述的威胁</a:t>
            </a:r>
          </a:p>
        </p:txBody>
      </p:sp>
      <p:sp>
        <p:nvSpPr>
          <p:cNvPr id="145411"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pic>
        <p:nvPicPr>
          <p:cNvPr id="165892"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8"/>
          <p:cNvSpPr>
            <a:spLocks noGrp="1" noChangeArrowheads="1"/>
          </p:cNvSpPr>
          <p:nvPr>
            <p:ph type="title" idx="4294967295"/>
          </p:nvPr>
        </p:nvSpPr>
        <p:spPr>
          <a:xfrm>
            <a:off x="457200" y="1371600"/>
            <a:ext cx="7772400" cy="7620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spAutoFit/>
          </a:bodyPr>
          <a:lstStyle/>
          <a:p>
            <a:pPr algn="l" eaLnBrk="1" hangingPunct="1">
              <a:defRPr/>
            </a:pPr>
            <a:r>
              <a:rPr lang="zh-CN" altLang="en-US" b="1" i="1">
                <a:solidFill>
                  <a:srgbClr val="FF9933"/>
                </a:solidFill>
                <a:latin typeface="Arial" charset="0"/>
                <a:cs typeface="SimSun" charset="0"/>
              </a:rPr>
              <a:t>背景</a:t>
            </a:r>
          </a:p>
        </p:txBody>
      </p:sp>
    </p:spTree>
    <p:extLst>
      <p:ext uri="{BB962C8B-B14F-4D97-AF65-F5344CB8AC3E}">
        <p14:creationId xmlns:p14="http://schemas.microsoft.com/office/powerpoint/2010/main" val="34670296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box(out)">
                                      <p:cBhvr>
                                        <p:cTn id="7" dur="500"/>
                                        <p:tgtEl>
                                          <p:spTgt spid="215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10">
                                            <p:txEl>
                                              <p:pRg st="1" end="1"/>
                                            </p:txEl>
                                          </p:spTgt>
                                        </p:tgtEl>
                                        <p:attrNameLst>
                                          <p:attrName>style.visibility</p:attrName>
                                        </p:attrNameLst>
                                      </p:cBhvr>
                                      <p:to>
                                        <p:strVal val="visible"/>
                                      </p:to>
                                    </p:set>
                                    <p:animEffect transition="in" filter="box(out)">
                                      <p:cBhvr>
                                        <p:cTn id="12" dur="500"/>
                                        <p:tgtEl>
                                          <p:spTgt spid="215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510">
                                            <p:txEl>
                                              <p:pRg st="2" end="2"/>
                                            </p:txEl>
                                          </p:spTgt>
                                        </p:tgtEl>
                                        <p:attrNameLst>
                                          <p:attrName>style.visibility</p:attrName>
                                        </p:attrNameLst>
                                      </p:cBhvr>
                                      <p:to>
                                        <p:strVal val="visible"/>
                                      </p:to>
                                    </p:set>
                                    <p:animEffect transition="in" filter="box(out)">
                                      <p:cBhvr>
                                        <p:cTn id="17" dur="500"/>
                                        <p:tgtEl>
                                          <p:spTgt spid="215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10">
                                            <p:txEl>
                                              <p:pRg st="3" end="3"/>
                                            </p:txEl>
                                          </p:spTgt>
                                        </p:tgtEl>
                                        <p:attrNameLst>
                                          <p:attrName>style.visibility</p:attrName>
                                        </p:attrNameLst>
                                      </p:cBhvr>
                                      <p:to>
                                        <p:strVal val="visible"/>
                                      </p:to>
                                    </p:set>
                                    <p:animEffect transition="in" filter="box(out)">
                                      <p:cBhvr>
                                        <p:cTn id="22" dur="500"/>
                                        <p:tgtEl>
                                          <p:spTgt spid="215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510">
                                            <p:txEl>
                                              <p:pRg st="4" end="4"/>
                                            </p:txEl>
                                          </p:spTgt>
                                        </p:tgtEl>
                                        <p:attrNameLst>
                                          <p:attrName>style.visibility</p:attrName>
                                        </p:attrNameLst>
                                      </p:cBhvr>
                                      <p:to>
                                        <p:strVal val="visible"/>
                                      </p:to>
                                    </p:set>
                                    <p:animEffect transition="in" filter="box(out)">
                                      <p:cBhvr>
                                        <p:cTn id="27" dur="500"/>
                                        <p:tgtEl>
                                          <p:spTgt spid="21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3195508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Jerusalem</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55785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Mongolia</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96632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To what extent has your money insulated you?</a:t>
            </a: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486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24171" y="5571885"/>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2450863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t"/>
          <a:lstStyle/>
          <a:p>
            <a:pPr>
              <a:defRPr/>
            </a:pP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T</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HE</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M</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INOR</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P</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ROPHETS</a:t>
            </a:r>
            <a:endParaRPr lang="en-US" sz="9600" b="1" dirty="0">
              <a:effectLst>
                <a:outerShdw blurRad="57150" dist="38100" dir="2700000" sx="101000" sy="101000" algn="tl" rotWithShape="0">
                  <a:srgbClr val="000000"/>
                </a:outerShdw>
              </a:effectLst>
              <a:latin typeface="Times New Roman"/>
              <a:ea typeface="ＭＳ Ｐゴシック" charset="0"/>
              <a:cs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07538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Minor Prophets | Major Message</a:t>
            </a:r>
          </a:p>
        </p:txBody>
      </p:sp>
    </p:spTree>
    <p:extLst>
      <p:ext uri="{BB962C8B-B14F-4D97-AF65-F5344CB8AC3E}">
        <p14:creationId xmlns:p14="http://schemas.microsoft.com/office/powerpoint/2010/main" val="27174918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38079837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9462" name="Text Box 6"/>
          <p:cNvSpPr txBox="1">
            <a:spLocks noChangeArrowheads="1"/>
          </p:cNvSpPr>
          <p:nvPr/>
        </p:nvSpPr>
        <p:spPr bwMode="auto">
          <a:xfrm>
            <a:off x="457200" y="2681288"/>
            <a:ext cx="353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摩利沙人弥迦</a:t>
            </a: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381000" y="1614488"/>
            <a:ext cx="7772400" cy="1143000"/>
          </a:xfrm>
        </p:spPr>
        <p:txBody>
          <a:bodyPr/>
          <a:lstStyle/>
          <a:p>
            <a:pPr algn="l" eaLnBrk="1" hangingPunct="1">
              <a:defRPr/>
            </a:pPr>
            <a:r>
              <a:rPr lang="zh-CN" altLang="en-US" i="1" dirty="0">
                <a:solidFill>
                  <a:srgbClr val="FF9933"/>
                </a:solidFill>
                <a:effectLst>
                  <a:outerShdw blurRad="38100" dist="38100" dir="2700000" algn="tl">
                    <a:srgbClr val="DDDDDD"/>
                  </a:outerShdw>
                </a:effectLst>
                <a:latin typeface="Arial" charset="0"/>
                <a:ea typeface="ＭＳ Ｐゴシック" charset="0"/>
                <a:cs typeface="Arial" charset="0"/>
              </a:rPr>
              <a:t>作者</a:t>
            </a:r>
            <a:endParaRPr lang="en-US" i="1" dirty="0">
              <a:solidFill>
                <a:srgbClr val="FF9933"/>
              </a:solidFill>
              <a:effectLst>
                <a:outerShdw blurRad="38100" dist="38100" dir="2700000" algn="tl">
                  <a:srgbClr val="DDDDDD"/>
                </a:outerShdw>
              </a:effectLst>
              <a:latin typeface="Arial" charset="0"/>
              <a:ea typeface="ＭＳ Ｐゴシック" charset="0"/>
              <a:cs typeface="Arial"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Tempus Sans ITC" pitchFamily="82" charset="0"/>
                <a:ea typeface="ＭＳ Ｐゴシック" charset="0"/>
                <a:cs typeface="+mn-cs"/>
              </a:rPr>
              <a:t>Interesting Facts</a:t>
            </a:r>
          </a:p>
        </p:txBody>
      </p:sp>
      <p:sp>
        <p:nvSpPr>
          <p:cNvPr id="15565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616</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787866"/>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split in 1 Kings would soon leave Judah as the Survivng Kingdom</a:t>
            </a:r>
          </a:p>
        </p:txBody>
      </p:sp>
    </p:spTree>
    <p:extLst>
      <p:ext uri="{BB962C8B-B14F-4D97-AF65-F5344CB8AC3E}">
        <p14:creationId xmlns:p14="http://schemas.microsoft.com/office/powerpoint/2010/main" val="17130162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
        <p:nvSpPr>
          <p:cNvPr id="2" name="Rectangle 1"/>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392068422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ja-JP" altLang="en-US" sz="7200" b="1" dirty="0">
                <a:solidFill>
                  <a:srgbClr val="FFCC66"/>
                </a:solidFill>
                <a:latin typeface="Arial Black" charset="0"/>
                <a:cs typeface="+mn-cs"/>
              </a:rPr>
              <a:t>亚述威胁</a:t>
            </a:r>
            <a:endParaRPr lang="en-US" sz="7200" dirty="0">
              <a:solidFill>
                <a:srgbClr val="FFCC66"/>
              </a:solidFill>
              <a:latin typeface="Arial Black" charset="0"/>
              <a:cs typeface="+mn-cs"/>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dirty="0">
                <a:solidFill>
                  <a:srgbClr val="FFFFFF"/>
                </a:solidFill>
                <a:effectLst>
                  <a:outerShdw blurRad="38100" dist="38100" dir="2700000" algn="tl">
                    <a:srgbClr val="000000"/>
                  </a:outerShdw>
                </a:effectLst>
                <a:latin typeface="Times" charset="0"/>
                <a:cs typeface="+mn-cs"/>
              </a:rPr>
              <a:t>地中海</a:t>
            </a:r>
            <a:r>
              <a:rPr lang="en-US" sz="3200" dirty="0">
                <a:solidFill>
                  <a:srgbClr val="FFFFFF"/>
                </a:solidFill>
                <a:effectLst>
                  <a:outerShdw blurRad="38100" dist="38100" dir="2700000" algn="tl">
                    <a:srgbClr val="000000"/>
                  </a:outerShdw>
                </a:effectLst>
                <a:latin typeface="Times" charset="0"/>
                <a:cs typeface="+mn-cs"/>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亚兰</a:t>
            </a:r>
            <a:endParaRPr lang="en-US" sz="3200" b="1">
              <a:solidFill>
                <a:srgbClr val="FFFFFF"/>
              </a:solidFill>
              <a:effectLst>
                <a:outerShdw blurRad="38100" dist="38100" dir="2700000" algn="tl">
                  <a:srgbClr val="000000"/>
                </a:outerShdw>
              </a:effectLst>
              <a:latin typeface="Times" charset="0"/>
              <a:cs typeface="+mn-cs"/>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犹太</a:t>
            </a:r>
            <a:endParaRPr lang="en-US" sz="3200">
              <a:solidFill>
                <a:srgbClr val="FFFFFF"/>
              </a:solidFill>
              <a:latin typeface="Times" charset="0"/>
              <a:cs typeface="+mn-cs"/>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cs typeface="+mn-cs"/>
              </a:rPr>
              <a:t>埃及</a:t>
            </a:r>
            <a:endParaRPr lang="en-US" sz="3200" b="1">
              <a:solidFill>
                <a:srgbClr val="FFFFFF"/>
              </a:solidFill>
              <a:effectLst>
                <a:outerShdw blurRad="38100" dist="38100" dir="2700000" algn="tl">
                  <a:srgbClr val="000000"/>
                </a:outerShdw>
              </a:effectLst>
              <a:cs typeface="+mn-cs"/>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尼尼微</a:t>
            </a:r>
            <a:endParaRPr lang="en-US" sz="3200" b="1">
              <a:solidFill>
                <a:srgbClr val="FFFFFF"/>
              </a:solidFill>
              <a:effectLst>
                <a:outerShdw blurRad="38100" dist="38100" dir="2700000" algn="tl">
                  <a:srgbClr val="000000"/>
                </a:outerShdw>
              </a:effectLst>
              <a:latin typeface="Times" charset="0"/>
              <a:cs typeface="+mn-cs"/>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4800" b="1">
                <a:solidFill>
                  <a:srgbClr val="000000"/>
                </a:solidFill>
                <a:effectLst>
                  <a:outerShdw blurRad="38100" dist="38100" dir="2700000" algn="tl">
                    <a:srgbClr val="FFFFFF"/>
                  </a:outerShdw>
                </a:effectLst>
                <a:cs typeface="+mn-cs"/>
              </a:rPr>
              <a:t>亚述膨胀</a:t>
            </a:r>
            <a:endParaRPr lang="en-US" sz="4800" b="1">
              <a:solidFill>
                <a:srgbClr val="000000"/>
              </a:solidFill>
              <a:effectLst>
                <a:outerShdw blurRad="38100" dist="38100" dir="2700000" algn="tl">
                  <a:srgbClr val="FFFFFF"/>
                </a:outerShdw>
              </a:effectLst>
              <a:cs typeface="+mn-cs"/>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波斯湾</a:t>
            </a:r>
            <a:r>
              <a:rPr lang="en-US" sz="3200" b="1">
                <a:solidFill>
                  <a:srgbClr val="FFFFFF"/>
                </a:solidFill>
                <a:effectLst>
                  <a:outerShdw blurRad="38100" dist="38100" dir="2700000" algn="tl">
                    <a:srgbClr val="000000"/>
                  </a:outerShdw>
                </a:effectLst>
                <a:latin typeface="Times" charset="0"/>
                <a:cs typeface="+mn-cs"/>
              </a:rPr>
              <a:t> </a:t>
            </a: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pPr eaLnBrk="0" hangingPunct="0"/>
            <a:endParaRPr lang="en-US" sz="1800">
              <a:solidFill>
                <a:srgbClr val="FFFFFF"/>
              </a:solidFill>
              <a:latin typeface="Arial" charset="0"/>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以色列</a:t>
            </a:r>
            <a:endParaRPr lang="en-US" sz="3200" b="1">
              <a:solidFill>
                <a:srgbClr val="FFFFFF"/>
              </a:solidFill>
              <a:effectLst>
                <a:outerShdw blurRad="38100" dist="38100" dir="2700000" algn="tl">
                  <a:srgbClr val="000000"/>
                </a:outerShdw>
              </a:effectLst>
              <a:latin typeface="Times" charset="0"/>
              <a:cs typeface="+mn-cs"/>
            </a:endParaRPr>
          </a:p>
        </p:txBody>
      </p:sp>
    </p:spTree>
    <p:extLst>
      <p:ext uri="{BB962C8B-B14F-4D97-AF65-F5344CB8AC3E}">
        <p14:creationId xmlns:p14="http://schemas.microsoft.com/office/powerpoint/2010/main" val="73959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2" presetClass="entr" presetSubtype="4" fill="hold" grpId="0" nodeType="afterEffect">
                                  <p:stCondLst>
                                    <p:cond delay="7000"/>
                                  </p:stCondLst>
                                  <p:childTnLst>
                                    <p:set>
                                      <p:cBhvr>
                                        <p:cTn id="58" dur="1" fill="hold">
                                          <p:stCondLst>
                                            <p:cond delay="0"/>
                                          </p:stCondLst>
                                        </p:cTn>
                                        <p:tgtEl>
                                          <p:spTgt spid="37919"/>
                                        </p:tgtEl>
                                        <p:attrNameLst>
                                          <p:attrName>style.visibility</p:attrName>
                                        </p:attrNameLst>
                                      </p:cBhvr>
                                      <p:to>
                                        <p:strVal val="visible"/>
                                      </p:to>
                                    </p:set>
                                    <p:animEffect transition="in" filter="wipe(down)">
                                      <p:cBhvr>
                                        <p:cTn id="59" dur="500"/>
                                        <p:tgtEl>
                                          <p:spTgt spid="37919"/>
                                        </p:tgtEl>
                                      </p:cBhvr>
                                    </p:animEffect>
                                  </p:childTnLst>
                                </p:cTn>
                              </p:par>
                            </p:childTnLst>
                          </p:cTn>
                        </p:par>
                        <p:par>
                          <p:cTn id="60" fill="hold" nodeType="afterGroup">
                            <p:stCondLst>
                              <p:cond delay="25800"/>
                            </p:stCondLst>
                            <p:childTnLst>
                              <p:par>
                                <p:cTn id="61" presetID="9" presetClass="entr" presetSubtype="0" fill="hold" grpId="0" nodeType="afterEffect">
                                  <p:stCondLst>
                                    <p:cond delay="1000"/>
                                  </p:stCondLst>
                                  <p:childTnLst>
                                    <p:set>
                                      <p:cBhvr>
                                        <p:cTn id="62" dur="1" fill="hold">
                                          <p:stCondLst>
                                            <p:cond delay="0"/>
                                          </p:stCondLst>
                                        </p:cTn>
                                        <p:tgtEl>
                                          <p:spTgt spid="37923"/>
                                        </p:tgtEl>
                                        <p:attrNameLst>
                                          <p:attrName>style.visibility</p:attrName>
                                        </p:attrNameLst>
                                      </p:cBhvr>
                                      <p:to>
                                        <p:strVal val="visible"/>
                                      </p:to>
                                    </p:set>
                                    <p:animEffect transition="in" filter="dissolve">
                                      <p:cBhvr>
                                        <p:cTn id="63"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9" grpId="0" animBg="1"/>
      <p:bldP spid="37921" grpId="0" animBg="1"/>
      <p:bldP spid="3792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Assyrians conquered Israel in </a:t>
            </a:r>
            <a:r>
              <a:rPr lang="ko-KR" altLang="en-US" sz="3200" b="1" dirty="0" err="1">
                <a:effectLst>
                  <a:glow rad="127000">
                    <a:schemeClr val="tx1"/>
                  </a:glow>
                </a:effectLst>
                <a:latin typeface="Arial" charset="0"/>
                <a:ea typeface="ＭＳ Ｐゴシック" charset="0"/>
                <a:cs typeface="ＭＳ Ｐゴシック" charset="0"/>
              </a:rPr>
              <a:t>弥迦</a:t>
            </a:r>
            <a:r>
              <a:rPr lang="en-US" sz="3200" b="1" dirty="0">
                <a:effectLst>
                  <a:glow rad="127000">
                    <a:schemeClr val="tx1"/>
                  </a:glow>
                </a:effectLst>
                <a:latin typeface="Arial" charset="0"/>
                <a:ea typeface="ＭＳ Ｐゴシック" charset="0"/>
                <a:cs typeface="ＭＳ Ｐゴシック" charset="0"/>
              </a:rPr>
              <a:t>’s Time</a:t>
            </a:r>
          </a:p>
        </p:txBody>
      </p:sp>
    </p:spTree>
    <p:extLst>
      <p:ext uri="{BB962C8B-B14F-4D97-AF65-F5344CB8AC3E}">
        <p14:creationId xmlns:p14="http://schemas.microsoft.com/office/powerpoint/2010/main" val="202255751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en-GB" sz="3600" b="1" dirty="0">
                <a:solidFill>
                  <a:srgbClr val="FFFF00"/>
                </a:solidFill>
                <a:cs typeface="Arial" charset="0"/>
              </a:rPr>
              <a:t>Isaiah</a:t>
            </a:r>
            <a:r>
              <a:rPr lang="uk-UA" altLang="ja-JP" sz="3600" b="1" dirty="0">
                <a:solidFill>
                  <a:srgbClr val="FFFF00"/>
                </a:solidFill>
                <a:cs typeface="Arial" charset="0"/>
              </a:rPr>
              <a:t>'</a:t>
            </a:r>
            <a:r>
              <a:rPr lang="en-GB" altLang="ja-JP" sz="3600" b="1" dirty="0">
                <a:solidFill>
                  <a:srgbClr val="FFFF00"/>
                </a:solidFill>
                <a:cs typeface="Arial" charset="0"/>
              </a:rPr>
              <a:t>s 60-Year Ministry</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End of the </a:t>
            </a:r>
          </a:p>
          <a:p>
            <a:pPr defTabSz="449263"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sz="4000" b="1" dirty="0">
                <a:solidFill>
                  <a:schemeClr val="bg1"/>
                </a:solidFill>
              </a:rPr>
              <a:t>When Hosea, Isaiah &amp; </a:t>
            </a:r>
            <a:r>
              <a:rPr lang="ko-KR" altLang="en-US" sz="4000" b="1" dirty="0" err="1">
                <a:solidFill>
                  <a:schemeClr val="bg1"/>
                </a:solidFill>
              </a:rPr>
              <a:t>弥迦</a:t>
            </a:r>
            <a:r>
              <a:rPr lang="en-US" sz="4000" b="1" dirty="0">
                <a:solidFill>
                  <a:schemeClr val="bg1"/>
                </a:solidFill>
              </a:rPr>
              <a:t> Wrote</a:t>
            </a:r>
          </a:p>
        </p:txBody>
      </p:sp>
    </p:spTree>
    <p:extLst>
      <p:ext uri="{BB962C8B-B14F-4D97-AF65-F5344CB8AC3E}">
        <p14:creationId xmlns:p14="http://schemas.microsoft.com/office/powerpoint/2010/main" val="58573025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a:off x="0" y="31745"/>
            <a:ext cx="9144000" cy="684000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FFFFFF"/>
              </a:solidFill>
              <a:latin typeface="Times New Roman" pitchFamily="-112"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2800" b="1" dirty="0">
                <a:solidFill>
                  <a:schemeClr val="tx1"/>
                </a:solidFill>
                <a:latin typeface="Arial"/>
                <a:ea typeface="ＭＳ Ｐゴシック" charset="0"/>
                <a:cs typeface="Arial"/>
              </a:rPr>
              <a:t>OT Kings &amp; Prophets at Israel's Fall</a:t>
            </a: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457200">
              <a:defRPr/>
            </a:pPr>
            <a:r>
              <a:rPr kumimoji="0" lang="en-US" sz="2000" b="1" dirty="0">
                <a:solidFill>
                  <a:srgbClr val="000000"/>
                </a:solidFill>
                <a:effectLst/>
                <a:latin typeface="Arial"/>
                <a:ea typeface="ＭＳ Ｐゴシック" charset="0"/>
                <a:cs typeface="Arial"/>
              </a:rPr>
              <a:t>John C. Whitcomb, 4</a:t>
            </a:r>
            <a:r>
              <a:rPr kumimoji="0" lang="en-US" sz="2000" b="1" baseline="30000" dirty="0">
                <a:solidFill>
                  <a:srgbClr val="000000"/>
                </a:solidFill>
                <a:effectLst/>
                <a:latin typeface="Arial"/>
                <a:ea typeface="ＭＳ Ｐゴシック" charset="0"/>
                <a:cs typeface="Arial"/>
              </a:rPr>
              <a:t>th</a:t>
            </a:r>
            <a:r>
              <a:rPr kumimoji="0" lang="en-US" sz="2000" b="1" dirty="0">
                <a:solidFill>
                  <a:srgbClr val="000000"/>
                </a:solidFill>
                <a:effectLst/>
                <a:latin typeface="Arial"/>
                <a:ea typeface="ＭＳ Ｐゴシック" charset="0"/>
                <a:cs typeface="Arial"/>
              </a:rPr>
              <a:t> ed. (Winona Lake, IN: BMH Books, 1968), 2</a:t>
            </a: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457200">
              <a:defRPr/>
            </a:pPr>
            <a:r>
              <a:rPr kumimoji="0" lang="en-US" sz="3600" b="1" dirty="0">
                <a:solidFill>
                  <a:srgbClr val="FFFFFF"/>
                </a:solidFill>
                <a:latin typeface="Arial"/>
                <a:ea typeface="ＭＳ Ｐゴシック" charset="0"/>
                <a:cs typeface="Arial"/>
              </a:rPr>
              <a:t>HIM = Hosea + Isaiah + </a:t>
            </a:r>
            <a:r>
              <a:rPr kumimoji="0" lang="ko-KR" altLang="en-US" sz="3600" b="1" dirty="0" err="1">
                <a:solidFill>
                  <a:srgbClr val="FFFFFF"/>
                </a:solidFill>
                <a:latin typeface="Arial"/>
                <a:ea typeface="ＭＳ Ｐゴシック" charset="0"/>
                <a:cs typeface="Arial"/>
              </a:rPr>
              <a:t>弥迦</a:t>
            </a:r>
            <a:endParaRPr kumimoji="0" lang="en-US" sz="36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02584173"/>
      </p:ext>
    </p:extLst>
  </p:cSld>
  <p:clrMapOvr>
    <a:masterClrMapping/>
  </p:clrMapOvr>
  <p:transition spd="med">
    <p:zoom dir="in"/>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3744728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Keep in mind...</a:t>
            </a:r>
          </a:p>
        </p:txBody>
      </p:sp>
      <p:pic>
        <p:nvPicPr>
          <p:cNvPr id="3" name="Picture 2"/>
          <p:cNvPicPr>
            <a:picLocks noChangeAspect="1"/>
          </p:cNvPicPr>
          <p:nvPr/>
        </p:nvPicPr>
        <p:blipFill>
          <a:blip r:embed="rId3"/>
          <a:stretch>
            <a:fillRect/>
          </a:stretch>
        </p:blipFill>
        <p:spPr>
          <a:xfrm>
            <a:off x="762000" y="901700"/>
            <a:ext cx="7620000" cy="5956300"/>
          </a:xfrm>
          <a:prstGeom prst="rect">
            <a:avLst/>
          </a:prstGeom>
        </p:spPr>
      </p:pic>
    </p:spTree>
    <p:extLst>
      <p:ext uri="{BB962C8B-B14F-4D97-AF65-F5344CB8AC3E}">
        <p14:creationId xmlns:p14="http://schemas.microsoft.com/office/powerpoint/2010/main" val="10982207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4941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弥迦</a:t>
            </a:r>
            <a:r>
              <a:rPr lang="zh-CN" altLang="en-US" sz="4000" b="1" dirty="0">
                <a:solidFill>
                  <a:srgbClr val="FFFFFF"/>
                </a:solidFill>
                <a:effectLst>
                  <a:glow rad="127000">
                    <a:srgbClr val="000000"/>
                  </a:glow>
                </a:effectLst>
                <a:latin typeface="Arial" charset="0"/>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以色列民欺压穷人，而遭到上帝的审判，当他们悔改后，上帝就会在弥赛亚的国度中祝福他们（</a:t>
            </a:r>
            <a:r>
              <a:rPr lang="en-US" altLang="zh-CN" b="1" dirty="0">
                <a:solidFill>
                  <a:prstClr val="white"/>
                </a:solidFill>
                <a:effectLst>
                  <a:glow rad="101600">
                    <a:prstClr val="black">
                      <a:alpha val="99000"/>
                    </a:prstClr>
                  </a:glow>
                </a:effectLst>
              </a:rPr>
              <a:t>2</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12-13; 4</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1-5</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15; 7</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7-20</a:t>
            </a:r>
            <a:r>
              <a:rPr lang="zh-CN" altLang="en-US" b="1" dirty="0">
                <a:solidFill>
                  <a:prstClr val="white"/>
                </a:solidFill>
                <a:effectLst>
                  <a:glow rad="101600">
                    <a:prstClr val="black">
                      <a:alpha val="99000"/>
                    </a:prstClr>
                  </a:glow>
                </a:effectLst>
              </a:rPr>
              <a:t>）。</a:t>
            </a:r>
            <a:r>
              <a:rPr lang="en-US" b="1" dirty="0">
                <a:solidFill>
                  <a:prstClr val="white"/>
                </a:solidFill>
                <a:effectLst>
                  <a:glow rad="101600">
                    <a:prstClr val="black">
                      <a:alpha val="99000"/>
                    </a:prstClr>
                  </a:glow>
                </a:effectLst>
              </a:rPr>
              <a:t>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259207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3083379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4226489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万民哪！你们都要听；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地和地上所遍满的，你们要聆听；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主耶和华要指证你们的不是，</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主必从他的圣殿指证你们的不是。</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16964741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看哪</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耶和华离开自己的地方，他降下来，踏在地的高处</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4 </a:t>
            </a:r>
            <a:r>
              <a:rPr lang="ko-KR" altLang="en-US" sz="3600" b="1" dirty="0" err="1">
                <a:effectLst>
                  <a:glow rad="127000">
                    <a:schemeClr val="tx1"/>
                  </a:glow>
                </a:effectLst>
                <a:latin typeface="Arial" charset="0"/>
                <a:ea typeface="ＭＳ Ｐゴシック" charset="0"/>
                <a:cs typeface="ＭＳ Ｐゴシック" charset="0"/>
              </a:rPr>
              <a:t>群山在他脚下融化，众谷裂开</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如蜡在火前一般</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像水冲下斜坡一般</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1:3-4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604255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这都是因为雅各的过犯，以色列家的罪恶</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雅各的过犯是甚么呢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不就是撒玛利亚吗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犹大家的罪恶是甚么呢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不就是耶路撒冷吗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撒玛利亚的刑罚</a:t>
            </a:r>
            <a:br>
              <a:rPr lang="ko-KR" altLang="en-US"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6 </a:t>
            </a:r>
            <a:r>
              <a:rPr lang="ko-KR" altLang="en-US" sz="3600" b="1" dirty="0" err="1">
                <a:effectLst>
                  <a:glow rad="127000">
                    <a:schemeClr val="tx1"/>
                  </a:glow>
                </a:effectLst>
                <a:latin typeface="Arial" charset="0"/>
                <a:ea typeface="ＭＳ Ｐゴシック" charset="0"/>
                <a:cs typeface="ＭＳ Ｐゴシック" charset="0"/>
              </a:rPr>
              <a:t>所以我必使撒玛利亚变成田间的废堆</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作栽种葡萄之处</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我必把撒玛利亚的石头倒在谷中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连它的根基都露出来</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1:5-6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49043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它一切雕刻的偶像必被打碎；它全部的钱财，都要用火烧尽</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它所有的偶像，我都要毁灭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因为从妓女钱财榨取的</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最后也必归为妓女的钱财</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犹大的刑罚</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6655089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9174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为此我要痛哭哀号，赤膊光脚而行</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又要哀号如豺狼</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悲鸣像鸵鸟</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1:8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86152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a:defRPr/>
            </a:pPr>
            <a:endParaRPr lang="en-US">
              <a:solidFill>
                <a:srgbClr val="000000"/>
              </a:solidFill>
              <a:effectLst>
                <a:glow rad="127000">
                  <a:srgbClr val="000000">
                    <a:alpha val="96000"/>
                  </a:srgbClr>
                </a:glow>
              </a:effectLst>
              <a:latin typeface="Arial"/>
              <a:cs typeface="Arial"/>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a:spcBef>
                <a:spcPct val="50000"/>
              </a:spcBef>
              <a:defRPr/>
            </a:pPr>
            <a:endParaRPr lang="en-US" sz="4000" b="1">
              <a:solidFill>
                <a:srgbClr val="FFFFFF"/>
              </a:solidFill>
              <a:effectLst>
                <a:glow rad="127000">
                  <a:srgbClr val="000000">
                    <a:alpha val="96000"/>
                  </a:srgbClr>
                </a:glow>
              </a:effectLst>
              <a:latin typeface="Arial"/>
              <a:cs typeface="Arial"/>
            </a:endParaRPr>
          </a:p>
        </p:txBody>
      </p:sp>
      <p:sp>
        <p:nvSpPr>
          <p:cNvPr id="76805" name="Text Box 5"/>
          <p:cNvSpPr txBox="1">
            <a:spLocks noChangeArrowheads="1"/>
          </p:cNvSpPr>
          <p:nvPr/>
        </p:nvSpPr>
        <p:spPr bwMode="auto">
          <a:xfrm>
            <a:off x="2627784" y="3519413"/>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00CC99">
                    <a:lumMod val="60000"/>
                    <a:lumOff val="40000"/>
                  </a:srgbClr>
                </a:solidFill>
                <a:effectLst>
                  <a:glow rad="127000">
                    <a:srgbClr val="000000">
                      <a:alpha val="96000"/>
                    </a:srgbClr>
                  </a:glow>
                </a:effectLst>
                <a:latin typeface="Arial"/>
                <a:cs typeface="Arial"/>
              </a:rPr>
              <a:t>耶路撒冷</a:t>
            </a:r>
            <a:endParaRPr lang="en-US" sz="4000" b="1" dirty="0">
              <a:solidFill>
                <a:srgbClr val="00CC99">
                  <a:lumMod val="60000"/>
                  <a:lumOff val="40000"/>
                </a:srgbClr>
              </a:solidFill>
              <a:effectLst>
                <a:glow rad="127000">
                  <a:srgbClr val="000000">
                    <a:alpha val="96000"/>
                  </a:srgbClr>
                </a:glow>
              </a:effectLst>
              <a:latin typeface="Arial"/>
              <a:cs typeface="Arial"/>
            </a:endParaRP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FFFF00"/>
                </a:solidFill>
                <a:effectLst>
                  <a:glow rad="127000">
                    <a:srgbClr val="000000">
                      <a:alpha val="96000"/>
                    </a:srgbClr>
                  </a:glow>
                </a:effectLst>
                <a:latin typeface="Arial"/>
                <a:cs typeface="Arial"/>
              </a:rPr>
              <a:t>以色列</a:t>
            </a:r>
            <a:endParaRPr lang="en-US" sz="4400" b="1" dirty="0">
              <a:solidFill>
                <a:srgbClr val="FFFF00"/>
              </a:solidFill>
              <a:effectLst>
                <a:glow rad="127000">
                  <a:srgbClr val="000000">
                    <a:alpha val="96000"/>
                  </a:srgbClr>
                </a:glow>
              </a:effectLst>
              <a:latin typeface="Arial"/>
              <a:cs typeface="Arial"/>
            </a:endParaRP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47FFD1"/>
                </a:solidFill>
                <a:effectLst>
                  <a:glow rad="127000">
                    <a:srgbClr val="000000">
                      <a:alpha val="96000"/>
                    </a:srgbClr>
                  </a:glow>
                </a:effectLst>
                <a:latin typeface="Arial"/>
                <a:cs typeface="Arial"/>
              </a:rPr>
              <a:t>犹大</a:t>
            </a:r>
            <a:endParaRPr lang="en-US" sz="4400" b="1" dirty="0">
              <a:solidFill>
                <a:srgbClr val="47FFD1"/>
              </a:solidFill>
              <a:effectLst>
                <a:glow rad="127000">
                  <a:srgbClr val="000000">
                    <a:alpha val="96000"/>
                  </a:srgbClr>
                </a:glow>
              </a:effectLst>
              <a:latin typeface="Arial"/>
              <a:cs typeface="Arial"/>
            </a:endParaRP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FFFF00"/>
                </a:solidFill>
                <a:effectLst>
                  <a:glow rad="127000">
                    <a:srgbClr val="000000">
                      <a:alpha val="96000"/>
                    </a:srgbClr>
                  </a:glow>
                </a:effectLst>
                <a:latin typeface="Arial"/>
                <a:cs typeface="Arial"/>
              </a:rPr>
              <a:t>撒玛利亚</a:t>
            </a:r>
            <a:endParaRPr lang="en-US" sz="4000" b="1" dirty="0">
              <a:solidFill>
                <a:srgbClr val="FFFF00"/>
              </a:solidFill>
              <a:effectLst>
                <a:glow rad="127000">
                  <a:srgbClr val="000000">
                    <a:alpha val="96000"/>
                  </a:srgbClr>
                </a:glow>
              </a:effectLst>
              <a:latin typeface="Arial"/>
              <a:cs typeface="Arial"/>
            </a:endParaRPr>
          </a:p>
        </p:txBody>
      </p:sp>
      <p:sp>
        <p:nvSpPr>
          <p:cNvPr id="12" name="Text Box 5"/>
          <p:cNvSpPr txBox="1">
            <a:spLocks noChangeArrowheads="1"/>
          </p:cNvSpPr>
          <p:nvPr/>
        </p:nvSpPr>
        <p:spPr bwMode="auto">
          <a:xfrm>
            <a:off x="3886200" y="2667000"/>
            <a:ext cx="5195888" cy="830263"/>
          </a:xfrm>
          <a:prstGeom prst="rect">
            <a:avLst/>
          </a:prstGeom>
          <a:solidFill>
            <a:srgbClr val="000000"/>
          </a:solidFill>
          <a:ln w="9525">
            <a:noFill/>
            <a:miter lim="800000"/>
            <a:headEnd/>
            <a:tailEnd/>
          </a:ln>
          <a:effectLst/>
        </p:spPr>
        <p:txBody>
          <a:bodyPr>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defRPr/>
            </a:pPr>
            <a:r>
              <a:rPr lang="mr-IN" altLang="ja-JP" b="1" dirty="0">
                <a:solidFill>
                  <a:srgbClr val="FFFFFF"/>
                </a:solidFill>
                <a:effectLst>
                  <a:glow rad="127000">
                    <a:srgbClr val="000000">
                      <a:alpha val="96000"/>
                    </a:srgbClr>
                  </a:glow>
                </a:effectLst>
                <a:latin typeface="Arial" charset="0"/>
                <a:cs typeface="Arial" charset="0"/>
              </a:rPr>
              <a:t>"</a:t>
            </a:r>
            <a:r>
              <a:rPr lang="zh-CN" altLang="en-US" b="1" dirty="0">
                <a:solidFill>
                  <a:srgbClr val="FFFFFF"/>
                </a:solidFill>
                <a:effectLst>
                  <a:glow rad="127000">
                    <a:srgbClr val="000000">
                      <a:alpha val="96000"/>
                    </a:srgbClr>
                  </a:glow>
                </a:effectLst>
                <a:latin typeface="Arial" charset="0"/>
                <a:cs typeface="Arial" charset="0"/>
              </a:rPr>
              <a:t>所以我必使</a:t>
            </a:r>
            <a:r>
              <a:rPr lang="zh-CN" altLang="en-US" b="1" dirty="0">
                <a:solidFill>
                  <a:srgbClr val="FFFF00"/>
                </a:solidFill>
                <a:effectLst>
                  <a:glow rad="127000">
                    <a:srgbClr val="000000">
                      <a:alpha val="96000"/>
                    </a:srgbClr>
                  </a:glow>
                </a:effectLst>
                <a:latin typeface="Arial" charset="0"/>
                <a:cs typeface="Arial" charset="0"/>
              </a:rPr>
              <a:t>撒玛利亚</a:t>
            </a:r>
            <a:r>
              <a:rPr lang="zh-CN" altLang="en-US" b="1" dirty="0">
                <a:solidFill>
                  <a:srgbClr val="FFFFFF"/>
                </a:solidFill>
                <a:effectLst>
                  <a:glow rad="127000">
                    <a:srgbClr val="000000">
                      <a:alpha val="96000"/>
                    </a:srgbClr>
                  </a:glow>
                </a:effectLst>
                <a:latin typeface="Arial" charset="0"/>
                <a:cs typeface="Arial" charset="0"/>
              </a:rPr>
              <a:t>变成田间的废堆</a:t>
            </a:r>
            <a:r>
              <a:rPr lang="en-US" b="1" dirty="0">
                <a:solidFill>
                  <a:srgbClr val="FFFFFF"/>
                </a:solidFill>
                <a:effectLst>
                  <a:glow rad="127000">
                    <a:srgbClr val="000000">
                      <a:alpha val="96000"/>
                    </a:srgbClr>
                  </a:glow>
                </a:effectLst>
                <a:latin typeface="Arial" charset="0"/>
                <a:cs typeface="Arial" charset="0"/>
              </a:rPr>
              <a:t>…</a:t>
            </a: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 (1:6)</a:t>
            </a:r>
          </a:p>
        </p:txBody>
      </p:sp>
      <p:sp>
        <p:nvSpPr>
          <p:cNvPr id="14" name="Text Box 5"/>
          <p:cNvSpPr txBox="1">
            <a:spLocks noChangeArrowheads="1"/>
          </p:cNvSpPr>
          <p:nvPr/>
        </p:nvSpPr>
        <p:spPr bwMode="auto">
          <a:xfrm>
            <a:off x="179388" y="4449763"/>
            <a:ext cx="8964612" cy="1569660"/>
          </a:xfrm>
          <a:prstGeom prst="rect">
            <a:avLst/>
          </a:prstGeom>
          <a:solidFill>
            <a:srgbClr val="000000"/>
          </a:solidFill>
          <a:ln w="9525">
            <a:noFill/>
            <a:miter lim="800000"/>
            <a:headEnd/>
            <a:tailEnd/>
          </a:ln>
          <a:effectLst/>
        </p:spPr>
        <p:txBody>
          <a:bodyPr>
            <a:spAutoFit/>
          </a:bodyPr>
          <a:lstStyle/>
          <a:p>
            <a:pPr marL="355600" indent="-355600">
              <a:defRPr/>
            </a:pPr>
            <a:r>
              <a:rPr lang="mr-IN" b="1" dirty="0">
                <a:solidFill>
                  <a:srgbClr val="FFFFFF"/>
                </a:solidFill>
                <a:effectLst>
                  <a:glow rad="127000">
                    <a:srgbClr val="000000">
                      <a:alpha val="96000"/>
                    </a:srgbClr>
                  </a:glow>
                </a:effectLst>
                <a:latin typeface="Arial"/>
                <a:cs typeface="Arial"/>
              </a:rPr>
              <a:t>"</a:t>
            </a:r>
            <a:r>
              <a:rPr lang="zh-CN" altLang="en-US" b="1" dirty="0">
                <a:solidFill>
                  <a:srgbClr val="FFFFFF"/>
                </a:solidFill>
                <a:effectLst>
                  <a:glow rad="127000">
                    <a:srgbClr val="000000">
                      <a:alpha val="96000"/>
                    </a:srgbClr>
                  </a:glow>
                </a:effectLst>
                <a:latin typeface="Arial"/>
                <a:cs typeface="Arial"/>
              </a:rPr>
              <a:t>犹大啊！为你所喜爱的儿女，</a:t>
            </a:r>
          </a:p>
          <a:p>
            <a:pPr marL="355600" indent="-355600">
              <a:defRPr/>
            </a:pPr>
            <a:r>
              <a:rPr lang="zh-CN" altLang="en-US" b="1" dirty="0">
                <a:solidFill>
                  <a:srgbClr val="FFFFFF"/>
                </a:solidFill>
                <a:effectLst>
                  <a:glow rad="127000">
                    <a:srgbClr val="000000">
                      <a:alpha val="96000"/>
                    </a:srgbClr>
                  </a:glow>
                </a:effectLst>
                <a:latin typeface="Arial"/>
                <a:cs typeface="Arial"/>
              </a:rPr>
              <a:t>你要剃头，使你的头光秃，</a:t>
            </a:r>
          </a:p>
          <a:p>
            <a:pPr marL="355600" indent="-355600">
              <a:defRPr/>
            </a:pPr>
            <a:r>
              <a:rPr lang="zh-CN" altLang="en-US" b="1" dirty="0">
                <a:solidFill>
                  <a:srgbClr val="FFFFFF"/>
                </a:solidFill>
                <a:effectLst>
                  <a:glow rad="127000">
                    <a:srgbClr val="000000">
                      <a:alpha val="96000"/>
                    </a:srgbClr>
                  </a:glow>
                </a:effectLst>
                <a:latin typeface="Arial"/>
                <a:cs typeface="Arial"/>
              </a:rPr>
              <a:t>完全光秃如同秃鹰；</a:t>
            </a:r>
          </a:p>
          <a:p>
            <a:pPr marL="355600" indent="-355600">
              <a:defRPr/>
            </a:pPr>
            <a:r>
              <a:rPr lang="zh-CN" altLang="en-US" b="1" dirty="0">
                <a:solidFill>
                  <a:srgbClr val="FFFFFF"/>
                </a:solidFill>
                <a:effectLst>
                  <a:glow rad="127000">
                    <a:srgbClr val="000000">
                      <a:alpha val="96000"/>
                    </a:srgbClr>
                  </a:glow>
                </a:effectLst>
                <a:latin typeface="Arial"/>
                <a:cs typeface="Arial"/>
              </a:rPr>
              <a:t>因为他们都从你那里被掳去了。</a:t>
            </a:r>
            <a:r>
              <a:rPr lang="mr-IN" b="1" dirty="0">
                <a:solidFill>
                  <a:srgbClr val="FFFFFF"/>
                </a:solidFill>
                <a:effectLst>
                  <a:glow rad="127000">
                    <a:srgbClr val="000000">
                      <a:alpha val="96000"/>
                    </a:srgbClr>
                  </a:glow>
                </a:effectLst>
                <a:latin typeface="Arial"/>
                <a:cs typeface="Arial"/>
              </a:rPr>
              <a:t>"</a:t>
            </a:r>
            <a:r>
              <a:rPr lang="en-US" b="1" dirty="0">
                <a:solidFill>
                  <a:srgbClr val="FFFFFF"/>
                </a:solidFill>
                <a:effectLst>
                  <a:glow rad="127000">
                    <a:srgbClr val="000000">
                      <a:alpha val="96000"/>
                    </a:srgbClr>
                  </a:glow>
                </a:effectLst>
                <a:latin typeface="Arial"/>
                <a:cs typeface="Arial"/>
              </a:rPr>
              <a:t> (1:16).</a:t>
            </a: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en-US" sz="3200" dirty="0" err="1">
                <a:effectLst>
                  <a:glow rad="127000">
                    <a:schemeClr val="tx1">
                      <a:alpha val="96000"/>
                    </a:schemeClr>
                  </a:glow>
                </a:effectLst>
                <a:latin typeface="Arial" charset="0"/>
                <a:ea typeface="ＭＳ Ｐゴシック" charset="0"/>
              </a:rPr>
              <a:t>Moresheth-gath</a:t>
            </a:r>
            <a:endParaRPr lang="en-US" sz="3600" dirty="0">
              <a:effectLst>
                <a:glow rad="127000">
                  <a:schemeClr val="tx1">
                    <a:alpha val="96000"/>
                  </a:schemeClr>
                </a:glow>
              </a:effectLst>
              <a:latin typeface="Arial" charset="0"/>
              <a:ea typeface="ＭＳ Ｐゴシック" charset="0"/>
            </a:endParaRPr>
          </a:p>
        </p:txBody>
      </p:sp>
    </p:spTree>
    <p:extLst>
      <p:ext uri="{BB962C8B-B14F-4D97-AF65-F5344CB8AC3E}">
        <p14:creationId xmlns:p14="http://schemas.microsoft.com/office/powerpoint/2010/main" val="892810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grpSp>
        <p:nvGrpSpPr>
          <p:cNvPr id="2" name="Group 5"/>
          <p:cNvGrpSpPr>
            <a:grpSpLocks/>
          </p:cNvGrpSpPr>
          <p:nvPr/>
        </p:nvGrpSpPr>
        <p:grpSpPr bwMode="auto">
          <a:xfrm>
            <a:off x="1985963" y="3429001"/>
            <a:ext cx="5540375" cy="1643063"/>
            <a:chOff x="1203" y="2496"/>
            <a:chExt cx="3490" cy="1035"/>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1203" y="2542"/>
              <a:ext cx="349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9600" dirty="0" err="1">
                  <a:solidFill>
                    <a:srgbClr val="000000"/>
                  </a:solidFill>
                  <a:latin typeface="Bwhebb" charset="0"/>
                  <a:cs typeface="Times New Roman" charset="0"/>
                </a:rPr>
                <a:t>hk</a:t>
              </a:r>
              <a:r>
                <a:rPr lang="fr-FR" sz="9600" dirty="0">
                  <a:solidFill>
                    <a:srgbClr val="000000"/>
                  </a:solidFill>
                  <a:latin typeface="Bwhebb" charset="0"/>
                  <a:cs typeface="Times New Roman" charset="0"/>
                </a:rPr>
                <a:t>'</a:t>
              </a:r>
              <a:r>
                <a:rPr lang="en-US" sz="9600" dirty="0" err="1">
                  <a:solidFill>
                    <a:srgbClr val="000000"/>
                  </a:solidFill>
                  <a:latin typeface="Bwhebb" charset="0"/>
                  <a:cs typeface="Times New Roman" charset="0"/>
                </a:rPr>
                <a:t>ymi</a:t>
              </a:r>
              <a:r>
                <a:rPr lang="en-US" sz="9600" dirty="0">
                  <a:solidFill>
                    <a:srgbClr val="FFFFFF"/>
                  </a:solidFill>
                  <a:latin typeface="Bwhebb" charset="0"/>
                  <a:cs typeface="Times New Roman" charset="0"/>
                </a:rPr>
                <a:t>  </a:t>
              </a:r>
              <a:r>
                <a:rPr lang="ko-KR" altLang="en-US" sz="9600" dirty="0" err="1">
                  <a:solidFill>
                    <a:srgbClr val="000000"/>
                  </a:solidFill>
                  <a:ea typeface="Times New Roman" charset="0"/>
                  <a:cs typeface="Times New Roman" charset="0"/>
                </a:rPr>
                <a:t>弥迦</a:t>
              </a:r>
              <a:endParaRPr lang="en-US" sz="9600" dirty="0">
                <a:solidFill>
                  <a:srgbClr val="FFFFFF"/>
                </a:solidFill>
                <a:ea typeface="Times New Roman" charset="0"/>
                <a:cs typeface="Times New Roman"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533399" y="4076700"/>
            <a:ext cx="8839200" cy="1676400"/>
          </a:xfrm>
        </p:spPr>
        <p:txBody>
          <a:bodyPr/>
          <a:lstStyle/>
          <a:p>
            <a:pPr algn="r" eaLnBrk="1" hangingPunct="1">
              <a:defRPr/>
            </a:pPr>
            <a:r>
              <a:rPr lang="en-US" sz="7200" dirty="0" err="1">
                <a:effectLst>
                  <a:outerShdw blurRad="50800" dist="38100" dir="2700000">
                    <a:srgbClr val="000000">
                      <a:alpha val="43000"/>
                    </a:srgbClr>
                  </a:outerShdw>
                </a:effectLst>
                <a:latin typeface="Bwhebb" charset="0"/>
                <a:ea typeface="ＭＳ Ｐゴシック" charset="0"/>
                <a:cs typeface="Times New Roman" charset="0"/>
              </a:rPr>
              <a:t>hk</a:t>
            </a:r>
            <a:r>
              <a:rPr lang="fr-FR" sz="7200" dirty="0">
                <a:effectLst>
                  <a:outerShdw blurRad="50800" dist="38100" dir="2700000">
                    <a:srgbClr val="000000">
                      <a:alpha val="43000"/>
                    </a:srgbClr>
                  </a:outerShdw>
                </a:effectLst>
                <a:latin typeface="Bwhebb" charset="0"/>
                <a:ea typeface="ＭＳ Ｐゴシック" charset="0"/>
                <a:cs typeface="Times New Roman" charset="0"/>
              </a:rPr>
              <a:t>'</a:t>
            </a:r>
            <a:r>
              <a:rPr lang="en-US" sz="7200" dirty="0" err="1">
                <a:effectLst>
                  <a:outerShdw blurRad="50800" dist="38100" dir="2700000">
                    <a:srgbClr val="000000">
                      <a:alpha val="43000"/>
                    </a:srgbClr>
                  </a:outerShdw>
                </a:effectLst>
                <a:latin typeface="Bwhebb" charset="0"/>
                <a:ea typeface="ＭＳ Ｐゴシック" charset="0"/>
                <a:cs typeface="Times New Roman" charset="0"/>
              </a:rPr>
              <a:t>ymi</a:t>
            </a:r>
            <a:r>
              <a:rPr lang="en-US" sz="7200" dirty="0">
                <a:effectLst>
                  <a:outerShdw blurRad="50800" dist="38100" dir="2700000" algn="tl">
                    <a:srgbClr val="000000">
                      <a:alpha val="43000"/>
                    </a:srgbClr>
                  </a:outerShdw>
                </a:effectLst>
                <a:latin typeface="Bwhebb" charset="0"/>
                <a:ea typeface="ＭＳ Ｐゴシック" charset="0"/>
                <a:cs typeface="Times New Roman" charset="0"/>
              </a:rPr>
              <a:t>   </a:t>
            </a:r>
            <a:r>
              <a:rPr lang="ko-KR" altLang="en-US" sz="7200" dirty="0" err="1">
                <a:effectLst>
                  <a:outerShdw blurRad="50800" dist="38100" dir="2700000" algn="tl">
                    <a:srgbClr val="000000">
                      <a:alpha val="43000"/>
                    </a:srgbClr>
                  </a:outerShdw>
                </a:effectLst>
                <a:latin typeface="Capitals" charset="0"/>
                <a:ea typeface="ＭＳ Ｐゴシック" charset="0"/>
                <a:cs typeface="Capitals" charset="0"/>
              </a:rPr>
              <a:t>弥迦</a:t>
            </a:r>
            <a:r>
              <a:rPr lang="en-US" sz="7200" dirty="0">
                <a:effectLst>
                  <a:outerShdw blurRad="50800" dist="38100" dir="2700000" algn="tl">
                    <a:srgbClr val="000000">
                      <a:alpha val="43000"/>
                    </a:srgbClr>
                  </a:outerShdw>
                </a:effectLst>
                <a:latin typeface="Capitals" charset="0"/>
                <a:ea typeface="ＭＳ Ｐゴシック" charset="0"/>
                <a:cs typeface="Capitals" charset="0"/>
              </a:rPr>
              <a:t>'s Lament</a:t>
            </a:r>
            <a:endParaRPr lang="en-US" sz="32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Tree>
    <p:extLst>
      <p:ext uri="{BB962C8B-B14F-4D97-AF65-F5344CB8AC3E}">
        <p14:creationId xmlns:p14="http://schemas.microsoft.com/office/powerpoint/2010/main" val="872409142"/>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
        <p:nvSpPr>
          <p:cNvPr id="50"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为此我要痛哭哀号，</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赤膊光脚而行；</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又要哀号如豺狼，</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悲鸣像鸵鸟。</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21229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上帝控告以色列和犹大的罪恶和对穷人的剥削，并宣告在被掳期间的审判，以期他们可以悔改，并应许赦免以及在救主弥赛亚之下国度的祝福，以实现对亚伯拉罕之约。</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弥迦书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615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10275170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53579204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98954486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那些在床上图谋不义，</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并且行恶的人有祸了！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因为他们的手有力量，</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天一亮，就作出来了。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他们要田地，就去抢夺；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想要房屋，就去强取。</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他们欺压人和他的家眷，</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取人和人的产业。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6290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因此耶和华这样说：看哪</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我策划灾祸攻击这家族</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你们无法缩起颈项避开这灾祸</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你们不能昂首而行</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昂首而行</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高视阔步</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因为这是个灾难的时代</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793706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到那日，必有人作歌讽刺你们</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唱悲伤的哀歌，说</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我们彻底被毁灭了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我子民分内的产业，他竟转给别人了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他怎可从我这里挪去</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把我们的田地分给掳掠我们的人</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分给掳掠我们的人</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分给背道的人</a:t>
            </a:r>
            <a:r>
              <a:rPr lang="ko-KR" altLang="en-US" sz="3600" b="1" dirty="0">
                <a:effectLst>
                  <a:glow rad="127000">
                    <a:schemeClr val="tx1"/>
                  </a:glow>
                </a:effectLst>
                <a:latin typeface="Arial" charset="0"/>
                <a:ea typeface="ＭＳ Ｐゴシック" charset="0"/>
                <a:cs typeface="ＭＳ Ｐゴシック" charset="0"/>
              </a:rPr>
              <a:t>”） ！” </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5</a:t>
            </a:r>
            <a:r>
              <a:rPr lang="ko-KR" altLang="en-US" sz="3600" b="1" dirty="0" err="1">
                <a:effectLst>
                  <a:glow rad="127000">
                    <a:schemeClr val="tx1"/>
                  </a:glow>
                </a:effectLst>
                <a:latin typeface="Arial" charset="0"/>
                <a:ea typeface="ＭＳ Ｐゴシック" charset="0"/>
                <a:cs typeface="ＭＳ Ｐゴシック" charset="0"/>
              </a:rPr>
              <a:t>因此你在耶和华的会众中</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必没有抽籤拉准绳的人了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攻击先知的话</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2:4-5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75045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bwMode="auto">
          <a:xfrm>
            <a:off x="2316500" y="29469"/>
            <a:ext cx="6667285" cy="3815479"/>
          </a:xfrm>
          <a:prstGeom prst="wedgeRoundRectCallout">
            <a:avLst>
              <a:gd name="adj1" fmla="val -60516"/>
              <a:gd name="adj2" fmla="val 96091"/>
              <a:gd name="adj3" fmla="val 16667"/>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28160" y="620688"/>
            <a:ext cx="6615840" cy="3224260"/>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有人预言说</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你们不要说预言；人不可预言这些事</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羞耻不会临到我们</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38306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雅各家啊</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人怎可说</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耶和华的心着急</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耶和华的心着急</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直译作“耶和华的灵是短的吗</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不能忍耐呢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这些是他的作为吗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我耶和华的话对行事正直的人不是有益的吗</a:t>
            </a:r>
            <a:r>
              <a:rPr lang="ko-KR" altLang="en-US" sz="32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190820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你们却像仇敌一样，起来攻击我的子民</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你们却像仇敌一样</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起来攻击我的子民</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然而，我的子民竟兴起来像仇敌一样</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你们竟从安详过路的人身上剥去衣服</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从不愿作战的人身上剥去外衣</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2:8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18062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弥迦忽视了摩西之约的律例，但最终还是获得亚伯拉罕之约的祝福。（</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12-13; 4-5; 7</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7-20</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lang="en-SG"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857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你们把我民中的妇女赶逐，离开欢乐的家园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你们把我的尊荣，从她们的婴孩身上夺去</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直到永远</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2:9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140471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起来，走吧</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这不是你们安息之地</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你们因为不洁净的缘故</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必被毁灭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是不可挽救的毁灭</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11   </a:t>
            </a:r>
            <a:r>
              <a:rPr lang="ko-KR" altLang="en-US" sz="3600" b="1" dirty="0" err="1">
                <a:effectLst>
                  <a:glow rad="127000">
                    <a:schemeClr val="tx1"/>
                  </a:glow>
                </a:effectLst>
                <a:latin typeface="Arial" charset="0"/>
                <a:ea typeface="ＭＳ Ｐゴシック" charset="0"/>
                <a:cs typeface="ＭＳ Ｐゴシック" charset="0"/>
              </a:rPr>
              <a:t>若有人随从虚假的心，撒谎说</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我要向你们说清酒和烈酒的预言</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那人就是这民的预言家了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2:10-11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843890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雅各家啊！我必召集你们所有的人，</a:t>
            </a:r>
            <a:br>
              <a:rPr lang="zh-CN" altLang="en-US" sz="2800" b="1" dirty="0">
                <a:solidFill>
                  <a:schemeClr val="tx1"/>
                </a:solidFill>
                <a:cs typeface="+mj-cs"/>
              </a:rPr>
            </a:br>
            <a:r>
              <a:rPr lang="zh-CN" altLang="en-US" sz="2800" b="1" dirty="0">
                <a:solidFill>
                  <a:schemeClr val="tx1"/>
                </a:solidFill>
                <a:cs typeface="+mj-cs"/>
              </a:rPr>
              <a:t>聚集以色列的余民；</a:t>
            </a:r>
            <a:br>
              <a:rPr lang="zh-CN" altLang="en-US" sz="2800" b="1" dirty="0">
                <a:solidFill>
                  <a:schemeClr val="tx1"/>
                </a:solidFill>
                <a:cs typeface="+mj-cs"/>
              </a:rPr>
            </a:br>
            <a:r>
              <a:rPr lang="zh-CN" altLang="en-US" sz="2800" b="1" dirty="0">
                <a:solidFill>
                  <a:schemeClr val="tx1"/>
                </a:solidFill>
                <a:cs typeface="+mj-cs"/>
              </a:rPr>
              <a:t>我要把他们安置在一起，像羊在羊圈里，</a:t>
            </a:r>
            <a:br>
              <a:rPr lang="zh-CN" altLang="en-US" sz="2800" b="1" dirty="0">
                <a:solidFill>
                  <a:schemeClr val="tx1"/>
                </a:solidFill>
                <a:cs typeface="+mj-cs"/>
              </a:rPr>
            </a:br>
            <a:r>
              <a:rPr lang="zh-CN" altLang="en-US" sz="2800" b="1" dirty="0">
                <a:solidFill>
                  <a:schemeClr val="tx1"/>
                </a:solidFill>
                <a:cs typeface="+mj-cs"/>
              </a:rPr>
              <a:t>像群羊远离了人，在草场上喧哗。</a:t>
            </a:r>
            <a:r>
              <a:rPr lang="en-US" sz="2800" b="1" dirty="0">
                <a:solidFill>
                  <a:schemeClr val="tx1"/>
                </a:solidFill>
                <a:cs typeface="+mj-cs"/>
              </a:rPr>
              <a:t>” </a:t>
            </a:r>
            <a:br>
              <a:rPr lang="en-US" sz="2800" b="1" dirty="0">
                <a:solidFill>
                  <a:schemeClr val="tx1"/>
                </a:solidFill>
                <a:cs typeface="+mj-cs"/>
              </a:rPr>
            </a:br>
            <a:r>
              <a:rPr lang="en-US" sz="2800" b="1" dirty="0">
                <a:solidFill>
                  <a:schemeClr val="tx1"/>
                </a:solidFill>
              </a:rPr>
              <a:t>(</a:t>
            </a:r>
            <a:r>
              <a:rPr lang="zh-CN" altLang="en-US" sz="2800" b="1" dirty="0">
                <a:solidFill>
                  <a:schemeClr val="tx1"/>
                </a:solidFill>
              </a:rPr>
              <a:t>弥迦 </a:t>
            </a:r>
            <a:r>
              <a:rPr lang="en-US" sz="2800" b="1" dirty="0">
                <a:solidFill>
                  <a:schemeClr val="tx1"/>
                </a:solidFill>
              </a:rPr>
              <a:t>2:12 </a:t>
            </a:r>
            <a:r>
              <a:rPr lang="en-US" altLang="zh-CN" sz="2800" b="1" dirty="0">
                <a:solidFill>
                  <a:schemeClr val="tx1"/>
                </a:solidFill>
              </a:rPr>
              <a:t>CNV</a:t>
            </a:r>
            <a:r>
              <a:rPr lang="en-US" sz="2800" b="1" dirty="0">
                <a:solidFill>
                  <a:schemeClr val="tx1"/>
                </a:solidFill>
              </a:rPr>
              <a:t>).</a:t>
            </a:r>
            <a:endParaRPr lang="en-US" sz="2800" b="1" dirty="0">
              <a:solidFill>
                <a:schemeClr val="tx1"/>
              </a:solidFill>
              <a:cs typeface="+mj-cs"/>
            </a:endParaRPr>
          </a:p>
        </p:txBody>
      </p:sp>
    </p:spTree>
    <p:extLst>
      <p:ext uri="{BB962C8B-B14F-4D97-AF65-F5344CB8AC3E}">
        <p14:creationId xmlns:p14="http://schemas.microsoft.com/office/powerpoint/2010/main" val="208031969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开路的人领先上去；</a:t>
            </a:r>
            <a:br>
              <a:rPr lang="zh-CN" altLang="en-US" sz="2800" b="1" dirty="0">
                <a:solidFill>
                  <a:schemeClr val="tx1"/>
                </a:solidFill>
                <a:cs typeface="+mj-cs"/>
              </a:rPr>
            </a:br>
            <a:r>
              <a:rPr lang="zh-CN" altLang="en-US" sz="2800" b="1" dirty="0">
                <a:solidFill>
                  <a:schemeClr val="tx1"/>
                </a:solidFill>
                <a:cs typeface="+mj-cs"/>
              </a:rPr>
              <a:t>他们开路，闯门进入，又从门里出来；</a:t>
            </a:r>
            <a:br>
              <a:rPr lang="zh-CN" altLang="en-US" sz="2800" b="1" dirty="0">
                <a:solidFill>
                  <a:schemeClr val="tx1"/>
                </a:solidFill>
                <a:cs typeface="+mj-cs"/>
              </a:rPr>
            </a:br>
            <a:r>
              <a:rPr lang="zh-CN" altLang="en-US" sz="2800" b="1" dirty="0">
                <a:solidFill>
                  <a:schemeClr val="tx1"/>
                </a:solidFill>
                <a:cs typeface="+mj-cs"/>
              </a:rPr>
              <a:t>他们的王在他们面前走过，</a:t>
            </a:r>
            <a:br>
              <a:rPr lang="zh-CN" altLang="en-US" sz="2800" b="1" dirty="0">
                <a:solidFill>
                  <a:schemeClr val="tx1"/>
                </a:solidFill>
                <a:cs typeface="+mj-cs"/>
              </a:rPr>
            </a:br>
            <a:r>
              <a:rPr lang="zh-CN" altLang="en-US" sz="2800" b="1" dirty="0">
                <a:solidFill>
                  <a:schemeClr val="tx1"/>
                </a:solidFill>
                <a:cs typeface="+mj-cs"/>
              </a:rPr>
              <a:t>耶和华领导他们。</a:t>
            </a:r>
            <a:r>
              <a:rPr lang="ru-RU" sz="2800" b="1" dirty="0">
                <a:solidFill>
                  <a:schemeClr val="tx1"/>
                </a:solidFill>
                <a:cs typeface="+mj-cs"/>
              </a:rPr>
              <a:t>”</a:t>
            </a:r>
            <a:r>
              <a:rPr lang="en-US" sz="2800" b="1" dirty="0">
                <a:solidFill>
                  <a:schemeClr val="tx1"/>
                </a:solidFill>
                <a:cs typeface="+mj-cs"/>
              </a:rPr>
              <a:t> (</a:t>
            </a:r>
            <a:r>
              <a:rPr lang="zh-CN" altLang="en-US" sz="2800" b="1" dirty="0">
                <a:solidFill>
                  <a:schemeClr val="tx1"/>
                </a:solidFill>
                <a:cs typeface="+mj-cs"/>
              </a:rPr>
              <a:t>弥迦 </a:t>
            </a:r>
            <a:r>
              <a:rPr lang="en-US" sz="2800" b="1" dirty="0">
                <a:solidFill>
                  <a:schemeClr val="tx1"/>
                </a:solidFill>
                <a:cs typeface="+mj-cs"/>
              </a:rPr>
              <a:t>2:13 </a:t>
            </a:r>
            <a:r>
              <a:rPr lang="en-US" altLang="zh-CN" sz="2800" b="1" dirty="0">
                <a:solidFill>
                  <a:schemeClr val="tx1"/>
                </a:solidFill>
                <a:cs typeface="+mj-cs"/>
              </a:rPr>
              <a:t>CNV</a:t>
            </a:r>
            <a:r>
              <a:rPr lang="en-US" sz="2800" b="1" dirty="0">
                <a:solidFill>
                  <a:schemeClr val="tx1"/>
                </a:solidFill>
                <a:cs typeface="+mj-cs"/>
              </a:rPr>
              <a:t>).</a:t>
            </a:r>
          </a:p>
        </p:txBody>
      </p:sp>
    </p:spTree>
    <p:extLst>
      <p:ext uri="{BB962C8B-B14F-4D97-AF65-F5344CB8AC3E}">
        <p14:creationId xmlns:p14="http://schemas.microsoft.com/office/powerpoint/2010/main" val="6158888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What about us?</a:t>
            </a:r>
          </a:p>
        </p:txBody>
      </p:sp>
      <p:sp>
        <p:nvSpPr>
          <p:cNvPr id="4" name="Rectangle 2"/>
          <p:cNvSpPr txBox="1">
            <a:spLocks noChangeArrowheads="1"/>
          </p:cNvSpPr>
          <p:nvPr/>
        </p:nvSpPr>
        <p:spPr bwMode="auto">
          <a:xfrm>
            <a:off x="162811" y="1286129"/>
            <a:ext cx="3695864" cy="5453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God will judge or bless us based on how we treat the poor.</a:t>
            </a:r>
          </a:p>
        </p:txBody>
      </p:sp>
    </p:spTree>
    <p:extLst>
      <p:ext uri="{BB962C8B-B14F-4D97-AF65-F5344CB8AC3E}">
        <p14:creationId xmlns:p14="http://schemas.microsoft.com/office/powerpoint/2010/main" val="2258822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教导事工 </a:t>
            </a:r>
            <a:r>
              <a:rPr lang="en-US" b="1" dirty="0">
                <a:cs typeface="+mj-cs"/>
              </a:rPr>
              <a:t>1997-2016</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蒙古</a:t>
            </a:r>
            <a:endParaRPr lang="en-US" sz="1800" b="1" dirty="0">
              <a:solidFill>
                <a:srgbClr val="FFFFFF"/>
              </a:solidFill>
              <a:latin typeface="Arial" charset="0"/>
              <a:ea typeface="+mn-ea"/>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印度</a:t>
            </a:r>
            <a:endParaRPr lang="en-US" sz="1800" b="1" dirty="0">
              <a:solidFill>
                <a:srgbClr val="FFFFFF"/>
              </a:solidFill>
              <a:latin typeface="Arial" charset="0"/>
              <a:ea typeface="+mn-ea"/>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缅甸</a:t>
            </a:r>
            <a:endParaRPr lang="en-US" sz="1800" b="1" dirty="0">
              <a:solidFill>
                <a:srgbClr val="FFFFFF"/>
              </a:solidFill>
              <a:latin typeface="Arial" charset="0"/>
              <a:ea typeface="+mn-ea"/>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0" fontAlgn="auto" hangingPunct="0">
              <a:spcBef>
                <a:spcPct val="50000"/>
              </a:spcBef>
              <a:spcAft>
                <a:spcPts val="0"/>
              </a:spcAft>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新加坡</a:t>
            </a:r>
            <a:endParaRPr lang="en-US" sz="1800" b="1" dirty="0">
              <a:solidFill>
                <a:srgbClr val="FFFFFF"/>
              </a:solidFill>
              <a:latin typeface="Arial" charset="0"/>
              <a:ea typeface="+mn-ea"/>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中国</a:t>
            </a:r>
            <a:endParaRPr lang="en-US" sz="1800" b="1" dirty="0">
              <a:solidFill>
                <a:srgbClr val="FFFFFF"/>
              </a:solidFill>
              <a:latin typeface="Arial" charset="0"/>
              <a:ea typeface="+mn-ea"/>
              <a:cs typeface="+mn-cs"/>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越南</a:t>
            </a:r>
            <a:endParaRPr lang="en-US" sz="1800" b="1" dirty="0">
              <a:solidFill>
                <a:srgbClr val="FFFFFF"/>
              </a:solidFill>
              <a:latin typeface="Arial" charset="0"/>
              <a:ea typeface="+mn-ea"/>
              <a:cs typeface="+mn-cs"/>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马来西亚</a:t>
            </a:r>
            <a:endParaRPr lang="en-US" sz="1800" b="1" dirty="0">
              <a:solidFill>
                <a:srgbClr val="FFFFFF"/>
              </a:solidFill>
              <a:latin typeface="Arial" charset="0"/>
              <a:ea typeface="+mn-ea"/>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泰国</a:t>
            </a:r>
            <a:endParaRPr lang="en-US" sz="1800" b="1" dirty="0">
              <a:solidFill>
                <a:srgbClr val="FFFFFF"/>
              </a:solidFill>
              <a:latin typeface="Arial" charset="0"/>
              <a:ea typeface="+mn-ea"/>
              <a:cs typeface="+mn-cs"/>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印尼</a:t>
            </a:r>
            <a:endParaRPr lang="en-US" sz="1800" b="1" dirty="0">
              <a:solidFill>
                <a:srgbClr val="FFFFFF"/>
              </a:solidFill>
              <a:latin typeface="Arial" charset="0"/>
              <a:ea typeface="+mn-ea"/>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韩国</a:t>
            </a:r>
            <a:endParaRPr lang="en-US" sz="1800" b="1" dirty="0">
              <a:solidFill>
                <a:srgbClr val="FFFFFF"/>
              </a:solidFill>
              <a:latin typeface="Arial" charset="0"/>
              <a:ea typeface="+mn-ea"/>
              <a:cs typeface="+mn-cs"/>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约旦</a:t>
            </a:r>
            <a:endParaRPr lang="en-US" sz="1800" b="1" dirty="0">
              <a:solidFill>
                <a:srgbClr val="FFFFFF"/>
              </a:solidFill>
              <a:latin typeface="Arial" charset="0"/>
              <a:ea typeface="+mn-ea"/>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尼泊尔</a:t>
            </a:r>
            <a:endParaRPr lang="en-US" sz="1800" b="1" dirty="0">
              <a:solidFill>
                <a:srgbClr val="FFFFFF"/>
              </a:solidFill>
              <a:latin typeface="Arial" charset="0"/>
              <a:ea typeface="+mn-ea"/>
              <a:cs typeface="+mn-cs"/>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斯里兰卡</a:t>
            </a:r>
            <a:endParaRPr lang="en-US" sz="1800" b="1" dirty="0">
              <a:solidFill>
                <a:srgbClr val="FFFFFF"/>
              </a:solidFill>
              <a:latin typeface="Arial" charset="0"/>
              <a:ea typeface="+mn-ea"/>
              <a:cs typeface="+mn-cs"/>
            </a:endParaRPr>
          </a:p>
        </p:txBody>
      </p:sp>
    </p:spTree>
    <p:extLst>
      <p:ext uri="{BB962C8B-B14F-4D97-AF65-F5344CB8AC3E}">
        <p14:creationId xmlns:p14="http://schemas.microsoft.com/office/powerpoint/2010/main" val="234253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Tree>
    <p:extLst>
      <p:ext uri="{BB962C8B-B14F-4D97-AF65-F5344CB8AC3E}">
        <p14:creationId xmlns:p14="http://schemas.microsoft.com/office/powerpoint/2010/main" val="34141200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40232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sym typeface="Arial"/>
              <a:rtl val="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33331"/>
            <a:ext cx="7332363" cy="4668592"/>
          </a:xfrm>
          <a:prstGeom prst="rect">
            <a:avLst/>
          </a:prstGeom>
        </p:spPr>
      </p:pic>
      <p:sp>
        <p:nvSpPr>
          <p:cNvPr id="4" name="TextBox 3"/>
          <p:cNvSpPr txBox="1"/>
          <p:nvPr/>
        </p:nvSpPr>
        <p:spPr>
          <a:xfrm>
            <a:off x="1700011" y="197123"/>
            <a:ext cx="5032147" cy="923330"/>
          </a:xfrm>
          <a:prstGeom prst="rect">
            <a:avLst/>
          </a:prstGeom>
          <a:noFill/>
        </p:spPr>
        <p:txBody>
          <a:bodyPr wrap="none" rtlCol="0">
            <a:spAutoFit/>
          </a:bodyPr>
          <a:lstStyle/>
          <a:p>
            <a:pPr defTabSz="457200" fontAlgn="auto">
              <a:spcBef>
                <a:spcPts val="0"/>
              </a:spcBef>
              <a:spcAft>
                <a:spcPts val="0"/>
              </a:spcAft>
            </a:pPr>
            <a:r>
              <a:rPr lang="zh-CN" altLang="en-US" sz="5400" dirty="0">
                <a:solidFill>
                  <a:prstClr val="black"/>
                </a:solidFill>
                <a:latin typeface="Bauhaus 93" panose="04030905020B02020C02" pitchFamily="82" charset="0"/>
                <a:ea typeface="Arial"/>
                <a:cs typeface="Arial"/>
                <a:sym typeface="Arial"/>
                <a:rtl val="0"/>
              </a:rPr>
              <a:t>最爱的足球队？</a:t>
            </a:r>
            <a:endParaRPr lang="en-US" sz="5400" dirty="0">
              <a:solidFill>
                <a:prstClr val="black"/>
              </a:solidFill>
              <a:latin typeface="Bauhaus 93" panose="04030905020B02020C02" pitchFamily="82" charset="0"/>
              <a:ea typeface="Arial"/>
              <a:cs typeface="Arial"/>
              <a:sym typeface="Arial"/>
              <a:rtl val="0"/>
            </a:endParaRPr>
          </a:p>
        </p:txBody>
      </p:sp>
      <p:sp>
        <p:nvSpPr>
          <p:cNvPr id="18" name="TextBox 17"/>
          <p:cNvSpPr txBox="1"/>
          <p:nvPr/>
        </p:nvSpPr>
        <p:spPr>
          <a:xfrm>
            <a:off x="600971" y="5458235"/>
            <a:ext cx="8079456" cy="923330"/>
          </a:xfrm>
          <a:prstGeom prst="rect">
            <a:avLst/>
          </a:prstGeom>
          <a:noFill/>
        </p:spPr>
        <p:txBody>
          <a:bodyPr wrap="none" rtlCol="0">
            <a:spAutoFit/>
          </a:bodyPr>
          <a:lstStyle/>
          <a:p>
            <a:pPr defTabSz="457200" fontAlgn="auto">
              <a:spcBef>
                <a:spcPts val="0"/>
              </a:spcBef>
              <a:spcAft>
                <a:spcPts val="0"/>
              </a:spcAft>
            </a:pPr>
            <a:r>
              <a:rPr lang="en-AU" sz="5400" dirty="0" err="1">
                <a:solidFill>
                  <a:prstClr val="white"/>
                </a:solidFill>
                <a:latin typeface="Bauhaus 93" panose="04030905020B02020C02" pitchFamily="82" charset="0"/>
                <a:ea typeface="Arial"/>
                <a:cs typeface="Arial"/>
                <a:sym typeface="Arial"/>
                <a:rtl val="0"/>
              </a:rPr>
              <a:t>Chak</a:t>
            </a:r>
            <a:r>
              <a:rPr lang="en-AU" sz="5400" dirty="0">
                <a:solidFill>
                  <a:prstClr val="white"/>
                </a:solidFill>
                <a:latin typeface="Bauhaus 93" panose="04030905020B02020C02" pitchFamily="82" charset="0"/>
                <a:ea typeface="Arial"/>
                <a:cs typeface="Arial"/>
                <a:sym typeface="Arial"/>
                <a:rtl val="0"/>
              </a:rPr>
              <a:t> </a:t>
            </a:r>
            <a:r>
              <a:rPr lang="en-AU" sz="5400" dirty="0" err="1">
                <a:solidFill>
                  <a:prstClr val="white"/>
                </a:solidFill>
                <a:latin typeface="Bauhaus 93" panose="04030905020B02020C02" pitchFamily="82" charset="0"/>
                <a:ea typeface="Arial"/>
                <a:cs typeface="Arial"/>
                <a:sym typeface="Arial"/>
                <a:rtl val="0"/>
              </a:rPr>
              <a:t>Kropop</a:t>
            </a:r>
            <a:r>
              <a:rPr lang="en-AU" sz="5400" dirty="0">
                <a:solidFill>
                  <a:prstClr val="white"/>
                </a:solidFill>
                <a:latin typeface="Bauhaus 93" panose="04030905020B02020C02" pitchFamily="82" charset="0"/>
                <a:ea typeface="Arial"/>
                <a:cs typeface="Arial"/>
                <a:sym typeface="Arial"/>
                <a:rtl val="0"/>
              </a:rPr>
              <a:t> Po </a:t>
            </a:r>
            <a:r>
              <a:rPr lang="en-AU" sz="5400" dirty="0" err="1">
                <a:solidFill>
                  <a:prstClr val="white"/>
                </a:solidFill>
                <a:latin typeface="Bauhaus 93" panose="04030905020B02020C02" pitchFamily="82" charset="0"/>
                <a:ea typeface="Arial"/>
                <a:cs typeface="Arial"/>
                <a:sym typeface="Arial"/>
                <a:rtl val="0"/>
              </a:rPr>
              <a:t>Mongkol</a:t>
            </a:r>
            <a:endParaRPr lang="en-US" sz="5400" dirty="0">
              <a:solidFill>
                <a:prstClr val="white"/>
              </a:solidFill>
              <a:latin typeface="Bauhaus 93" panose="04030905020B02020C02" pitchFamily="82" charset="0"/>
              <a:ea typeface="Arial"/>
              <a:cs typeface="Arial"/>
              <a:sym typeface="Arial"/>
              <a:rtl val="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41324"/>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52292"/>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48094"/>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48094"/>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54286"/>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54203"/>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48094"/>
            <a:ext cx="1039112" cy="1459178"/>
          </a:xfrm>
          <a:prstGeom prst="rect">
            <a:avLst/>
          </a:prstGeom>
        </p:spPr>
      </p:pic>
    </p:spTree>
    <p:extLst>
      <p:ext uri="{BB962C8B-B14F-4D97-AF65-F5344CB8AC3E}">
        <p14:creationId xmlns:p14="http://schemas.microsoft.com/office/powerpoint/2010/main" val="1883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上帝将遵循犹大罪的惩罚与流亡的救赎</a:t>
            </a:r>
            <a:br>
              <a:rPr lang="en-US" altLang="zh-CN" sz="3200" b="1" dirty="0">
                <a:solidFill>
                  <a:srgbClr val="FFFFFF"/>
                </a:solidFill>
                <a:effectLst>
                  <a:glow rad="127000">
                    <a:srgbClr val="000000"/>
                  </a:glow>
                </a:effectLst>
                <a:latin typeface="Arial" charset="0"/>
                <a:ea typeface="ＭＳ Ｐゴシック" charset="0"/>
                <a:cs typeface="ＭＳ Ｐゴシック" charset="0"/>
              </a:rPr>
            </a:b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4:10; 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），伴随着出埃及记中的奇事（</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7:15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6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41745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8324514" cy="830997"/>
          </a:xfrm>
          <a:prstGeom prst="rect">
            <a:avLst/>
          </a:prstGeom>
          <a:noFill/>
        </p:spPr>
        <p:txBody>
          <a:bodyPr wrap="none" rtlCol="0">
            <a:spAutoFit/>
          </a:bodyPr>
          <a:lstStyle/>
          <a:p>
            <a:pP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Indochina Starfish Foundation</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6">
                <a:alphaModFix amt="67000"/>
              </a:blip>
              <a:srcRect/>
              <a:tile tx="0" ty="0" sx="100000" sy="100000" flip="none" algn="tl"/>
            </a:blipFill>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6">
                <a:alphaModFix amt="67000"/>
              </a:blip>
              <a:srcRect/>
              <a:tile tx="0" ty="0" sx="100000" sy="100000" flip="none" algn="tl"/>
            </a:blipFill>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5723590" y="2199925"/>
            <a:ext cx="3332964" cy="2308324"/>
          </a:xfrm>
          <a:prstGeom prst="rect">
            <a:avLst/>
          </a:prstGeom>
          <a:noFill/>
        </p:spPr>
        <p:txBody>
          <a:bodyPr wrap="none" rtlCol="0">
            <a:spAutoFit/>
          </a:bodyPr>
          <a:lstStyle/>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Education</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Medical Care</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Nutritious food</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School Uniforms</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Incentive to the family</a:t>
            </a:r>
          </a:p>
          <a:p>
            <a:pPr algn="r" defTabSz="457200" fontAlgn="auto">
              <a:spcBef>
                <a:spcPts val="0"/>
              </a:spcBef>
              <a:spcAft>
                <a:spcPts val="0"/>
              </a:spcAft>
            </a:pPr>
            <a:r>
              <a:rPr lang="en-AU" dirty="0">
                <a:solidFill>
                  <a:prstClr val="black"/>
                </a:solidFill>
                <a:latin typeface="Bauhaus 93" panose="04030905020B02020C02" pitchFamily="82" charset="0"/>
                <a:ea typeface="Arial"/>
                <a:cs typeface="Arial"/>
                <a:sym typeface="Arial"/>
                <a:rtl val="0"/>
              </a:rPr>
              <a:t>Community Service</a:t>
            </a:r>
            <a:endParaRPr lang="en-US" dirty="0">
              <a:solidFill>
                <a:prstClr val="black"/>
              </a:solidFill>
              <a:latin typeface="Bauhaus 93" panose="04030905020B02020C02" pitchFamily="82" charset="0"/>
              <a:ea typeface="Arial"/>
              <a:cs typeface="Arial"/>
              <a:sym typeface="Arial"/>
              <a:rtl val="0"/>
            </a:endParaRPr>
          </a:p>
        </p:txBody>
      </p:sp>
    </p:spTree>
    <p:extLst>
      <p:ext uri="{BB962C8B-B14F-4D97-AF65-F5344CB8AC3E}">
        <p14:creationId xmlns:p14="http://schemas.microsoft.com/office/powerpoint/2010/main" val="17677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1942521" y="-67235"/>
            <a:ext cx="5568051" cy="2308324"/>
          </a:xfrm>
          <a:prstGeom prst="rect">
            <a:avLst/>
          </a:prstGeom>
          <a:noFill/>
        </p:spPr>
        <p:txBody>
          <a:bodyPr wrap="none" rtlCol="0">
            <a:spAutoFit/>
          </a:bodyPr>
          <a:lstStyle/>
          <a:p>
            <a:pPr algn="ct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Integration </a:t>
            </a:r>
          </a:p>
          <a:p>
            <a:pPr algn="ct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into </a:t>
            </a:r>
          </a:p>
          <a:p>
            <a:pPr algn="ctr" defTabSz="457200" fontAlgn="auto">
              <a:spcBef>
                <a:spcPts val="0"/>
              </a:spcBef>
              <a:spcAft>
                <a:spcPts val="0"/>
              </a:spcAft>
            </a:pP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Cambodian Society </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3045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sp>
          <p:nvSpPr>
            <p:cNvPr id="7" name="TextBox 6"/>
            <p:cNvSpPr txBox="1"/>
            <p:nvPr/>
          </p:nvSpPr>
          <p:spPr>
            <a:xfrm>
              <a:off x="4381575" y="2615233"/>
              <a:ext cx="612668" cy="1015663"/>
            </a:xfrm>
            <a:prstGeom prst="rect">
              <a:avLst/>
            </a:prstGeom>
            <a:noFill/>
          </p:spPr>
          <p:txBody>
            <a:bodyPr wrap="none" rtlCol="0">
              <a:spAutoFit/>
            </a:bodyPr>
            <a:lstStyle/>
            <a:p>
              <a:pPr defTabSz="457200" fontAlgn="auto">
                <a:spcBef>
                  <a:spcPts val="0"/>
                </a:spcBef>
                <a:spcAft>
                  <a:spcPts val="0"/>
                </a:spcAft>
              </a:pPr>
              <a:r>
                <a:rPr lang="en-AU" sz="6000" dirty="0">
                  <a:solidFill>
                    <a:prstClr val="black"/>
                  </a:solidFill>
                  <a:latin typeface="Arial"/>
                  <a:ea typeface="Arial"/>
                  <a:cs typeface="Arial"/>
                  <a:sym typeface="Arial"/>
                  <a:rtl val="0"/>
                </a:rPr>
                <a:t>?</a:t>
              </a:r>
              <a:endParaRPr lang="en-US" sz="6000" dirty="0">
                <a:solidFill>
                  <a:prstClr val="black"/>
                </a:solidFill>
                <a:latin typeface="Arial"/>
                <a:ea typeface="Arial"/>
                <a:cs typeface="Arial"/>
                <a:sym typeface="Arial"/>
                <a:rtl val="0"/>
              </a:endParaRPr>
            </a:p>
          </p:txBody>
        </p:sp>
      </p:gr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42164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7593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Back To Rick </a:t>
            </a:r>
          </a:p>
          <a:p>
            <a:pPr fontAlgn="auto">
              <a:spcAft>
                <a:spcPts val="0"/>
              </a:spcAft>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and the Sermon on </a:t>
            </a:r>
            <a:r>
              <a:rPr lang="ko-KR" altLang="en-U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弥迦</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endParaRPr>
          </a:p>
        </p:txBody>
      </p:sp>
    </p:spTree>
    <p:extLst>
      <p:ext uri="{BB962C8B-B14F-4D97-AF65-F5344CB8AC3E}">
        <p14:creationId xmlns:p14="http://schemas.microsoft.com/office/powerpoint/2010/main" val="1974821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Get others out of their bind.</a:t>
            </a: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389376123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Text Box 6"/>
          <p:cNvSpPr txBox="1">
            <a:spLocks noChangeArrowheads="1"/>
          </p:cNvSpPr>
          <p:nvPr/>
        </p:nvSpPr>
        <p:spPr bwMode="auto">
          <a:xfrm>
            <a:off x="2483768" y="1759496"/>
            <a:ext cx="6444208" cy="22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defRPr/>
            </a:pPr>
            <a:r>
              <a:rPr lang="ko-KR" altLang="en-US" sz="3200" b="1" dirty="0" err="1">
                <a:solidFill>
                  <a:srgbClr val="FFFFFF"/>
                </a:solidFill>
                <a:effectLst>
                  <a:glow rad="228600">
                    <a:srgbClr val="000000"/>
                  </a:glow>
                </a:effectLst>
                <a:latin typeface="Arial" charset="0"/>
              </a:rPr>
              <a:t>弥迦</a:t>
            </a:r>
            <a:r>
              <a:rPr lang="en-US" sz="3200" b="1" dirty="0">
                <a:solidFill>
                  <a:srgbClr val="FFFFFF"/>
                </a:solidFill>
                <a:effectLst>
                  <a:glow rad="228600">
                    <a:srgbClr val="000000"/>
                  </a:glow>
                </a:effectLst>
                <a:latin typeface="Arial" charset="0"/>
              </a:rPr>
              <a:t> has one of the highest foretelling proportions of the prophetic books (70% of the content).  It predicts:</a:t>
            </a: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2411760" y="4330839"/>
            <a:ext cx="26788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rgbClr val="FFFFFF"/>
                </a:solidFill>
                <a:effectLst>
                  <a:glow rad="228600">
                    <a:srgbClr val="000000"/>
                  </a:glow>
                </a:effectLst>
              </a:rPr>
              <a:t>the falls of Samaria and Jerusalem</a:t>
            </a: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defRPr/>
            </a:pPr>
            <a:r>
              <a:rPr lang="en-US" i="1" dirty="0">
                <a:solidFill>
                  <a:srgbClr val="FFFFFF"/>
                </a:solidFill>
                <a:effectLst>
                  <a:glow rad="228600">
                    <a:schemeClr val="tx1"/>
                  </a:glow>
                </a:effectLst>
                <a:latin typeface="Arial" charset="0"/>
                <a:ea typeface="ＭＳ Ｐゴシック" charset="0"/>
              </a:rPr>
              <a:t>Foretelling Emphasis</a:t>
            </a:r>
            <a:endParaRPr lang="en-US" dirty="0">
              <a:solidFill>
                <a:srgbClr val="FFFFFF"/>
              </a:solidFill>
              <a:effectLst>
                <a:glow rad="228600">
                  <a:schemeClr val="tx1"/>
                </a:glow>
              </a:effectLst>
              <a:latin typeface="Arial" charset="0"/>
              <a:ea typeface="ＭＳ Ｐゴシック" charset="0"/>
            </a:endParaRPr>
          </a:p>
        </p:txBody>
      </p:sp>
      <p:sp>
        <p:nvSpPr>
          <p:cNvPr id="9"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en-US" sz="4800" b="1" dirty="0">
                <a:solidFill>
                  <a:srgbClr val="FFFF00"/>
                </a:solidFill>
                <a:latin typeface="Tempus Sans ITC" pitchFamily="82" charset="0"/>
              </a:rPr>
              <a:t>Interesting Facts</a:t>
            </a:r>
          </a:p>
        </p:txBody>
      </p:sp>
      <p:sp>
        <p:nvSpPr>
          <p:cNvPr id="15156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0" name="Text Box 8"/>
          <p:cNvSpPr txBox="1">
            <a:spLocks noChangeArrowheads="1"/>
          </p:cNvSpPr>
          <p:nvPr/>
        </p:nvSpPr>
        <p:spPr bwMode="auto">
          <a:xfrm>
            <a:off x="5174232" y="4330839"/>
            <a:ext cx="400628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glow rad="228600">
                    <a:srgbClr val="000000"/>
                  </a:glow>
                </a:effectLst>
                <a:latin typeface="Arial" charset="0"/>
              </a:rPr>
              <a:t>the future restoration via a remnant leading into the messianic age</a:t>
            </a:r>
          </a:p>
        </p:txBody>
      </p:sp>
    </p:spTree>
    <p:extLst>
      <p:ext uri="{BB962C8B-B14F-4D97-AF65-F5344CB8AC3E}">
        <p14:creationId xmlns:p14="http://schemas.microsoft.com/office/powerpoint/2010/main" val="2081174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rPr>
              <a:t>Ethical</a:t>
            </a:r>
            <a:br>
              <a:rPr lang="en-US" sz="2400" b="1">
                <a:solidFill>
                  <a:srgbClr val="000000"/>
                </a:solidFill>
              </a:rPr>
            </a:br>
            <a:r>
              <a:rPr lang="en-US" sz="2400" b="1">
                <a:solidFill>
                  <a:srgbClr val="000000"/>
                </a:solidFill>
              </a:rPr>
              <a:t>Forthtelling</a:t>
            </a:r>
            <a:br>
              <a:rPr lang="en-US" sz="2400" b="1">
                <a:solidFill>
                  <a:srgbClr val="000000"/>
                </a:solidFill>
              </a:rPr>
            </a:br>
            <a:r>
              <a:rPr lang="en-US" sz="2400" b="1">
                <a:solidFill>
                  <a:srgbClr val="000000"/>
                </a:solidFill>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rPr>
              <a:t>Predictive</a:t>
            </a:r>
            <a:br>
              <a:rPr lang="en-US" sz="2400" b="1">
                <a:solidFill>
                  <a:srgbClr val="000000"/>
                </a:solidFill>
              </a:rPr>
            </a:br>
            <a:r>
              <a:rPr lang="en-US" sz="2400" b="1">
                <a:solidFill>
                  <a:srgbClr val="000000"/>
                </a:solidFill>
              </a:rPr>
              <a:t>Foretelling</a:t>
            </a:r>
            <a:br>
              <a:rPr lang="en-US" sz="2400" b="1">
                <a:solidFill>
                  <a:srgbClr val="000000"/>
                </a:solidFill>
              </a:rPr>
            </a:br>
            <a:r>
              <a:rPr lang="en-US" sz="2400" b="1">
                <a:solidFill>
                  <a:srgbClr val="000000"/>
                </a:solidFill>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127671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
        <p:nvSpPr>
          <p:cNvPr id="12291" name="Rectangle 3"/>
          <p:cNvSpPr>
            <a:spLocks noGrp="1" noChangeArrowheads="1"/>
          </p:cNvSpPr>
          <p:nvPr>
            <p:ph type="body" idx="1"/>
          </p:nvPr>
        </p:nvSpPr>
        <p:spPr/>
        <p:txBody>
          <a:bodyPr/>
          <a:lstStyle/>
          <a:p>
            <a:pPr eaLnBrk="1" hangingPunct="1"/>
            <a:r>
              <a:rPr lang="en-US" b="1">
                <a:latin typeface="Comic Sans MS" charset="0"/>
              </a:rPr>
              <a:t>The prophets were not pushovers. They went against the tide to preach the word of Yahweh to a rebellious nation.</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326516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尽管是永恒的，弥赛亚将出生在伯利恒（</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），后来将以正义统治世界（</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12-13; 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1-8; 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7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519113" y="536575"/>
            <a:ext cx="8594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4400" b="1">
                <a:solidFill>
                  <a:srgbClr val="000000"/>
                </a:solidFill>
                <a:latin typeface="Comic Sans MS" charset="0"/>
              </a:rPr>
              <a:t>The Prophetic Message</a:t>
            </a:r>
          </a:p>
        </p:txBody>
      </p:sp>
      <p:sp>
        <p:nvSpPr>
          <p:cNvPr id="38915" name="Rectangle 3"/>
          <p:cNvSpPr>
            <a:spLocks noGrp="1" noChangeArrowheads="1"/>
          </p:cNvSpPr>
          <p:nvPr>
            <p:ph type="body" idx="1"/>
          </p:nvPr>
        </p:nvSpPr>
        <p:spPr>
          <a:xfrm>
            <a:off x="900113" y="2057400"/>
            <a:ext cx="8243887" cy="4540250"/>
          </a:xfrm>
        </p:spPr>
        <p:txBody>
          <a:bodyPr/>
          <a:lstStyle/>
          <a:p>
            <a:pPr eaLnBrk="1" hangingPunct="1"/>
            <a:r>
              <a:rPr lang="en-US" b="1">
                <a:latin typeface="Comic Sans MS" charset="0"/>
              </a:rPr>
              <a:t>A major concern posed by the prophets was idolatry.</a:t>
            </a:r>
          </a:p>
          <a:p>
            <a:pPr eaLnBrk="1" hangingPunct="1"/>
            <a:r>
              <a:rPr lang="en-US" b="1">
                <a:latin typeface="Comic Sans MS" charset="0"/>
              </a:rPr>
              <a:t>But they also had social and economic concerns. </a:t>
            </a:r>
          </a:p>
          <a:p>
            <a:pPr eaLnBrk="1" hangingPunct="1"/>
            <a:r>
              <a:rPr lang="en-US" b="1">
                <a:latin typeface="Comic Sans MS" charset="0"/>
              </a:rPr>
              <a:t>They spoke pronouncements of judgments to steer the nation away from the curses.</a:t>
            </a:r>
          </a:p>
        </p:txBody>
      </p:sp>
      <p:sp>
        <p:nvSpPr>
          <p:cNvPr id="111619" name="Rectangle 4"/>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Tree>
    <p:extLst>
      <p:ext uri="{BB962C8B-B14F-4D97-AF65-F5344CB8AC3E}">
        <p14:creationId xmlns:p14="http://schemas.microsoft.com/office/powerpoint/2010/main" val="270806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1687287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27062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63793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609600"/>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787"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8788" name="Rectangle 5"/>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grpSp>
        <p:nvGrpSpPr>
          <p:cNvPr id="7176" name="Group 8"/>
          <p:cNvGrpSpPr>
            <a:grpSpLocks/>
          </p:cNvGrpSpPr>
          <p:nvPr/>
        </p:nvGrpSpPr>
        <p:grpSpPr bwMode="auto">
          <a:xfrm>
            <a:off x="1801813" y="3429001"/>
            <a:ext cx="5540375" cy="1643063"/>
            <a:chOff x="1203" y="2496"/>
            <a:chExt cx="3490" cy="1035"/>
          </a:xfrm>
        </p:grpSpPr>
        <p:pic>
          <p:nvPicPr>
            <p:cNvPr id="133128" name="Picture 3"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4" name="Text Box 7"/>
            <p:cNvSpPr txBox="1">
              <a:spLocks noChangeArrowheads="1"/>
            </p:cNvSpPr>
            <p:nvPr/>
          </p:nvSpPr>
          <p:spPr bwMode="auto">
            <a:xfrm>
              <a:off x="1203" y="2542"/>
              <a:ext cx="3490" cy="98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defRPr/>
              </a:pPr>
              <a:r>
                <a:rPr lang="en-US" altLang="zh-CN" sz="9600" dirty="0" err="1">
                  <a:solidFill>
                    <a:schemeClr val="bg1"/>
                  </a:solidFill>
                  <a:latin typeface="Bwhebb" charset="0"/>
                  <a:cs typeface="SimSun" charset="0"/>
                </a:rPr>
                <a:t>hk'ymi</a:t>
              </a:r>
              <a:r>
                <a:rPr lang="en-US" altLang="zh-CN" sz="9600" dirty="0">
                  <a:solidFill>
                    <a:schemeClr val="bg1"/>
                  </a:solidFill>
                  <a:latin typeface="Bwhebb" charset="0"/>
                  <a:cs typeface="SimSun" charset="0"/>
                </a:rPr>
                <a:t>  </a:t>
              </a:r>
              <a:r>
                <a:rPr lang="ko-KR" altLang="en-US" sz="9600" dirty="0" err="1">
                  <a:solidFill>
                    <a:schemeClr val="bg1"/>
                  </a:solidFill>
                  <a:cs typeface="SimSun" charset="0"/>
                </a:rPr>
                <a:t>弥迦</a:t>
              </a:r>
              <a:endParaRPr lang="en-US" altLang="zh-CN" sz="9600" dirty="0">
                <a:solidFill>
                  <a:schemeClr val="bg1"/>
                </a:solidFill>
                <a:cs typeface="SimSun" charset="0"/>
              </a:endParaRPr>
            </a:p>
          </p:txBody>
        </p:sp>
      </p:grpSp>
      <p:pic>
        <p:nvPicPr>
          <p:cNvPr id="133125" name="Picture 10"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18160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OPROF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5081"/>
            <a:ext cx="71287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12"/>
          <p:cNvSpPr>
            <a:spLocks noGrp="1" noChangeArrowheads="1"/>
          </p:cNvSpPr>
          <p:nvPr>
            <p:ph type="title" idx="4294967295"/>
          </p:nvPr>
        </p:nvSpPr>
        <p:spPr>
          <a:xfrm>
            <a:off x="762000" y="5715000"/>
            <a:ext cx="7772400" cy="1143000"/>
          </a:xfrm>
        </p:spPr>
        <p:txBody>
          <a:bodyPr/>
          <a:lstStyle/>
          <a:p>
            <a:pPr eaLnBrk="1" hangingPunct="1">
              <a:defRPr/>
            </a:pPr>
            <a:r>
              <a:rPr lang="zh-CN" altLang="en-US" dirty="0">
                <a:solidFill>
                  <a:schemeClr val="bg1"/>
                </a:solidFill>
                <a:latin typeface="Times New Roman" charset="0"/>
                <a:cs typeface="SimSun" charset="0"/>
              </a:rPr>
              <a:t>弥迦勇敢的宣告神的话</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dissolve">
                                      <p:cBhvr>
                                        <p:cTn id="7" dur="500"/>
                                        <p:tgtEl>
                                          <p:spTgt spid="7179"/>
                                        </p:tgtEl>
                                      </p:cBhvr>
                                    </p:animEffect>
                                  </p:childTnLst>
                                  <p:subTnLst>
                                    <p:set>
                                      <p:cBhvr override="childStyle">
                                        <p:cTn dur="1" fill="hold" display="0" masterRel="nextClick" afterEffect="1"/>
                                        <p:tgtEl>
                                          <p:spTgt spid="717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barn(inHorizontal)">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500" fill="hold"/>
                                        <p:tgtEl>
                                          <p:spTgt spid="7176"/>
                                        </p:tgtEl>
                                        <p:attrNameLst>
                                          <p:attrName>ppt_w</p:attrName>
                                        </p:attrNameLst>
                                      </p:cBhvr>
                                      <p:tavLst>
                                        <p:tav tm="0">
                                          <p:val>
                                            <p:fltVal val="0"/>
                                          </p:val>
                                        </p:tav>
                                        <p:tav tm="100000">
                                          <p:val>
                                            <p:strVal val="#ppt_w"/>
                                          </p:val>
                                        </p:tav>
                                      </p:tavLst>
                                    </p:anim>
                                    <p:anim calcmode="lin" valueType="num">
                                      <p:cBhvr>
                                        <p:cTn id="18" dur="500" fill="hold"/>
                                        <p:tgtEl>
                                          <p:spTgt spid="7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sz="4000" dirty="0" err="1">
                <a:effectLst/>
                <a:latin typeface="Arial" charset="0"/>
                <a:ea typeface="ＭＳ Ｐゴシック" charset="0"/>
              </a:rPr>
              <a:t>弥迦</a:t>
            </a:r>
            <a:r>
              <a:rPr lang="en-US" sz="4000" dirty="0">
                <a:effectLst/>
                <a:latin typeface="Arial" charset="0"/>
                <a:ea typeface="ＭＳ Ｐゴシック" charset="0"/>
              </a:rPr>
              <a:t> Taught Compassion</a:t>
            </a:r>
          </a:p>
        </p:txBody>
      </p:sp>
    </p:spTree>
    <p:extLst>
      <p:ext uri="{BB962C8B-B14F-4D97-AF65-F5344CB8AC3E}">
        <p14:creationId xmlns:p14="http://schemas.microsoft.com/office/powerpoint/2010/main" val="1435502357"/>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8854" name="Rectangle 6"/>
          <p:cNvSpPr>
            <a:spLocks noChangeArrowheads="1"/>
          </p:cNvSpPr>
          <p:nvPr/>
        </p:nvSpPr>
        <p:spPr bwMode="auto">
          <a:xfrm>
            <a:off x="179388" y="2424113"/>
            <a:ext cx="90725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3038" indent="-173038"/>
            <a:r>
              <a:rPr lang="zh-CN" altLang="en-US" sz="3200" b="1" dirty="0">
                <a:solidFill>
                  <a:srgbClr val="FFFFFF"/>
                </a:solidFill>
                <a:latin typeface="Arial" charset="0"/>
              </a:rPr>
              <a:t>这书里所列的罪恶有</a:t>
            </a:r>
            <a:r>
              <a:rPr lang="en-US" sz="3200" b="1" dirty="0">
                <a:solidFill>
                  <a:srgbClr val="FFFFFF"/>
                </a:solidFill>
                <a:latin typeface="Arial" charset="0"/>
              </a:rPr>
              <a:t>: </a:t>
            </a:r>
          </a:p>
          <a:p>
            <a:pPr marL="173038" indent="-173038">
              <a:buFont typeface="Arial" charset="0"/>
              <a:buChar char="•"/>
            </a:pPr>
            <a:r>
              <a:rPr lang="en-US" sz="3200" b="1" dirty="0">
                <a:solidFill>
                  <a:srgbClr val="FFFFFF"/>
                </a:solidFill>
                <a:latin typeface="Arial" charset="0"/>
              </a:rPr>
              <a:t>Oppression (2:1-2)</a:t>
            </a:r>
          </a:p>
          <a:p>
            <a:pPr marL="173038" indent="-173038">
              <a:buFont typeface="Arial" charset="0"/>
              <a:buChar char="•"/>
            </a:pPr>
            <a:r>
              <a:rPr lang="en-US" sz="3200" b="1" dirty="0">
                <a:solidFill>
                  <a:srgbClr val="FFFFFF"/>
                </a:solidFill>
                <a:latin typeface="Arial" charset="0"/>
              </a:rPr>
              <a:t>Bribery in judges, prophets &amp; priests (3:11) </a:t>
            </a:r>
          </a:p>
          <a:p>
            <a:pPr marL="173038" indent="-173038">
              <a:buFont typeface="Arial" charset="0"/>
              <a:buChar char="•"/>
            </a:pPr>
            <a:r>
              <a:rPr lang="en-US" sz="3200" b="1" dirty="0">
                <a:solidFill>
                  <a:srgbClr val="FFFFFF"/>
                </a:solidFill>
                <a:latin typeface="Arial" charset="0"/>
              </a:rPr>
              <a:t>Exploitation of the powerless (3:2-3)</a:t>
            </a:r>
          </a:p>
          <a:p>
            <a:pPr marL="173038" indent="-173038">
              <a:buFont typeface="Arial" charset="0"/>
              <a:buChar char="•"/>
            </a:pPr>
            <a:r>
              <a:rPr lang="en-US" sz="3200" b="1" dirty="0">
                <a:solidFill>
                  <a:srgbClr val="FFFFFF"/>
                </a:solidFill>
                <a:latin typeface="Arial" charset="0"/>
              </a:rPr>
              <a:t>Covetousness (2:8-9)</a:t>
            </a:r>
          </a:p>
          <a:p>
            <a:pPr marL="173038" indent="-173038">
              <a:buFont typeface="Arial" charset="0"/>
              <a:buChar char="•"/>
            </a:pPr>
            <a:r>
              <a:rPr lang="en-US" sz="3200" b="1" dirty="0">
                <a:solidFill>
                  <a:srgbClr val="FFFFFF"/>
                </a:solidFill>
                <a:latin typeface="Arial" charset="0"/>
              </a:rPr>
              <a:t>Cheating (3:9)</a:t>
            </a:r>
          </a:p>
          <a:p>
            <a:pPr marL="173038" indent="-173038">
              <a:buFont typeface="Arial" charset="0"/>
              <a:buChar char="•"/>
            </a:pPr>
            <a:r>
              <a:rPr lang="en-US" sz="3200" b="1" dirty="0">
                <a:solidFill>
                  <a:srgbClr val="FFFFFF"/>
                </a:solidFill>
                <a:latin typeface="Arial" charset="0"/>
              </a:rPr>
              <a:t>Violence (3:10)</a:t>
            </a:r>
          </a:p>
          <a:p>
            <a:pPr marL="173038" indent="-173038">
              <a:buFont typeface="Arial" charset="0"/>
              <a:buChar char="•"/>
            </a:pPr>
            <a:r>
              <a:rPr lang="en-US" sz="3200" b="1" dirty="0">
                <a:solidFill>
                  <a:srgbClr val="FFFFFF"/>
                </a:solidFill>
                <a:latin typeface="Arial" charset="0"/>
              </a:rPr>
              <a:t>Pride (1:16; 2:6)</a:t>
            </a: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4000" i="1" dirty="0">
                <a:solidFill>
                  <a:srgbClr val="FF9933"/>
                </a:solidFill>
                <a:effectLst/>
                <a:latin typeface="Arial" charset="0"/>
                <a:ea typeface="ＭＳ Ｐゴシック" charset="0"/>
              </a:rPr>
              <a:t>弥迦是贫穷与被欺压者的先知</a:t>
            </a:r>
            <a:endParaRPr lang="en-US" sz="4000" dirty="0">
              <a:effectLst/>
              <a:latin typeface="Arial" charset="0"/>
              <a:ea typeface="ＭＳ Ｐゴシック" charset="0"/>
            </a:endParaRPr>
          </a:p>
        </p:txBody>
      </p:sp>
      <p:sp>
        <p:nvSpPr>
          <p:cNvPr id="8" name="Text Box 3"/>
          <p:cNvSpPr txBox="1">
            <a:spLocks noChangeArrowheads="1"/>
          </p:cNvSpPr>
          <p:nvPr/>
        </p:nvSpPr>
        <p:spPr bwMode="auto">
          <a:xfrm>
            <a:off x="827088" y="0"/>
            <a:ext cx="265970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rPr>
              <a:t>关于弥迦</a:t>
            </a:r>
            <a:endParaRPr lang="en-US" sz="4800" b="1" dirty="0">
              <a:solidFill>
                <a:srgbClr val="FFFF00"/>
              </a:solidFill>
              <a:latin typeface="Tempus Sans ITC" pitchFamily="82" charset="0"/>
            </a:endParaRPr>
          </a:p>
        </p:txBody>
      </p:sp>
      <p:sp>
        <p:nvSpPr>
          <p:cNvPr id="1228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429660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3"/>
          <p:cNvSpPr txBox="1">
            <a:spLocks noChangeArrowheads="1"/>
          </p:cNvSpPr>
          <p:nvPr/>
        </p:nvSpPr>
        <p:spPr bwMode="auto">
          <a:xfrm>
            <a:off x="354013" y="908050"/>
            <a:ext cx="8435975" cy="2838450"/>
          </a:xfrm>
          <a:prstGeom prst="rect">
            <a:avLst/>
          </a:prstGeom>
          <a:noFill/>
          <a:ln>
            <a:noFill/>
          </a:ln>
          <a:effectLst>
            <a:outerShdw blurRad="63500" dist="63500" dir="2212194"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GB" sz="3600" b="1">
                <a:solidFill>
                  <a:srgbClr val="FFFFFF"/>
                </a:solidFill>
                <a:cs typeface="SimSun" charset="0"/>
              </a:rPr>
              <a:t>当犹大王希西家的日子，有摩利沙人弥迦对犹大众人预言说，‘万军之耶和华如此说：锡安必被耕种象一块田，耶路撒冷必变为乱堆；这殿的山必象丛林的高处。’</a:t>
            </a:r>
          </a:p>
          <a:p>
            <a:pPr>
              <a:defRPr/>
            </a:pPr>
            <a:endParaRPr lang="en-US" altLang="zh-CN" sz="3600" b="1" i="1">
              <a:solidFill>
                <a:srgbClr val="FFFFFF"/>
              </a:solidFill>
              <a:cs typeface="SimSun" charset="0"/>
            </a:endParaRPr>
          </a:p>
        </p:txBody>
      </p:sp>
      <p:sp>
        <p:nvSpPr>
          <p:cNvPr id="146436" name="Text Box 4"/>
          <p:cNvSpPr txBox="1">
            <a:spLocks noChangeArrowheads="1"/>
          </p:cNvSpPr>
          <p:nvPr/>
        </p:nvSpPr>
        <p:spPr bwMode="auto">
          <a:xfrm>
            <a:off x="5867400" y="4508500"/>
            <a:ext cx="244792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2400" b="1">
                <a:solidFill>
                  <a:srgbClr val="FFFFFF"/>
                </a:solidFill>
                <a:cs typeface="SimSun" charset="0"/>
              </a:rPr>
              <a:t>耶利米书</a:t>
            </a:r>
            <a:r>
              <a:rPr lang="en-US" altLang="zh-CN" sz="2400" b="1">
                <a:solidFill>
                  <a:srgbClr val="FFFFFF"/>
                </a:solidFill>
                <a:cs typeface="SimSun" charset="0"/>
              </a:rPr>
              <a:t>26:18</a:t>
            </a:r>
            <a:endParaRPr lang="zh-CN" altLang="en-US" sz="2400" b="1">
              <a:solidFill>
                <a:srgbClr val="FFFFFF"/>
              </a:solidFill>
              <a:cs typeface="SimSun" charset="0"/>
            </a:endParaRP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defRPr/>
            </a:pPr>
            <a:r>
              <a:rPr lang="zh-CN" altLang="en-US" sz="4000" b="1" i="1" u="sng">
                <a:solidFill>
                  <a:schemeClr val="bg1"/>
                </a:solidFill>
                <a:latin typeface="Arial" charset="0"/>
                <a:cs typeface="SimSun" charset="0"/>
              </a:rPr>
              <a:t>弥迦书</a:t>
            </a:r>
            <a:r>
              <a:rPr lang="en-US" altLang="zh-CN" sz="4000" b="1" i="1" u="sng">
                <a:solidFill>
                  <a:schemeClr val="bg1"/>
                </a:solidFill>
                <a:latin typeface="Times New Roman" charset="0"/>
                <a:cs typeface="SimSun" charset="0"/>
              </a:rPr>
              <a:t>3:12 </a:t>
            </a:r>
            <a:r>
              <a:rPr lang="zh-CN" altLang="en-US" sz="4000" b="1" i="1" u="sng">
                <a:solidFill>
                  <a:schemeClr val="bg1"/>
                </a:solidFill>
                <a:latin typeface="Times New Roman" charset="0"/>
                <a:cs typeface="SimSun" charset="0"/>
              </a:rPr>
              <a:t>耶路撒冷的毁灭</a:t>
            </a:r>
            <a:endParaRPr lang="en-US" altLang="zh-CN" sz="4000" b="1" i="1" u="sng">
              <a:solidFill>
                <a:schemeClr val="bg1"/>
              </a:solidFill>
              <a:latin typeface="Times New Roman" charset="0"/>
              <a:cs typeface="SimSun" charset="0"/>
            </a:endParaRPr>
          </a:p>
        </p:txBody>
      </p:sp>
    </p:spTree>
    <p:extLst>
      <p:ext uri="{BB962C8B-B14F-4D97-AF65-F5344CB8AC3E}">
        <p14:creationId xmlns:p14="http://schemas.microsoft.com/office/powerpoint/2010/main" val="951671078"/>
      </p:ext>
    </p:extLst>
  </p:cSld>
  <p:clrMapOvr>
    <a:masterClrMapping/>
  </p:clrMapOvr>
  <p:transition spd="med">
    <p:randomBar dir="vert"/>
  </p:transition>
</p:sld>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3428</TotalTime>
  <Words>7617</Words>
  <Application>Microsoft Macintosh PowerPoint</Application>
  <PresentationFormat>On-screen Show (4:3)</PresentationFormat>
  <Paragraphs>1380</Paragraphs>
  <Slides>200</Slides>
  <Notes>131</Notes>
  <HiddenSlides>46</HiddenSlides>
  <MMClips>0</MMClips>
  <ScaleCrop>false</ScaleCrop>
  <HeadingPairs>
    <vt:vector size="8" baseType="variant">
      <vt:variant>
        <vt:lpstr>Fonts Used</vt:lpstr>
      </vt:variant>
      <vt:variant>
        <vt:i4>31</vt:i4>
      </vt:variant>
      <vt:variant>
        <vt:lpstr>Theme</vt:lpstr>
      </vt:variant>
      <vt:variant>
        <vt:i4>59</vt:i4>
      </vt:variant>
      <vt:variant>
        <vt:lpstr>Embedded OLE Servers</vt:lpstr>
      </vt:variant>
      <vt:variant>
        <vt:i4>1</vt:i4>
      </vt:variant>
      <vt:variant>
        <vt:lpstr>Slide Titles</vt:lpstr>
      </vt:variant>
      <vt:variant>
        <vt:i4>200</vt:i4>
      </vt:variant>
    </vt:vector>
  </HeadingPairs>
  <TitlesOfParts>
    <vt:vector size="291" baseType="lpstr">
      <vt:lpstr>Arial Unicode MS</vt:lpstr>
      <vt:lpstr>Beach</vt:lpstr>
      <vt:lpstr>BONES</vt:lpstr>
      <vt:lpstr>Jott 43 Extended</vt:lpstr>
      <vt:lpstr>Kosher-Normal</vt:lpstr>
      <vt:lpstr>Nadianne</vt:lpstr>
      <vt:lpstr>Scholar</vt:lpstr>
      <vt:lpstr>SimSun</vt:lpstr>
      <vt:lpstr>Abadi MT Condensed Light</vt:lpstr>
      <vt:lpstr>Arial</vt:lpstr>
      <vt:lpstr>Arial Black</vt:lpstr>
      <vt:lpstr>Arial Narrow</vt:lpstr>
      <vt:lpstr>Bauhaus 93</vt:lpstr>
      <vt:lpstr>Book Antiqua</vt:lpstr>
      <vt:lpstr>Braggadocio</vt:lpstr>
      <vt:lpstr>Bwhebb</vt:lpstr>
      <vt:lpstr>Calibri</vt:lpstr>
      <vt:lpstr>Capitals</vt:lpstr>
      <vt:lpstr>Comic Sans MS</vt:lpstr>
      <vt:lpstr>Garamond</vt:lpstr>
      <vt:lpstr>Helvetica</vt:lpstr>
      <vt:lpstr>Helvetica Neue Black Condensed</vt:lpstr>
      <vt:lpstr>Impact</vt:lpstr>
      <vt:lpstr>Monotype Corsiva</vt:lpstr>
      <vt:lpstr>Monotype Sorts</vt:lpstr>
      <vt:lpstr>Tempus Sans ITC</vt:lpstr>
      <vt:lpstr>Times</vt:lpstr>
      <vt:lpstr>Times New Roman</vt:lpstr>
      <vt:lpstr>Tw Cen MT</vt:lpstr>
      <vt:lpstr>Wingdings</vt:lpstr>
      <vt:lpstr>Wingdings 2</vt:lpstr>
      <vt:lpstr>Default Design</vt:lpstr>
      <vt:lpstr>2_Office Theme</vt:lpstr>
      <vt:lpstr>49_Blank Presentation</vt:lpstr>
      <vt:lpstr>1_Office Theme</vt:lpstr>
      <vt:lpstr>1_untitled 1</vt:lpstr>
      <vt:lpstr>Median</vt:lpstr>
      <vt:lpstr>50_Blank Presentation</vt:lpstr>
      <vt:lpstr>4_Default Design</vt:lpstr>
      <vt:lpstr>5_Default Design</vt:lpstr>
      <vt:lpstr>6_Default Design</vt:lpstr>
      <vt:lpstr>1_Project Overview (Standard)</vt:lpstr>
      <vt:lpstr>51_Blank Presentation</vt:lpstr>
      <vt:lpstr>13_Office Theme</vt:lpstr>
      <vt:lpstr>Project Overview (Standard)</vt:lpstr>
      <vt:lpstr>52_Blank Presentation</vt:lpstr>
      <vt:lpstr>Blank Presentation</vt:lpstr>
      <vt:lpstr>53_Blank Presentation</vt:lpstr>
      <vt:lpstr>8_Default Design</vt:lpstr>
      <vt:lpstr>1_Pulse</vt:lpstr>
      <vt:lpstr>2_Content Page</vt:lpstr>
      <vt:lpstr>1_Gesture</vt:lpstr>
      <vt:lpstr>2_Blank Presentation</vt:lpstr>
      <vt:lpstr>1_Blank Presentation</vt:lpstr>
      <vt:lpstr>10_Default Design</vt:lpstr>
      <vt:lpstr>3_Blank Presentation</vt:lpstr>
      <vt:lpstr>9_Default Design</vt:lpstr>
      <vt:lpstr>1_Glint</vt:lpstr>
      <vt:lpstr>1_Stream</vt:lpstr>
      <vt:lpstr>4_Blank Presentation</vt:lpstr>
      <vt:lpstr>14_Default Design</vt:lpstr>
      <vt:lpstr>White on Black Background</vt:lpstr>
      <vt:lpstr>56_Blank Presentation</vt:lpstr>
      <vt:lpstr>5_Blank Presentation</vt:lpstr>
      <vt:lpstr>57_Blank Presentation</vt:lpstr>
      <vt:lpstr>13_Default Design</vt:lpstr>
      <vt:lpstr>6_Blank Presentation</vt:lpstr>
      <vt:lpstr>58_Blank Presentation</vt:lpstr>
      <vt:lpstr>7_Blank Presentation</vt:lpstr>
      <vt:lpstr>16_Default Design</vt:lpstr>
      <vt:lpstr>17_Default Design</vt:lpstr>
      <vt:lpstr>2_Stream</vt:lpstr>
      <vt:lpstr>Office Theme</vt:lpstr>
      <vt:lpstr>18_Default Design</vt:lpstr>
      <vt:lpstr>1_Default Design</vt:lpstr>
      <vt:lpstr>3_Default Design</vt:lpstr>
      <vt:lpstr>8_Office Theme</vt:lpstr>
      <vt:lpstr>Glint</vt:lpstr>
      <vt:lpstr>15_Default Design</vt:lpstr>
      <vt:lpstr>20_Default Design</vt:lpstr>
      <vt:lpstr>22_Default Design</vt:lpstr>
      <vt:lpstr>5_Orbit</vt:lpstr>
      <vt:lpstr>Stream</vt:lpstr>
      <vt:lpstr>3_blstripc.ppt - Blue Stripes</vt:lpstr>
      <vt:lpstr>Pulse</vt:lpstr>
      <vt:lpstr>54_Blank Presentation</vt:lpstr>
      <vt:lpstr>3_Office Theme</vt:lpstr>
      <vt:lpstr>Construction</vt:lpstr>
      <vt:lpstr>7_Default Design</vt:lpstr>
      <vt:lpstr>55_Blank Presentation</vt:lpstr>
      <vt:lpstr>Microsoft ClipArt Gallery</vt:lpstr>
      <vt:lpstr>弥迦书</vt:lpstr>
      <vt:lpstr>关键字</vt:lpstr>
      <vt:lpstr>主题</vt:lpstr>
      <vt:lpstr>关键节</vt:lpstr>
      <vt:lpstr>弥迦国度声明</vt:lpstr>
      <vt:lpstr>弥迦书 信息声明</vt:lpstr>
      <vt:lpstr>圣约</vt:lpstr>
      <vt:lpstr>救赎</vt:lpstr>
      <vt:lpstr>弥赛亚</vt:lpstr>
      <vt:lpstr>本书结构</vt:lpstr>
      <vt:lpstr>Barry Huddleston, The Acrostic Summarized Bible (Grand Rapids: Baker, 1992)</vt:lpstr>
      <vt:lpstr>作个慷慨的人 </vt:lpstr>
      <vt:lpstr>为什么上帝希望 你对穷人慷慨？ </vt:lpstr>
      <vt:lpstr>弥迦的三个讲章</vt:lpstr>
      <vt:lpstr>PowerPoint Presentation</vt:lpstr>
      <vt:lpstr>PowerPoint Presentation</vt:lpstr>
      <vt:lpstr>重点</vt:lpstr>
      <vt:lpstr> 你能怎么更好地帮助 那些比你贫穷的人呢？ </vt:lpstr>
      <vt:lpstr>.不要麻木你的心。 </vt:lpstr>
      <vt:lpstr>Black</vt:lpstr>
      <vt:lpstr>Interesting Facts</vt:lpstr>
      <vt:lpstr>谁写？关于谁?</vt:lpstr>
      <vt:lpstr>內证</vt:lpstr>
      <vt:lpstr>弥迦的名有何意义 hk‘ymi?</vt:lpstr>
      <vt:lpstr>歌词取自弥迦书7:18</vt:lpstr>
      <vt:lpstr>日期</vt:lpstr>
      <vt:lpstr>PowerPoint Presentation</vt:lpstr>
      <vt:lpstr>Chart of OT Kings &amp; Prophets</vt:lpstr>
      <vt:lpstr>在正典里的排位？</vt:lpstr>
      <vt:lpstr>论以色列的罪，审判与复兴</vt:lpstr>
      <vt:lpstr>背景</vt:lpstr>
      <vt:lpstr>作个慷慨的人 </vt:lpstr>
      <vt:lpstr>Jerusalem December 1995</vt:lpstr>
      <vt:lpstr>Mongolia December 1995</vt:lpstr>
      <vt:lpstr>To what extent has your money insulated you?</vt:lpstr>
      <vt:lpstr>为什么上帝希望 你对穷人慷慨？ </vt:lpstr>
      <vt:lpstr>Background</vt:lpstr>
      <vt:lpstr>THE  MINOR  PROPHETS</vt:lpstr>
      <vt:lpstr>Minor Prophets | Major Message</vt:lpstr>
      <vt:lpstr>作者</vt:lpstr>
      <vt:lpstr>The split in 1 Kings would soon leave Judah as the Survivng Kingdom</vt:lpstr>
      <vt:lpstr>Chart of OT Kings &amp; Prophets</vt:lpstr>
      <vt:lpstr>PowerPoint Presentation</vt:lpstr>
      <vt:lpstr>Assyrians conquered Israel in 弥迦’s Time</vt:lpstr>
      <vt:lpstr>When Hosea, Isaiah &amp; 弥迦 Wrote</vt:lpstr>
      <vt:lpstr>OT Kings &amp; Prophets at Israel's Fall</vt:lpstr>
      <vt:lpstr>PowerPoint Presentation</vt:lpstr>
      <vt:lpstr>Keep in mind...</vt:lpstr>
      <vt:lpstr>Slides on  弥迦 1</vt:lpstr>
      <vt:lpstr>弥迦的三个讲章</vt:lpstr>
      <vt:lpstr>弥迦的结构</vt:lpstr>
      <vt:lpstr>"万民哪！你们都要听； 地和地上所遍满的，你们要聆听； 主耶和华要指证你们的不是， 主必从他的圣殿指证你们的不是。"  (1:2 CNV).</vt:lpstr>
      <vt:lpstr>看哪！ 耶和华离开自己的地方，他降下来，踏在地的高处。 4 群山在他脚下融化，众谷裂开， 如蜡在火前一般， 像水冲下斜坡一般  (弥迦 1:3-4 CNV).</vt:lpstr>
      <vt:lpstr>这都是因为雅各的过犯，以色列家的罪恶。 雅各的过犯是甚么呢？  不就是撒玛利亚吗？  犹大家的罪恶是甚么呢？  不就是耶路撒冷吗？  撒玛利亚的刑罚 6 所以我必使撒玛利亚变成田间的废堆， 作栽种葡萄之处； 我必把撒玛利亚的石头倒在谷中， 连它的根基都露出来。  (弥迦 1:5-6 CNV).</vt:lpstr>
      <vt:lpstr>它一切雕刻的偶像必被打碎；它全部的钱财，都要用火烧尽； 它所有的偶像，我都要毁灭； 因为从妓女钱财榨取的， 最后也必归为妓女的钱财。 犹大的刑罚  (弥迦 1:7 CNV).</vt:lpstr>
      <vt:lpstr>为此我要痛哭哀号，赤膊光脚而行； 又要哀号如豺狼， 悲鸣像鸵鸟。  (弥迦 1:8 CNV).</vt:lpstr>
      <vt:lpstr>Moresheth-gath</vt:lpstr>
      <vt:lpstr>hk'ymi   弥迦's Lament</vt:lpstr>
      <vt:lpstr>弥迦的结构</vt:lpstr>
      <vt:lpstr>关键字</vt:lpstr>
      <vt:lpstr>Slides on  弥迦 2</vt:lpstr>
      <vt:lpstr>弥迦的结构</vt:lpstr>
      <vt:lpstr>"那些在床上图谋不义， 并且行恶的人有祸了！ 因为他们的手有力量， 天一亮，就作出来了。 他们要田地，就去抢夺； 想要房屋，就去强取。 他们欺压人和他的家眷， 取人和人的产业。"  (2:1-2 CNV).</vt:lpstr>
      <vt:lpstr>因此耶和华这样说：看哪！ 我策划灾祸攻击这家族， 你们无法缩起颈项避开这灾祸。 你们不能昂首而行（“昂首而行” 或译：“高视阔步”）； 因为这是个灾难的时代。  (弥迦 2:3 CNV).</vt:lpstr>
      <vt:lpstr>到那日，必有人作歌讽刺你们， 唱悲伤的哀歌，说： “我们彻底被毁灭了， 我子民分内的产业，他竟转给别人了； 他怎可从我这里挪去， 把我们的田地分给掳掠我们的人 （“分给掳掠我们的人” 或译：“分给背道的人”） ！”  5因此你在耶和华的会众中， 必没有抽籤拉准绳的人了。 攻击先知的话 (弥迦 2:4-5 CNV).</vt:lpstr>
      <vt:lpstr>弥迦的结构</vt:lpstr>
      <vt:lpstr>有人预言说：“你们不要说预言；人不可预言这些事； 羞耻不会临到我们。”  (弥迦 2:6 CNV).</vt:lpstr>
      <vt:lpstr>雅各家啊！  人怎可说：“耶和华的心着急 （“耶和华的心着急” 直译作“耶和华的灵是短的吗”）， 不能忍耐呢？  这些是他的作为吗？”  我耶和华的话对行事正直的人不是有益的吗？  (弥迦 2:7 CNV).</vt:lpstr>
      <vt:lpstr>你们却像仇敌一样，起来攻击我的子民 （“你们却像仇敌一样， 起来攻击我的子民” 或译： “然而，我的子民竟兴起来像仇敌一样”）； 你们竟从安详过路的人身上剥去衣服， 从不愿作战的人身上剥去外衣。  (弥迦 2:8 CNV).</vt:lpstr>
      <vt:lpstr>你们把我民中的妇女赶逐，离开欢乐的家园； 你们把我的尊荣，从她们的婴孩身上夺去， 直到永远。  (弥迦 2:9 CNV).</vt:lpstr>
      <vt:lpstr>起来，走吧！  这不是你们安息之地； 你们因为不洁净的缘故， 必被毁灭， 是不可挽救的毁灭。 11   若有人随从虚假的心，撒谎说： “我要向你们说清酒和烈酒的预言。”  那人就是这民的预言家了。  (弥迦 2:10-11 CNV).</vt:lpstr>
      <vt:lpstr>弥迦的结构</vt:lpstr>
      <vt:lpstr>“雅各家啊！我必召集你们所有的人， 聚集以色列的余民； 我要把他们安置在一起，像羊在羊圈里， 像群羊远离了人，在草场上喧哗。”  (弥迦 2:12 CNV).</vt:lpstr>
      <vt:lpstr>“开路的人领先上去； 他们开路，闯门进入，又从门里出来； 他们的王在他们面前走过， 耶和华领导他们。” (弥迦 2:13 CNV).</vt:lpstr>
      <vt:lpstr>What about us?</vt:lpstr>
      <vt:lpstr>教导事工 1997-2016</vt:lpstr>
      <vt:lpstr>Dies den Engelsen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others out of their bind.</vt:lpstr>
      <vt:lpstr>Foretelling Emphasis</vt:lpstr>
      <vt:lpstr>Problems &amp; Tips in Interpreting Prophecy</vt:lpstr>
      <vt:lpstr>The Prophetic Message</vt:lpstr>
      <vt:lpstr>The Prophetic Message</vt:lpstr>
      <vt:lpstr>弥迦的三个讲章</vt:lpstr>
      <vt:lpstr>PowerPoint Presentation</vt:lpstr>
      <vt:lpstr>Slides on  弥迦 3</vt:lpstr>
      <vt:lpstr>弥迦勇敢的宣告神的话</vt:lpstr>
      <vt:lpstr>弥迦的结构</vt:lpstr>
      <vt:lpstr>弥迦 Taught Compassion</vt:lpstr>
      <vt:lpstr>弥迦是贫穷与被欺压者的先知</vt:lpstr>
      <vt:lpstr>弥迦的结构</vt:lpstr>
      <vt:lpstr>弥迦书3:12 耶路撒冷的毁灭</vt:lpstr>
      <vt:lpstr>Slides on  弥迦 4</vt:lpstr>
      <vt:lpstr>弥迦的结构</vt:lpstr>
      <vt:lpstr>Barry Huddleston, The Acrostic Summarized Bible (Grand Rapids: Baker, 1992)</vt:lpstr>
      <vt:lpstr>认定先知任期</vt:lpstr>
      <vt:lpstr>弥迦书和以赛亚书相似之处</vt:lpstr>
      <vt:lpstr>千年耶路撒冷 (以赛亚)</vt:lpstr>
      <vt:lpstr>千年耶路撒冷 (弥迦)</vt:lpstr>
      <vt:lpstr>PowerPoint Presentation</vt:lpstr>
      <vt:lpstr>PowerPoint Presentation</vt:lpstr>
      <vt:lpstr>PowerPoint Presentation</vt:lpstr>
      <vt:lpstr>联合国 纽约</vt:lpstr>
      <vt:lpstr>联合国 (纽约)</vt:lpstr>
      <vt:lpstr>United Nations Building, New York</vt:lpstr>
      <vt:lpstr>“狮子, 老虎与熊! 哇!"</vt:lpstr>
      <vt:lpstr>“狮子, 老虎与熊! 哇!"</vt:lpstr>
      <vt:lpstr>Baloo the Bear, Leo the Lion, and Shere Khan the Tiger (all three known as BLT)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弥迦 4:6-7 CNV</vt:lpstr>
      <vt:lpstr>弥迦 4:8 CNV</vt:lpstr>
      <vt:lpstr>“小”以赛亚</vt:lpstr>
      <vt:lpstr>国度与约的时间表 </vt:lpstr>
      <vt:lpstr>Slides on  弥迦 5</vt:lpstr>
      <vt:lpstr>在弥迦书里的基督</vt:lpstr>
      <vt:lpstr>伯利恒</vt:lpstr>
      <vt:lpstr>到伯利恒的路程</vt:lpstr>
      <vt:lpstr>One King 19/30</vt:lpstr>
      <vt:lpstr>One King 18/30</vt:lpstr>
      <vt:lpstr>礼物</vt:lpstr>
      <vt:lpstr>The Jewish leaders  ignored Him (Matt 2:4-6) </vt:lpstr>
      <vt:lpstr>Bethlehem is only 8 kilometers  (6 miles) south of Jerusalem</vt:lpstr>
      <vt:lpstr>Jewish Loss of Land</vt:lpstr>
      <vt:lpstr>看不见的手</vt:lpstr>
      <vt:lpstr>“那时雅各的余民，必在万国中， 在许多民族里，像树林里百兽中的狮子， 又像幼狮在羊群中；他若经过， 就必践踏、撕碎，没有人可以拯救。9愿你的手举起高过你的敌人， 愿你的一切仇敌都被剪除。” (弥迦 5:8-9 CNV).</vt:lpstr>
      <vt:lpstr>Mount of Olives</vt:lpstr>
      <vt:lpstr>Slides on  弥迦 6</vt:lpstr>
      <vt:lpstr>PowerPoint Presentation</vt:lpstr>
      <vt:lpstr>弥迦的结构</vt:lpstr>
      <vt:lpstr>法庭式的指供</vt:lpstr>
      <vt:lpstr>“面对法庭” </vt:lpstr>
      <vt:lpstr>弥迦的结构</vt:lpstr>
      <vt:lpstr>关键节</vt:lpstr>
      <vt:lpstr>我们对弥迦书的强调</vt:lpstr>
      <vt:lpstr> 耶和华已指示你 （弥迦书6：8）</vt:lpstr>
      <vt:lpstr>弥迦 6:8 in Hebrew</vt:lpstr>
      <vt:lpstr>弥迦的结构</vt:lpstr>
      <vt:lpstr>剥削</vt:lpstr>
      <vt:lpstr>Slides on  弥迦 7</vt:lpstr>
      <vt:lpstr>弥迦的结构</vt:lpstr>
      <vt:lpstr>“我有祸了！ 因为我好象夏天采摘的果子，又像摘剩的葡萄， 没有一挂可吃的， 也没有我心所想望早熟的无花果。”  (弥迦 7:1 CNV).</vt:lpstr>
      <vt:lpstr>“虔敬的人从地上灭绝了， 人间也没有正直的人， 人人都埋伏着要流人的血， 各人都用网罗猎取自己的兄弟。”  (弥迦 7:2 CNV).</vt:lpstr>
      <vt:lpstr>“他们双手善于作恶， 官长和审判官都要求报酬； 达官贵人说出心里的欲望； 他们歪曲了一切。” (弥迦 7:3 CNV).</vt:lpstr>
      <vt:lpstr>剥削</vt:lpstr>
      <vt:lpstr>剥削</vt:lpstr>
      <vt:lpstr>弥迦的结构</vt:lpstr>
      <vt:lpstr>“至于我，我却要仰望耶和华， 我要等候那拯救我的　神； 我的　神必应允我。”  (弥迦 7:7 CNV).</vt:lpstr>
      <vt:lpstr>应许之地</vt:lpstr>
      <vt:lpstr>千年耶路撒冷</vt:lpstr>
      <vt:lpstr>千年耶路撒冷 (弥迦)</vt:lpstr>
      <vt:lpstr>Millennial Israel Will Bless Nations</vt:lpstr>
      <vt:lpstr>“有何神像你，赦免罪孽， 不追究产业之余民的过犯呢？ 他不永远怀怒， 因为他喜爱怜悯。”  (弥迦 7:18 CNV).</vt:lpstr>
      <vt:lpstr>“他必再怜爱我们， 把我们的罪孽都践踏在脚下， 又把我们的一切罪恶都投在深海里。 20 你必向雅各显诚实， 向亚伯拉罕施慈爱， 就是古时， 你起誓应许我们列祖的。”  (弥迦 7:19-20 CNV).</vt:lpstr>
      <vt:lpstr>为什么上帝希望 你对穷人慷慨？ </vt:lpstr>
      <vt:lpstr>重点</vt:lpstr>
      <vt:lpstr>弥迦的三个讲章</vt:lpstr>
      <vt:lpstr>PowerPoint Presentation</vt:lpstr>
      <vt:lpstr>PowerPoint Presentation</vt:lpstr>
      <vt:lpstr> 你能怎么更好地帮助 那些比你贫穷的人呢？ </vt:lpstr>
      <vt:lpstr>跟Lori学习</vt:lpstr>
      <vt:lpstr>去短宣.</vt:lpstr>
      <vt:lpstr>请客</vt:lpstr>
      <vt:lpstr>This 99-Year-Old Man Begs Every Day And Gives It All Away To Churches And Orphanages </vt:lpstr>
      <vt:lpstr>This 99-Year-Old Man Begs Every Day And Gives It All Away To Churches And Orphanages </vt:lpstr>
      <vt:lpstr>This 99-Year-Old Man Begs Every Day And Gives It All Away To Churches And Orphanages </vt:lpstr>
      <vt:lpstr>PowerPoint Presentation</vt:lpstr>
      <vt:lpstr>PowerPoint Presentation</vt:lpstr>
      <vt:lpstr>.不要麻木你的心。 </vt:lpstr>
      <vt:lpstr>作个慷慨的人.</vt:lpstr>
      <vt:lpstr>Feed the hungry.</vt:lpstr>
      <vt:lpstr>给.</vt:lpstr>
      <vt:lpstr>关心.</vt:lpstr>
      <vt:lpstr>听.</vt:lpstr>
      <vt:lpstr>本书结构</vt:lpstr>
      <vt:lpstr>评论</vt:lpstr>
      <vt:lpstr>其身份与古卷</vt:lpstr>
      <vt:lpstr>神学的价值</vt:lpstr>
      <vt:lpstr>应用</vt:lpstr>
      <vt:lpstr>PowerPoint Presentation</vt:lpstr>
      <vt:lpstr>PowerPoint Presentation</vt:lpstr>
      <vt:lpstr>PowerPoint Presentation</vt:lpstr>
      <vt:lpstr>PowerPoint Presentation</vt:lpstr>
      <vt:lpstr>PowerPoint Presentation</vt:lpstr>
      <vt:lpstr>旧约全书概论链接地址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Jaime Tan Son</dc:creator>
  <cp:lastModifiedBy>Rick Griffith</cp:lastModifiedBy>
  <cp:revision>119</cp:revision>
  <dcterms:created xsi:type="dcterms:W3CDTF">2002-01-31T16:14:45Z</dcterms:created>
  <dcterms:modified xsi:type="dcterms:W3CDTF">2019-05-24T20:21:33Z</dcterms:modified>
</cp:coreProperties>
</file>