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theme/themeOverride2.xml" ContentType="application/vnd.openxmlformats-officedocument.themeOverrid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6.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99" r:id="rId4"/>
    <p:sldMasterId id="2147483711" r:id="rId5"/>
    <p:sldMasterId id="2147483725" r:id="rId6"/>
    <p:sldMasterId id="2147483739" r:id="rId7"/>
    <p:sldMasterId id="2147484246" r:id="rId8"/>
    <p:sldMasterId id="2147484260" r:id="rId9"/>
    <p:sldMasterId id="2147484274" r:id="rId10"/>
    <p:sldMasterId id="2147484286" r:id="rId11"/>
    <p:sldMasterId id="2147484299" r:id="rId12"/>
    <p:sldMasterId id="2147484311" r:id="rId13"/>
    <p:sldMasterId id="2147484348" r:id="rId14"/>
    <p:sldMasterId id="2147484359" r:id="rId15"/>
    <p:sldMasterId id="2147484371" r:id="rId16"/>
    <p:sldMasterId id="2147484384" r:id="rId17"/>
    <p:sldMasterId id="2147484408" r:id="rId18"/>
    <p:sldMasterId id="2147484422" r:id="rId19"/>
    <p:sldMasterId id="2147484434" r:id="rId20"/>
    <p:sldMasterId id="2147484447" r:id="rId21"/>
    <p:sldMasterId id="2147484449" r:id="rId22"/>
    <p:sldMasterId id="2147484451" r:id="rId23"/>
    <p:sldMasterId id="2147484464" r:id="rId24"/>
    <p:sldMasterId id="2147484476" r:id="rId25"/>
    <p:sldMasterId id="2147484489" r:id="rId26"/>
    <p:sldMasterId id="2147484513" r:id="rId27"/>
    <p:sldMasterId id="2147484525" r:id="rId28"/>
    <p:sldMasterId id="2147484539" r:id="rId29"/>
    <p:sldMasterId id="2147484553" r:id="rId30"/>
    <p:sldMasterId id="2147484567" r:id="rId31"/>
    <p:sldMasterId id="2147484579" r:id="rId32"/>
    <p:sldMasterId id="2147484590" r:id="rId33"/>
    <p:sldMasterId id="2147484602" r:id="rId34"/>
    <p:sldMasterId id="2147484614" r:id="rId35"/>
    <p:sldMasterId id="2147484627" r:id="rId36"/>
    <p:sldMasterId id="2147484639" r:id="rId37"/>
    <p:sldMasterId id="2147484665" r:id="rId38"/>
    <p:sldMasterId id="2147484677" r:id="rId39"/>
    <p:sldMasterId id="2147484705" r:id="rId40"/>
  </p:sldMasterIdLst>
  <p:notesMasterIdLst>
    <p:notesMasterId r:id="rId208"/>
  </p:notesMasterIdLst>
  <p:sldIdLst>
    <p:sldId id="293" r:id="rId41"/>
    <p:sldId id="294" r:id="rId42"/>
    <p:sldId id="441" r:id="rId43"/>
    <p:sldId id="295" r:id="rId44"/>
    <p:sldId id="296" r:id="rId45"/>
    <p:sldId id="297" r:id="rId46"/>
    <p:sldId id="372" r:id="rId47"/>
    <p:sldId id="373" r:id="rId48"/>
    <p:sldId id="374" r:id="rId49"/>
    <p:sldId id="365" r:id="rId50"/>
    <p:sldId id="299" r:id="rId51"/>
    <p:sldId id="375" r:id="rId52"/>
    <p:sldId id="376" r:id="rId53"/>
    <p:sldId id="377" r:id="rId54"/>
    <p:sldId id="378" r:id="rId55"/>
    <p:sldId id="379" r:id="rId56"/>
    <p:sldId id="380" r:id="rId57"/>
    <p:sldId id="381" r:id="rId58"/>
    <p:sldId id="382" r:id="rId59"/>
    <p:sldId id="383" r:id="rId60"/>
    <p:sldId id="257" r:id="rId61"/>
    <p:sldId id="300" r:id="rId62"/>
    <p:sldId id="368" r:id="rId63"/>
    <p:sldId id="302" r:id="rId64"/>
    <p:sldId id="258" r:id="rId65"/>
    <p:sldId id="259" r:id="rId66"/>
    <p:sldId id="260" r:id="rId67"/>
    <p:sldId id="535" r:id="rId68"/>
    <p:sldId id="532" r:id="rId69"/>
    <p:sldId id="533" r:id="rId70"/>
    <p:sldId id="534" r:id="rId71"/>
    <p:sldId id="538" r:id="rId72"/>
    <p:sldId id="537" r:id="rId73"/>
    <p:sldId id="539" r:id="rId74"/>
    <p:sldId id="540" r:id="rId75"/>
    <p:sldId id="442" r:id="rId76"/>
    <p:sldId id="385" r:id="rId77"/>
    <p:sldId id="386" r:id="rId78"/>
    <p:sldId id="387" r:id="rId79"/>
    <p:sldId id="388" r:id="rId80"/>
    <p:sldId id="443" r:id="rId81"/>
    <p:sldId id="1977" r:id="rId82"/>
    <p:sldId id="605" r:id="rId83"/>
    <p:sldId id="392" r:id="rId84"/>
    <p:sldId id="393" r:id="rId85"/>
    <p:sldId id="394" r:id="rId86"/>
    <p:sldId id="395" r:id="rId87"/>
    <p:sldId id="396" r:id="rId88"/>
    <p:sldId id="397" r:id="rId89"/>
    <p:sldId id="606" r:id="rId90"/>
    <p:sldId id="607" r:id="rId91"/>
    <p:sldId id="400" r:id="rId92"/>
    <p:sldId id="305" r:id="rId93"/>
    <p:sldId id="306" r:id="rId94"/>
    <p:sldId id="307" r:id="rId95"/>
    <p:sldId id="311" r:id="rId96"/>
    <p:sldId id="1976" r:id="rId97"/>
    <p:sldId id="401" r:id="rId98"/>
    <p:sldId id="402" r:id="rId99"/>
    <p:sldId id="403" r:id="rId100"/>
    <p:sldId id="312" r:id="rId101"/>
    <p:sldId id="313" r:id="rId102"/>
    <p:sldId id="314" r:id="rId103"/>
    <p:sldId id="315" r:id="rId104"/>
    <p:sldId id="316" r:id="rId105"/>
    <p:sldId id="317" r:id="rId106"/>
    <p:sldId id="264" r:id="rId107"/>
    <p:sldId id="265" r:id="rId108"/>
    <p:sldId id="266" r:id="rId109"/>
    <p:sldId id="318" r:id="rId110"/>
    <p:sldId id="366" r:id="rId111"/>
    <p:sldId id="439" r:id="rId112"/>
    <p:sldId id="267" r:id="rId113"/>
    <p:sldId id="321" r:id="rId114"/>
    <p:sldId id="322" r:id="rId115"/>
    <p:sldId id="323" r:id="rId116"/>
    <p:sldId id="324" r:id="rId117"/>
    <p:sldId id="325" r:id="rId118"/>
    <p:sldId id="326" r:id="rId119"/>
    <p:sldId id="269" r:id="rId120"/>
    <p:sldId id="270" r:id="rId121"/>
    <p:sldId id="3353" r:id="rId122"/>
    <p:sldId id="285" r:id="rId123"/>
    <p:sldId id="327" r:id="rId124"/>
    <p:sldId id="328" r:id="rId125"/>
    <p:sldId id="329" r:id="rId126"/>
    <p:sldId id="367" r:id="rId127"/>
    <p:sldId id="331" r:id="rId128"/>
    <p:sldId id="407" r:id="rId129"/>
    <p:sldId id="408" r:id="rId130"/>
    <p:sldId id="409" r:id="rId131"/>
    <p:sldId id="410" r:id="rId132"/>
    <p:sldId id="411" r:id="rId133"/>
    <p:sldId id="412" r:id="rId134"/>
    <p:sldId id="609" r:id="rId135"/>
    <p:sldId id="608" r:id="rId136"/>
    <p:sldId id="3355" r:id="rId137"/>
    <p:sldId id="416" r:id="rId138"/>
    <p:sldId id="417" r:id="rId139"/>
    <p:sldId id="418" r:id="rId140"/>
    <p:sldId id="419" r:id="rId141"/>
    <p:sldId id="332" r:id="rId142"/>
    <p:sldId id="333" r:id="rId143"/>
    <p:sldId id="334" r:id="rId144"/>
    <p:sldId id="335" r:id="rId145"/>
    <p:sldId id="336" r:id="rId146"/>
    <p:sldId id="337" r:id="rId147"/>
    <p:sldId id="275" r:id="rId148"/>
    <p:sldId id="287" r:id="rId149"/>
    <p:sldId id="286" r:id="rId150"/>
    <p:sldId id="276" r:id="rId151"/>
    <p:sldId id="338" r:id="rId152"/>
    <p:sldId id="288" r:id="rId153"/>
    <p:sldId id="277" r:id="rId154"/>
    <p:sldId id="339" r:id="rId155"/>
    <p:sldId id="340" r:id="rId156"/>
    <p:sldId id="541" r:id="rId157"/>
    <p:sldId id="3342" r:id="rId158"/>
    <p:sldId id="3343" r:id="rId159"/>
    <p:sldId id="344" r:id="rId160"/>
    <p:sldId id="345" r:id="rId161"/>
    <p:sldId id="346" r:id="rId162"/>
    <p:sldId id="3352" r:id="rId163"/>
    <p:sldId id="348" r:id="rId164"/>
    <p:sldId id="349" r:id="rId165"/>
    <p:sldId id="350" r:id="rId166"/>
    <p:sldId id="351" r:id="rId167"/>
    <p:sldId id="352" r:id="rId168"/>
    <p:sldId id="353" r:id="rId169"/>
    <p:sldId id="354" r:id="rId170"/>
    <p:sldId id="355" r:id="rId171"/>
    <p:sldId id="3358" r:id="rId172"/>
    <p:sldId id="421" r:id="rId173"/>
    <p:sldId id="422" r:id="rId174"/>
    <p:sldId id="423" r:id="rId175"/>
    <p:sldId id="807" r:id="rId176"/>
    <p:sldId id="610" r:id="rId177"/>
    <p:sldId id="613" r:id="rId178"/>
    <p:sldId id="3359" r:id="rId179"/>
    <p:sldId id="612" r:id="rId180"/>
    <p:sldId id="429" r:id="rId181"/>
    <p:sldId id="430" r:id="rId182"/>
    <p:sldId id="614" r:id="rId183"/>
    <p:sldId id="615" r:id="rId184"/>
    <p:sldId id="616" r:id="rId185"/>
    <p:sldId id="434" r:id="rId186"/>
    <p:sldId id="2010" r:id="rId187"/>
    <p:sldId id="435" r:id="rId188"/>
    <p:sldId id="436" r:id="rId189"/>
    <p:sldId id="437" r:id="rId190"/>
    <p:sldId id="438" r:id="rId191"/>
    <p:sldId id="278" r:id="rId192"/>
    <p:sldId id="356" r:id="rId193"/>
    <p:sldId id="357" r:id="rId194"/>
    <p:sldId id="358" r:id="rId195"/>
    <p:sldId id="359" r:id="rId196"/>
    <p:sldId id="360" r:id="rId197"/>
    <p:sldId id="361" r:id="rId198"/>
    <p:sldId id="279" r:id="rId199"/>
    <p:sldId id="280" r:id="rId200"/>
    <p:sldId id="281" r:id="rId201"/>
    <p:sldId id="282" r:id="rId202"/>
    <p:sldId id="283" r:id="rId203"/>
    <p:sldId id="3356" r:id="rId204"/>
    <p:sldId id="289" r:id="rId205"/>
    <p:sldId id="364" r:id="rId206"/>
    <p:sldId id="3357" r:id="rId207"/>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5pPr>
    <a:lvl6pPr marL="2286000" algn="l" defTabSz="457200" rtl="0" eaLnBrk="1" latinLnBrk="0" hangingPunct="1">
      <a:defRPr sz="2400" kern="1200">
        <a:solidFill>
          <a:schemeClr val="bg1"/>
        </a:solidFill>
        <a:latin typeface="Times New Roman" charset="0"/>
        <a:ea typeface="SimSun" charset="0"/>
        <a:cs typeface="SimSun" charset="0"/>
      </a:defRPr>
    </a:lvl6pPr>
    <a:lvl7pPr marL="2743200" algn="l" defTabSz="457200" rtl="0" eaLnBrk="1" latinLnBrk="0" hangingPunct="1">
      <a:defRPr sz="2400" kern="1200">
        <a:solidFill>
          <a:schemeClr val="bg1"/>
        </a:solidFill>
        <a:latin typeface="Times New Roman" charset="0"/>
        <a:ea typeface="SimSun" charset="0"/>
        <a:cs typeface="SimSun" charset="0"/>
      </a:defRPr>
    </a:lvl7pPr>
    <a:lvl8pPr marL="3200400" algn="l" defTabSz="457200" rtl="0" eaLnBrk="1" latinLnBrk="0" hangingPunct="1">
      <a:defRPr sz="2400" kern="1200">
        <a:solidFill>
          <a:schemeClr val="bg1"/>
        </a:solidFill>
        <a:latin typeface="Times New Roman" charset="0"/>
        <a:ea typeface="SimSun" charset="0"/>
        <a:cs typeface="SimSun" charset="0"/>
      </a:defRPr>
    </a:lvl8pPr>
    <a:lvl9pPr marL="3657600" algn="l" defTabSz="457200" rtl="0" eaLnBrk="1" latinLnBrk="0" hangingPunct="1">
      <a:defRPr sz="24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Overview" id="{3639A972-91F6-4259-B9DD-5843C7C7D5A9}">
          <p14:sldIdLst>
            <p14:sldId id="293"/>
            <p14:sldId id="294"/>
            <p14:sldId id="441"/>
            <p14:sldId id="295"/>
            <p14:sldId id="296"/>
            <p14:sldId id="297"/>
            <p14:sldId id="372"/>
            <p14:sldId id="373"/>
            <p14:sldId id="374"/>
            <p14:sldId id="365"/>
            <p14:sldId id="299"/>
            <p14:sldId id="375"/>
            <p14:sldId id="376"/>
            <p14:sldId id="377"/>
            <p14:sldId id="378"/>
            <p14:sldId id="379"/>
            <p14:sldId id="380"/>
            <p14:sldId id="381"/>
            <p14:sldId id="382"/>
            <p14:sldId id="383"/>
          </p14:sldIdLst>
        </p14:section>
        <p14:section name="Introduction" id="{B0003571-028C-412C-B697-3EC93D4F479B}">
          <p14:sldIdLst>
            <p14:sldId id="257"/>
            <p14:sldId id="300"/>
            <p14:sldId id="368"/>
            <p14:sldId id="302"/>
            <p14:sldId id="258"/>
            <p14:sldId id="259"/>
            <p14:sldId id="260"/>
            <p14:sldId id="535"/>
            <p14:sldId id="532"/>
            <p14:sldId id="533"/>
            <p14:sldId id="534"/>
            <p14:sldId id="538"/>
            <p14:sldId id="537"/>
            <p14:sldId id="539"/>
            <p14:sldId id="540"/>
          </p14:sldIdLst>
        </p14:section>
        <p14:section name="Sermon" id="{2DF72A07-652A-48A7-A9DD-1697B7917C14}">
          <p14:sldIdLst>
            <p14:sldId id="442"/>
            <p14:sldId id="385"/>
            <p14:sldId id="386"/>
            <p14:sldId id="387"/>
            <p14:sldId id="388"/>
            <p14:sldId id="443"/>
            <p14:sldId id="1977"/>
            <p14:sldId id="605"/>
            <p14:sldId id="392"/>
            <p14:sldId id="393"/>
            <p14:sldId id="394"/>
            <p14:sldId id="395"/>
            <p14:sldId id="396"/>
            <p14:sldId id="397"/>
            <p14:sldId id="606"/>
            <p14:sldId id="607"/>
            <p14:sldId id="400"/>
          </p14:sldIdLst>
        </p14:section>
        <p14:section name="Chapters" id="{D1641AF3-5503-4306-958A-0EF6A0C16D80}">
          <p14:sldIdLst>
            <p14:sldId id="305"/>
            <p14:sldId id="306"/>
            <p14:sldId id="307"/>
            <p14:sldId id="311"/>
            <p14:sldId id="1976"/>
            <p14:sldId id="401"/>
            <p14:sldId id="402"/>
            <p14:sldId id="403"/>
            <p14:sldId id="312"/>
            <p14:sldId id="313"/>
            <p14:sldId id="314"/>
            <p14:sldId id="315"/>
            <p14:sldId id="316"/>
            <p14:sldId id="317"/>
            <p14:sldId id="264"/>
            <p14:sldId id="265"/>
            <p14:sldId id="266"/>
            <p14:sldId id="318"/>
            <p14:sldId id="366"/>
            <p14:sldId id="439"/>
            <p14:sldId id="267"/>
            <p14:sldId id="321"/>
            <p14:sldId id="322"/>
            <p14:sldId id="323"/>
            <p14:sldId id="324"/>
            <p14:sldId id="325"/>
            <p14:sldId id="326"/>
            <p14:sldId id="269"/>
            <p14:sldId id="270"/>
            <p14:sldId id="3353"/>
            <p14:sldId id="285"/>
            <p14:sldId id="327"/>
            <p14:sldId id="328"/>
            <p14:sldId id="329"/>
            <p14:sldId id="367"/>
            <p14:sldId id="331"/>
            <p14:sldId id="407"/>
            <p14:sldId id="408"/>
            <p14:sldId id="409"/>
            <p14:sldId id="410"/>
            <p14:sldId id="411"/>
            <p14:sldId id="412"/>
            <p14:sldId id="609"/>
            <p14:sldId id="608"/>
            <p14:sldId id="3355"/>
            <p14:sldId id="416"/>
            <p14:sldId id="417"/>
            <p14:sldId id="418"/>
            <p14:sldId id="419"/>
            <p14:sldId id="332"/>
            <p14:sldId id="333"/>
            <p14:sldId id="334"/>
            <p14:sldId id="335"/>
            <p14:sldId id="336"/>
            <p14:sldId id="337"/>
            <p14:sldId id="275"/>
            <p14:sldId id="287"/>
            <p14:sldId id="286"/>
            <p14:sldId id="276"/>
            <p14:sldId id="338"/>
            <p14:sldId id="288"/>
            <p14:sldId id="277"/>
            <p14:sldId id="339"/>
            <p14:sldId id="340"/>
            <p14:sldId id="541"/>
            <p14:sldId id="3342"/>
            <p14:sldId id="3343"/>
            <p14:sldId id="344"/>
            <p14:sldId id="345"/>
            <p14:sldId id="346"/>
            <p14:sldId id="3352"/>
            <p14:sldId id="348"/>
            <p14:sldId id="349"/>
            <p14:sldId id="350"/>
            <p14:sldId id="351"/>
            <p14:sldId id="352"/>
            <p14:sldId id="353"/>
            <p14:sldId id="354"/>
            <p14:sldId id="355"/>
            <p14:sldId id="3358"/>
            <p14:sldId id="421"/>
            <p14:sldId id="422"/>
            <p14:sldId id="423"/>
            <p14:sldId id="807"/>
          </p14:sldIdLst>
        </p14:section>
        <p14:section name="Conclusion" id="{290EFDF9-4D31-4664-95C1-BB95478ADAF6}">
          <p14:sldIdLst>
            <p14:sldId id="610"/>
            <p14:sldId id="613"/>
            <p14:sldId id="3359"/>
            <p14:sldId id="612"/>
            <p14:sldId id="429"/>
            <p14:sldId id="430"/>
            <p14:sldId id="614"/>
            <p14:sldId id="615"/>
            <p14:sldId id="616"/>
            <p14:sldId id="434"/>
            <p14:sldId id="2010"/>
            <p14:sldId id="435"/>
            <p14:sldId id="436"/>
            <p14:sldId id="437"/>
            <p14:sldId id="438"/>
            <p14:sldId id="278"/>
            <p14:sldId id="356"/>
            <p14:sldId id="357"/>
            <p14:sldId id="358"/>
            <p14:sldId id="359"/>
            <p14:sldId id="360"/>
            <p14:sldId id="361"/>
            <p14:sldId id="279"/>
            <p14:sldId id="280"/>
            <p14:sldId id="281"/>
            <p14:sldId id="282"/>
            <p14:sldId id="283"/>
            <p14:sldId id="3356"/>
            <p14:sldId id="289"/>
            <p14:sldId id="364"/>
            <p14:sldId id="33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E"/>
    <a:srgbClr val="F5E0C2"/>
    <a:srgbClr val="D6CECC"/>
    <a:srgbClr val="208DBE"/>
    <a:srgbClr val="CE3D30"/>
    <a:srgbClr val="DBDBDC"/>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71"/>
    <p:restoredTop sz="77483" autoAdjust="0"/>
  </p:normalViewPr>
  <p:slideViewPr>
    <p:cSldViewPr>
      <p:cViewPr varScale="1">
        <p:scale>
          <a:sx n="97" d="100"/>
          <a:sy n="97" d="100"/>
        </p:scale>
        <p:origin x="2680" y="20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slide" Target="slides/slide151.xml"/><Relationship Id="rId205" Type="http://schemas.openxmlformats.org/officeDocument/2006/relationships/slide" Target="slides/slide165.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199" Type="http://schemas.openxmlformats.org/officeDocument/2006/relationships/slide" Target="slides/slide159.xml"/><Relationship Id="rId203" Type="http://schemas.openxmlformats.org/officeDocument/2006/relationships/slide" Target="slides/slide163.xml"/><Relationship Id="rId208"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189"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5" Type="http://schemas.openxmlformats.org/officeDocument/2006/relationships/slide" Target="slides/slide155.xml"/><Relationship Id="rId209" Type="http://schemas.openxmlformats.org/officeDocument/2006/relationships/presProps" Target="presProps.xml"/><Relationship Id="rId190" Type="http://schemas.openxmlformats.org/officeDocument/2006/relationships/slide" Target="slides/slide150.xml"/><Relationship Id="rId204" Type="http://schemas.openxmlformats.org/officeDocument/2006/relationships/slide" Target="slides/slide16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10"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p>
        </p:txBody>
      </p:sp>
      <p:sp>
        <p:nvSpPr>
          <p:cNvPr id="119811"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Rectangle 3"/>
          <p:cNvSpPr>
            <a:spLocks noGrp="1" noChangeArrowheads="1"/>
          </p:cNvSpPr>
          <p:nvPr>
            <p:ph type="hdr"/>
          </p:nvPr>
        </p:nvSpPr>
        <p:spPr bwMode="auto">
          <a:xfrm>
            <a:off x="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4" name="Rectangle 4"/>
          <p:cNvSpPr>
            <a:spLocks noGrp="1" noChangeArrowheads="1"/>
          </p:cNvSpPr>
          <p:nvPr>
            <p:ph type="dt"/>
          </p:nvPr>
        </p:nvSpPr>
        <p:spPr bwMode="auto">
          <a:xfrm>
            <a:off x="388620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119814"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a:solidFill>
              <a:srgbClr val="000000"/>
            </a:solidFill>
            <a:miter lim="800000"/>
            <a:headEnd/>
            <a:tailEnd/>
          </a:ln>
          <a:extLst>
            <a:ext uri="{FAA26D3D-D897-4be2-8F04-BA451C77F1D7}">
              <ma14:placeholderFlag xmlns="" xmlns:ma14="http://schemas.microsoft.com/office/mac/drawingml/2011/main" val="1"/>
            </a:ext>
          </a:extLst>
        </p:spPr>
      </p:sp>
      <p:sp>
        <p:nvSpPr>
          <p:cNvPr id="5126" name="Rectangle 6"/>
          <p:cNvSpPr>
            <a:spLocks noGrp="1" noChangeArrowheads="1"/>
          </p:cNvSpPr>
          <p:nvPr>
            <p:ph type="body"/>
          </p:nvPr>
        </p:nvSpPr>
        <p:spPr bwMode="auto">
          <a:xfrm>
            <a:off x="914400" y="4343400"/>
            <a:ext cx="50260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5127" name="Rectangle 7"/>
          <p:cNvSpPr>
            <a:spLocks noGrp="1" noChangeArrowheads="1"/>
          </p:cNvSpPr>
          <p:nvPr>
            <p:ph type="ftr"/>
          </p:nvPr>
        </p:nvSpPr>
        <p:spPr bwMode="auto">
          <a:xfrm>
            <a:off x="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8" name="Rectangle 8"/>
          <p:cNvSpPr>
            <a:spLocks noGrp="1" noChangeArrowheads="1"/>
          </p:cNvSpPr>
          <p:nvPr>
            <p:ph type="sldNum"/>
          </p:nvPr>
        </p:nvSpPr>
        <p:spPr bwMode="auto">
          <a:xfrm>
            <a:off x="388620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fld id="{E2B2E03C-DCAB-6D41-85DA-303F94438134}" type="slidenum">
              <a:rPr lang="en-US"/>
              <a:pPr>
                <a:defRPr/>
              </a:pPr>
              <a:t>‹#›</a:t>
            </a:fld>
            <a:endParaRPr lang="en-US"/>
          </a:p>
        </p:txBody>
      </p:sp>
    </p:spTree>
    <p:extLst>
      <p:ext uri="{BB962C8B-B14F-4D97-AF65-F5344CB8AC3E}">
        <p14:creationId xmlns:p14="http://schemas.microsoft.com/office/powerpoint/2010/main" val="32290121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mashable.com/article/locust-swarm-africa-explained/" TargetMode="Externa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mashable.com/article/locust-swarm-africa-explained/" TargetMode="External"/><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mashable.com/article/locust-swarm-africa-explained/" TargetMode="External"/><Relationship Id="rId4" Type="http://schemas.openxmlformats.org/officeDocument/2006/relationships/hyperlink" Target="https://mashable.com/author/mark-kaufma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mashable.com/article/locust-swarm-africa-explained/" TargetMode="Externa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7" Type="http://schemas.openxmlformats.org/officeDocument/2006/relationships/hyperlink" Target="https://mashable.com/article/locust-swarm-africa-explained/"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5" Type="http://schemas.openxmlformats.org/officeDocument/2006/relationships/hyperlink" Target="http://www.christianitytoday.com/edstetzer/2015/july/god-and-country-new-research-on-americans-views-of-country.html"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736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268850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553358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37618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077956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533578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03621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dirty="0">
                <a:effectLst/>
                <a:latin typeface="Arial"/>
                <a:cs typeface="Arial"/>
              </a:rPr>
              <a:t> </a:t>
            </a:r>
          </a:p>
          <a:p>
            <a:r>
              <a:rPr lang="zh-CN" altLang="en-US" dirty="0">
                <a:solidFill>
                  <a:srgbClr val="0E0E0E"/>
                </a:solidFill>
                <a:effectLst/>
                <a:latin typeface=".AppleSystemUIFont"/>
              </a:rPr>
              <a:t>悔改会为一个国家带来复兴：美国的悔改正带来神的祝福。</a:t>
            </a:r>
          </a:p>
          <a:p>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4</a:t>
            </a:r>
            <a:r>
              <a:rPr lang="zh-CN" altLang="en-US" dirty="0">
                <a:solidFill>
                  <a:srgbClr val="0E0E0E"/>
                </a:solidFill>
                <a:effectLst/>
                <a:latin typeface=".AppleSystemUIFont"/>
              </a:rPr>
              <a:t>月，美国最保守的最高法院大法官之一突然去世，其死亡由一名从未实际见过遗体的验尸官宣布，而遗体在数小时内就被火化。这为一场重大对决铺平了道路，决定最高法院是否会在未来一代人时间内转向左派立场。</a:t>
            </a:r>
          </a:p>
          <a:p>
            <a:endParaRPr lang="en-US" dirty="0">
              <a:latin typeface="Arial"/>
              <a:cs typeface="Arial"/>
            </a:endParaRPr>
          </a:p>
        </p:txBody>
      </p:sp>
    </p:spTree>
    <p:extLst>
      <p:ext uri="{BB962C8B-B14F-4D97-AF65-F5344CB8AC3E}">
        <p14:creationId xmlns:p14="http://schemas.microsoft.com/office/powerpoint/2010/main" val="4216998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The breaking point came last year when we actually had a candidate running for office under FBI investigation who destroyed 30,000 government documents.</a:t>
            </a:r>
          </a:p>
          <a:p>
            <a:r>
              <a:rPr lang="en-US" dirty="0">
                <a:latin typeface="Arial"/>
                <a:cs typeface="Arial"/>
              </a:rPr>
              <a:t>God brought American Christians to a breaking point. Franklin Graham devoted the year to 50 prayer vigils—one on the steps of each capital of each state in the USA.</a:t>
            </a:r>
          </a:p>
          <a:p>
            <a:r>
              <a:rPr lang="en-US" dirty="0">
                <a:latin typeface="Arial"/>
                <a:cs typeface="Arial"/>
              </a:rPr>
              <a:t>Election night showed a huge lead for Clinton until a massive prayer effort nationwide surged at about 8-9 PM, when it totally shifted. </a:t>
            </a:r>
          </a:p>
          <a:p>
            <a:r>
              <a:rPr lang="en-US" dirty="0">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dirty="0">
              <a:latin typeface="Arial"/>
              <a:cs typeface="Arial"/>
            </a:endParaRPr>
          </a:p>
          <a:p>
            <a:r>
              <a:rPr lang="zh-CN" altLang="en-US" dirty="0">
                <a:solidFill>
                  <a:srgbClr val="0E0E0E"/>
                </a:solidFill>
                <a:effectLst/>
                <a:latin typeface=".AppleSystemUIFont"/>
              </a:rPr>
              <a:t>去年，美国到达了一个临界点，当时竟有一名候选人在竞选期间正接受</a:t>
            </a:r>
            <a:r>
              <a:rPr lang="en-US" altLang="zh-CN" dirty="0">
                <a:solidFill>
                  <a:srgbClr val="0E0E0E"/>
                </a:solidFill>
                <a:effectLst/>
                <a:latin typeface=".AppleSystemUIFont"/>
              </a:rPr>
              <a:t>FBI</a:t>
            </a:r>
            <a:r>
              <a:rPr lang="zh-CN" altLang="en-US" dirty="0">
                <a:solidFill>
                  <a:srgbClr val="0E0E0E"/>
                </a:solidFill>
                <a:effectLst/>
                <a:latin typeface=".AppleSystemUIFont"/>
              </a:rPr>
              <a:t>调查，同时销毁了</a:t>
            </a:r>
            <a:r>
              <a:rPr lang="en-US" altLang="zh-CN" dirty="0">
                <a:solidFill>
                  <a:srgbClr val="0E0E0E"/>
                </a:solidFill>
                <a:effectLst/>
                <a:latin typeface=".AppleSystemUIFont"/>
              </a:rPr>
              <a:t>30,000</a:t>
            </a:r>
            <a:r>
              <a:rPr lang="zh-CN" altLang="en-US" dirty="0">
                <a:solidFill>
                  <a:srgbClr val="0E0E0E"/>
                </a:solidFill>
                <a:effectLst/>
                <a:latin typeface=".AppleSystemUIFont"/>
              </a:rPr>
              <a:t>份政府文件。</a:t>
            </a:r>
          </a:p>
          <a:p>
            <a:r>
              <a:rPr lang="zh-CN" altLang="en-US" dirty="0">
                <a:solidFill>
                  <a:srgbClr val="0E0E0E"/>
                </a:solidFill>
                <a:effectLst/>
                <a:latin typeface=".AppleSystemUIFont"/>
              </a:rPr>
              <a:t>神使美国的基督徒面临一个关键时刻。富兰克林</a:t>
            </a:r>
            <a:r>
              <a:rPr lang="en-US" altLang="zh-CN" dirty="0">
                <a:solidFill>
                  <a:srgbClr val="0E0E0E"/>
                </a:solidFill>
                <a:effectLst/>
                <a:latin typeface=".AppleSystemUIFont"/>
              </a:rPr>
              <a:t>·</a:t>
            </a:r>
            <a:r>
              <a:rPr lang="zh-CN" altLang="en-US" dirty="0">
                <a:solidFill>
                  <a:srgbClr val="0E0E0E"/>
                </a:solidFill>
                <a:effectLst/>
                <a:latin typeface=".AppleSystemUIFont"/>
              </a:rPr>
              <a:t>格雷厄姆（</a:t>
            </a:r>
            <a:r>
              <a:rPr lang="en-US" altLang="zh-CN" dirty="0">
                <a:solidFill>
                  <a:srgbClr val="0E0E0E"/>
                </a:solidFill>
                <a:effectLst/>
                <a:latin typeface=".AppleSystemUIFont"/>
              </a:rPr>
              <a:t>Franklin Graham</a:t>
            </a:r>
            <a:r>
              <a:rPr lang="zh-CN" altLang="en-US" dirty="0">
                <a:solidFill>
                  <a:srgbClr val="0E0E0E"/>
                </a:solidFill>
                <a:effectLst/>
                <a:latin typeface=".AppleSystemUIFont"/>
              </a:rPr>
              <a:t>）将那一年献给了</a:t>
            </a:r>
            <a:r>
              <a:rPr lang="en-US" altLang="zh-CN" dirty="0">
                <a:solidFill>
                  <a:srgbClr val="0E0E0E"/>
                </a:solidFill>
                <a:effectLst/>
                <a:latin typeface=".AppleSystemUIFont"/>
              </a:rPr>
              <a:t>50</a:t>
            </a:r>
            <a:r>
              <a:rPr lang="zh-CN" altLang="en-US" dirty="0">
                <a:solidFill>
                  <a:srgbClr val="0E0E0E"/>
                </a:solidFill>
                <a:effectLst/>
                <a:latin typeface=".AppleSystemUIFont"/>
              </a:rPr>
              <a:t>场祷告集会</a:t>
            </a:r>
            <a:r>
              <a:rPr lang="en-US" altLang="zh-CN" dirty="0">
                <a:solidFill>
                  <a:srgbClr val="0E0E0E"/>
                </a:solidFill>
                <a:effectLst/>
                <a:latin typeface=".AppleSystemUIFont"/>
              </a:rPr>
              <a:t>——</a:t>
            </a:r>
            <a:r>
              <a:rPr lang="zh-CN" altLang="en-US" dirty="0">
                <a:solidFill>
                  <a:srgbClr val="0E0E0E"/>
                </a:solidFill>
                <a:effectLst/>
                <a:latin typeface=".AppleSystemUIFont"/>
              </a:rPr>
              <a:t>分别在美国每个州的州议会台阶上举行了一场祷告。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选举之夜，希拉里</a:t>
            </a:r>
            <a:r>
              <a:rPr lang="en-US" altLang="zh-CN" dirty="0">
                <a:solidFill>
                  <a:srgbClr val="0E0E0E"/>
                </a:solidFill>
                <a:effectLst/>
                <a:latin typeface=".AppleSystemUIFont"/>
              </a:rPr>
              <a:t>·</a:t>
            </a:r>
            <a:r>
              <a:rPr lang="zh-CN" altLang="en-US" dirty="0">
                <a:solidFill>
                  <a:srgbClr val="0E0E0E"/>
                </a:solidFill>
                <a:effectLst/>
                <a:latin typeface=".AppleSystemUIFont"/>
              </a:rPr>
              <a:t>克林顿（</a:t>
            </a:r>
            <a:r>
              <a:rPr lang="en-US" altLang="zh-CN" dirty="0">
                <a:solidFill>
                  <a:srgbClr val="0E0E0E"/>
                </a:solidFill>
                <a:effectLst/>
                <a:latin typeface=".AppleSystemUIFont"/>
              </a:rPr>
              <a:t>Clinton</a:t>
            </a:r>
            <a:r>
              <a:rPr lang="zh-CN" altLang="en-US" dirty="0">
                <a:solidFill>
                  <a:srgbClr val="0E0E0E"/>
                </a:solidFill>
                <a:effectLst/>
                <a:latin typeface=".AppleSystemUIFont"/>
              </a:rPr>
              <a:t>）一开始显示出明显的领先优势，直到晚上</a:t>
            </a:r>
            <a:r>
              <a:rPr lang="en-US" altLang="zh-CN" dirty="0">
                <a:solidFill>
                  <a:srgbClr val="0E0E0E"/>
                </a:solidFill>
                <a:effectLst/>
                <a:latin typeface=".AppleSystemUIFont"/>
              </a:rPr>
              <a:t>8</a:t>
            </a:r>
            <a:r>
              <a:rPr lang="zh-CN" altLang="en-US" dirty="0">
                <a:solidFill>
                  <a:srgbClr val="0E0E0E"/>
                </a:solidFill>
                <a:effectLst/>
                <a:latin typeface=".AppleSystemUIFont"/>
              </a:rPr>
              <a:t>点到</a:t>
            </a:r>
            <a:r>
              <a:rPr lang="en-US" altLang="zh-CN" dirty="0">
                <a:solidFill>
                  <a:srgbClr val="0E0E0E"/>
                </a:solidFill>
                <a:effectLst/>
                <a:latin typeface=".AppleSystemUIFont"/>
              </a:rPr>
              <a:t>9</a:t>
            </a:r>
            <a:r>
              <a:rPr lang="zh-CN" altLang="en-US" dirty="0">
                <a:solidFill>
                  <a:srgbClr val="0E0E0E"/>
                </a:solidFill>
                <a:effectLst/>
                <a:latin typeface=".AppleSystemUIFont"/>
              </a:rPr>
              <a:t>点左右，全国范围内掀起了一场大规模的祷告活动，局势完全逆转。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结果如何？在过去的</a:t>
            </a:r>
            <a:r>
              <a:rPr lang="en-US" altLang="zh-CN" dirty="0">
                <a:solidFill>
                  <a:srgbClr val="0E0E0E"/>
                </a:solidFill>
                <a:effectLst/>
                <a:latin typeface=".AppleSystemUIFont"/>
              </a:rPr>
              <a:t>8</a:t>
            </a:r>
            <a:r>
              <a:rPr lang="zh-CN" altLang="en-US" dirty="0">
                <a:solidFill>
                  <a:srgbClr val="0E0E0E"/>
                </a:solidFill>
                <a:effectLst/>
                <a:latin typeface=".AppleSystemUIFont"/>
              </a:rPr>
              <a:t>年里，有超过</a:t>
            </a:r>
            <a:r>
              <a:rPr lang="en-US" altLang="zh-CN" dirty="0">
                <a:solidFill>
                  <a:srgbClr val="0E0E0E"/>
                </a:solidFill>
                <a:effectLst/>
                <a:latin typeface=".AppleSystemUIFont"/>
              </a:rPr>
              <a:t>1000</a:t>
            </a:r>
            <a:r>
              <a:rPr lang="zh-CN" altLang="en-US" dirty="0">
                <a:solidFill>
                  <a:srgbClr val="0E0E0E"/>
                </a:solidFill>
                <a:effectLst/>
                <a:latin typeface=".AppleSystemUIFont"/>
              </a:rPr>
              <a:t>名自由派民选官员被逐出公职，最终迎来了近</a:t>
            </a:r>
            <a:r>
              <a:rPr lang="en-US" altLang="zh-CN" dirty="0">
                <a:solidFill>
                  <a:srgbClr val="0E0E0E"/>
                </a:solidFill>
                <a:effectLst/>
                <a:latin typeface=".AppleSystemUIFont"/>
              </a:rPr>
              <a:t>100</a:t>
            </a:r>
            <a:r>
              <a:rPr lang="zh-CN" altLang="en-US" dirty="0">
                <a:solidFill>
                  <a:srgbClr val="0E0E0E"/>
                </a:solidFill>
                <a:effectLst/>
                <a:latin typeface=".AppleSystemUIFont"/>
              </a:rPr>
              <a:t>年来第一位同时拥有共和党总统、众议院和参议院的局面。如今，</a:t>
            </a:r>
            <a:r>
              <a:rPr lang="en-US" altLang="zh-CN" dirty="0">
                <a:solidFill>
                  <a:srgbClr val="0E0E0E"/>
                </a:solidFill>
                <a:effectLst/>
                <a:latin typeface=".AppleSystemUIFont"/>
              </a:rPr>
              <a:t>50</a:t>
            </a:r>
            <a:r>
              <a:rPr lang="zh-CN" altLang="en-US" dirty="0">
                <a:solidFill>
                  <a:srgbClr val="0E0E0E"/>
                </a:solidFill>
                <a:effectLst/>
                <a:latin typeface=".AppleSystemUIFont"/>
              </a:rPr>
              <a:t>个州中仅有</a:t>
            </a:r>
            <a:r>
              <a:rPr lang="en-US" altLang="zh-CN" dirty="0">
                <a:solidFill>
                  <a:srgbClr val="0E0E0E"/>
                </a:solidFill>
                <a:effectLst/>
                <a:latin typeface=".AppleSystemUIFont"/>
              </a:rPr>
              <a:t>17</a:t>
            </a:r>
            <a:r>
              <a:rPr lang="zh-CN" altLang="en-US" dirty="0">
                <a:solidFill>
                  <a:srgbClr val="0E0E0E"/>
                </a:solidFill>
                <a:effectLst/>
                <a:latin typeface=".AppleSystemUIFont"/>
              </a:rPr>
              <a:t>位州长是自由派人士。</a:t>
            </a:r>
          </a:p>
          <a:p>
            <a:endParaRPr lang="en-US" dirty="0">
              <a:latin typeface="Arial"/>
              <a:cs typeface="Arial"/>
            </a:endParaRPr>
          </a:p>
        </p:txBody>
      </p:sp>
    </p:spTree>
    <p:extLst>
      <p:ext uri="{BB962C8B-B14F-4D97-AF65-F5344CB8AC3E}">
        <p14:creationId xmlns:p14="http://schemas.microsoft.com/office/powerpoint/2010/main" val="2289711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dirty="0">
                <a:effectLst/>
                <a:latin typeface="Arial"/>
                <a:cs typeface="Arial"/>
              </a:rPr>
              <a:t>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zh-CN" altLang="en-US" dirty="0">
                <a:solidFill>
                  <a:srgbClr val="0E0E0E"/>
                </a:solidFill>
                <a:effectLst/>
                <a:latin typeface=".AppleSystemUIFont"/>
              </a:rPr>
              <a:t>高潮发生在两天前（</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4</a:t>
            </a:r>
            <a:r>
              <a:rPr lang="zh-CN" altLang="en-US" dirty="0">
                <a:solidFill>
                  <a:srgbClr val="0E0E0E"/>
                </a:solidFill>
                <a:effectLst/>
                <a:latin typeface=".AppleSystemUIFont"/>
              </a:rPr>
              <a:t>月</a:t>
            </a:r>
            <a:r>
              <a:rPr lang="en-US" altLang="zh-CN" dirty="0">
                <a:solidFill>
                  <a:srgbClr val="0E0E0E"/>
                </a:solidFill>
                <a:effectLst/>
                <a:latin typeface=".AppleSystemUIFont"/>
              </a:rPr>
              <a:t>7</a:t>
            </a:r>
            <a:r>
              <a:rPr lang="zh-CN" altLang="en-US" dirty="0">
                <a:solidFill>
                  <a:srgbClr val="0E0E0E"/>
                </a:solidFill>
                <a:effectLst/>
                <a:latin typeface=".AppleSystemUIFont"/>
              </a:rPr>
              <a:t>日），当尼尔</a:t>
            </a:r>
            <a:r>
              <a:rPr lang="en-US" altLang="zh-CN" dirty="0">
                <a:solidFill>
                  <a:srgbClr val="0E0E0E"/>
                </a:solidFill>
                <a:effectLst/>
                <a:latin typeface=".AppleSystemUIFont"/>
              </a:rPr>
              <a:t>·</a:t>
            </a:r>
            <a:r>
              <a:rPr lang="zh-CN" altLang="en-US" dirty="0">
                <a:solidFill>
                  <a:srgbClr val="0E0E0E"/>
                </a:solidFill>
                <a:effectLst/>
                <a:latin typeface=".AppleSystemUIFont"/>
              </a:rPr>
              <a:t>戈萨奇（</a:t>
            </a:r>
            <a:r>
              <a:rPr lang="en-US" altLang="zh-CN" dirty="0">
                <a:solidFill>
                  <a:srgbClr val="0E0E0E"/>
                </a:solidFill>
                <a:effectLst/>
                <a:latin typeface=".AppleSystemUIFont"/>
              </a:rPr>
              <a:t>Neil Gorsuch</a:t>
            </a:r>
            <a:r>
              <a:rPr lang="zh-CN" altLang="en-US" dirty="0">
                <a:solidFill>
                  <a:srgbClr val="0E0E0E"/>
                </a:solidFill>
                <a:effectLst/>
                <a:latin typeface=".AppleSystemUIFont"/>
              </a:rPr>
              <a:t>）被确认进入最高法院，恢复了</a:t>
            </a:r>
            <a:r>
              <a:rPr lang="en-US" altLang="zh-CN" dirty="0">
                <a:solidFill>
                  <a:srgbClr val="0E0E0E"/>
                </a:solidFill>
                <a:effectLst/>
                <a:latin typeface=".AppleSystemUIFont"/>
              </a:rPr>
              <a:t>5</a:t>
            </a:r>
            <a:r>
              <a:rPr lang="zh-CN" altLang="en-US" dirty="0">
                <a:solidFill>
                  <a:srgbClr val="0E0E0E"/>
                </a:solidFill>
                <a:effectLst/>
                <a:latin typeface=".AppleSystemUIFont"/>
              </a:rPr>
              <a:t>比</a:t>
            </a:r>
            <a:r>
              <a:rPr lang="en-US" altLang="zh-CN" dirty="0">
                <a:solidFill>
                  <a:srgbClr val="0E0E0E"/>
                </a:solidFill>
                <a:effectLst/>
                <a:latin typeface=".AppleSystemUIFont"/>
              </a:rPr>
              <a:t>4</a:t>
            </a:r>
            <a:r>
              <a:rPr lang="zh-CN" altLang="en-US" dirty="0">
                <a:solidFill>
                  <a:srgbClr val="0E0E0E"/>
                </a:solidFill>
                <a:effectLst/>
                <a:latin typeface=".AppleSystemUIFont"/>
              </a:rPr>
              <a:t>的宪法优势。这无疑是特朗普总统在他</a:t>
            </a:r>
            <a:r>
              <a:rPr lang="en-US" altLang="zh-CN" dirty="0">
                <a:solidFill>
                  <a:srgbClr val="0E0E0E"/>
                </a:solidFill>
                <a:effectLst/>
                <a:latin typeface=".AppleSystemUIFont"/>
              </a:rPr>
              <a:t>4</a:t>
            </a:r>
            <a:r>
              <a:rPr lang="zh-CN" altLang="en-US" dirty="0">
                <a:solidFill>
                  <a:srgbClr val="0E0E0E"/>
                </a:solidFill>
                <a:effectLst/>
                <a:latin typeface=".AppleSystemUIFont"/>
              </a:rPr>
              <a:t>年或</a:t>
            </a:r>
            <a:r>
              <a:rPr lang="en-US" altLang="zh-CN" dirty="0">
                <a:solidFill>
                  <a:srgbClr val="0E0E0E"/>
                </a:solidFill>
                <a:effectLst/>
                <a:latin typeface=".AppleSystemUIFont"/>
              </a:rPr>
              <a:t>8</a:t>
            </a:r>
            <a:r>
              <a:rPr lang="zh-CN" altLang="en-US" dirty="0">
                <a:solidFill>
                  <a:srgbClr val="0E0E0E"/>
                </a:solidFill>
                <a:effectLst/>
                <a:latin typeface=".AppleSystemUIFont"/>
              </a:rPr>
              <a:t>年任期内最具持久影响力的举措之一。</a:t>
            </a:r>
          </a:p>
          <a:p>
            <a:endParaRPr lang="en-US" dirty="0">
              <a:latin typeface="Arial"/>
              <a:cs typeface="Arial"/>
            </a:endParaRPr>
          </a:p>
        </p:txBody>
      </p:sp>
    </p:spTree>
    <p:extLst>
      <p:ext uri="{BB962C8B-B14F-4D97-AF65-F5344CB8AC3E}">
        <p14:creationId xmlns:p14="http://schemas.microsoft.com/office/powerpoint/2010/main" val="524408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Thess-115</a:t>
            </a:r>
          </a:p>
          <a:p>
            <a:pPr eaLnBrk="1" hangingPunct="1"/>
            <a:endParaRPr lang="en-US" dirty="0">
              <a:latin typeface="Arial"/>
              <a:ea typeface="ＭＳ Ｐゴシック" charset="0"/>
              <a:cs typeface="Arial"/>
            </a:endParaRPr>
          </a:p>
          <a:p>
            <a:r>
              <a:rPr lang="zh-CN" altLang="en-US" b="1" dirty="0">
                <a:solidFill>
                  <a:srgbClr val="0E0E0E"/>
                </a:solidFill>
                <a:effectLst/>
                <a:latin typeface=".AppleSystemUIFont"/>
              </a:rPr>
              <a:t>悔改会为教会带来复兴：神希望我们的教会真正信靠祂。</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我们仍未意识到对祂的需要，就像我们未意识到祷告的重要性一样。</a:t>
            </a:r>
          </a:p>
          <a:p>
            <a:r>
              <a:rPr lang="zh-CN" altLang="en-US" dirty="0">
                <a:solidFill>
                  <a:srgbClr val="0E0E0E"/>
                </a:solidFill>
                <a:effectLst/>
                <a:latin typeface=".AppleSystemUIFont"/>
              </a:rPr>
              <a:t>我们还需要参与祂的事工：宣教、教导、问责小组、财务管理等。</a:t>
            </a:r>
          </a:p>
          <a:p>
            <a:br>
              <a:rPr lang="zh-CN" altLang="en-US" dirty="0">
                <a:effectLst/>
              </a:rPr>
            </a:br>
            <a:endParaRPr lang="zh-CN" altLang="en-US" dirty="0">
              <a:effectLst/>
            </a:endParaRPr>
          </a:p>
          <a:p>
            <a:r>
              <a:rPr lang="en-US" altLang="zh-CN" b="1" dirty="0">
                <a:solidFill>
                  <a:srgbClr val="0E0E0E"/>
                </a:solidFill>
                <a:effectLst/>
                <a:latin typeface=".AppleSystemUIFont"/>
              </a:rPr>
              <a:t>OS-29-</a:t>
            </a:r>
            <a:r>
              <a:rPr lang="zh-CN" altLang="en-US" b="1" dirty="0">
                <a:solidFill>
                  <a:srgbClr val="0E0E0E"/>
                </a:solidFill>
                <a:effectLst/>
                <a:latin typeface=".AppleSystemUIFont"/>
              </a:rPr>
              <a:t>约珥书</a:t>
            </a:r>
            <a:r>
              <a:rPr lang="en-US" altLang="zh-CN" b="1" dirty="0">
                <a:solidFill>
                  <a:srgbClr val="0E0E0E"/>
                </a:solidFill>
                <a:effectLst/>
                <a:latin typeface=".AppleSystemUIFont"/>
              </a:rPr>
              <a:t>-128</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NS-13-</a:t>
            </a:r>
            <a:r>
              <a:rPr lang="zh-CN" altLang="en-US" b="1" dirty="0">
                <a:solidFill>
                  <a:srgbClr val="0E0E0E"/>
                </a:solidFill>
                <a:effectLst/>
                <a:latin typeface=".AppleSystemUIFont"/>
              </a:rPr>
              <a:t>帖撒罗尼迦前书</a:t>
            </a:r>
            <a:r>
              <a:rPr lang="en-US" altLang="zh-CN" b="1" dirty="0">
                <a:solidFill>
                  <a:srgbClr val="0E0E0E"/>
                </a:solidFill>
                <a:effectLst/>
                <a:latin typeface=".AppleSystemUIFont"/>
              </a:rPr>
              <a:t>-115</a:t>
            </a:r>
            <a:endParaRPr lang="zh-CN" altLang="en-US" dirty="0">
              <a:solidFill>
                <a:srgbClr val="0E0E0E"/>
              </a:solidFill>
              <a:effectLst/>
              <a:latin typeface=".AppleSystemUIFont"/>
            </a:endParaRP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7975280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5239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40119772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471778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366230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594469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2066516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33867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589233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2765241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495010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C4E5229-E6E6-A34B-8D0C-9F73AF16F4BD}"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36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2265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1927579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22A74ED-07C2-044F-ACCE-B6AC7C519AF1}"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56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0095137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9FACC70-CBFC-CE42-B94C-755FB2ABC2B3}"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77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6674757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EC298C-53FA-E946-9846-2402B9A36CAF}"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97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559006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FA52914-99FD-8647-A4DE-D4C65DF6D838}" type="slidenum">
              <a:rPr lang="en-US" sz="1200">
                <a:solidFill>
                  <a:srgbClr val="000000"/>
                </a:solidFill>
              </a:rPr>
              <a:pPr/>
              <a:t>152</a:t>
            </a:fld>
            <a:endParaRPr lang="en-US" sz="1200">
              <a:solidFill>
                <a:srgbClr val="000000"/>
              </a:solidFill>
            </a:endParaRPr>
          </a:p>
        </p:txBody>
      </p:sp>
      <p:sp>
        <p:nvSpPr>
          <p:cNvPr id="1710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101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820433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40E21-A9AA-414D-9425-9DB298CB945F}" type="slidenum">
              <a:rPr lang="en-US" sz="1200">
                <a:solidFill>
                  <a:srgbClr val="000000"/>
                </a:solidFill>
                <a:latin typeface="Times New Roman" charset="0"/>
              </a:rPr>
              <a:pPr/>
              <a:t>153</a:t>
            </a:fld>
            <a:endParaRPr lang="en-US" sz="1200">
              <a:solidFill>
                <a:srgbClr val="000000"/>
              </a:solidFill>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35778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0EBEF7E-AD63-1E43-BE4B-259197050812}" type="slidenum">
              <a:rPr lang="en-US" sz="1200">
                <a:solidFill>
                  <a:srgbClr val="000000"/>
                </a:solidFill>
              </a:rPr>
              <a:pPr/>
              <a:t>159</a:t>
            </a:fld>
            <a:endParaRPr lang="en-US" sz="1200">
              <a:solidFill>
                <a:srgbClr val="000000"/>
              </a:solidFill>
            </a:endParaRPr>
          </a:p>
        </p:txBody>
      </p:sp>
      <p:sp>
        <p:nvSpPr>
          <p:cNvPr id="1730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306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67581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9C09DD4-9446-324F-BD38-3072DBDC7374}" type="slidenum">
              <a:rPr lang="en-US" sz="1200">
                <a:solidFill>
                  <a:srgbClr val="000000"/>
                </a:solidFill>
              </a:rPr>
              <a:pPr/>
              <a:t>160</a:t>
            </a:fld>
            <a:endParaRPr lang="en-US" sz="1200">
              <a:solidFill>
                <a:srgbClr val="000000"/>
              </a:solidFill>
            </a:endParaRPr>
          </a:p>
        </p:txBody>
      </p:sp>
      <p:sp>
        <p:nvSpPr>
          <p:cNvPr id="1751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51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107474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A1C9588-F44A-6649-8463-10A43531C042}" type="slidenum">
              <a:rPr lang="en-US" sz="1200">
                <a:solidFill>
                  <a:srgbClr val="000000"/>
                </a:solidFill>
              </a:rPr>
              <a:pPr/>
              <a:t>161</a:t>
            </a:fld>
            <a:endParaRPr lang="en-US" sz="1200">
              <a:solidFill>
                <a:srgbClr val="000000"/>
              </a:solidFill>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71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362737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47CCED7-F207-CF48-AC44-3A1C89C88C72}" type="slidenum">
              <a:rPr lang="en-US" sz="1200">
                <a:solidFill>
                  <a:srgbClr val="000000"/>
                </a:solidFill>
              </a:rPr>
              <a:pPr/>
              <a:t>162</a:t>
            </a:fld>
            <a:endParaRPr lang="en-US" sz="1200">
              <a:solidFill>
                <a:srgbClr val="000000"/>
              </a:solidFill>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92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611105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12F80D6-F1EB-AD4B-938C-D62A9987E46B}" type="slidenum">
              <a:rPr lang="en-US" sz="1200">
                <a:solidFill>
                  <a:srgbClr val="000000"/>
                </a:solidFill>
              </a:rPr>
              <a:pPr/>
              <a:t>163</a:t>
            </a:fld>
            <a:endParaRPr lang="en-US" sz="1200">
              <a:solidFill>
                <a:srgbClr val="000000"/>
              </a:solidFill>
            </a:endParaRPr>
          </a:p>
        </p:txBody>
      </p:sp>
      <p:sp>
        <p:nvSpPr>
          <p:cNvPr id="1812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12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98378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84087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33444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37263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F818A9D4-E250-BA4B-BA48-DDBAAE0400FF}" type="slidenum">
              <a:rPr lang="en-US" sz="1200">
                <a:solidFill>
                  <a:srgbClr val="000000"/>
                </a:solidFill>
              </a:rPr>
              <a:pPr/>
              <a:t>21</a:t>
            </a:fld>
            <a:endParaRPr lang="en-US" sz="1200">
              <a:solidFill>
                <a:srgbClr val="000000"/>
              </a:solidFill>
            </a:endParaRPr>
          </a:p>
        </p:txBody>
      </p:sp>
      <p:sp>
        <p:nvSpPr>
          <p:cNvPr id="1239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39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endParaRPr>
          </a:p>
        </p:txBody>
      </p:sp>
    </p:spTree>
    <p:extLst>
      <p:ext uri="{BB962C8B-B14F-4D97-AF65-F5344CB8AC3E}">
        <p14:creationId xmlns:p14="http://schemas.microsoft.com/office/powerpoint/2010/main" val="140977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When we approach</a:t>
            </a:r>
            <a:r>
              <a:rPr lang="en-US" baseline="0" dirty="0">
                <a:latin typeface="Times New Roman" charset="0"/>
                <a:ea typeface="ＭＳ Ｐゴシック" charset="0"/>
                <a:cs typeface="ＭＳ Ｐゴシック" charset="0"/>
              </a:rPr>
              <a:t> the summit of a mountain range, it looks like the peaks continually go upward.</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zh-CN" altLang="en-US" dirty="0">
                <a:solidFill>
                  <a:srgbClr val="0E0E0E"/>
                </a:solidFill>
                <a:effectLst/>
                <a:latin typeface=".AppleSystemUIFont"/>
              </a:rPr>
              <a:t>当我们接近一座山脉的顶峰时，看起来山峰似乎不断向上延伸。</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47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23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037148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24</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From our vantage point, we clearly see that the Messiah would come twice. It’s like being able to see the valleys</a:t>
            </a:r>
            <a:r>
              <a:rPr lang="en-US" baseline="0" dirty="0">
                <a:latin typeface="Times New Roman" charset="0"/>
                <a:ea typeface="ＭＳ Ｐゴシック" charset="0"/>
                <a:cs typeface="ＭＳ Ｐゴシック" charset="0"/>
              </a:rPr>
              <a:t> between each set of peaks. However, the prophets did not see these valleys but only saw the future as a whole.</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zh-CN" altLang="en-US" dirty="0">
                <a:solidFill>
                  <a:srgbClr val="0E0E0E"/>
                </a:solidFill>
                <a:effectLst/>
                <a:latin typeface=".AppleSystemUIFont"/>
              </a:rPr>
              <a:t>从我们的视角来看，我们清楚地看到弥赛亚会降临两次。这就像能够看到每组山峰之间的山谷一样。然而，先知们并没有看到这些山谷，而是将未来视为一个整体。</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08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17399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EEAF4CF-33A2-394C-A63E-E7748E3BEF19}" type="slidenum">
              <a:rPr lang="en-US" sz="1200">
                <a:solidFill>
                  <a:srgbClr val="000000"/>
                </a:solidFill>
              </a:rPr>
              <a:pPr/>
              <a:t>25</a:t>
            </a:fld>
            <a:endParaRPr lang="en-US" sz="1200">
              <a:solidFill>
                <a:srgbClr val="000000"/>
              </a:solidFill>
            </a:endParaRPr>
          </a:p>
        </p:txBody>
      </p:sp>
      <p:sp>
        <p:nvSpPr>
          <p:cNvPr id="1259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59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28694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8465CD55-3DD7-814E-AE7F-7FDF81CE1571}" type="slidenum">
              <a:rPr lang="en-US" sz="1200">
                <a:solidFill>
                  <a:srgbClr val="000000"/>
                </a:solidFill>
              </a:rPr>
              <a:pPr/>
              <a:t>26</a:t>
            </a:fld>
            <a:endParaRPr lang="en-US" sz="1200">
              <a:solidFill>
                <a:srgbClr val="000000"/>
              </a:solidFill>
            </a:endParaRPr>
          </a:p>
        </p:txBody>
      </p:sp>
      <p:sp>
        <p:nvSpPr>
          <p:cNvPr id="1280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80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7942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24EBD44-BC38-E046-9A83-BCD29C77459B}" type="slidenum">
              <a:rPr lang="en-US" sz="1200">
                <a:solidFill>
                  <a:srgbClr val="000000"/>
                </a:solidFill>
              </a:rPr>
              <a:pPr/>
              <a:t>27</a:t>
            </a:fld>
            <a:endParaRPr lang="en-US" sz="1200">
              <a:solidFill>
                <a:srgbClr val="000000"/>
              </a:solidFill>
            </a:endParaRPr>
          </a:p>
        </p:txBody>
      </p:sp>
      <p:sp>
        <p:nvSpPr>
          <p:cNvPr id="1300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00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931244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WHOLE ARTICLE BROKEN INTO PARTS IN FOLLOWING SLIDES:</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r>
              <a:rPr lang="en-SG"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dirty="0">
                <a:solidFill>
                  <a:schemeClr val="tx1"/>
                </a:solidFill>
                <a:latin typeface="Arial" panose="020B0604020202020204" pitchFamily="34" charset="0"/>
                <a:cs typeface="Arial" panose="020B0604020202020204" pitchFamily="34" charset="0"/>
              </a:rPr>
              <a:t>Image: UN </a:t>
            </a:r>
            <a:r>
              <a:rPr lang="en-SG" dirty="0" err="1">
                <a:solidFill>
                  <a:schemeClr val="tx1"/>
                </a:solidFill>
                <a:latin typeface="Arial" panose="020B0604020202020204" pitchFamily="34" charset="0"/>
                <a:cs typeface="Arial" panose="020B0604020202020204" pitchFamily="34" charset="0"/>
              </a:rPr>
              <a:t>Fao</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Kenyan farmer picks up a desert locust in Jan. 2020. </a:t>
            </a:r>
          </a:p>
          <a:p>
            <a:r>
              <a:rPr lang="en-SG" dirty="0">
                <a:solidFill>
                  <a:schemeClr val="tx1"/>
                </a:solidFill>
                <a:latin typeface="Arial" panose="020B0604020202020204" pitchFamily="34" charset="0"/>
                <a:cs typeface="Arial" panose="020B0604020202020204" pitchFamily="34" charset="0"/>
              </a:rPr>
              <a:t>Image: DAI KUROKAWA / EPA-EFE / Shutterstock </a:t>
            </a:r>
          </a:p>
          <a:p>
            <a:r>
              <a:rPr lang="en-SG" dirty="0">
                <a:solidFill>
                  <a:schemeClr val="tx1"/>
                </a:solidFill>
                <a:latin typeface="Arial" panose="020B0604020202020204" pitchFamily="34" charset="0"/>
                <a:cs typeface="Arial" panose="020B0604020202020204" pitchFamily="34" charset="0"/>
              </a:rPr>
              <a:t>"Locusts are highly cannibalistic," explained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br>
              <a:rPr lang="zh-CN" altLang="en-US" dirty="0">
                <a:effectLst/>
              </a:rPr>
            </a:br>
            <a:endParaRPr lang="zh-CN" altLang="en-US" dirty="0">
              <a:effectLst/>
            </a:endParaRPr>
          </a:p>
          <a:p>
            <a:r>
              <a:rPr lang="en-US" altLang="zh-CN" b="1" dirty="0">
                <a:solidFill>
                  <a:srgbClr val="0E0E0E"/>
                </a:solidFill>
                <a:effectLst/>
                <a:latin typeface=".AppleSystemUIFont"/>
              </a:rPr>
              <a:t>1937</a:t>
            </a:r>
            <a:r>
              <a:rPr lang="zh-CN" altLang="en-US" b="1" dirty="0">
                <a:solidFill>
                  <a:srgbClr val="0E0E0E"/>
                </a:solidFill>
                <a:effectLst/>
                <a:latin typeface=".AppleSystemUIFont"/>
              </a:rPr>
              <a:t>年，在缓慢行驶的火车上，美国陆军国民警卫队尝试用火焰喷射器扑灭穿越科罗拉多州的一场顽强的蝗灾。</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但火焰喷射器没能成功，炸药也无济于事。这些蝗虫顽强地存活下来，吞噬了农田。</a:t>
            </a:r>
          </a:p>
          <a:p>
            <a:r>
              <a:rPr lang="en-US" altLang="zh-CN" dirty="0">
                <a:solidFill>
                  <a:srgbClr val="0E0E0E"/>
                </a:solidFill>
                <a:effectLst/>
                <a:latin typeface=".AppleSystemUIFont"/>
              </a:rPr>
              <a:t>80</a:t>
            </a:r>
            <a:r>
              <a:rPr lang="zh-CN" altLang="en-US" dirty="0">
                <a:solidFill>
                  <a:srgbClr val="0E0E0E"/>
                </a:solidFill>
                <a:effectLst/>
                <a:latin typeface=".AppleSystemUIFont"/>
              </a:rPr>
              <a:t>多年后，巨大的蝗虫群仍然无法被控制。上周，联合国宣布，沙漠蝗虫</a:t>
            </a:r>
            <a:r>
              <a:rPr lang="en-US" altLang="zh-CN" dirty="0">
                <a:solidFill>
                  <a:srgbClr val="0E0E0E"/>
                </a:solidFill>
                <a:effectLst/>
                <a:latin typeface=".AppleSystemUIFont"/>
              </a:rPr>
              <a:t>——</a:t>
            </a:r>
            <a:r>
              <a:rPr lang="zh-CN" altLang="en-US" dirty="0">
                <a:solidFill>
                  <a:srgbClr val="0E0E0E"/>
                </a:solidFill>
                <a:effectLst/>
                <a:latin typeface=".AppleSystemUIFont"/>
              </a:rPr>
              <a:t>最具破坏性的一种</a:t>
            </a:r>
            <a:r>
              <a:rPr lang="en-US" altLang="zh-CN" dirty="0">
                <a:solidFill>
                  <a:srgbClr val="0E0E0E"/>
                </a:solidFill>
                <a:effectLst/>
                <a:latin typeface=".AppleSystemUIFont"/>
              </a:rPr>
              <a:t>——</a:t>
            </a:r>
            <a:r>
              <a:rPr lang="zh-CN" altLang="en-US" dirty="0">
                <a:solidFill>
                  <a:srgbClr val="0E0E0E"/>
                </a:solidFill>
                <a:effectLst/>
                <a:latin typeface=".AppleSystemUIFont"/>
              </a:rPr>
              <a:t>袭击了东非，并在接下来的几个月中，其数量可能会增加到当前的</a:t>
            </a:r>
            <a:r>
              <a:rPr lang="en-US" altLang="zh-CN" dirty="0">
                <a:solidFill>
                  <a:srgbClr val="0E0E0E"/>
                </a:solidFill>
                <a:effectLst/>
                <a:latin typeface=".AppleSystemUIFont"/>
              </a:rPr>
              <a:t>500</a:t>
            </a:r>
            <a:r>
              <a:rPr lang="zh-CN" altLang="en-US" dirty="0">
                <a:solidFill>
                  <a:srgbClr val="0E0E0E"/>
                </a:solidFill>
                <a:effectLst/>
                <a:latin typeface=".AppleSystemUIFont"/>
              </a:rPr>
              <a:t>倍之多。“肯尼亚面临</a:t>
            </a:r>
            <a:r>
              <a:rPr lang="en-US" altLang="zh-CN" dirty="0">
                <a:solidFill>
                  <a:srgbClr val="0E0E0E"/>
                </a:solidFill>
                <a:effectLst/>
                <a:latin typeface=".AppleSystemUIFont"/>
              </a:rPr>
              <a:t>70</a:t>
            </a:r>
            <a:r>
              <a:rPr lang="zh-CN" altLang="en-US" dirty="0">
                <a:solidFill>
                  <a:srgbClr val="0E0E0E"/>
                </a:solidFill>
                <a:effectLst/>
                <a:latin typeface=".AppleSystemUIFont"/>
              </a:rPr>
              <a:t>年来最严重的蝗灾，”联合国表示。</a:t>
            </a:r>
          </a:p>
          <a:p>
            <a:br>
              <a:rPr lang="zh-CN" altLang="en-US" dirty="0">
                <a:effectLst/>
              </a:rPr>
            </a:br>
            <a:endParaRPr lang="zh-CN" altLang="en-US" dirty="0">
              <a:effectLst/>
            </a:endParaRPr>
          </a:p>
          <a:p>
            <a:r>
              <a:rPr lang="zh-CN" altLang="en-US" b="1" dirty="0">
                <a:solidFill>
                  <a:srgbClr val="0E0E0E"/>
                </a:solidFill>
                <a:effectLst/>
                <a:latin typeface=".AppleSystemUIFont"/>
              </a:rPr>
              <a:t>一群蝗虫是一种贪婪的蚂蚱类昆虫，它们能覆盖</a:t>
            </a:r>
            <a:r>
              <a:rPr lang="en-US" altLang="zh-CN" b="1" dirty="0">
                <a:solidFill>
                  <a:srgbClr val="0E0E0E"/>
                </a:solidFill>
                <a:effectLst/>
                <a:latin typeface=".AppleSystemUIFont"/>
              </a:rPr>
              <a:t>460</a:t>
            </a:r>
            <a:r>
              <a:rPr lang="zh-CN" altLang="en-US" b="1" dirty="0">
                <a:solidFill>
                  <a:srgbClr val="0E0E0E"/>
                </a:solidFill>
                <a:effectLst/>
                <a:latin typeface=".AppleSystemUIFont"/>
              </a:rPr>
              <a:t>平方英里的土地，千百年来一直是人类眼中的灾祸。</a:t>
            </a:r>
            <a:endParaRPr lang="zh-CN" altLang="en-US" dirty="0">
              <a:solidFill>
                <a:srgbClr val="0E0E0E"/>
              </a:solidFill>
              <a:effectLst/>
              <a:latin typeface=".AppleSystemUIFont"/>
            </a:endParaRPr>
          </a:p>
          <a:p>
            <a:r>
              <a:rPr lang="zh-CN" altLang="en-US" dirty="0">
                <a:solidFill>
                  <a:srgbClr val="0E0E0E"/>
                </a:solidFill>
                <a:effectLst/>
                <a:latin typeface=".AppleSystemUIFont"/>
              </a:rPr>
              <a:t>在更现代的历史中，英国在第二次世界大战高峰期组建了一支反蝗虫部队，以应对非洲和中东的蝗虫灾害。而在</a:t>
            </a:r>
            <a:r>
              <a:rPr lang="en-US" altLang="zh-CN" dirty="0">
                <a:solidFill>
                  <a:srgbClr val="0E0E0E"/>
                </a:solidFill>
                <a:effectLst/>
                <a:latin typeface=".AppleSystemUIFont"/>
              </a:rPr>
              <a:t>1976</a:t>
            </a:r>
            <a:r>
              <a:rPr lang="zh-CN" altLang="en-US" dirty="0">
                <a:solidFill>
                  <a:srgbClr val="0E0E0E"/>
                </a:solidFill>
                <a:effectLst/>
                <a:latin typeface=".AppleSystemUIFont"/>
              </a:rPr>
              <a:t>年，</a:t>
            </a:r>
            <a:r>
              <a:rPr lang="en-US" altLang="zh-CN" dirty="0">
                <a:solidFill>
                  <a:srgbClr val="0E0E0E"/>
                </a:solidFill>
                <a:effectLst/>
                <a:latin typeface=".AppleSystemUIFont"/>
              </a:rPr>
              <a:t>《</a:t>
            </a:r>
            <a:r>
              <a:rPr lang="zh-CN" altLang="en-US" dirty="0">
                <a:solidFill>
                  <a:srgbClr val="0E0E0E"/>
                </a:solidFill>
                <a:effectLst/>
                <a:latin typeface=".AppleSystemUIFont"/>
              </a:rPr>
              <a:t>纽约时报</a:t>
            </a:r>
            <a:r>
              <a:rPr lang="en-US" altLang="zh-CN" dirty="0">
                <a:solidFill>
                  <a:srgbClr val="0E0E0E"/>
                </a:solidFill>
                <a:effectLst/>
                <a:latin typeface=".AppleSystemUIFont"/>
              </a:rPr>
              <a:t>》</a:t>
            </a:r>
            <a:r>
              <a:rPr lang="zh-CN" altLang="en-US" dirty="0">
                <a:solidFill>
                  <a:srgbClr val="0E0E0E"/>
                </a:solidFill>
                <a:effectLst/>
                <a:latin typeface=".AppleSystemUIFont"/>
              </a:rPr>
              <a:t>的一位记者思考，随着技术的进步，那些“遮天蔽日的蝗群”和“将土地上的作物一扫而光的蝗灾”是否能够被消灭。但直到今天，蝗灾的问题仍在持续。</a:t>
            </a:r>
          </a:p>
          <a:p>
            <a:r>
              <a:rPr lang="zh-CN" altLang="en-US" dirty="0">
                <a:solidFill>
                  <a:srgbClr val="0E0E0E"/>
                </a:solidFill>
                <a:effectLst/>
                <a:latin typeface=".AppleSystemUIFont"/>
              </a:rPr>
              <a:t>“我一点也不惊讶我们至今仍未能解决这一问题，”马克斯</a:t>
            </a:r>
            <a:r>
              <a:rPr lang="en-US" altLang="zh-CN" dirty="0">
                <a:solidFill>
                  <a:srgbClr val="0E0E0E"/>
                </a:solidFill>
                <a:effectLst/>
                <a:latin typeface=".AppleSystemUIFont"/>
              </a:rPr>
              <a:t>·</a:t>
            </a:r>
            <a:r>
              <a:rPr lang="zh-CN" altLang="en-US" dirty="0">
                <a:solidFill>
                  <a:srgbClr val="0E0E0E"/>
                </a:solidFill>
                <a:effectLst/>
                <a:latin typeface=".AppleSystemUIFont"/>
              </a:rPr>
              <a:t>普朗克动物行为研究所的所长伊恩</a:t>
            </a:r>
            <a:r>
              <a:rPr lang="en-US" altLang="zh-CN" dirty="0">
                <a:solidFill>
                  <a:srgbClr val="0E0E0E"/>
                </a:solidFill>
                <a:effectLst/>
                <a:latin typeface=".AppleSystemUIFont"/>
              </a:rPr>
              <a:t>·</a:t>
            </a:r>
            <a:r>
              <a:rPr lang="zh-CN" altLang="en-US" dirty="0">
                <a:solidFill>
                  <a:srgbClr val="0E0E0E"/>
                </a:solidFill>
                <a:effectLst/>
                <a:latin typeface=".AppleSystemUIFont"/>
              </a:rPr>
              <a:t>库辛（</a:t>
            </a:r>
            <a:r>
              <a:rPr lang="en-US" altLang="zh-CN" dirty="0">
                <a:solidFill>
                  <a:srgbClr val="0E0E0E"/>
                </a:solidFill>
                <a:effectLst/>
                <a:latin typeface=".AppleSystemUIFont"/>
              </a:rPr>
              <a:t>Iain </a:t>
            </a:r>
            <a:r>
              <a:rPr lang="en-US" altLang="zh-CN" dirty="0" err="1">
                <a:solidFill>
                  <a:srgbClr val="0E0E0E"/>
                </a:solidFill>
                <a:effectLst/>
                <a:latin typeface=".AppleSystemUIFont"/>
              </a:rPr>
              <a:t>Couzin</a:t>
            </a:r>
            <a:r>
              <a:rPr lang="zh-CN" altLang="en-US" dirty="0">
                <a:solidFill>
                  <a:srgbClr val="0E0E0E"/>
                </a:solidFill>
                <a:effectLst/>
                <a:latin typeface=".AppleSystemUIFont"/>
              </a:rPr>
              <a:t>）说道，他专注于研究蝗虫群体行为。</a:t>
            </a:r>
          </a:p>
          <a:p>
            <a:br>
              <a:rPr lang="zh-CN" altLang="en-US" dirty="0">
                <a:effectLst/>
              </a:rPr>
            </a:br>
            <a:endParaRPr lang="zh-CN" altLang="en-US" dirty="0">
              <a:effectLst/>
            </a:endParaRPr>
          </a:p>
          <a:p>
            <a:r>
              <a:rPr lang="zh-CN" altLang="en-US" b="1" dirty="0">
                <a:solidFill>
                  <a:srgbClr val="0E0E0E"/>
                </a:solidFill>
                <a:effectLst/>
                <a:latin typeface=".AppleSystemUIFont"/>
              </a:rPr>
              <a:t>如今，人类所能做的最好的方法是试图预测蝗群将在何处形成，以便在大规模蝗虫暴发并最终吞噬大片作物之前采取行动。</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“你必须及早发现，”亚利桑那州立大学全球蝗虫计划的研究协调员里克</a:t>
            </a:r>
            <a:r>
              <a:rPr lang="en-US" altLang="zh-CN" dirty="0">
                <a:solidFill>
                  <a:srgbClr val="0E0E0E"/>
                </a:solidFill>
                <a:effectLst/>
                <a:latin typeface=".AppleSystemUIFont"/>
              </a:rPr>
              <a:t>·</a:t>
            </a:r>
            <a:r>
              <a:rPr lang="zh-CN" altLang="en-US" dirty="0">
                <a:solidFill>
                  <a:srgbClr val="0E0E0E"/>
                </a:solidFill>
                <a:effectLst/>
                <a:latin typeface=".AppleSystemUIFont"/>
              </a:rPr>
              <a:t>奥弗森（</a:t>
            </a:r>
            <a:r>
              <a:rPr lang="en-US" altLang="zh-CN" dirty="0">
                <a:solidFill>
                  <a:srgbClr val="0E0E0E"/>
                </a:solidFill>
                <a:effectLst/>
                <a:latin typeface=".AppleSystemUIFont"/>
              </a:rPr>
              <a:t>Rick </a:t>
            </a:r>
            <a:r>
              <a:rPr lang="en-US" altLang="zh-CN" dirty="0" err="1">
                <a:solidFill>
                  <a:srgbClr val="0E0E0E"/>
                </a:solidFill>
                <a:effectLst/>
                <a:latin typeface=".AppleSystemUIFont"/>
              </a:rPr>
              <a:t>Overson</a:t>
            </a:r>
            <a:r>
              <a:rPr lang="zh-CN" altLang="en-US" dirty="0">
                <a:solidFill>
                  <a:srgbClr val="0E0E0E"/>
                </a:solidFill>
                <a:effectLst/>
                <a:latin typeface=".AppleSystemUIFont"/>
              </a:rPr>
              <a:t>）说道。</a:t>
            </a:r>
          </a:p>
          <a:p>
            <a:r>
              <a:rPr lang="zh-CN" altLang="en-US" dirty="0">
                <a:solidFill>
                  <a:srgbClr val="0E0E0E"/>
                </a:solidFill>
                <a:effectLst/>
                <a:latin typeface=".AppleSystemUIFont"/>
              </a:rPr>
              <a:t>图片：</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24</a:t>
            </a:r>
            <a:r>
              <a:rPr lang="zh-CN" altLang="en-US" dirty="0">
                <a:solidFill>
                  <a:srgbClr val="0E0E0E"/>
                </a:solidFill>
                <a:effectLst/>
                <a:latin typeface=".AppleSystemUIFont"/>
              </a:rPr>
              <a:t>日，肯尼亚的蝗虫群。（图片来源：</a:t>
            </a:r>
            <a:r>
              <a:rPr lang="en-US" altLang="zh-CN" dirty="0">
                <a:solidFill>
                  <a:srgbClr val="0E0E0E"/>
                </a:solidFill>
                <a:effectLst/>
                <a:latin typeface=".AppleSystemUIFont"/>
              </a:rPr>
              <a:t>Ben Curtis / AP / Shutterstock</a:t>
            </a:r>
            <a:r>
              <a:rPr lang="zh-CN" altLang="en-US" dirty="0">
                <a:solidFill>
                  <a:srgbClr val="0E0E0E"/>
                </a:solidFill>
                <a:effectLst/>
                <a:latin typeface=".AppleSystemUIFont"/>
              </a:rPr>
              <a:t>）</a:t>
            </a:r>
          </a:p>
          <a:p>
            <a:r>
              <a:rPr lang="zh-CN" altLang="en-US" dirty="0">
                <a:solidFill>
                  <a:srgbClr val="0E0E0E"/>
                </a:solidFill>
                <a:effectLst/>
                <a:latin typeface=".AppleSystemUIFont"/>
              </a:rPr>
              <a:t>图片：</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日，联合国粮农组织发布的沙漠蝗虫移动预测。（图片来源：</a:t>
            </a:r>
            <a:r>
              <a:rPr lang="en-US" altLang="zh-CN" dirty="0">
                <a:solidFill>
                  <a:srgbClr val="0E0E0E"/>
                </a:solidFill>
                <a:effectLst/>
                <a:latin typeface=".AppleSystemUIFont"/>
              </a:rPr>
              <a:t>UN FAO</a:t>
            </a:r>
            <a:r>
              <a:rPr lang="zh-CN" altLang="en-US" dirty="0">
                <a:solidFill>
                  <a:srgbClr val="0E0E0E"/>
                </a:solidFill>
                <a:effectLst/>
                <a:latin typeface=".AppleSystemUIFont"/>
              </a:rPr>
              <a:t>）</a:t>
            </a:r>
          </a:p>
          <a:p>
            <a:br>
              <a:rPr lang="en-US" altLang="zh-CN" dirty="0">
                <a:effectLst/>
              </a:rPr>
            </a:br>
            <a:endParaRPr lang="en-US" altLang="zh-CN" dirty="0">
              <a:effectLst/>
            </a:endParaRPr>
          </a:p>
          <a:p>
            <a:r>
              <a:rPr lang="zh-CN" altLang="en-US" b="1" dirty="0">
                <a:solidFill>
                  <a:srgbClr val="0E0E0E"/>
                </a:solidFill>
                <a:effectLst/>
                <a:latin typeface=".AppleSystemUIFont"/>
              </a:rPr>
              <a:t>一旦蝗虫长出翅膀成为成熟的成虫，就没有回头路了。</a:t>
            </a:r>
            <a:endParaRPr lang="zh-CN" altLang="en-US" dirty="0">
              <a:solidFill>
                <a:srgbClr val="0E0E0E"/>
              </a:solidFill>
              <a:effectLst/>
              <a:latin typeface=".AppleSystemUIFont"/>
            </a:endParaRPr>
          </a:p>
          <a:p>
            <a:r>
              <a:rPr lang="zh-CN" altLang="en-US" dirty="0">
                <a:solidFill>
                  <a:srgbClr val="0E0E0E"/>
                </a:solidFill>
                <a:effectLst/>
                <a:latin typeface=".AppleSystemUIFont"/>
              </a:rPr>
              <a:t>“它们飞行能力极强，”奥弗森说。“它们可以在一个国家呆一天，到一周后就飞到另一个国家。”联合国指出，在沙漠蝗虫“灾害”期间，蝗群可能“影响地球</a:t>
            </a:r>
            <a:r>
              <a:rPr lang="en-US" altLang="zh-CN" dirty="0">
                <a:solidFill>
                  <a:srgbClr val="0E0E0E"/>
                </a:solidFill>
                <a:effectLst/>
                <a:latin typeface=".AppleSystemUIFont"/>
              </a:rPr>
              <a:t>20%</a:t>
            </a:r>
            <a:r>
              <a:rPr lang="zh-CN" altLang="en-US" dirty="0">
                <a:solidFill>
                  <a:srgbClr val="0E0E0E"/>
                </a:solidFill>
                <a:effectLst/>
                <a:latin typeface=".AppleSystemUIFont"/>
              </a:rPr>
              <a:t>的土地、</a:t>
            </a:r>
            <a:r>
              <a:rPr lang="en-US" altLang="zh-CN" dirty="0">
                <a:solidFill>
                  <a:srgbClr val="0E0E0E"/>
                </a:solidFill>
                <a:effectLst/>
                <a:latin typeface=".AppleSystemUIFont"/>
              </a:rPr>
              <a:t>65</a:t>
            </a:r>
            <a:r>
              <a:rPr lang="zh-CN" altLang="en-US" dirty="0">
                <a:solidFill>
                  <a:srgbClr val="0E0E0E"/>
                </a:solidFill>
                <a:effectLst/>
                <a:latin typeface=".AppleSystemUIFont"/>
              </a:rPr>
              <a:t>个世界上最贫困的国家，并可能破坏全球十分之一人口的生计”。</a:t>
            </a:r>
          </a:p>
          <a:p>
            <a:r>
              <a:rPr lang="zh-CN" altLang="en-US" dirty="0">
                <a:solidFill>
                  <a:srgbClr val="0E0E0E"/>
                </a:solidFill>
                <a:effectLst/>
                <a:latin typeface=".AppleSystemUIFont"/>
              </a:rPr>
              <a:t>在暴发或蝗虫成群结队时，人类通常采取的粗暴策略是向这些昆虫投放数百万升的化学杀虫剂，但这对环境和人类健康都极为有害，奥弗森解释道。</a:t>
            </a:r>
          </a:p>
          <a:p>
            <a:br>
              <a:rPr lang="zh-CN" altLang="en-US" dirty="0">
                <a:effectLst/>
              </a:rPr>
            </a:br>
            <a:endParaRPr lang="zh-CN" altLang="en-US" dirty="0">
              <a:effectLst/>
            </a:endParaRPr>
          </a:p>
          <a:p>
            <a:r>
              <a:rPr lang="zh-CN" altLang="en-US" b="1" dirty="0">
                <a:solidFill>
                  <a:srgbClr val="0E0E0E"/>
                </a:solidFill>
                <a:effectLst/>
                <a:latin typeface=".AppleSystemUIFont"/>
              </a:rPr>
              <a:t>但是，要准确识别蝗群的起源地非常困难，特别是对于非洲和邻近地区的沙漠蝗虫来说。</a:t>
            </a:r>
            <a:endParaRPr lang="zh-CN" altLang="en-US" dirty="0">
              <a:solidFill>
                <a:srgbClr val="0E0E0E"/>
              </a:solidFill>
              <a:effectLst/>
              <a:latin typeface=".AppleSystemUIFont"/>
            </a:endParaRPr>
          </a:p>
          <a:p>
            <a:r>
              <a:rPr lang="zh-CN" altLang="en-US" dirty="0">
                <a:solidFill>
                  <a:srgbClr val="0E0E0E"/>
                </a:solidFill>
                <a:effectLst/>
                <a:latin typeface=".AppleSystemUIFont"/>
              </a:rPr>
              <a:t>它们通常栖息在面积达</a:t>
            </a:r>
            <a:r>
              <a:rPr lang="en-US" altLang="zh-CN" dirty="0">
                <a:solidFill>
                  <a:srgbClr val="0E0E0E"/>
                </a:solidFill>
                <a:effectLst/>
                <a:latin typeface=".AppleSystemUIFont"/>
              </a:rPr>
              <a:t>1600</a:t>
            </a:r>
            <a:r>
              <a:rPr lang="zh-CN" altLang="en-US" dirty="0">
                <a:solidFill>
                  <a:srgbClr val="0E0E0E"/>
                </a:solidFill>
                <a:effectLst/>
                <a:latin typeface=".AppleSystemUIFont"/>
              </a:rPr>
              <a:t>万平方公里（约</a:t>
            </a:r>
            <a:r>
              <a:rPr lang="en-US" altLang="zh-CN" dirty="0">
                <a:solidFill>
                  <a:srgbClr val="0E0E0E"/>
                </a:solidFill>
                <a:effectLst/>
                <a:latin typeface=".AppleSystemUIFont"/>
              </a:rPr>
              <a:t>600</a:t>
            </a:r>
            <a:r>
              <a:rPr lang="zh-CN" altLang="en-US" dirty="0">
                <a:solidFill>
                  <a:srgbClr val="0E0E0E"/>
                </a:solidFill>
                <a:effectLst/>
                <a:latin typeface=".AppleSystemUIFont"/>
              </a:rPr>
              <a:t>万平方英里）的偏远且基本无人居住的区域。这些蝗虫通常过着独居生活，但在适宜的环境条件下（比如雨季过后），它们会变得对彼此强烈吸引，改变颜色，翅膀变长，身体更强壮，最终形成一支可怕的蝗虫群。</a:t>
            </a:r>
          </a:p>
          <a:p>
            <a:r>
              <a:rPr lang="zh-CN" altLang="en-US" dirty="0">
                <a:solidFill>
                  <a:srgbClr val="0E0E0E"/>
                </a:solidFill>
                <a:effectLst/>
                <a:latin typeface=".AppleSystemUIFont"/>
              </a:rPr>
              <a:t>“蝗虫是高度同类相食的，”奥弗森说，“人类社会短时间内无法解决这一问题。”</a:t>
            </a:r>
          </a:p>
          <a:p>
            <a:br>
              <a:rPr lang="zh-CN" altLang="en-US" dirty="0">
                <a:effectLst/>
              </a:rPr>
            </a:br>
            <a:endParaRPr lang="zh-CN" altLang="en-US" dirty="0">
              <a:effectLst/>
            </a:endParaRPr>
          </a:p>
          <a:p>
            <a:r>
              <a:rPr lang="zh-CN" altLang="en-US" b="1" dirty="0">
                <a:solidFill>
                  <a:srgbClr val="0E0E0E"/>
                </a:solidFill>
                <a:effectLst/>
                <a:latin typeface=".AppleSystemUIFont"/>
              </a:rPr>
              <a:t>关键的是，人类不应该试图完全消灭蝗群，因为它们是野生的自然现象。</a:t>
            </a:r>
            <a:endParaRPr lang="zh-CN" altLang="en-US" dirty="0">
              <a:solidFill>
                <a:srgbClr val="0E0E0E"/>
              </a:solidFill>
              <a:effectLst/>
              <a:latin typeface=".AppleSystemUIFont"/>
            </a:endParaRPr>
          </a:p>
          <a:p>
            <a:r>
              <a:rPr lang="zh-CN" altLang="en-US" dirty="0">
                <a:solidFill>
                  <a:srgbClr val="0E0E0E"/>
                </a:solidFill>
                <a:effectLst/>
                <a:latin typeface=".AppleSystemUIFont"/>
              </a:rPr>
              <a:t>即使能够做到，这也可能带来意想不到的生态后果。“这是自然界的奇迹之一，”库辛说道。“我们并不想完全阻止它们，我们只是想管理它们。”</a:t>
            </a:r>
          </a:p>
          <a:p>
            <a:br>
              <a:rPr lang="zh-CN" altLang="en-US" dirty="0">
                <a:effectLst/>
              </a:rPr>
            </a:br>
            <a:endParaRPr lang="zh-CN" altLang="en-US" dirty="0">
              <a:effectLst/>
            </a:endParaRPr>
          </a:p>
          <a:p>
            <a:r>
              <a:rPr lang="zh-CN" altLang="en-US" b="1" dirty="0">
                <a:solidFill>
                  <a:srgbClr val="0E0E0E"/>
                </a:solidFill>
                <a:effectLst/>
                <a:latin typeface=".AppleSystemUIFont"/>
              </a:rPr>
              <a:t>蝗虫群与野火有相似之处。</a:t>
            </a:r>
            <a:endParaRPr lang="zh-CN" altLang="en-US" dirty="0">
              <a:solidFill>
                <a:srgbClr val="0E0E0E"/>
              </a:solidFill>
              <a:effectLst/>
              <a:latin typeface=".AppleSystemUIFont"/>
            </a:endParaRPr>
          </a:p>
          <a:p>
            <a:r>
              <a:rPr lang="zh-CN" altLang="en-US" dirty="0">
                <a:solidFill>
                  <a:srgbClr val="0E0E0E"/>
                </a:solidFill>
                <a:effectLst/>
                <a:latin typeface=".AppleSystemUIFont"/>
              </a:rPr>
              <a:t>奥弗森解释说，当然，没有人希望自己的房子被烧毁。但对野火这一自然现象的大范围压制，导致了森林过度生长，从而促成了美国西部的爆炸性大火。那么，杀死数十亿蝗虫会带来什么后果？最好不要去尝试。</a:t>
            </a:r>
          </a:p>
          <a:p>
            <a:r>
              <a:rPr lang="zh-CN" altLang="en-US" dirty="0">
                <a:solidFill>
                  <a:srgbClr val="0E0E0E"/>
                </a:solidFill>
                <a:effectLst/>
                <a:latin typeface=".AppleSystemUIFont"/>
              </a:rPr>
              <a:t>为了防止超大规模蝗群吞噬人类的食物，当前的主要任务是预测。联合国粮农组织目前致力于预测蝗群的袭击地点。蝗虫种群可能在适宜的降雨、适当的时机或温和的冬季后迅速暴增，奥弗森解释道。</a:t>
            </a:r>
          </a:p>
          <a:p>
            <a:br>
              <a:rPr lang="zh-CN" altLang="en-US" dirty="0">
                <a:effectLst/>
              </a:rPr>
            </a:br>
            <a:endParaRPr lang="zh-CN" altLang="en-US" dirty="0">
              <a:effectLst/>
            </a:endParaRPr>
          </a:p>
          <a:p>
            <a:r>
              <a:rPr lang="zh-CN" altLang="en-US" b="1" dirty="0">
                <a:solidFill>
                  <a:srgbClr val="0E0E0E"/>
                </a:solidFill>
                <a:effectLst/>
                <a:latin typeface=".AppleSystemUIFont"/>
              </a:rPr>
              <a:t>但仍有许多未知需要研究。</a:t>
            </a:r>
            <a:endParaRPr lang="zh-CN" altLang="en-US" dirty="0">
              <a:solidFill>
                <a:srgbClr val="0E0E0E"/>
              </a:solidFill>
              <a:effectLst/>
              <a:latin typeface=".AppleSystemUIFont"/>
            </a:endParaRPr>
          </a:p>
          <a:p>
            <a:r>
              <a:rPr lang="zh-CN" altLang="en-US" dirty="0">
                <a:solidFill>
                  <a:srgbClr val="0E0E0E"/>
                </a:solidFill>
                <a:effectLst/>
                <a:latin typeface=".AppleSystemUIFont"/>
              </a:rPr>
              <a:t>库辛强调，“我们目前只掌握了冰山一角的知识。”例如，数十亿昆虫如何应对天气变化？几百英里之外的食物情况如何？蝗虫会吃多少同类？</a:t>
            </a:r>
          </a:p>
          <a:p>
            <a:r>
              <a:rPr lang="zh-CN" altLang="en-US" dirty="0">
                <a:solidFill>
                  <a:srgbClr val="0E0E0E"/>
                </a:solidFill>
                <a:effectLst/>
                <a:latin typeface=".AppleSystemUIFont"/>
              </a:rPr>
              <a:t>图片：蝗虫自然栖息地（绿色区域），这是它们开始成群结队前的栖息地。（图片来源：</a:t>
            </a:r>
            <a:r>
              <a:rPr lang="en-US" altLang="zh-CN" dirty="0">
                <a:solidFill>
                  <a:srgbClr val="0E0E0E"/>
                </a:solidFill>
                <a:effectLst/>
                <a:latin typeface=".AppleSystemUIFont"/>
              </a:rPr>
              <a:t>NASA</a:t>
            </a:r>
            <a:r>
              <a:rPr lang="zh-CN" altLang="en-US" dirty="0">
                <a:solidFill>
                  <a:srgbClr val="0E0E0E"/>
                </a:solidFill>
                <a:effectLst/>
                <a:latin typeface=".AppleSystemUIFont"/>
              </a:rPr>
              <a:t>）</a:t>
            </a:r>
          </a:p>
          <a:p>
            <a:r>
              <a:rPr lang="zh-CN" altLang="en-US" dirty="0">
                <a:solidFill>
                  <a:srgbClr val="0E0E0E"/>
                </a:solidFill>
                <a:effectLst/>
                <a:latin typeface=".AppleSystemUIFont"/>
              </a:rPr>
              <a:t>图片：</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月，肯尼亚一位农民抓住一只沙漠蝗虫。（图片来源：</a:t>
            </a:r>
            <a:r>
              <a:rPr lang="en-US" altLang="zh-CN" dirty="0">
                <a:solidFill>
                  <a:srgbClr val="0E0E0E"/>
                </a:solidFill>
                <a:effectLst/>
                <a:latin typeface=".AppleSystemUIFont"/>
              </a:rPr>
              <a:t>DAI KUROKAWA / EPA-EFE / Shutterstock</a:t>
            </a:r>
            <a:r>
              <a:rPr lang="zh-CN" altLang="en-US" dirty="0">
                <a:solidFill>
                  <a:srgbClr val="0E0E0E"/>
                </a:solidFill>
                <a:effectLst/>
                <a:latin typeface=".AppleSystemUIFont"/>
              </a:rPr>
              <a:t>）</a:t>
            </a:r>
          </a:p>
          <a:p>
            <a:br>
              <a:rPr lang="en-US" altLang="zh-CN" dirty="0">
                <a:effectLst/>
              </a:rPr>
            </a:br>
            <a:endParaRPr lang="en-US" altLang="zh-CN" dirty="0">
              <a:effectLst/>
            </a:endParaRPr>
          </a:p>
          <a:p>
            <a:r>
              <a:rPr lang="en-US" altLang="zh-CN" b="1" dirty="0">
                <a:solidFill>
                  <a:srgbClr val="0E0E0E"/>
                </a:solidFill>
                <a:effectLst/>
                <a:latin typeface=".AppleSystemUIFont"/>
              </a:rPr>
              <a:t>“</a:t>
            </a:r>
            <a:r>
              <a:rPr lang="zh-CN" altLang="en-US" b="1" dirty="0">
                <a:solidFill>
                  <a:srgbClr val="0E0E0E"/>
                </a:solidFill>
                <a:effectLst/>
                <a:latin typeface=".AppleSystemUIFont"/>
              </a:rPr>
              <a:t>蝗虫是高度同类相食的，”库辛解释道。</a:t>
            </a:r>
            <a:endParaRPr lang="zh-CN" altLang="en-US" dirty="0">
              <a:solidFill>
                <a:srgbClr val="0E0E0E"/>
              </a:solidFill>
              <a:effectLst/>
              <a:latin typeface=".AppleSystemUIFont"/>
            </a:endParaRPr>
          </a:p>
          <a:p>
            <a:r>
              <a:rPr lang="zh-CN" altLang="en-US" dirty="0">
                <a:solidFill>
                  <a:srgbClr val="0E0E0E"/>
                </a:solidFill>
                <a:effectLst/>
                <a:latin typeface=".AppleSystemUIFont"/>
              </a:rPr>
              <a:t>当食物开始短缺时，它们会开始互相吞噬。“一旦资源有限，它们就会彼此攻击。”</a:t>
            </a:r>
          </a:p>
          <a:p>
            <a:r>
              <a:rPr lang="zh-CN" altLang="en-US" dirty="0">
                <a:solidFill>
                  <a:srgbClr val="0E0E0E"/>
                </a:solidFill>
                <a:effectLst/>
                <a:latin typeface=".AppleSystemUIFont"/>
              </a:rPr>
              <a:t>尽管蝗虫群影响了地球上约十分之一的人口，但对蝗虫研究的资金却严重不足。这部分是因为蝗灾呈现“繁荣</a:t>
            </a:r>
            <a:r>
              <a:rPr lang="en-US" altLang="zh-CN" dirty="0">
                <a:solidFill>
                  <a:srgbClr val="0E0E0E"/>
                </a:solidFill>
                <a:effectLst/>
                <a:latin typeface=".AppleSystemUIFont"/>
              </a:rPr>
              <a:t>-</a:t>
            </a:r>
            <a:r>
              <a:rPr lang="zh-CN" altLang="en-US" dirty="0">
                <a:solidFill>
                  <a:srgbClr val="0E0E0E"/>
                </a:solidFill>
                <a:effectLst/>
                <a:latin typeface=".AppleSystemUIFont"/>
              </a:rPr>
              <a:t>衰退”周期，在间歇期的几年甚至几十年间，研究兴趣可能会减少。此外，库辛指出，蝗灾通常不会侵袭富裕国家。“它影响的是贫困人口，”因此富裕国家的兴趣有限。</a:t>
            </a:r>
          </a:p>
          <a:p>
            <a:br>
              <a:rPr lang="zh-CN" altLang="en-US" dirty="0">
                <a:effectLst/>
              </a:rPr>
            </a:br>
            <a:endParaRPr lang="zh-CN" altLang="en-US" dirty="0">
              <a:effectLst/>
            </a:endParaRPr>
          </a:p>
          <a:p>
            <a:r>
              <a:rPr lang="zh-CN" altLang="en-US" b="1" dirty="0">
                <a:solidFill>
                  <a:srgbClr val="0E0E0E"/>
                </a:solidFill>
                <a:effectLst/>
                <a:latin typeface=".AppleSystemUIFont"/>
              </a:rPr>
              <a:t>不过，人类并非完全无助于蝗群的到来。</a:t>
            </a:r>
            <a:endParaRPr lang="zh-CN" altLang="en-US" dirty="0">
              <a:solidFill>
                <a:srgbClr val="0E0E0E"/>
              </a:solidFill>
              <a:effectLst/>
              <a:latin typeface=".AppleSystemUIFont"/>
            </a:endParaRPr>
          </a:p>
          <a:p>
            <a:r>
              <a:rPr lang="zh-CN" altLang="en-US" dirty="0">
                <a:solidFill>
                  <a:srgbClr val="0E0E0E"/>
                </a:solidFill>
                <a:effectLst/>
                <a:latin typeface=".AppleSystemUIFont"/>
              </a:rPr>
              <a:t>库辛和奥弗森一致认为，人类活动很可能助长了这些蝗群。</a:t>
            </a:r>
          </a:p>
          <a:p>
            <a:r>
              <a:rPr lang="zh-CN" altLang="en-US" dirty="0">
                <a:solidFill>
                  <a:srgbClr val="0E0E0E"/>
                </a:solidFill>
                <a:effectLst/>
                <a:latin typeface=".AppleSystemUIFont"/>
              </a:rPr>
              <a:t>“我们正在努力改变‘人类是蝗灾受害者’这一观念，”奥弗森说道。</a:t>
            </a:r>
          </a:p>
          <a:p>
            <a:br>
              <a:rPr lang="zh-CN" altLang="en-US" dirty="0">
                <a:effectLst/>
              </a:rPr>
            </a:br>
            <a:endParaRPr lang="zh-CN" altLang="en-US" dirty="0">
              <a:effectLst/>
            </a:endParaRPr>
          </a:p>
          <a:p>
            <a:r>
              <a:rPr lang="zh-CN" altLang="en-US" b="1" dirty="0">
                <a:solidFill>
                  <a:srgbClr val="0E0E0E"/>
                </a:solidFill>
                <a:effectLst/>
                <a:latin typeface=".AppleSystemUIFont"/>
              </a:rPr>
              <a:t>我们灌溉了大片土地，为蝗虫（以及人类）提供了它们喜爱的富含碳水化合物的食物。</a:t>
            </a:r>
            <a:endParaRPr lang="zh-CN" altLang="en-US" dirty="0">
              <a:solidFill>
                <a:srgbClr val="0E0E0E"/>
              </a:solidFill>
              <a:effectLst/>
              <a:latin typeface=".AppleSystemUIFont"/>
            </a:endParaRPr>
          </a:p>
          <a:p>
            <a:r>
              <a:rPr lang="zh-CN" altLang="en-US" dirty="0">
                <a:solidFill>
                  <a:srgbClr val="0E0E0E"/>
                </a:solidFill>
                <a:effectLst/>
                <a:latin typeface=".AppleSystemUIFont"/>
              </a:rPr>
              <a:t>气候变化可能使蝗灾更加极端，因为随着地球变暖，降雨事件变得更为强烈，这可能导致蝗虫群在丰沛的植被上繁殖壮大。这些问题需要更多的研究。</a:t>
            </a:r>
          </a:p>
          <a:p>
            <a:r>
              <a:rPr lang="zh-CN" altLang="en-US" dirty="0">
                <a:solidFill>
                  <a:srgbClr val="0E0E0E"/>
                </a:solidFill>
                <a:effectLst/>
                <a:latin typeface=".AppleSystemUIFont"/>
              </a:rPr>
              <a:t>在接下来的几个月中，东非的蝗虫将吞噬植物和农田，直到它们的食物耗尽并逐渐消失</a:t>
            </a:r>
            <a:r>
              <a:rPr lang="en-US" altLang="zh-CN" dirty="0">
                <a:solidFill>
                  <a:srgbClr val="0E0E0E"/>
                </a:solidFill>
                <a:effectLst/>
                <a:latin typeface=".AppleSystemUIFont"/>
              </a:rPr>
              <a:t>——</a:t>
            </a:r>
            <a:r>
              <a:rPr lang="zh-CN" altLang="en-US" dirty="0">
                <a:solidFill>
                  <a:srgbClr val="0E0E0E"/>
                </a:solidFill>
                <a:effectLst/>
                <a:latin typeface=".AppleSystemUIFont"/>
              </a:rPr>
              <a:t>直到下一次蝗灾再次来临。这是它们的宿命。</a:t>
            </a:r>
          </a:p>
          <a:p>
            <a:r>
              <a:rPr lang="zh-CN" altLang="en-US" dirty="0">
                <a:solidFill>
                  <a:srgbClr val="0E0E0E"/>
                </a:solidFill>
                <a:effectLst/>
                <a:latin typeface=".AppleSystemUIFont"/>
              </a:rPr>
              <a:t>“这非常非凡，”库辛说道。“蝗虫找到了这种在繁荣与萧条中生存的方式。”</a:t>
            </a:r>
          </a:p>
          <a:p>
            <a:r>
              <a:rPr lang="zh-CN" altLang="en-US" dirty="0">
                <a:solidFill>
                  <a:srgbClr val="0E0E0E"/>
                </a:solidFill>
                <a:effectLst/>
                <a:latin typeface=".AppleSystemUIFont"/>
              </a:rPr>
              <a:t>“这对它们非常有用，”他补充道。“不幸的是，这对我们不利。”</a:t>
            </a:r>
          </a:p>
          <a:p>
            <a:br>
              <a:rPr lang="zh-CN" altLang="en-US" dirty="0">
                <a:effectLst/>
              </a:rPr>
            </a:br>
            <a:endParaRPr lang="zh-CN" altLang="en-US" dirty="0">
              <a:effectLs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a:t>
            </a:r>
            <a:r>
              <a:rPr lang="en-US" altLang="zh-CN" dirty="0">
                <a:solidFill>
                  <a:srgbClr val="0E0E0E"/>
                </a:solidFill>
                <a:effectLst/>
                <a:latin typeface=".AppleSystemUIFont"/>
              </a:rPr>
              <a:t>Mark Kaufman</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a:p>
            <a:r>
              <a:rPr lang="en-US" altLang="zh-CN" b="1" dirty="0">
                <a:solidFill>
                  <a:srgbClr val="0E0E0E"/>
                </a:solidFill>
                <a:effectLst/>
                <a:latin typeface=".AppleSystemUIFont"/>
              </a:rPr>
              <a:t>1937</a:t>
            </a:r>
            <a:r>
              <a:rPr lang="zh-CN" altLang="en-US" b="1" dirty="0">
                <a:solidFill>
                  <a:srgbClr val="0E0E0E"/>
                </a:solidFill>
                <a:effectLst/>
                <a:latin typeface=".AppleSystemUIFont"/>
              </a:rPr>
              <a:t>年，美国陆军国民警卫队乘坐缓慢行驶的火车，试图用火焰喷射器来遏制穿越科罗拉多州的顽强蝗灾。</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但火焰喷射器失败了，炸药也没有奏效。这些蝗虫轻而易举地存活下来，吞噬了农田。</a:t>
            </a:r>
          </a:p>
          <a:p>
            <a:r>
              <a:rPr lang="en-US" altLang="zh-CN" dirty="0">
                <a:solidFill>
                  <a:srgbClr val="0E0E0E"/>
                </a:solidFill>
                <a:effectLst/>
                <a:latin typeface=".AppleSystemUIFont"/>
              </a:rPr>
              <a:t>80</a:t>
            </a:r>
            <a:r>
              <a:rPr lang="zh-CN" altLang="en-US" dirty="0">
                <a:solidFill>
                  <a:srgbClr val="0E0E0E"/>
                </a:solidFill>
                <a:effectLst/>
                <a:latin typeface=".AppleSystemUIFont"/>
              </a:rPr>
              <a:t>多年后，大规模的蝗虫群仍然无法被控制。上周，联合国宣布，沙漠蝗虫</a:t>
            </a:r>
            <a:r>
              <a:rPr lang="en-US" altLang="zh-CN" dirty="0">
                <a:solidFill>
                  <a:srgbClr val="0E0E0E"/>
                </a:solidFill>
                <a:effectLst/>
                <a:latin typeface=".AppleSystemUIFont"/>
              </a:rPr>
              <a:t>——</a:t>
            </a:r>
            <a:r>
              <a:rPr lang="zh-CN" altLang="en-US" dirty="0">
                <a:solidFill>
                  <a:srgbClr val="0E0E0E"/>
                </a:solidFill>
                <a:effectLst/>
                <a:latin typeface=".AppleSystemUIFont"/>
              </a:rPr>
              <a:t>最具破坏性的一种</a:t>
            </a:r>
            <a:r>
              <a:rPr lang="en-US" altLang="zh-CN" dirty="0">
                <a:solidFill>
                  <a:srgbClr val="0E0E0E"/>
                </a:solidFill>
                <a:effectLst/>
                <a:latin typeface=".AppleSystemUIFont"/>
              </a:rPr>
              <a:t>——</a:t>
            </a:r>
            <a:r>
              <a:rPr lang="zh-CN" altLang="en-US" dirty="0">
                <a:solidFill>
                  <a:srgbClr val="0E0E0E"/>
                </a:solidFill>
                <a:effectLst/>
                <a:latin typeface=".AppleSystemUIFont"/>
              </a:rPr>
              <a:t>袭击了东非。在接下来的几个月里，这些昆虫的数量可能会增加</a:t>
            </a:r>
            <a:r>
              <a:rPr lang="en-US" altLang="zh-CN" dirty="0">
                <a:solidFill>
                  <a:srgbClr val="0E0E0E"/>
                </a:solidFill>
                <a:effectLst/>
                <a:latin typeface=".AppleSystemUIFont"/>
              </a:rPr>
              <a:t>500</a:t>
            </a:r>
            <a:r>
              <a:rPr lang="zh-CN" altLang="en-US" dirty="0">
                <a:solidFill>
                  <a:srgbClr val="0E0E0E"/>
                </a:solidFill>
                <a:effectLst/>
                <a:latin typeface=".AppleSystemUIFont"/>
              </a:rPr>
              <a:t>倍之多。“肯尼亚</a:t>
            </a:r>
            <a:r>
              <a:rPr lang="en-US" altLang="zh-CN" dirty="0">
                <a:solidFill>
                  <a:srgbClr val="0E0E0E"/>
                </a:solidFill>
                <a:effectLst/>
                <a:latin typeface=".AppleSystemUIFont"/>
              </a:rPr>
              <a:t>70</a:t>
            </a:r>
            <a:r>
              <a:rPr lang="zh-CN" altLang="en-US" dirty="0">
                <a:solidFill>
                  <a:srgbClr val="0E0E0E"/>
                </a:solidFill>
                <a:effectLst/>
                <a:latin typeface=".AppleSystemUIFont"/>
              </a:rPr>
              <a:t>年来从未面临如此严重的蝗灾，”联合国表示。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作者：马克</a:t>
            </a:r>
            <a:r>
              <a:rPr lang="en-US" altLang="zh-CN" dirty="0">
                <a:solidFill>
                  <a:srgbClr val="0E0E0E"/>
                </a:solidFill>
                <a:effectLst/>
                <a:latin typeface=".AppleSystemUIFont"/>
              </a:rPr>
              <a:t>·</a:t>
            </a:r>
            <a:r>
              <a:rPr lang="zh-CN" altLang="en-US" dirty="0">
                <a:solidFill>
                  <a:srgbClr val="0E0E0E"/>
                </a:solidFill>
                <a:effectLst/>
                <a:latin typeface=".AppleSystemUIFont"/>
              </a:rPr>
              <a:t>考夫曼（</a:t>
            </a:r>
            <a:r>
              <a:rPr lang="en-US" altLang="zh-CN" dirty="0">
                <a:solidFill>
                  <a:srgbClr val="0E0E0E"/>
                </a:solidFill>
                <a:effectLst/>
                <a:latin typeface=".AppleSystemUIFont"/>
              </a:rPr>
              <a:t>Mark Kaufman</a:t>
            </a:r>
            <a:r>
              <a:rPr lang="zh-CN" altLang="en-US" dirty="0">
                <a:solidFill>
                  <a:srgbClr val="0E0E0E"/>
                </a:solidFill>
                <a:effectLst/>
                <a:latin typeface=".AppleSystemUIFont"/>
              </a:rPr>
              <a:t>）</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r>
              <a:rPr lang="zh-CN" altLang="en-US" dirty="0">
                <a:solidFill>
                  <a:srgbClr val="0E0E0E"/>
                </a:solidFill>
                <a:effectLst/>
                <a:latin typeface=".AppleSystemUIFont"/>
                <a:hlinkClick r:id="rId6"/>
              </a:rPr>
              <a:t>来源链接</a:t>
            </a:r>
            <a:endParaRPr lang="zh-CN" altLang="en-US" dirty="0">
              <a:solidFill>
                <a:srgbClr val="0E0E0E"/>
              </a:solidFill>
              <a:effectLst/>
              <a:latin typeface=".AppleSystemUIFont"/>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a:p>
            <a:r>
              <a:rPr lang="zh-CN" altLang="en-US" b="1" dirty="0">
                <a:solidFill>
                  <a:srgbClr val="0E0E0E"/>
                </a:solidFill>
                <a:effectLst/>
                <a:latin typeface=".AppleSystemUIFont"/>
              </a:rPr>
              <a:t>一群蝗虫</a:t>
            </a:r>
            <a:r>
              <a:rPr lang="en-US" altLang="zh-CN" b="1" dirty="0">
                <a:solidFill>
                  <a:srgbClr val="0E0E0E"/>
                </a:solidFill>
                <a:effectLst/>
                <a:latin typeface=".AppleSystemUIFont"/>
              </a:rPr>
              <a:t>——</a:t>
            </a:r>
            <a:r>
              <a:rPr lang="zh-CN" altLang="en-US" b="1" dirty="0">
                <a:solidFill>
                  <a:srgbClr val="0E0E0E"/>
                </a:solidFill>
                <a:effectLst/>
                <a:latin typeface=".AppleSystemUIFont"/>
              </a:rPr>
              <a:t>一种贪婪的蚱蜢类昆虫</a:t>
            </a:r>
            <a:r>
              <a:rPr lang="en-US" altLang="zh-CN" b="1" dirty="0">
                <a:solidFill>
                  <a:srgbClr val="0E0E0E"/>
                </a:solidFill>
                <a:effectLst/>
                <a:latin typeface=".AppleSystemUIFont"/>
              </a:rPr>
              <a:t>——</a:t>
            </a:r>
            <a:r>
              <a:rPr lang="zh-CN" altLang="en-US" b="1" dirty="0">
                <a:solidFill>
                  <a:srgbClr val="0E0E0E"/>
                </a:solidFill>
                <a:effectLst/>
                <a:latin typeface=".AppleSystemUIFont"/>
              </a:rPr>
              <a:t>可以覆盖</a:t>
            </a:r>
            <a:r>
              <a:rPr lang="en-US" altLang="zh-CN" b="1" dirty="0">
                <a:solidFill>
                  <a:srgbClr val="0E0E0E"/>
                </a:solidFill>
                <a:effectLst/>
                <a:latin typeface=".AppleSystemUIFont"/>
              </a:rPr>
              <a:t>460</a:t>
            </a:r>
            <a:r>
              <a:rPr lang="zh-CN" altLang="en-US" b="1" dirty="0">
                <a:solidFill>
                  <a:srgbClr val="0E0E0E"/>
                </a:solidFill>
                <a:effectLst/>
                <a:latin typeface=".AppleSystemUIFont"/>
              </a:rPr>
              <a:t>平方英里的土地，数千年来一直是人类眼中的灾难。</a:t>
            </a:r>
            <a:endParaRPr lang="zh-CN" altLang="en-US" dirty="0">
              <a:solidFill>
                <a:srgbClr val="0E0E0E"/>
              </a:solidFill>
              <a:effectLst/>
              <a:latin typeface=".AppleSystemUIFont"/>
            </a:endParaRPr>
          </a:p>
          <a:p>
            <a:r>
              <a:rPr lang="zh-CN" altLang="en-US" dirty="0">
                <a:solidFill>
                  <a:srgbClr val="0E0E0E"/>
                </a:solidFill>
                <a:effectLst/>
                <a:latin typeface=".AppleSystemUIFont"/>
              </a:rPr>
              <a:t>在更现代的历史中，英国曾在第二次世界大战高峰期组建了一支反蝗虫部队，以应对非洲和中东的蝗虫灾害。而在</a:t>
            </a:r>
            <a:r>
              <a:rPr lang="en-US" altLang="zh-CN" dirty="0">
                <a:solidFill>
                  <a:srgbClr val="0E0E0E"/>
                </a:solidFill>
                <a:effectLst/>
                <a:latin typeface=".AppleSystemUIFont"/>
              </a:rPr>
              <a:t>1976</a:t>
            </a:r>
            <a:r>
              <a:rPr lang="zh-CN" altLang="en-US" dirty="0">
                <a:solidFill>
                  <a:srgbClr val="0E0E0E"/>
                </a:solidFill>
                <a:effectLst/>
                <a:latin typeface=".AppleSystemUIFont"/>
              </a:rPr>
              <a:t>年，</a:t>
            </a:r>
            <a:r>
              <a:rPr lang="en-US" altLang="zh-CN" dirty="0">
                <a:solidFill>
                  <a:srgbClr val="0E0E0E"/>
                </a:solidFill>
                <a:effectLst/>
                <a:latin typeface=".AppleSystemUIFont"/>
              </a:rPr>
              <a:t>《</a:t>
            </a:r>
            <a:r>
              <a:rPr lang="zh-CN" altLang="en-US" dirty="0">
                <a:solidFill>
                  <a:srgbClr val="0E0E0E"/>
                </a:solidFill>
                <a:effectLst/>
                <a:latin typeface=".AppleSystemUIFont"/>
              </a:rPr>
              <a:t>纽约时报</a:t>
            </a:r>
            <a:r>
              <a:rPr lang="en-US" altLang="zh-CN" dirty="0">
                <a:solidFill>
                  <a:srgbClr val="0E0E0E"/>
                </a:solidFill>
                <a:effectLst/>
                <a:latin typeface=".AppleSystemUIFont"/>
              </a:rPr>
              <a:t>》</a:t>
            </a:r>
            <a:r>
              <a:rPr lang="zh-CN" altLang="en-US" dirty="0">
                <a:solidFill>
                  <a:srgbClr val="0E0E0E"/>
                </a:solidFill>
                <a:effectLst/>
                <a:latin typeface=".AppleSystemUIFont"/>
              </a:rPr>
              <a:t>的一位记者曾思考，随着技术的进步，那些“遮天蔽日的蝗群”和“将土地上的作物一扫而光的灾难”是否能够被消灭。然而，直到今天，蝗灾问题依然存在。</a:t>
            </a:r>
          </a:p>
          <a:p>
            <a:r>
              <a:rPr lang="zh-CN" altLang="en-US" dirty="0">
                <a:solidFill>
                  <a:srgbClr val="0E0E0E"/>
                </a:solidFill>
                <a:effectLst/>
                <a:latin typeface=".AppleSystemUIFont"/>
              </a:rPr>
              <a:t>“我一点也不惊讶我们至今仍未能解决这一问题，”马克斯</a:t>
            </a:r>
            <a:r>
              <a:rPr lang="en-US" altLang="zh-CN" dirty="0">
                <a:solidFill>
                  <a:srgbClr val="0E0E0E"/>
                </a:solidFill>
                <a:effectLst/>
                <a:latin typeface=".AppleSystemUIFont"/>
              </a:rPr>
              <a:t>·</a:t>
            </a:r>
            <a:r>
              <a:rPr lang="zh-CN" altLang="en-US" dirty="0">
                <a:solidFill>
                  <a:srgbClr val="0E0E0E"/>
                </a:solidFill>
                <a:effectLst/>
                <a:latin typeface=".AppleSystemUIFont"/>
              </a:rPr>
              <a:t>普朗克动物行为研究所的所长伊恩</a:t>
            </a:r>
            <a:r>
              <a:rPr lang="en-US" altLang="zh-CN" dirty="0">
                <a:solidFill>
                  <a:srgbClr val="0E0E0E"/>
                </a:solidFill>
                <a:effectLst/>
                <a:latin typeface=".AppleSystemUIFont"/>
              </a:rPr>
              <a:t>·</a:t>
            </a:r>
            <a:r>
              <a:rPr lang="zh-CN" altLang="en-US" dirty="0">
                <a:solidFill>
                  <a:srgbClr val="0E0E0E"/>
                </a:solidFill>
                <a:effectLst/>
                <a:latin typeface=".AppleSystemUIFont"/>
              </a:rPr>
              <a:t>库辛（</a:t>
            </a:r>
            <a:r>
              <a:rPr lang="en-US" altLang="zh-CN" dirty="0">
                <a:solidFill>
                  <a:srgbClr val="0E0E0E"/>
                </a:solidFill>
                <a:effectLst/>
                <a:latin typeface=".AppleSystemUIFont"/>
              </a:rPr>
              <a:t>Iain </a:t>
            </a:r>
            <a:r>
              <a:rPr lang="en-US" altLang="zh-CN" dirty="0" err="1">
                <a:solidFill>
                  <a:srgbClr val="0E0E0E"/>
                </a:solidFill>
                <a:effectLst/>
                <a:latin typeface=".AppleSystemUIFont"/>
              </a:rPr>
              <a:t>Couzin</a:t>
            </a:r>
            <a:r>
              <a:rPr lang="zh-CN" altLang="en-US" dirty="0">
                <a:solidFill>
                  <a:srgbClr val="0E0E0E"/>
                </a:solidFill>
                <a:effectLst/>
                <a:latin typeface=".AppleSystemUIFont"/>
              </a:rPr>
              <a:t>）说道，他专注于研究蝗虫群体行为。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如今，人类所能做的最好的办法是试图预测蝗群将在何处形成，防止大规模种群暴发并最终吞噬大片农作物，这些农作物往往是农村人口的主要生活来源。</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“你必须及早发现，”亚利桑那州立大学全球蝗虫计划的研究协调员里克</a:t>
            </a:r>
            <a:r>
              <a:rPr lang="en-US" altLang="zh-CN" dirty="0">
                <a:solidFill>
                  <a:srgbClr val="0E0E0E"/>
                </a:solidFill>
                <a:effectLst/>
                <a:latin typeface=".AppleSystemUIFont"/>
              </a:rPr>
              <a:t>·</a:t>
            </a:r>
            <a:r>
              <a:rPr lang="zh-CN" altLang="en-US" dirty="0">
                <a:solidFill>
                  <a:srgbClr val="0E0E0E"/>
                </a:solidFill>
                <a:effectLst/>
                <a:latin typeface=".AppleSystemUIFont"/>
              </a:rPr>
              <a:t>奥弗森（</a:t>
            </a:r>
            <a:r>
              <a:rPr lang="en-US" altLang="zh-CN" dirty="0">
                <a:solidFill>
                  <a:srgbClr val="0E0E0E"/>
                </a:solidFill>
                <a:effectLst/>
                <a:latin typeface=".AppleSystemUIFont"/>
              </a:rPr>
              <a:t>Rick </a:t>
            </a:r>
            <a:r>
              <a:rPr lang="en-US" altLang="zh-CN" dirty="0" err="1">
                <a:solidFill>
                  <a:srgbClr val="0E0E0E"/>
                </a:solidFill>
                <a:effectLst/>
                <a:latin typeface=".AppleSystemUIFont"/>
              </a:rPr>
              <a:t>Overson</a:t>
            </a:r>
            <a:r>
              <a:rPr lang="zh-CN" altLang="en-US" dirty="0">
                <a:solidFill>
                  <a:srgbClr val="0E0E0E"/>
                </a:solidFill>
                <a:effectLst/>
                <a:latin typeface=".AppleSystemUIFont"/>
              </a:rPr>
              <a:t>）说道。</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2020</a:t>
            </a:r>
            <a:r>
              <a:rPr lang="zh-CN" altLang="en-US" b="1" dirty="0">
                <a:solidFill>
                  <a:srgbClr val="0E0E0E"/>
                </a:solidFill>
                <a:effectLst/>
                <a:latin typeface=".AppleSystemUIFont"/>
              </a:rPr>
              <a:t>年</a:t>
            </a:r>
            <a:r>
              <a:rPr lang="en-US" altLang="zh-CN" b="1" dirty="0">
                <a:solidFill>
                  <a:srgbClr val="0E0E0E"/>
                </a:solidFill>
                <a:effectLst/>
                <a:latin typeface=".AppleSystemUIFont"/>
              </a:rPr>
              <a:t>1</a:t>
            </a:r>
            <a:r>
              <a:rPr lang="zh-CN" altLang="en-US" b="1" dirty="0">
                <a:solidFill>
                  <a:srgbClr val="0E0E0E"/>
                </a:solidFill>
                <a:effectLst/>
                <a:latin typeface=".AppleSystemUIFont"/>
              </a:rPr>
              <a:t>月</a:t>
            </a:r>
            <a:r>
              <a:rPr lang="en-US" altLang="zh-CN" b="1" dirty="0">
                <a:solidFill>
                  <a:srgbClr val="0E0E0E"/>
                </a:solidFill>
                <a:effectLst/>
                <a:latin typeface=".AppleSystemUIFont"/>
              </a:rPr>
              <a:t>24</a:t>
            </a:r>
            <a:r>
              <a:rPr lang="zh-CN" altLang="en-US" b="1" dirty="0">
                <a:solidFill>
                  <a:srgbClr val="0E0E0E"/>
                </a:solidFill>
                <a:effectLst/>
                <a:latin typeface=".AppleSystemUIFont"/>
              </a:rPr>
              <a:t>日，肯尼亚的蝗虫群。</a:t>
            </a:r>
            <a:endParaRPr lang="zh-CN" altLang="en-US" dirty="0">
              <a:solidFill>
                <a:srgbClr val="0E0E0E"/>
              </a:solidFill>
              <a:effectLst/>
              <a:latin typeface=".AppleSystemUIFont"/>
            </a:endParaRPr>
          </a:p>
          <a:p>
            <a:r>
              <a:rPr lang="zh-CN" altLang="en-US" dirty="0">
                <a:solidFill>
                  <a:srgbClr val="0E0E0E"/>
                </a:solidFill>
                <a:effectLst/>
                <a:latin typeface=".AppleSystemUIFont"/>
              </a:rPr>
              <a:t>图片来源：</a:t>
            </a:r>
            <a:r>
              <a:rPr lang="en-US" altLang="zh-CN" dirty="0">
                <a:solidFill>
                  <a:srgbClr val="0E0E0E"/>
                </a:solidFill>
                <a:effectLst/>
                <a:latin typeface=".AppleSystemUIFont"/>
              </a:rPr>
              <a:t>Ben Curtis / AP / Shutterstock</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作者：马克</a:t>
            </a:r>
            <a:r>
              <a:rPr lang="en-US" altLang="zh-CN" dirty="0">
                <a:solidFill>
                  <a:srgbClr val="0E0E0E"/>
                </a:solidFill>
                <a:effectLst/>
                <a:latin typeface=".AppleSystemUIFont"/>
              </a:rPr>
              <a:t>·</a:t>
            </a:r>
            <a:r>
              <a:rPr lang="zh-CN" altLang="en-US" dirty="0">
                <a:solidFill>
                  <a:srgbClr val="0E0E0E"/>
                </a:solidFill>
                <a:effectLst/>
                <a:latin typeface=".AppleSystemUIFont"/>
              </a:rPr>
              <a:t>考夫曼（</a:t>
            </a:r>
            <a:r>
              <a:rPr lang="en-US" altLang="zh-CN" dirty="0">
                <a:solidFill>
                  <a:srgbClr val="0E0E0E"/>
                </a:solidFill>
                <a:effectLst/>
                <a:latin typeface=".AppleSystemUIFont"/>
              </a:rPr>
              <a:t>Mark Kaufman</a:t>
            </a:r>
            <a:r>
              <a:rPr lang="zh-CN" altLang="en-US" dirty="0">
                <a:solidFill>
                  <a:srgbClr val="0E0E0E"/>
                </a:solidFill>
                <a:effectLst/>
                <a:latin typeface=".AppleSystemUIFont"/>
              </a:rPr>
              <a:t>）</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r>
              <a:rPr lang="zh-CN" altLang="en-US" dirty="0">
                <a:solidFill>
                  <a:srgbClr val="0E0E0E"/>
                </a:solidFill>
                <a:effectLst/>
                <a:latin typeface=".AppleSystemUIFont"/>
                <a:hlinkClick r:id="rId8"/>
              </a:rPr>
              <a:t>来源链接</a:t>
            </a:r>
            <a:endParaRPr lang="zh-CN" altLang="en-US" dirty="0">
              <a:solidFill>
                <a:srgbClr val="0E0E0E"/>
              </a:solidFill>
              <a:effectLst/>
              <a:latin typeface=".AppleSystemUIFont"/>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a:p>
            <a:r>
              <a:rPr lang="zh-CN" altLang="en-US" b="1" dirty="0">
                <a:solidFill>
                  <a:srgbClr val="0E0E0E"/>
                </a:solidFill>
                <a:effectLst/>
                <a:latin typeface=".AppleSystemUIFont"/>
              </a:rPr>
              <a:t>一旦蝗虫长出翅膀成为成熟的成虫，就没有回头路了。</a:t>
            </a:r>
            <a:endParaRPr lang="zh-CN" altLang="en-US" dirty="0">
              <a:solidFill>
                <a:srgbClr val="0E0E0E"/>
              </a:solidFill>
              <a:effectLst/>
              <a:latin typeface=".AppleSystemUIFont"/>
            </a:endParaRPr>
          </a:p>
          <a:p>
            <a:r>
              <a:rPr lang="zh-CN" altLang="en-US" dirty="0">
                <a:solidFill>
                  <a:srgbClr val="0E0E0E"/>
                </a:solidFill>
                <a:effectLst/>
                <a:latin typeface=".AppleSystemUIFont"/>
              </a:rPr>
              <a:t>“它们是强大的飞行者，”里克</a:t>
            </a:r>
            <a:r>
              <a:rPr lang="en-US" altLang="zh-CN" dirty="0">
                <a:solidFill>
                  <a:srgbClr val="0E0E0E"/>
                </a:solidFill>
                <a:effectLst/>
                <a:latin typeface=".AppleSystemUIFont"/>
              </a:rPr>
              <a:t>·</a:t>
            </a:r>
            <a:r>
              <a:rPr lang="zh-CN" altLang="en-US" dirty="0">
                <a:solidFill>
                  <a:srgbClr val="0E0E0E"/>
                </a:solidFill>
                <a:effectLst/>
                <a:latin typeface=".AppleSystemUIFont"/>
              </a:rPr>
              <a:t>奥弗森（</a:t>
            </a:r>
            <a:r>
              <a:rPr lang="en-US" altLang="zh-CN" dirty="0">
                <a:solidFill>
                  <a:srgbClr val="0E0E0E"/>
                </a:solidFill>
                <a:effectLst/>
                <a:latin typeface=".AppleSystemUIFont"/>
              </a:rPr>
              <a:t>Rick </a:t>
            </a:r>
            <a:r>
              <a:rPr lang="en-US" altLang="zh-CN" dirty="0" err="1">
                <a:solidFill>
                  <a:srgbClr val="0E0E0E"/>
                </a:solidFill>
                <a:effectLst/>
                <a:latin typeface=".AppleSystemUIFont"/>
              </a:rPr>
              <a:t>Overson</a:t>
            </a:r>
            <a:r>
              <a:rPr lang="zh-CN" altLang="en-US" dirty="0">
                <a:solidFill>
                  <a:srgbClr val="0E0E0E"/>
                </a:solidFill>
                <a:effectLst/>
                <a:latin typeface=".AppleSystemUIFont"/>
              </a:rPr>
              <a:t>）说道。“它们可以在一个国家停留一天，到一周后就飞到另一个国家。”联合国指出，在沙漠蝗虫的“灾害”期间，蝗群可能“影响地球</a:t>
            </a:r>
            <a:r>
              <a:rPr lang="en-US" altLang="zh-CN" dirty="0">
                <a:solidFill>
                  <a:srgbClr val="0E0E0E"/>
                </a:solidFill>
                <a:effectLst/>
                <a:latin typeface=".AppleSystemUIFont"/>
              </a:rPr>
              <a:t>20%</a:t>
            </a:r>
            <a:r>
              <a:rPr lang="zh-CN" altLang="en-US" dirty="0">
                <a:solidFill>
                  <a:srgbClr val="0E0E0E"/>
                </a:solidFill>
                <a:effectLst/>
                <a:latin typeface=".AppleSystemUIFont"/>
              </a:rPr>
              <a:t>的土地、</a:t>
            </a:r>
            <a:r>
              <a:rPr lang="en-US" altLang="zh-CN" dirty="0">
                <a:solidFill>
                  <a:srgbClr val="0E0E0E"/>
                </a:solidFill>
                <a:effectLst/>
                <a:latin typeface=".AppleSystemUIFont"/>
              </a:rPr>
              <a:t>65</a:t>
            </a:r>
            <a:r>
              <a:rPr lang="zh-CN" altLang="en-US" dirty="0">
                <a:solidFill>
                  <a:srgbClr val="0E0E0E"/>
                </a:solidFill>
                <a:effectLst/>
                <a:latin typeface=".AppleSystemUIFont"/>
              </a:rPr>
              <a:t>个世界上最贫困的国家，并可能破坏全球十分之一人口的生计。”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在蝗灾暴发或蝗虫开始成群结队时，人们通常采取粗暴的策略：向这些昆虫投放数百万升化学杀虫剂。</a:t>
            </a:r>
            <a:endParaRPr lang="zh-CN" altLang="en-US" dirty="0">
              <a:solidFill>
                <a:srgbClr val="0E0E0E"/>
              </a:solidFill>
              <a:effectLst/>
              <a:latin typeface=".AppleSystemUIFont"/>
            </a:endParaRPr>
          </a:p>
          <a:p>
            <a:r>
              <a:rPr lang="zh-CN" altLang="en-US" dirty="0">
                <a:solidFill>
                  <a:srgbClr val="0E0E0E"/>
                </a:solidFill>
                <a:effectLst/>
                <a:latin typeface=".AppleSystemUIFont"/>
              </a:rPr>
              <a:t>奥弗森解释道，这对环境和人类健康都非常不利。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但要准确地识别蝗虫开始集群的地点是非常困难的，</a:t>
            </a:r>
            <a:endParaRPr lang="zh-CN" altLang="en-US" dirty="0">
              <a:solidFill>
                <a:srgbClr val="0E0E0E"/>
              </a:solidFill>
              <a:effectLst/>
              <a:latin typeface=".AppleSystemUIFont"/>
            </a:endParaRPr>
          </a:p>
          <a:p>
            <a:r>
              <a:rPr lang="zh-CN" altLang="en-US" dirty="0">
                <a:solidFill>
                  <a:srgbClr val="0E0E0E"/>
                </a:solidFill>
                <a:effectLst/>
                <a:latin typeface=".AppleSystemUIFont"/>
              </a:rPr>
              <a:t>尤其是对于非洲及邻近地区的沙漠蝗虫。这些蝗虫通常栖息在广阔、偏远且几乎无人居住的区域，这些区域面积约为</a:t>
            </a:r>
            <a:r>
              <a:rPr lang="en-US" altLang="zh-CN" dirty="0">
                <a:solidFill>
                  <a:srgbClr val="0E0E0E"/>
                </a:solidFill>
                <a:effectLst/>
                <a:latin typeface=".AppleSystemUIFont"/>
              </a:rPr>
              <a:t>1600</a:t>
            </a:r>
            <a:r>
              <a:rPr lang="zh-CN" altLang="en-US" dirty="0">
                <a:solidFill>
                  <a:srgbClr val="0E0E0E"/>
                </a:solidFill>
                <a:effectLst/>
                <a:latin typeface=".AppleSystemUIFont"/>
              </a:rPr>
              <a:t>万平方公里（超过</a:t>
            </a:r>
            <a:r>
              <a:rPr lang="en-US" altLang="zh-CN" dirty="0">
                <a:solidFill>
                  <a:srgbClr val="0E0E0E"/>
                </a:solidFill>
                <a:effectLst/>
                <a:latin typeface=".AppleSystemUIFont"/>
              </a:rPr>
              <a:t>600</a:t>
            </a:r>
            <a:r>
              <a:rPr lang="zh-CN" altLang="en-US" dirty="0">
                <a:solidFill>
                  <a:srgbClr val="0E0E0E"/>
                </a:solidFill>
                <a:effectLst/>
                <a:latin typeface=".AppleSystemUIFont"/>
              </a:rPr>
              <a:t>万平方英里）。它们通常过着独居生活，但在适宜的环境条件下（例如雨季过后），它们会变得对彼此强烈吸引，改变颜色，并通常长出更长的翅膀，变得更强壮，最终形成一支可怕的蝗虫群。</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“蝗虫是高度同类相食的。”</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“我们作为一个人类社会，短期内无法解决这一问题，”奥弗森说道。</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关键是，人类不应该仅仅因为蝗虫数量暴增就试图彻底消灭蝗虫群。</a:t>
            </a:r>
            <a:endParaRPr lang="zh-CN" altLang="en-US" dirty="0">
              <a:solidFill>
                <a:srgbClr val="0E0E0E"/>
              </a:solidFill>
              <a:effectLst/>
              <a:latin typeface=".AppleSystemUIFont"/>
            </a:endParaRPr>
          </a:p>
          <a:p>
            <a:r>
              <a:rPr lang="zh-CN" altLang="en-US" dirty="0">
                <a:solidFill>
                  <a:srgbClr val="0E0E0E"/>
                </a:solidFill>
                <a:effectLst/>
                <a:latin typeface=".AppleSystemUIFont"/>
              </a:rPr>
              <a:t>毕竟，蝗虫群是野生的自然现象。即使能够消灭这些昆虫，这也可能带来意想不到的连锁生态后果。“这是自然界的奇迹之一，”伊恩</a:t>
            </a:r>
            <a:r>
              <a:rPr lang="en-US" altLang="zh-CN" dirty="0">
                <a:solidFill>
                  <a:srgbClr val="0E0E0E"/>
                </a:solidFill>
                <a:effectLst/>
                <a:latin typeface=".AppleSystemUIFont"/>
              </a:rPr>
              <a:t>·</a:t>
            </a:r>
            <a:r>
              <a:rPr lang="zh-CN" altLang="en-US" dirty="0">
                <a:solidFill>
                  <a:srgbClr val="0E0E0E"/>
                </a:solidFill>
                <a:effectLst/>
                <a:latin typeface=".AppleSystemUIFont"/>
              </a:rPr>
              <a:t>库辛（</a:t>
            </a:r>
            <a:r>
              <a:rPr lang="en-US" altLang="zh-CN" dirty="0">
                <a:solidFill>
                  <a:srgbClr val="0E0E0E"/>
                </a:solidFill>
                <a:effectLst/>
                <a:latin typeface=".AppleSystemUIFont"/>
              </a:rPr>
              <a:t>Iain </a:t>
            </a:r>
            <a:r>
              <a:rPr lang="en-US" altLang="zh-CN" dirty="0" err="1">
                <a:solidFill>
                  <a:srgbClr val="0E0E0E"/>
                </a:solidFill>
                <a:effectLst/>
                <a:latin typeface=".AppleSystemUIFont"/>
              </a:rPr>
              <a:t>Couzin</a:t>
            </a:r>
            <a:r>
              <a:rPr lang="zh-CN" altLang="en-US" dirty="0">
                <a:solidFill>
                  <a:srgbClr val="0E0E0E"/>
                </a:solidFill>
                <a:effectLst/>
                <a:latin typeface=".AppleSystemUIFont"/>
              </a:rPr>
              <a:t>）说道。“我们并不想完全阻止它们，我们只是想管理它们。”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作者：马克</a:t>
            </a:r>
            <a:r>
              <a:rPr lang="en-US" altLang="zh-CN" dirty="0">
                <a:solidFill>
                  <a:srgbClr val="0E0E0E"/>
                </a:solidFill>
                <a:effectLst/>
                <a:latin typeface=".AppleSystemUIFont"/>
              </a:rPr>
              <a:t>·</a:t>
            </a:r>
            <a:r>
              <a:rPr lang="zh-CN" altLang="en-US" dirty="0">
                <a:solidFill>
                  <a:srgbClr val="0E0E0E"/>
                </a:solidFill>
                <a:effectLst/>
                <a:latin typeface=".AppleSystemUIFont"/>
              </a:rPr>
              <a:t>考夫曼（</a:t>
            </a:r>
            <a:r>
              <a:rPr lang="en-US" altLang="zh-CN" dirty="0">
                <a:solidFill>
                  <a:srgbClr val="0E0E0E"/>
                </a:solidFill>
                <a:effectLst/>
                <a:latin typeface=".AppleSystemUIFont"/>
              </a:rPr>
              <a:t>Mark Kaufman</a:t>
            </a:r>
            <a:r>
              <a:rPr lang="zh-CN" altLang="en-US" dirty="0">
                <a:solidFill>
                  <a:srgbClr val="0E0E0E"/>
                </a:solidFill>
                <a:effectLst/>
                <a:latin typeface=".AppleSystemUIFont"/>
              </a:rPr>
              <a:t>）</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r>
              <a:rPr lang="zh-CN" altLang="en-US" dirty="0">
                <a:solidFill>
                  <a:srgbClr val="0E0E0E"/>
                </a:solidFill>
                <a:effectLst/>
                <a:latin typeface=".AppleSystemUIFont"/>
                <a:hlinkClick r:id="rId5"/>
              </a:rPr>
              <a:t>来源链接</a:t>
            </a:r>
            <a:endParaRPr lang="zh-CN" altLang="en-US" dirty="0">
              <a:solidFill>
                <a:srgbClr val="0E0E0E"/>
              </a:solidFill>
              <a:effectLst/>
              <a:latin typeface=".AppleSystemUIFont"/>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a:p>
            <a:r>
              <a:rPr lang="zh-CN" altLang="en-US" b="1" dirty="0">
                <a:solidFill>
                  <a:srgbClr val="0E0E0E"/>
                </a:solidFill>
                <a:effectLst/>
                <a:latin typeface=".AppleSystemUIFont"/>
              </a:rPr>
              <a:t>奥弗森解释道，蝗虫群与野火有相似之处。</a:t>
            </a:r>
            <a:endParaRPr lang="zh-CN" altLang="en-US" dirty="0">
              <a:solidFill>
                <a:srgbClr val="0E0E0E"/>
              </a:solidFill>
              <a:effectLst/>
              <a:latin typeface=".AppleSystemUIFont"/>
            </a:endParaRPr>
          </a:p>
          <a:p>
            <a:r>
              <a:rPr lang="zh-CN" altLang="en-US" dirty="0">
                <a:solidFill>
                  <a:srgbClr val="0E0E0E"/>
                </a:solidFill>
                <a:effectLst/>
                <a:latin typeface=".AppleSystemUIFont"/>
              </a:rPr>
              <a:t>当然，没有人希望自己的房子被烧毁。但对野火这一自然现象的大范围压制，导致了森林的过度生长，从而促成了美国西部的爆炸性大火。那么，杀死数十亿蝗虫可能带来什么后果？最好不要去尝试。</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为了防止超大规模蝗虫群吞噬人类的食物，当下的主要任务是预测。</a:t>
            </a:r>
            <a:endParaRPr lang="zh-CN" altLang="en-US" dirty="0">
              <a:solidFill>
                <a:srgbClr val="0E0E0E"/>
              </a:solidFill>
              <a:effectLst/>
              <a:latin typeface=".AppleSystemUIFont"/>
            </a:endParaRPr>
          </a:p>
          <a:p>
            <a:r>
              <a:rPr lang="zh-CN" altLang="en-US" dirty="0">
                <a:solidFill>
                  <a:srgbClr val="0E0E0E"/>
                </a:solidFill>
                <a:effectLst/>
                <a:latin typeface=".AppleSystemUIFont"/>
              </a:rPr>
              <a:t>联合国粮农组织目前致力于预测蝗虫群的活动。蝗虫会袭击哪里？奥弗森解释说，蝗虫种群可能在适宜的降雨、适当的时机或温和的冬季后迅速暴增。</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但库辛强调，还有许多其他因素需要更好地考虑。</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“我们目前只掌握了冰山一角的知识，”他说。要进行更好的预测，还需要了解数十亿昆虫如何应对天气变化，几百英里之外的食物状况，以及蝗虫之间会相互吞食多少。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绿色的“萧条区域”是蝗虫在成群结队之前的自然栖息地。</a:t>
            </a:r>
            <a:endParaRPr lang="zh-CN" altLang="en-US" dirty="0">
              <a:solidFill>
                <a:srgbClr val="0E0E0E"/>
              </a:solidFill>
              <a:effectLst/>
              <a:latin typeface=".AppleSystemUIFont"/>
            </a:endParaRPr>
          </a:p>
          <a:p>
            <a:r>
              <a:rPr lang="zh-CN" altLang="en-US" dirty="0">
                <a:solidFill>
                  <a:srgbClr val="0E0E0E"/>
                </a:solidFill>
                <a:effectLst/>
                <a:latin typeface=".AppleSystemUIFont"/>
              </a:rPr>
              <a:t>图片来源：</a:t>
            </a:r>
            <a:r>
              <a:rPr lang="en-US" altLang="zh-CN" dirty="0">
                <a:solidFill>
                  <a:srgbClr val="0E0E0E"/>
                </a:solidFill>
                <a:effectLst/>
                <a:latin typeface=".AppleSystemUIFont"/>
              </a:rPr>
              <a:t>NASA</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作者：马克</a:t>
            </a:r>
            <a:r>
              <a:rPr lang="en-US" altLang="zh-CN" dirty="0">
                <a:solidFill>
                  <a:srgbClr val="0E0E0E"/>
                </a:solidFill>
                <a:effectLst/>
                <a:latin typeface=".AppleSystemUIFont"/>
              </a:rPr>
              <a:t>·</a:t>
            </a:r>
            <a:r>
              <a:rPr lang="zh-CN" altLang="en-US" dirty="0">
                <a:solidFill>
                  <a:srgbClr val="0E0E0E"/>
                </a:solidFill>
                <a:effectLst/>
                <a:latin typeface=".AppleSystemUIFont"/>
              </a:rPr>
              <a:t>考夫曼（</a:t>
            </a:r>
            <a:r>
              <a:rPr lang="en-US" altLang="zh-CN" dirty="0">
                <a:solidFill>
                  <a:srgbClr val="0E0E0E"/>
                </a:solidFill>
                <a:effectLst/>
                <a:latin typeface=".AppleSystemUIFont"/>
              </a:rPr>
              <a:t>Mark Kaufman</a:t>
            </a:r>
            <a:r>
              <a:rPr lang="zh-CN" altLang="en-US" dirty="0">
                <a:solidFill>
                  <a:srgbClr val="0E0E0E"/>
                </a:solidFill>
                <a:effectLst/>
                <a:latin typeface=".AppleSystemUIFont"/>
              </a:rPr>
              <a:t>）</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r>
              <a:rPr lang="zh-CN" altLang="en-US" dirty="0">
                <a:solidFill>
                  <a:srgbClr val="0E0E0E"/>
                </a:solidFill>
                <a:effectLst/>
                <a:latin typeface=".AppleSystemUIFont"/>
                <a:hlinkClick r:id="rId6"/>
              </a:rPr>
              <a:t>来源链接</a:t>
            </a:r>
            <a:endParaRPr lang="zh-CN" altLang="en-US" dirty="0">
              <a:solidFill>
                <a:srgbClr val="0E0E0E"/>
              </a:solidFill>
              <a:effectLst/>
              <a:latin typeface=".AppleSystemUIFont"/>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a:p>
            <a:r>
              <a:rPr lang="zh-CN" altLang="en-US" b="1" dirty="0">
                <a:solidFill>
                  <a:srgbClr val="0E0E0E"/>
                </a:solidFill>
                <a:effectLst/>
                <a:latin typeface=".AppleSystemUIFont"/>
              </a:rPr>
              <a:t>尽管蝗虫群影响了全球约十分之一的人口，但对蝗虫研究的资金却严重不足。</a:t>
            </a:r>
            <a:endParaRPr lang="zh-CN" altLang="en-US" dirty="0">
              <a:solidFill>
                <a:srgbClr val="0E0E0E"/>
              </a:solidFill>
              <a:effectLst/>
              <a:latin typeface=".AppleSystemUIFont"/>
            </a:endParaRPr>
          </a:p>
          <a:p>
            <a:r>
              <a:rPr lang="zh-CN" altLang="en-US" dirty="0">
                <a:solidFill>
                  <a:srgbClr val="0E0E0E"/>
                </a:solidFill>
                <a:effectLst/>
                <a:latin typeface=".AppleSystemUIFont"/>
              </a:rPr>
              <a:t>部分原因是蝗虫灾害呈现“繁荣</a:t>
            </a:r>
            <a:r>
              <a:rPr lang="en-US" altLang="zh-CN" dirty="0">
                <a:solidFill>
                  <a:srgbClr val="0E0E0E"/>
                </a:solidFill>
                <a:effectLst/>
                <a:latin typeface=".AppleSystemUIFont"/>
              </a:rPr>
              <a:t>-</a:t>
            </a:r>
            <a:r>
              <a:rPr lang="zh-CN" altLang="en-US" dirty="0">
                <a:solidFill>
                  <a:srgbClr val="0E0E0E"/>
                </a:solidFill>
                <a:effectLst/>
                <a:latin typeface=".AppleSystemUIFont"/>
              </a:rPr>
              <a:t>萧条”周期，在间歇期的几年甚至几十年间，研究兴趣可能会减弱。此外，库辛指出，蝗虫群通常不会袭击富裕国家。“它影响的是贫困人口，”他说，因此富裕国家对此兴趣不足。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然而，人类并非在面对蝗虫群时完全无助。</a:t>
            </a:r>
            <a:endParaRPr lang="zh-CN" altLang="en-US" dirty="0">
              <a:solidFill>
                <a:srgbClr val="0E0E0E"/>
              </a:solidFill>
              <a:effectLst/>
              <a:latin typeface=".AppleSystemUIFont"/>
            </a:endParaRPr>
          </a:p>
          <a:p>
            <a:r>
              <a:rPr lang="zh-CN" altLang="en-US" dirty="0">
                <a:solidFill>
                  <a:srgbClr val="0E0E0E"/>
                </a:solidFill>
                <a:effectLst/>
                <a:latin typeface=".AppleSystemUIFont"/>
              </a:rPr>
              <a:t>库辛和奥弗森都认为，人类的活动很可能助长了这些蝗虫群。</a:t>
            </a:r>
          </a:p>
          <a:p>
            <a:r>
              <a:rPr lang="zh-CN" altLang="en-US" dirty="0">
                <a:solidFill>
                  <a:srgbClr val="0E0E0E"/>
                </a:solidFill>
                <a:effectLst/>
                <a:latin typeface=".AppleSystemUIFont"/>
              </a:rPr>
              <a:t>“我们正在努力改变‘人类是蝗灾受害者’这一观念，”奥弗森说道。</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此外，人类的大规模灌溉，为蝗虫提供了它们（和我们）喜爱的富含碳水化合物的食物。</a:t>
            </a:r>
            <a:endParaRPr lang="zh-CN" altLang="en-US" dirty="0">
              <a:solidFill>
                <a:srgbClr val="0E0E0E"/>
              </a:solidFill>
              <a:effectLst/>
              <a:latin typeface=".AppleSystemUIFont"/>
            </a:endParaRPr>
          </a:p>
          <a:p>
            <a:r>
              <a:rPr lang="zh-CN" altLang="en-US" dirty="0">
                <a:solidFill>
                  <a:srgbClr val="0E0E0E"/>
                </a:solidFill>
                <a:effectLst/>
                <a:latin typeface=".AppleSystemUIFont"/>
              </a:rPr>
              <a:t>气候变化可能使蝗灾更加极端，因为随着地球变暖，降雨事件变得更为强烈，可能导致蝗虫群在丰沛的植被上繁殖壮大。这些问题需要更多的研究。</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在接下来的几个月里，东非的蝗虫将吞噬植物和农田，直到它们的食物耗尽并逐渐消失</a:t>
            </a:r>
            <a:r>
              <a:rPr lang="en-US" altLang="zh-CN" b="1" dirty="0">
                <a:solidFill>
                  <a:srgbClr val="0E0E0E"/>
                </a:solidFill>
                <a:effectLst/>
                <a:latin typeface=".AppleSystemUIFont"/>
              </a:rPr>
              <a:t>——</a:t>
            </a:r>
            <a:r>
              <a:rPr lang="zh-CN" altLang="en-US" b="1" dirty="0">
                <a:solidFill>
                  <a:srgbClr val="0E0E0E"/>
                </a:solidFill>
                <a:effectLst/>
                <a:latin typeface=".AppleSystemUIFont"/>
              </a:rPr>
              <a:t>直到下一次蝗灾再次来临。这是它们的宿命。</a:t>
            </a:r>
            <a:endParaRPr lang="zh-CN" altLang="en-US" dirty="0">
              <a:solidFill>
                <a:srgbClr val="0E0E0E"/>
              </a:solidFill>
              <a:effectLst/>
              <a:latin typeface=".AppleSystemUIFont"/>
            </a:endParaRPr>
          </a:p>
          <a:p>
            <a:r>
              <a:rPr lang="zh-CN" altLang="en-US" dirty="0">
                <a:solidFill>
                  <a:srgbClr val="0E0E0E"/>
                </a:solidFill>
                <a:effectLst/>
                <a:latin typeface=".AppleSystemUIFont"/>
              </a:rPr>
              <a:t>“这非常非凡，”库辛说道。“蝗虫找到了这种在繁荣与萧条中生存的方式。”</a:t>
            </a:r>
          </a:p>
          <a:p>
            <a:r>
              <a:rPr lang="zh-CN" altLang="en-US" dirty="0">
                <a:solidFill>
                  <a:srgbClr val="0E0E0E"/>
                </a:solidFill>
                <a:effectLst/>
                <a:latin typeface=".AppleSystemUIFont"/>
              </a:rPr>
              <a:t>“这对它们非常有用，”他补充道。“但不幸的是，这对我们人类却不利。”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标题：为什么今天的“圣经级”蝗灾无法被阻止</a:t>
            </a:r>
            <a:endParaRPr lang="zh-CN" altLang="en-US" dirty="0">
              <a:solidFill>
                <a:srgbClr val="0E0E0E"/>
              </a:solidFill>
              <a:effectLst/>
              <a:latin typeface=".AppleSystemUIFont"/>
            </a:endParaRPr>
          </a:p>
          <a:p>
            <a:r>
              <a:rPr lang="zh-CN" altLang="en-US" dirty="0">
                <a:solidFill>
                  <a:srgbClr val="0E0E0E"/>
                </a:solidFill>
                <a:effectLst/>
                <a:latin typeface=".AppleSystemUIFont"/>
              </a:rPr>
              <a:t>作者：马克</a:t>
            </a:r>
            <a:r>
              <a:rPr lang="en-US" altLang="zh-CN" dirty="0">
                <a:solidFill>
                  <a:srgbClr val="0E0E0E"/>
                </a:solidFill>
                <a:effectLst/>
                <a:latin typeface=".AppleSystemUIFont"/>
              </a:rPr>
              <a:t>·</a:t>
            </a:r>
            <a:r>
              <a:rPr lang="zh-CN" altLang="en-US" dirty="0">
                <a:solidFill>
                  <a:srgbClr val="0E0E0E"/>
                </a:solidFill>
                <a:effectLst/>
                <a:latin typeface=".AppleSystemUIFont"/>
              </a:rPr>
              <a:t>考夫曼（</a:t>
            </a:r>
            <a:r>
              <a:rPr lang="en-US" altLang="zh-CN" dirty="0">
                <a:solidFill>
                  <a:srgbClr val="0E0E0E"/>
                </a:solidFill>
                <a:effectLst/>
                <a:latin typeface=".AppleSystemUIFont"/>
              </a:rPr>
              <a:t>Mark Kaufman</a:t>
            </a:r>
            <a:r>
              <a:rPr lang="zh-CN" altLang="en-US" dirty="0">
                <a:solidFill>
                  <a:srgbClr val="0E0E0E"/>
                </a:solidFill>
                <a:effectLst/>
                <a:latin typeface=".AppleSystemUIFont"/>
              </a:rPr>
              <a:t>）</a:t>
            </a:r>
          </a:p>
          <a:p>
            <a:r>
              <a:rPr lang="zh-CN" altLang="en-US" dirty="0">
                <a:solidFill>
                  <a:srgbClr val="0E0E0E"/>
                </a:solidFill>
                <a:effectLst/>
                <a:latin typeface=".AppleSystemUIFont"/>
              </a:rPr>
              <a:t>发布时间：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28</a:t>
            </a:r>
            <a:r>
              <a:rPr lang="zh-CN" altLang="en-US" dirty="0">
                <a:solidFill>
                  <a:srgbClr val="0E0E0E"/>
                </a:solidFill>
                <a:effectLst/>
                <a:latin typeface=".AppleSystemUIFont"/>
              </a:rPr>
              <a:t>日</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2020</a:t>
            </a:r>
            <a:r>
              <a:rPr lang="zh-CN" altLang="en-US" dirty="0">
                <a:solidFill>
                  <a:srgbClr val="0E0E0E"/>
                </a:solidFill>
                <a:effectLst/>
                <a:latin typeface=".AppleSystemUIFont"/>
              </a:rPr>
              <a:t>年</a:t>
            </a:r>
            <a:r>
              <a:rPr lang="en-US" altLang="zh-CN" dirty="0">
                <a:solidFill>
                  <a:srgbClr val="0E0E0E"/>
                </a:solidFill>
                <a:effectLst/>
                <a:latin typeface=".AppleSystemUIFont"/>
              </a:rPr>
              <a:t>3</a:t>
            </a:r>
            <a:r>
              <a:rPr lang="zh-CN" altLang="en-US" dirty="0">
                <a:solidFill>
                  <a:srgbClr val="0E0E0E"/>
                </a:solidFill>
                <a:effectLst/>
                <a:latin typeface=".AppleSystemUIFont"/>
              </a:rPr>
              <a:t>月</a:t>
            </a:r>
            <a:r>
              <a:rPr lang="en-US" altLang="zh-CN" dirty="0">
                <a:solidFill>
                  <a:srgbClr val="0E0E0E"/>
                </a:solidFill>
                <a:effectLst/>
                <a:latin typeface=".AppleSystemUIFont"/>
              </a:rPr>
              <a:t>17</a:t>
            </a:r>
            <a:r>
              <a:rPr lang="zh-CN" altLang="en-US" dirty="0">
                <a:solidFill>
                  <a:srgbClr val="0E0E0E"/>
                </a:solidFill>
                <a:effectLst/>
                <a:latin typeface=".AppleSystemUIFont"/>
              </a:rPr>
              <a:t>日</a:t>
            </a:r>
          </a:p>
          <a:p>
            <a:r>
              <a:rPr lang="zh-CN" altLang="en-US" dirty="0">
                <a:solidFill>
                  <a:srgbClr val="0E0E0E"/>
                </a:solidFill>
                <a:effectLst/>
                <a:latin typeface=".AppleSystemUIFont"/>
                <a:hlinkClick r:id="rId7"/>
              </a:rPr>
              <a:t>来源链接</a:t>
            </a:r>
            <a:endParaRPr lang="zh-CN" altLang="en-US" dirty="0">
              <a:solidFill>
                <a:srgbClr val="0E0E0E"/>
              </a:solidFill>
              <a:effectLst/>
              <a:latin typeface=".AppleSystemUIFont"/>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dirty="0" err="1">
                <a:solidFill>
                  <a:schemeClr val="tx1"/>
                </a:solidFill>
                <a:latin typeface="Arial" panose="020B0604020202020204" pitchFamily="34" charset="0"/>
                <a:cs typeface="Arial" panose="020B0604020202020204" pitchFamily="34" charset="0"/>
              </a:rPr>
              <a:t>Karumba</a:t>
            </a:r>
            <a:r>
              <a:rPr lang="en-SG" dirty="0">
                <a:solidFill>
                  <a:schemeClr val="tx1"/>
                </a:solidFill>
                <a:latin typeface="Arial" panose="020B0604020202020204" pitchFamily="34" charset="0"/>
                <a:cs typeface="Arial" panose="020B0604020202020204" pitchFamily="34" charset="0"/>
              </a:rPr>
              <a:t>/AFP via Getty Images </a:t>
            </a:r>
          </a:p>
          <a:p>
            <a:r>
              <a:rPr lang="en-SG"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dirty="0" err="1">
                <a:solidFill>
                  <a:schemeClr val="tx1"/>
                </a:solidFill>
                <a:latin typeface="Arial" panose="020B0604020202020204" pitchFamily="34" charset="0"/>
                <a:cs typeface="Arial" panose="020B0604020202020204" pitchFamily="34" charset="0"/>
              </a:rPr>
              <a:t>Katone</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Leparole</a:t>
            </a:r>
            <a:r>
              <a:rPr lang="en-SG" dirty="0">
                <a:solidFill>
                  <a:schemeClr val="tx1"/>
                </a:solidFill>
                <a:latin typeface="Arial" panose="020B0604020202020204" pitchFamily="34" charset="0"/>
                <a:cs typeface="Arial" panose="020B0604020202020204" pitchFamily="34" charset="0"/>
              </a:rPr>
              <a:t>, a 68-year-old living in central Kenya,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dirty="0">
                <a:solidFill>
                  <a:schemeClr val="tx1"/>
                </a:solidFill>
                <a:latin typeface="Arial" panose="020B0604020202020204" pitchFamily="34" charset="0"/>
                <a:cs typeface="Arial" panose="020B0604020202020204" pitchFamily="34" charset="0"/>
              </a:rPr>
              <a:t> the New York </a:t>
            </a:r>
            <a:r>
              <a:rPr lang="en-SG" i="1" dirty="0">
                <a:solidFill>
                  <a:schemeClr val="tx1"/>
                </a:solidFill>
                <a:latin typeface="Arial" panose="020B0604020202020204" pitchFamily="34" charset="0"/>
                <a:cs typeface="Arial" panose="020B0604020202020204" pitchFamily="34" charset="0"/>
              </a:rPr>
              <a:t>Times</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dirty="0">
                <a:solidFill>
                  <a:schemeClr val="tx1"/>
                </a:solidFill>
                <a:latin typeface="Arial" panose="020B0604020202020204" pitchFamily="34" charset="0"/>
                <a:cs typeface="Arial" panose="020B0604020202020204" pitchFamily="34" charset="0"/>
              </a:rPr>
              <a:t>To help understand the crisis, </a:t>
            </a:r>
            <a:r>
              <a:rPr lang="en-SG" i="1" dirty="0">
                <a:solidFill>
                  <a:schemeClr val="tx1"/>
                </a:solidFill>
                <a:latin typeface="Arial" panose="020B0604020202020204" pitchFamily="34" charset="0"/>
                <a:cs typeface="Arial" panose="020B0604020202020204" pitchFamily="34" charset="0"/>
              </a:rPr>
              <a:t>Intelligencer</a:t>
            </a:r>
            <a:r>
              <a:rPr lang="en-SG" dirty="0">
                <a:solidFill>
                  <a:schemeClr val="tx1"/>
                </a:solidFill>
                <a:latin typeface="Arial" panose="020B0604020202020204" pitchFamily="34" charset="0"/>
                <a:cs typeface="Arial" panose="020B0604020202020204" pitchFamily="34" charset="0"/>
              </a:rPr>
              <a:t> spoke with the FAO’s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dirty="0">
                <a:solidFill>
                  <a:schemeClr val="tx1"/>
                </a:solidFill>
                <a:latin typeface="Arial" panose="020B0604020202020204" pitchFamily="34" charset="0"/>
                <a:cs typeface="Arial" panose="020B0604020202020204" pitchFamily="34" charset="0"/>
              </a:rPr>
              <a:t>Today Only! Save 60% on unlimited access to Intelligencer and everything else </a:t>
            </a:r>
            <a:r>
              <a:rPr lang="en-SG" i="1" dirty="0">
                <a:solidFill>
                  <a:schemeClr val="tx1"/>
                </a:solidFill>
                <a:latin typeface="Arial" panose="020B0604020202020204" pitchFamily="34" charset="0"/>
                <a:cs typeface="Arial" panose="020B0604020202020204" pitchFamily="34" charset="0"/>
              </a:rPr>
              <a:t>New York</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dirty="0">
                <a:solidFill>
                  <a:schemeClr val="tx1"/>
                </a:solidFill>
                <a:latin typeface="Arial" panose="020B0604020202020204" pitchFamily="34" charset="0"/>
                <a:cs typeface="Arial" panose="020B0604020202020204" pitchFamily="34" charset="0"/>
              </a:rPr>
              <a:t> </a:t>
            </a:r>
            <a:r>
              <a:rPr lang="en-SG" b="1" dirty="0">
                <a:solidFill>
                  <a:schemeClr val="tx1"/>
                </a:solidFill>
                <a:latin typeface="Arial" panose="020B0604020202020204" pitchFamily="34" charset="0"/>
                <a:cs typeface="Arial" panose="020B0604020202020204" pitchFamily="34" charset="0"/>
              </a:rPr>
              <a:t>The FAO projects that the number of locusts could grow 400 times by June if not treated. Could you break that down?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there because of a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dirty="0">
                <a:solidFill>
                  <a:schemeClr val="tx1"/>
                </a:solidFill>
                <a:latin typeface="Arial" panose="020B0604020202020204" pitchFamily="34" charset="0"/>
                <a:cs typeface="Arial" panose="020B0604020202020204" pitchFamily="34" charset="0"/>
              </a:rPr>
              <a:t> in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Somalia in December. Conditions are probably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dirty="0" err="1">
                <a:solidFill>
                  <a:schemeClr val="tx1"/>
                </a:solidFill>
                <a:latin typeface="Arial" panose="020B0604020202020204" pitchFamily="34" charset="0"/>
                <a:cs typeface="Arial" panose="020B0604020202020204" pitchFamily="34" charset="0"/>
              </a:rPr>
              <a:t>drys</a:t>
            </a:r>
            <a:r>
              <a:rPr lang="en-SG"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dirty="0" err="1">
                <a:solidFill>
                  <a:schemeClr val="tx1"/>
                </a:solidFill>
                <a:latin typeface="Arial" panose="020B0604020202020204" pitchFamily="34" charset="0"/>
                <a:cs typeface="Arial" panose="020B0604020202020204" pitchFamily="34" charset="0"/>
              </a:rPr>
              <a:t>cyclones,t</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hese</a:t>
            </a:r>
            <a:r>
              <a:rPr lang="en-SG"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intelligencer is a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dirty="0">
                <a:solidFill>
                  <a:schemeClr val="tx1"/>
                </a:solidFill>
                <a:latin typeface="Arial" panose="020B0604020202020204" pitchFamily="34" charset="0"/>
                <a:cs typeface="Arial" panose="020B0604020202020204" pitchFamily="34" charset="0"/>
              </a:rPr>
              <a:t>. © 2020 Vox Media, Inc. All rights reserved. </a:t>
            </a:r>
          </a:p>
          <a:p>
            <a:r>
              <a:rPr lang="en-SG" dirty="0">
                <a:solidFill>
                  <a:schemeClr val="tx1"/>
                </a:solidFill>
                <a:latin typeface="Arial" panose="020B0604020202020204" pitchFamily="34" charset="0"/>
                <a:cs typeface="Arial" panose="020B0604020202020204" pitchFamily="34" charset="0"/>
              </a:rPr>
              <a:t>https://</a:t>
            </a:r>
            <a:r>
              <a:rPr lang="en-SG" dirty="0" err="1">
                <a:solidFill>
                  <a:schemeClr val="tx1"/>
                </a:solidFill>
                <a:latin typeface="Arial" panose="020B0604020202020204" pitchFamily="34" charset="0"/>
                <a:cs typeface="Arial" panose="020B0604020202020204" pitchFamily="34" charset="0"/>
              </a:rPr>
              <a:t>nymag.com</a:t>
            </a:r>
            <a:r>
              <a:rPr lang="en-SG" dirty="0">
                <a:solidFill>
                  <a:schemeClr val="tx1"/>
                </a:solidFill>
                <a:latin typeface="Arial" panose="020B0604020202020204" pitchFamily="34" charset="0"/>
                <a:cs typeface="Arial" panose="020B0604020202020204" pitchFamily="34" charset="0"/>
              </a:rPr>
              <a:t>/intelligencer/2020/03/a-u-n-locust-forecaster-explains-the-crisis-in-east-</a:t>
            </a:r>
            <a:r>
              <a:rPr lang="en-SG" dirty="0" err="1">
                <a:solidFill>
                  <a:schemeClr val="tx1"/>
                </a:solidFill>
                <a:latin typeface="Arial" panose="020B0604020202020204" pitchFamily="34" charset="0"/>
                <a:cs typeface="Arial" panose="020B0604020202020204" pitchFamily="34" charset="0"/>
              </a:rPr>
              <a:t>africa.html</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Accessed 17 March 2020</a:t>
            </a:r>
          </a:p>
          <a:p>
            <a:br>
              <a:rPr lang="zh-CN" altLang="en-US" dirty="0">
                <a:effectLst/>
              </a:rPr>
            </a:br>
            <a:endParaRPr lang="zh-CN" altLang="en-US" dirty="0">
              <a:effectLst/>
            </a:endParaRPr>
          </a:p>
          <a:p>
            <a:r>
              <a:rPr lang="en-US" altLang="zh-CN" b="1" dirty="0">
                <a:solidFill>
                  <a:srgbClr val="0E0E0E"/>
                </a:solidFill>
                <a:effectLst/>
                <a:latin typeface=".AppleSystemUIFont"/>
              </a:rPr>
              <a:t>2020</a:t>
            </a:r>
            <a:r>
              <a:rPr lang="zh-CN" altLang="en-US" b="1" dirty="0">
                <a:solidFill>
                  <a:srgbClr val="0E0E0E"/>
                </a:solidFill>
                <a:effectLst/>
                <a:latin typeface=".AppleSystemUIFont"/>
              </a:rPr>
              <a:t>年</a:t>
            </a:r>
            <a:r>
              <a:rPr lang="en-US" altLang="zh-CN" b="1" dirty="0">
                <a:solidFill>
                  <a:srgbClr val="0E0E0E"/>
                </a:solidFill>
                <a:effectLst/>
                <a:latin typeface=".AppleSystemUIFont"/>
              </a:rPr>
              <a:t>3</a:t>
            </a:r>
            <a:r>
              <a:rPr lang="zh-CN" altLang="en-US" b="1" dirty="0">
                <a:solidFill>
                  <a:srgbClr val="0E0E0E"/>
                </a:solidFill>
                <a:effectLst/>
                <a:latin typeface=".AppleSystemUIFont"/>
              </a:rPr>
              <a:t>月</a:t>
            </a:r>
            <a:r>
              <a:rPr lang="en-US" altLang="zh-CN" b="1" dirty="0">
                <a:solidFill>
                  <a:srgbClr val="0E0E0E"/>
                </a:solidFill>
                <a:effectLst/>
                <a:latin typeface=".AppleSystemUIFont"/>
              </a:rPr>
              <a:t>14</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所以，现在还有蝗灾吗？</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作者：</a:t>
            </a:r>
            <a:r>
              <a:rPr lang="en-US" altLang="zh-CN" b="1" dirty="0">
                <a:solidFill>
                  <a:srgbClr val="0E0E0E"/>
                </a:solidFill>
                <a:effectLst/>
                <a:latin typeface=".AppleSystemUIFont"/>
              </a:rPr>
              <a:t>Matt </a:t>
            </a:r>
            <a:r>
              <a:rPr lang="en-US" altLang="zh-CN" b="1" dirty="0" err="1">
                <a:solidFill>
                  <a:srgbClr val="0E0E0E"/>
                </a:solidFill>
                <a:effectLst/>
                <a:latin typeface=".AppleSystemUIFont"/>
              </a:rPr>
              <a:t>Stieb</a:t>
            </a:r>
            <a:endParaRPr lang="en-US" altLang="zh-CN" dirty="0">
              <a:solidFill>
                <a:srgbClr val="0E0E0E"/>
              </a:solidFill>
              <a:effectLst/>
              <a:latin typeface=".AppleSystemUIFont"/>
            </a:endParaRP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一名志愿者在肯尼亚东部喷洒杀虫剂</a:t>
            </a:r>
            <a:r>
              <a:rPr lang="en-US" altLang="zh-CN" dirty="0">
                <a:solidFill>
                  <a:srgbClr val="0E0E0E"/>
                </a:solidFill>
                <a:effectLst/>
                <a:latin typeface=".AppleSystemUIFont"/>
              </a:rPr>
              <a:t>——</a:t>
            </a:r>
            <a:r>
              <a:rPr lang="zh-CN" altLang="en-US" dirty="0">
                <a:solidFill>
                  <a:srgbClr val="0E0E0E"/>
                </a:solidFill>
                <a:effectLst/>
                <a:latin typeface=".AppleSystemUIFont"/>
              </a:rPr>
              <a:t>那里正经历</a:t>
            </a:r>
            <a:r>
              <a:rPr lang="en-US" altLang="zh-CN" dirty="0">
                <a:solidFill>
                  <a:srgbClr val="0E0E0E"/>
                </a:solidFill>
                <a:effectLst/>
                <a:latin typeface=".AppleSystemUIFont"/>
              </a:rPr>
              <a:t>70</a:t>
            </a:r>
            <a:r>
              <a:rPr lang="zh-CN" altLang="en-US" dirty="0">
                <a:solidFill>
                  <a:srgbClr val="0E0E0E"/>
                </a:solidFill>
                <a:effectLst/>
                <a:latin typeface=".AppleSystemUIFont"/>
              </a:rPr>
              <a:t>年来最严重的蝗灾。</a:t>
            </a:r>
          </a:p>
          <a:p>
            <a:r>
              <a:rPr lang="zh-CN" altLang="en-US" dirty="0">
                <a:solidFill>
                  <a:srgbClr val="0E0E0E"/>
                </a:solidFill>
                <a:effectLst/>
                <a:latin typeface=".AppleSystemUIFont"/>
              </a:rPr>
              <a:t>照片来源：</a:t>
            </a:r>
            <a:r>
              <a:rPr lang="en-US" altLang="zh-CN" dirty="0">
                <a:solidFill>
                  <a:srgbClr val="0E0E0E"/>
                </a:solidFill>
                <a:effectLst/>
                <a:latin typeface=".AppleSystemUIFont"/>
              </a:rPr>
              <a:t>Tony </a:t>
            </a:r>
            <a:r>
              <a:rPr lang="en-US" altLang="zh-CN" dirty="0" err="1">
                <a:solidFill>
                  <a:srgbClr val="0E0E0E"/>
                </a:solidFill>
                <a:effectLst/>
                <a:latin typeface=".AppleSystemUIFont"/>
              </a:rPr>
              <a:t>Karumba</a:t>
            </a:r>
            <a:r>
              <a:rPr lang="en-US" altLang="zh-CN" dirty="0">
                <a:solidFill>
                  <a:srgbClr val="0E0E0E"/>
                </a:solidFill>
                <a:effectLst/>
                <a:latin typeface=".AppleSystemUIFont"/>
              </a:rPr>
              <a:t> / AFP / Getty Images</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如果不是因为这些跨洲危机对人类造成的巨大影响，同时发生的疫情和蝗灾可以被轻松地用</a:t>
            </a:r>
            <a:r>
              <a:rPr lang="en-US" altLang="zh-CN" dirty="0">
                <a:solidFill>
                  <a:srgbClr val="0E0E0E"/>
                </a:solidFill>
                <a:effectLst/>
                <a:latin typeface=".AppleSystemUIFont"/>
              </a:rPr>
              <a:t>《</a:t>
            </a:r>
            <a:r>
              <a:rPr lang="zh-CN" altLang="en-US" dirty="0">
                <a:solidFill>
                  <a:srgbClr val="0E0E0E"/>
                </a:solidFill>
                <a:effectLst/>
                <a:latin typeface=".AppleSystemUIFont"/>
              </a:rPr>
              <a:t>圣经</a:t>
            </a:r>
            <a:r>
              <a:rPr lang="en-US" altLang="zh-CN" dirty="0">
                <a:solidFill>
                  <a:srgbClr val="0E0E0E"/>
                </a:solidFill>
                <a:effectLst/>
                <a:latin typeface=".AppleSystemUIFont"/>
              </a:rPr>
              <a:t>》</a:t>
            </a:r>
            <a:r>
              <a:rPr lang="zh-CN" altLang="en-US" dirty="0">
                <a:solidFill>
                  <a:srgbClr val="0E0E0E"/>
                </a:solidFill>
                <a:effectLst/>
                <a:latin typeface=".AppleSystemUIFont"/>
              </a:rPr>
              <a:t>故事中的术语来调侃。随着新冠病毒继续在六大洲传播，沙漠蝗虫爆发让东非淹没在数千亿只蝗虫之中，引发了肯尼亚、索马里和埃塞俄比亚的粮食短缺。“天空就像被伞遮住了一样，”</a:t>
            </a:r>
            <a:r>
              <a:rPr lang="en-US" altLang="zh-CN" dirty="0">
                <a:solidFill>
                  <a:srgbClr val="0E0E0E"/>
                </a:solidFill>
                <a:effectLst/>
                <a:latin typeface=".AppleSystemUIFont"/>
              </a:rPr>
              <a:t>68</a:t>
            </a:r>
            <a:r>
              <a:rPr lang="zh-CN" altLang="en-US" dirty="0">
                <a:solidFill>
                  <a:srgbClr val="0E0E0E"/>
                </a:solidFill>
                <a:effectLst/>
                <a:latin typeface=".AppleSystemUIFont"/>
              </a:rPr>
              <a:t>岁的肯尼亚中部居民约瑟夫</a:t>
            </a:r>
            <a:r>
              <a:rPr lang="en-US" altLang="zh-CN" dirty="0">
                <a:solidFill>
                  <a:srgbClr val="0E0E0E"/>
                </a:solidFill>
                <a:effectLst/>
                <a:latin typeface=".AppleSystemUIFont"/>
              </a:rPr>
              <a:t>·</a:t>
            </a:r>
            <a:r>
              <a:rPr lang="zh-CN" altLang="en-US" dirty="0">
                <a:solidFill>
                  <a:srgbClr val="0E0E0E"/>
                </a:solidFill>
                <a:effectLst/>
                <a:latin typeface=".AppleSystemUIFont"/>
              </a:rPr>
              <a:t>卡托内</a:t>
            </a:r>
            <a:r>
              <a:rPr lang="en-US" altLang="zh-CN" dirty="0">
                <a:solidFill>
                  <a:srgbClr val="0E0E0E"/>
                </a:solidFill>
                <a:effectLst/>
                <a:latin typeface=".AppleSystemUIFont"/>
              </a:rPr>
              <a:t>·</a:t>
            </a:r>
            <a:r>
              <a:rPr lang="zh-CN" altLang="en-US" dirty="0">
                <a:solidFill>
                  <a:srgbClr val="0E0E0E"/>
                </a:solidFill>
                <a:effectLst/>
                <a:latin typeface=".AppleSystemUIFont"/>
              </a:rPr>
              <a:t>莱帕罗勒告诉</a:t>
            </a:r>
            <a:r>
              <a:rPr lang="en-US" altLang="zh-CN" dirty="0">
                <a:solidFill>
                  <a:srgbClr val="0E0E0E"/>
                </a:solidFill>
                <a:effectLst/>
                <a:latin typeface=".AppleSystemUIFont"/>
              </a:rPr>
              <a:t>《</a:t>
            </a:r>
            <a:r>
              <a:rPr lang="zh-CN" altLang="en-US" dirty="0">
                <a:solidFill>
                  <a:srgbClr val="0E0E0E"/>
                </a:solidFill>
                <a:effectLst/>
                <a:latin typeface=".AppleSystemUIFont"/>
              </a:rPr>
              <a:t>纽约时报</a:t>
            </a:r>
            <a:r>
              <a:rPr lang="en-US" altLang="zh-CN" dirty="0">
                <a:solidFill>
                  <a:srgbClr val="0E0E0E"/>
                </a:solidFill>
                <a:effectLst/>
                <a:latin typeface=".AppleSystemUIFont"/>
              </a:rPr>
              <a:t>》</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在这个危机重叠的时代，气候变化被视为蝗灾爆发的因素之一也不足为奇。此次蝗虫灾害的技术术语是“上升期”（</a:t>
            </a:r>
            <a:r>
              <a:rPr lang="en-US" altLang="zh-CN" dirty="0">
                <a:solidFill>
                  <a:srgbClr val="0E0E0E"/>
                </a:solidFill>
                <a:effectLst/>
                <a:latin typeface=".AppleSystemUIFont"/>
              </a:rPr>
              <a:t>upsurge</a:t>
            </a:r>
            <a:r>
              <a:rPr lang="zh-CN" altLang="en-US" dirty="0">
                <a:solidFill>
                  <a:srgbClr val="0E0E0E"/>
                </a:solidFill>
                <a:effectLst/>
                <a:latin typeface=".AppleSystemUIFont"/>
              </a:rPr>
              <a:t>），是指这种自然灾害的级别略低于“灾害级”（</a:t>
            </a:r>
            <a:r>
              <a:rPr lang="en-US" altLang="zh-CN" dirty="0">
                <a:solidFill>
                  <a:srgbClr val="0E0E0E"/>
                </a:solidFill>
                <a:effectLst/>
                <a:latin typeface=".AppleSystemUIFont"/>
              </a:rPr>
              <a:t>plague</a:t>
            </a:r>
            <a:r>
              <a:rPr lang="zh-CN" altLang="en-US" dirty="0">
                <a:solidFill>
                  <a:srgbClr val="0E0E0E"/>
                </a:solidFill>
                <a:effectLst/>
                <a:latin typeface=".AppleSystemUIFont"/>
              </a:rPr>
              <a:t>）。它始于</a:t>
            </a:r>
            <a:r>
              <a:rPr lang="en-US" altLang="zh-CN" dirty="0">
                <a:solidFill>
                  <a:srgbClr val="0E0E0E"/>
                </a:solidFill>
                <a:effectLst/>
                <a:latin typeface=".AppleSystemUIFont"/>
              </a:rPr>
              <a:t>2018</a:t>
            </a:r>
            <a:r>
              <a:rPr lang="zh-CN" altLang="en-US" dirty="0">
                <a:solidFill>
                  <a:srgbClr val="0E0E0E"/>
                </a:solidFill>
                <a:effectLst/>
                <a:latin typeface=".AppleSystemUIFont"/>
              </a:rPr>
              <a:t>年，当时两次气旋从印度洋席卷阿拉伯半岛的“空白区”</a:t>
            </a:r>
            <a:r>
              <a:rPr lang="en-US" altLang="zh-CN" dirty="0">
                <a:solidFill>
                  <a:srgbClr val="0E0E0E"/>
                </a:solidFill>
                <a:effectLst/>
                <a:latin typeface=".AppleSystemUIFont"/>
              </a:rPr>
              <a:t>——</a:t>
            </a:r>
            <a:r>
              <a:rPr lang="zh-CN" altLang="en-US" dirty="0">
                <a:solidFill>
                  <a:srgbClr val="0E0E0E"/>
                </a:solidFill>
                <a:effectLst/>
                <a:latin typeface=".AppleSystemUIFont"/>
              </a:rPr>
              <a:t>靠近沙特阿拉伯、也门和阿曼边界的广大沙漠地区。在</a:t>
            </a:r>
            <a:r>
              <a:rPr lang="en-US" altLang="zh-CN" dirty="0">
                <a:solidFill>
                  <a:srgbClr val="0E0E0E"/>
                </a:solidFill>
                <a:effectLst/>
                <a:latin typeface=".AppleSystemUIFont"/>
              </a:rPr>
              <a:t>2</a:t>
            </a:r>
            <a:r>
              <a:rPr lang="zh-CN" altLang="en-US" dirty="0">
                <a:solidFill>
                  <a:srgbClr val="0E0E0E"/>
                </a:solidFill>
                <a:effectLst/>
                <a:latin typeface=".AppleSystemUIFont"/>
              </a:rPr>
              <a:t>月份的一次非盟会议上，联合国秘书长安东尼奥</a:t>
            </a:r>
            <a:r>
              <a:rPr lang="en-US" altLang="zh-CN" dirty="0">
                <a:solidFill>
                  <a:srgbClr val="0E0E0E"/>
                </a:solidFill>
                <a:effectLst/>
                <a:latin typeface=".AppleSystemUIFont"/>
              </a:rPr>
              <a:t>·</a:t>
            </a:r>
            <a:r>
              <a:rPr lang="zh-CN" altLang="en-US" dirty="0">
                <a:solidFill>
                  <a:srgbClr val="0E0E0E"/>
                </a:solidFill>
                <a:effectLst/>
                <a:latin typeface=".AppleSystemUIFont"/>
              </a:rPr>
              <a:t>古特雷斯解释了这种不幸的循环：“海洋变暖意味着更多的气旋，这为蝗虫创造了完美的繁殖环境。”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“当气旋带来的降雨比平常更强时，”联合国粮农组织（</a:t>
            </a:r>
            <a:r>
              <a:rPr lang="en-US" altLang="zh-CN" dirty="0">
                <a:solidFill>
                  <a:srgbClr val="0E0E0E"/>
                </a:solidFill>
                <a:effectLst/>
                <a:latin typeface=".AppleSystemUIFont"/>
              </a:rPr>
              <a:t>FAO</a:t>
            </a:r>
            <a:r>
              <a:rPr lang="zh-CN" altLang="en-US" dirty="0">
                <a:solidFill>
                  <a:srgbClr val="0E0E0E"/>
                </a:solidFill>
                <a:effectLst/>
                <a:latin typeface=".AppleSystemUIFont"/>
              </a:rPr>
              <a:t>）的高级蝗虫预测官基思</a:t>
            </a:r>
            <a:r>
              <a:rPr lang="en-US" altLang="zh-CN" dirty="0">
                <a:solidFill>
                  <a:srgbClr val="0E0E0E"/>
                </a:solidFill>
                <a:effectLst/>
                <a:latin typeface=".AppleSystemUIFont"/>
              </a:rPr>
              <a:t>·</a:t>
            </a:r>
            <a:r>
              <a:rPr lang="zh-CN" altLang="en-US" dirty="0">
                <a:solidFill>
                  <a:srgbClr val="0E0E0E"/>
                </a:solidFill>
                <a:effectLst/>
                <a:latin typeface=".AppleSystemUIFont"/>
              </a:rPr>
              <a:t>克雷斯曼说道，“这些雨水落在沙质土壤的沙漠地区，会使土壤被淹没。一旦洪水消退，土壤保留的湿气足以让沙漠蝗虫的雌性在接下来的六个月内产卵。”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在这些理想条件下，蝗虫南下进入也门（也门本已面临粮食危机，居民将蝗虫作为蛋白质来源）并进入非洲之角。它们的扩散非常迅速：一只蝗虫一天可以飞行</a:t>
            </a:r>
            <a:r>
              <a:rPr lang="en-US" altLang="zh-CN" dirty="0">
                <a:solidFill>
                  <a:srgbClr val="0E0E0E"/>
                </a:solidFill>
                <a:effectLst/>
                <a:latin typeface=".AppleSystemUIFont"/>
              </a:rPr>
              <a:t>90</a:t>
            </a:r>
            <a:r>
              <a:rPr lang="zh-CN" altLang="en-US" dirty="0">
                <a:solidFill>
                  <a:srgbClr val="0E0E0E"/>
                </a:solidFill>
                <a:effectLst/>
                <a:latin typeface=".AppleSystemUIFont"/>
              </a:rPr>
              <a:t>英里，并吃掉相当于其体重的植物，而由于过多的降雨，植被非常丰盛。蝗虫还向北迁移，越过波斯湾进入伊朗，甚至到达印度和巴基斯坦。去年夏天，巴基斯坦、约旦和索马里宣布进入国家紧急状态，以帮助应对蝗灾：当蝗虫群在运动中时，唯一有效的控制方式是从空中直接向蝗虫喷洒杀虫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联合国粮农组织（</a:t>
            </a:r>
            <a:r>
              <a:rPr lang="en-US" altLang="zh-CN" dirty="0">
                <a:solidFill>
                  <a:srgbClr val="0E0E0E"/>
                </a:solidFill>
                <a:effectLst/>
                <a:latin typeface=".AppleSystemUIFont"/>
              </a:rPr>
              <a:t>FAO</a:t>
            </a:r>
            <a:r>
              <a:rPr lang="zh-CN" altLang="en-US" dirty="0">
                <a:solidFill>
                  <a:srgbClr val="0E0E0E"/>
                </a:solidFill>
                <a:effectLst/>
                <a:latin typeface=".AppleSystemUIFont"/>
              </a:rPr>
              <a:t>）预测，如果不采取控制措施，到</a:t>
            </a:r>
            <a:r>
              <a:rPr lang="en-US" altLang="zh-CN" dirty="0">
                <a:solidFill>
                  <a:srgbClr val="0E0E0E"/>
                </a:solidFill>
                <a:effectLst/>
                <a:latin typeface=".AppleSystemUIFont"/>
              </a:rPr>
              <a:t>6</a:t>
            </a:r>
            <a:r>
              <a:rPr lang="zh-CN" altLang="en-US" dirty="0">
                <a:solidFill>
                  <a:srgbClr val="0E0E0E"/>
                </a:solidFill>
                <a:effectLst/>
                <a:latin typeface=".AppleSystemUIFont"/>
              </a:rPr>
              <a:t>月蝗虫数量可能增长</a:t>
            </a:r>
            <a:r>
              <a:rPr lang="en-US" altLang="zh-CN" dirty="0">
                <a:solidFill>
                  <a:srgbClr val="0E0E0E"/>
                </a:solidFill>
                <a:effectLst/>
                <a:latin typeface=".AppleSystemUIFont"/>
              </a:rPr>
              <a:t>400</a:t>
            </a:r>
            <a:r>
              <a:rPr lang="zh-CN" altLang="en-US" dirty="0">
                <a:solidFill>
                  <a:srgbClr val="0E0E0E"/>
                </a:solidFill>
                <a:effectLst/>
                <a:latin typeface=".AppleSystemUIFont"/>
              </a:rPr>
              <a:t>倍。这是如何发生的？</a:t>
            </a:r>
          </a:p>
          <a:p>
            <a:r>
              <a:rPr lang="zh-CN" altLang="en-US" dirty="0">
                <a:solidFill>
                  <a:srgbClr val="0E0E0E"/>
                </a:solidFill>
                <a:effectLst/>
                <a:latin typeface=".AppleSystemUIFont"/>
              </a:rPr>
              <a:t>蝗虫的生命周期约为三个月，因此每三个月成虫就会再次产卵。每三个月的繁殖周期，蝗虫的数量就会增加</a:t>
            </a:r>
            <a:r>
              <a:rPr lang="en-US" altLang="zh-CN" dirty="0">
                <a:solidFill>
                  <a:srgbClr val="0E0E0E"/>
                </a:solidFill>
                <a:effectLst/>
                <a:latin typeface=".AppleSystemUIFont"/>
              </a:rPr>
              <a:t>20</a:t>
            </a:r>
            <a:r>
              <a:rPr lang="zh-CN" altLang="en-US" dirty="0">
                <a:solidFill>
                  <a:srgbClr val="0E0E0E"/>
                </a:solidFill>
                <a:effectLst/>
                <a:latin typeface=".AppleSystemUIFont"/>
              </a:rPr>
              <a:t>倍。雌性蝗虫大约会产</a:t>
            </a:r>
            <a:r>
              <a:rPr lang="en-US" altLang="zh-CN" dirty="0">
                <a:solidFill>
                  <a:srgbClr val="0E0E0E"/>
                </a:solidFill>
                <a:effectLst/>
                <a:latin typeface=".AppleSystemUIFont"/>
              </a:rPr>
              <a:t>300</a:t>
            </a:r>
            <a:r>
              <a:rPr lang="zh-CN" altLang="en-US" dirty="0">
                <a:solidFill>
                  <a:srgbClr val="0E0E0E"/>
                </a:solidFill>
                <a:effectLst/>
                <a:latin typeface=".AppleSystemUIFont"/>
              </a:rPr>
              <a:t>个以上的卵，其中超过</a:t>
            </a:r>
            <a:r>
              <a:rPr lang="en-US" altLang="zh-CN" dirty="0">
                <a:solidFill>
                  <a:srgbClr val="0E0E0E"/>
                </a:solidFill>
                <a:effectLst/>
                <a:latin typeface=".AppleSystemUIFont"/>
              </a:rPr>
              <a:t>90%</a:t>
            </a:r>
            <a:r>
              <a:rPr lang="zh-CN" altLang="en-US" dirty="0">
                <a:solidFill>
                  <a:srgbClr val="0E0E0E"/>
                </a:solidFill>
                <a:effectLst/>
                <a:latin typeface=".AppleSystemUIFont"/>
              </a:rPr>
              <a:t>的幼虫或若虫无法存活到成年。经过筛选后，每只雌蝗虫可以产生约</a:t>
            </a:r>
            <a:r>
              <a:rPr lang="en-US" altLang="zh-CN" dirty="0">
                <a:solidFill>
                  <a:srgbClr val="0E0E0E"/>
                </a:solidFill>
                <a:effectLst/>
                <a:latin typeface=".AppleSystemUIFont"/>
              </a:rPr>
              <a:t>20</a:t>
            </a:r>
            <a:r>
              <a:rPr lang="zh-CN" altLang="en-US" dirty="0">
                <a:solidFill>
                  <a:srgbClr val="0E0E0E"/>
                </a:solidFill>
                <a:effectLst/>
                <a:latin typeface=".AppleSystemUIFont"/>
              </a:rPr>
              <a:t>只新一代的蝗虫，这种指数级增长意味着三个月后数量增长</a:t>
            </a:r>
            <a:r>
              <a:rPr lang="en-US" altLang="zh-CN" dirty="0">
                <a:solidFill>
                  <a:srgbClr val="0E0E0E"/>
                </a:solidFill>
                <a:effectLst/>
                <a:latin typeface=".AppleSystemUIFont"/>
              </a:rPr>
              <a:t>20</a:t>
            </a:r>
            <a:r>
              <a:rPr lang="zh-CN" altLang="en-US" dirty="0">
                <a:solidFill>
                  <a:srgbClr val="0E0E0E"/>
                </a:solidFill>
                <a:effectLst/>
                <a:latin typeface=".AppleSystemUIFont"/>
              </a:rPr>
              <a:t>倍，六个月后增长</a:t>
            </a:r>
            <a:r>
              <a:rPr lang="en-US" altLang="zh-CN" dirty="0">
                <a:solidFill>
                  <a:srgbClr val="0E0E0E"/>
                </a:solidFill>
                <a:effectLst/>
                <a:latin typeface=".AppleSystemUIFont"/>
              </a:rPr>
              <a:t>400</a:t>
            </a:r>
            <a:r>
              <a:rPr lang="zh-CN" altLang="en-US" dirty="0">
                <a:solidFill>
                  <a:srgbClr val="0E0E0E"/>
                </a:solidFill>
                <a:effectLst/>
                <a:latin typeface=".AppleSystemUIFont"/>
              </a:rPr>
              <a:t>倍，九个月后增长</a:t>
            </a:r>
            <a:r>
              <a:rPr lang="en-US" altLang="zh-CN" dirty="0">
                <a:solidFill>
                  <a:srgbClr val="0E0E0E"/>
                </a:solidFill>
                <a:effectLst/>
                <a:latin typeface=".AppleSystemUIFont"/>
              </a:rPr>
              <a:t>8000</a:t>
            </a:r>
            <a:r>
              <a:rPr lang="zh-CN" altLang="en-US" dirty="0">
                <a:solidFill>
                  <a:srgbClr val="0E0E0E"/>
                </a:solidFill>
                <a:effectLst/>
                <a:latin typeface=".AppleSystemUIFont"/>
              </a:rPr>
              <a:t>倍。当蝗虫以这种指数方式繁殖时，数量会迅速增加，形成蝗虫群。</a:t>
            </a:r>
          </a:p>
          <a:p>
            <a:br>
              <a:rPr lang="zh-CN" altLang="en-US" dirty="0">
                <a:effectLst/>
              </a:rPr>
            </a:br>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5</a:t>
            </a:fld>
            <a:endParaRPr lang="en-US"/>
          </a:p>
        </p:txBody>
      </p:sp>
    </p:spTree>
    <p:extLst>
      <p:ext uri="{BB962C8B-B14F-4D97-AF65-F5344CB8AC3E}">
        <p14:creationId xmlns:p14="http://schemas.microsoft.com/office/powerpoint/2010/main" val="364645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48893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Be disciplined or you will be disciplined. </a:t>
            </a:r>
          </a:p>
          <a:p>
            <a:r>
              <a:rPr lang="zh-CN" altLang="en-US" dirty="0">
                <a:latin typeface="Arial"/>
                <a:cs typeface="Arial"/>
              </a:rPr>
              <a:t>遵守纪律，否则你就会被纪律处分。</a:t>
            </a:r>
            <a:endParaRPr lang="en-US" dirty="0">
              <a:latin typeface="Arial"/>
              <a:cs typeface="Arial"/>
            </a:endParaRPr>
          </a:p>
        </p:txBody>
      </p:sp>
    </p:spTree>
    <p:extLst>
      <p:ext uri="{BB962C8B-B14F-4D97-AF65-F5344CB8AC3E}">
        <p14:creationId xmlns:p14="http://schemas.microsoft.com/office/powerpoint/2010/main" val="29039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事实确实如此，因为任何优秀的领导者都会管教他所关心的人，而最终，上帝是最好的管教者。</a:t>
            </a:r>
            <a:endParaRPr lang="en-US" dirty="0">
              <a:latin typeface="Arial"/>
              <a:cs typeface="Arial"/>
            </a:endParaRPr>
          </a:p>
        </p:txBody>
      </p:sp>
    </p:spTree>
    <p:extLst>
      <p:ext uri="{BB962C8B-B14F-4D97-AF65-F5344CB8AC3E}">
        <p14:creationId xmlns:p14="http://schemas.microsoft.com/office/powerpoint/2010/main" val="2633492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Which better describes your life now? Disciplining yourself or being disciplined by God?</a:t>
            </a:r>
            <a:r>
              <a:rPr lang="en-SG" dirty="0">
                <a:effectLst/>
                <a:latin typeface="Arial"/>
                <a:cs typeface="Arial"/>
              </a:rPr>
              <a:t> </a:t>
            </a:r>
          </a:p>
          <a:p>
            <a:r>
              <a:rPr kumimoji="1" lang="en-US" sz="1200" kern="1200" dirty="0">
                <a:solidFill>
                  <a:schemeClr val="tx1"/>
                </a:solidFill>
                <a:effectLst/>
                <a:latin typeface="Arial"/>
                <a:ea typeface="ＭＳ Ｐゴシック" pitchFamily="-112" charset="-128"/>
                <a:cs typeface="Arial"/>
              </a:rPr>
              <a:t>If your experiences are </a:t>
            </a:r>
            <a:r>
              <a:rPr kumimoji="1" lang="en-US" sz="1200" i="1" kern="1200" dirty="0">
                <a:solidFill>
                  <a:schemeClr val="tx1"/>
                </a:solidFill>
                <a:effectLst/>
                <a:latin typeface="Arial"/>
                <a:ea typeface="ＭＳ Ｐゴシック" pitchFamily="-112" charset="-128"/>
                <a:cs typeface="Arial"/>
              </a:rPr>
              <a:t>sweet</a:t>
            </a:r>
            <a:r>
              <a:rPr kumimoji="1" lang="en-US" sz="1200" kern="1200" dirty="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But if your experiences are </a:t>
            </a:r>
            <a:r>
              <a:rPr kumimoji="1" lang="en-US" sz="1200" i="1" kern="1200" dirty="0">
                <a:solidFill>
                  <a:schemeClr val="tx1"/>
                </a:solidFill>
                <a:effectLst/>
                <a:latin typeface="Arial"/>
                <a:ea typeface="ＭＳ Ｐゴシック" pitchFamily="-112" charset="-128"/>
                <a:cs typeface="Arial"/>
              </a:rPr>
              <a:t>sour</a:t>
            </a:r>
            <a:r>
              <a:rPr kumimoji="1" lang="en-US" sz="1200" kern="1200" dirty="0">
                <a:solidFill>
                  <a:schemeClr val="tx1"/>
                </a:solidFill>
                <a:effectLst/>
                <a:latin typeface="Arial"/>
                <a:ea typeface="ＭＳ Ｐゴシック" pitchFamily="-112" charset="-128"/>
                <a:cs typeface="Arial"/>
              </a:rPr>
              <a:t>, thank God also. Maybe this is just what you need for God to get your attention. Are you listening?</a:t>
            </a:r>
            <a:r>
              <a:rPr lang="en-SG" dirty="0">
                <a:effectLst/>
                <a:latin typeface="Arial"/>
                <a:cs typeface="Arial"/>
              </a:rPr>
              <a:t> </a:t>
            </a:r>
          </a:p>
          <a:p>
            <a:r>
              <a:rPr lang="zh-CN" altLang="en-US" dirty="0">
                <a:solidFill>
                  <a:srgbClr val="0E0E0E"/>
                </a:solidFill>
                <a:effectLst/>
                <a:latin typeface=".AppleSystemUIFont"/>
              </a:rPr>
              <a:t>哪种情况更符合你现在的生活？是自我管教，还是被上帝管教？</a:t>
            </a:r>
          </a:p>
          <a:p>
            <a:r>
              <a:rPr lang="zh-CN" altLang="en-US" dirty="0">
                <a:solidFill>
                  <a:srgbClr val="0E0E0E"/>
                </a:solidFill>
                <a:effectLst/>
                <a:latin typeface=".AppleSystemUIFont"/>
              </a:rPr>
              <a:t>如果你的经历是甜美的，感谢上帝。也许你正在自我管教，因此上帝不需要特别提醒你。</a:t>
            </a:r>
          </a:p>
          <a:p>
            <a:r>
              <a:rPr lang="zh-CN" altLang="en-US" dirty="0">
                <a:solidFill>
                  <a:srgbClr val="0E0E0E"/>
                </a:solidFill>
                <a:effectLst/>
                <a:latin typeface=".AppleSystemUIFont"/>
              </a:rPr>
              <a:t>但如果你的经历是苦涩的，也要感谢上帝。也许这正是上帝用来吸引你注意的方式。你听到了吗？</a:t>
            </a:r>
          </a:p>
          <a:p>
            <a:endParaRPr lang="en-US" dirty="0">
              <a:latin typeface="Arial"/>
              <a:cs typeface="Arial"/>
            </a:endParaRPr>
          </a:p>
        </p:txBody>
      </p:sp>
    </p:spTree>
    <p:extLst>
      <p:ext uri="{BB962C8B-B14F-4D97-AF65-F5344CB8AC3E}">
        <p14:creationId xmlns:p14="http://schemas.microsoft.com/office/powerpoint/2010/main" val="224577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Are</a:t>
            </a:r>
            <a:r>
              <a:rPr lang="en-US" baseline="0" dirty="0">
                <a:latin typeface="Arial"/>
                <a:cs typeface="Arial"/>
              </a:rPr>
              <a:t> you really listening to what God is trying to tell you in your life?</a:t>
            </a:r>
          </a:p>
          <a:p>
            <a:r>
              <a:rPr lang="en-US" baseline="0" dirty="0">
                <a:latin typeface="Arial"/>
                <a:cs typeface="Arial"/>
              </a:rPr>
              <a:t>Maybe he is trying to discipline you.</a:t>
            </a:r>
          </a:p>
          <a:p>
            <a:endParaRPr lang="en-US" baseline="0" dirty="0">
              <a:latin typeface="Arial"/>
              <a:cs typeface="Arial"/>
            </a:endParaRPr>
          </a:p>
          <a:p>
            <a:r>
              <a:rPr lang="zh-CN" altLang="en-US" dirty="0">
                <a:latin typeface="Arial"/>
                <a:cs typeface="Arial"/>
              </a:rPr>
              <a:t>你真的在听上帝在你的生活中试图告诉你什么吗？</a:t>
            </a:r>
          </a:p>
          <a:p>
            <a:r>
              <a:rPr lang="zh-CN" altLang="en-US" dirty="0">
                <a:latin typeface="Arial"/>
                <a:cs typeface="Arial"/>
              </a:rPr>
              <a:t>也许他正在试图管教你。</a:t>
            </a:r>
            <a:endParaRPr lang="en-US" dirty="0">
              <a:latin typeface="Arial"/>
              <a:cs typeface="Arial"/>
            </a:endParaRPr>
          </a:p>
        </p:txBody>
      </p:sp>
    </p:spTree>
    <p:extLst>
      <p:ext uri="{BB962C8B-B14F-4D97-AF65-F5344CB8AC3E}">
        <p14:creationId xmlns:p14="http://schemas.microsoft.com/office/powerpoint/2010/main" val="3276467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42485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171392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87148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a:t>
            </a:r>
          </a:p>
          <a:p>
            <a:endParaRPr lang="en-US"/>
          </a:p>
        </p:txBody>
      </p:sp>
    </p:spTree>
    <p:extLst>
      <p:ext uri="{BB962C8B-B14F-4D97-AF65-F5344CB8AC3E}">
        <p14:creationId xmlns:p14="http://schemas.microsoft.com/office/powerpoint/2010/main" val="285358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b="0"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7</a:t>
            </a:fld>
            <a:endParaRPr lang="en-US"/>
          </a:p>
        </p:txBody>
      </p:sp>
    </p:spTree>
    <p:extLst>
      <p:ext uri="{BB962C8B-B14F-4D97-AF65-F5344CB8AC3E}">
        <p14:creationId xmlns:p14="http://schemas.microsoft.com/office/powerpoint/2010/main" val="1396270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dirty="0">
                <a:solidFill>
                  <a:schemeClr val="tx1"/>
                </a:solidFill>
                <a:effectLst/>
                <a:latin typeface="Arial"/>
                <a:ea typeface="ＭＳ Ｐゴシック" pitchFamily="-112" charset="-128"/>
                <a:cs typeface="Arial"/>
              </a:rPr>
              <a:t>.</a:t>
            </a:r>
          </a:p>
          <a:p>
            <a:pPr marL="0" marR="0" lvl="0" indent="0" algn="l" defTabSz="457200"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zh-CN" altLang="en-US" dirty="0"/>
              <a:t>约珥还提到将人卖给希腊人，这也是在公元前</a:t>
            </a:r>
            <a:r>
              <a:rPr lang="en-US" altLang="zh-CN" dirty="0"/>
              <a:t>600</a:t>
            </a:r>
            <a:r>
              <a:rPr lang="zh-CN" altLang="en-US" dirty="0"/>
              <a:t>年左右希腊变强后才发生的。</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467427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5736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9C9C4AC-8126-4F46-B116-56920B11B3E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dirty="0">
              <a:latin typeface="Arial"/>
              <a:ea typeface="ＭＳ Ｐゴシック" charset="0"/>
              <a:cs typeface="Arial"/>
            </a:endParaRPr>
          </a:p>
          <a:p>
            <a:r>
              <a:rPr kumimoji="1" lang="en-US" sz="1200" kern="1200" dirty="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dirty="0">
                <a:effectLst/>
                <a:latin typeface="Arial"/>
                <a:cs typeface="Arial"/>
              </a:rPr>
              <a:t> </a:t>
            </a:r>
          </a:p>
          <a:p>
            <a:endParaRPr lang="en-SG" dirty="0">
              <a:effectLst/>
              <a:latin typeface="Arial"/>
              <a:ea typeface="ＭＳ Ｐゴシック" charset="0"/>
              <a:cs typeface="Arial"/>
            </a:endParaRPr>
          </a:p>
          <a:p>
            <a:r>
              <a:rPr lang="en-SG" dirty="0">
                <a:effectLst/>
                <a:latin typeface="Arial"/>
                <a:ea typeface="ＭＳ Ｐゴシック" charset="0"/>
                <a:cs typeface="Arial"/>
              </a:rPr>
              <a:t>_______</a:t>
            </a:r>
          </a:p>
          <a:p>
            <a:endParaRPr lang="en-SG" dirty="0">
              <a:effectLst/>
              <a:latin typeface="Arial"/>
              <a:ea typeface="ＭＳ Ｐゴシック" charset="0"/>
              <a:cs typeface="Arial"/>
            </a:endParaRPr>
          </a:p>
          <a:p>
            <a:r>
              <a:rPr lang="en-SG" dirty="0">
                <a:effectLst/>
                <a:latin typeface="Arial"/>
                <a:ea typeface="ＭＳ Ｐゴシック" charset="0"/>
                <a:cs typeface="Arial"/>
              </a:rPr>
              <a:t>OS-29-Joel-39</a:t>
            </a:r>
          </a:p>
          <a:p>
            <a:endParaRPr lang="en-US" dirty="0">
              <a:latin typeface="Arial"/>
              <a:ea typeface="ＭＳ Ｐゴシック" charset="0"/>
              <a:cs typeface="Arial"/>
            </a:endParaRPr>
          </a:p>
          <a:p>
            <a:r>
              <a:rPr lang="zh-CN" altLang="en-US" dirty="0"/>
              <a:t>在我们对小先知书的研究中，我们现在接近公元前</a:t>
            </a:r>
            <a:r>
              <a:rPr lang="en-US" altLang="zh-CN" dirty="0"/>
              <a:t>586</a:t>
            </a:r>
            <a:r>
              <a:rPr lang="zh-CN" altLang="en-US" dirty="0"/>
              <a:t>年耶路撒冷在尼布甲尼撒手下被毁灭的时期。这是上帝对他迷失的子民施行管教时，城市两次被毁灭的关键时刻之一。</a:t>
            </a:r>
          </a:p>
          <a:p>
            <a:r>
              <a:rPr lang="en-US" altLang="zh-CN" dirty="0"/>
              <a:t>OS-29-Joel-39</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629001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God's instrument of discipline was this pagan Babylonian</a:t>
            </a:r>
            <a:r>
              <a:rPr lang="en-US" baseline="0" dirty="0">
                <a:latin typeface="Arial"/>
                <a:cs typeface="Arial"/>
              </a:rPr>
              <a:t> king.</a:t>
            </a:r>
          </a:p>
          <a:p>
            <a:r>
              <a:rPr lang="zh-CN" altLang="en-US" dirty="0">
                <a:latin typeface="Arial"/>
                <a:cs typeface="Arial"/>
              </a:rPr>
              <a:t>上帝惩戒的工具就是这个异教的巴比伦国王。</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0276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p>
          <a:p>
            <a:r>
              <a:rPr lang="zh-CN" altLang="en-US" dirty="0"/>
              <a:t>今天，我们将看看如何解决当前的困难，以及最终结果如何。</a:t>
            </a:r>
            <a:endParaRPr lang="en-US" dirty="0"/>
          </a:p>
        </p:txBody>
      </p:sp>
    </p:spTree>
    <p:extLst>
      <p:ext uri="{BB962C8B-B14F-4D97-AF65-F5344CB8AC3E}">
        <p14:creationId xmlns:p14="http://schemas.microsoft.com/office/powerpoint/2010/main" val="502862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72241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84594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54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36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4358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0849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8</a:t>
            </a:fld>
            <a:endParaRPr lang="en-US"/>
          </a:p>
        </p:txBody>
      </p:sp>
    </p:spTree>
    <p:extLst>
      <p:ext uri="{BB962C8B-B14F-4D97-AF65-F5344CB8AC3E}">
        <p14:creationId xmlns:p14="http://schemas.microsoft.com/office/powerpoint/2010/main" val="1009772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48C30C9-D8E0-6B4F-AC8A-16B0CBC13A9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20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21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10263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357384C-9EFD-1040-B91B-7708FEB7020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41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41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831500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64CCCA-5ADC-FE49-AFA9-49FB74A23134}"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61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61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16443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12254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0807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8982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4386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00488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81320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C827AD4-3499-4E4D-A381-04BBDDF8DAD4}" type="slidenum">
              <a:rPr lang="en-US" sz="1200">
                <a:solidFill>
                  <a:srgbClr val="000000"/>
                </a:solidFill>
              </a:rPr>
              <a:pPr/>
              <a:t>67</a:t>
            </a:fld>
            <a:endParaRPr lang="en-US" sz="1200">
              <a:solidFill>
                <a:srgbClr val="000000"/>
              </a:solidFill>
            </a:endParaRPr>
          </a:p>
        </p:txBody>
      </p:sp>
      <p:sp>
        <p:nvSpPr>
          <p:cNvPr id="1382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824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latin typeface="Arial" charset="0"/>
                <a:ea typeface="SimSun" charset="0"/>
                <a:cs typeface="SimSun" charset="0"/>
              </a:rPr>
              <a:t> Mali: mature gregarious adults copulating (</a:t>
            </a:r>
            <a:r>
              <a:rPr lang="en-US" dirty="0" err="1">
                <a:latin typeface="Arial" charset="0"/>
                <a:ea typeface="SimSun" charset="0"/>
                <a:cs typeface="SimSun" charset="0"/>
              </a:rPr>
              <a:t>Tamesna</a:t>
            </a:r>
            <a:r>
              <a:rPr lang="en-US" dirty="0">
                <a:latin typeface="Arial" charset="0"/>
                <a:ea typeface="SimSun" charset="0"/>
                <a:cs typeface="SimSun" charset="0"/>
              </a:rPr>
              <a:t>, 11/03) http://</a:t>
            </a:r>
            <a:r>
              <a:rPr lang="en-US" dirty="0" err="1">
                <a:latin typeface="Arial" charset="0"/>
                <a:ea typeface="SimSun" charset="0"/>
                <a:cs typeface="SimSun" charset="0"/>
              </a:rPr>
              <a:t>www.fao.org</a:t>
            </a:r>
            <a:r>
              <a:rPr lang="en-US" dirty="0">
                <a:latin typeface="Arial" charset="0"/>
                <a:ea typeface="SimSun" charset="0"/>
                <a:cs typeface="SimSun" charset="0"/>
              </a:rPr>
              <a:t>/NEWS/GLOBAL/LOCUSTS/outbreakpix03.htm</a:t>
            </a:r>
          </a:p>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dirty="0">
                <a:latin typeface="Arial" charset="0"/>
                <a:ea typeface="SimSun" charset="0"/>
                <a:cs typeface="SimSun" charset="0"/>
              </a:rPr>
              <a:t>马里：成熟的群居成年象正在交配 </a:t>
            </a:r>
            <a:r>
              <a:rPr lang="en-US" altLang="zh-CN" dirty="0">
                <a:latin typeface="Arial" charset="0"/>
                <a:ea typeface="SimSun" charset="0"/>
                <a:cs typeface="SimSun" charset="0"/>
              </a:rPr>
              <a:t>(</a:t>
            </a:r>
            <a:r>
              <a:rPr lang="en-US" dirty="0" err="1">
                <a:latin typeface="Arial" charset="0"/>
                <a:ea typeface="SimSun" charset="0"/>
                <a:cs typeface="SimSun" charset="0"/>
              </a:rPr>
              <a:t>Tamesna</a:t>
            </a:r>
            <a:r>
              <a:rPr lang="en-US" dirty="0">
                <a:latin typeface="Arial" charset="0"/>
                <a:ea typeface="SimSun" charset="0"/>
                <a:cs typeface="SimSun" charset="0"/>
              </a:rPr>
              <a:t>, 11/03) http://</a:t>
            </a:r>
            <a:r>
              <a:rPr lang="en-US" dirty="0" err="1">
                <a:latin typeface="Arial" charset="0"/>
                <a:ea typeface="SimSun" charset="0"/>
                <a:cs typeface="SimSun" charset="0"/>
              </a:rPr>
              <a:t>www.fao.org</a:t>
            </a:r>
            <a:r>
              <a:rPr lang="en-US" dirty="0">
                <a:latin typeface="Arial" charset="0"/>
                <a:ea typeface="SimSun" charset="0"/>
                <a:cs typeface="SimSun" charset="0"/>
              </a:rPr>
              <a:t>/NEWS/GLOBAL/LOCUSTS/outbreakpix03.htm</a:t>
            </a:r>
          </a:p>
        </p:txBody>
      </p:sp>
    </p:spTree>
    <p:extLst>
      <p:ext uri="{BB962C8B-B14F-4D97-AF65-F5344CB8AC3E}">
        <p14:creationId xmlns:p14="http://schemas.microsoft.com/office/powerpoint/2010/main" val="101605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9</a:t>
            </a:fld>
            <a:endParaRPr lang="en-US"/>
          </a:p>
        </p:txBody>
      </p:sp>
    </p:spTree>
    <p:extLst>
      <p:ext uri="{BB962C8B-B14F-4D97-AF65-F5344CB8AC3E}">
        <p14:creationId xmlns:p14="http://schemas.microsoft.com/office/powerpoint/2010/main" val="2575458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E647100-08B1-9745-802D-D8D1F80A15C1}" type="slidenum">
              <a:rPr lang="en-US" sz="1200">
                <a:solidFill>
                  <a:srgbClr val="000000"/>
                </a:solidFill>
              </a:rPr>
              <a:pPr/>
              <a:t>68</a:t>
            </a:fld>
            <a:endParaRPr lang="en-US" sz="1200">
              <a:solidFill>
                <a:srgbClr val="000000"/>
              </a:solidFill>
            </a:endParaRPr>
          </a:p>
        </p:txBody>
      </p:sp>
      <p:sp>
        <p:nvSpPr>
          <p:cNvPr id="1402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02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7483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F14B637-51E6-E04C-9CCA-78FCD68B1A75}" type="slidenum">
              <a:rPr lang="en-US" sz="1200">
                <a:solidFill>
                  <a:srgbClr val="000000"/>
                </a:solidFill>
              </a:rPr>
              <a:pPr/>
              <a:t>69</a:t>
            </a:fld>
            <a:endParaRPr lang="en-US" sz="1200">
              <a:solidFill>
                <a:srgbClr val="000000"/>
              </a:solidFill>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234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78493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52556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r>
              <a:rPr lang="en-US" altLang="zh-CN" b="1" dirty="0">
                <a:solidFill>
                  <a:srgbClr val="0E0E0E"/>
                </a:solidFill>
                <a:effectLst/>
                <a:latin typeface=".AppleSystemUIFont"/>
              </a:rPr>
              <a:t>OS-05-</a:t>
            </a:r>
            <a:r>
              <a:rPr lang="zh-CN" altLang="en-US" b="1" dirty="0">
                <a:solidFill>
                  <a:srgbClr val="0E0E0E"/>
                </a:solidFill>
                <a:effectLst/>
                <a:latin typeface=".AppleSystemUIFont"/>
              </a:rPr>
              <a:t>申命记</a:t>
            </a:r>
            <a:r>
              <a:rPr lang="en-US" altLang="zh-CN" b="1" dirty="0">
                <a:solidFill>
                  <a:srgbClr val="0E0E0E"/>
                </a:solidFill>
                <a:effectLst/>
                <a:latin typeface=".AppleSystemUIFont"/>
              </a:rPr>
              <a:t>-203</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OS-11-</a:t>
            </a:r>
            <a:r>
              <a:rPr lang="zh-CN" altLang="en-US" b="1" dirty="0">
                <a:solidFill>
                  <a:srgbClr val="0E0E0E"/>
                </a:solidFill>
                <a:effectLst/>
                <a:latin typeface=".AppleSystemUIFont"/>
              </a:rPr>
              <a:t>列王纪上</a:t>
            </a:r>
            <a:r>
              <a:rPr lang="en-US" altLang="zh-CN" b="1" dirty="0">
                <a:solidFill>
                  <a:srgbClr val="0E0E0E"/>
                </a:solidFill>
                <a:effectLst/>
                <a:latin typeface=".AppleSystemUIFont"/>
              </a:rPr>
              <a:t>-40</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OS-14-</a:t>
            </a:r>
            <a:r>
              <a:rPr lang="zh-CN" altLang="en-US" b="1" dirty="0">
                <a:solidFill>
                  <a:srgbClr val="0E0E0E"/>
                </a:solidFill>
                <a:effectLst/>
                <a:latin typeface=".AppleSystemUIFont"/>
              </a:rPr>
              <a:t>历代志下</a:t>
            </a:r>
            <a:r>
              <a:rPr lang="en-US" altLang="zh-CN" b="1" dirty="0">
                <a:solidFill>
                  <a:srgbClr val="0E0E0E"/>
                </a:solidFill>
                <a:effectLst/>
                <a:latin typeface=".AppleSystemUIFont"/>
              </a:rPr>
              <a:t>-58</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耶利米的预言和</a:t>
            </a:r>
            <a:r>
              <a:rPr lang="en-US" altLang="zh-CN" dirty="0">
                <a:solidFill>
                  <a:srgbClr val="0E0E0E"/>
                </a:solidFill>
                <a:effectLst/>
                <a:latin typeface=".AppleSystemUIFont"/>
              </a:rPr>
              <a:t>《</a:t>
            </a:r>
            <a:r>
              <a:rPr lang="zh-CN" altLang="en-US" dirty="0">
                <a:solidFill>
                  <a:srgbClr val="0E0E0E"/>
                </a:solidFill>
                <a:effectLst/>
                <a:latin typeface=".AppleSystemUIFont"/>
              </a:rPr>
              <a:t>耶利米哀歌</a:t>
            </a:r>
            <a:r>
              <a:rPr lang="en-US" altLang="zh-CN" dirty="0">
                <a:solidFill>
                  <a:srgbClr val="0E0E0E"/>
                </a:solidFill>
                <a:effectLst/>
                <a:latin typeface=".AppleSystemUIFont"/>
              </a:rPr>
              <a:t>》</a:t>
            </a:r>
            <a:r>
              <a:rPr lang="zh-CN" altLang="en-US" dirty="0">
                <a:solidFill>
                  <a:srgbClr val="0E0E0E"/>
                </a:solidFill>
                <a:effectLst/>
                <a:latin typeface=".AppleSystemUIFont"/>
              </a:rPr>
              <a:t>记录了他亲眼目睹巴比伦围攻和毁灭耶路撒冷的过程，这是因国家的罪而受到的审判。圣灵感动他编写了一部历史汇编，为神对这两个国家的审判提供了背景和依据。领袖和百姓因不敬虔和拜偶像而犯罪，正如</a:t>
            </a:r>
            <a:r>
              <a:rPr lang="en-US" altLang="zh-CN" dirty="0">
                <a:solidFill>
                  <a:srgbClr val="0E0E0E"/>
                </a:solidFill>
                <a:effectLst/>
                <a:latin typeface=".AppleSystemUIFont"/>
              </a:rPr>
              <a:t>《</a:t>
            </a:r>
            <a:r>
              <a:rPr lang="zh-CN" altLang="en-US" dirty="0">
                <a:solidFill>
                  <a:srgbClr val="0E0E0E"/>
                </a:solidFill>
                <a:effectLst/>
                <a:latin typeface=".AppleSystemUIFont"/>
              </a:rPr>
              <a:t>申命记</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28</a:t>
            </a:r>
            <a:r>
              <a:rPr lang="zh-CN" altLang="en-US" dirty="0">
                <a:solidFill>
                  <a:srgbClr val="0E0E0E"/>
                </a:solidFill>
                <a:effectLst/>
                <a:latin typeface=".AppleSystemUIFont"/>
              </a:rPr>
              <a:t>章的咒诅所述，神将顺服的结果显明在百姓面前，使他们承受其后果。</a:t>
            </a:r>
          </a:p>
          <a:p>
            <a:pPr eaLnBrk="1" hangingPunct="1">
              <a:lnSpc>
                <a:spcPct val="90000"/>
              </a:lnSpc>
              <a:spcBef>
                <a:spcPct val="20000"/>
              </a:spcBef>
              <a:buFont typeface="Wingdings" charset="0"/>
              <a:buNone/>
            </a:pP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16598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76B24AB-41FA-1C4E-B8EC-EDE08A096665}" type="slidenum">
              <a:rPr lang="en-US" sz="1200">
                <a:solidFill>
                  <a:srgbClr val="000000"/>
                </a:solidFill>
              </a:rPr>
              <a:pPr/>
              <a:t>73</a:t>
            </a:fld>
            <a:endParaRPr lang="en-US" sz="1200">
              <a:solidFill>
                <a:srgbClr val="000000"/>
              </a:solidFill>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438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87089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78169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7823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15397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9835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484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C74AE0B-DEBE-F24B-9696-8CEFBECF96FA}" type="slidenum">
              <a:rPr lang="en-US" sz="1200">
                <a:solidFill>
                  <a:srgbClr val="000000"/>
                </a:solidFill>
              </a:rPr>
              <a:pPr/>
              <a:t>10</a:t>
            </a:fld>
            <a:endParaRPr lang="en-US" sz="1200">
              <a:solidFill>
                <a:srgbClr val="000000"/>
              </a:solidFill>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solidFill>
                <a:prstClr val="white"/>
              </a:solidFill>
            </a:endParaRPr>
          </a:p>
        </p:txBody>
      </p:sp>
      <p:sp>
        <p:nvSpPr>
          <p:cNvPr id="14643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1088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510CEA9-87C1-4D4B-852E-C0D07B25DF31}" type="slidenum">
              <a:rPr lang="en-US" sz="1200">
                <a:solidFill>
                  <a:srgbClr val="000000"/>
                </a:solidFill>
              </a:rPr>
              <a:pPr/>
              <a:t>80</a:t>
            </a:fld>
            <a:endParaRPr lang="en-US" sz="1200">
              <a:solidFill>
                <a:srgbClr val="000000"/>
              </a:solidFill>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848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890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6D84FD3-23CE-D143-936B-165EF47910FC}" type="slidenum">
              <a:rPr lang="en-US" sz="1200">
                <a:solidFill>
                  <a:srgbClr val="000000"/>
                </a:solidFill>
              </a:rPr>
              <a:pPr/>
              <a:t>81</a:t>
            </a:fld>
            <a:endParaRPr lang="en-US" sz="1200">
              <a:solidFill>
                <a:srgbClr val="000000"/>
              </a:solidFill>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053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122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86</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0274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87</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Font typeface="Calibri" charset="0"/>
              <a:buNone/>
            </a:pPr>
            <a:fld id="{3EAFC012-E3AC-B14B-99BB-1FFEEAEF3BC5}" type="slidenum">
              <a:rPr lang="en-GB" sz="1200">
                <a:solidFill>
                  <a:srgbClr val="000000"/>
                </a:solidFill>
                <a:latin typeface="Calibri" charset="0"/>
              </a:rPr>
              <a:pPr algn="r" eaLnBrk="1" hangingPunct="1">
                <a:buFont typeface="Calibri" charset="0"/>
                <a:buNone/>
              </a:pPr>
              <a:t>87</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83044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God’s disciplining us should motivate us to seek the Lord</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神对我们的管教应当激励我们去寻求主。</a:t>
            </a:r>
            <a:endParaRPr lang="en-US" dirty="0">
              <a:latin typeface="Arial"/>
              <a:cs typeface="Arial"/>
            </a:endParaRPr>
          </a:p>
        </p:txBody>
      </p:sp>
    </p:spTree>
    <p:extLst>
      <p:ext uri="{BB962C8B-B14F-4D97-AF65-F5344CB8AC3E}">
        <p14:creationId xmlns:p14="http://schemas.microsoft.com/office/powerpoint/2010/main" val="2222814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solidFill>
                <a:schemeClr val="tx1"/>
              </a:solidFill>
              <a:latin typeface="Arial"/>
              <a:cs typeface="Arial"/>
            </a:endParaRPr>
          </a:p>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a:t>
            </a:r>
            <a:r>
              <a:rPr lang="en-US" dirty="0" err="1">
                <a:solidFill>
                  <a:schemeClr val="tx1"/>
                </a:solidFill>
                <a:latin typeface="Arial"/>
                <a:cs typeface="Arial"/>
              </a:rPr>
              <a:t>july</a:t>
            </a:r>
            <a:r>
              <a:rPr lang="en-US" dirty="0">
                <a:solidFill>
                  <a:schemeClr val="tx1"/>
                </a:solidFill>
                <a:latin typeface="Arial"/>
                <a:cs typeface="Arial"/>
              </a:rPr>
              <a:t>/god-and-country-new-research-on-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a:t>
            </a:r>
            <a:r>
              <a:rPr lang="en-US" dirty="0" err="1">
                <a:solidFill>
                  <a:schemeClr val="tx1"/>
                </a:solidFill>
                <a:latin typeface="Arial"/>
                <a:cs typeface="Arial"/>
              </a:rPr>
              <a:t>LifeWay</a:t>
            </a:r>
            <a:r>
              <a:rPr lang="en-US" dirty="0">
                <a:solidFill>
                  <a:schemeClr val="tx1"/>
                </a:solidFill>
                <a:latin typeface="Arial"/>
                <a:cs typeface="Arial"/>
              </a:rPr>
              <a:t>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a:t>
            </a:r>
            <a:r>
              <a:rPr lang="en-US" dirty="0" err="1">
                <a:solidFill>
                  <a:schemeClr val="tx1"/>
                </a:solidFill>
                <a:latin typeface="Arial"/>
                <a:cs typeface="Arial"/>
              </a:rPr>
              <a:t>LifeWay</a:t>
            </a:r>
            <a:r>
              <a:rPr lang="en-US" dirty="0">
                <a:solidFill>
                  <a:schemeClr val="tx1"/>
                </a:solidFill>
                <a:latin typeface="Arial"/>
                <a:cs typeface="Arial"/>
              </a:rPr>
              <a:t>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err="1">
                <a:solidFill>
                  <a:schemeClr val="tx1"/>
                </a:solidFill>
                <a:latin typeface="Arial"/>
                <a:cs typeface="Arial"/>
              </a:rPr>
              <a:t>LifeWay</a:t>
            </a:r>
            <a:r>
              <a:rPr lang="en-US" dirty="0">
                <a:solidFill>
                  <a:schemeClr val="tx1"/>
                </a:solidFill>
                <a:latin typeface="Arial"/>
                <a:cs typeface="Arial"/>
              </a:rPr>
              <a:t>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a:p>
            <a:r>
              <a:rPr lang="zh-CN" altLang="en-US" b="1" dirty="0">
                <a:solidFill>
                  <a:srgbClr val="0E0E0E"/>
                </a:solidFill>
                <a:effectLst/>
                <a:latin typeface=".AppleSystemUIFont"/>
              </a:rPr>
              <a:t>美国的道德巅峰时期是在</a:t>
            </a:r>
            <a:r>
              <a:rPr lang="en-US" altLang="zh-CN" b="1" dirty="0">
                <a:solidFill>
                  <a:srgbClr val="0E0E0E"/>
                </a:solidFill>
                <a:effectLst/>
                <a:latin typeface=".AppleSystemUIFont"/>
              </a:rPr>
              <a:t>1950</a:t>
            </a:r>
            <a:r>
              <a:rPr lang="zh-CN" altLang="en-US" b="1" dirty="0">
                <a:solidFill>
                  <a:srgbClr val="0E0E0E"/>
                </a:solidFill>
                <a:effectLst/>
                <a:latin typeface=".AppleSystemUIFont"/>
              </a:rPr>
              <a:t>年代</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美国重建了昔日的敌人日本和德国，将“我们信靠上帝”（“</a:t>
            </a:r>
            <a:r>
              <a:rPr lang="en-US" altLang="zh-CN" dirty="0">
                <a:solidFill>
                  <a:srgbClr val="0E0E0E"/>
                </a:solidFill>
                <a:effectLst/>
                <a:latin typeface=".AppleSystemUIFont"/>
              </a:rPr>
              <a:t>In God We Trust”</a:t>
            </a:r>
            <a:r>
              <a:rPr lang="zh-CN" altLang="en-US" dirty="0">
                <a:solidFill>
                  <a:srgbClr val="0E0E0E"/>
                </a:solidFill>
                <a:effectLst/>
                <a:latin typeface=".AppleSystemUIFont"/>
              </a:rPr>
              <a:t>）定为国家格言，并开始在比利</a:t>
            </a:r>
            <a:r>
              <a:rPr lang="en-US" altLang="zh-CN" dirty="0">
                <a:solidFill>
                  <a:srgbClr val="0E0E0E"/>
                </a:solidFill>
                <a:effectLst/>
                <a:latin typeface=".AppleSystemUIFont"/>
              </a:rPr>
              <a:t>·</a:t>
            </a:r>
            <a:r>
              <a:rPr lang="zh-CN" altLang="en-US" dirty="0">
                <a:solidFill>
                  <a:srgbClr val="0E0E0E"/>
                </a:solidFill>
                <a:effectLst/>
                <a:latin typeface=".AppleSystemUIFont"/>
              </a:rPr>
              <a:t>格雷厄姆（</a:t>
            </a:r>
            <a:r>
              <a:rPr lang="en-US" altLang="zh-CN" dirty="0">
                <a:solidFill>
                  <a:srgbClr val="0E0E0E"/>
                </a:solidFill>
                <a:effectLst/>
                <a:latin typeface=".AppleSystemUIFont"/>
              </a:rPr>
              <a:t>Billy Graham</a:t>
            </a:r>
            <a:r>
              <a:rPr lang="zh-CN" altLang="en-US" dirty="0">
                <a:solidFill>
                  <a:srgbClr val="0E0E0E"/>
                </a:solidFill>
                <a:effectLst/>
                <a:latin typeface=".AppleSystemUIFont"/>
              </a:rPr>
              <a:t>）的带领下见证许多人归向基督，同时向世界各国派遣传教士。</a:t>
            </a:r>
          </a:p>
          <a:p>
            <a:br>
              <a:rPr lang="zh-CN" altLang="en-US" dirty="0">
                <a:effectLst/>
              </a:rPr>
            </a:br>
            <a:endParaRPr lang="zh-CN" altLang="en-US" dirty="0">
              <a:effectLst/>
            </a:endParaRPr>
          </a:p>
          <a:p>
            <a:r>
              <a:rPr lang="zh-CN" altLang="en-US" b="1" dirty="0">
                <a:solidFill>
                  <a:srgbClr val="0E0E0E"/>
                </a:solidFill>
                <a:effectLst/>
                <a:latin typeface=".AppleSystemUIFont"/>
              </a:rPr>
              <a:t>首页 </a:t>
            </a:r>
            <a:r>
              <a:rPr lang="en-US" altLang="zh-CN" b="1" dirty="0">
                <a:solidFill>
                  <a:srgbClr val="0E0E0E"/>
                </a:solidFill>
                <a:effectLst/>
                <a:latin typeface=".AppleSystemUIFont"/>
              </a:rPr>
              <a:t>&gt; 2015 &gt; 7</a:t>
            </a:r>
            <a:r>
              <a:rPr lang="zh-CN" altLang="en-US" b="1" dirty="0">
                <a:solidFill>
                  <a:srgbClr val="0E0E0E"/>
                </a:solidFill>
                <a:effectLst/>
                <a:latin typeface=".AppleSystemUIFont"/>
              </a:rPr>
              <a:t>月</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2015</a:t>
            </a:r>
            <a:r>
              <a:rPr lang="zh-CN" altLang="en-US" b="1" dirty="0">
                <a:solidFill>
                  <a:srgbClr val="0E0E0E"/>
                </a:solidFill>
                <a:effectLst/>
                <a:latin typeface=".AppleSystemUIFont"/>
              </a:rPr>
              <a:t>年</a:t>
            </a:r>
            <a:r>
              <a:rPr lang="en-US" altLang="zh-CN" b="1" dirty="0">
                <a:solidFill>
                  <a:srgbClr val="0E0E0E"/>
                </a:solidFill>
                <a:effectLst/>
                <a:latin typeface=".AppleSystemUIFont"/>
              </a:rPr>
              <a:t>7</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神与国家：美国人对“神与美国关系”的看法</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美国人如何看待美国和上帝之间的关系？新数据令人着迷。</a:t>
            </a:r>
          </a:p>
          <a:p>
            <a:r>
              <a:rPr lang="en-US" altLang="zh-CN" b="1" dirty="0">
                <a:solidFill>
                  <a:srgbClr val="0E0E0E"/>
                </a:solidFill>
                <a:effectLst/>
                <a:latin typeface=".AppleSystemUIFont"/>
              </a:rPr>
              <a:t>Ed Stetzer</a:t>
            </a:r>
            <a:endParaRPr lang="en-US" altLang="zh-CN" dirty="0">
              <a:solidFill>
                <a:srgbClr val="0E0E0E"/>
              </a:solidFill>
              <a:effectLst/>
              <a:latin typeface=".AppleSystemUIFont"/>
            </a:endParaRPr>
          </a:p>
          <a:p>
            <a:r>
              <a:rPr lang="en-US" altLang="zh-CN" dirty="0">
                <a:solidFill>
                  <a:srgbClr val="0E0E0E"/>
                </a:solidFill>
                <a:effectLst/>
                <a:latin typeface=".AppleSystemUIFont"/>
                <a:hlinkClick r:id="rId15"/>
              </a:rPr>
              <a:t>http://www.christianitytoday.com/edstetzer/2015/july/god-and-country-new-research-on-americans-views-of-country.html</a:t>
            </a:r>
            <a:endParaRPr lang="en-US" altLang="zh-CN" dirty="0">
              <a:solidFill>
                <a:srgbClr val="0E0E0E"/>
              </a:solidFill>
              <a:effectLst/>
              <a:latin typeface=".AppleSystemUIFont"/>
            </a:endParaRPr>
          </a:p>
          <a:p>
            <a:r>
              <a:rPr lang="zh-CN" altLang="en-US" b="1" dirty="0">
                <a:solidFill>
                  <a:srgbClr val="0E0E0E"/>
                </a:solidFill>
                <a:effectLst/>
                <a:latin typeface=".AppleSystemUIFont"/>
              </a:rPr>
              <a:t>访问时间：</a:t>
            </a:r>
            <a:r>
              <a:rPr lang="en-US" altLang="zh-CN" b="1" dirty="0">
                <a:solidFill>
                  <a:srgbClr val="0E0E0E"/>
                </a:solidFill>
                <a:effectLst/>
                <a:latin typeface=".AppleSystemUIFont"/>
              </a:rPr>
              <a:t>2017</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9</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br>
              <a:rPr lang="zh-CN" altLang="en-US" dirty="0">
                <a:effectLst/>
              </a:rPr>
            </a:br>
            <a:endParaRPr lang="zh-CN" altLang="en-US" dirty="0">
              <a:effectLst/>
            </a:endParaRPr>
          </a:p>
          <a:p>
            <a:r>
              <a:rPr lang="zh-CN" altLang="en-US" b="1" dirty="0">
                <a:solidFill>
                  <a:srgbClr val="0E0E0E"/>
                </a:solidFill>
                <a:effectLst/>
                <a:latin typeface=".AppleSystemUIFont"/>
              </a:rPr>
              <a:t>祝大家独立日周末快乐，亲爱的美国读者们！</a:t>
            </a:r>
            <a:endParaRPr lang="zh-CN" altLang="en-US" dirty="0">
              <a:solidFill>
                <a:srgbClr val="0E0E0E"/>
              </a:solidFill>
              <a:effectLst/>
              <a:latin typeface=".AppleSystemUIFont"/>
            </a:endParaRPr>
          </a:p>
          <a:p>
            <a:r>
              <a:rPr lang="zh-CN" altLang="en-US" dirty="0">
                <a:solidFill>
                  <a:srgbClr val="0E0E0E"/>
                </a:solidFill>
                <a:effectLst/>
                <a:latin typeface=".AppleSystemUIFont"/>
              </a:rPr>
              <a:t>明天就是</a:t>
            </a:r>
            <a:r>
              <a:rPr lang="en-US" altLang="zh-CN" dirty="0">
                <a:solidFill>
                  <a:srgbClr val="0E0E0E"/>
                </a:solidFill>
                <a:effectLst/>
                <a:latin typeface=".AppleSystemUIFont"/>
              </a:rPr>
              <a:t>239</a:t>
            </a:r>
            <a:r>
              <a:rPr lang="zh-CN" altLang="en-US" dirty="0">
                <a:solidFill>
                  <a:srgbClr val="0E0E0E"/>
                </a:solidFill>
                <a:effectLst/>
                <a:latin typeface=".AppleSystemUIFont"/>
              </a:rPr>
              <a:t>年前的这一天，国会通过了</a:t>
            </a:r>
            <a:r>
              <a:rPr lang="en-US" altLang="zh-CN" dirty="0">
                <a:solidFill>
                  <a:srgbClr val="0E0E0E"/>
                </a:solidFill>
                <a:effectLst/>
                <a:latin typeface=".AppleSystemUIFont"/>
              </a:rPr>
              <a:t>《</a:t>
            </a:r>
            <a:r>
              <a:rPr lang="zh-CN" altLang="en-US" dirty="0">
                <a:solidFill>
                  <a:srgbClr val="0E0E0E"/>
                </a:solidFill>
                <a:effectLst/>
                <a:latin typeface=".AppleSystemUIFont"/>
              </a:rPr>
              <a:t>独立宣言</a:t>
            </a:r>
            <a:r>
              <a:rPr lang="en-US" altLang="zh-CN" dirty="0">
                <a:solidFill>
                  <a:srgbClr val="0E0E0E"/>
                </a:solidFill>
                <a:effectLst/>
                <a:latin typeface=".AppleSystemUIFont"/>
              </a:rPr>
              <a:t>》</a:t>
            </a:r>
            <a:r>
              <a:rPr lang="zh-CN" altLang="en-US" dirty="0">
                <a:solidFill>
                  <a:srgbClr val="0E0E0E"/>
                </a:solidFill>
                <a:effectLst/>
                <a:latin typeface=".AppleSystemUIFont"/>
              </a:rPr>
              <a:t>，这距离最终签署还有近一个月的时间。希望大家能度过一个愉快的周末，与家人和朋友共度美好时光。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正如我去年在一篇文章中解释的：</a:t>
            </a:r>
          </a:p>
          <a:p>
            <a:r>
              <a:rPr lang="zh-CN" altLang="en-US" dirty="0">
                <a:solidFill>
                  <a:srgbClr val="0E0E0E"/>
                </a:solidFill>
                <a:effectLst/>
                <a:latin typeface=".AppleSystemUIFont"/>
              </a:rPr>
              <a:t>基督徒在某种意义上是双重国籍的公民</a:t>
            </a:r>
            <a:r>
              <a:rPr lang="en-US" altLang="zh-CN" dirty="0">
                <a:solidFill>
                  <a:srgbClr val="0E0E0E"/>
                </a:solidFill>
                <a:effectLst/>
                <a:latin typeface=".AppleSystemUIFont"/>
              </a:rPr>
              <a:t>——</a:t>
            </a:r>
            <a:r>
              <a:rPr lang="zh-CN" altLang="en-US" dirty="0">
                <a:solidFill>
                  <a:srgbClr val="0E0E0E"/>
                </a:solidFill>
                <a:effectLst/>
                <a:latin typeface=".AppleSystemUIFont"/>
              </a:rPr>
              <a:t>既是天国的公民，也是他们所在国家的公民。我生活在一个有缺陷但值得骄傲的国家。我教我的孩子为自己的国家感到骄傲</a:t>
            </a:r>
            <a:r>
              <a:rPr lang="en-US" altLang="zh-CN" dirty="0">
                <a:solidFill>
                  <a:srgbClr val="0E0E0E"/>
                </a:solidFill>
                <a:effectLst/>
                <a:latin typeface=".AppleSystemUIFont"/>
              </a:rPr>
              <a:t>——</a:t>
            </a:r>
            <a:r>
              <a:rPr lang="zh-CN" altLang="en-US" dirty="0">
                <a:solidFill>
                  <a:srgbClr val="0E0E0E"/>
                </a:solidFill>
                <a:effectLst/>
                <a:latin typeface=".AppleSystemUIFont"/>
              </a:rPr>
              <a:t>并不是忽视它的挑战</a:t>
            </a:r>
            <a:r>
              <a:rPr lang="en-US" altLang="zh-CN" dirty="0">
                <a:solidFill>
                  <a:srgbClr val="0E0E0E"/>
                </a:solidFill>
                <a:effectLst/>
                <a:latin typeface=".AppleSystemUIFont"/>
              </a:rPr>
              <a:t>——</a:t>
            </a:r>
            <a:r>
              <a:rPr lang="zh-CN" altLang="en-US" dirty="0">
                <a:solidFill>
                  <a:srgbClr val="0E0E0E"/>
                </a:solidFill>
                <a:effectLst/>
                <a:latin typeface=".AppleSystemUIFont"/>
              </a:rPr>
              <a:t>成为爱国的公民。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就在本周，</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研究机构发布了一些关于美国人如何看待他们的国家以及上帝与之关系的新数据。以下是我们报告的摘录：</a:t>
            </a:r>
          </a:p>
          <a:p>
            <a:r>
              <a:rPr lang="zh-CN" altLang="en-US" dirty="0">
                <a:solidFill>
                  <a:srgbClr val="0E0E0E"/>
                </a:solidFill>
                <a:effectLst/>
                <a:latin typeface=".AppleSystemUIFont"/>
              </a:rPr>
              <a:t>在一个建立于宗教自由之上的国家，大多数美国人认为上帝与美国有特殊的关系，并且他们对未来充满乐观。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尽管有头条新闻哀叹冷战后美国在全球的衰退，但根据</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研究机构于</a:t>
            </a:r>
            <a:r>
              <a:rPr lang="en-US" altLang="zh-CN" dirty="0">
                <a:solidFill>
                  <a:srgbClr val="0E0E0E"/>
                </a:solidFill>
                <a:effectLst/>
                <a:latin typeface=".AppleSystemUIFont"/>
              </a:rPr>
              <a:t>9</a:t>
            </a:r>
            <a:r>
              <a:rPr lang="zh-CN" altLang="en-US" dirty="0">
                <a:solidFill>
                  <a:srgbClr val="0E0E0E"/>
                </a:solidFill>
                <a:effectLst/>
                <a:latin typeface=".AppleSystemUIFont"/>
              </a:rPr>
              <a:t>月进行的一项调查，</a:t>
            </a:r>
            <a:r>
              <a:rPr lang="en-US" altLang="zh-CN" dirty="0">
                <a:solidFill>
                  <a:srgbClr val="0E0E0E"/>
                </a:solidFill>
                <a:effectLst/>
                <a:latin typeface=".AppleSystemUIFont"/>
              </a:rPr>
              <a:t>54%</a:t>
            </a:r>
            <a:r>
              <a:rPr lang="zh-CN" altLang="en-US" dirty="0">
                <a:solidFill>
                  <a:srgbClr val="0E0E0E"/>
                </a:solidFill>
                <a:effectLst/>
                <a:latin typeface=".AppleSystemUIFont"/>
              </a:rPr>
              <a:t>的美国人相信国家正在复兴。只有十分之四的人认为“美国的黄金时代已经过去”。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尽管美国宪法没有提到上帝，但</a:t>
            </a:r>
            <a:r>
              <a:rPr lang="en-US" altLang="zh-CN" dirty="0">
                <a:solidFill>
                  <a:srgbClr val="0E0E0E"/>
                </a:solidFill>
                <a:effectLst/>
                <a:latin typeface=".AppleSystemUIFont"/>
              </a:rPr>
              <a:t>53%</a:t>
            </a:r>
            <a:r>
              <a:rPr lang="zh-CN" altLang="en-US" dirty="0">
                <a:solidFill>
                  <a:srgbClr val="0E0E0E"/>
                </a:solidFill>
                <a:effectLst/>
                <a:latin typeface=".AppleSystemUIFont"/>
              </a:rPr>
              <a:t>的美国人表示他们相信上帝与这个国家有特殊的关系，这种观念可以追溯到清教徒时期。即使是无神论者、不可知论者和没有宗教信仰偏好的三分之一的人也认为美国与上帝有特殊的关系。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研究所执行主任埃德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a:t>
            </a:r>
            <a:r>
              <a:rPr lang="en-US" altLang="zh-CN" dirty="0">
                <a:solidFill>
                  <a:srgbClr val="0E0E0E"/>
                </a:solidFill>
                <a:effectLst/>
                <a:latin typeface=".AppleSystemUIFont"/>
              </a:rPr>
              <a:t>Ed Stetzer</a:t>
            </a:r>
            <a:r>
              <a:rPr lang="zh-CN" altLang="en-US" dirty="0">
                <a:solidFill>
                  <a:srgbClr val="0E0E0E"/>
                </a:solidFill>
                <a:effectLst/>
                <a:latin typeface=".AppleSystemUIFont"/>
              </a:rPr>
              <a:t>）说：“‘愿上帝保佑美国’对许多美国人来说不仅仅是一首歌或祷告。这是一种信念，即上帝以历史上其他国家所没有的方式祝福了美国。我相信这会引发许多神学上的讨论，但重要的是，大多数美国人认为上帝与他们的国家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今日基督教</a:t>
            </a:r>
            <a:r>
              <a:rPr lang="en-US" altLang="zh-CN" dirty="0">
                <a:solidFill>
                  <a:srgbClr val="0E0E0E"/>
                </a:solidFill>
                <a:effectLst/>
                <a:latin typeface=".AppleSystemUIFont"/>
              </a:rPr>
              <a:t>》</a:t>
            </a:r>
            <a:r>
              <a:rPr lang="zh-CN" altLang="en-US" dirty="0">
                <a:solidFill>
                  <a:srgbClr val="0E0E0E"/>
                </a:solidFill>
                <a:effectLst/>
                <a:latin typeface=".AppleSystemUIFont"/>
              </a:rPr>
              <a:t>报道了这些数据，并在文章</a:t>
            </a:r>
            <a:r>
              <a:rPr lang="en-US" altLang="zh-CN" dirty="0">
                <a:solidFill>
                  <a:srgbClr val="0E0E0E"/>
                </a:solidFill>
                <a:effectLst/>
                <a:latin typeface=".AppleSystemUIFont"/>
              </a:rPr>
              <a:t>《</a:t>
            </a:r>
            <a:r>
              <a:rPr lang="zh-CN" altLang="en-US" dirty="0">
                <a:solidFill>
                  <a:srgbClr val="0E0E0E"/>
                </a:solidFill>
                <a:effectLst/>
                <a:latin typeface=".AppleSystemUIFont"/>
              </a:rPr>
              <a:t>神与美国：复杂的关系</a:t>
            </a:r>
            <a:r>
              <a:rPr lang="en-US" altLang="zh-CN" dirty="0">
                <a:solidFill>
                  <a:srgbClr val="0E0E0E"/>
                </a:solidFill>
                <a:effectLst/>
                <a:latin typeface=".AppleSystemUIFont"/>
              </a:rPr>
              <a:t>》</a:t>
            </a:r>
            <a:r>
              <a:rPr lang="zh-CN" altLang="en-US" dirty="0">
                <a:solidFill>
                  <a:srgbClr val="0E0E0E"/>
                </a:solidFill>
                <a:effectLst/>
                <a:latin typeface=".AppleSystemUIFont"/>
              </a:rPr>
              <a:t>中加入了额外的研究，解释道：“三分之一的美国人认为美国是一个基督教国家。但超过一半的人表示，美国与全能的神有特殊的关系。”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今日基督教</a:t>
            </a:r>
            <a:r>
              <a:rPr lang="en-US" altLang="zh-CN" dirty="0">
                <a:solidFill>
                  <a:srgbClr val="0E0E0E"/>
                </a:solidFill>
                <a:effectLst/>
                <a:latin typeface=".AppleSystemUIFont"/>
              </a:rPr>
              <a:t>》</a:t>
            </a:r>
            <a:r>
              <a:rPr lang="zh-CN" altLang="en-US" dirty="0">
                <a:solidFill>
                  <a:srgbClr val="0E0E0E"/>
                </a:solidFill>
                <a:effectLst/>
                <a:latin typeface=".AppleSystemUIFont"/>
              </a:rPr>
              <a:t>还附上了我关于将爱国主义与崇拜结合时需要注意事项的文章链接，文中我解释了爱国主义的重要性（不仅仅是在美国），但也提醒人们要警惕：“如果你的教会活动更多地以美国为中心，而不是以耶稣为中心，我认为你需要做出改变。”</a:t>
            </a:r>
          </a:p>
          <a:p>
            <a:br>
              <a:rPr lang="zh-CN" altLang="en-US" dirty="0">
                <a:effectLst/>
              </a:rPr>
            </a:br>
            <a:endParaRPr lang="zh-CN" altLang="en-US" dirty="0">
              <a:effectLst/>
            </a:endParaRPr>
          </a:p>
          <a:p>
            <a:r>
              <a:rPr lang="zh-CN" altLang="en-US" dirty="0">
                <a:solidFill>
                  <a:srgbClr val="0E0E0E"/>
                </a:solidFill>
                <a:effectLst/>
                <a:latin typeface=".AppleSystemUIFont"/>
              </a:rPr>
              <a:t>以下是一些图表，描绘了主要发现：</a:t>
            </a:r>
          </a:p>
          <a:p>
            <a:r>
              <a:rPr lang="zh-CN" altLang="en-US" dirty="0">
                <a:solidFill>
                  <a:srgbClr val="0E0E0E"/>
                </a:solidFill>
                <a:effectLst/>
                <a:latin typeface=".AppleSystemUIFont"/>
              </a:rPr>
              <a:t>调查中最有趣的部分之一是关于性别差异的观点：</a:t>
            </a:r>
          </a:p>
          <a:p>
            <a:r>
              <a:rPr lang="en-US" altLang="zh-CN" dirty="0">
                <a:solidFill>
                  <a:srgbClr val="0E0E0E"/>
                </a:solidFill>
                <a:effectLst/>
                <a:latin typeface=".AppleSystemUIFont"/>
              </a:rPr>
              <a:t>• </a:t>
            </a:r>
            <a:r>
              <a:rPr lang="zh-CN" altLang="en-US" dirty="0">
                <a:solidFill>
                  <a:srgbClr val="0E0E0E"/>
                </a:solidFill>
                <a:effectLst/>
                <a:latin typeface=".AppleSystemUIFont"/>
              </a:rPr>
              <a:t>女性比男性更有可能认为上帝与美国有特殊的关系。</a:t>
            </a:r>
            <a:r>
              <a:rPr lang="en-US" altLang="zh-CN" dirty="0">
                <a:solidFill>
                  <a:srgbClr val="0E0E0E"/>
                </a:solidFill>
                <a:effectLst/>
                <a:latin typeface=".AppleSystemUIFont"/>
              </a:rPr>
              <a:t>49%</a:t>
            </a:r>
            <a:r>
              <a:rPr lang="zh-CN" altLang="en-US" dirty="0">
                <a:solidFill>
                  <a:srgbClr val="0E0E0E"/>
                </a:solidFill>
                <a:effectLst/>
                <a:latin typeface=".AppleSystemUIFont"/>
              </a:rPr>
              <a:t>的男性持这种观点，而女性的比例上升到</a:t>
            </a:r>
            <a:r>
              <a:rPr lang="en-US" altLang="zh-CN" dirty="0">
                <a:solidFill>
                  <a:srgbClr val="0E0E0E"/>
                </a:solidFill>
                <a:effectLst/>
                <a:latin typeface=".AppleSystemUIFont"/>
              </a:rPr>
              <a:t>58%</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研究机构还发现了关于年龄、种族、地理、教育和宗教偏好的差异：</a:t>
            </a:r>
          </a:p>
          <a:p>
            <a:r>
              <a:rPr lang="en-US" altLang="zh-CN" dirty="0">
                <a:solidFill>
                  <a:srgbClr val="0E0E0E"/>
                </a:solidFill>
                <a:effectLst/>
                <a:latin typeface=".AppleSystemUIFont"/>
              </a:rPr>
              <a:t>• </a:t>
            </a:r>
            <a:r>
              <a:rPr lang="zh-CN" altLang="en-US" dirty="0">
                <a:solidFill>
                  <a:srgbClr val="0E0E0E"/>
                </a:solidFill>
                <a:effectLst/>
                <a:latin typeface=".AppleSystemUIFont"/>
              </a:rPr>
              <a:t>接近三分之二（</a:t>
            </a:r>
            <a:r>
              <a:rPr lang="en-US" altLang="zh-CN" dirty="0">
                <a:solidFill>
                  <a:srgbClr val="0E0E0E"/>
                </a:solidFill>
                <a:effectLst/>
                <a:latin typeface=".AppleSystemUIFont"/>
              </a:rPr>
              <a:t>63%</a:t>
            </a:r>
            <a:r>
              <a:rPr lang="zh-CN" altLang="en-US" dirty="0">
                <a:solidFill>
                  <a:srgbClr val="0E0E0E"/>
                </a:solidFill>
                <a:effectLst/>
                <a:latin typeface=".AppleSystemUIFont"/>
              </a:rPr>
              <a:t>）的</a:t>
            </a:r>
            <a:r>
              <a:rPr lang="en-US" altLang="zh-CN" dirty="0">
                <a:solidFill>
                  <a:srgbClr val="0E0E0E"/>
                </a:solidFill>
                <a:effectLst/>
                <a:latin typeface=".AppleSystemUIFont"/>
              </a:rPr>
              <a:t>45-54</a:t>
            </a:r>
            <a:r>
              <a:rPr lang="zh-CN" altLang="en-US" dirty="0">
                <a:solidFill>
                  <a:srgbClr val="0E0E0E"/>
                </a:solidFill>
                <a:effectLst/>
                <a:latin typeface=".AppleSystemUIFont"/>
              </a:rPr>
              <a:t>岁美国人认为上帝与美国有特殊的关系，而这一信念在</a:t>
            </a:r>
            <a:r>
              <a:rPr lang="en-US" altLang="zh-CN" dirty="0">
                <a:solidFill>
                  <a:srgbClr val="0E0E0E"/>
                </a:solidFill>
                <a:effectLst/>
                <a:latin typeface=".AppleSystemUIFont"/>
              </a:rPr>
              <a:t>18-44</a:t>
            </a:r>
            <a:r>
              <a:rPr lang="zh-CN" altLang="en-US" dirty="0">
                <a:solidFill>
                  <a:srgbClr val="0E0E0E"/>
                </a:solidFill>
                <a:effectLst/>
                <a:latin typeface=".AppleSystemUIFont"/>
              </a:rPr>
              <a:t>岁的人中占比为</a:t>
            </a:r>
            <a:r>
              <a:rPr lang="en-US" altLang="zh-CN" dirty="0">
                <a:solidFill>
                  <a:srgbClr val="0E0E0E"/>
                </a:solidFill>
                <a:effectLst/>
                <a:latin typeface=".AppleSystemUIFont"/>
              </a:rPr>
              <a:t>48%</a:t>
            </a:r>
            <a:r>
              <a:rPr lang="zh-CN" altLang="en-US" dirty="0">
                <a:solidFill>
                  <a:srgbClr val="0E0E0E"/>
                </a:solidFill>
                <a:effectLst/>
                <a:latin typeface=".AppleSystemUIFont"/>
              </a:rPr>
              <a:t>。</a:t>
            </a:r>
          </a:p>
          <a:p>
            <a:r>
              <a:rPr lang="en-US" altLang="zh-CN" dirty="0">
                <a:solidFill>
                  <a:srgbClr val="0E0E0E"/>
                </a:solidFill>
                <a:effectLst/>
                <a:latin typeface=".AppleSystemUIFont"/>
              </a:rPr>
              <a:t>• 62%</a:t>
            </a:r>
            <a:r>
              <a:rPr lang="zh-CN" altLang="en-US" dirty="0">
                <a:solidFill>
                  <a:srgbClr val="0E0E0E"/>
                </a:solidFill>
                <a:effectLst/>
                <a:latin typeface=".AppleSystemUIFont"/>
              </a:rPr>
              <a:t>的非洲裔美国人持有这种信念，而白人仅为</a:t>
            </a:r>
            <a:r>
              <a:rPr lang="en-US" altLang="zh-CN" dirty="0">
                <a:solidFill>
                  <a:srgbClr val="0E0E0E"/>
                </a:solidFill>
                <a:effectLst/>
                <a:latin typeface=".AppleSystemUIFont"/>
              </a:rPr>
              <a:t>51%</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南方人中有</a:t>
            </a:r>
            <a:r>
              <a:rPr lang="en-US" altLang="zh-CN" dirty="0">
                <a:solidFill>
                  <a:srgbClr val="0E0E0E"/>
                </a:solidFill>
                <a:effectLst/>
                <a:latin typeface=".AppleSystemUIFont"/>
              </a:rPr>
              <a:t>59%</a:t>
            </a:r>
            <a:r>
              <a:rPr lang="zh-CN" altLang="en-US" dirty="0">
                <a:solidFill>
                  <a:srgbClr val="0E0E0E"/>
                </a:solidFill>
                <a:effectLst/>
                <a:latin typeface=".AppleSystemUIFont"/>
              </a:rPr>
              <a:t>，相比之下，中西部地区为</a:t>
            </a:r>
            <a:r>
              <a:rPr lang="en-US" altLang="zh-CN" dirty="0">
                <a:solidFill>
                  <a:srgbClr val="0E0E0E"/>
                </a:solidFill>
                <a:effectLst/>
                <a:latin typeface=".AppleSystemUIFont"/>
              </a:rPr>
              <a:t>49%</a:t>
            </a:r>
            <a:r>
              <a:rPr lang="zh-CN" altLang="en-US" dirty="0">
                <a:solidFill>
                  <a:srgbClr val="0E0E0E"/>
                </a:solidFill>
                <a:effectLst/>
                <a:latin typeface=".AppleSystemUIFont"/>
              </a:rPr>
              <a:t>，西部地区为</a:t>
            </a:r>
            <a:r>
              <a:rPr lang="en-US" altLang="zh-CN" dirty="0">
                <a:solidFill>
                  <a:srgbClr val="0E0E0E"/>
                </a:solidFill>
                <a:effectLst/>
                <a:latin typeface=".AppleSystemUIFont"/>
              </a:rPr>
              <a:t>50%</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具有高中及以下学历的人中有</a:t>
            </a:r>
            <a:r>
              <a:rPr lang="en-US" altLang="zh-CN" dirty="0">
                <a:solidFill>
                  <a:srgbClr val="0E0E0E"/>
                </a:solidFill>
                <a:effectLst/>
                <a:latin typeface=".AppleSystemUIFont"/>
              </a:rPr>
              <a:t>66%</a:t>
            </a:r>
            <a:r>
              <a:rPr lang="zh-CN" altLang="en-US" dirty="0">
                <a:solidFill>
                  <a:srgbClr val="0E0E0E"/>
                </a:solidFill>
                <a:effectLst/>
                <a:latin typeface=".AppleSystemUIFont"/>
              </a:rPr>
              <a:t>持这种观点；而拥有一些大学教育的人的比例下降到</a:t>
            </a:r>
            <a:r>
              <a:rPr lang="en-US" altLang="zh-CN" dirty="0">
                <a:solidFill>
                  <a:srgbClr val="0E0E0E"/>
                </a:solidFill>
                <a:effectLst/>
                <a:latin typeface=".AppleSystemUIFont"/>
              </a:rPr>
              <a:t>51%</a:t>
            </a:r>
            <a:r>
              <a:rPr lang="zh-CN" altLang="en-US" dirty="0">
                <a:solidFill>
                  <a:srgbClr val="0E0E0E"/>
                </a:solidFill>
                <a:effectLst/>
                <a:latin typeface=".AppleSystemUIFont"/>
              </a:rPr>
              <a:t>，拥有学士学位的比例进一步下降到</a:t>
            </a:r>
            <a:r>
              <a:rPr lang="en-US" altLang="zh-CN" dirty="0">
                <a:solidFill>
                  <a:srgbClr val="0E0E0E"/>
                </a:solidFill>
                <a:effectLst/>
                <a:latin typeface=".AppleSystemUIFont"/>
              </a:rPr>
              <a:t>40%</a:t>
            </a:r>
            <a:r>
              <a:rPr lang="zh-CN" altLang="en-US" dirty="0">
                <a:solidFill>
                  <a:srgbClr val="0E0E0E"/>
                </a:solidFill>
                <a:effectLst/>
                <a:latin typeface=".AppleSystemUIFont"/>
              </a:rPr>
              <a:t>，拥有研究生学位的比例则为</a:t>
            </a:r>
            <a:r>
              <a:rPr lang="en-US" altLang="zh-CN" dirty="0">
                <a:solidFill>
                  <a:srgbClr val="0E0E0E"/>
                </a:solidFill>
                <a:effectLst/>
                <a:latin typeface=".AppleSystemUIFont"/>
              </a:rPr>
              <a:t>29%</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福音派基督徒是最有可能相信特殊关系的人群，其中</a:t>
            </a:r>
            <a:r>
              <a:rPr lang="en-US" altLang="zh-CN" dirty="0">
                <a:solidFill>
                  <a:srgbClr val="0E0E0E"/>
                </a:solidFill>
                <a:effectLst/>
                <a:latin typeface=".AppleSystemUIFont"/>
              </a:rPr>
              <a:t>67%</a:t>
            </a:r>
            <a:r>
              <a:rPr lang="zh-CN" altLang="en-US" dirty="0">
                <a:solidFill>
                  <a:srgbClr val="0E0E0E"/>
                </a:solidFill>
                <a:effectLst/>
                <a:latin typeface=".AppleSystemUIFont"/>
              </a:rPr>
              <a:t>的人同意此观点。在</a:t>
            </a:r>
            <a:r>
              <a:rPr lang="en-US" altLang="zh-CN" dirty="0">
                <a:solidFill>
                  <a:srgbClr val="0E0E0E"/>
                </a:solidFill>
                <a:effectLst/>
                <a:latin typeface=".AppleSystemUIFont"/>
              </a:rPr>
              <a:t>45</a:t>
            </a:r>
            <a:r>
              <a:rPr lang="zh-CN" altLang="en-US" dirty="0">
                <a:solidFill>
                  <a:srgbClr val="0E0E0E"/>
                </a:solidFill>
                <a:effectLst/>
                <a:latin typeface=".AppleSystemUIFont"/>
              </a:rPr>
              <a:t>岁及以上的福音派基督徒中，这一比例更是升至</a:t>
            </a:r>
            <a:r>
              <a:rPr lang="en-US" altLang="zh-CN" dirty="0">
                <a:solidFill>
                  <a:srgbClr val="0E0E0E"/>
                </a:solidFill>
                <a:effectLst/>
                <a:latin typeface=".AppleSystemUIFont"/>
              </a:rPr>
              <a:t>71%</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斯特策说：“特别是在那些宗教性更强的地区或群体中，美国人更有可能相信这种特殊关系。但考虑到美国的历史，从‘天定命运’（</a:t>
            </a:r>
            <a:r>
              <a:rPr lang="en-US" altLang="zh-CN" dirty="0">
                <a:solidFill>
                  <a:srgbClr val="0E0E0E"/>
                </a:solidFill>
                <a:effectLst/>
                <a:latin typeface=".AppleSystemUIFont"/>
              </a:rPr>
              <a:t>Manifest Destiny</a:t>
            </a:r>
            <a:r>
              <a:rPr lang="zh-CN" altLang="en-US" dirty="0">
                <a:solidFill>
                  <a:srgbClr val="0E0E0E"/>
                </a:solidFill>
                <a:effectLst/>
                <a:latin typeface=".AppleSystemUIFont"/>
              </a:rPr>
              <a:t>）到里根总统的‘山巅之城’演讲，这种长期以来的主题延续至今也并不令人惊讶。”</a:t>
            </a:r>
          </a:p>
          <a:p>
            <a:br>
              <a:rPr lang="zh-CN" altLang="en-US" dirty="0">
                <a:effectLst/>
              </a:rPr>
            </a:br>
            <a:endParaRPr lang="zh-CN" altLang="en-US" dirty="0">
              <a:effectLst/>
            </a:endParaRPr>
          </a:p>
          <a:p>
            <a:r>
              <a:rPr lang="zh-CN" altLang="en-US" dirty="0">
                <a:solidFill>
                  <a:srgbClr val="0E0E0E"/>
                </a:solidFill>
                <a:effectLst/>
                <a:latin typeface=".AppleSystemUIFont"/>
              </a:rPr>
              <a:t>当然，很多这些信念根植于我们的“美国例外论”。以下是我们的报告中的一些内容，包括我自己的一个想法：</a:t>
            </a:r>
          </a:p>
          <a:p>
            <a:r>
              <a:rPr lang="zh-CN" altLang="en-US" dirty="0">
                <a:solidFill>
                  <a:srgbClr val="0E0E0E"/>
                </a:solidFill>
                <a:effectLst/>
                <a:latin typeface=".AppleSystemUIFont"/>
              </a:rPr>
              <a:t>无论是政治光谱的两端</a:t>
            </a:r>
            <a:r>
              <a:rPr lang="en-US" altLang="zh-CN" dirty="0">
                <a:solidFill>
                  <a:srgbClr val="0E0E0E"/>
                </a:solidFill>
                <a:effectLst/>
                <a:latin typeface=".AppleSystemUIFont"/>
              </a:rPr>
              <a:t>——</a:t>
            </a:r>
            <a:r>
              <a:rPr lang="zh-CN" altLang="en-US" dirty="0">
                <a:solidFill>
                  <a:srgbClr val="0E0E0E"/>
                </a:solidFill>
                <a:effectLst/>
                <a:latin typeface=".AppleSystemUIFont"/>
              </a:rPr>
              <a:t>从奥巴马总统到共和党的纲领</a:t>
            </a:r>
            <a:r>
              <a:rPr lang="en-US" altLang="zh-CN" dirty="0">
                <a:solidFill>
                  <a:srgbClr val="0E0E0E"/>
                </a:solidFill>
                <a:effectLst/>
                <a:latin typeface=".AppleSystemUIFont"/>
              </a:rPr>
              <a:t>——</a:t>
            </a:r>
            <a:r>
              <a:rPr lang="zh-CN" altLang="en-US" dirty="0">
                <a:solidFill>
                  <a:srgbClr val="0E0E0E"/>
                </a:solidFill>
                <a:effectLst/>
                <a:latin typeface=".AppleSystemUIFont"/>
              </a:rPr>
              <a:t>都强调了“美国例外论”，即认为美国在人类历史中扮演了独特的角色。对某些人来说，这一概念包括了上帝与美国之间特殊关系的想法，尽管对这种关系的性质的看法各不相同。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说：“一些基督徒将美国视为圣经中以色列的原型，认为它被神选择并独特地祝福。这就是为什么基督徒有时谈论神‘医治我们的土地’，而大多数神学家认为，这片‘土地’并不属于圣经以色列的‘土地’范畴。”</a:t>
            </a:r>
          </a:p>
          <a:p>
            <a:br>
              <a:rPr lang="zh-CN" altLang="en-US" dirty="0">
                <a:effectLst/>
              </a:rPr>
            </a:br>
            <a:endParaRPr lang="zh-CN" altLang="en-US" dirty="0">
              <a:effectLst/>
            </a:endParaRPr>
          </a:p>
          <a:p>
            <a:r>
              <a:rPr lang="zh-CN" altLang="en-US" b="1" dirty="0">
                <a:solidFill>
                  <a:srgbClr val="0E0E0E"/>
                </a:solidFill>
                <a:effectLst/>
                <a:latin typeface=".AppleSystemUIFont"/>
              </a:rPr>
              <a:t>你怎么看？美国是否独特？上帝是否与美国有特殊的关系？欢迎在下方评论。</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点击此处查看完整研究报告。</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支持我们的工作，订阅</a:t>
            </a:r>
            <a:r>
              <a:rPr lang="en-US" altLang="zh-CN" b="1" dirty="0">
                <a:solidFill>
                  <a:srgbClr val="0E0E0E"/>
                </a:solidFill>
                <a:effectLst/>
                <a:latin typeface=".AppleSystemUIFont"/>
              </a:rPr>
              <a:t>《</a:t>
            </a:r>
            <a:r>
              <a:rPr lang="zh-CN" altLang="en-US" b="1" dirty="0">
                <a:solidFill>
                  <a:srgbClr val="0E0E0E"/>
                </a:solidFill>
                <a:effectLst/>
                <a:latin typeface=".AppleSystemUIFont"/>
              </a:rPr>
              <a:t>今日基督教</a:t>
            </a:r>
            <a:r>
              <a:rPr lang="en-US" altLang="zh-CN" b="1" dirty="0">
                <a:solidFill>
                  <a:srgbClr val="0E0E0E"/>
                </a:solidFill>
                <a:effectLst/>
                <a:latin typeface=".AppleSystemUIFont"/>
              </a:rPr>
              <a:t>》</a:t>
            </a:r>
            <a:r>
              <a:rPr lang="zh-CN" altLang="en-US" b="1" dirty="0">
                <a:solidFill>
                  <a:srgbClr val="0E0E0E"/>
                </a:solidFill>
                <a:effectLst/>
                <a:latin typeface=".AppleSystemUIFont"/>
              </a:rPr>
              <a:t>，并免费获得一年订阅！</a:t>
            </a:r>
            <a:endParaRPr lang="zh-CN" altLang="en-US" dirty="0">
              <a:solidFill>
                <a:srgbClr val="0E0E0E"/>
              </a:solidFill>
              <a:effectLst/>
              <a:latin typeface=".AppleSystemUIFont"/>
            </a:endParaRPr>
          </a:p>
          <a:p>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99051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in January a week before the change of power in Washington.</a:t>
            </a:r>
          </a:p>
          <a:p>
            <a:endParaRPr kumimoji="1" lang="en-US" sz="1200" kern="1200" dirty="0">
              <a:solidFill>
                <a:schemeClr val="tx1"/>
              </a:solidFill>
              <a:effectLst/>
              <a:latin typeface="Arial"/>
              <a:ea typeface="ＭＳ Ｐゴシック" pitchFamily="-112" charset="-128"/>
              <a:cs typeface="Arial"/>
            </a:endParaRPr>
          </a:p>
          <a:p>
            <a:r>
              <a:rPr lang="zh-CN" altLang="en-US" dirty="0">
                <a:solidFill>
                  <a:srgbClr val="0E0E0E"/>
                </a:solidFill>
                <a:effectLst/>
                <a:latin typeface=".AppleSystemUIFont"/>
              </a:rPr>
              <a:t>但</a:t>
            </a:r>
            <a:r>
              <a:rPr lang="en-US" altLang="zh-CN" dirty="0">
                <a:solidFill>
                  <a:srgbClr val="0E0E0E"/>
                </a:solidFill>
                <a:effectLst/>
                <a:latin typeface=".AppleSystemUIFont"/>
              </a:rPr>
              <a:t>1960</a:t>
            </a:r>
            <a:r>
              <a:rPr lang="zh-CN" altLang="en-US" dirty="0">
                <a:solidFill>
                  <a:srgbClr val="0E0E0E"/>
                </a:solidFill>
                <a:effectLst/>
                <a:latin typeface=".AppleSystemUIFont"/>
              </a:rPr>
              <a:t>年代成为了一个转折点：</a:t>
            </a:r>
          </a:p>
          <a:p>
            <a:r>
              <a:rPr lang="zh-CN" altLang="en-US" dirty="0">
                <a:solidFill>
                  <a:srgbClr val="0E0E0E"/>
                </a:solidFill>
                <a:effectLst/>
                <a:latin typeface=".AppleSystemUIFont"/>
              </a:rPr>
              <a:t>企业为了从越南战争中赚取更多利润，试图延长战争；学校中禁止祷告和阅读圣经成为法律；多地发生骚乱引发的混乱，以及约翰</a:t>
            </a:r>
            <a:r>
              <a:rPr lang="en-US" altLang="zh-CN" dirty="0">
                <a:solidFill>
                  <a:srgbClr val="0E0E0E"/>
                </a:solidFill>
                <a:effectLst/>
                <a:latin typeface=".AppleSystemUIFont"/>
              </a:rPr>
              <a:t>·F·</a:t>
            </a:r>
            <a:r>
              <a:rPr lang="zh-CN" altLang="en-US" dirty="0">
                <a:solidFill>
                  <a:srgbClr val="0E0E0E"/>
                </a:solidFill>
                <a:effectLst/>
                <a:latin typeface=".AppleSystemUIFont"/>
              </a:rPr>
              <a:t>肯尼迪（</a:t>
            </a:r>
            <a:r>
              <a:rPr lang="en-US" altLang="zh-CN" dirty="0">
                <a:solidFill>
                  <a:srgbClr val="0E0E0E"/>
                </a:solidFill>
                <a:effectLst/>
                <a:latin typeface=".AppleSystemUIFont"/>
              </a:rPr>
              <a:t>John F. Kennedy</a:t>
            </a:r>
            <a:r>
              <a:rPr lang="zh-CN" altLang="en-US" dirty="0">
                <a:solidFill>
                  <a:srgbClr val="0E0E0E"/>
                </a:solidFill>
                <a:effectLst/>
                <a:latin typeface=".AppleSystemUIFont"/>
              </a:rPr>
              <a:t>）和马丁</a:t>
            </a:r>
            <a:r>
              <a:rPr lang="en-US" altLang="zh-CN" dirty="0">
                <a:solidFill>
                  <a:srgbClr val="0E0E0E"/>
                </a:solidFill>
                <a:effectLst/>
                <a:latin typeface=".AppleSystemUIFont"/>
              </a:rPr>
              <a:t>·</a:t>
            </a:r>
            <a:r>
              <a:rPr lang="zh-CN" altLang="en-US" dirty="0">
                <a:solidFill>
                  <a:srgbClr val="0E0E0E"/>
                </a:solidFill>
                <a:effectLst/>
                <a:latin typeface=".AppleSystemUIFont"/>
              </a:rPr>
              <a:t>路德</a:t>
            </a:r>
            <a:r>
              <a:rPr lang="en-US" altLang="zh-CN" dirty="0">
                <a:solidFill>
                  <a:srgbClr val="0E0E0E"/>
                </a:solidFill>
                <a:effectLst/>
                <a:latin typeface=".AppleSystemUIFont"/>
              </a:rPr>
              <a:t>·</a:t>
            </a:r>
            <a:r>
              <a:rPr lang="zh-CN" altLang="en-US" dirty="0">
                <a:solidFill>
                  <a:srgbClr val="0E0E0E"/>
                </a:solidFill>
                <a:effectLst/>
                <a:latin typeface=".AppleSystemUIFont"/>
              </a:rPr>
              <a:t>金（</a:t>
            </a:r>
            <a:r>
              <a:rPr lang="en-US" altLang="zh-CN" dirty="0">
                <a:solidFill>
                  <a:srgbClr val="0E0E0E"/>
                </a:solidFill>
                <a:effectLst/>
                <a:latin typeface=".AppleSystemUIFont"/>
              </a:rPr>
              <a:t>Martin Luther King</a:t>
            </a:r>
            <a:r>
              <a:rPr lang="zh-CN" altLang="en-US" dirty="0">
                <a:solidFill>
                  <a:srgbClr val="0E0E0E"/>
                </a:solidFill>
                <a:effectLst/>
                <a:latin typeface=".AppleSystemUIFont"/>
              </a:rPr>
              <a:t>）等关键领导人的遇刺。</a:t>
            </a:r>
          </a:p>
          <a:p>
            <a:r>
              <a:rPr lang="zh-CN" altLang="en-US" dirty="0">
                <a:solidFill>
                  <a:srgbClr val="0E0E0E"/>
                </a:solidFill>
                <a:effectLst/>
                <a:latin typeface=".AppleSystemUIFont"/>
              </a:rPr>
              <a:t>压垮骆驼的最后一根稻草是近年来美国背弃以色列，甚至在华盛顿权力更迭前的一月，还举办了一场针对以色列的会议。</a:t>
            </a:r>
          </a:p>
          <a:p>
            <a:endParaRPr kumimoji="1" lang="en-US" sz="1200" kern="120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1765976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a:t>
            </a:r>
            <a:r>
              <a:rPr kumimoji="1" lang="en-US" sz="1200" kern="1200" dirty="0" err="1">
                <a:solidFill>
                  <a:schemeClr val="tx1"/>
                </a:solidFill>
                <a:effectLst/>
                <a:latin typeface="Arial"/>
                <a:ea typeface="ＭＳ Ｐゴシック" pitchFamily="-112" charset="-128"/>
                <a:cs typeface="Arial"/>
              </a:rPr>
              <a:t>etc</a:t>
            </a:r>
            <a:r>
              <a:rPr kumimoji="1" lang="en-SG" sz="1200" kern="1200" dirty="0">
                <a:solidFill>
                  <a:schemeClr val="tx1"/>
                </a:solidFill>
                <a:effectLst/>
                <a:latin typeface="Arial"/>
                <a:ea typeface="ＭＳ Ｐゴシック" pitchFamily="-112" charset="-128"/>
                <a:cs typeface="Arial"/>
              </a:rPr>
              <a:t>.</a:t>
            </a:r>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dirty="0">
                <a:effectLst/>
                <a:latin typeface="Arial"/>
                <a:cs typeface="Arial"/>
              </a:rPr>
              <a:t> </a:t>
            </a:r>
          </a:p>
          <a:p>
            <a:endParaRPr lang="en-SG" dirty="0">
              <a:effectLst/>
              <a:latin typeface="Arial"/>
              <a:cs typeface="Arial"/>
            </a:endParaRPr>
          </a:p>
          <a:p>
            <a:r>
              <a:rPr lang="zh-CN" altLang="en-US" dirty="0">
                <a:solidFill>
                  <a:srgbClr val="0E0E0E"/>
                </a:solidFill>
                <a:effectLst/>
                <a:latin typeface=".AppleSystemUIFont"/>
              </a:rPr>
              <a:t>因此，美国陷入了可怕的混乱：</a:t>
            </a:r>
            <a:r>
              <a:rPr lang="en-US" altLang="zh-CN" dirty="0">
                <a:solidFill>
                  <a:srgbClr val="0E0E0E"/>
                </a:solidFill>
                <a:effectLst/>
                <a:latin typeface=".AppleSystemUIFont"/>
              </a:rPr>
              <a:t>7800</a:t>
            </a:r>
            <a:r>
              <a:rPr lang="zh-CN" altLang="en-US" dirty="0">
                <a:solidFill>
                  <a:srgbClr val="0E0E0E"/>
                </a:solidFill>
                <a:effectLst/>
                <a:latin typeface=".AppleSystemUIFont"/>
              </a:rPr>
              <a:t>万例堕胎，半数婴儿出生于未婚母亲，</a:t>
            </a:r>
            <a:r>
              <a:rPr lang="en-US" altLang="zh-CN" dirty="0">
                <a:solidFill>
                  <a:srgbClr val="0E0E0E"/>
                </a:solidFill>
                <a:effectLst/>
                <a:latin typeface=".AppleSystemUIFont"/>
              </a:rPr>
              <a:t>1.1</a:t>
            </a:r>
            <a:r>
              <a:rPr lang="zh-CN" altLang="en-US" dirty="0">
                <a:solidFill>
                  <a:srgbClr val="0E0E0E"/>
                </a:solidFill>
                <a:effectLst/>
                <a:latin typeface=".AppleSystemUIFont"/>
              </a:rPr>
              <a:t>亿人感染性传播疾病，在世界范围内声誉受损，卷入了美国历史上最长的战争</a:t>
            </a:r>
            <a:r>
              <a:rPr lang="en-US" altLang="zh-CN" dirty="0">
                <a:solidFill>
                  <a:srgbClr val="0E0E0E"/>
                </a:solidFill>
                <a:effectLst/>
                <a:latin typeface=".AppleSystemUIFont"/>
              </a:rPr>
              <a:t>——</a:t>
            </a:r>
            <a:r>
              <a:rPr lang="zh-CN" altLang="en-US" dirty="0">
                <a:solidFill>
                  <a:srgbClr val="0E0E0E"/>
                </a:solidFill>
                <a:effectLst/>
                <a:latin typeface=".AppleSystemUIFont"/>
              </a:rPr>
              <a:t>阿富汗战争和伊拉克战争等。</a:t>
            </a:r>
          </a:p>
          <a:p>
            <a:r>
              <a:rPr lang="zh-CN" altLang="en-US" dirty="0">
                <a:solidFill>
                  <a:srgbClr val="0E0E0E"/>
                </a:solidFill>
                <a:effectLst/>
                <a:latin typeface=".AppleSystemUIFont"/>
              </a:rPr>
              <a:t>美国正处于神惩戒的手中，目的是让这个国家回归祂的怀抱。</a:t>
            </a:r>
          </a:p>
          <a:p>
            <a:endParaRPr lang="en-US" dirty="0">
              <a:latin typeface="Arial"/>
              <a:cs typeface="Arial"/>
            </a:endParaRPr>
          </a:p>
        </p:txBody>
      </p:sp>
    </p:spTree>
    <p:extLst>
      <p:ext uri="{BB962C8B-B14F-4D97-AF65-F5344CB8AC3E}">
        <p14:creationId xmlns:p14="http://schemas.microsoft.com/office/powerpoint/2010/main" val="14521338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661500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Some of us could share our stories.</a:t>
            </a:r>
          </a:p>
          <a:p>
            <a:r>
              <a:rPr lang="en-US">
                <a:latin typeface="Arial"/>
                <a:cs typeface="Arial"/>
              </a:rPr>
              <a:t>Some have played with sin until we finally got disgusted with ourselves.</a:t>
            </a:r>
          </a:p>
          <a:p>
            <a:r>
              <a:rPr lang="en-US">
                <a:latin typeface="Arial"/>
                <a:cs typeface="Arial"/>
              </a:rPr>
              <a:t>Others of us have become complacent so that we hardly give God a thought until Sunday.</a:t>
            </a:r>
          </a:p>
          <a:p>
            <a:r>
              <a:rPr lang="en-US">
                <a:latin typeface="Arial"/>
                <a:cs typeface="Arial"/>
              </a:rPr>
              <a:t>The result? We lack love, joy, peace, patience, kindness, goodness, faithfulness, gentleness and self-control. How could we expect the fruit of the Spirit without being controlled by the Spirit?</a:t>
            </a:r>
          </a:p>
          <a:p>
            <a:r>
              <a:rPr lang="en-US">
                <a:latin typeface="Arial"/>
                <a:cs typeface="Arial"/>
              </a:rPr>
              <a:t>God is calling us to repentance—a change of mind in whom we trust.  He also wants to see in us the fruits of repentance—a change of actions that reveal we really did change our mind. </a:t>
            </a:r>
          </a:p>
          <a:p>
            <a:endParaRPr lang="en-US">
              <a:latin typeface="Arial"/>
              <a:cs typeface="Arial"/>
            </a:endParaRPr>
          </a:p>
        </p:txBody>
      </p:sp>
    </p:spTree>
    <p:extLst>
      <p:ext uri="{BB962C8B-B14F-4D97-AF65-F5344CB8AC3E}">
        <p14:creationId xmlns:p14="http://schemas.microsoft.com/office/powerpoint/2010/main" val="324495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24538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059964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3388489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2212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Israel’s repentance will bring forgiveness and blessing (2:18-27)</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以色列的悔改将带来宽恕和祝福（</a:t>
            </a:r>
            <a:r>
              <a:rPr lang="en-US" altLang="zh-CN" dirty="0">
                <a:latin typeface="Arial"/>
                <a:cs typeface="Arial"/>
              </a:rPr>
              <a:t>2</a:t>
            </a:r>
            <a:r>
              <a:rPr lang="zh-CN" altLang="en-US" dirty="0">
                <a:latin typeface="Arial"/>
                <a:cs typeface="Arial"/>
              </a:rPr>
              <a:t>：</a:t>
            </a:r>
            <a:r>
              <a:rPr lang="en-US" altLang="zh-CN" dirty="0">
                <a:latin typeface="Arial"/>
                <a:cs typeface="Arial"/>
              </a:rPr>
              <a:t>18-27</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256616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865989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54ABCE89-485E-FA4D-9334-CBA3D693E39C}" type="slidenum">
              <a:rPr lang="en-US" sz="1200">
                <a:solidFill>
                  <a:srgbClr val="000000"/>
                </a:solidFill>
              </a:rPr>
              <a:pPr/>
              <a:t>108</a:t>
            </a:fld>
            <a:endParaRPr lang="en-US" sz="1200">
              <a:solidFill>
                <a:srgbClr val="000000"/>
              </a:solidFill>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17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24288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41CC500-0326-274F-9D66-BD7B8AA6FC1F}" type="slidenum">
              <a:rPr lang="en-US" sz="1200">
                <a:solidFill>
                  <a:srgbClr val="000000"/>
                </a:solidFill>
              </a:rPr>
              <a:pPr/>
              <a:t>111</a:t>
            </a:fld>
            <a:endParaRPr lang="en-US" sz="1200">
              <a:solidFill>
                <a:srgbClr val="000000"/>
              </a:solidFill>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58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345849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CDD1CE3-6C94-ED47-985C-EF7A7021162E}" type="slidenum">
              <a:rPr lang="en-US" sz="1200">
                <a:solidFill>
                  <a:srgbClr val="000000"/>
                </a:solidFill>
              </a:rPr>
              <a:pPr/>
              <a:t>114</a:t>
            </a:fld>
            <a:endParaRPr lang="en-US" sz="1200">
              <a:solidFill>
                <a:srgbClr val="000000"/>
              </a:solidFill>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96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9242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1568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a:p>
            <a:pPr marL="0" indent="0">
              <a:buNone/>
            </a:pPr>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这节经文教导我们，当基督再来时，以色列的繁荣将得到恢复，列国将被审判（约珥书</a:t>
            </a:r>
            <a:r>
              <a:rPr lang="en-US" altLang="zh-CN" dirty="0">
                <a:solidFill>
                  <a:srgbClr val="0E0E0E"/>
                </a:solidFill>
                <a:effectLst/>
                <a:latin typeface=".AppleSystemUIFont"/>
              </a:rPr>
              <a:t>3:1-2a</a:t>
            </a:r>
            <a:r>
              <a:rPr lang="zh-CN" altLang="en-US" dirty="0">
                <a:solidFill>
                  <a:srgbClr val="0E0E0E"/>
                </a:solidFill>
                <a:effectLst/>
                <a:latin typeface=".AppleSystemUIFont"/>
              </a:rPr>
              <a:t>）。外邦的军队将因以下三项罪行而受到审判：</a:t>
            </a:r>
          </a:p>
          <a:p>
            <a:r>
              <a:rPr lang="en-US" altLang="zh-CN" dirty="0">
                <a:solidFill>
                  <a:srgbClr val="0E0E0E"/>
                </a:solidFill>
                <a:effectLst/>
                <a:latin typeface=".AppleSystemUIFont"/>
              </a:rPr>
              <a:t>1. </a:t>
            </a:r>
            <a:r>
              <a:rPr lang="zh-CN" altLang="en-US" dirty="0">
                <a:solidFill>
                  <a:srgbClr val="0E0E0E"/>
                </a:solidFill>
                <a:effectLst/>
                <a:latin typeface=".AppleSystemUIFont"/>
              </a:rPr>
              <a:t>伤害以色列；</a:t>
            </a:r>
          </a:p>
          <a:p>
            <a:r>
              <a:rPr lang="en-US" altLang="zh-CN" dirty="0">
                <a:solidFill>
                  <a:srgbClr val="0E0E0E"/>
                </a:solidFill>
                <a:effectLst/>
                <a:latin typeface=".AppleSystemUIFont"/>
              </a:rPr>
              <a:t>2. </a:t>
            </a:r>
            <a:r>
              <a:rPr lang="zh-CN" altLang="en-US" dirty="0">
                <a:solidFill>
                  <a:srgbClr val="0E0E0E"/>
                </a:solidFill>
                <a:effectLst/>
                <a:latin typeface=".AppleSystemUIFont"/>
              </a:rPr>
              <a:t>将犹太人分散到列国中；</a:t>
            </a:r>
          </a:p>
          <a:p>
            <a:r>
              <a:rPr lang="en-US" altLang="zh-CN" dirty="0">
                <a:solidFill>
                  <a:srgbClr val="0E0E0E"/>
                </a:solidFill>
                <a:effectLst/>
                <a:latin typeface=".AppleSystemUIFont"/>
              </a:rPr>
              <a:t>3. </a:t>
            </a:r>
            <a:r>
              <a:rPr lang="zh-CN" altLang="en-US" dirty="0">
                <a:solidFill>
                  <a:srgbClr val="0E0E0E"/>
                </a:solidFill>
                <a:effectLst/>
                <a:latin typeface=".AppleSystemUIFont"/>
              </a:rPr>
              <a:t>将以色列分割成不同的部分。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2020</a:t>
            </a:r>
            <a:r>
              <a:rPr lang="zh-CN" altLang="en-US" dirty="0">
                <a:solidFill>
                  <a:srgbClr val="0E0E0E"/>
                </a:solidFill>
                <a:effectLst/>
                <a:latin typeface=".AppleSystemUIFont"/>
              </a:rPr>
              <a:t>年以色列与巴林以及以色列与阿联酋之间的和平协议是在一个条件下达成的，即以色列必须将土地划分给以色列和巴勒斯坦人共同拥有。</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31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0842893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336632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415488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2453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326583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020366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59020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564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567744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50610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301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42B015-25B3-214C-ABE0-BD785D423B7B}" type="slidenum">
              <a:rPr lang="en-US"/>
              <a:pPr>
                <a:defRPr/>
              </a:pPr>
              <a:t>‹#›</a:t>
            </a:fld>
            <a:endParaRPr lang="en-US"/>
          </a:p>
        </p:txBody>
      </p:sp>
    </p:spTree>
    <p:extLst>
      <p:ext uri="{BB962C8B-B14F-4D97-AF65-F5344CB8AC3E}">
        <p14:creationId xmlns:p14="http://schemas.microsoft.com/office/powerpoint/2010/main" val="192350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5B5E273-2FCB-4A45-AD88-053166FD9537}" type="slidenum">
              <a:rPr lang="en-US"/>
              <a:pPr>
                <a:defRPr/>
              </a:pPr>
              <a:t>‹#›</a:t>
            </a:fld>
            <a:endParaRPr lang="en-US"/>
          </a:p>
        </p:txBody>
      </p:sp>
    </p:spTree>
    <p:extLst>
      <p:ext uri="{BB962C8B-B14F-4D97-AF65-F5344CB8AC3E}">
        <p14:creationId xmlns:p14="http://schemas.microsoft.com/office/powerpoint/2010/main" val="3699555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3806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7531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42152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54869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68357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79384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63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6971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97111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65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7644530-D246-F64F-9FAD-39FAEDC3380C}" type="slidenum">
              <a:rPr lang="en-US"/>
              <a:pPr>
                <a:defRPr/>
              </a:pPr>
              <a:t>‹#›</a:t>
            </a:fld>
            <a:endParaRPr lang="en-US"/>
          </a:p>
        </p:txBody>
      </p:sp>
    </p:spTree>
    <p:extLst>
      <p:ext uri="{BB962C8B-B14F-4D97-AF65-F5344CB8AC3E}">
        <p14:creationId xmlns:p14="http://schemas.microsoft.com/office/powerpoint/2010/main" val="2632826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1395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960233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1996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180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37319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6464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59520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416794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913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939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3167B7A-F41A-F445-831D-7215FF6D7FD2}" type="slidenum">
              <a:rPr lang="en-US"/>
              <a:pPr>
                <a:defRPr/>
              </a:pPr>
              <a:t>‹#›</a:t>
            </a:fld>
            <a:endParaRPr lang="en-US"/>
          </a:p>
        </p:txBody>
      </p:sp>
    </p:spTree>
    <p:extLst>
      <p:ext uri="{BB962C8B-B14F-4D97-AF65-F5344CB8AC3E}">
        <p14:creationId xmlns:p14="http://schemas.microsoft.com/office/powerpoint/2010/main" val="530081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7610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35286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8141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55172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24698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529000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23250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88070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4855674"/>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433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1263" y="1766888"/>
            <a:ext cx="3806825"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1263" y="3897313"/>
            <a:ext cx="3806825"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6482CA75-9667-EA4A-B896-2049D5B511A4}" type="slidenum">
              <a:rPr lang="en-US"/>
              <a:pPr>
                <a:defRPr/>
              </a:pPr>
              <a:t>‹#›</a:t>
            </a:fld>
            <a:endParaRPr lang="en-US"/>
          </a:p>
        </p:txBody>
      </p:sp>
    </p:spTree>
    <p:extLst>
      <p:ext uri="{BB962C8B-B14F-4D97-AF65-F5344CB8AC3E}">
        <p14:creationId xmlns:p14="http://schemas.microsoft.com/office/powerpoint/2010/main" val="6892044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085051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2345335"/>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532099"/>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620949"/>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48890993"/>
      </p:ext>
    </p:extLst>
  </p:cSld>
  <p:clrMapOvr>
    <a:masterClrMapping/>
  </p:clrMapOvr>
  <p:transition spd="med">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07/12/2024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82795164"/>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310339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07/12/2024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08760903"/>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07/12/2024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862461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07/12/2024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1533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956E290-215E-2548-B1FD-F5AA4F01FF25}" type="slidenum">
              <a:rPr lang="en-US"/>
              <a:pPr>
                <a:defRPr/>
              </a:pPr>
              <a:t>‹#›</a:t>
            </a:fld>
            <a:endParaRPr lang="en-US"/>
          </a:p>
        </p:txBody>
      </p:sp>
    </p:spTree>
    <p:extLst>
      <p:ext uri="{BB962C8B-B14F-4D97-AF65-F5344CB8AC3E}">
        <p14:creationId xmlns:p14="http://schemas.microsoft.com/office/powerpoint/2010/main" val="8944684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07/12/2024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01365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07/12/2024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99164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07/12/2024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39129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07/12/2024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37245050"/>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712142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07/12/2024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825855949"/>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460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8118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66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807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701E28E2-C1DA-924F-824D-26A421DB1036}" type="slidenum">
              <a:rPr lang="en-US"/>
              <a:pPr>
                <a:defRPr/>
              </a:pPr>
              <a:t>‹#›</a:t>
            </a:fld>
            <a:endParaRPr lang="en-US"/>
          </a:p>
        </p:txBody>
      </p:sp>
    </p:spTree>
    <p:extLst>
      <p:ext uri="{BB962C8B-B14F-4D97-AF65-F5344CB8AC3E}">
        <p14:creationId xmlns:p14="http://schemas.microsoft.com/office/powerpoint/2010/main" val="3569562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263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475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5573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681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823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267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31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79949569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176034024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30658443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86ECFA68-6EF3-BD43-B857-FD131BCDC386}" type="slidenum">
              <a:rPr lang="en-US"/>
              <a:pPr>
                <a:defRPr/>
              </a:pPr>
              <a:t>‹#›</a:t>
            </a:fld>
            <a:endParaRPr lang="en-US"/>
          </a:p>
        </p:txBody>
      </p:sp>
    </p:spTree>
    <p:extLst>
      <p:ext uri="{BB962C8B-B14F-4D97-AF65-F5344CB8AC3E}">
        <p14:creationId xmlns:p14="http://schemas.microsoft.com/office/powerpoint/2010/main" val="12924780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109834056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103807418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39778670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95477033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422042358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21329890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25657289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6399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0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10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7FC75FC5-E17B-174F-8A43-582B2F6C035E}" type="slidenum">
              <a:rPr lang="en-US"/>
              <a:pPr>
                <a:defRPr/>
              </a:pPr>
              <a:t>‹#›</a:t>
            </a:fld>
            <a:endParaRPr lang="en-US"/>
          </a:p>
        </p:txBody>
      </p:sp>
    </p:spTree>
    <p:extLst>
      <p:ext uri="{BB962C8B-B14F-4D97-AF65-F5344CB8AC3E}">
        <p14:creationId xmlns:p14="http://schemas.microsoft.com/office/powerpoint/2010/main" val="42808960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261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9358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322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292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00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1329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5511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845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310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211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0ADAA3EC-13FD-6B4E-BFFA-03EBEA4D836E}" type="slidenum">
              <a:rPr lang="en-US"/>
              <a:pPr>
                <a:defRPr/>
              </a:pPr>
              <a:t>‹#›</a:t>
            </a:fld>
            <a:endParaRPr lang="en-US"/>
          </a:p>
        </p:txBody>
      </p:sp>
    </p:spTree>
    <p:extLst>
      <p:ext uri="{BB962C8B-B14F-4D97-AF65-F5344CB8AC3E}">
        <p14:creationId xmlns:p14="http://schemas.microsoft.com/office/powerpoint/2010/main" val="21264456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0807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55260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43744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83097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60712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8780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551383"/>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93670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0454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61608"/>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F692D02E-7E7D-9848-A5E4-864B40772207}" type="slidenum">
              <a:rPr lang="en-US"/>
              <a:pPr>
                <a:defRPr/>
              </a:pPr>
              <a:t>‹#›</a:t>
            </a:fld>
            <a:endParaRPr lang="en-US"/>
          </a:p>
        </p:txBody>
      </p:sp>
    </p:spTree>
    <p:extLst>
      <p:ext uri="{BB962C8B-B14F-4D97-AF65-F5344CB8AC3E}">
        <p14:creationId xmlns:p14="http://schemas.microsoft.com/office/powerpoint/2010/main" val="42019804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97336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5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5997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9863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1837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5414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244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5521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9747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12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3C89404-D318-4041-940C-6E961B1B3497}" type="slidenum">
              <a:rPr lang="en-US"/>
              <a:pPr>
                <a:defRPr/>
              </a:pPr>
              <a:t>‹#›</a:t>
            </a:fld>
            <a:endParaRPr lang="en-US"/>
          </a:p>
        </p:txBody>
      </p:sp>
    </p:spTree>
    <p:extLst>
      <p:ext uri="{BB962C8B-B14F-4D97-AF65-F5344CB8AC3E}">
        <p14:creationId xmlns:p14="http://schemas.microsoft.com/office/powerpoint/2010/main" val="1491003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6E63D47C-E5D5-7141-A741-382022CF7692}" type="slidenum">
              <a:rPr lang="en-US"/>
              <a:pPr>
                <a:defRPr/>
              </a:pPr>
              <a:t>‹#›</a:t>
            </a:fld>
            <a:endParaRPr lang="en-US"/>
          </a:p>
        </p:txBody>
      </p:sp>
    </p:spTree>
    <p:extLst>
      <p:ext uri="{BB962C8B-B14F-4D97-AF65-F5344CB8AC3E}">
        <p14:creationId xmlns:p14="http://schemas.microsoft.com/office/powerpoint/2010/main" val="23399312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097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3295496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850946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4161886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1351358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15003122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2654984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194950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68743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237962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DAFC264C-967D-CA43-8269-BC9F27558612}" type="slidenum">
              <a:rPr lang="en-US"/>
              <a:pPr>
                <a:defRPr/>
              </a:pPr>
              <a:t>‹#›</a:t>
            </a:fld>
            <a:endParaRPr lang="en-US"/>
          </a:p>
        </p:txBody>
      </p:sp>
    </p:spTree>
    <p:extLst>
      <p:ext uri="{BB962C8B-B14F-4D97-AF65-F5344CB8AC3E}">
        <p14:creationId xmlns:p14="http://schemas.microsoft.com/office/powerpoint/2010/main" val="15595898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42397482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2902536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5824919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3733676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505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3964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7719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724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61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885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6AA5A32-EF26-424F-B33C-F85785F2DE08}" type="slidenum">
              <a:rPr lang="en-US"/>
              <a:pPr>
                <a:defRPr/>
              </a:pPr>
              <a:t>‹#›</a:t>
            </a:fld>
            <a:endParaRPr lang="en-US"/>
          </a:p>
        </p:txBody>
      </p:sp>
    </p:spTree>
    <p:extLst>
      <p:ext uri="{BB962C8B-B14F-4D97-AF65-F5344CB8AC3E}">
        <p14:creationId xmlns:p14="http://schemas.microsoft.com/office/powerpoint/2010/main" val="6599003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5073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8834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86161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3382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0924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01682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73672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7320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05331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04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ABCF1A18-A18D-184B-AF47-760F58B9A15B}" type="slidenum">
              <a:rPr lang="en-US"/>
              <a:pPr>
                <a:defRPr/>
              </a:pPr>
              <a:t>‹#›</a:t>
            </a:fld>
            <a:endParaRPr lang="en-US"/>
          </a:p>
        </p:txBody>
      </p:sp>
    </p:spTree>
    <p:extLst>
      <p:ext uri="{BB962C8B-B14F-4D97-AF65-F5344CB8AC3E}">
        <p14:creationId xmlns:p14="http://schemas.microsoft.com/office/powerpoint/2010/main" val="30668902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067815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16138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68164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300014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8783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0092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0104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567282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6070548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40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990600"/>
            <a:ext cx="2055812" cy="513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90600"/>
            <a:ext cx="6018213" cy="513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A6865E0-2CCF-B84A-8E76-531090D16F97}" type="slidenum">
              <a:rPr lang="en-US"/>
              <a:pPr>
                <a:defRPr/>
              </a:pPr>
              <a:t>‹#›</a:t>
            </a:fld>
            <a:endParaRPr lang="en-US"/>
          </a:p>
        </p:txBody>
      </p:sp>
    </p:spTree>
    <p:extLst>
      <p:ext uri="{BB962C8B-B14F-4D97-AF65-F5344CB8AC3E}">
        <p14:creationId xmlns:p14="http://schemas.microsoft.com/office/powerpoint/2010/main" val="8807037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8724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8098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03867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5410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4329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55295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49940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60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6341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451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52600" y="990600"/>
            <a:ext cx="6397625" cy="2511425"/>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E04B05C2-855B-6441-9575-2FF7742AF340}" type="slidenum">
              <a:rPr lang="en-US"/>
              <a:pPr>
                <a:defRPr/>
              </a:pPr>
              <a:t>‹#›</a:t>
            </a:fld>
            <a:endParaRPr lang="en-US"/>
          </a:p>
        </p:txBody>
      </p:sp>
    </p:spTree>
    <p:extLst>
      <p:ext uri="{BB962C8B-B14F-4D97-AF65-F5344CB8AC3E}">
        <p14:creationId xmlns:p14="http://schemas.microsoft.com/office/powerpoint/2010/main" val="28246870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496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21841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644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6030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7001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1980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620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7879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9262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619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52B38A15-79A0-5E4A-9492-8237D9DBBE73}" type="slidenum">
              <a:rPr lang="en-US"/>
              <a:pPr>
                <a:defRPr/>
              </a:pPr>
              <a:t>‹#›</a:t>
            </a:fld>
            <a:endParaRPr lang="en-US"/>
          </a:p>
        </p:txBody>
      </p:sp>
    </p:spTree>
    <p:extLst>
      <p:ext uri="{BB962C8B-B14F-4D97-AF65-F5344CB8AC3E}">
        <p14:creationId xmlns:p14="http://schemas.microsoft.com/office/powerpoint/2010/main" val="570940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310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3542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B13CD47-E588-1048-A1AD-B3B32944EC80}" type="slidenum">
              <a:rPr lang="en-US"/>
              <a:pPr>
                <a:defRPr/>
              </a:pPr>
              <a:t>‹#›</a:t>
            </a:fld>
            <a:endParaRPr lang="en-US"/>
          </a:p>
        </p:txBody>
      </p:sp>
    </p:spTree>
    <p:extLst>
      <p:ext uri="{BB962C8B-B14F-4D97-AF65-F5344CB8AC3E}">
        <p14:creationId xmlns:p14="http://schemas.microsoft.com/office/powerpoint/2010/main" val="30656840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33BBB2E-B3B3-384E-96DC-6AA7AD3D43CB}" type="slidenum">
              <a:rPr lang="en-US"/>
              <a:pPr>
                <a:defRPr/>
              </a:pPr>
              <a:t>‹#›</a:t>
            </a:fld>
            <a:endParaRPr lang="en-US"/>
          </a:p>
        </p:txBody>
      </p:sp>
    </p:spTree>
    <p:extLst>
      <p:ext uri="{BB962C8B-B14F-4D97-AF65-F5344CB8AC3E}">
        <p14:creationId xmlns:p14="http://schemas.microsoft.com/office/powerpoint/2010/main" val="42143587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7D41E86-F9AA-B64D-839A-168FB2887986}" type="slidenum">
              <a:rPr lang="en-US"/>
              <a:pPr>
                <a:defRPr/>
              </a:pPr>
              <a:t>‹#›</a:t>
            </a:fld>
            <a:endParaRPr lang="en-US"/>
          </a:p>
        </p:txBody>
      </p:sp>
    </p:spTree>
    <p:extLst>
      <p:ext uri="{BB962C8B-B14F-4D97-AF65-F5344CB8AC3E}">
        <p14:creationId xmlns:p14="http://schemas.microsoft.com/office/powerpoint/2010/main" val="16345251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836DD0AA-315C-284B-9C78-2780E162A616}" type="slidenum">
              <a:rPr lang="en-US"/>
              <a:pPr>
                <a:defRPr/>
              </a:pPr>
              <a:t>‹#›</a:t>
            </a:fld>
            <a:endParaRPr lang="en-US"/>
          </a:p>
        </p:txBody>
      </p:sp>
    </p:spTree>
    <p:extLst>
      <p:ext uri="{BB962C8B-B14F-4D97-AF65-F5344CB8AC3E}">
        <p14:creationId xmlns:p14="http://schemas.microsoft.com/office/powerpoint/2010/main" val="16733185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2FC2947-F22E-2141-9ABC-640ACE24E5BC}" type="slidenum">
              <a:rPr lang="en-US"/>
              <a:pPr>
                <a:defRPr/>
              </a:pPr>
              <a:t>‹#›</a:t>
            </a:fld>
            <a:endParaRPr lang="en-US"/>
          </a:p>
        </p:txBody>
      </p:sp>
    </p:spTree>
    <p:extLst>
      <p:ext uri="{BB962C8B-B14F-4D97-AF65-F5344CB8AC3E}">
        <p14:creationId xmlns:p14="http://schemas.microsoft.com/office/powerpoint/2010/main" val="42631183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1C4E4CD-FE19-9A41-AE79-DEED1228AD8E}" type="slidenum">
              <a:rPr lang="en-US"/>
              <a:pPr>
                <a:defRPr/>
              </a:pPr>
              <a:t>‹#›</a:t>
            </a:fld>
            <a:endParaRPr lang="en-US"/>
          </a:p>
        </p:txBody>
      </p:sp>
    </p:spTree>
    <p:extLst>
      <p:ext uri="{BB962C8B-B14F-4D97-AF65-F5344CB8AC3E}">
        <p14:creationId xmlns:p14="http://schemas.microsoft.com/office/powerpoint/2010/main" val="19731289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9E02755-FE17-774C-8ED7-3688818A143D}" type="slidenum">
              <a:rPr lang="en-US"/>
              <a:pPr>
                <a:defRPr/>
              </a:pPr>
              <a:t>‹#›</a:t>
            </a:fld>
            <a:endParaRPr lang="en-US"/>
          </a:p>
        </p:txBody>
      </p:sp>
    </p:spTree>
    <p:extLst>
      <p:ext uri="{BB962C8B-B14F-4D97-AF65-F5344CB8AC3E}">
        <p14:creationId xmlns:p14="http://schemas.microsoft.com/office/powerpoint/2010/main" val="1042827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238ED7-A8C0-DA4C-B054-D203722B3C17}" type="slidenum">
              <a:rPr lang="en-US"/>
              <a:pPr>
                <a:defRPr/>
              </a:pPr>
              <a:t>‹#›</a:t>
            </a:fld>
            <a:endParaRPr lang="en-US"/>
          </a:p>
        </p:txBody>
      </p:sp>
    </p:spTree>
    <p:extLst>
      <p:ext uri="{BB962C8B-B14F-4D97-AF65-F5344CB8AC3E}">
        <p14:creationId xmlns:p14="http://schemas.microsoft.com/office/powerpoint/2010/main" val="408215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2197AB4D-611C-FD46-BC56-C442E00A4F32}" type="slidenum">
              <a:rPr lang="en-US"/>
              <a:pPr>
                <a:defRPr/>
              </a:pPr>
              <a:t>‹#›</a:t>
            </a:fld>
            <a:endParaRPr lang="en-US"/>
          </a:p>
        </p:txBody>
      </p:sp>
    </p:spTree>
    <p:extLst>
      <p:ext uri="{BB962C8B-B14F-4D97-AF65-F5344CB8AC3E}">
        <p14:creationId xmlns:p14="http://schemas.microsoft.com/office/powerpoint/2010/main" val="20788014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DD6F2A-7D45-D149-ADB3-5EA2C834D469}" type="slidenum">
              <a:rPr lang="en-US"/>
              <a:pPr>
                <a:defRPr/>
              </a:pPr>
              <a:t>‹#›</a:t>
            </a:fld>
            <a:endParaRPr lang="en-US"/>
          </a:p>
        </p:txBody>
      </p:sp>
    </p:spTree>
    <p:extLst>
      <p:ext uri="{BB962C8B-B14F-4D97-AF65-F5344CB8AC3E}">
        <p14:creationId xmlns:p14="http://schemas.microsoft.com/office/powerpoint/2010/main" val="32108890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636090D-9A7E-E747-BC31-71B86C16382E}" type="slidenum">
              <a:rPr lang="en-US"/>
              <a:pPr>
                <a:defRPr/>
              </a:pPr>
              <a:t>‹#›</a:t>
            </a:fld>
            <a:endParaRPr lang="en-US"/>
          </a:p>
        </p:txBody>
      </p:sp>
    </p:spTree>
    <p:extLst>
      <p:ext uri="{BB962C8B-B14F-4D97-AF65-F5344CB8AC3E}">
        <p14:creationId xmlns:p14="http://schemas.microsoft.com/office/powerpoint/2010/main" val="3071428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8DB03BC-0EF5-314F-AC9A-854730623763}" type="slidenum">
              <a:rPr lang="en-US"/>
              <a:pPr>
                <a:defRPr/>
              </a:pPr>
              <a:t>‹#›</a:t>
            </a:fld>
            <a:endParaRPr lang="en-US"/>
          </a:p>
        </p:txBody>
      </p:sp>
    </p:spTree>
    <p:extLst>
      <p:ext uri="{BB962C8B-B14F-4D97-AF65-F5344CB8AC3E}">
        <p14:creationId xmlns:p14="http://schemas.microsoft.com/office/powerpoint/2010/main" val="17489759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CAF219D-6F18-4041-ACFA-E9B30BB35072}" type="slidenum">
              <a:rPr lang="en-US"/>
              <a:pPr>
                <a:defRPr/>
              </a:pPr>
              <a:t>‹#›</a:t>
            </a:fld>
            <a:endParaRPr lang="en-US"/>
          </a:p>
        </p:txBody>
      </p:sp>
    </p:spTree>
    <p:extLst>
      <p:ext uri="{BB962C8B-B14F-4D97-AF65-F5344CB8AC3E}">
        <p14:creationId xmlns:p14="http://schemas.microsoft.com/office/powerpoint/2010/main" val="3991805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744281455"/>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3205892411"/>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104828308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80869830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4896373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43856127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46EF622A-2846-D94A-8DCD-B3962AC3CE2E}" type="slidenum">
              <a:rPr lang="en-US"/>
              <a:pPr>
                <a:defRPr/>
              </a:pPr>
              <a:t>‹#›</a:t>
            </a:fld>
            <a:endParaRPr lang="en-US"/>
          </a:p>
        </p:txBody>
      </p:sp>
    </p:spTree>
    <p:extLst>
      <p:ext uri="{BB962C8B-B14F-4D97-AF65-F5344CB8AC3E}">
        <p14:creationId xmlns:p14="http://schemas.microsoft.com/office/powerpoint/2010/main" val="16251766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90434810"/>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954250116"/>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315213305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3686680667"/>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469320468"/>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93753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0254002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1806093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0046301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929820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C41DBA3-D61C-0640-AE72-50FD31E27A6A}" type="slidenum">
              <a:rPr lang="en-US"/>
              <a:pPr>
                <a:defRPr/>
              </a:pPr>
              <a:t>‹#›</a:t>
            </a:fld>
            <a:endParaRPr lang="en-US"/>
          </a:p>
        </p:txBody>
      </p:sp>
    </p:spTree>
    <p:extLst>
      <p:ext uri="{BB962C8B-B14F-4D97-AF65-F5344CB8AC3E}">
        <p14:creationId xmlns:p14="http://schemas.microsoft.com/office/powerpoint/2010/main" val="39639851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2141340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724532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0506870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3982062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9336331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0789501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943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2351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70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82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E716BA5-E4A9-8F47-B919-C3520C5FCBC5}" type="slidenum">
              <a:rPr lang="en-US"/>
              <a:pPr>
                <a:defRPr/>
              </a:pPr>
              <a:t>‹#›</a:t>
            </a:fld>
            <a:endParaRPr lang="en-US"/>
          </a:p>
        </p:txBody>
      </p:sp>
    </p:spTree>
    <p:extLst>
      <p:ext uri="{BB962C8B-B14F-4D97-AF65-F5344CB8AC3E}">
        <p14:creationId xmlns:p14="http://schemas.microsoft.com/office/powerpoint/2010/main" val="519804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pPr>
              <a:defRPr/>
            </a:pPr>
            <a:endParaRPr lang="en-US"/>
          </a:p>
        </p:txBody>
      </p:sp>
      <p:sp>
        <p:nvSpPr>
          <p:cNvPr id="8" name="Rectangle 44"/>
          <p:cNvSpPr>
            <a:spLocks noGrp="1" noChangeArrowheads="1"/>
          </p:cNvSpPr>
          <p:nvPr>
            <p:ph type="ftr" idx="11"/>
          </p:nvPr>
        </p:nvSpPr>
        <p:spPr>
          <a:ln/>
        </p:spPr>
        <p:txBody>
          <a:bodyPr/>
          <a:lstStyle>
            <a:lvl1pPr>
              <a:defRPr/>
            </a:lvl1pPr>
          </a:lstStyle>
          <a:p>
            <a:pPr>
              <a:defRPr/>
            </a:pPr>
            <a:endParaRPr lang="en-US"/>
          </a:p>
        </p:txBody>
      </p:sp>
      <p:sp>
        <p:nvSpPr>
          <p:cNvPr id="9" name="Rectangle 45"/>
          <p:cNvSpPr>
            <a:spLocks noGrp="1" noChangeArrowheads="1"/>
          </p:cNvSpPr>
          <p:nvPr>
            <p:ph type="sldNum" idx="12"/>
          </p:nvPr>
        </p:nvSpPr>
        <p:spPr>
          <a:ln/>
        </p:spPr>
        <p:txBody>
          <a:bodyPr/>
          <a:lstStyle>
            <a:lvl1pPr>
              <a:defRPr/>
            </a:lvl1pPr>
          </a:lstStyle>
          <a:p>
            <a:pPr>
              <a:defRPr/>
            </a:pPr>
            <a:fld id="{C924E182-E788-AE4C-BA3A-AA3AF0EAECC8}" type="slidenum">
              <a:rPr lang="en-US"/>
              <a:pPr>
                <a:defRPr/>
              </a:pPr>
              <a:t>‹#›</a:t>
            </a:fld>
            <a:endParaRPr lang="en-US"/>
          </a:p>
        </p:txBody>
      </p:sp>
    </p:spTree>
    <p:extLst>
      <p:ext uri="{BB962C8B-B14F-4D97-AF65-F5344CB8AC3E}">
        <p14:creationId xmlns:p14="http://schemas.microsoft.com/office/powerpoint/2010/main" val="36600302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10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12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060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2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2435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342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8180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3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873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651564676"/>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pPr>
              <a:defRPr/>
            </a:pPr>
            <a:endParaRPr lang="en-US"/>
          </a:p>
        </p:txBody>
      </p:sp>
      <p:sp>
        <p:nvSpPr>
          <p:cNvPr id="4" name="Rectangle 44"/>
          <p:cNvSpPr>
            <a:spLocks noGrp="1" noChangeArrowheads="1"/>
          </p:cNvSpPr>
          <p:nvPr>
            <p:ph type="ftr" idx="11"/>
          </p:nvPr>
        </p:nvSpPr>
        <p:spPr>
          <a:ln/>
        </p:spPr>
        <p:txBody>
          <a:bodyPr/>
          <a:lstStyle>
            <a:lvl1pPr>
              <a:defRPr/>
            </a:lvl1pPr>
          </a:lstStyle>
          <a:p>
            <a:pPr>
              <a:defRPr/>
            </a:pPr>
            <a:endParaRPr lang="en-US"/>
          </a:p>
        </p:txBody>
      </p:sp>
      <p:sp>
        <p:nvSpPr>
          <p:cNvPr id="5" name="Rectangle 45"/>
          <p:cNvSpPr>
            <a:spLocks noGrp="1" noChangeArrowheads="1"/>
          </p:cNvSpPr>
          <p:nvPr>
            <p:ph type="sldNum" idx="12"/>
          </p:nvPr>
        </p:nvSpPr>
        <p:spPr>
          <a:ln/>
        </p:spPr>
        <p:txBody>
          <a:bodyPr/>
          <a:lstStyle>
            <a:lvl1pPr>
              <a:defRPr/>
            </a:lvl1pPr>
          </a:lstStyle>
          <a:p>
            <a:pPr>
              <a:defRPr/>
            </a:pPr>
            <a:fld id="{B86B021A-00DE-B54F-84A1-137BB0C78B09}" type="slidenum">
              <a:rPr lang="en-US"/>
              <a:pPr>
                <a:defRPr/>
              </a:pPr>
              <a:t>‹#›</a:t>
            </a:fld>
            <a:endParaRPr lang="en-US"/>
          </a:p>
        </p:txBody>
      </p:sp>
    </p:spTree>
    <p:extLst>
      <p:ext uri="{BB962C8B-B14F-4D97-AF65-F5344CB8AC3E}">
        <p14:creationId xmlns:p14="http://schemas.microsoft.com/office/powerpoint/2010/main" val="19508628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2853705298"/>
      </p:ext>
    </p:extLst>
  </p:cSld>
  <p:clrMapOvr>
    <a:masterClrMapping/>
  </p:clrMapOvr>
  <p:transition>
    <p:fade thruBlk="1"/>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4015301160"/>
      </p:ext>
    </p:extLst>
  </p:cSld>
  <p:clrMapOvr>
    <a:masterClrMapping/>
  </p:clrMapOvr>
  <p:transition>
    <p:fade thruBlk="1"/>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230613685"/>
      </p:ext>
    </p:extLst>
  </p:cSld>
  <p:clrMapOvr>
    <a:masterClrMapping/>
  </p:clrMapOvr>
  <p:transition>
    <p:fade thruBlk="1"/>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2540461004"/>
      </p:ext>
    </p:extLst>
  </p:cSld>
  <p:clrMapOvr>
    <a:masterClrMapping/>
  </p:clrMapOvr>
  <p:transition>
    <p:fade thruBlk="1"/>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1195531958"/>
      </p:ext>
    </p:extLst>
  </p:cSld>
  <p:clrMapOvr>
    <a:masterClrMapping/>
  </p:clrMapOvr>
  <p:transition>
    <p:fade thruBlk="1"/>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4212621258"/>
      </p:ext>
    </p:extLst>
  </p:cSld>
  <p:clrMapOvr>
    <a:masterClrMapping/>
  </p:clrMapOvr>
  <p:transition>
    <p:fade thruBlk="1"/>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55611339"/>
      </p:ext>
    </p:extLst>
  </p:cSld>
  <p:clrMapOvr>
    <a:masterClrMapping/>
  </p:clrMapOvr>
  <p:transition>
    <p:fade thruBlk="1"/>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4273074602"/>
      </p:ext>
    </p:extLst>
  </p:cSld>
  <p:clrMapOvr>
    <a:masterClrMapping/>
  </p:clrMapOvr>
  <p:transition>
    <p:fade thruBlk="1"/>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2966182843"/>
      </p:ext>
    </p:extLst>
  </p:cSld>
  <p:clrMapOvr>
    <a:masterClrMapping/>
  </p:clrMapOvr>
  <p:transition>
    <p:fade thruBlk="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2959904253"/>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pPr>
              <a:defRPr/>
            </a:pPr>
            <a:endParaRPr lang="en-US"/>
          </a:p>
        </p:txBody>
      </p:sp>
      <p:sp>
        <p:nvSpPr>
          <p:cNvPr id="3" name="Rectangle 44"/>
          <p:cNvSpPr>
            <a:spLocks noGrp="1" noChangeArrowheads="1"/>
          </p:cNvSpPr>
          <p:nvPr>
            <p:ph type="ftr" idx="11"/>
          </p:nvPr>
        </p:nvSpPr>
        <p:spPr>
          <a:ln/>
        </p:spPr>
        <p:txBody>
          <a:bodyPr/>
          <a:lstStyle>
            <a:lvl1pPr>
              <a:defRPr/>
            </a:lvl1pPr>
          </a:lstStyle>
          <a:p>
            <a:pPr>
              <a:defRPr/>
            </a:pPr>
            <a:endParaRPr lang="en-US"/>
          </a:p>
        </p:txBody>
      </p:sp>
      <p:sp>
        <p:nvSpPr>
          <p:cNvPr id="4" name="Rectangle 45"/>
          <p:cNvSpPr>
            <a:spLocks noGrp="1" noChangeArrowheads="1"/>
          </p:cNvSpPr>
          <p:nvPr>
            <p:ph type="sldNum" idx="12"/>
          </p:nvPr>
        </p:nvSpPr>
        <p:spPr>
          <a:ln/>
        </p:spPr>
        <p:txBody>
          <a:bodyPr/>
          <a:lstStyle>
            <a:lvl1pPr>
              <a:defRPr/>
            </a:lvl1pPr>
          </a:lstStyle>
          <a:p>
            <a:pPr>
              <a:defRPr/>
            </a:pPr>
            <a:fld id="{5A970019-2A9C-3843-8F98-E87D2DF94396}" type="slidenum">
              <a:rPr lang="en-US"/>
              <a:pPr>
                <a:defRPr/>
              </a:pPr>
              <a:t>‹#›</a:t>
            </a:fld>
            <a:endParaRPr lang="en-US"/>
          </a:p>
        </p:txBody>
      </p:sp>
    </p:spTree>
    <p:extLst>
      <p:ext uri="{BB962C8B-B14F-4D97-AF65-F5344CB8AC3E}">
        <p14:creationId xmlns:p14="http://schemas.microsoft.com/office/powerpoint/2010/main" val="33143833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6277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7794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1734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57641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22877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2066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34820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97003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994071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80207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EB9499C-D376-8B4C-B42A-AB04F0A06386}" type="slidenum">
              <a:rPr lang="en-US"/>
              <a:pPr>
                <a:defRPr/>
              </a:pPr>
              <a:t>‹#›</a:t>
            </a:fld>
            <a:endParaRPr lang="en-US"/>
          </a:p>
        </p:txBody>
      </p:sp>
    </p:spTree>
    <p:extLst>
      <p:ext uri="{BB962C8B-B14F-4D97-AF65-F5344CB8AC3E}">
        <p14:creationId xmlns:p14="http://schemas.microsoft.com/office/powerpoint/2010/main" val="91344049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41587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91525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13087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19914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69386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10887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597063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5232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062472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1578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1C470508-2971-D344-8021-C3620526105E}" type="slidenum">
              <a:rPr lang="en-US"/>
              <a:pPr>
                <a:defRPr/>
              </a:pPr>
              <a:t>‹#›</a:t>
            </a:fld>
            <a:endParaRPr lang="en-US"/>
          </a:p>
        </p:txBody>
      </p:sp>
    </p:spTree>
    <p:extLst>
      <p:ext uri="{BB962C8B-B14F-4D97-AF65-F5344CB8AC3E}">
        <p14:creationId xmlns:p14="http://schemas.microsoft.com/office/powerpoint/2010/main" val="1981922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6017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37830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2037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75581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335209340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00524137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689038252"/>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25453559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303680558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91173356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1E35861E-EE56-3E42-88AF-CED14BE83131}" type="slidenum">
              <a:rPr lang="en-US"/>
              <a:pPr>
                <a:defRPr/>
              </a:pPr>
              <a:t>‹#›</a:t>
            </a:fld>
            <a:endParaRPr lang="en-US"/>
          </a:p>
        </p:txBody>
      </p:sp>
    </p:spTree>
    <p:extLst>
      <p:ext uri="{BB962C8B-B14F-4D97-AF65-F5344CB8AC3E}">
        <p14:creationId xmlns:p14="http://schemas.microsoft.com/office/powerpoint/2010/main" val="28921819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365416952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3019336896"/>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413436259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1676037718"/>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78286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160680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81574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17925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4246045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96515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0132B0F8-8D54-E844-964C-443489636B29}" type="slidenum">
              <a:rPr lang="en-US"/>
              <a:pPr>
                <a:defRPr/>
              </a:pPr>
              <a:t>‹#›</a:t>
            </a:fld>
            <a:endParaRPr lang="en-US"/>
          </a:p>
        </p:txBody>
      </p:sp>
    </p:spTree>
    <p:extLst>
      <p:ext uri="{BB962C8B-B14F-4D97-AF65-F5344CB8AC3E}">
        <p14:creationId xmlns:p14="http://schemas.microsoft.com/office/powerpoint/2010/main" val="3937965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532035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5937933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134924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44444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435694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45698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3902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63134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403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89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D2DB27E4-7318-364F-8BDE-B7FDC2DDD624}" type="slidenum">
              <a:rPr lang="en-US"/>
              <a:pPr>
                <a:defRPr/>
              </a:pPr>
              <a:t>‹#›</a:t>
            </a:fld>
            <a:endParaRPr lang="en-US"/>
          </a:p>
        </p:txBody>
      </p:sp>
    </p:spTree>
    <p:extLst>
      <p:ext uri="{BB962C8B-B14F-4D97-AF65-F5344CB8AC3E}">
        <p14:creationId xmlns:p14="http://schemas.microsoft.com/office/powerpoint/2010/main" val="2013483248"/>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1426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051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623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3342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4882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2205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42512124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15718389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12857976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822081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59114DB-A8EF-AD4D-B3C2-9EE9576CBA5C}" type="slidenum">
              <a:rPr lang="en-US"/>
              <a:pPr>
                <a:defRPr/>
              </a:pPr>
              <a:t>‹#›</a:t>
            </a:fld>
            <a:endParaRPr lang="en-US"/>
          </a:p>
        </p:txBody>
      </p:sp>
    </p:spTree>
    <p:extLst>
      <p:ext uri="{BB962C8B-B14F-4D97-AF65-F5344CB8AC3E}">
        <p14:creationId xmlns:p14="http://schemas.microsoft.com/office/powerpoint/2010/main" val="3884901961"/>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35324321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2752452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873458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635698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35397892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2897531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32131337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6363909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630508210"/>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87814423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0D7ACC05-F438-9A42-B4DD-102E520C258D}" type="slidenum">
              <a:rPr lang="en-US"/>
              <a:pPr>
                <a:defRPr/>
              </a:pPr>
              <a:t>‹#›</a:t>
            </a:fld>
            <a:endParaRPr lang="en-US"/>
          </a:p>
        </p:txBody>
      </p:sp>
    </p:spTree>
    <p:extLst>
      <p:ext uri="{BB962C8B-B14F-4D97-AF65-F5344CB8AC3E}">
        <p14:creationId xmlns:p14="http://schemas.microsoft.com/office/powerpoint/2010/main" val="130385902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39029810"/>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674514855"/>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34422907"/>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1830227108"/>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06710439"/>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3073942266"/>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4292501772"/>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155382005"/>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676993440"/>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07/12/2024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97794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DF74AC6-A107-8445-B66E-0FC7119BF7D3}" type="slidenum">
              <a:rPr lang="en-US"/>
              <a:pPr>
                <a:defRPr/>
              </a:pPr>
              <a:t>‹#›</a:t>
            </a:fld>
            <a:endParaRPr lang="en-US"/>
          </a:p>
        </p:txBody>
      </p:sp>
    </p:spTree>
    <p:extLst>
      <p:ext uri="{BB962C8B-B14F-4D97-AF65-F5344CB8AC3E}">
        <p14:creationId xmlns:p14="http://schemas.microsoft.com/office/powerpoint/2010/main" val="2570205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34218D3E-E1CE-5B4F-AC0C-DF3AD1F38E98}" type="slidenum">
              <a:rPr lang="en-US"/>
              <a:pPr>
                <a:defRPr/>
              </a:pPr>
              <a:t>‹#›</a:t>
            </a:fld>
            <a:endParaRPr lang="en-US"/>
          </a:p>
        </p:txBody>
      </p:sp>
    </p:spTree>
    <p:extLst>
      <p:ext uri="{BB962C8B-B14F-4D97-AF65-F5344CB8AC3E}">
        <p14:creationId xmlns:p14="http://schemas.microsoft.com/office/powerpoint/2010/main" val="241587231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2649068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07/12/2024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01038808"/>
      </p:ext>
    </p:extLst>
  </p:cSld>
  <p:clrMapOvr>
    <a:overrideClrMapping bg1="lt1" tx1="dk1" bg2="lt2" tx2="dk2" accent1="accent1" accent2="accent2" accent3="accent3" accent4="accent4" accent5="accent5" accent6="accent6" hlink="hlink" folHlink="folHlink"/>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07/12/2024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271264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07/12/2024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6682100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07/12/2024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32698242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07/12/2024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190741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07/12/2024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8645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07/12/2024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27909994"/>
      </p:ext>
    </p:extLst>
  </p:cSld>
  <p:clrMapOvr>
    <a:overrideClrMapping bg1="lt1" tx1="dk1" bg2="lt2" tx2="dk2" accent1="accent1" accent2="accent2" accent3="accent3" accent4="accent4" accent5="accent5" accent6="accent6" hlink="hlink" folHlink="folHlink"/>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0999674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07/12/2024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597749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8E981A2D-C654-0240-B49B-2A48EC35CFCE}" type="slidenum">
              <a:rPr lang="en-US"/>
              <a:pPr>
                <a:defRPr/>
              </a:pPr>
              <a:t>‹#›</a:t>
            </a:fld>
            <a:endParaRPr lang="en-US"/>
          </a:p>
        </p:txBody>
      </p:sp>
    </p:spTree>
    <p:extLst>
      <p:ext uri="{BB962C8B-B14F-4D97-AF65-F5344CB8AC3E}">
        <p14:creationId xmlns:p14="http://schemas.microsoft.com/office/powerpoint/2010/main" val="4825124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50076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132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2829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51454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717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00757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03561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5327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42386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04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40F8892-AFE9-1748-AA8A-AA693DA7C585}" type="slidenum">
              <a:rPr lang="en-US"/>
              <a:pPr>
                <a:defRPr/>
              </a:pPr>
              <a:t>‹#›</a:t>
            </a:fld>
            <a:endParaRPr lang="en-US"/>
          </a:p>
        </p:txBody>
      </p:sp>
    </p:spTree>
    <p:extLst>
      <p:ext uri="{BB962C8B-B14F-4D97-AF65-F5344CB8AC3E}">
        <p14:creationId xmlns:p14="http://schemas.microsoft.com/office/powerpoint/2010/main" val="288373133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722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12037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4660756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9164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4261874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384066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172521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10985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1236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5487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2517A92F-DE48-F34E-8546-1A15220A1A57}" type="slidenum">
              <a:rPr lang="en-US"/>
              <a:pPr>
                <a:defRPr/>
              </a:pPr>
              <a:t>‹#›</a:t>
            </a:fld>
            <a:endParaRPr lang="en-US"/>
          </a:p>
        </p:txBody>
      </p:sp>
    </p:spTree>
    <p:extLst>
      <p:ext uri="{BB962C8B-B14F-4D97-AF65-F5344CB8AC3E}">
        <p14:creationId xmlns:p14="http://schemas.microsoft.com/office/powerpoint/2010/main" val="14572870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99096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39266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6377243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738814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60515712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2201573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51787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9684486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8530313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443390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91EA23FB-63AC-104E-A737-D8043C5B6BC6}" type="slidenum">
              <a:rPr lang="en-US"/>
              <a:pPr>
                <a:defRPr/>
              </a:pPr>
              <a:t>‹#›</a:t>
            </a:fld>
            <a:endParaRPr lang="en-US"/>
          </a:p>
        </p:txBody>
      </p:sp>
    </p:spTree>
    <p:extLst>
      <p:ext uri="{BB962C8B-B14F-4D97-AF65-F5344CB8AC3E}">
        <p14:creationId xmlns:p14="http://schemas.microsoft.com/office/powerpoint/2010/main" val="39091930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446370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240257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8746004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27324079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814047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12A5B01-5765-0348-98A0-1B0EB374D68D}" type="slidenum">
              <a:rPr lang="en-US"/>
              <a:pPr>
                <a:defRPr/>
              </a:pPr>
              <a:t>‹#›</a:t>
            </a:fld>
            <a:endParaRPr lang="en-US"/>
          </a:p>
        </p:txBody>
      </p:sp>
    </p:spTree>
    <p:extLst>
      <p:ext uri="{BB962C8B-B14F-4D97-AF65-F5344CB8AC3E}">
        <p14:creationId xmlns:p14="http://schemas.microsoft.com/office/powerpoint/2010/main" val="20036473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9619562-D3D2-7549-973A-6FCE69EF7E28}" type="slidenum">
              <a:rPr lang="en-US"/>
              <a:pPr>
                <a:defRPr/>
              </a:pPr>
              <a:t>‹#›</a:t>
            </a:fld>
            <a:endParaRPr lang="en-US"/>
          </a:p>
        </p:txBody>
      </p:sp>
    </p:spTree>
    <p:extLst>
      <p:ext uri="{BB962C8B-B14F-4D97-AF65-F5344CB8AC3E}">
        <p14:creationId xmlns:p14="http://schemas.microsoft.com/office/powerpoint/2010/main" val="408611878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11A075-0E67-9F49-A047-12BF46D75471}" type="slidenum">
              <a:rPr lang="en-US"/>
              <a:pPr>
                <a:defRPr/>
              </a:pPr>
              <a:t>‹#›</a:t>
            </a:fld>
            <a:endParaRPr lang="en-US"/>
          </a:p>
        </p:txBody>
      </p:sp>
    </p:spTree>
    <p:extLst>
      <p:ext uri="{BB962C8B-B14F-4D97-AF65-F5344CB8AC3E}">
        <p14:creationId xmlns:p14="http://schemas.microsoft.com/office/powerpoint/2010/main" val="632976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FE13C0-AEA5-474E-AA8C-49EAC174FDD0}" type="slidenum">
              <a:rPr lang="en-US"/>
              <a:pPr>
                <a:defRPr/>
              </a:pPr>
              <a:t>‹#›</a:t>
            </a:fld>
            <a:endParaRPr lang="en-US"/>
          </a:p>
        </p:txBody>
      </p:sp>
    </p:spTree>
    <p:extLst>
      <p:ext uri="{BB962C8B-B14F-4D97-AF65-F5344CB8AC3E}">
        <p14:creationId xmlns:p14="http://schemas.microsoft.com/office/powerpoint/2010/main" val="33556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FDE254-0240-E641-8E1F-92C378BEDFA5}" type="slidenum">
              <a:rPr lang="en-US"/>
              <a:pPr>
                <a:defRPr/>
              </a:pPr>
              <a:t>‹#›</a:t>
            </a:fld>
            <a:endParaRPr lang="en-US"/>
          </a:p>
        </p:txBody>
      </p:sp>
    </p:spTree>
    <p:extLst>
      <p:ext uri="{BB962C8B-B14F-4D97-AF65-F5344CB8AC3E}">
        <p14:creationId xmlns:p14="http://schemas.microsoft.com/office/powerpoint/2010/main" val="21569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726AAD0-6A7F-1F4F-A89D-5DF27478CE6B}" type="slidenum">
              <a:rPr lang="en-US"/>
              <a:pPr>
                <a:defRPr/>
              </a:pPr>
              <a:t>‹#›</a:t>
            </a:fld>
            <a:endParaRPr lang="en-US"/>
          </a:p>
        </p:txBody>
      </p:sp>
    </p:spTree>
    <p:extLst>
      <p:ext uri="{BB962C8B-B14F-4D97-AF65-F5344CB8AC3E}">
        <p14:creationId xmlns:p14="http://schemas.microsoft.com/office/powerpoint/2010/main" val="105598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3BF4E4A-116C-4C41-8D96-A38D0540E17C}" type="slidenum">
              <a:rPr lang="en-US"/>
              <a:pPr>
                <a:defRPr/>
              </a:pPr>
              <a:t>‹#›</a:t>
            </a:fld>
            <a:endParaRPr lang="en-US"/>
          </a:p>
        </p:txBody>
      </p:sp>
    </p:spTree>
    <p:extLst>
      <p:ext uri="{BB962C8B-B14F-4D97-AF65-F5344CB8AC3E}">
        <p14:creationId xmlns:p14="http://schemas.microsoft.com/office/powerpoint/2010/main" val="3517988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2E7121A-6C4E-6D44-B12A-A0C68ED4A09E}" type="slidenum">
              <a:rPr lang="en-US"/>
              <a:pPr>
                <a:defRPr/>
              </a:pPr>
              <a:t>‹#›</a:t>
            </a:fld>
            <a:endParaRPr lang="en-US"/>
          </a:p>
        </p:txBody>
      </p:sp>
    </p:spTree>
    <p:extLst>
      <p:ext uri="{BB962C8B-B14F-4D97-AF65-F5344CB8AC3E}">
        <p14:creationId xmlns:p14="http://schemas.microsoft.com/office/powerpoint/2010/main" val="337339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B643D017-6D4D-F44C-9826-5E156D9AC0B7}" type="slidenum">
              <a:rPr lang="en-US"/>
              <a:pPr>
                <a:defRPr/>
              </a:pPr>
              <a:t>‹#›</a:t>
            </a:fld>
            <a:endParaRPr lang="en-US"/>
          </a:p>
        </p:txBody>
      </p:sp>
    </p:spTree>
    <p:extLst>
      <p:ext uri="{BB962C8B-B14F-4D97-AF65-F5344CB8AC3E}">
        <p14:creationId xmlns:p14="http://schemas.microsoft.com/office/powerpoint/2010/main" val="3631181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10FCF8EB-97E5-9B4B-B1E0-69EE7E41D5DD}" type="slidenum">
              <a:rPr lang="en-US"/>
              <a:pPr>
                <a:defRPr/>
              </a:pPr>
              <a:t>‹#›</a:t>
            </a:fld>
            <a:endParaRPr lang="en-US"/>
          </a:p>
        </p:txBody>
      </p:sp>
    </p:spTree>
    <p:extLst>
      <p:ext uri="{BB962C8B-B14F-4D97-AF65-F5344CB8AC3E}">
        <p14:creationId xmlns:p14="http://schemas.microsoft.com/office/powerpoint/2010/main" val="324123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EB77E1C-D565-2B4B-B61F-2A50E3076B90}" type="slidenum">
              <a:rPr lang="en-US"/>
              <a:pPr>
                <a:defRPr/>
              </a:pPr>
              <a:t>‹#›</a:t>
            </a:fld>
            <a:endParaRPr lang="en-US"/>
          </a:p>
        </p:txBody>
      </p:sp>
    </p:spTree>
    <p:extLst>
      <p:ext uri="{BB962C8B-B14F-4D97-AF65-F5344CB8AC3E}">
        <p14:creationId xmlns:p14="http://schemas.microsoft.com/office/powerpoint/2010/main" val="2821287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808E4C2-5468-F148-BC5C-F96AB1215C14}" type="slidenum">
              <a:rPr lang="en-US"/>
              <a:pPr>
                <a:defRPr/>
              </a:pPr>
              <a:t>‹#›</a:t>
            </a:fld>
            <a:endParaRPr lang="en-US"/>
          </a:p>
        </p:txBody>
      </p:sp>
    </p:spTree>
    <p:extLst>
      <p:ext uri="{BB962C8B-B14F-4D97-AF65-F5344CB8AC3E}">
        <p14:creationId xmlns:p14="http://schemas.microsoft.com/office/powerpoint/2010/main" val="193267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7EC55F8-4E06-0F45-A073-96B13E0C2A3B}" type="slidenum">
              <a:rPr lang="en-US"/>
              <a:pPr>
                <a:defRPr/>
              </a:pPr>
              <a:t>‹#›</a:t>
            </a:fld>
            <a:endParaRPr lang="en-US"/>
          </a:p>
        </p:txBody>
      </p:sp>
    </p:spTree>
    <p:extLst>
      <p:ext uri="{BB962C8B-B14F-4D97-AF65-F5344CB8AC3E}">
        <p14:creationId xmlns:p14="http://schemas.microsoft.com/office/powerpoint/2010/main" val="108688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E6D63A6-2EE6-0D47-84B4-76D41A04D92A}" type="slidenum">
              <a:rPr lang="en-US"/>
              <a:pPr>
                <a:defRPr/>
              </a:pPr>
              <a:t>‹#›</a:t>
            </a:fld>
            <a:endParaRPr lang="en-US"/>
          </a:p>
        </p:txBody>
      </p:sp>
    </p:spTree>
    <p:extLst>
      <p:ext uri="{BB962C8B-B14F-4D97-AF65-F5344CB8AC3E}">
        <p14:creationId xmlns:p14="http://schemas.microsoft.com/office/powerpoint/2010/main" val="2560115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8550F7-D8B5-ED4F-BA46-A0C6644C087C}" type="slidenum">
              <a:rPr lang="en-US"/>
              <a:pPr>
                <a:defRPr/>
              </a:pPr>
              <a:t>‹#›</a:t>
            </a:fld>
            <a:endParaRPr lang="en-US"/>
          </a:p>
        </p:txBody>
      </p:sp>
    </p:spTree>
    <p:extLst>
      <p:ext uri="{BB962C8B-B14F-4D97-AF65-F5344CB8AC3E}">
        <p14:creationId xmlns:p14="http://schemas.microsoft.com/office/powerpoint/2010/main" val="1140967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6536AD4-9445-1046-B43A-486086844407}" type="slidenum">
              <a:rPr lang="en-US"/>
              <a:pPr>
                <a:defRPr/>
              </a:pPr>
              <a:t>‹#›</a:t>
            </a:fld>
            <a:endParaRPr lang="en-US"/>
          </a:p>
        </p:txBody>
      </p:sp>
    </p:spTree>
    <p:extLst>
      <p:ext uri="{BB962C8B-B14F-4D97-AF65-F5344CB8AC3E}">
        <p14:creationId xmlns:p14="http://schemas.microsoft.com/office/powerpoint/2010/main" val="195964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6DBA9A3-6BDD-AC46-AD28-C722DC2A6F9B}" type="slidenum">
              <a:rPr lang="en-US"/>
              <a:pPr>
                <a:defRPr/>
              </a:pPr>
              <a:t>‹#›</a:t>
            </a:fld>
            <a:endParaRPr lang="en-US"/>
          </a:p>
        </p:txBody>
      </p:sp>
    </p:spTree>
    <p:extLst>
      <p:ext uri="{BB962C8B-B14F-4D97-AF65-F5344CB8AC3E}">
        <p14:creationId xmlns:p14="http://schemas.microsoft.com/office/powerpoint/2010/main" val="2480782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1052F2-4D43-264E-9A23-814948E5A949}" type="slidenum">
              <a:rPr lang="en-US"/>
              <a:pPr>
                <a:defRPr/>
              </a:pPr>
              <a:t>‹#›</a:t>
            </a:fld>
            <a:endParaRPr lang="en-US"/>
          </a:p>
        </p:txBody>
      </p:sp>
    </p:spTree>
    <p:extLst>
      <p:ext uri="{BB962C8B-B14F-4D97-AF65-F5344CB8AC3E}">
        <p14:creationId xmlns:p14="http://schemas.microsoft.com/office/powerpoint/2010/main" val="2075639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2E98A0-1FFF-2E4C-AE12-D955595C3233}" type="slidenum">
              <a:rPr lang="en-US"/>
              <a:pPr>
                <a:defRPr/>
              </a:pPr>
              <a:t>‹#›</a:t>
            </a:fld>
            <a:endParaRPr lang="en-US"/>
          </a:p>
        </p:txBody>
      </p:sp>
    </p:spTree>
    <p:extLst>
      <p:ext uri="{BB962C8B-B14F-4D97-AF65-F5344CB8AC3E}">
        <p14:creationId xmlns:p14="http://schemas.microsoft.com/office/powerpoint/2010/main" val="16765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698C6D-EF72-4A49-84C4-059D24728F8D}" type="slidenum">
              <a:rPr lang="en-US"/>
              <a:pPr>
                <a:defRPr/>
              </a:pPr>
              <a:t>‹#›</a:t>
            </a:fld>
            <a:endParaRPr lang="en-US"/>
          </a:p>
        </p:txBody>
      </p:sp>
    </p:spTree>
    <p:extLst>
      <p:ext uri="{BB962C8B-B14F-4D97-AF65-F5344CB8AC3E}">
        <p14:creationId xmlns:p14="http://schemas.microsoft.com/office/powerpoint/2010/main" val="3848787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0FE775D-5E01-7248-8517-258372A2F075}" type="slidenum">
              <a:rPr lang="en-US"/>
              <a:pPr>
                <a:defRPr/>
              </a:pPr>
              <a:t>‹#›</a:t>
            </a:fld>
            <a:endParaRPr lang="en-US"/>
          </a:p>
        </p:txBody>
      </p:sp>
    </p:spTree>
    <p:extLst>
      <p:ext uri="{BB962C8B-B14F-4D97-AF65-F5344CB8AC3E}">
        <p14:creationId xmlns:p14="http://schemas.microsoft.com/office/powerpoint/2010/main" val="186264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0C1E972-32AF-FC43-981E-8F93AE81E362}" type="slidenum">
              <a:rPr lang="en-US"/>
              <a:pPr>
                <a:defRPr/>
              </a:pPr>
              <a:t>‹#›</a:t>
            </a:fld>
            <a:endParaRPr lang="en-US"/>
          </a:p>
        </p:txBody>
      </p:sp>
    </p:spTree>
    <p:extLst>
      <p:ext uri="{BB962C8B-B14F-4D97-AF65-F5344CB8AC3E}">
        <p14:creationId xmlns:p14="http://schemas.microsoft.com/office/powerpoint/2010/main" val="3838247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8CC3E0-70B6-474C-BCCF-013EAE4AD57B}" type="slidenum">
              <a:rPr lang="en-US"/>
              <a:pPr>
                <a:defRPr/>
              </a:pPr>
              <a:t>‹#›</a:t>
            </a:fld>
            <a:endParaRPr lang="en-US"/>
          </a:p>
        </p:txBody>
      </p:sp>
    </p:spTree>
    <p:extLst>
      <p:ext uri="{BB962C8B-B14F-4D97-AF65-F5344CB8AC3E}">
        <p14:creationId xmlns:p14="http://schemas.microsoft.com/office/powerpoint/2010/main" val="381692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B61DACE-9E26-564F-9313-FBEDFDC6367E}" type="slidenum">
              <a:rPr lang="en-US"/>
              <a:pPr>
                <a:defRPr/>
              </a:pPr>
              <a:t>‹#›</a:t>
            </a:fld>
            <a:endParaRPr lang="en-US"/>
          </a:p>
        </p:txBody>
      </p:sp>
    </p:spTree>
    <p:extLst>
      <p:ext uri="{BB962C8B-B14F-4D97-AF65-F5344CB8AC3E}">
        <p14:creationId xmlns:p14="http://schemas.microsoft.com/office/powerpoint/2010/main" val="3009075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8E2C6EB-FEF0-2546-A4E0-198AB76D424E}" type="slidenum">
              <a:rPr lang="en-US"/>
              <a:pPr>
                <a:defRPr/>
              </a:pPr>
              <a:t>‹#›</a:t>
            </a:fld>
            <a:endParaRPr lang="en-US"/>
          </a:p>
        </p:txBody>
      </p:sp>
    </p:spTree>
    <p:extLst>
      <p:ext uri="{BB962C8B-B14F-4D97-AF65-F5344CB8AC3E}">
        <p14:creationId xmlns:p14="http://schemas.microsoft.com/office/powerpoint/2010/main" val="526002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ED38C61-C29E-D344-BD2E-706C9FCF5CC2}" type="slidenum">
              <a:rPr lang="en-US"/>
              <a:pPr>
                <a:defRPr/>
              </a:pPr>
              <a:t>‹#›</a:t>
            </a:fld>
            <a:endParaRPr lang="en-US"/>
          </a:p>
        </p:txBody>
      </p:sp>
    </p:spTree>
    <p:extLst>
      <p:ext uri="{BB962C8B-B14F-4D97-AF65-F5344CB8AC3E}">
        <p14:creationId xmlns:p14="http://schemas.microsoft.com/office/powerpoint/2010/main" val="1608489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76CA9A3-2395-E841-893A-38E40F2CF090}" type="slidenum">
              <a:rPr lang="en-US"/>
              <a:pPr>
                <a:defRPr/>
              </a:pPr>
              <a:t>‹#›</a:t>
            </a:fld>
            <a:endParaRPr lang="en-US"/>
          </a:p>
        </p:txBody>
      </p:sp>
    </p:spTree>
    <p:extLst>
      <p:ext uri="{BB962C8B-B14F-4D97-AF65-F5344CB8AC3E}">
        <p14:creationId xmlns:p14="http://schemas.microsoft.com/office/powerpoint/2010/main" val="358665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F179D8AC-89A3-174C-B9A4-74A944F17DDD}" type="slidenum">
              <a:rPr lang="en-US"/>
              <a:pPr>
                <a:defRPr/>
              </a:pPr>
              <a:t>‹#›</a:t>
            </a:fld>
            <a:endParaRPr lang="en-US"/>
          </a:p>
        </p:txBody>
      </p:sp>
    </p:spTree>
    <p:extLst>
      <p:ext uri="{BB962C8B-B14F-4D97-AF65-F5344CB8AC3E}">
        <p14:creationId xmlns:p14="http://schemas.microsoft.com/office/powerpoint/2010/main" val="233795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B9AE50-4EF0-BE4D-B527-2326F8693379}" type="slidenum">
              <a:rPr lang="en-US"/>
              <a:pPr>
                <a:defRPr/>
              </a:pPr>
              <a:t>‹#›</a:t>
            </a:fld>
            <a:endParaRPr lang="en-US"/>
          </a:p>
        </p:txBody>
      </p:sp>
    </p:spTree>
    <p:extLst>
      <p:ext uri="{BB962C8B-B14F-4D97-AF65-F5344CB8AC3E}">
        <p14:creationId xmlns:p14="http://schemas.microsoft.com/office/powerpoint/2010/main" val="3385825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B79C2F7-8BF7-8F45-84FE-D81BE648256A}" type="slidenum">
              <a:rPr lang="en-US"/>
              <a:pPr>
                <a:defRPr/>
              </a:pPr>
              <a:t>‹#›</a:t>
            </a:fld>
            <a:endParaRPr lang="en-US"/>
          </a:p>
        </p:txBody>
      </p:sp>
    </p:spTree>
    <p:extLst>
      <p:ext uri="{BB962C8B-B14F-4D97-AF65-F5344CB8AC3E}">
        <p14:creationId xmlns:p14="http://schemas.microsoft.com/office/powerpoint/2010/main" val="3541418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95DC486-CF59-0547-A4CB-D26595B832A4}" type="slidenum">
              <a:rPr lang="en-US"/>
              <a:pPr>
                <a:defRPr/>
              </a:pPr>
              <a:t>‹#›</a:t>
            </a:fld>
            <a:endParaRPr lang="en-US"/>
          </a:p>
        </p:txBody>
      </p:sp>
    </p:spTree>
    <p:extLst>
      <p:ext uri="{BB962C8B-B14F-4D97-AF65-F5344CB8AC3E}">
        <p14:creationId xmlns:p14="http://schemas.microsoft.com/office/powerpoint/2010/main" val="205125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FF36F57-0B62-354B-8003-B0EEB9792D6D}" type="slidenum">
              <a:rPr lang="en-US"/>
              <a:pPr>
                <a:defRPr/>
              </a:pPr>
              <a:t>‹#›</a:t>
            </a:fld>
            <a:endParaRPr lang="en-US"/>
          </a:p>
        </p:txBody>
      </p:sp>
    </p:spTree>
    <p:extLst>
      <p:ext uri="{BB962C8B-B14F-4D97-AF65-F5344CB8AC3E}">
        <p14:creationId xmlns:p14="http://schemas.microsoft.com/office/powerpoint/2010/main" val="2802326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AB81642-ABF6-8544-8AC0-C01E644108E6}" type="slidenum">
              <a:rPr lang="en-US"/>
              <a:pPr>
                <a:defRPr/>
              </a:pPr>
              <a:t>‹#›</a:t>
            </a:fld>
            <a:endParaRPr lang="en-US"/>
          </a:p>
        </p:txBody>
      </p:sp>
    </p:spTree>
    <p:extLst>
      <p:ext uri="{BB962C8B-B14F-4D97-AF65-F5344CB8AC3E}">
        <p14:creationId xmlns:p14="http://schemas.microsoft.com/office/powerpoint/2010/main" val="4116755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70C0A04-D901-0A47-8506-88D64493AE2D}" type="slidenum">
              <a:rPr lang="en-US"/>
              <a:pPr>
                <a:defRPr/>
              </a:pPr>
              <a:t>‹#›</a:t>
            </a:fld>
            <a:endParaRPr lang="en-US"/>
          </a:p>
        </p:txBody>
      </p:sp>
    </p:spTree>
    <p:extLst>
      <p:ext uri="{BB962C8B-B14F-4D97-AF65-F5344CB8AC3E}">
        <p14:creationId xmlns:p14="http://schemas.microsoft.com/office/powerpoint/2010/main" val="1903153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CBDC6B9-BD56-2748-B1B4-03C590210AA7}" type="slidenum">
              <a:rPr lang="en-US"/>
              <a:pPr>
                <a:defRPr/>
              </a:pPr>
              <a:t>‹#›</a:t>
            </a:fld>
            <a:endParaRPr lang="en-US"/>
          </a:p>
        </p:txBody>
      </p:sp>
    </p:spTree>
    <p:extLst>
      <p:ext uri="{BB962C8B-B14F-4D97-AF65-F5344CB8AC3E}">
        <p14:creationId xmlns:p14="http://schemas.microsoft.com/office/powerpoint/2010/main" val="2680041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711653-8642-4446-9BDA-972919529436}" type="slidenum">
              <a:rPr lang="en-US"/>
              <a:pPr>
                <a:defRPr/>
              </a:pPr>
              <a:t>‹#›</a:t>
            </a:fld>
            <a:endParaRPr lang="en-US"/>
          </a:p>
        </p:txBody>
      </p:sp>
    </p:spTree>
    <p:extLst>
      <p:ext uri="{BB962C8B-B14F-4D97-AF65-F5344CB8AC3E}">
        <p14:creationId xmlns:p14="http://schemas.microsoft.com/office/powerpoint/2010/main" val="425072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9DC9B8-5BF0-F64E-8639-B7659056165F}" type="slidenum">
              <a:rPr lang="en-US"/>
              <a:pPr>
                <a:defRPr/>
              </a:pPr>
              <a:t>‹#›</a:t>
            </a:fld>
            <a:endParaRPr lang="en-US"/>
          </a:p>
        </p:txBody>
      </p:sp>
    </p:spTree>
    <p:extLst>
      <p:ext uri="{BB962C8B-B14F-4D97-AF65-F5344CB8AC3E}">
        <p14:creationId xmlns:p14="http://schemas.microsoft.com/office/powerpoint/2010/main" val="1706727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30632F-91C5-F84F-8670-86449A50FD9A}" type="slidenum">
              <a:rPr lang="en-US"/>
              <a:pPr>
                <a:defRPr/>
              </a:pPr>
              <a:t>‹#›</a:t>
            </a:fld>
            <a:endParaRPr lang="en-US"/>
          </a:p>
        </p:txBody>
      </p:sp>
    </p:spTree>
    <p:extLst>
      <p:ext uri="{BB962C8B-B14F-4D97-AF65-F5344CB8AC3E}">
        <p14:creationId xmlns:p14="http://schemas.microsoft.com/office/powerpoint/2010/main" val="7170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51F4ADF-899B-D043-A329-00BE9BC456BC}" type="slidenum">
              <a:rPr lang="en-US"/>
              <a:pPr>
                <a:defRPr/>
              </a:pPr>
              <a:t>‹#›</a:t>
            </a:fld>
            <a:endParaRPr lang="en-US"/>
          </a:p>
        </p:txBody>
      </p:sp>
    </p:spTree>
    <p:extLst>
      <p:ext uri="{BB962C8B-B14F-4D97-AF65-F5344CB8AC3E}">
        <p14:creationId xmlns:p14="http://schemas.microsoft.com/office/powerpoint/2010/main" val="2700039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8ED5A1-F183-624B-8FB5-2E87A47EC4B7}" type="slidenum">
              <a:rPr lang="en-US"/>
              <a:pPr>
                <a:defRPr/>
              </a:pPr>
              <a:t>‹#›</a:t>
            </a:fld>
            <a:endParaRPr lang="en-US"/>
          </a:p>
        </p:txBody>
      </p:sp>
    </p:spTree>
    <p:extLst>
      <p:ext uri="{BB962C8B-B14F-4D97-AF65-F5344CB8AC3E}">
        <p14:creationId xmlns:p14="http://schemas.microsoft.com/office/powerpoint/2010/main" val="4120093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4E3DC7C-F65F-7341-BECD-CCC3F6D4F474}" type="slidenum">
              <a:rPr lang="en-US"/>
              <a:pPr>
                <a:defRPr/>
              </a:pPr>
              <a:t>‹#›</a:t>
            </a:fld>
            <a:endParaRPr lang="en-US"/>
          </a:p>
        </p:txBody>
      </p:sp>
    </p:spTree>
    <p:extLst>
      <p:ext uri="{BB962C8B-B14F-4D97-AF65-F5344CB8AC3E}">
        <p14:creationId xmlns:p14="http://schemas.microsoft.com/office/powerpoint/2010/main" val="2815048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99330949-8C58-8440-9D36-8500A1DF0D58}" type="slidenum">
              <a:rPr lang="en-US"/>
              <a:pPr>
                <a:defRPr/>
              </a:pPr>
              <a:t>‹#›</a:t>
            </a:fld>
            <a:endParaRPr lang="en-US"/>
          </a:p>
        </p:txBody>
      </p:sp>
    </p:spTree>
    <p:extLst>
      <p:ext uri="{BB962C8B-B14F-4D97-AF65-F5344CB8AC3E}">
        <p14:creationId xmlns:p14="http://schemas.microsoft.com/office/powerpoint/2010/main" val="25314041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9C9AE40-1601-054D-86FD-7C0C0128A71B}" type="slidenum">
              <a:rPr lang="en-US"/>
              <a:pPr>
                <a:defRPr/>
              </a:pPr>
              <a:t>‹#›</a:t>
            </a:fld>
            <a:endParaRPr lang="en-US"/>
          </a:p>
        </p:txBody>
      </p:sp>
    </p:spTree>
    <p:extLst>
      <p:ext uri="{BB962C8B-B14F-4D97-AF65-F5344CB8AC3E}">
        <p14:creationId xmlns:p14="http://schemas.microsoft.com/office/powerpoint/2010/main" val="106209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AD598F7-7644-C444-AF9A-DEF84790A6AA}" type="slidenum">
              <a:rPr lang="en-US"/>
              <a:pPr>
                <a:defRPr/>
              </a:pPr>
              <a:t>‹#›</a:t>
            </a:fld>
            <a:endParaRPr lang="en-US"/>
          </a:p>
        </p:txBody>
      </p:sp>
    </p:spTree>
    <p:extLst>
      <p:ext uri="{BB962C8B-B14F-4D97-AF65-F5344CB8AC3E}">
        <p14:creationId xmlns:p14="http://schemas.microsoft.com/office/powerpoint/2010/main" val="2903553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3E01BEB-3EA5-954F-A6CD-907A53F23D3C}" type="slidenum">
              <a:rPr lang="en-US"/>
              <a:pPr>
                <a:defRPr/>
              </a:pPr>
              <a:t>‹#›</a:t>
            </a:fld>
            <a:endParaRPr lang="en-US"/>
          </a:p>
        </p:txBody>
      </p:sp>
    </p:spTree>
    <p:extLst>
      <p:ext uri="{BB962C8B-B14F-4D97-AF65-F5344CB8AC3E}">
        <p14:creationId xmlns:p14="http://schemas.microsoft.com/office/powerpoint/2010/main" val="396559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230696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88375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93462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7313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D13A32F-0EF2-654C-ACED-0AD54BB27899}" type="slidenum">
              <a:rPr lang="en-US"/>
              <a:pPr>
                <a:defRPr/>
              </a:pPr>
              <a:t>‹#›</a:t>
            </a:fld>
            <a:endParaRPr lang="en-US"/>
          </a:p>
        </p:txBody>
      </p:sp>
    </p:spTree>
    <p:extLst>
      <p:ext uri="{BB962C8B-B14F-4D97-AF65-F5344CB8AC3E}">
        <p14:creationId xmlns:p14="http://schemas.microsoft.com/office/powerpoint/2010/main" val="1796066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94597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004221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2731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792960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42842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52441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13970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10597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524400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607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0.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theme" Target="../theme/theme14.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9.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1.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1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3.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theme" Target="../theme/theme32.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35.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19"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6.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3.pn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jpeg"/><Relationship Id="rId10" Type="http://schemas.openxmlformats.org/officeDocument/2006/relationships/slideLayout" Target="../slideLayouts/slideLayout69.xml"/><Relationship Id="rId19" Type="http://schemas.openxmlformats.org/officeDocument/2006/relationships/image" Target="../media/image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3.png"/><Relationship Id="rId2" Type="http://schemas.openxmlformats.org/officeDocument/2006/relationships/slideLayout" Target="../slideLayouts/slideLayout74.xml"/><Relationship Id="rId16"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jpeg"/><Relationship Id="rId10" Type="http://schemas.openxmlformats.org/officeDocument/2006/relationships/slideLayout" Target="../slideLayouts/slideLayout82.xml"/><Relationship Id="rId19" Type="http://schemas.openxmlformats.org/officeDocument/2006/relationships/image" Target="../media/image7.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6.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3.png"/><Relationship Id="rId2" Type="http://schemas.openxmlformats.org/officeDocument/2006/relationships/slideLayout" Target="../slideLayouts/slideLayout87.xml"/><Relationship Id="rId16" Type="http://schemas.openxmlformats.org/officeDocument/2006/relationships/image" Target="../media/image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5.jpeg"/><Relationship Id="rId10" Type="http://schemas.openxmlformats.org/officeDocument/2006/relationships/slideLayout" Target="../slideLayouts/slideLayout95.xml"/><Relationship Id="rId19" Type="http://schemas.openxmlformats.org/officeDocument/2006/relationships/image" Target="../media/image7.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3"/>
          <p:cNvSpPr>
            <a:spLocks noGrp="1" noChangeArrowheads="1"/>
          </p:cNvSpPr>
          <p:nvPr>
            <p:ph type="dt"/>
          </p:nvPr>
        </p:nvSpPr>
        <p:spPr bwMode="auto">
          <a:xfrm>
            <a:off x="8382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defRPr sz="1400" smtClean="0">
                <a:solidFill>
                  <a:srgbClr val="482400"/>
                </a:solidFill>
                <a:latin typeface="Arial" charset="0"/>
                <a:cs typeface="Lucida Sans Unicode" charset="0"/>
              </a:defRPr>
            </a:lvl1pPr>
          </a:lstStyle>
          <a:p>
            <a:pPr>
              <a:defRPr/>
            </a:pPr>
            <a:endParaRPr lang="en-US"/>
          </a:p>
        </p:txBody>
      </p:sp>
      <p:sp>
        <p:nvSpPr>
          <p:cNvPr id="1028" name="Rectangle 4"/>
          <p:cNvSpPr>
            <a:spLocks noGrp="1" noChangeArrowheads="1"/>
          </p:cNvSpPr>
          <p:nvPr>
            <p:ph type="ftr"/>
          </p:nvPr>
        </p:nvSpPr>
        <p:spPr bwMode="auto">
          <a:xfrm>
            <a:off x="3429000" y="6400800"/>
            <a:ext cx="28924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ctr">
              <a:defRPr sz="1400" smtClean="0">
                <a:solidFill>
                  <a:srgbClr val="482400"/>
                </a:solidFill>
                <a:latin typeface="Arial" charset="0"/>
                <a:cs typeface="Lucida Sans Unicode" charset="0"/>
              </a:defRPr>
            </a:lvl1pPr>
          </a:lstStyle>
          <a:p>
            <a:pPr>
              <a:defRPr/>
            </a:pPr>
            <a:endParaRPr lang="en-US"/>
          </a:p>
        </p:txBody>
      </p:sp>
      <p:sp>
        <p:nvSpPr>
          <p:cNvPr id="1029" name="Rectangle 5"/>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r">
              <a:defRPr sz="1400" smtClean="0">
                <a:solidFill>
                  <a:srgbClr val="482400"/>
                </a:solidFill>
                <a:latin typeface="Arial" charset="0"/>
                <a:cs typeface="Lucida Sans Unicode" charset="0"/>
              </a:defRPr>
            </a:lvl1pPr>
          </a:lstStyle>
          <a:p>
            <a:pPr>
              <a:defRPr/>
            </a:pPr>
            <a:fld id="{1B67F127-01FF-0B47-B962-5AF27617AA55}" type="slidenum">
              <a:rPr lang="en-US"/>
              <a:pPr>
                <a:defRPr/>
              </a:pPr>
              <a:t>‹#›</a:t>
            </a:fld>
            <a:endParaRPr lang="en-US"/>
          </a:p>
        </p:txBody>
      </p:sp>
      <p:pic>
        <p:nvPicPr>
          <p:cNvPr id="1031"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2" name="Rectangle 7"/>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eaLnBrk="1" hangingPunct="1">
              <a:buClrTx/>
              <a:buSzTx/>
              <a:buFontTx/>
              <a:buNone/>
              <a:defRPr/>
            </a:pPr>
            <a:fld id="{C16A198B-9034-4749-8A8D-B90A5F5B90A3}" type="datetimeFigureOut">
              <a:rPr lang="en-US">
                <a:latin typeface="Calibri" charset="0"/>
                <a:ea typeface="ＭＳ Ｐゴシック" charset="0"/>
              </a:rPr>
              <a:pPr defTabSz="914400" eaLnBrk="1" hangingPunct="1">
                <a:buClrTx/>
                <a:buSzTx/>
                <a:buFontTx/>
                <a:buNone/>
                <a:defRPr/>
              </a:pPr>
              <a:t>12/7/24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eaLnBrk="1" hangingPunct="1">
              <a:buClrTx/>
              <a:buSzTx/>
              <a:buFontTx/>
              <a:buNone/>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eaLnBrk="1" hangingPunct="1">
              <a:buClrTx/>
              <a:buSzTx/>
              <a:buFontTx/>
              <a:buNone/>
              <a:defRPr/>
            </a:pPr>
            <a:fld id="{FA356419-7718-C74B-9C0F-E2D2C7D5AD85}" type="slidenum">
              <a:rPr lang="en-US">
                <a:latin typeface="Calibri" charset="0"/>
                <a:ea typeface="ＭＳ Ｐゴシック" charset="0"/>
              </a:rPr>
              <a:pPr defTabSz="914400" eaLnBrk="1" hangingPunct="1">
                <a:buClrTx/>
                <a:buSzTx/>
                <a:buFontTx/>
                <a:buNone/>
                <a:defRPr/>
              </a:pPr>
              <a:t>‹#›</a:t>
            </a:fld>
            <a:endParaRPr lang="en-US">
              <a:latin typeface="Calibri" charset="0"/>
              <a:ea typeface="ＭＳ Ｐゴシック" charset="0"/>
            </a:endParaRPr>
          </a:p>
        </p:txBody>
      </p:sp>
    </p:spTree>
    <p:extLst>
      <p:ext uri="{BB962C8B-B14F-4D97-AF65-F5344CB8AC3E}">
        <p14:creationId xmlns:p14="http://schemas.microsoft.com/office/powerpoint/2010/main" val="88254259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993097086"/>
      </p:ext>
    </p:extLst>
  </p:cSld>
  <p:clrMap bg1="dk2" tx1="lt1" bg2="dk1"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buClrTx/>
              <a:buSzTx/>
              <a:buFontTx/>
              <a:buNone/>
              <a:defRPr/>
            </a:pPr>
            <a:fld id="{1D5C261E-1679-774F-B786-F39C014CA69C}" type="datetimeFigureOut">
              <a:rPr lang="en-NZ"/>
              <a:pPr defTabSz="914400">
                <a:buClrTx/>
                <a:buSzTx/>
                <a:buFontTx/>
                <a:buNone/>
                <a:defRPr/>
              </a:pPr>
              <a:t>07/12/2024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buClrTx/>
              <a:buSzTx/>
              <a:buFontTx/>
              <a:buNone/>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buClrTx/>
              <a:buSzTx/>
              <a:buFontTx/>
              <a:buNone/>
              <a:defRPr/>
            </a:pPr>
            <a:fld id="{FAAF8DCE-046A-904B-90A6-C0407654BE76}" type="slidenum">
              <a:rPr lang="en-NZ"/>
              <a:pPr defTabSz="914400">
                <a:buClrTx/>
                <a:buSzTx/>
                <a:buFontTx/>
                <a:buNone/>
                <a:defRPr/>
              </a:pPr>
              <a:t>‹#›</a:t>
            </a:fld>
            <a:endParaRPr lang="en-NZ"/>
          </a:p>
        </p:txBody>
      </p:sp>
    </p:spTree>
    <p:extLst>
      <p:ext uri="{BB962C8B-B14F-4D97-AF65-F5344CB8AC3E}">
        <p14:creationId xmlns:p14="http://schemas.microsoft.com/office/powerpoint/2010/main" val="2059940761"/>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defTabSz="914400">
              <a:buClrTx/>
              <a:buSzTx/>
              <a:buFontTx/>
              <a:buNone/>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defTabSz="914400">
              <a:buClrTx/>
              <a:buSzTx/>
              <a:buFontTx/>
              <a:buNone/>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a:buClrTx/>
              <a:buSzTx/>
              <a:buFontTx/>
              <a:buNone/>
              <a:defRPr/>
            </a:pPr>
            <a:fld id="{0D01A936-1228-CA41-8BF7-5DFAD1FA2BB9}" type="slidenum">
              <a:rPr lang="en-US">
                <a:solidFill>
                  <a:srgbClr val="000000"/>
                </a:solidFill>
                <a:ea typeface="Osaka" charset="0"/>
                <a:cs typeface="Osaka" charset="0"/>
              </a:rPr>
              <a:pPr defTabSz="914400">
                <a:buClrTx/>
                <a:buSzTx/>
                <a:buFontTx/>
                <a:buNone/>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83658403"/>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07BC6420-5CBD-994E-930C-DB2BE84E9538}" type="slidenum">
              <a:rPr lang="en-US"/>
              <a:pPr defTabSz="914400">
                <a:buClrTx/>
                <a:buSzTx/>
                <a:buFontTx/>
                <a:buNone/>
                <a:defRPr/>
              </a:pPr>
              <a:t>‹#›</a:t>
            </a:fld>
            <a:endParaRPr lang="en-US"/>
          </a:p>
        </p:txBody>
      </p:sp>
    </p:spTree>
    <p:extLst>
      <p:ext uri="{BB962C8B-B14F-4D97-AF65-F5344CB8AC3E}">
        <p14:creationId xmlns:p14="http://schemas.microsoft.com/office/powerpoint/2010/main" val="2810300078"/>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740316391"/>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buClrTx/>
              <a:buSzTx/>
              <a:buFontTx/>
              <a:buNone/>
              <a:defRPr/>
            </a:pPr>
            <a:fld id="{0A13D4A3-E66E-9D47-8B45-AF6D3BD6B685}" type="slidenum">
              <a:rPr lang="en-US">
                <a:solidFill>
                  <a:srgbClr val="000000"/>
                </a:solidFill>
                <a:ea typeface="ＭＳ Ｐゴシック" charset="0"/>
              </a:rPr>
              <a:pPr defTabSz="914400">
                <a:buClrTx/>
                <a:buSzTx/>
                <a:buFontTx/>
                <a:buNone/>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956899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893464618"/>
      </p:ext>
    </p:extLst>
  </p:cSld>
  <p:clrMap bg1="dk2" tx1="lt1" bg2="dk1"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defTabSz="914400">
              <a:buClrTx/>
              <a:buSzTx/>
              <a:buFontTx/>
              <a:buNone/>
              <a:defRPr/>
            </a:pPr>
            <a:fld id="{3528EDAE-F66A-9B40-9045-505ED545A27A}"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68869252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827830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752600" y="990600"/>
            <a:ext cx="63976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2"/>
          <p:cNvSpPr>
            <a:spLocks noGrp="1" noChangeArrowheads="1"/>
          </p:cNvSpPr>
          <p:nvPr>
            <p:ph type="dt"/>
          </p:nvPr>
        </p:nvSpPr>
        <p:spPr bwMode="auto">
          <a:xfrm>
            <a:off x="914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400" smtClean="0">
                <a:solidFill>
                  <a:srgbClr val="482400"/>
                </a:solidFill>
                <a:latin typeface="Arial" charset="0"/>
                <a:cs typeface="Lucida Sans Unicode" charset="0"/>
              </a:defRPr>
            </a:lvl1pPr>
          </a:lstStyle>
          <a:p>
            <a:pPr>
              <a:defRPr/>
            </a:pPr>
            <a:endParaRPr lang="en-US"/>
          </a:p>
        </p:txBody>
      </p:sp>
      <p:sp>
        <p:nvSpPr>
          <p:cNvPr id="2051" name="Rectangle 3"/>
          <p:cNvSpPr>
            <a:spLocks noGrp="1" noChangeArrowheads="1"/>
          </p:cNvSpPr>
          <p:nvPr>
            <p:ph type="ftr"/>
          </p:nvPr>
        </p:nvSpPr>
        <p:spPr bwMode="auto">
          <a:xfrm>
            <a:off x="3505200" y="64008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400" smtClean="0">
                <a:solidFill>
                  <a:srgbClr val="482400"/>
                </a:solidFill>
                <a:latin typeface="Arial" charset="0"/>
                <a:cs typeface="Lucida Sans Unicode" charset="0"/>
              </a:defRPr>
            </a:lvl1pPr>
          </a:lstStyle>
          <a:p>
            <a:pPr>
              <a:defRPr/>
            </a:pPr>
            <a:endParaRPr lang="en-US"/>
          </a:p>
        </p:txBody>
      </p:sp>
      <p:sp>
        <p:nvSpPr>
          <p:cNvPr id="2052" name="Rectangle 4"/>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400" smtClean="0">
                <a:solidFill>
                  <a:srgbClr val="482400"/>
                </a:solidFill>
                <a:latin typeface="Arial" charset="0"/>
                <a:cs typeface="Lucida Sans Unicode" charset="0"/>
              </a:defRPr>
            </a:lvl1pPr>
          </a:lstStyle>
          <a:p>
            <a:pPr>
              <a:defRPr/>
            </a:pPr>
            <a:fld id="{0917AEC4-C86F-4941-8023-D848168D7E81}" type="slidenum">
              <a:rPr lang="en-US"/>
              <a:pPr>
                <a:defRPr/>
              </a:pPr>
              <a:t>‹#›</a:t>
            </a:fld>
            <a:endParaRPr lang="en-US"/>
          </a:p>
        </p:txBody>
      </p:sp>
      <p:grpSp>
        <p:nvGrpSpPr>
          <p:cNvPr id="15366" name="Group 5"/>
          <p:cNvGrpSpPr>
            <a:grpSpLocks/>
          </p:cNvGrpSpPr>
          <p:nvPr/>
        </p:nvGrpSpPr>
        <p:grpSpPr bwMode="auto">
          <a:xfrm>
            <a:off x="0" y="0"/>
            <a:ext cx="6361113" cy="6856413"/>
            <a:chOff x="0" y="0"/>
            <a:chExt cx="4007" cy="4319"/>
          </a:xfrm>
        </p:grpSpPr>
        <p:pic>
          <p:nvPicPr>
            <p:cNvPr id="15369"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5367"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8" name="Rectangle 9"/>
          <p:cNvSpPr>
            <a:spLocks noGrp="1" noChangeArrowheads="1"/>
          </p:cNvSpPr>
          <p:nvPr>
            <p:ph type="body" idx="1"/>
          </p:nvPr>
        </p:nvSpPr>
        <p:spPr bwMode="auto">
          <a:xfrm>
            <a:off x="457200" y="1604963"/>
            <a:ext cx="82264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eaLnBrk="1" hangingPunct="1">
              <a:buClrTx/>
              <a:buSzTx/>
              <a:buFontTx/>
              <a:buNone/>
              <a:defRPr/>
            </a:pPr>
            <a:fld id="{938CEE94-DBD3-484C-AEAC-BC368BDC4034}" type="slidenum">
              <a:rPr lang="en-US">
                <a:solidFill>
                  <a:srgbClr val="EAEAEA"/>
                </a:solidFill>
                <a:ea typeface="ＭＳ Ｐゴシック" charset="0"/>
              </a:rPr>
              <a:pPr defTabSz="914400" eaLnBrk="1" hangingPunct="1">
                <a:buClrTx/>
                <a:buSzTx/>
                <a:buFontTx/>
                <a:buNone/>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999271118"/>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3578985194"/>
      </p:ext>
    </p:extLst>
  </p:cSld>
  <p:clrMap bg1="lt1" tx1="dk1" bg2="lt2" tx2="dk2" accent1="accent1" accent2="accent2" accent3="accent3" accent4="accent4" accent5="accent5" accent6="accent6" hlink="hlink" folHlink="folHlink"/>
  <p:sldLayoutIdLst>
    <p:sldLayoutId id="214748444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buClrTx/>
              <a:buSzTx/>
              <a:buFontTx/>
              <a:buNone/>
              <a:defRPr/>
            </a:pPr>
            <a:fld id="{640BB746-9DE7-A944-9115-BEAF38ACA546}" type="slidenum">
              <a:rPr lang="en-US">
                <a:latin typeface="Arial" charset="0"/>
                <a:ea typeface="ＭＳ Ｐゴシック" charset="0"/>
              </a:rPr>
              <a:pPr defTabSz="914400">
                <a:buClrTx/>
                <a:buSzTx/>
                <a:buFontTx/>
                <a:buNone/>
                <a:defRPr/>
              </a:pPr>
              <a:t>‹#›</a:t>
            </a:fld>
            <a:endParaRPr lang="en-US">
              <a:latin typeface="Arial" charset="0"/>
              <a:ea typeface="ＭＳ Ｐゴシック" charset="0"/>
            </a:endParaRPr>
          </a:p>
        </p:txBody>
      </p:sp>
    </p:spTree>
    <p:extLst>
      <p:ext uri="{BB962C8B-B14F-4D97-AF65-F5344CB8AC3E}">
        <p14:creationId xmlns:p14="http://schemas.microsoft.com/office/powerpoint/2010/main" val="1392634865"/>
      </p:ext>
    </p:extLst>
  </p:cSld>
  <p:clrMap bg1="lt1" tx1="dk1" bg2="lt2" tx2="dk2" accent1="accent1" accent2="accent2" accent3="accent3" accent4="accent4" accent5="accent5" accent6="accent6" hlink="hlink" folHlink="folHlink"/>
  <p:sldLayoutIdLst>
    <p:sldLayoutId id="214748445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20894057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92912787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8839200" cy="6858000"/>
            <a:chOff x="0" y="0"/>
            <a:chExt cx="5568" cy="4320"/>
          </a:xfrm>
        </p:grpSpPr>
        <p:grpSp>
          <p:nvGrpSpPr>
            <p:cNvPr id="93192" name="Group 3"/>
            <p:cNvGrpSpPr>
              <a:grpSpLocks/>
            </p:cNvGrpSpPr>
            <p:nvPr userDrawn="1"/>
          </p:nvGrpSpPr>
          <p:grpSpPr bwMode="auto">
            <a:xfrm>
              <a:off x="0" y="0"/>
              <a:ext cx="3216" cy="3072"/>
              <a:chOff x="0" y="0"/>
              <a:chExt cx="2928" cy="2784"/>
            </a:xfrm>
          </p:grpSpPr>
          <p:sp>
            <p:nvSpPr>
              <p:cNvPr id="932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3" name="Group 9"/>
            <p:cNvGrpSpPr>
              <a:grpSpLocks/>
            </p:cNvGrpSpPr>
            <p:nvPr userDrawn="1"/>
          </p:nvGrpSpPr>
          <p:grpSpPr bwMode="auto">
            <a:xfrm>
              <a:off x="2016" y="2016"/>
              <a:ext cx="2448" cy="2304"/>
              <a:chOff x="0" y="0"/>
              <a:chExt cx="2928" cy="2784"/>
            </a:xfrm>
          </p:grpSpPr>
          <p:sp>
            <p:nvSpPr>
              <p:cNvPr id="932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4" name="Group 15"/>
            <p:cNvGrpSpPr>
              <a:grpSpLocks/>
            </p:cNvGrpSpPr>
            <p:nvPr userDrawn="1"/>
          </p:nvGrpSpPr>
          <p:grpSpPr bwMode="auto">
            <a:xfrm>
              <a:off x="2832" y="96"/>
              <a:ext cx="2736" cy="2592"/>
              <a:chOff x="0" y="0"/>
              <a:chExt cx="2928" cy="2784"/>
            </a:xfrm>
          </p:grpSpPr>
          <p:sp>
            <p:nvSpPr>
              <p:cNvPr id="931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a:buClrTx/>
              <a:buSzTx/>
              <a:buFontTx/>
              <a:buNone/>
              <a:defRPr/>
            </a:pPr>
            <a:fld id="{F9E58A42-DCE1-C242-9849-D4EE66EA4414}"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430717767"/>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defTabSz="914400">
              <a:buClrTx/>
              <a:buSzTx/>
              <a:buFontTx/>
              <a:buNone/>
              <a:defRPr/>
            </a:pPr>
            <a:fld id="{58E8C170-C630-C643-B1E6-59B1A07EDA3E}"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522568528"/>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a:pPr defTabSz="914400" eaLnBrk="1" hangingPunct="1">
                <a:buClrTx/>
                <a:buSzTx/>
                <a:buFontTx/>
                <a:buNone/>
                <a:defRPr/>
              </a:pPr>
              <a:t>‹#›</a:t>
            </a:fld>
            <a:endParaRPr lang="en-US"/>
          </a:p>
        </p:txBody>
      </p:sp>
    </p:spTree>
    <p:extLst>
      <p:ext uri="{BB962C8B-B14F-4D97-AF65-F5344CB8AC3E}">
        <p14:creationId xmlns:p14="http://schemas.microsoft.com/office/powerpoint/2010/main" val="1589533144"/>
      </p:ext>
    </p:extLst>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eaLnBrk="1" hangingPunct="1">
              <a:buClrTx/>
              <a:buSzTx/>
              <a:buFontTx/>
              <a:buNone/>
              <a:defRPr/>
            </a:pPr>
            <a:fld id="{63A52EEF-2133-724B-A454-985DD697B7F0}" type="slidenum">
              <a:rPr lang="en-US">
                <a:solidFill>
                  <a:srgbClr val="000000"/>
                </a:solidFill>
                <a:ea typeface="MS PGothic" charset="0"/>
                <a:cs typeface="+mn-cs"/>
              </a:rPr>
              <a:pPr defTabSz="914400" eaLnBrk="1" hangingPunct="1">
                <a:buClrTx/>
                <a:buSzTx/>
                <a:buFontTx/>
                <a:buNone/>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040885281"/>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eaLnBrk="1" hangingPunct="1">
              <a:buClrTx/>
              <a:buSzTx/>
              <a:buFontTx/>
              <a:buNone/>
              <a:defRPr/>
            </a:pPr>
            <a:fld id="{2B742E7A-98F3-9B4D-AB7D-40312458A407}" type="slidenum">
              <a:rPr lang="en-US">
                <a:ea typeface="ＭＳ Ｐゴシック" charset="0"/>
              </a:rPr>
              <a:pPr defTabSz="914400" eaLnBrk="1" hangingPunct="1">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753060921"/>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28674" name="Group 1"/>
          <p:cNvGrpSpPr>
            <a:grpSpLocks/>
          </p:cNvGrpSpPr>
          <p:nvPr/>
        </p:nvGrpSpPr>
        <p:grpSpPr bwMode="auto">
          <a:xfrm>
            <a:off x="0" y="0"/>
            <a:ext cx="9142413" cy="6854825"/>
            <a:chOff x="0" y="0"/>
            <a:chExt cx="5759" cy="4318"/>
          </a:xfrm>
        </p:grpSpPr>
        <p:sp>
          <p:nvSpPr>
            <p:cNvPr id="2" name="Freeform 2"/>
            <p:cNvSpPr>
              <a:spLocks noChangeArrowheads="1"/>
            </p:cNvSpPr>
            <p:nvPr/>
          </p:nvSpPr>
          <p:spPr bwMode="auto">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5" name="Freeform 3"/>
            <p:cNvSpPr>
              <a:spLocks noChangeArrowheads="1"/>
            </p:cNvSpPr>
            <p:nvPr/>
          </p:nvSpPr>
          <p:spPr bwMode="auto">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6" name="Freeform 4"/>
            <p:cNvSpPr>
              <a:spLocks noChangeArrowheads="1"/>
            </p:cNvSpPr>
            <p:nvPr/>
          </p:nvSpPr>
          <p:spPr bwMode="auto">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rgbClr val="000060"/>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7" name="Freeform 5"/>
            <p:cNvSpPr>
              <a:spLocks noChangeArrowheads="1"/>
            </p:cNvSpPr>
            <p:nvPr/>
          </p:nvSpPr>
          <p:spPr bwMode="auto">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8" name="Freeform 6"/>
            <p:cNvSpPr>
              <a:spLocks noChangeArrowheads="1"/>
            </p:cNvSpPr>
            <p:nvPr/>
          </p:nvSpPr>
          <p:spPr bwMode="auto">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rgbClr val="00007C"/>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9" name="Freeform 7"/>
            <p:cNvSpPr>
              <a:spLocks noChangeArrowheads="1"/>
            </p:cNvSpPr>
            <p:nvPr/>
          </p:nvSpPr>
          <p:spPr bwMode="auto">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0" name="Freeform 8"/>
            <p:cNvSpPr>
              <a:spLocks noChangeArrowheads="1"/>
            </p:cNvSpPr>
            <p:nvPr/>
          </p:nvSpPr>
          <p:spPr bwMode="auto">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1" name="Freeform 9"/>
            <p:cNvSpPr>
              <a:spLocks noChangeArrowheads="1"/>
            </p:cNvSpPr>
            <p:nvPr/>
          </p:nvSpPr>
          <p:spPr bwMode="auto">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2" name="Freeform 10"/>
            <p:cNvSpPr>
              <a:spLocks noChangeArrowheads="1"/>
            </p:cNvSpPr>
            <p:nvPr/>
          </p:nvSpPr>
          <p:spPr bwMode="auto">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3" name="Freeform 11"/>
            <p:cNvSpPr>
              <a:spLocks noChangeArrowheads="1"/>
            </p:cNvSpPr>
            <p:nvPr/>
          </p:nvSpPr>
          <p:spPr bwMode="auto">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rgbClr val="000099"/>
                </a:gs>
                <a:gs pos="100000">
                  <a:srgbClr val="07079B"/>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4" name="Freeform 12"/>
            <p:cNvSpPr>
              <a:spLocks noChangeArrowheads="1"/>
            </p:cNvSpPr>
            <p:nvPr/>
          </p:nvSpPr>
          <p:spPr bwMode="auto">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5" name="Freeform 13"/>
            <p:cNvSpPr>
              <a:spLocks noChangeArrowheads="1"/>
            </p:cNvSpPr>
            <p:nvPr/>
          </p:nvSpPr>
          <p:spPr bwMode="auto">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6" name="Freeform 14"/>
            <p:cNvSpPr>
              <a:spLocks noChangeArrowheads="1"/>
            </p:cNvSpPr>
            <p:nvPr/>
          </p:nvSpPr>
          <p:spPr bwMode="auto">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7" name="Freeform 15"/>
            <p:cNvSpPr>
              <a:spLocks noChangeArrowheads="1"/>
            </p:cNvSpPr>
            <p:nvPr/>
          </p:nvSpPr>
          <p:spPr bwMode="auto">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8" name="Freeform 16"/>
            <p:cNvSpPr>
              <a:spLocks noChangeArrowheads="1"/>
            </p:cNvSpPr>
            <p:nvPr/>
          </p:nvSpPr>
          <p:spPr bwMode="auto">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rgbClr val="00006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9" name="Freeform 17"/>
            <p:cNvSpPr>
              <a:spLocks noChangeArrowheads="1"/>
            </p:cNvSpPr>
            <p:nvPr/>
          </p:nvSpPr>
          <p:spPr bwMode="auto">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rgbClr val="000099"/>
                </a:gs>
                <a:gs pos="100000">
                  <a:srgbClr val="0E0E9E"/>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0" name="Freeform 18"/>
            <p:cNvSpPr>
              <a:spLocks noChangeArrowheads="1"/>
            </p:cNvSpPr>
            <p:nvPr/>
          </p:nvSpPr>
          <p:spPr bwMode="auto">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1" name="Freeform 19"/>
            <p:cNvSpPr>
              <a:spLocks noChangeArrowheads="1"/>
            </p:cNvSpPr>
            <p:nvPr/>
          </p:nvSpPr>
          <p:spPr bwMode="auto">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rgbClr val="000046"/>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2" name="Freeform 20"/>
            <p:cNvSpPr>
              <a:spLocks noChangeArrowheads="1"/>
            </p:cNvSpPr>
            <p:nvPr/>
          </p:nvSpPr>
          <p:spPr bwMode="auto">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3" name="Freeform 21"/>
            <p:cNvSpPr>
              <a:spLocks noChangeArrowheads="1"/>
            </p:cNvSpPr>
            <p:nvPr/>
          </p:nvSpPr>
          <p:spPr bwMode="auto">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rgbClr val="00004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4" name="Freeform 22"/>
            <p:cNvSpPr>
              <a:spLocks noChangeArrowheads="1"/>
            </p:cNvSpPr>
            <p:nvPr/>
          </p:nvSpPr>
          <p:spPr bwMode="auto">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5" name="Freeform 23"/>
            <p:cNvSpPr>
              <a:spLocks noChangeArrowheads="1"/>
            </p:cNvSpPr>
            <p:nvPr/>
          </p:nvSpPr>
          <p:spPr bwMode="auto">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rgbClr val="000099"/>
                </a:gs>
                <a:gs pos="100000">
                  <a:srgbClr val="1616A1"/>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6" name="Freeform 24"/>
            <p:cNvSpPr>
              <a:spLocks noChangeArrowheads="1"/>
            </p:cNvSpPr>
            <p:nvPr/>
          </p:nvSpPr>
          <p:spPr bwMode="auto">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7" name="Freeform 25"/>
            <p:cNvSpPr>
              <a:spLocks noChangeArrowheads="1"/>
            </p:cNvSpPr>
            <p:nvPr/>
          </p:nvSpPr>
          <p:spPr bwMode="auto">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8" name="Freeform 26"/>
            <p:cNvSpPr>
              <a:spLocks noChangeArrowheads="1"/>
            </p:cNvSpPr>
            <p:nvPr/>
          </p:nvSpPr>
          <p:spPr bwMode="auto">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9" name="Freeform 27"/>
            <p:cNvSpPr>
              <a:spLocks noChangeArrowheads="1"/>
            </p:cNvSpPr>
            <p:nvPr/>
          </p:nvSpPr>
          <p:spPr bwMode="auto">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0" name="Freeform 28"/>
            <p:cNvSpPr>
              <a:spLocks noChangeArrowheads="1"/>
            </p:cNvSpPr>
            <p:nvPr/>
          </p:nvSpPr>
          <p:spPr bwMode="auto">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rgbClr val="000060"/>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1" name="Freeform 29"/>
            <p:cNvSpPr>
              <a:spLocks noChangeArrowheads="1"/>
            </p:cNvSpPr>
            <p:nvPr/>
          </p:nvSpPr>
          <p:spPr bwMode="auto">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2" name="Freeform 30"/>
            <p:cNvSpPr>
              <a:spLocks noChangeArrowheads="1"/>
            </p:cNvSpPr>
            <p:nvPr/>
          </p:nvSpPr>
          <p:spPr bwMode="auto">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3" name="Freeform 31"/>
            <p:cNvSpPr>
              <a:spLocks noChangeArrowheads="1"/>
            </p:cNvSpPr>
            <p:nvPr/>
          </p:nvSpPr>
          <p:spPr bwMode="auto">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rgbClr val="000081"/>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4" name="Freeform 32"/>
            <p:cNvSpPr>
              <a:spLocks noChangeArrowheads="1"/>
            </p:cNvSpPr>
            <p:nvPr/>
          </p:nvSpPr>
          <p:spPr bwMode="auto">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5" name="Freeform 33"/>
            <p:cNvSpPr>
              <a:spLocks noChangeArrowheads="1"/>
            </p:cNvSpPr>
            <p:nvPr/>
          </p:nvSpPr>
          <p:spPr bwMode="auto">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rgbClr val="000081"/>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6" name="Freeform 34"/>
            <p:cNvSpPr>
              <a:spLocks noChangeArrowheads="1"/>
            </p:cNvSpPr>
            <p:nvPr/>
          </p:nvSpPr>
          <p:spPr bwMode="auto">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7" name="Freeform 35"/>
            <p:cNvSpPr>
              <a:spLocks noChangeArrowheads="1"/>
            </p:cNvSpPr>
            <p:nvPr/>
          </p:nvSpPr>
          <p:spPr bwMode="auto">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rgbClr val="000057"/>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8" name="Freeform 36"/>
            <p:cNvSpPr>
              <a:spLocks noChangeArrowheads="1"/>
            </p:cNvSpPr>
            <p:nvPr/>
          </p:nvSpPr>
          <p:spPr bwMode="auto">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rgbClr val="00006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9" name="Freeform 37"/>
            <p:cNvSpPr>
              <a:spLocks noChangeArrowheads="1"/>
            </p:cNvSpPr>
            <p:nvPr/>
          </p:nvSpPr>
          <p:spPr bwMode="auto">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rgbClr val="000078"/>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nvGrpSpPr>
            <p:cNvPr id="28716" name="Group 38"/>
            <p:cNvGrpSpPr>
              <a:grpSpLocks/>
            </p:cNvGrpSpPr>
            <p:nvPr/>
          </p:nvGrpSpPr>
          <p:grpSpPr bwMode="auto">
            <a:xfrm>
              <a:off x="0" y="1632"/>
              <a:ext cx="5757" cy="1857"/>
              <a:chOff x="0" y="1632"/>
              <a:chExt cx="5757" cy="1857"/>
            </a:xfrm>
          </p:grpSpPr>
          <p:sp>
            <p:nvSpPr>
              <p:cNvPr id="3111" name="Freeform 39"/>
              <p:cNvSpPr>
                <a:spLocks noChangeArrowheads="1"/>
              </p:cNvSpPr>
              <p:nvPr/>
            </p:nvSpPr>
            <p:spPr bwMode="auto">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12" name="Freeform 40"/>
              <p:cNvSpPr>
                <a:spLocks noChangeArrowheads="1"/>
              </p:cNvSpPr>
              <p:nvPr/>
            </p:nvSpPr>
            <p:spPr bwMode="auto">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rgbClr val="000099"/>
                  </a:gs>
                  <a:gs pos="100000">
                    <a:srgbClr val="1616A1"/>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3115" name="Rectangle 43"/>
          <p:cNvSpPr>
            <a:spLocks noGrp="1" noChangeArrowheads="1"/>
          </p:cNvSpPr>
          <p:nvPr>
            <p:ph type="dt"/>
          </p:nvPr>
        </p:nvSpPr>
        <p:spPr bwMode="auto">
          <a:xfrm>
            <a:off x="457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6" name="Rectangle 4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7" name="Rectangle 4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fld id="{E55CE27A-D2D1-674E-A9E5-6F03E960E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62499113"/>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12/7/24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480963298"/>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extLst>
      <p:ext uri="{BB962C8B-B14F-4D97-AF65-F5344CB8AC3E}">
        <p14:creationId xmlns:p14="http://schemas.microsoft.com/office/powerpoint/2010/main" val="1831923296"/>
      </p:ext>
    </p:extLst>
  </p:cSld>
  <p:clrMap bg1="dk2" tx1="lt1" bg2="dk1" tx2="lt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386774477"/>
      </p:ext>
    </p:extLst>
  </p:cSld>
  <p:clrMap bg1="dk2" tx1="lt1" bg2="dk1" tx2="lt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830086465"/>
      </p:ext>
    </p:extLst>
  </p:cSld>
  <p:clrMap bg1="dk2" tx1="lt1" bg2="dk1" tx2="lt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extLst>
      <p:ext uri="{BB962C8B-B14F-4D97-AF65-F5344CB8AC3E}">
        <p14:creationId xmlns:p14="http://schemas.microsoft.com/office/powerpoint/2010/main" val="937566994"/>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extLst>
      <p:ext uri="{BB962C8B-B14F-4D97-AF65-F5344CB8AC3E}">
        <p14:creationId xmlns:p14="http://schemas.microsoft.com/office/powerpoint/2010/main" val="3536706029"/>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07/12/2024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20624741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880008"/>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9584890"/>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4CCD21B9-54C7-4446-85A4-16287D8D22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890435293"/>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64514"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09ADACC2-C7CA-7645-A32D-B656A1BCED3A}" type="slidenum">
              <a:rPr lang="en-US"/>
              <a:pPr>
                <a:defRPr/>
              </a:pPr>
              <a:t>‹#›</a:t>
            </a:fld>
            <a:endParaRPr lang="en-US"/>
          </a:p>
        </p:txBody>
      </p:sp>
      <p:pic>
        <p:nvPicPr>
          <p:cNvPr id="64519"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FAB9DA51-5C5F-5041-AB49-8848210694A5}" type="slidenum">
              <a:rPr lang="en-US"/>
              <a:pPr>
                <a:defRPr/>
              </a:pPr>
              <a:t>‹#›</a:t>
            </a:fld>
            <a:endParaRPr lang="en-US"/>
          </a:p>
        </p:txBody>
      </p:sp>
      <p:pic>
        <p:nvPicPr>
          <p:cNvPr id="78855"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93186"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62FCB0AF-21BC-5747-8D9F-3055CEED2419}" type="slidenum">
              <a:rPr lang="en-US"/>
              <a:pPr>
                <a:defRPr/>
              </a:pPr>
              <a:t>‹#›</a:t>
            </a:fld>
            <a:endParaRPr lang="en-US"/>
          </a:p>
        </p:txBody>
      </p:sp>
      <p:pic>
        <p:nvPicPr>
          <p:cNvPr id="93191"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defTabSz="914400">
              <a:buClrTx/>
              <a:buSzTx/>
              <a:buFontTx/>
              <a:buNone/>
              <a:defRPr/>
            </a:pPr>
            <a:fld id="{AFACCE92-9987-2B45-A6BD-CEEC71D4A4DA}" type="slidenum">
              <a:rPr lang="en-US">
                <a:solidFill>
                  <a:srgbClr val="482400"/>
                </a:solidFill>
                <a:latin typeface="Arial" charset="0"/>
                <a:ea typeface="ＭＳ Ｐゴシック" charset="0"/>
              </a:rPr>
              <a:pPr defTabSz="914400">
                <a:buClrTx/>
                <a:buSzTx/>
                <a:buFontTx/>
                <a:buNone/>
                <a:defRPr/>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67072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a:buClrTx/>
              <a:buSzTx/>
              <a:buFontTx/>
              <a:buNone/>
              <a:defRPr/>
            </a:pPr>
            <a:fld id="{C7FCEC4A-0619-534F-AB0C-4C4D1986DF16}"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66997173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371.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38.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3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111.jpeg"/><Relationship Id="rId4" Type="http://schemas.openxmlformats.org/officeDocument/2006/relationships/hyperlink" Target="http://mcp.cpu.lu/~gkes/yoga/locust.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50.xml"/><Relationship Id="rId1" Type="http://schemas.openxmlformats.org/officeDocument/2006/relationships/themeOverride" Target="../theme/themeOverride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audio" Target="../media/audio1.bin"/><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320.xml"/><Relationship Id="rId5" Type="http://schemas.openxmlformats.org/officeDocument/2006/relationships/image" Target="../media/image117.jpg"/><Relationship Id="rId4" Type="http://schemas.openxmlformats.org/officeDocument/2006/relationships/image" Target="../media/image116.jpg"/></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320.xml"/><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3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20.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196.xml"/><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196.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196.xml"/><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6.xml"/><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9.xml"/><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0.xml"/><Relationship Id="rId1" Type="http://schemas.openxmlformats.org/officeDocument/2006/relationships/slideLayout" Target="../slideLayouts/slideLayout9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05.xml"/><Relationship Id="rId1" Type="http://schemas.openxmlformats.org/officeDocument/2006/relationships/themeOverride" Target="../theme/themeOverride7.xml"/><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320.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320.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6.xml"/><Relationship Id="rId1" Type="http://schemas.openxmlformats.org/officeDocument/2006/relationships/slideLayout" Target="../slideLayouts/slideLayout3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7.xml"/><Relationship Id="rId1" Type="http://schemas.openxmlformats.org/officeDocument/2006/relationships/slideLayout" Target="../slideLayouts/slideLayout320.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8.xml"/><Relationship Id="rId1" Type="http://schemas.openxmlformats.org/officeDocument/2006/relationships/slideLayout" Target="../slideLayouts/slideLayout416.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320.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0.xml"/><Relationship Id="rId1" Type="http://schemas.openxmlformats.org/officeDocument/2006/relationships/slideLayout" Target="../slideLayouts/slideLayout320.xml"/></Relationships>
</file>

<file path=ppt/slides/_rels/slide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1.xml"/><Relationship Id="rId1" Type="http://schemas.openxmlformats.org/officeDocument/2006/relationships/slideLayout" Target="../slideLayouts/slideLayout3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20.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3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3.xml"/><Relationship Id="rId1" Type="http://schemas.openxmlformats.org/officeDocument/2006/relationships/slideLayout" Target="../slideLayouts/slideLayout320.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4.xml"/><Relationship Id="rId1" Type="http://schemas.openxmlformats.org/officeDocument/2006/relationships/slideLayout" Target="../slideLayouts/slideLayout320.xml"/></Relationships>
</file>

<file path=ppt/slides/_rels/slide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320.xml"/></Relationships>
</file>

<file path=ppt/slides/_rels/slide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320.xml"/></Relationships>
</file>

<file path=ppt/slides/_rels/slide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7.xml"/><Relationship Id="rId1" Type="http://schemas.openxmlformats.org/officeDocument/2006/relationships/slideLayout" Target="../slideLayouts/slideLayout32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8.xml"/><Relationship Id="rId1" Type="http://schemas.openxmlformats.org/officeDocument/2006/relationships/slideLayout" Target="../slideLayouts/slideLayout434.xml"/><Relationship Id="rId4" Type="http://schemas.openxmlformats.org/officeDocument/2006/relationships/image" Target="../media/image138.png"/></Relationships>
</file>

<file path=ppt/slides/_rels/slide1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20.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268.xml"/><Relationship Id="rId4" Type="http://schemas.openxmlformats.org/officeDocument/2006/relationships/image" Target="../media/image87.jpeg"/></Relationships>
</file>

<file path=ppt/slides/_rels/slide15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0.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8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20.xml"/></Relationships>
</file>

<file path=ppt/slides/_rels/slide160.xml.rels><?xml version="1.0" encoding="UTF-8" standalone="yes"?>
<Relationships xmlns="http://schemas.openxmlformats.org/package/2006/relationships"><Relationship Id="rId3" Type="http://schemas.openxmlformats.org/officeDocument/2006/relationships/hyperlink" Target="http://www.ipcnys.org/images/locust.jp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6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0.xml"/><Relationship Id="rId1" Type="http://schemas.openxmlformats.org/officeDocument/2006/relationships/slideLayout" Target="../slideLayouts/slideLayout434.xml"/><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1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hyperlink" Target="http://www.northamptonshirewildlife.co.uk/images/locust.jp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2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2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20.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32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20.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20.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2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2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2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20.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20.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2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20.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71.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7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6.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4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2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20.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20.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81.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5.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offroaders.com/album/centralia/images/history/locust.-south.jpg"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hyperlink" Target="http://www.offroaders.com/album/centralia/images/history/locust-north.jpg"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3" Type="http://schemas.openxmlformats.org/officeDocument/2006/relationships/hyperlink" Target="http://www.fjexpeditions.com/desert/florafauna/locust.jpg"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9.xml"/><Relationship Id="rId1" Type="http://schemas.openxmlformats.org/officeDocument/2006/relationships/themeOverride" Target="../theme/themeOverride4.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cmis.csiro.au/images/PressReleasePics/SaltLake/locust1.jp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33.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7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63.xml"/><Relationship Id="rId1" Type="http://schemas.openxmlformats.org/officeDocument/2006/relationships/slideLayout" Target="../slideLayouts/slideLayout20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20.xml"/><Relationship Id="rId1" Type="http://schemas.openxmlformats.org/officeDocument/2006/relationships/themeOverride" Target="../theme/themeOverride5.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33.xml"/><Relationship Id="rId4" Type="http://schemas.openxmlformats.org/officeDocument/2006/relationships/image" Target="../media/image19.jpg"/></Relationships>
</file>

<file path=ppt/slides/_rels/slide80.xml.rels><?xml version="1.0" encoding="UTF-8" standalone="yes"?>
<Relationships xmlns="http://schemas.openxmlformats.org/package/2006/relationships"><Relationship Id="rId3" Type="http://schemas.openxmlformats.org/officeDocument/2006/relationships/hyperlink" Target="http://www.richard-seaman.com/Insects/Malaysia/Locust.jpg"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4.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31.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32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33.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320.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320.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320.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3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20.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320.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320.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4.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320.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320.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323528" y="3356992"/>
            <a:ext cx="3888432" cy="2736304"/>
          </a:xfrm>
        </p:spPr>
        <p:txBody>
          <a:bodyPr wrap="none" numCol="1" fromWordArt="1">
            <a:prstTxWarp prst="textPlain">
              <a:avLst>
                <a:gd name="adj" fmla="val 50000"/>
              </a:avLst>
            </a:prstTxWarp>
          </a:bodyPr>
          <a:lstStyle/>
          <a:p>
            <a:pPr algn="ctr"/>
            <a:r>
              <a:rPr lang="zh-CN" alt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约珥</a:t>
            </a:r>
            <a:endPar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altLang="zh-CN" sz="2000" b="1" kern="0" dirty="0">
              <a:solidFill>
                <a:srgbClr val="FFFFFF"/>
              </a:solidFill>
              <a:effectLst>
                <a:outerShdw blurRad="38100" dist="38100" dir="2700000" algn="tl">
                  <a:srgbClr val="000000"/>
                </a:outerShdw>
              </a:effectLst>
              <a:latin typeface="Arial"/>
              <a:cs typeface="Arial"/>
            </a:endParaRPr>
          </a:p>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049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2400"/>
        </a:solidFill>
        <a:effectLst/>
      </p:bgPr>
    </p:bg>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1066800" y="379413"/>
            <a:ext cx="7772400" cy="6858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latin typeface="Times New Roman" charset="0"/>
                <a:ea typeface="SimSun" charset="0"/>
                <a:cs typeface="SimSun" charset="0"/>
              </a:rPr>
              <a:t>Outline 4 (Griffith)</a:t>
            </a:r>
          </a:p>
        </p:txBody>
      </p:sp>
      <p:grpSp>
        <p:nvGrpSpPr>
          <p:cNvPr id="145411" name="Group 2"/>
          <p:cNvGrpSpPr>
            <a:grpSpLocks/>
          </p:cNvGrpSpPr>
          <p:nvPr/>
        </p:nvGrpSpPr>
        <p:grpSpPr bwMode="auto">
          <a:xfrm>
            <a:off x="757238" y="381000"/>
            <a:ext cx="8385175" cy="2589213"/>
            <a:chOff x="477" y="240"/>
            <a:chExt cx="5282" cy="1631"/>
          </a:xfrm>
        </p:grpSpPr>
        <p:grpSp>
          <p:nvGrpSpPr>
            <p:cNvPr id="145490" name="Group 3"/>
            <p:cNvGrpSpPr>
              <a:grpSpLocks/>
            </p:cNvGrpSpPr>
            <p:nvPr/>
          </p:nvGrpSpPr>
          <p:grpSpPr bwMode="auto">
            <a:xfrm>
              <a:off x="483" y="243"/>
              <a:ext cx="5270" cy="1624"/>
              <a:chOff x="483" y="243"/>
              <a:chExt cx="5270" cy="1624"/>
            </a:xfrm>
          </p:grpSpPr>
          <p:grpSp>
            <p:nvGrpSpPr>
              <p:cNvPr id="145492" name="Group 4"/>
              <p:cNvGrpSpPr>
                <a:grpSpLocks/>
              </p:cNvGrpSpPr>
              <p:nvPr/>
            </p:nvGrpSpPr>
            <p:grpSpPr bwMode="auto">
              <a:xfrm>
                <a:off x="483" y="243"/>
                <a:ext cx="5270" cy="324"/>
                <a:chOff x="483" y="243"/>
                <a:chExt cx="5270" cy="324"/>
              </a:xfrm>
            </p:grpSpPr>
            <p:sp>
              <p:nvSpPr>
                <p:cNvPr id="145517" name="Rectangle 5"/>
                <p:cNvSpPr>
                  <a:spLocks noChangeArrowheads="1"/>
                </p:cNvSpPr>
                <p:nvPr/>
              </p:nvSpPr>
              <p:spPr bwMode="auto">
                <a:xfrm>
                  <a:off x="544" y="243"/>
                  <a:ext cx="5149" cy="325"/>
                </a:xfrm>
                <a:prstGeom prst="rect">
                  <a:avLst/>
                </a:prstGeom>
                <a:gradFill rotWithShape="0">
                  <a:gsLst>
                    <a:gs pos="0">
                      <a:srgbClr val="461700"/>
                    </a:gs>
                    <a:gs pos="50000">
                      <a:srgbClr val="993300"/>
                    </a:gs>
                    <a:gs pos="100000">
                      <a:srgbClr val="461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PMingLiU" charset="0"/>
                      <a:ea typeface="PMingLiU" charset="0"/>
                      <a:cs typeface="PMingLiU" charset="0"/>
                    </a:rPr>
                    <a:t>上帝的日子</a:t>
                  </a:r>
                  <a:endParaRPr lang="en-US" sz="3200" b="1" dirty="0">
                    <a:solidFill>
                      <a:srgbClr val="FFFFFF"/>
                    </a:solidFill>
                    <a:latin typeface="PMingLiU" charset="0"/>
                    <a:ea typeface="PMingLiU" charset="0"/>
                    <a:cs typeface="PMingLiU" charset="0"/>
                  </a:endParaRPr>
                </a:p>
              </p:txBody>
            </p:sp>
            <p:sp>
              <p:nvSpPr>
                <p:cNvPr id="145518" name="Rectangle 6"/>
                <p:cNvSpPr>
                  <a:spLocks noChangeArrowheads="1"/>
                </p:cNvSpPr>
                <p:nvPr/>
              </p:nvSpPr>
              <p:spPr bwMode="auto">
                <a:xfrm>
                  <a:off x="483" y="243"/>
                  <a:ext cx="5271"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3" name="Group 7"/>
              <p:cNvGrpSpPr>
                <a:grpSpLocks/>
              </p:cNvGrpSpPr>
              <p:nvPr/>
            </p:nvGrpSpPr>
            <p:grpSpPr bwMode="auto">
              <a:xfrm>
                <a:off x="483" y="568"/>
                <a:ext cx="2703" cy="324"/>
                <a:chOff x="483" y="568"/>
                <a:chExt cx="2703" cy="324"/>
              </a:xfrm>
            </p:grpSpPr>
            <p:sp>
              <p:nvSpPr>
                <p:cNvPr id="145515" name="Rectangle 8"/>
                <p:cNvSpPr>
                  <a:spLocks noChangeArrowheads="1"/>
                </p:cNvSpPr>
                <p:nvPr/>
              </p:nvSpPr>
              <p:spPr bwMode="auto">
                <a:xfrm>
                  <a:off x="544" y="56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“蝗虫”之灾</a:t>
                  </a:r>
                  <a:endParaRPr lang="en-US" b="1">
                    <a:solidFill>
                      <a:srgbClr val="FFFFFF"/>
                    </a:solidFill>
                    <a:cs typeface="Times New Roman" charset="0"/>
                  </a:endParaRPr>
                </a:p>
              </p:txBody>
            </p:sp>
            <p:sp>
              <p:nvSpPr>
                <p:cNvPr id="145516" name="Rectangle 9"/>
                <p:cNvSpPr>
                  <a:spLocks noChangeArrowheads="1"/>
                </p:cNvSpPr>
                <p:nvPr/>
              </p:nvSpPr>
              <p:spPr bwMode="auto">
                <a:xfrm>
                  <a:off x="483" y="56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4" name="Group 10"/>
              <p:cNvGrpSpPr>
                <a:grpSpLocks/>
              </p:cNvGrpSpPr>
              <p:nvPr/>
            </p:nvGrpSpPr>
            <p:grpSpPr bwMode="auto">
              <a:xfrm>
                <a:off x="3186" y="568"/>
                <a:ext cx="2566" cy="324"/>
                <a:chOff x="3186" y="568"/>
                <a:chExt cx="2566" cy="324"/>
              </a:xfrm>
            </p:grpSpPr>
            <p:sp>
              <p:nvSpPr>
                <p:cNvPr id="145513" name="Rectangle 11"/>
                <p:cNvSpPr>
                  <a:spLocks noChangeArrowheads="1"/>
                </p:cNvSpPr>
                <p:nvPr/>
              </p:nvSpPr>
              <p:spPr bwMode="auto">
                <a:xfrm>
                  <a:off x="3247" y="56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祝福</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4" name="Rectangle 12"/>
                <p:cNvSpPr>
                  <a:spLocks noChangeArrowheads="1"/>
                </p:cNvSpPr>
                <p:nvPr/>
              </p:nvSpPr>
              <p:spPr bwMode="auto">
                <a:xfrm>
                  <a:off x="3186" y="56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5" name="Group 13"/>
              <p:cNvGrpSpPr>
                <a:grpSpLocks/>
              </p:cNvGrpSpPr>
              <p:nvPr/>
            </p:nvGrpSpPr>
            <p:grpSpPr bwMode="auto">
              <a:xfrm>
                <a:off x="483" y="893"/>
                <a:ext cx="2703" cy="324"/>
                <a:chOff x="483" y="893"/>
                <a:chExt cx="2703" cy="324"/>
              </a:xfrm>
            </p:grpSpPr>
            <p:sp>
              <p:nvSpPr>
                <p:cNvPr id="145511" name="Rectangle 14"/>
                <p:cNvSpPr>
                  <a:spLocks noChangeArrowheads="1"/>
                </p:cNvSpPr>
                <p:nvPr/>
              </p:nvSpPr>
              <p:spPr bwMode="auto">
                <a:xfrm>
                  <a:off x="544" y="89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1:1–2:17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2" name="Rectangle 15"/>
                <p:cNvSpPr>
                  <a:spLocks noChangeArrowheads="1"/>
                </p:cNvSpPr>
                <p:nvPr/>
              </p:nvSpPr>
              <p:spPr bwMode="auto">
                <a:xfrm>
                  <a:off x="483" y="89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6" name="Group 16"/>
              <p:cNvGrpSpPr>
                <a:grpSpLocks/>
              </p:cNvGrpSpPr>
              <p:nvPr/>
            </p:nvGrpSpPr>
            <p:grpSpPr bwMode="auto">
              <a:xfrm>
                <a:off x="3186" y="893"/>
                <a:ext cx="2566" cy="324"/>
                <a:chOff x="3186" y="893"/>
                <a:chExt cx="2566" cy="324"/>
              </a:xfrm>
            </p:grpSpPr>
            <p:sp>
              <p:nvSpPr>
                <p:cNvPr id="145509" name="Rectangle 17"/>
                <p:cNvSpPr>
                  <a:spLocks noChangeArrowheads="1"/>
                </p:cNvSpPr>
                <p:nvPr/>
              </p:nvSpPr>
              <p:spPr bwMode="auto">
                <a:xfrm>
                  <a:off x="3247" y="89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2:18–3:21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0" name="Rectangle 18"/>
                <p:cNvSpPr>
                  <a:spLocks noChangeArrowheads="1"/>
                </p:cNvSpPr>
                <p:nvPr/>
              </p:nvSpPr>
              <p:spPr bwMode="auto">
                <a:xfrm>
                  <a:off x="3186" y="89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7" name="Group 19"/>
              <p:cNvGrpSpPr>
                <a:grpSpLocks/>
              </p:cNvGrpSpPr>
              <p:nvPr/>
            </p:nvGrpSpPr>
            <p:grpSpPr bwMode="auto">
              <a:xfrm>
                <a:off x="483" y="1218"/>
                <a:ext cx="2703" cy="324"/>
                <a:chOff x="483" y="1218"/>
                <a:chExt cx="2703" cy="324"/>
              </a:xfrm>
            </p:grpSpPr>
            <p:sp>
              <p:nvSpPr>
                <p:cNvPr id="145507" name="Rectangle 20"/>
                <p:cNvSpPr>
                  <a:spLocks noChangeArrowheads="1"/>
                </p:cNvSpPr>
                <p:nvPr/>
              </p:nvSpPr>
              <p:spPr bwMode="auto">
                <a:xfrm>
                  <a:off x="544" y="121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锡安的管教</a:t>
                  </a:r>
                  <a:endParaRPr lang="en-US" b="1">
                    <a:solidFill>
                      <a:srgbClr val="FFFFFF"/>
                    </a:solidFill>
                    <a:latin typeface="PMingLiU" charset="0"/>
                    <a:ea typeface="PMingLiU" charset="0"/>
                    <a:cs typeface="PMingLiU" charset="0"/>
                  </a:endParaRPr>
                </a:p>
              </p:txBody>
            </p:sp>
            <p:sp>
              <p:nvSpPr>
                <p:cNvPr id="145508" name="Rectangle 21"/>
                <p:cNvSpPr>
                  <a:spLocks noChangeArrowheads="1"/>
                </p:cNvSpPr>
                <p:nvPr/>
              </p:nvSpPr>
              <p:spPr bwMode="auto">
                <a:xfrm>
                  <a:off x="483" y="121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8" name="Group 22"/>
              <p:cNvGrpSpPr>
                <a:grpSpLocks/>
              </p:cNvGrpSpPr>
              <p:nvPr/>
            </p:nvGrpSpPr>
            <p:grpSpPr bwMode="auto">
              <a:xfrm>
                <a:off x="3186" y="1218"/>
                <a:ext cx="2566" cy="324"/>
                <a:chOff x="3186" y="1218"/>
                <a:chExt cx="2566" cy="324"/>
              </a:xfrm>
            </p:grpSpPr>
            <p:sp>
              <p:nvSpPr>
                <p:cNvPr id="145505" name="Rectangle 23"/>
                <p:cNvSpPr>
                  <a:spLocks noChangeArrowheads="1"/>
                </p:cNvSpPr>
                <p:nvPr/>
              </p:nvSpPr>
              <p:spPr bwMode="auto">
                <a:xfrm>
                  <a:off x="3247" y="121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锡安的释放</a:t>
                  </a:r>
                  <a:endParaRPr lang="en-US"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506" name="Rectangle 24"/>
                <p:cNvSpPr>
                  <a:spLocks noChangeArrowheads="1"/>
                </p:cNvSpPr>
                <p:nvPr/>
              </p:nvSpPr>
              <p:spPr bwMode="auto">
                <a:xfrm>
                  <a:off x="3186" y="121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9" name="Group 25"/>
              <p:cNvGrpSpPr>
                <a:grpSpLocks/>
              </p:cNvGrpSpPr>
              <p:nvPr/>
            </p:nvGrpSpPr>
            <p:grpSpPr bwMode="auto">
              <a:xfrm>
                <a:off x="483" y="1543"/>
                <a:ext cx="2703" cy="324"/>
                <a:chOff x="483" y="1543"/>
                <a:chExt cx="2703" cy="324"/>
              </a:xfrm>
            </p:grpSpPr>
            <p:sp>
              <p:nvSpPr>
                <p:cNvPr id="145503" name="Rectangle 26"/>
                <p:cNvSpPr>
                  <a:spLocks noChangeArrowheads="1"/>
                </p:cNvSpPr>
                <p:nvPr/>
              </p:nvSpPr>
              <p:spPr bwMode="auto">
                <a:xfrm>
                  <a:off x="544" y="154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上帝敌对他的子民</a:t>
                  </a:r>
                  <a:endParaRPr lang="en-US" altLang="ja-JP">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FFFFFF"/>
                    </a:solidFill>
                    <a:latin typeface="PMingLiU" charset="0"/>
                    <a:ea typeface="PMingLiU" charset="0"/>
                    <a:cs typeface="PMingLiU" charset="0"/>
                  </a:endParaRPr>
                </a:p>
              </p:txBody>
            </p:sp>
            <p:sp>
              <p:nvSpPr>
                <p:cNvPr id="145504" name="Rectangle 27"/>
                <p:cNvSpPr>
                  <a:spLocks noChangeArrowheads="1"/>
                </p:cNvSpPr>
                <p:nvPr/>
              </p:nvSpPr>
              <p:spPr bwMode="auto">
                <a:xfrm>
                  <a:off x="483" y="154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500" name="Group 28"/>
              <p:cNvGrpSpPr>
                <a:grpSpLocks/>
              </p:cNvGrpSpPr>
              <p:nvPr/>
            </p:nvGrpSpPr>
            <p:grpSpPr bwMode="auto">
              <a:xfrm>
                <a:off x="3186" y="1543"/>
                <a:ext cx="2566" cy="324"/>
                <a:chOff x="3186" y="1543"/>
                <a:chExt cx="2566" cy="324"/>
              </a:xfrm>
            </p:grpSpPr>
            <p:sp>
              <p:nvSpPr>
                <p:cNvPr id="145501" name="Rectangle 29"/>
                <p:cNvSpPr>
                  <a:spLocks noChangeArrowheads="1"/>
                </p:cNvSpPr>
                <p:nvPr/>
              </p:nvSpPr>
              <p:spPr bwMode="auto">
                <a:xfrm>
                  <a:off x="3247" y="154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上帝为他的子民征战</a:t>
                  </a:r>
                  <a:endParaRPr lang="en-US" i="1">
                    <a:solidFill>
                      <a:srgbClr val="FFFFFF"/>
                    </a:solidFill>
                    <a:latin typeface="PMingLiU" charset="0"/>
                    <a:ea typeface="PMingLiU" charset="0"/>
                    <a:cs typeface="PMingLiU" charset="0"/>
                  </a:endParaRPr>
                </a:p>
              </p:txBody>
            </p:sp>
            <p:sp>
              <p:nvSpPr>
                <p:cNvPr id="145502" name="Rectangle 30"/>
                <p:cNvSpPr>
                  <a:spLocks noChangeArrowheads="1"/>
                </p:cNvSpPr>
                <p:nvPr/>
              </p:nvSpPr>
              <p:spPr bwMode="auto">
                <a:xfrm>
                  <a:off x="3186" y="154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91" name="Rectangle 31"/>
            <p:cNvSpPr>
              <a:spLocks noChangeArrowheads="1"/>
            </p:cNvSpPr>
            <p:nvPr/>
          </p:nvSpPr>
          <p:spPr bwMode="auto">
            <a:xfrm>
              <a:off x="477" y="240"/>
              <a:ext cx="5283" cy="1632"/>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3" name="Group 32"/>
          <p:cNvGrpSpPr>
            <a:grpSpLocks/>
          </p:cNvGrpSpPr>
          <p:nvPr/>
        </p:nvGrpSpPr>
        <p:grpSpPr bwMode="auto">
          <a:xfrm>
            <a:off x="757238" y="2971800"/>
            <a:ext cx="8385175" cy="1751013"/>
            <a:chOff x="477" y="1872"/>
            <a:chExt cx="5282" cy="1103"/>
          </a:xfrm>
        </p:grpSpPr>
        <p:grpSp>
          <p:nvGrpSpPr>
            <p:cNvPr id="145473" name="Group 33"/>
            <p:cNvGrpSpPr>
              <a:grpSpLocks/>
            </p:cNvGrpSpPr>
            <p:nvPr/>
          </p:nvGrpSpPr>
          <p:grpSpPr bwMode="auto">
            <a:xfrm>
              <a:off x="482" y="1877"/>
              <a:ext cx="5271" cy="1092"/>
              <a:chOff x="482" y="1877"/>
              <a:chExt cx="5271" cy="1092"/>
            </a:xfrm>
          </p:grpSpPr>
          <p:grpSp>
            <p:nvGrpSpPr>
              <p:cNvPr id="145475" name="Group 34"/>
              <p:cNvGrpSpPr>
                <a:grpSpLocks/>
              </p:cNvGrpSpPr>
              <p:nvPr/>
            </p:nvGrpSpPr>
            <p:grpSpPr bwMode="auto">
              <a:xfrm>
                <a:off x="482" y="1877"/>
                <a:ext cx="917" cy="1092"/>
                <a:chOff x="482" y="1877"/>
                <a:chExt cx="917" cy="1092"/>
              </a:xfrm>
            </p:grpSpPr>
            <p:sp>
              <p:nvSpPr>
                <p:cNvPr id="145488" name="Rectangle 35"/>
                <p:cNvSpPr>
                  <a:spLocks noChangeArrowheads="1"/>
                </p:cNvSpPr>
                <p:nvPr/>
              </p:nvSpPr>
              <p:spPr bwMode="auto">
                <a:xfrm>
                  <a:off x="539"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latin typeface="PMingLiU" charset="0"/>
                      <a:ea typeface="PMingLiU" charset="0"/>
                      <a:cs typeface="PMingLiU" charset="0"/>
                    </a:rPr>
                    <a:t>简介</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1:1-3</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9" name="Rectangle 36"/>
                <p:cNvSpPr>
                  <a:spLocks noChangeArrowheads="1"/>
                </p:cNvSpPr>
                <p:nvPr/>
              </p:nvSpPr>
              <p:spPr bwMode="auto">
                <a:xfrm>
                  <a:off x="482"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6" name="Group 37"/>
              <p:cNvGrpSpPr>
                <a:grpSpLocks/>
              </p:cNvGrpSpPr>
              <p:nvPr/>
            </p:nvGrpSpPr>
            <p:grpSpPr bwMode="auto">
              <a:xfrm>
                <a:off x="1401" y="1877"/>
                <a:ext cx="917" cy="1092"/>
                <a:chOff x="1401" y="1877"/>
                <a:chExt cx="917" cy="1092"/>
              </a:xfrm>
            </p:grpSpPr>
            <p:sp>
              <p:nvSpPr>
                <p:cNvPr id="145486" name="Rectangle 38"/>
                <p:cNvSpPr>
                  <a:spLocks noChangeArrowheads="1"/>
                </p:cNvSpPr>
                <p:nvPr/>
              </p:nvSpPr>
              <p:spPr bwMode="auto">
                <a:xfrm>
                  <a:off x="1457"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因蝗虫</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（字面意）而悔改</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1:4-20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7" name="Rectangle 39"/>
                <p:cNvSpPr>
                  <a:spLocks noChangeArrowheads="1"/>
                </p:cNvSpPr>
                <p:nvPr/>
              </p:nvSpPr>
              <p:spPr bwMode="auto">
                <a:xfrm>
                  <a:off x="1401"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7" name="Group 40"/>
              <p:cNvGrpSpPr>
                <a:grpSpLocks/>
              </p:cNvGrpSpPr>
              <p:nvPr/>
            </p:nvGrpSpPr>
            <p:grpSpPr bwMode="auto">
              <a:xfrm>
                <a:off x="2319" y="1877"/>
                <a:ext cx="917" cy="1092"/>
                <a:chOff x="2319" y="1877"/>
                <a:chExt cx="917" cy="1092"/>
              </a:xfrm>
            </p:grpSpPr>
            <p:sp>
              <p:nvSpPr>
                <p:cNvPr id="145484" name="Rectangle 41"/>
                <p:cNvSpPr>
                  <a:spLocks noChangeArrowheads="1"/>
                </p:cNvSpPr>
                <p:nvPr/>
              </p:nvSpPr>
              <p:spPr bwMode="auto">
                <a:xfrm>
                  <a:off x="2376"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因巴比伦</a:t>
                  </a:r>
                  <a:r>
                    <a:rPr lang="en-US" altLang="zh-CN" sz="1800">
                      <a:solidFill>
                        <a:srgbClr val="FFFFFF"/>
                      </a:solidFill>
                      <a:cs typeface="Times New Roman" charset="0"/>
                    </a:rPr>
                    <a: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末日</a:t>
                  </a:r>
                  <a:endParaRPr lang="en-GB" altLang="zh-CN" sz="18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“蝗虫”</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2:1-17</a:t>
                  </a:r>
                </a:p>
              </p:txBody>
            </p:sp>
            <p:sp>
              <p:nvSpPr>
                <p:cNvPr id="145485" name="Rectangle 42"/>
                <p:cNvSpPr>
                  <a:spLocks noChangeArrowheads="1"/>
                </p:cNvSpPr>
                <p:nvPr/>
              </p:nvSpPr>
              <p:spPr bwMode="auto">
                <a:xfrm>
                  <a:off x="2319"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8" name="Group 43"/>
              <p:cNvGrpSpPr>
                <a:grpSpLocks/>
              </p:cNvGrpSpPr>
              <p:nvPr/>
            </p:nvGrpSpPr>
            <p:grpSpPr bwMode="auto">
              <a:xfrm>
                <a:off x="3238" y="1877"/>
                <a:ext cx="1257" cy="1092"/>
                <a:chOff x="3238" y="1877"/>
                <a:chExt cx="1257" cy="1092"/>
              </a:xfrm>
            </p:grpSpPr>
            <p:sp>
              <p:nvSpPr>
                <p:cNvPr id="145482" name="Rectangle 44"/>
                <p:cNvSpPr>
                  <a:spLocks noChangeArrowheads="1"/>
                </p:cNvSpPr>
                <p:nvPr/>
              </p:nvSpPr>
              <p:spPr bwMode="auto">
                <a:xfrm>
                  <a:off x="3294"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悔改后的赦免</a:t>
                  </a:r>
                  <a:r>
                    <a:rPr lang="en-US" sz="1800">
                      <a:solidFill>
                        <a:srgbClr val="FFFFFF"/>
                      </a:solidFill>
                      <a:cs typeface="Times New Roman" charset="0"/>
                    </a:rPr>
                    <a:t>2:18-27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3" name="Rectangle 45"/>
                <p:cNvSpPr>
                  <a:spLocks noChangeArrowheads="1"/>
                </p:cNvSpPr>
                <p:nvPr/>
              </p:nvSpPr>
              <p:spPr bwMode="auto">
                <a:xfrm>
                  <a:off x="3238"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9" name="Group 46"/>
              <p:cNvGrpSpPr>
                <a:grpSpLocks/>
              </p:cNvGrpSpPr>
              <p:nvPr/>
            </p:nvGrpSpPr>
            <p:grpSpPr bwMode="auto">
              <a:xfrm>
                <a:off x="4496" y="1877"/>
                <a:ext cx="1257" cy="1092"/>
                <a:chOff x="4496" y="1877"/>
                <a:chExt cx="1257" cy="1092"/>
              </a:xfrm>
            </p:grpSpPr>
            <p:sp>
              <p:nvSpPr>
                <p:cNvPr id="145480" name="Rectangle 47"/>
                <p:cNvSpPr>
                  <a:spLocks noChangeArrowheads="1"/>
                </p:cNvSpPr>
                <p:nvPr/>
              </p:nvSpPr>
              <p:spPr bwMode="auto">
                <a:xfrm>
                  <a:off x="4553"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latin typeface="PMingLiU" charset="0"/>
                      <a:ea typeface="PMingLiU" charset="0"/>
                      <a:cs typeface="PMingLiU" charset="0"/>
                    </a:rPr>
                    <a:t>属灵的苏醒</a:t>
                  </a:r>
                  <a:r>
                    <a:rPr lang="en-US" altLang="ja-JP"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2:28-3:21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1" name="Rectangle 48"/>
                <p:cNvSpPr>
                  <a:spLocks noChangeArrowheads="1"/>
                </p:cNvSpPr>
                <p:nvPr/>
              </p:nvSpPr>
              <p:spPr bwMode="auto">
                <a:xfrm>
                  <a:off x="4496"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74" name="Rectangle 49"/>
            <p:cNvSpPr>
              <a:spLocks noChangeArrowheads="1"/>
            </p:cNvSpPr>
            <p:nvPr/>
          </p:nvSpPr>
          <p:spPr bwMode="auto">
            <a:xfrm>
              <a:off x="477" y="1872"/>
              <a:ext cx="5283"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20" name="Group 50"/>
          <p:cNvGrpSpPr>
            <a:grpSpLocks/>
          </p:cNvGrpSpPr>
          <p:nvPr/>
        </p:nvGrpSpPr>
        <p:grpSpPr bwMode="auto">
          <a:xfrm>
            <a:off x="762000" y="4724400"/>
            <a:ext cx="8380413" cy="1751013"/>
            <a:chOff x="480" y="2976"/>
            <a:chExt cx="5279" cy="1103"/>
          </a:xfrm>
        </p:grpSpPr>
        <p:grpSp>
          <p:nvGrpSpPr>
            <p:cNvPr id="145448" name="Group 51"/>
            <p:cNvGrpSpPr>
              <a:grpSpLocks/>
            </p:cNvGrpSpPr>
            <p:nvPr/>
          </p:nvGrpSpPr>
          <p:grpSpPr bwMode="auto">
            <a:xfrm>
              <a:off x="485" y="2978"/>
              <a:ext cx="5268" cy="1098"/>
              <a:chOff x="485" y="2978"/>
              <a:chExt cx="5268" cy="1098"/>
            </a:xfrm>
          </p:grpSpPr>
          <p:grpSp>
            <p:nvGrpSpPr>
              <p:cNvPr id="145450" name="Group 52"/>
              <p:cNvGrpSpPr>
                <a:grpSpLocks/>
              </p:cNvGrpSpPr>
              <p:nvPr/>
            </p:nvGrpSpPr>
            <p:grpSpPr bwMode="auto">
              <a:xfrm>
                <a:off x="485" y="2978"/>
                <a:ext cx="2309" cy="437"/>
                <a:chOff x="485" y="2978"/>
                <a:chExt cx="2309" cy="437"/>
              </a:xfrm>
            </p:grpSpPr>
            <p:sp>
              <p:nvSpPr>
                <p:cNvPr id="145471" name="Rectangle 53"/>
                <p:cNvSpPr>
                  <a:spLocks noChangeArrowheads="1"/>
                </p:cNvSpPr>
                <p:nvPr/>
              </p:nvSpPr>
              <p:spPr bwMode="auto">
                <a:xfrm>
                  <a:off x="540" y="2978"/>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cs typeface="Times New Roman" charset="0"/>
                    </a:rPr>
                    <a:t>哀歌</a:t>
                  </a:r>
                  <a:endParaRPr lang="en-GB" altLang="zh-CN" sz="2000" b="1">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1:1-2:17</a:t>
                  </a:r>
                </a:p>
              </p:txBody>
            </p:sp>
            <p:sp>
              <p:nvSpPr>
                <p:cNvPr id="145472" name="Rectangle 54"/>
                <p:cNvSpPr>
                  <a:spLocks noChangeArrowheads="1"/>
                </p:cNvSpPr>
                <p:nvPr/>
              </p:nvSpPr>
              <p:spPr bwMode="auto">
                <a:xfrm>
                  <a:off x="485" y="2978"/>
                  <a:ext cx="2310"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1" name="Group 55"/>
              <p:cNvGrpSpPr>
                <a:grpSpLocks/>
              </p:cNvGrpSpPr>
              <p:nvPr/>
            </p:nvGrpSpPr>
            <p:grpSpPr bwMode="auto">
              <a:xfrm>
                <a:off x="2796" y="2978"/>
                <a:ext cx="1641" cy="437"/>
                <a:chOff x="2796" y="2978"/>
                <a:chExt cx="1641" cy="437"/>
              </a:xfrm>
            </p:grpSpPr>
            <p:sp>
              <p:nvSpPr>
                <p:cNvPr id="145469" name="Rectangle 56"/>
                <p:cNvSpPr>
                  <a:spLocks noChangeArrowheads="1"/>
                </p:cNvSpPr>
                <p:nvPr/>
              </p:nvSpPr>
              <p:spPr bwMode="auto">
                <a:xfrm>
                  <a:off x="2850" y="2978"/>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latin typeface="PMingLiU" charset="0"/>
                      <a:ea typeface="PMingLiU" charset="0"/>
                      <a:cs typeface="PMingLiU" charset="0"/>
                    </a:rPr>
                    <a:t>救恩</a:t>
                  </a:r>
                  <a:endParaRPr lang="en-GB" altLang="zh-CN" sz="2000"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2:18-32</a:t>
                  </a:r>
                </a:p>
              </p:txBody>
            </p:sp>
            <p:sp>
              <p:nvSpPr>
                <p:cNvPr id="145470" name="Rectangle 57"/>
                <p:cNvSpPr>
                  <a:spLocks noChangeArrowheads="1"/>
                </p:cNvSpPr>
                <p:nvPr/>
              </p:nvSpPr>
              <p:spPr bwMode="auto">
                <a:xfrm>
                  <a:off x="2796" y="2978"/>
                  <a:ext cx="164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2" name="Group 58"/>
              <p:cNvGrpSpPr>
                <a:grpSpLocks/>
              </p:cNvGrpSpPr>
              <p:nvPr/>
            </p:nvGrpSpPr>
            <p:grpSpPr bwMode="auto">
              <a:xfrm>
                <a:off x="4438" y="2978"/>
                <a:ext cx="1071" cy="442"/>
                <a:chOff x="4438" y="2978"/>
                <a:chExt cx="1071" cy="442"/>
              </a:xfrm>
            </p:grpSpPr>
            <p:grpSp>
              <p:nvGrpSpPr>
                <p:cNvPr id="145465" name="Group 59"/>
                <p:cNvGrpSpPr>
                  <a:grpSpLocks/>
                </p:cNvGrpSpPr>
                <p:nvPr/>
              </p:nvGrpSpPr>
              <p:grpSpPr bwMode="auto">
                <a:xfrm>
                  <a:off x="4492" y="2978"/>
                  <a:ext cx="962" cy="442"/>
                  <a:chOff x="4492" y="2978"/>
                  <a:chExt cx="962" cy="442"/>
                </a:xfrm>
              </p:grpSpPr>
              <p:sp>
                <p:nvSpPr>
                  <p:cNvPr id="145467" name="Rectangle 60"/>
                  <p:cNvSpPr>
                    <a:spLocks noChangeArrowheads="1"/>
                  </p:cNvSpPr>
                  <p:nvPr/>
                </p:nvSpPr>
                <p:spPr bwMode="auto">
                  <a:xfrm>
                    <a:off x="4492" y="3416"/>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68" name="Rectangle 61"/>
                  <p:cNvSpPr>
                    <a:spLocks noChangeArrowheads="1"/>
                  </p:cNvSpPr>
                  <p:nvPr/>
                </p:nvSpPr>
                <p:spPr bwMode="auto">
                  <a:xfrm>
                    <a:off x="4492" y="2978"/>
                    <a:ext cx="963"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rPr>
                      <a:t>审判</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3:1-21</a:t>
                    </a:r>
                  </a:p>
                </p:txBody>
              </p:sp>
            </p:grpSp>
            <p:sp>
              <p:nvSpPr>
                <p:cNvPr id="145466" name="Rectangle 62"/>
                <p:cNvSpPr>
                  <a:spLocks noChangeArrowheads="1"/>
                </p:cNvSpPr>
                <p:nvPr/>
              </p:nvSpPr>
              <p:spPr bwMode="auto">
                <a:xfrm>
                  <a:off x="4438" y="2978"/>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3" name="Group 63"/>
              <p:cNvGrpSpPr>
                <a:grpSpLocks/>
              </p:cNvGrpSpPr>
              <p:nvPr/>
            </p:nvGrpSpPr>
            <p:grpSpPr bwMode="auto">
              <a:xfrm>
                <a:off x="485" y="3416"/>
                <a:ext cx="2308" cy="219"/>
                <a:chOff x="485" y="3416"/>
                <a:chExt cx="2308" cy="219"/>
              </a:xfrm>
            </p:grpSpPr>
            <p:sp>
              <p:nvSpPr>
                <p:cNvPr id="145463" name="Rectangle 64"/>
                <p:cNvSpPr>
                  <a:spLocks noChangeArrowheads="1"/>
                </p:cNvSpPr>
                <p:nvPr/>
              </p:nvSpPr>
              <p:spPr bwMode="auto">
                <a:xfrm>
                  <a:off x="540" y="3416"/>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a:t>
                  </a:r>
                  <a:r>
                    <a:rPr lang="en-US" b="1">
                      <a:solidFill>
                        <a:srgbClr val="FFFFFF"/>
                      </a:solidFill>
                      <a:latin typeface="PMingLiU" charset="0"/>
                      <a:ea typeface="PMingLiU" charset="0"/>
                      <a:cs typeface="PMingLiU" charset="0"/>
                    </a:rPr>
                    <a:t>过去</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464" name="Rectangle 65"/>
                <p:cNvSpPr>
                  <a:spLocks noChangeArrowheads="1"/>
                </p:cNvSpPr>
                <p:nvPr/>
              </p:nvSpPr>
              <p:spPr bwMode="auto">
                <a:xfrm>
                  <a:off x="485" y="3416"/>
                  <a:ext cx="230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4" name="Group 66"/>
              <p:cNvGrpSpPr>
                <a:grpSpLocks/>
              </p:cNvGrpSpPr>
              <p:nvPr/>
            </p:nvGrpSpPr>
            <p:grpSpPr bwMode="auto">
              <a:xfrm>
                <a:off x="2794" y="3416"/>
                <a:ext cx="2959" cy="219"/>
                <a:chOff x="2794" y="3416"/>
                <a:chExt cx="2959" cy="219"/>
              </a:xfrm>
            </p:grpSpPr>
            <p:sp>
              <p:nvSpPr>
                <p:cNvPr id="145461" name="Rectangle 67"/>
                <p:cNvSpPr>
                  <a:spLocks noChangeArrowheads="1"/>
                </p:cNvSpPr>
                <p:nvPr/>
              </p:nvSpPr>
              <p:spPr bwMode="auto">
                <a:xfrm>
                  <a:off x="2849" y="3416"/>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未来</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2" name="Rectangle 68"/>
                <p:cNvSpPr>
                  <a:spLocks noChangeArrowheads="1"/>
                </p:cNvSpPr>
                <p:nvPr/>
              </p:nvSpPr>
              <p:spPr bwMode="auto">
                <a:xfrm>
                  <a:off x="2794" y="3416"/>
                  <a:ext cx="29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5" name="Group 69"/>
              <p:cNvGrpSpPr>
                <a:grpSpLocks/>
              </p:cNvGrpSpPr>
              <p:nvPr/>
            </p:nvGrpSpPr>
            <p:grpSpPr bwMode="auto">
              <a:xfrm>
                <a:off x="485" y="3636"/>
                <a:ext cx="5268" cy="219"/>
                <a:chOff x="485" y="3636"/>
                <a:chExt cx="5268" cy="219"/>
              </a:xfrm>
            </p:grpSpPr>
            <p:sp>
              <p:nvSpPr>
                <p:cNvPr id="145459" name="Rectangle 70"/>
                <p:cNvSpPr>
                  <a:spLocks noChangeArrowheads="1"/>
                </p:cNvSpPr>
                <p:nvPr/>
              </p:nvSpPr>
              <p:spPr bwMode="auto">
                <a:xfrm>
                  <a:off x="540" y="3636"/>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犹大</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0" name="Rectangle 71"/>
                <p:cNvSpPr>
                  <a:spLocks noChangeArrowheads="1"/>
                </p:cNvSpPr>
                <p:nvPr/>
              </p:nvSpPr>
              <p:spPr bwMode="auto">
                <a:xfrm>
                  <a:off x="485" y="3636"/>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6" name="Group 72"/>
              <p:cNvGrpSpPr>
                <a:grpSpLocks/>
              </p:cNvGrpSpPr>
              <p:nvPr/>
            </p:nvGrpSpPr>
            <p:grpSpPr bwMode="auto">
              <a:xfrm>
                <a:off x="485" y="3857"/>
                <a:ext cx="5268" cy="219"/>
                <a:chOff x="485" y="3857"/>
                <a:chExt cx="5268" cy="219"/>
              </a:xfrm>
            </p:grpSpPr>
            <p:sp>
              <p:nvSpPr>
                <p:cNvPr id="145457" name="Rectangle 73"/>
                <p:cNvSpPr>
                  <a:spLocks noChangeArrowheads="1"/>
                </p:cNvSpPr>
                <p:nvPr/>
              </p:nvSpPr>
              <p:spPr bwMode="auto">
                <a:xfrm>
                  <a:off x="540" y="3857"/>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约主前</a:t>
                  </a:r>
                  <a:r>
                    <a:rPr lang="en-US" altLang="ja-JP" b="1">
                      <a:solidFill>
                        <a:srgbClr val="FFFFFF"/>
                      </a:solidFill>
                      <a:cs typeface="Times New Roman" charset="0"/>
                    </a:rPr>
                    <a:t>590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58" name="Rectangle 74"/>
                <p:cNvSpPr>
                  <a:spLocks noChangeArrowheads="1"/>
                </p:cNvSpPr>
                <p:nvPr/>
              </p:nvSpPr>
              <p:spPr bwMode="auto">
                <a:xfrm>
                  <a:off x="485" y="3857"/>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sp>
          <p:nvSpPr>
            <p:cNvPr id="145449" name="Rectangle 75"/>
            <p:cNvSpPr>
              <a:spLocks noChangeArrowheads="1"/>
            </p:cNvSpPr>
            <p:nvPr/>
          </p:nvSpPr>
          <p:spPr bwMode="auto">
            <a:xfrm>
              <a:off x="480" y="2976"/>
              <a:ext cx="528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14" name="Text Box 76"/>
          <p:cNvSpPr txBox="1">
            <a:spLocks noChangeArrowheads="1"/>
          </p:cNvSpPr>
          <p:nvPr/>
        </p:nvSpPr>
        <p:spPr bwMode="auto">
          <a:xfrm>
            <a:off x="8504238" y="0"/>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algn="ctr">
              <a:spcBef>
                <a:spcPts val="600"/>
              </a:spcBef>
            </a:pPr>
            <a:r>
              <a:rPr lang="en-US" b="1">
                <a:solidFill>
                  <a:srgbClr val="FFFFFF"/>
                </a:solidFill>
              </a:rPr>
              <a:t>575</a:t>
            </a:r>
          </a:p>
        </p:txBody>
      </p:sp>
      <p:grpSp>
        <p:nvGrpSpPr>
          <p:cNvPr id="30" name="Group 77"/>
          <p:cNvGrpSpPr>
            <a:grpSpLocks/>
          </p:cNvGrpSpPr>
          <p:nvPr/>
        </p:nvGrpSpPr>
        <p:grpSpPr bwMode="auto">
          <a:xfrm>
            <a:off x="609600" y="7620000"/>
            <a:ext cx="8380413" cy="1751013"/>
            <a:chOff x="384" y="4800"/>
            <a:chExt cx="5279" cy="1103"/>
          </a:xfrm>
        </p:grpSpPr>
        <p:grpSp>
          <p:nvGrpSpPr>
            <p:cNvPr id="145423" name="Group 78"/>
            <p:cNvGrpSpPr>
              <a:grpSpLocks/>
            </p:cNvGrpSpPr>
            <p:nvPr/>
          </p:nvGrpSpPr>
          <p:grpSpPr bwMode="auto">
            <a:xfrm>
              <a:off x="389" y="4802"/>
              <a:ext cx="5268" cy="1098"/>
              <a:chOff x="389" y="4802"/>
              <a:chExt cx="5268" cy="1098"/>
            </a:xfrm>
          </p:grpSpPr>
          <p:grpSp>
            <p:nvGrpSpPr>
              <p:cNvPr id="145425" name="Group 79"/>
              <p:cNvGrpSpPr>
                <a:grpSpLocks/>
              </p:cNvGrpSpPr>
              <p:nvPr/>
            </p:nvGrpSpPr>
            <p:grpSpPr bwMode="auto">
              <a:xfrm>
                <a:off x="389" y="4802"/>
                <a:ext cx="2310" cy="437"/>
                <a:chOff x="389" y="4802"/>
                <a:chExt cx="2310" cy="437"/>
              </a:xfrm>
            </p:grpSpPr>
            <p:sp>
              <p:nvSpPr>
                <p:cNvPr id="145446" name="Rectangle 80"/>
                <p:cNvSpPr>
                  <a:spLocks noChangeArrowheads="1"/>
                </p:cNvSpPr>
                <p:nvPr/>
              </p:nvSpPr>
              <p:spPr bwMode="auto">
                <a:xfrm>
                  <a:off x="444" y="4802"/>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7" name="Rectangle 81"/>
                <p:cNvSpPr>
                  <a:spLocks noChangeArrowheads="1"/>
                </p:cNvSpPr>
                <p:nvPr/>
              </p:nvSpPr>
              <p:spPr bwMode="auto">
                <a:xfrm>
                  <a:off x="389" y="4802"/>
                  <a:ext cx="2311"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6" name="Group 82"/>
              <p:cNvGrpSpPr>
                <a:grpSpLocks/>
              </p:cNvGrpSpPr>
              <p:nvPr/>
            </p:nvGrpSpPr>
            <p:grpSpPr bwMode="auto">
              <a:xfrm>
                <a:off x="2700" y="4802"/>
                <a:ext cx="1641" cy="437"/>
                <a:chOff x="2700" y="4802"/>
                <a:chExt cx="1641" cy="437"/>
              </a:xfrm>
            </p:grpSpPr>
            <p:sp>
              <p:nvSpPr>
                <p:cNvPr id="145444" name="Rectangle 83"/>
                <p:cNvSpPr>
                  <a:spLocks noChangeArrowheads="1"/>
                </p:cNvSpPr>
                <p:nvPr/>
              </p:nvSpPr>
              <p:spPr bwMode="auto">
                <a:xfrm>
                  <a:off x="2754" y="4802"/>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5" name="Rectangle 84"/>
                <p:cNvSpPr>
                  <a:spLocks noChangeArrowheads="1"/>
                </p:cNvSpPr>
                <p:nvPr/>
              </p:nvSpPr>
              <p:spPr bwMode="auto">
                <a:xfrm>
                  <a:off x="2700" y="4802"/>
                  <a:ext cx="1642"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7" name="Group 85"/>
              <p:cNvGrpSpPr>
                <a:grpSpLocks/>
              </p:cNvGrpSpPr>
              <p:nvPr/>
            </p:nvGrpSpPr>
            <p:grpSpPr bwMode="auto">
              <a:xfrm>
                <a:off x="4342" y="4802"/>
                <a:ext cx="1071" cy="438"/>
                <a:chOff x="4342" y="4802"/>
                <a:chExt cx="1071" cy="438"/>
              </a:xfrm>
            </p:grpSpPr>
            <p:grpSp>
              <p:nvGrpSpPr>
                <p:cNvPr id="145440" name="Group 86"/>
                <p:cNvGrpSpPr>
                  <a:grpSpLocks/>
                </p:cNvGrpSpPr>
                <p:nvPr/>
              </p:nvGrpSpPr>
              <p:grpSpPr bwMode="auto">
                <a:xfrm>
                  <a:off x="4396" y="4802"/>
                  <a:ext cx="962" cy="438"/>
                  <a:chOff x="4396" y="4802"/>
                  <a:chExt cx="962" cy="438"/>
                </a:xfrm>
              </p:grpSpPr>
              <p:sp>
                <p:nvSpPr>
                  <p:cNvPr id="145442" name="Rectangle 87"/>
                  <p:cNvSpPr>
                    <a:spLocks noChangeArrowheads="1"/>
                  </p:cNvSpPr>
                  <p:nvPr/>
                </p:nvSpPr>
                <p:spPr bwMode="auto">
                  <a:xfrm>
                    <a:off x="4396" y="5240"/>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3" name="Rectangle 88"/>
                  <p:cNvSpPr>
                    <a:spLocks noChangeArrowheads="1"/>
                  </p:cNvSpPr>
                  <p:nvPr/>
                </p:nvSpPr>
                <p:spPr bwMode="auto">
                  <a:xfrm>
                    <a:off x="4396" y="4802"/>
                    <a:ext cx="96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41" name="Rectangle 89"/>
                <p:cNvSpPr>
                  <a:spLocks noChangeArrowheads="1"/>
                </p:cNvSpPr>
                <p:nvPr/>
              </p:nvSpPr>
              <p:spPr bwMode="auto">
                <a:xfrm>
                  <a:off x="4342" y="4802"/>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28" name="Group 90"/>
              <p:cNvGrpSpPr>
                <a:grpSpLocks/>
              </p:cNvGrpSpPr>
              <p:nvPr/>
            </p:nvGrpSpPr>
            <p:grpSpPr bwMode="auto">
              <a:xfrm>
                <a:off x="389" y="5240"/>
                <a:ext cx="2308" cy="219"/>
                <a:chOff x="389" y="5240"/>
                <a:chExt cx="2308" cy="219"/>
              </a:xfrm>
            </p:grpSpPr>
            <p:sp>
              <p:nvSpPr>
                <p:cNvPr id="145438" name="Rectangle 91"/>
                <p:cNvSpPr>
                  <a:spLocks noChangeArrowheads="1"/>
                </p:cNvSpPr>
                <p:nvPr/>
              </p:nvSpPr>
              <p:spPr bwMode="auto">
                <a:xfrm>
                  <a:off x="444" y="5240"/>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Past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9" name="Rectangle 92"/>
                <p:cNvSpPr>
                  <a:spLocks noChangeArrowheads="1"/>
                </p:cNvSpPr>
                <p:nvPr/>
              </p:nvSpPr>
              <p:spPr bwMode="auto">
                <a:xfrm>
                  <a:off x="389" y="5240"/>
                  <a:ext cx="230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9" name="Group 93"/>
              <p:cNvGrpSpPr>
                <a:grpSpLocks/>
              </p:cNvGrpSpPr>
              <p:nvPr/>
            </p:nvGrpSpPr>
            <p:grpSpPr bwMode="auto">
              <a:xfrm>
                <a:off x="2698" y="5240"/>
                <a:ext cx="2959" cy="219"/>
                <a:chOff x="2698" y="5240"/>
                <a:chExt cx="2959" cy="219"/>
              </a:xfrm>
            </p:grpSpPr>
            <p:sp>
              <p:nvSpPr>
                <p:cNvPr id="145436" name="Rectangle 94"/>
                <p:cNvSpPr>
                  <a:spLocks noChangeArrowheads="1"/>
                </p:cNvSpPr>
                <p:nvPr/>
              </p:nvSpPr>
              <p:spPr bwMode="auto">
                <a:xfrm>
                  <a:off x="2753" y="5240"/>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Future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7" name="Rectangle 95"/>
                <p:cNvSpPr>
                  <a:spLocks noChangeArrowheads="1"/>
                </p:cNvSpPr>
                <p:nvPr/>
              </p:nvSpPr>
              <p:spPr bwMode="auto">
                <a:xfrm>
                  <a:off x="2698" y="5240"/>
                  <a:ext cx="2960"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0" name="Group 96"/>
              <p:cNvGrpSpPr>
                <a:grpSpLocks/>
              </p:cNvGrpSpPr>
              <p:nvPr/>
            </p:nvGrpSpPr>
            <p:grpSpPr bwMode="auto">
              <a:xfrm>
                <a:off x="389" y="5460"/>
                <a:ext cx="5268" cy="219"/>
                <a:chOff x="389" y="5460"/>
                <a:chExt cx="5268" cy="219"/>
              </a:xfrm>
            </p:grpSpPr>
            <p:sp>
              <p:nvSpPr>
                <p:cNvPr id="145434" name="Rectangle 97"/>
                <p:cNvSpPr>
                  <a:spLocks noChangeArrowheads="1"/>
                </p:cNvSpPr>
                <p:nvPr/>
              </p:nvSpPr>
              <p:spPr bwMode="auto">
                <a:xfrm>
                  <a:off x="444" y="5460"/>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Judah</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5" name="Rectangle 98"/>
                <p:cNvSpPr>
                  <a:spLocks noChangeArrowheads="1"/>
                </p:cNvSpPr>
                <p:nvPr/>
              </p:nvSpPr>
              <p:spPr bwMode="auto">
                <a:xfrm>
                  <a:off x="389" y="5460"/>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1" name="Group 99"/>
              <p:cNvGrpSpPr>
                <a:grpSpLocks/>
              </p:cNvGrpSpPr>
              <p:nvPr/>
            </p:nvGrpSpPr>
            <p:grpSpPr bwMode="auto">
              <a:xfrm>
                <a:off x="389" y="5681"/>
                <a:ext cx="5268" cy="219"/>
                <a:chOff x="389" y="5681"/>
                <a:chExt cx="5268" cy="219"/>
              </a:xfrm>
            </p:grpSpPr>
            <p:sp>
              <p:nvSpPr>
                <p:cNvPr id="145432" name="Rectangle 100"/>
                <p:cNvSpPr>
                  <a:spLocks noChangeArrowheads="1"/>
                </p:cNvSpPr>
                <p:nvPr/>
              </p:nvSpPr>
              <p:spPr bwMode="auto">
                <a:xfrm>
                  <a:off x="444" y="5681"/>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c. 590 BC</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3" name="Rectangle 101"/>
                <p:cNvSpPr>
                  <a:spLocks noChangeArrowheads="1"/>
                </p:cNvSpPr>
                <p:nvPr/>
              </p:nvSpPr>
              <p:spPr bwMode="auto">
                <a:xfrm>
                  <a:off x="389" y="5681"/>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24" name="Rectangle 102"/>
            <p:cNvSpPr>
              <a:spLocks noChangeArrowheads="1"/>
            </p:cNvSpPr>
            <p:nvPr/>
          </p:nvSpPr>
          <p:spPr bwMode="auto">
            <a:xfrm>
              <a:off x="384" y="4800"/>
              <a:ext cx="5280"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18535" name="Rectangle 103"/>
          <p:cNvSpPr>
            <a:spLocks noChangeArrowheads="1"/>
          </p:cNvSpPr>
          <p:nvPr/>
        </p:nvSpPr>
        <p:spPr bwMode="auto">
          <a:xfrm>
            <a:off x="762000" y="4724400"/>
            <a:ext cx="4343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6" name="Rectangle 104"/>
          <p:cNvSpPr>
            <a:spLocks noChangeArrowheads="1"/>
          </p:cNvSpPr>
          <p:nvPr/>
        </p:nvSpPr>
        <p:spPr bwMode="auto">
          <a:xfrm>
            <a:off x="5105400" y="4724400"/>
            <a:ext cx="2057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7" name="Rectangle 105"/>
          <p:cNvSpPr>
            <a:spLocks noChangeArrowheads="1"/>
          </p:cNvSpPr>
          <p:nvPr/>
        </p:nvSpPr>
        <p:spPr bwMode="auto">
          <a:xfrm>
            <a:off x="7162800" y="4724400"/>
            <a:ext cx="19812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8" name="Rectangle 106"/>
          <p:cNvSpPr>
            <a:spLocks noChangeArrowheads="1"/>
          </p:cNvSpPr>
          <p:nvPr/>
        </p:nvSpPr>
        <p:spPr bwMode="auto">
          <a:xfrm>
            <a:off x="762000" y="5486400"/>
            <a:ext cx="29464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9" name="Rectangle 107"/>
          <p:cNvSpPr>
            <a:spLocks noChangeArrowheads="1"/>
          </p:cNvSpPr>
          <p:nvPr/>
        </p:nvSpPr>
        <p:spPr bwMode="auto">
          <a:xfrm>
            <a:off x="3708400" y="5486400"/>
            <a:ext cx="54356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0" name="Rectangle 108"/>
          <p:cNvSpPr>
            <a:spLocks noChangeArrowheads="1"/>
          </p:cNvSpPr>
          <p:nvPr/>
        </p:nvSpPr>
        <p:spPr bwMode="auto">
          <a:xfrm>
            <a:off x="762000" y="5867400"/>
            <a:ext cx="83820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1" name="Line 109"/>
          <p:cNvSpPr>
            <a:spLocks noChangeShapeType="1"/>
          </p:cNvSpPr>
          <p:nvPr/>
        </p:nvSpPr>
        <p:spPr bwMode="auto">
          <a:xfrm>
            <a:off x="5105400" y="914400"/>
            <a:ext cx="42863" cy="4602163"/>
          </a:xfrm>
          <a:prstGeom prst="line">
            <a:avLst/>
          </a:prstGeom>
          <a:noFill/>
          <a:ln w="76320">
            <a:solidFill>
              <a:srgbClr val="F0EFE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1544840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
                                        </p:tgtEl>
                                        <p:attrNameLst>
                                          <p:attrName>style.visibility</p:attrName>
                                        </p:attrNameLst>
                                      </p:cBhvr>
                                      <p:to>
                                        <p:strVal val="visible"/>
                                      </p:to>
                                    </p:set>
                                    <p:animEffect transition="in" filter="wipe(left)">
                                      <p:cBhvr additive="repl">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0"/>
                                        </p:tgtEl>
                                        <p:attrNameLst>
                                          <p:attrName>style.visibility</p:attrName>
                                        </p:attrNameLst>
                                      </p:cBhvr>
                                      <p:to>
                                        <p:strVal val="visible"/>
                                      </p:to>
                                    </p:set>
                                    <p:animEffect transition="in" filter="diamond(in)">
                                      <p:cBhvr additive="repl">
                                        <p:cTn id="12" dur="2000"/>
                                        <p:tgtEl>
                                          <p:spTgt spid="20"/>
                                        </p:tgtEl>
                                      </p:cBhvr>
                                    </p:animEffect>
                                  </p:childTnLst>
                                </p:cTn>
                              </p:par>
                              <p:par>
                                <p:cTn id="13" presetID="8" presetClass="entr" presetSubtype="16" fill="hold" nodeType="withEffect">
                                  <p:stCondLst>
                                    <p:cond delay="0"/>
                                  </p:stCondLst>
                                  <p:childTnLst>
                                    <p:set>
                                      <p:cBhvr additive="repl">
                                        <p:cTn id="14" dur="1" fill="hold">
                                          <p:stCondLst>
                                            <p:cond delay="0"/>
                                          </p:stCondLst>
                                        </p:cTn>
                                        <p:tgtEl>
                                          <p:spTgt spid="30"/>
                                        </p:tgtEl>
                                        <p:attrNameLst>
                                          <p:attrName>style.visibility</p:attrName>
                                        </p:attrNameLst>
                                      </p:cBhvr>
                                      <p:to>
                                        <p:strVal val="visible"/>
                                      </p:to>
                                    </p:set>
                                    <p:animEffect transition="in" filter="diamond(in)">
                                      <p:cBhvr additive="repl">
                                        <p:cTn id="15" dur="2000"/>
                                        <p:tgtEl>
                                          <p:spTgt spid="30"/>
                                        </p:tgtEl>
                                      </p:cBhvr>
                                    </p:animEffect>
                                  </p:childTnLst>
                                </p:cTn>
                              </p:par>
                              <p:par>
                                <p:cTn id="16" presetID="8" presetClass="entr" presetSubtype="16" fill="hold" grpId="0" nodeType="withEffect">
                                  <p:stCondLst>
                                    <p:cond delay="0"/>
                                  </p:stCondLst>
                                  <p:childTnLst>
                                    <p:set>
                                      <p:cBhvr additive="repl">
                                        <p:cTn id="17" dur="1" fill="hold">
                                          <p:stCondLst>
                                            <p:cond delay="0"/>
                                          </p:stCondLst>
                                        </p:cTn>
                                        <p:tgtEl>
                                          <p:spTgt spid="18535"/>
                                        </p:tgtEl>
                                        <p:attrNameLst>
                                          <p:attrName>style.visibility</p:attrName>
                                        </p:attrNameLst>
                                      </p:cBhvr>
                                      <p:to>
                                        <p:strVal val="visible"/>
                                      </p:to>
                                    </p:set>
                                    <p:animEffect transition="in" filter="diamond(in)">
                                      <p:cBhvr additive="repl">
                                        <p:cTn id="18" dur="2000"/>
                                        <p:tgtEl>
                                          <p:spTgt spid="18535"/>
                                        </p:tgtEl>
                                      </p:cBhvr>
                                    </p:animEffect>
                                  </p:childTnLst>
                                </p:cTn>
                              </p:par>
                              <p:par>
                                <p:cTn id="19" presetID="8" presetClass="entr" presetSubtype="16" fill="hold" grpId="0" nodeType="withEffect">
                                  <p:stCondLst>
                                    <p:cond delay="0"/>
                                  </p:stCondLst>
                                  <p:childTnLst>
                                    <p:set>
                                      <p:cBhvr additive="repl">
                                        <p:cTn id="20" dur="1" fill="hold">
                                          <p:stCondLst>
                                            <p:cond delay="0"/>
                                          </p:stCondLst>
                                        </p:cTn>
                                        <p:tgtEl>
                                          <p:spTgt spid="18536"/>
                                        </p:tgtEl>
                                        <p:attrNameLst>
                                          <p:attrName>style.visibility</p:attrName>
                                        </p:attrNameLst>
                                      </p:cBhvr>
                                      <p:to>
                                        <p:strVal val="visible"/>
                                      </p:to>
                                    </p:set>
                                    <p:animEffect transition="in" filter="diamond(in)">
                                      <p:cBhvr additive="repl">
                                        <p:cTn id="21" dur="2000"/>
                                        <p:tgtEl>
                                          <p:spTgt spid="18536"/>
                                        </p:tgtEl>
                                      </p:cBhvr>
                                    </p:animEffect>
                                  </p:childTnLst>
                                </p:cTn>
                              </p:par>
                              <p:par>
                                <p:cTn id="22" presetID="8" presetClass="entr" presetSubtype="16" fill="hold" grpId="0" nodeType="withEffect">
                                  <p:stCondLst>
                                    <p:cond delay="0"/>
                                  </p:stCondLst>
                                  <p:childTnLst>
                                    <p:set>
                                      <p:cBhvr additive="repl">
                                        <p:cTn id="23" dur="1" fill="hold">
                                          <p:stCondLst>
                                            <p:cond delay="0"/>
                                          </p:stCondLst>
                                        </p:cTn>
                                        <p:tgtEl>
                                          <p:spTgt spid="18537"/>
                                        </p:tgtEl>
                                        <p:attrNameLst>
                                          <p:attrName>style.visibility</p:attrName>
                                        </p:attrNameLst>
                                      </p:cBhvr>
                                      <p:to>
                                        <p:strVal val="visible"/>
                                      </p:to>
                                    </p:set>
                                    <p:animEffect transition="in" filter="diamond(in)">
                                      <p:cBhvr additive="repl">
                                        <p:cTn id="24" dur="2000"/>
                                        <p:tgtEl>
                                          <p:spTgt spid="18537"/>
                                        </p:tgtEl>
                                      </p:cBhvr>
                                    </p:animEffect>
                                  </p:childTnLst>
                                </p:cTn>
                              </p:par>
                              <p:par>
                                <p:cTn id="25" presetID="8" presetClass="entr" presetSubtype="16" fill="hold" grpId="0" nodeType="withEffect">
                                  <p:stCondLst>
                                    <p:cond delay="0"/>
                                  </p:stCondLst>
                                  <p:childTnLst>
                                    <p:set>
                                      <p:cBhvr additive="repl">
                                        <p:cTn id="26" dur="1" fill="hold">
                                          <p:stCondLst>
                                            <p:cond delay="0"/>
                                          </p:stCondLst>
                                        </p:cTn>
                                        <p:tgtEl>
                                          <p:spTgt spid="18538"/>
                                        </p:tgtEl>
                                        <p:attrNameLst>
                                          <p:attrName>style.visibility</p:attrName>
                                        </p:attrNameLst>
                                      </p:cBhvr>
                                      <p:to>
                                        <p:strVal val="visible"/>
                                      </p:to>
                                    </p:set>
                                    <p:animEffect transition="in" filter="diamond(in)">
                                      <p:cBhvr additive="repl">
                                        <p:cTn id="27" dur="2000"/>
                                        <p:tgtEl>
                                          <p:spTgt spid="18538"/>
                                        </p:tgtEl>
                                      </p:cBhvr>
                                    </p:animEffect>
                                  </p:childTnLst>
                                </p:cTn>
                              </p:par>
                              <p:par>
                                <p:cTn id="28" presetID="8" presetClass="entr" presetSubtype="16" fill="hold" grpId="0" nodeType="withEffect">
                                  <p:stCondLst>
                                    <p:cond delay="0"/>
                                  </p:stCondLst>
                                  <p:childTnLst>
                                    <p:set>
                                      <p:cBhvr additive="repl">
                                        <p:cTn id="29" dur="1" fill="hold">
                                          <p:stCondLst>
                                            <p:cond delay="0"/>
                                          </p:stCondLst>
                                        </p:cTn>
                                        <p:tgtEl>
                                          <p:spTgt spid="18539"/>
                                        </p:tgtEl>
                                        <p:attrNameLst>
                                          <p:attrName>style.visibility</p:attrName>
                                        </p:attrNameLst>
                                      </p:cBhvr>
                                      <p:to>
                                        <p:strVal val="visible"/>
                                      </p:to>
                                    </p:set>
                                    <p:animEffect transition="in" filter="diamond(in)">
                                      <p:cBhvr additive="repl">
                                        <p:cTn id="30" dur="2000"/>
                                        <p:tgtEl>
                                          <p:spTgt spid="18539"/>
                                        </p:tgtEl>
                                      </p:cBhvr>
                                    </p:animEffect>
                                  </p:childTnLst>
                                </p:cTn>
                              </p:par>
                              <p:par>
                                <p:cTn id="31" presetID="8" presetClass="entr" presetSubtype="16" fill="hold" grpId="0" nodeType="withEffect">
                                  <p:stCondLst>
                                    <p:cond delay="0"/>
                                  </p:stCondLst>
                                  <p:childTnLst>
                                    <p:set>
                                      <p:cBhvr additive="repl">
                                        <p:cTn id="32" dur="1" fill="hold">
                                          <p:stCondLst>
                                            <p:cond delay="0"/>
                                          </p:stCondLst>
                                        </p:cTn>
                                        <p:tgtEl>
                                          <p:spTgt spid="18540"/>
                                        </p:tgtEl>
                                        <p:attrNameLst>
                                          <p:attrName>style.visibility</p:attrName>
                                        </p:attrNameLst>
                                      </p:cBhvr>
                                      <p:to>
                                        <p:strVal val="visible"/>
                                      </p:to>
                                    </p:set>
                                    <p:animEffect transition="in" filter="diamond(in)">
                                      <p:cBhvr additive="repl">
                                        <p:cTn id="33" dur="2000"/>
                                        <p:tgtEl>
                                          <p:spTgt spid="18540"/>
                                        </p:tgtEl>
                                      </p:cBhvr>
                                    </p:animEffect>
                                  </p:childTnLst>
                                </p:cTn>
                              </p:par>
                              <p:par>
                                <p:cTn id="34" presetID="8" presetClass="entr" presetSubtype="16" fill="hold" grpId="0" nodeType="withEffect">
                                  <p:stCondLst>
                                    <p:cond delay="0"/>
                                  </p:stCondLst>
                                  <p:childTnLst>
                                    <p:set>
                                      <p:cBhvr additive="repl">
                                        <p:cTn id="35" dur="1" fill="hold">
                                          <p:stCondLst>
                                            <p:cond delay="0"/>
                                          </p:stCondLst>
                                        </p:cTn>
                                        <p:tgtEl>
                                          <p:spTgt spid="18541"/>
                                        </p:tgtEl>
                                        <p:attrNameLst>
                                          <p:attrName>style.visibility</p:attrName>
                                        </p:attrNameLst>
                                      </p:cBhvr>
                                      <p:to>
                                        <p:strVal val="visible"/>
                                      </p:to>
                                    </p:set>
                                    <p:animEffect transition="in" filter="diamond(in)">
                                      <p:cBhvr additive="repl">
                                        <p:cTn id="36" dur="2000"/>
                                        <p:tgtEl>
                                          <p:spTgt spid="18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 grpId="0" animBg="1"/>
      <p:bldP spid="18536" grpId="0" animBg="1"/>
      <p:bldP spid="18537" grpId="0" animBg="1"/>
      <p:bldP spid="18538" grpId="0" animBg="1"/>
      <p:bldP spid="18539" grpId="0" animBg="1"/>
      <p:bldP spid="18540" grpId="0" animBg="1"/>
      <p:bldP spid="185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zh-CN" alt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上帝未来对以色列的保护</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我要使北方来的军队</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远离你们；</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我要把他们驱逐</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到干旱荒凉之地，</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他们的前队赶入东海，</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他们的后队赶入西海；</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并且他们的臭气上升，</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他们的腥味上腾，</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因为耶和华行了大事。</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（约珥书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2:20</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p:cNvSpPr txBox="1">
            <a:spLocks noChangeArrowheads="1"/>
          </p:cNvSpPr>
          <p:nvPr/>
        </p:nvSpPr>
        <p:spPr bwMode="auto">
          <a:xfrm>
            <a:off x="6740586" y="3929737"/>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以色列</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北方</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chemeClr val="bg1"/>
          </a:solidFill>
        </p:spPr>
        <p:txBody>
          <a:bodyPr/>
          <a:lstStyle/>
          <a:p>
            <a:pPr>
              <a:defRPr/>
            </a:pPr>
            <a:r>
              <a:rPr lang="zh-CN" altLang="en-US" sz="3600" b="1" dirty="0"/>
              <a:t>对比约珥书第</a:t>
            </a:r>
            <a:r>
              <a:rPr lang="en-US" altLang="zh-CN" sz="3600" b="1" dirty="0"/>
              <a:t>1</a:t>
            </a:r>
            <a:r>
              <a:rPr lang="zh-CN" altLang="en-US" sz="3600" b="1" dirty="0"/>
              <a:t>章和</a:t>
            </a:r>
            <a:r>
              <a:rPr lang="en-US" altLang="zh-CN" sz="3600" b="1" dirty="0"/>
              <a:t>2:21-27</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2928933801"/>
              </p:ext>
            </p:extLst>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a:solidFill>
                            <a:schemeClr val="tx2"/>
                          </a:solidFill>
                          <a:effectLst/>
                          <a:latin typeface="Arial"/>
                          <a:ea typeface="Times New Roman"/>
                          <a:cs typeface="Times New Roman"/>
                        </a:rPr>
                        <a:t> </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Joel’s Day</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the Day of the L</a:t>
                      </a:r>
                      <a:r>
                        <a:rPr lang="en-US" sz="2000" b="1">
                          <a:solidFill>
                            <a:schemeClr val="tx2"/>
                          </a:solidFill>
                          <a:effectLst/>
                          <a:latin typeface="Arial"/>
                          <a:ea typeface="Times New Roman"/>
                          <a:cs typeface="Times New Roman"/>
                        </a:rPr>
                        <a:t>ORD</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en-US" sz="2400" b="1" dirty="0" err="1">
                          <a:solidFill>
                            <a:schemeClr val="tx2"/>
                          </a:solidFill>
                          <a:effectLst/>
                          <a:latin typeface="Arial"/>
                          <a:ea typeface="Times New Roman"/>
                          <a:cs typeface="Times New Roman"/>
                        </a:rPr>
                        <a:t>土地</a:t>
                      </a:r>
                      <a:endParaRPr lang="en-SG" sz="2000" dirty="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哀号</a:t>
                      </a:r>
                      <a:r>
                        <a:rPr lang="en-US" sz="2400" dirty="0">
                          <a:solidFill>
                            <a:schemeClr val="tx2"/>
                          </a:solidFill>
                          <a:effectLst/>
                          <a:latin typeface="Arial"/>
                          <a:ea typeface="Times New Roman"/>
                          <a:cs typeface="Times New Roman"/>
                        </a:rPr>
                        <a:t> (1:10)</a:t>
                      </a:r>
                      <a:endParaRPr lang="en-SG" sz="2000" dirty="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将欢喜快乐</a:t>
                      </a:r>
                      <a:r>
                        <a:rPr lang="en-US" sz="2400" dirty="0">
                          <a:solidFill>
                            <a:schemeClr val="tx2"/>
                          </a:solidFill>
                          <a:effectLst/>
                          <a:latin typeface="Arial"/>
                          <a:ea typeface="Times New Roman"/>
                          <a:cs typeface="Times New Roman"/>
                        </a:rPr>
                        <a:t> (2:21)</a:t>
                      </a:r>
                      <a:endParaRPr lang="en-SG" sz="2000" dirty="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en-US" sz="2400" b="1" dirty="0" err="1">
                          <a:solidFill>
                            <a:schemeClr val="tx2"/>
                          </a:solidFill>
                          <a:effectLst/>
                          <a:latin typeface="Arial"/>
                          <a:ea typeface="Times New Roman"/>
                          <a:cs typeface="Times New Roman"/>
                        </a:rPr>
                        <a:t>动物</a:t>
                      </a:r>
                      <a:endParaRPr lang="en-SG" sz="2000" dirty="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哀鸣、游荡、饥饿（</a:t>
                      </a:r>
                      <a:r>
                        <a:rPr lang="en-US" altLang="zh-CN" sz="2400" dirty="0">
                          <a:solidFill>
                            <a:schemeClr val="tx2"/>
                          </a:solidFill>
                          <a:effectLst/>
                          <a:latin typeface="+mn-lt"/>
                          <a:ea typeface="Times New Roman"/>
                          <a:cs typeface="Times New Roman"/>
                        </a:rPr>
                        <a:t>1:18</a:t>
                      </a:r>
                      <a:r>
                        <a:rPr lang="zh-CN" altLang="en-US" sz="2400" dirty="0">
                          <a:solidFill>
                            <a:schemeClr val="tx2"/>
                          </a:solidFill>
                          <a:effectLst/>
                          <a:latin typeface="+mn-lt"/>
                          <a:ea typeface="Times New Roman"/>
                          <a:cs typeface="Times New Roman"/>
                        </a:rPr>
                        <a:t>）</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不再惧怕（</a:t>
                      </a:r>
                      <a:r>
                        <a:rPr lang="en-US" altLang="zh-CN" sz="2400" dirty="0">
                          <a:solidFill>
                            <a:schemeClr val="tx2"/>
                          </a:solidFill>
                          <a:effectLst/>
                          <a:latin typeface="+mn-lt"/>
                          <a:ea typeface="Times New Roman"/>
                          <a:cs typeface="Times New Roman"/>
                        </a:rPr>
                        <a:t>2:22</a:t>
                      </a:r>
                      <a:r>
                        <a:rPr lang="en-US" sz="2400" dirty="0">
                          <a:solidFill>
                            <a:schemeClr val="tx2"/>
                          </a:solidFill>
                          <a:effectLst/>
                          <a:latin typeface="+mn-lt"/>
                          <a:ea typeface="Times New Roman"/>
                          <a:cs typeface="Times New Roman"/>
                        </a:rPr>
                        <a:t>a）</a:t>
                      </a: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zh-CN" altLang="en-US" sz="2400" b="1" dirty="0">
                          <a:solidFill>
                            <a:schemeClr val="tx2"/>
                          </a:solidFill>
                          <a:effectLst/>
                          <a:latin typeface="+mn-lt"/>
                          <a:ea typeface="Times New Roman"/>
                          <a:cs typeface="Times New Roman"/>
                        </a:rPr>
                        <a:t>田地和果园 </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荒芜、不结果实</a:t>
                      </a:r>
                      <a:endParaRPr lang="en-US" altLang="zh-CN" sz="2400" dirty="0">
                        <a:solidFill>
                          <a:schemeClr val="tx2"/>
                        </a:solidFill>
                        <a:effectLst/>
                        <a:latin typeface="+mn-lt"/>
                        <a:ea typeface="Times New Roman"/>
                        <a:cs typeface="Times New Roman"/>
                      </a:endParaRPr>
                    </a:p>
                    <a:p>
                      <a:pPr algn="ctr">
                        <a:spcAft>
                          <a:spcPts val="0"/>
                        </a:spcAft>
                      </a:pPr>
                      <a:r>
                        <a:rPr lang="zh-CN" altLang="en-US" sz="2400" dirty="0">
                          <a:solidFill>
                            <a:schemeClr val="tx2"/>
                          </a:solidFill>
                          <a:effectLst/>
                          <a:latin typeface="+mn-lt"/>
                          <a:ea typeface="Times New Roman"/>
                          <a:cs typeface="Times New Roman"/>
                        </a:rPr>
                        <a:t>（</a:t>
                      </a:r>
                      <a:r>
                        <a:rPr lang="en-US" altLang="zh-CN" sz="2400" dirty="0">
                          <a:solidFill>
                            <a:schemeClr val="tx2"/>
                          </a:solidFill>
                          <a:effectLst/>
                          <a:latin typeface="+mn-lt"/>
                          <a:ea typeface="Times New Roman"/>
                          <a:cs typeface="Times New Roman"/>
                        </a:rPr>
                        <a:t>1:7, 10-12</a:t>
                      </a:r>
                      <a:r>
                        <a:rPr lang="zh-CN" altLang="en-US" sz="2400" dirty="0">
                          <a:solidFill>
                            <a:schemeClr val="tx2"/>
                          </a:solidFill>
                          <a:effectLst/>
                          <a:latin typeface="+mn-lt"/>
                          <a:ea typeface="Times New Roman"/>
                          <a:cs typeface="Times New Roman"/>
                        </a:rPr>
                        <a:t>）</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将成长、结果实并富有生产力（</a:t>
                      </a:r>
                      <a:r>
                        <a:rPr lang="en-US" altLang="zh-CN" sz="2400" dirty="0">
                          <a:solidFill>
                            <a:schemeClr val="tx2"/>
                          </a:solidFill>
                          <a:effectLst/>
                          <a:latin typeface="+mn-lt"/>
                          <a:ea typeface="Times New Roman"/>
                          <a:cs typeface="Times New Roman"/>
                        </a:rPr>
                        <a:t>2:22</a:t>
                      </a:r>
                      <a:r>
                        <a:rPr lang="zh-CN" altLang="en-US" sz="2400" dirty="0">
                          <a:solidFill>
                            <a:schemeClr val="tx2"/>
                          </a:solidFill>
                          <a:effectLst/>
                          <a:latin typeface="+mn-lt"/>
                          <a:ea typeface="Times New Roman"/>
                          <a:cs typeface="Times New Roman"/>
                        </a:rPr>
                        <a:t>）</a:t>
                      </a: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en-US" sz="2400" b="1" dirty="0" err="1">
                          <a:solidFill>
                            <a:schemeClr val="tx2"/>
                          </a:solidFill>
                          <a:effectLst/>
                          <a:latin typeface="Arial"/>
                          <a:ea typeface="Times New Roman"/>
                          <a:cs typeface="Times New Roman"/>
                        </a:rPr>
                        <a:t>雨水</a:t>
                      </a:r>
                      <a:endParaRPr lang="en-SG" sz="2000" dirty="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干旱，干燥引发火灾（</a:t>
                      </a:r>
                      <a:r>
                        <a:rPr lang="en-US" altLang="zh-CN" sz="2400" dirty="0">
                          <a:solidFill>
                            <a:schemeClr val="tx2"/>
                          </a:solidFill>
                          <a:effectLst/>
                          <a:latin typeface="+mn-lt"/>
                          <a:ea typeface="Times New Roman"/>
                          <a:cs typeface="Times New Roman"/>
                        </a:rPr>
                        <a:t>1:20</a:t>
                      </a:r>
                      <a:r>
                        <a:rPr lang="zh-CN" altLang="en-US" sz="2400" dirty="0">
                          <a:solidFill>
                            <a:schemeClr val="tx2"/>
                          </a:solidFill>
                          <a:effectLst/>
                          <a:latin typeface="+mn-lt"/>
                          <a:ea typeface="Times New Roman"/>
                          <a:cs typeface="Times New Roman"/>
                        </a:rPr>
                        <a:t>）</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将丰沛降下（</a:t>
                      </a:r>
                      <a:r>
                        <a:rPr lang="en-US" altLang="zh-CN" sz="2400" dirty="0">
                          <a:solidFill>
                            <a:schemeClr val="tx2"/>
                          </a:solidFill>
                          <a:effectLst/>
                          <a:latin typeface="+mn-lt"/>
                          <a:ea typeface="Times New Roman"/>
                          <a:cs typeface="Times New Roman"/>
                        </a:rPr>
                        <a:t>2:23</a:t>
                      </a:r>
                      <a:r>
                        <a:rPr lang="zh-CN" altLang="en-US" sz="2400" dirty="0">
                          <a:solidFill>
                            <a:schemeClr val="tx2"/>
                          </a:solidFill>
                          <a:effectLst/>
                          <a:latin typeface="+mn-lt"/>
                          <a:ea typeface="Times New Roman"/>
                          <a:cs typeface="Times New Roman"/>
                        </a:rPr>
                        <a:t>）</a:t>
                      </a: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zh-CN" altLang="en-US" sz="2400" b="1" dirty="0">
                          <a:solidFill>
                            <a:schemeClr val="tx2"/>
                          </a:solidFill>
                          <a:effectLst/>
                          <a:latin typeface="+mn-lt"/>
                          <a:ea typeface="Times New Roman"/>
                          <a:cs typeface="Times New Roman"/>
                        </a:rPr>
                        <a:t>谷物、酒、油</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毁坏并干枯（</a:t>
                      </a:r>
                      <a:r>
                        <a:rPr lang="en-US" altLang="zh-CN" sz="2400" dirty="0">
                          <a:solidFill>
                            <a:schemeClr val="tx2"/>
                          </a:solidFill>
                          <a:effectLst/>
                          <a:latin typeface="+mn-lt"/>
                          <a:ea typeface="Times New Roman"/>
                          <a:cs typeface="Times New Roman"/>
                        </a:rPr>
                        <a:t>1:10</a:t>
                      </a:r>
                      <a:r>
                        <a:rPr lang="zh-CN" altLang="en-US" sz="2400" dirty="0">
                          <a:solidFill>
                            <a:schemeClr val="tx2"/>
                          </a:solidFill>
                          <a:effectLst/>
                          <a:latin typeface="+mn-lt"/>
                          <a:ea typeface="Times New Roman"/>
                          <a:cs typeface="Times New Roman"/>
                        </a:rPr>
                        <a:t>）</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将丰富有余（</a:t>
                      </a:r>
                      <a:r>
                        <a:rPr lang="en-US" altLang="zh-CN" sz="2400" dirty="0">
                          <a:solidFill>
                            <a:schemeClr val="tx2"/>
                          </a:solidFill>
                          <a:effectLst/>
                          <a:latin typeface="+mn-lt"/>
                          <a:ea typeface="Times New Roman"/>
                          <a:cs typeface="Times New Roman"/>
                        </a:rPr>
                        <a:t>2:24</a:t>
                      </a:r>
                      <a:r>
                        <a:rPr lang="zh-CN" altLang="en-US" sz="2400" dirty="0">
                          <a:solidFill>
                            <a:schemeClr val="tx2"/>
                          </a:solidFill>
                          <a:effectLst/>
                          <a:latin typeface="+mn-lt"/>
                          <a:ea typeface="Times New Roman"/>
                          <a:cs typeface="Times New Roman"/>
                        </a:rPr>
                        <a:t>）</a:t>
                      </a: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zh-CN" altLang="en-US" sz="2400" b="1" dirty="0">
                          <a:solidFill>
                            <a:schemeClr val="tx2"/>
                          </a:solidFill>
                          <a:effectLst/>
                          <a:latin typeface="+mn-lt"/>
                          <a:ea typeface="Times New Roman"/>
                          <a:cs typeface="Times New Roman"/>
                        </a:rPr>
                        <a:t>农作物</a:t>
                      </a:r>
                      <a:endParaRPr lang="en-SG" sz="2000" dirty="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被蝗虫毁坏（</a:t>
                      </a:r>
                      <a:r>
                        <a:rPr lang="en-US" altLang="zh-CN" sz="2400" dirty="0">
                          <a:solidFill>
                            <a:schemeClr val="tx2"/>
                          </a:solidFill>
                          <a:effectLst/>
                          <a:latin typeface="+mn-lt"/>
                          <a:ea typeface="Times New Roman"/>
                          <a:cs typeface="Times New Roman"/>
                        </a:rPr>
                        <a:t>1:4</a:t>
                      </a:r>
                      <a:r>
                        <a:rPr lang="zh-CN" altLang="en-US" sz="2400" dirty="0">
                          <a:solidFill>
                            <a:schemeClr val="tx2"/>
                          </a:solidFill>
                          <a:effectLst/>
                          <a:latin typeface="+mn-lt"/>
                          <a:ea typeface="Times New Roman"/>
                          <a:cs typeface="Times New Roman"/>
                        </a:rPr>
                        <a:t>）</a:t>
                      </a:r>
                    </a:p>
                  </a:txBody>
                  <a:tcPr marL="68580" marR="68580" marT="0" marB="0" anchor="ctr">
                    <a:noFill/>
                  </a:tcPr>
                </a:tc>
                <a:tc>
                  <a:txBody>
                    <a:bodyPr/>
                    <a:lstStyle/>
                    <a:p>
                      <a:pPr algn="ctr">
                        <a:spcAft>
                          <a:spcPts val="0"/>
                        </a:spcAft>
                      </a:pPr>
                      <a:r>
                        <a:rPr lang="zh-CN" altLang="en-US" sz="2400" dirty="0">
                          <a:solidFill>
                            <a:schemeClr val="tx2"/>
                          </a:solidFill>
                          <a:effectLst/>
                          <a:latin typeface="+mn-lt"/>
                          <a:ea typeface="Times New Roman"/>
                          <a:cs typeface="Times New Roman"/>
                        </a:rPr>
                        <a:t>损害将被生产力取代（</a:t>
                      </a:r>
                      <a:r>
                        <a:rPr lang="en-US" altLang="zh-CN" sz="2400" dirty="0">
                          <a:solidFill>
                            <a:schemeClr val="tx2"/>
                          </a:solidFill>
                          <a:effectLst/>
                          <a:latin typeface="+mn-lt"/>
                          <a:ea typeface="Times New Roman"/>
                          <a:cs typeface="Times New Roman"/>
                        </a:rPr>
                        <a:t>2:25-26</a:t>
                      </a:r>
                      <a:r>
                        <a:rPr lang="zh-CN" altLang="en-US" sz="2400" dirty="0">
                          <a:solidFill>
                            <a:schemeClr val="tx2"/>
                          </a:solidFill>
                          <a:effectLst/>
                          <a:latin typeface="+mn-lt"/>
                          <a:ea typeface="Times New Roman"/>
                          <a:cs typeface="Times New Roman"/>
                        </a:rPr>
                        <a:t>）</a:t>
                      </a: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582</a:t>
            </a:r>
          </a:p>
        </p:txBody>
      </p:sp>
      <p:sp>
        <p:nvSpPr>
          <p:cNvPr id="6" name="Title 1"/>
          <p:cNvSpPr txBox="1">
            <a:spLocks/>
          </p:cNvSpPr>
          <p:nvPr/>
        </p:nvSpPr>
        <p:spPr bwMode="auto">
          <a:xfrm>
            <a:off x="0" y="692696"/>
            <a:ext cx="9144000" cy="2880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（根据</a:t>
            </a:r>
            <a:r>
              <a:rPr kumimoji="0" lang="en-US" altLang="zh-CN"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1985</a:t>
            </a:r>
            <a:r>
              <a:rPr kumimoji="0" lang="zh-CN" altLang="en-US"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年达拉斯神学院匿名手稿改编）</a:t>
            </a:r>
          </a:p>
        </p:txBody>
      </p:sp>
    </p:spTree>
    <p:extLst>
      <p:ext uri="{BB962C8B-B14F-4D97-AF65-F5344CB8AC3E}">
        <p14:creationId xmlns:p14="http://schemas.microsoft.com/office/powerpoint/2010/main" val="124300356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中的土地对比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err="1">
                <a:solidFill>
                  <a:srgbClr val="FFFF00"/>
                </a:solidFill>
                <a:effectLst>
                  <a:glow rad="254000">
                    <a:srgbClr val="000000">
                      <a:alpha val="89000"/>
                    </a:srgbClr>
                  </a:glow>
                </a:effectLst>
              </a:rPr>
              <a:t>哀号</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 土地凄凉</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defRPr/>
            </a:pPr>
            <a:r>
              <a:rPr lang="zh-CN" altLang="en-US" sz="3600" b="1" dirty="0">
                <a:solidFill>
                  <a:srgbClr val="FFFF00"/>
                </a:solidFill>
                <a:effectLst>
                  <a:glow rad="254000">
                    <a:srgbClr val="000000">
                      <a:alpha val="89000"/>
                    </a:srgbClr>
                  </a:glow>
                </a:effectLst>
              </a:rPr>
              <a:t>将欢喜快乐 </a:t>
            </a:r>
            <a:endParaRPr lang="en-US" altLang="zh-CN" sz="3600" b="1" dirty="0">
              <a:solidFill>
                <a:srgbClr val="FFFF00"/>
              </a:solidFill>
              <a:effectLst>
                <a:glow rad="254000">
                  <a:srgbClr val="000000">
                    <a:alpha val="89000"/>
                  </a:srgbClr>
                </a:glow>
              </a:effectLst>
            </a:endParaRPr>
          </a:p>
          <a:p>
            <a:pPr defTabSz="914400">
              <a:spcBef>
                <a:spcPct val="20000"/>
              </a:spcBef>
              <a:buClrTx/>
              <a:buSzTx/>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地土啊！你不要惧怕；</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你要欢喜快乐，</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因为耶和华行了大事。</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(2:21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extLst>
      <p:ext uri="{BB962C8B-B14F-4D97-AF65-F5344CB8AC3E}">
        <p14:creationId xmlns:p14="http://schemas.microsoft.com/office/powerpoint/2010/main" val="595078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中的动物对比</a:t>
            </a:r>
            <a:endParaRPr lang="en-US" sz="3600"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哀鸣、游荡、饥饿</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牲畜发出哀鸣，</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牛群到处流荡，</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因为没有草场给牠们，</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羊群也同样受苦。</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p>
          <a:p>
            <a:pPr defTabSz="914400">
              <a:spcBef>
                <a:spcPct val="20000"/>
              </a:spcBef>
              <a:buClrTx/>
              <a:buSzTx/>
              <a:buFontTx/>
              <a:buNone/>
              <a:defRPr/>
            </a:pPr>
            <a:r>
              <a:rPr lang="en-US" sz="2800" b="1" dirty="0">
                <a:solidFill>
                  <a:srgbClr val="FFFFFF"/>
                </a:solidFill>
                <a:effectLst>
                  <a:glow rad="254000">
                    <a:srgbClr val="000000">
                      <a:alpha val="89000"/>
                    </a:srgbClr>
                  </a:glow>
                </a:effectLst>
              </a:rPr>
              <a:t>(1:18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不再惧怕</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田野的走兽啊，你们不要惧怕，</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因为旷野的草场又发青了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(2:22a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79169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中的农场对比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荒芜、不结果实</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他们使我的葡萄树荒凉，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折断了我的无花果树，</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把树皮剥尽，丢在一旁，</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使枝条露白。</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(1:7; cf. 1:10-12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将成长、结果实并富有生产力</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树木又结果子了，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无花果树和葡萄树也都效力了。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(2:22b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69376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216024"/>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中的雨水对比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干旱，干燥引发火灾</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田野的走兽也向你发喘，</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因为溪水都干涸了，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火吞灭了旷野的草场。</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(1:20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427984" y="1268760"/>
            <a:ext cx="4716016"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将丰沛降下</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锡安的人民哪！你们要欢</a:t>
            </a:r>
            <a:endParaRPr lang="en-US" altLang="zh-CN"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喜，</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要靠耶和华你们的　神快乐，</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因为他赐给了你们合时的秋雨。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他给你们降下时雨，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就是秋雨春雨，像以前一样。</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(2:23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3879412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中的谷物、酒和油</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毁坏并干枯</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田野荒废，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土地凄凉，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因为五谷毁坏，</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新酒干竭，</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油也缺乏。</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将丰富有余</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禾场上必满了五谷；</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榨酒池与油醡必溢出新酒与新油。</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88124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116632"/>
            <a:ext cx="8316416" cy="980728"/>
          </a:xfrm>
        </p:spPr>
        <p:txBody>
          <a:bodyPr/>
          <a:lstStyle/>
          <a:p>
            <a:pPr>
              <a:defRPr/>
            </a:pP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中的农作物对比</a:t>
            </a:r>
            <a:endParaRPr lang="en-US" sz="3600"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被蝗虫毁坏</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剪虫剩下的，蝗虫吃了；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蝗虫剩下的，蝻子吃了；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蝻子剩下的，蚂蚱吃了。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损害将被生产力取代</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我差遣到你们中间去的，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我的大军队，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就是蝗虫、蝻子、蚂蚱和剪虫，</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在那些年间吃尽的，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我必补给你们。</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(2:25-26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132988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60770" name="Picture 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71" name="Rectangle 2"/>
          <p:cNvSpPr>
            <a:spLocks noGrp="1" noChangeArrowheads="1"/>
          </p:cNvSpPr>
          <p:nvPr>
            <p:ph type="title" idx="4294967295"/>
          </p:nvPr>
        </p:nvSpPr>
        <p:spPr>
          <a:xfrm rot="16200000">
            <a:off x="-3209131" y="3191668"/>
            <a:ext cx="7086600" cy="703263"/>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4000" dirty="0">
                <a:solidFill>
                  <a:srgbClr val="FFFF99"/>
                </a:solidFill>
                <a:latin typeface="Times New Roman" charset="0"/>
                <a:ea typeface="SimSun" charset="0"/>
                <a:cs typeface="SimSun" charset="0"/>
              </a:rPr>
              <a:t>末世论术语</a:t>
            </a:r>
            <a:endParaRPr lang="en-US" sz="4000" dirty="0">
              <a:solidFill>
                <a:srgbClr val="FFFF99"/>
              </a:solidFill>
              <a:latin typeface="Times New Roman" charset="0"/>
              <a:ea typeface="SimSun" charset="0"/>
              <a:cs typeface="SimSun" charset="0"/>
            </a:endParaRPr>
          </a:p>
        </p:txBody>
      </p:sp>
      <p:sp>
        <p:nvSpPr>
          <p:cNvPr id="25603" name="Rectangle 3"/>
          <p:cNvSpPr>
            <a:spLocks noChangeArrowheads="1"/>
          </p:cNvSpPr>
          <p:nvPr/>
        </p:nvSpPr>
        <p:spPr bwMode="auto">
          <a:xfrm>
            <a:off x="685800" y="0"/>
            <a:ext cx="8458200" cy="6858000"/>
          </a:xfrm>
          <a:prstGeom prst="rect">
            <a:avLst/>
          </a:prstGeom>
          <a:gradFill rotWithShape="0">
            <a:gsLst>
              <a:gs pos="0">
                <a:srgbClr val="000000"/>
              </a:gs>
              <a:gs pos="100000">
                <a:srgbClr val="000000">
                  <a:alpha val="67000"/>
                </a:srgbClr>
              </a:gs>
            </a:gsLst>
            <a:lin ang="5400000" scaled="1"/>
          </a:gradFill>
          <a:ln w="9360">
            <a:solidFill>
              <a:srgbClr val="000000"/>
            </a:solidFill>
            <a:miter lim="800000"/>
            <a:headEnd/>
            <a:tailEnd/>
          </a:ln>
        </p:spPr>
        <p:txBody>
          <a:bodyPr wrap="none" anchor="ctr"/>
          <a:lstStyle/>
          <a:p>
            <a:endParaRPr lang="en-US"/>
          </a:p>
        </p:txBody>
      </p:sp>
      <p:sp>
        <p:nvSpPr>
          <p:cNvPr id="25604" name="Rectangle 4"/>
          <p:cNvSpPr>
            <a:spLocks noChangeArrowheads="1"/>
          </p:cNvSpPr>
          <p:nvPr/>
        </p:nvSpPr>
        <p:spPr bwMode="auto">
          <a:xfrm>
            <a:off x="762000" y="228600"/>
            <a:ext cx="8382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631825" indent="-631825">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b="1">
              <a:solidFill>
                <a:srgbClr val="FFFFFF"/>
              </a:solidFill>
              <a:latin typeface="PMingLiU" charset="0"/>
              <a:ea typeface="PMingLiU" charset="0"/>
              <a:cs typeface="PMingLiU" charset="0"/>
            </a:endParaRP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洁净</a:t>
            </a:r>
            <a:r>
              <a:rPr lang="en-US" sz="3200" b="1">
                <a:solidFill>
                  <a:srgbClr val="FFFFFF"/>
                </a:solidFill>
                <a:latin typeface="PMingLiU" charset="0"/>
                <a:cs typeface="Times New Roman" charset="0"/>
              </a:rPr>
              <a:t>。。宣告</a:t>
            </a:r>
            <a:r>
              <a:rPr lang="en-US" altLang="ja-JP" sz="3200" b="1">
                <a:solidFill>
                  <a:srgbClr val="FFFFFF"/>
                </a:solidFill>
                <a:latin typeface="PMingLiU" charset="0"/>
                <a:cs typeface="Times New Roman" charset="0"/>
              </a:rPr>
              <a:t> (1:14; 3:9)</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耶和华的日子接近了</a:t>
            </a:r>
            <a:r>
              <a:rPr lang="en-US" altLang="ja-JP" sz="3200" b="1">
                <a:solidFill>
                  <a:srgbClr val="FFFFFF"/>
                </a:solidFill>
                <a:cs typeface="Times New Roman" charset="0"/>
              </a:rPr>
              <a:t> (1:15; 2:12; 3:14)</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耶和华的日子来临了</a:t>
            </a:r>
            <a:r>
              <a:rPr lang="en-US" altLang="ja-JP" sz="3200" b="1">
                <a:solidFill>
                  <a:srgbClr val="FFFFFF"/>
                </a:solidFill>
                <a:cs typeface="Times New Roman" charset="0"/>
              </a:rPr>
              <a:t> (2:1;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黑暗 (2:2;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逃脱 (2:3; 2:32)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天崩地裂 (2:10;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太阳、月亮、星星</a:t>
            </a:r>
            <a:r>
              <a:rPr lang="en-US" sz="3200" b="1">
                <a:solidFill>
                  <a:srgbClr val="FFFFFF"/>
                </a:solidFill>
                <a:latin typeface="PMingLiU" charset="0"/>
                <a:ea typeface="PMingLiU" charset="0"/>
                <a:cs typeface="PMingLiU" charset="0"/>
              </a:rPr>
              <a:t>变黑</a:t>
            </a:r>
            <a:r>
              <a:rPr lang="en-US" altLang="ja-JP" sz="3200" b="1">
                <a:solidFill>
                  <a:srgbClr val="FFFFFF"/>
                </a:solidFill>
                <a:cs typeface="Times New Roman" charset="0"/>
              </a:rPr>
              <a:t> (2:10; 3:15)</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耶和华出声说话</a:t>
            </a:r>
            <a:r>
              <a:rPr lang="en-US" altLang="ja-JP" sz="3200" b="1">
                <a:solidFill>
                  <a:srgbClr val="FFFFFF"/>
                </a:solidFill>
                <a:cs typeface="Times New Roman" charset="0"/>
              </a:rPr>
              <a:t> (2:11;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耶和华的日子，伟大而让人敬畏的</a:t>
            </a:r>
            <a:r>
              <a:rPr lang="en-US" altLang="ja-JP" sz="3200" b="1">
                <a:solidFill>
                  <a:srgbClr val="FFFFFF"/>
                </a:solidFill>
                <a:cs typeface="Times New Roman" charset="0"/>
              </a:rPr>
              <a:t>(2:11;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集聚 (2:16; 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我的人民和我的遗产</a:t>
            </a:r>
            <a:r>
              <a:rPr lang="en-US" altLang="ja-JP" sz="3200" b="1">
                <a:solidFill>
                  <a:srgbClr val="FFFFFF"/>
                </a:solidFill>
                <a:cs typeface="Times New Roman" charset="0"/>
              </a:rPr>
              <a:t> (2:17; 3:2) </a:t>
            </a:r>
            <a:endParaRPr lang="en-US" sz="3200" b="1">
              <a:solidFill>
                <a:srgbClr val="FFFFFF"/>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Effect transition="in" filter="fade">
                                      <p:cBhvr additive="repl">
                                        <p:cTn id="7" dur="500"/>
                                        <p:tgtEl>
                                          <p:spTgt spid="25603"/>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additive="repl">
                                        <p:cTn id="10" dur="1" fill="hold">
                                          <p:stCondLst>
                                            <p:cond delay="0"/>
                                          </p:stCondLst>
                                        </p:cTn>
                                        <p:tgtEl>
                                          <p:spTgt spid="25604">
                                            <p:txEl>
                                              <p:pRg st="0" end="0"/>
                                            </p:txEl>
                                          </p:spTgt>
                                        </p:tgtEl>
                                        <p:attrNameLst>
                                          <p:attrName>style.visibility</p:attrName>
                                        </p:attrNameLst>
                                      </p:cBhvr>
                                      <p:to>
                                        <p:strVal val="visible"/>
                                      </p:to>
                                    </p:set>
                                    <p:anim calcmode="lin" valueType="num">
                                      <p:cBhvr additive="repl">
                                        <p:cTn id="11" dur="500" fill="hold"/>
                                        <p:tgtEl>
                                          <p:spTgt spid="25604">
                                            <p:txEl>
                                              <p:pRg st="0" end="0"/>
                                            </p:txEl>
                                          </p:spTgt>
                                        </p:tgtEl>
                                        <p:attrNameLst>
                                          <p:attrName>ppt_x</p:attrName>
                                        </p:attrNameLst>
                                      </p:cBhvr>
                                      <p:tavLst>
                                        <p:tav tm="100000">
                                          <p:val>
                                            <p:strVal val="0-#ppt_w/2"/>
                                          </p:val>
                                        </p:tav>
                                        <p:tav>
                                          <p:val>
                                            <p:strVal val="#ppt_x"/>
                                          </p:val>
                                        </p:tav>
                                      </p:tavLst>
                                    </p:anim>
                                    <p:anim calcmode="lin" valueType="num">
                                      <p:cBhvr additive="repl">
                                        <p:cTn id="12" dur="500" fill="hold"/>
                                        <p:tgtEl>
                                          <p:spTgt spid="25604">
                                            <p:txEl>
                                              <p:pRg st="0" end="0"/>
                                            </p:txEl>
                                          </p:spTgt>
                                        </p:tgtEl>
                                        <p:attrNameLst>
                                          <p:attrName>ppt_y</p:attrName>
                                        </p:attrNameLst>
                                      </p:cBhvr>
                                      <p:tavLst>
                                        <p:tav tm="100000">
                                          <p:val>
                                            <p:strVal val="#ppt_y"/>
                                          </p:val>
                                        </p:tav>
                                        <p:tav>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additive="repl">
                                        <p:cTn id="15" dur="1" fill="hold">
                                          <p:stCondLst>
                                            <p:cond delay="0"/>
                                          </p:stCondLst>
                                        </p:cTn>
                                        <p:tgtEl>
                                          <p:spTgt spid="25604">
                                            <p:txEl>
                                              <p:pRg st="1" end="1"/>
                                            </p:txEl>
                                          </p:spTgt>
                                        </p:tgtEl>
                                        <p:attrNameLst>
                                          <p:attrName>style.visibility</p:attrName>
                                        </p:attrNameLst>
                                      </p:cBhvr>
                                      <p:to>
                                        <p:strVal val="visible"/>
                                      </p:to>
                                    </p:set>
                                    <p:anim calcmode="lin" valueType="num">
                                      <p:cBhvr additive="repl">
                                        <p:cTn id="16" dur="500" fill="hold"/>
                                        <p:tgtEl>
                                          <p:spTgt spid="25604">
                                            <p:txEl>
                                              <p:pRg st="1" end="1"/>
                                            </p:txEl>
                                          </p:spTgt>
                                        </p:tgtEl>
                                        <p:attrNameLst>
                                          <p:attrName>ppt_x</p:attrName>
                                        </p:attrNameLst>
                                      </p:cBhvr>
                                      <p:tavLst>
                                        <p:tav tm="100000">
                                          <p:val>
                                            <p:strVal val="0-#ppt_w/2"/>
                                          </p:val>
                                        </p:tav>
                                        <p:tav>
                                          <p:val>
                                            <p:strVal val="#ppt_x"/>
                                          </p:val>
                                        </p:tav>
                                      </p:tavLst>
                                    </p:anim>
                                    <p:anim calcmode="lin" valueType="num">
                                      <p:cBhvr additive="repl">
                                        <p:cTn id="17" dur="500" fill="hold"/>
                                        <p:tgtEl>
                                          <p:spTgt spid="25604">
                                            <p:txEl>
                                              <p:pRg st="1" end="1"/>
                                            </p:txEl>
                                          </p:spTgt>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additive="repl">
                                        <p:cTn id="20" dur="1" fill="hold">
                                          <p:stCondLst>
                                            <p:cond delay="0"/>
                                          </p:stCondLst>
                                        </p:cTn>
                                        <p:tgtEl>
                                          <p:spTgt spid="25604">
                                            <p:txEl>
                                              <p:pRg st="2" end="2"/>
                                            </p:txEl>
                                          </p:spTgt>
                                        </p:tgtEl>
                                        <p:attrNameLst>
                                          <p:attrName>style.visibility</p:attrName>
                                        </p:attrNameLst>
                                      </p:cBhvr>
                                      <p:to>
                                        <p:strVal val="visible"/>
                                      </p:to>
                                    </p:set>
                                    <p:anim calcmode="lin" valueType="num">
                                      <p:cBhvr additive="repl">
                                        <p:cTn id="21" dur="500" fill="hold"/>
                                        <p:tgtEl>
                                          <p:spTgt spid="2560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5604">
                                            <p:txEl>
                                              <p:pRg st="2" end="2"/>
                                            </p:txEl>
                                          </p:spTgt>
                                        </p:tgtEl>
                                        <p:attrNameLst>
                                          <p:attrName>ppt_y</p:attrName>
                                        </p:attrNameLst>
                                      </p:cBhvr>
                                      <p:tavLst>
                                        <p:tav tm="100000">
                                          <p:val>
                                            <p:strVal val="#ppt_y"/>
                                          </p:val>
                                        </p:tav>
                                        <p:tav>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additive="repl">
                                        <p:cTn id="25" dur="1" fill="hold">
                                          <p:stCondLst>
                                            <p:cond delay="0"/>
                                          </p:stCondLst>
                                        </p:cTn>
                                        <p:tgtEl>
                                          <p:spTgt spid="25604">
                                            <p:txEl>
                                              <p:pRg st="3" end="3"/>
                                            </p:txEl>
                                          </p:spTgt>
                                        </p:tgtEl>
                                        <p:attrNameLst>
                                          <p:attrName>style.visibility</p:attrName>
                                        </p:attrNameLst>
                                      </p:cBhvr>
                                      <p:to>
                                        <p:strVal val="visible"/>
                                      </p:to>
                                    </p:set>
                                    <p:anim calcmode="lin" valueType="num">
                                      <p:cBhvr additive="repl">
                                        <p:cTn id="26" dur="500" fill="hold"/>
                                        <p:tgtEl>
                                          <p:spTgt spid="25604">
                                            <p:txEl>
                                              <p:pRg st="3" end="3"/>
                                            </p:txEl>
                                          </p:spTgt>
                                        </p:tgtEl>
                                        <p:attrNameLst>
                                          <p:attrName>ppt_x</p:attrName>
                                        </p:attrNameLst>
                                      </p:cBhvr>
                                      <p:tavLst>
                                        <p:tav tm="100000">
                                          <p:val>
                                            <p:strVal val="0-#ppt_w/2"/>
                                          </p:val>
                                        </p:tav>
                                        <p:tav>
                                          <p:val>
                                            <p:strVal val="#ppt_x"/>
                                          </p:val>
                                        </p:tav>
                                      </p:tavLst>
                                    </p:anim>
                                    <p:anim calcmode="lin" valueType="num">
                                      <p:cBhvr additive="repl">
                                        <p:cTn id="27" dur="500" fill="hold"/>
                                        <p:tgtEl>
                                          <p:spTgt spid="25604">
                                            <p:txEl>
                                              <p:pRg st="3" end="3"/>
                                            </p:txEl>
                                          </p:spTgt>
                                        </p:tgtEl>
                                        <p:attrNameLst>
                                          <p:attrName>ppt_y</p:attrName>
                                        </p:attrNameLst>
                                      </p:cBhvr>
                                      <p:tavLst>
                                        <p:tav tm="100000">
                                          <p:val>
                                            <p:strVal val="#ppt_y"/>
                                          </p:val>
                                        </p:tav>
                                        <p:tav>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additive="repl">
                                        <p:cTn id="30" dur="1" fill="hold">
                                          <p:stCondLst>
                                            <p:cond delay="0"/>
                                          </p:stCondLst>
                                        </p:cTn>
                                        <p:tgtEl>
                                          <p:spTgt spid="25604">
                                            <p:txEl>
                                              <p:pRg st="4" end="4"/>
                                            </p:txEl>
                                          </p:spTgt>
                                        </p:tgtEl>
                                        <p:attrNameLst>
                                          <p:attrName>style.visibility</p:attrName>
                                        </p:attrNameLst>
                                      </p:cBhvr>
                                      <p:to>
                                        <p:strVal val="visible"/>
                                      </p:to>
                                    </p:set>
                                    <p:anim calcmode="lin" valueType="num">
                                      <p:cBhvr additive="repl">
                                        <p:cTn id="31" dur="500" fill="hold"/>
                                        <p:tgtEl>
                                          <p:spTgt spid="25604">
                                            <p:txEl>
                                              <p:pRg st="4" end="4"/>
                                            </p:txEl>
                                          </p:spTgt>
                                        </p:tgtEl>
                                        <p:attrNameLst>
                                          <p:attrName>ppt_x</p:attrName>
                                        </p:attrNameLst>
                                      </p:cBhvr>
                                      <p:tavLst>
                                        <p:tav tm="100000">
                                          <p:val>
                                            <p:strVal val="0-#ppt_w/2"/>
                                          </p:val>
                                        </p:tav>
                                        <p:tav>
                                          <p:val>
                                            <p:strVal val="#ppt_x"/>
                                          </p:val>
                                        </p:tav>
                                      </p:tavLst>
                                    </p:anim>
                                    <p:anim calcmode="lin" valueType="num">
                                      <p:cBhvr additive="repl">
                                        <p:cTn id="32" dur="500" fill="hold"/>
                                        <p:tgtEl>
                                          <p:spTgt spid="25604">
                                            <p:txEl>
                                              <p:pRg st="4" end="4"/>
                                            </p:txEl>
                                          </p:spTgt>
                                        </p:tgtEl>
                                        <p:attrNameLst>
                                          <p:attrName>ppt_y</p:attrName>
                                        </p:attrNameLst>
                                      </p:cBhvr>
                                      <p:tavLst>
                                        <p:tav tm="100000">
                                          <p:val>
                                            <p:strVal val="#ppt_y"/>
                                          </p:val>
                                        </p:tav>
                                        <p:tav>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additive="repl">
                                        <p:cTn id="35" dur="1" fill="hold">
                                          <p:stCondLst>
                                            <p:cond delay="0"/>
                                          </p:stCondLst>
                                        </p:cTn>
                                        <p:tgtEl>
                                          <p:spTgt spid="25604">
                                            <p:txEl>
                                              <p:pRg st="5" end="5"/>
                                            </p:txEl>
                                          </p:spTgt>
                                        </p:tgtEl>
                                        <p:attrNameLst>
                                          <p:attrName>style.visibility</p:attrName>
                                        </p:attrNameLst>
                                      </p:cBhvr>
                                      <p:to>
                                        <p:strVal val="visible"/>
                                      </p:to>
                                    </p:set>
                                    <p:anim calcmode="lin" valueType="num">
                                      <p:cBhvr additive="repl">
                                        <p:cTn id="36" dur="500" fill="hold"/>
                                        <p:tgtEl>
                                          <p:spTgt spid="25604">
                                            <p:txEl>
                                              <p:pRg st="5" end="5"/>
                                            </p:txEl>
                                          </p:spTgt>
                                        </p:tgtEl>
                                        <p:attrNameLst>
                                          <p:attrName>ppt_x</p:attrName>
                                        </p:attrNameLst>
                                      </p:cBhvr>
                                      <p:tavLst>
                                        <p:tav tm="100000">
                                          <p:val>
                                            <p:strVal val="0-#ppt_w/2"/>
                                          </p:val>
                                        </p:tav>
                                        <p:tav>
                                          <p:val>
                                            <p:strVal val="#ppt_x"/>
                                          </p:val>
                                        </p:tav>
                                      </p:tavLst>
                                    </p:anim>
                                    <p:anim calcmode="lin" valueType="num">
                                      <p:cBhvr additive="repl">
                                        <p:cTn id="37" dur="500" fill="hold"/>
                                        <p:tgtEl>
                                          <p:spTgt spid="25604">
                                            <p:txEl>
                                              <p:pRg st="5" end="5"/>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163842" name="Rectangle 2"/>
          <p:cNvSpPr>
            <a:spLocks noGrp="1" noChangeArrowheads="1"/>
          </p:cNvSpPr>
          <p:nvPr>
            <p:ph type="title"/>
          </p:nvPr>
        </p:nvSpPr>
        <p:spPr>
          <a:xfrm>
            <a:off x="26988" y="115888"/>
            <a:ext cx="8486775" cy="685800"/>
          </a:xfrm>
        </p:spPr>
        <p:txBody>
          <a:bodyPr anchor="t"/>
          <a:lstStyle/>
          <a:p>
            <a:pPr eaLnBrk="1" hangingPunct="1"/>
            <a:r>
              <a:rPr lang="en-US" sz="3600">
                <a:solidFill>
                  <a:schemeClr val="bg1"/>
                </a:solidFill>
                <a:latin typeface="Arial" charset="0"/>
                <a:ea typeface="ＭＳ Ｐゴシック" charset="0"/>
                <a:cs typeface="Times New Roman" charset="0"/>
              </a:rPr>
              <a:t>III.  </a:t>
            </a:r>
            <a:r>
              <a:rPr lang="zh-CN" altLang="en-US" sz="3600">
                <a:solidFill>
                  <a:schemeClr val="bg1"/>
                </a:solidFill>
                <a:latin typeface="Arial" charset="0"/>
                <a:ea typeface="ＭＳ Ｐゴシック" charset="0"/>
                <a:cs typeface="Times New Roman" charset="0"/>
              </a:rPr>
              <a:t>新约里的约珥书</a:t>
            </a:r>
            <a:r>
              <a:rPr lang="en-US" altLang="ja-JP" sz="3600">
                <a:solidFill>
                  <a:schemeClr val="bg1"/>
                </a:solidFill>
                <a:latin typeface="Arial" charset="0"/>
                <a:ea typeface="ＭＳ Ｐゴシック" charset="0"/>
                <a:cs typeface="Times New Roman" charset="0"/>
              </a:rPr>
              <a:t>2:28-29</a:t>
            </a:r>
            <a:r>
              <a:rPr lang="zh-CN" altLang="en-US" sz="3600">
                <a:solidFill>
                  <a:schemeClr val="bg1"/>
                </a:solidFill>
                <a:latin typeface="Arial" charset="0"/>
                <a:ea typeface="ＭＳ Ｐゴシック" charset="0"/>
                <a:cs typeface="Times New Roman" charset="0"/>
              </a:rPr>
              <a:t> </a:t>
            </a:r>
            <a:r>
              <a:rPr lang="en-US" altLang="ja-JP" sz="3600">
                <a:solidFill>
                  <a:schemeClr val="bg1"/>
                </a:solidFill>
                <a:latin typeface="Arial" charset="0"/>
                <a:ea typeface="ＭＳ Ｐゴシック" charset="0"/>
                <a:cs typeface="Times New Roman" charset="0"/>
              </a:rPr>
              <a:t>(</a:t>
            </a:r>
            <a:r>
              <a:rPr lang="zh-CN" altLang="en-US" sz="3600">
                <a:solidFill>
                  <a:schemeClr val="bg1"/>
                </a:solidFill>
                <a:latin typeface="Arial" charset="0"/>
                <a:ea typeface="ＭＳ Ｐゴシック" charset="0"/>
                <a:cs typeface="Times New Roman" charset="0"/>
              </a:rPr>
              <a:t>参徒</a:t>
            </a:r>
            <a:r>
              <a:rPr lang="en-US" altLang="ja-JP" sz="3600">
                <a:solidFill>
                  <a:schemeClr val="bg1"/>
                </a:solidFill>
                <a:latin typeface="Arial" charset="0"/>
                <a:ea typeface="ＭＳ Ｐゴシック" charset="0"/>
                <a:cs typeface="Times New Roman" charset="0"/>
              </a:rPr>
              <a:t>2)</a:t>
            </a:r>
            <a:endParaRPr lang="en-US" sz="3600">
              <a:solidFill>
                <a:schemeClr val="bg1"/>
              </a:solidFill>
              <a:latin typeface="Arial" charset="0"/>
              <a:ea typeface="ＭＳ Ｐゴシック" charset="0"/>
              <a:cs typeface="Times New Roman" charset="0"/>
            </a:endParaRPr>
          </a:p>
        </p:txBody>
      </p:sp>
      <p:sp>
        <p:nvSpPr>
          <p:cNvPr id="16384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pic>
        <p:nvPicPr>
          <p:cNvPr id="163844" name="Picture 4" descr="Screen Shot 2012-10-19 at 9.18.40 A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Rounded Rectangular Callout 6"/>
          <p:cNvSpPr>
            <a:spLocks noChangeArrowheads="1"/>
          </p:cNvSpPr>
          <p:nvPr/>
        </p:nvSpPr>
        <p:spPr bwMode="auto">
          <a:xfrm rot="10800000">
            <a:off x="1835150" y="5229225"/>
            <a:ext cx="4824413" cy="1644650"/>
          </a:xfrm>
          <a:prstGeom prst="wedgeRoundRectCallout">
            <a:avLst>
              <a:gd name="adj1" fmla="val -17921"/>
              <a:gd name="adj2" fmla="val 76278"/>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1835150" y="5516563"/>
            <a:ext cx="4897438" cy="1079500"/>
          </a:xfrm>
        </p:spPr>
        <p:txBody>
          <a:bodyPr/>
          <a:lstStyle/>
          <a:p>
            <a:pPr marL="0" indent="0" algn="ctr" eaLnBrk="1" hangingPunct="1">
              <a:buFontTx/>
              <a:buNone/>
            </a:pPr>
            <a:r>
              <a:rPr lang="zh-CN" altLang="en-US" sz="3200">
                <a:latin typeface="Arial" charset="0"/>
                <a:ea typeface="ＭＳ Ｐゴシック" charset="0"/>
              </a:rPr>
              <a:t>“这正是先知约珥所说的。。。 ”</a:t>
            </a:r>
            <a:r>
              <a:rPr lang="en-US" altLang="ja-JP" sz="3200">
                <a:latin typeface="Arial" charset="0"/>
                <a:ea typeface="ＭＳ Ｐゴシック" charset="0"/>
              </a:rPr>
              <a:t> (</a:t>
            </a:r>
            <a:r>
              <a:rPr lang="zh-CN" altLang="en-US" sz="3200">
                <a:latin typeface="Arial" charset="0"/>
                <a:ea typeface="ＭＳ Ｐゴシック" charset="0"/>
              </a:rPr>
              <a:t>徒</a:t>
            </a:r>
            <a:r>
              <a:rPr lang="en-US" altLang="ja-JP" sz="3200">
                <a:latin typeface="Arial" charset="0"/>
                <a:ea typeface="ＭＳ Ｐゴシック" charset="0"/>
              </a:rPr>
              <a:t>2:16)</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altLang="zh-CN" sz="3200" dirty="0">
                <a:solidFill>
                  <a:prstClr val="black"/>
                </a:solidFill>
                <a:latin typeface="Arial"/>
                <a:cs typeface="Arial"/>
              </a:rPr>
              <a:t>1 </a:t>
            </a:r>
            <a:r>
              <a:rPr lang="zh-CN" altLang="en-US" sz="3200" dirty="0">
                <a:solidFill>
                  <a:prstClr val="black"/>
                </a:solidFill>
                <a:latin typeface="Arial"/>
                <a:cs typeface="Arial"/>
              </a:rPr>
              <a:t>哭求逃避审判</a:t>
            </a:r>
          </a:p>
          <a:p>
            <a:pPr eaLnBrk="1" fontAlgn="auto" hangingPunct="1">
              <a:spcBef>
                <a:spcPts val="0"/>
              </a:spcBef>
              <a:spcAft>
                <a:spcPts val="0"/>
              </a:spcAft>
              <a:buClrTx/>
              <a:buSzTx/>
              <a:buFontTx/>
              <a:buNone/>
            </a:pPr>
            <a:r>
              <a:rPr lang="en-US" altLang="zh-CN" sz="3200" dirty="0">
                <a:solidFill>
                  <a:prstClr val="black"/>
                </a:solidFill>
                <a:latin typeface="Arial"/>
                <a:cs typeface="Arial"/>
              </a:rPr>
              <a:t>2 </a:t>
            </a:r>
            <a:r>
              <a:rPr lang="zh-CN" altLang="en-US" sz="3200" dirty="0">
                <a:solidFill>
                  <a:prstClr val="black"/>
                </a:solidFill>
                <a:latin typeface="Arial"/>
                <a:cs typeface="Arial"/>
              </a:rPr>
              <a:t>归回神的祝福</a:t>
            </a:r>
          </a:p>
          <a:p>
            <a:pPr eaLnBrk="1" fontAlgn="auto" hangingPunct="1">
              <a:spcBef>
                <a:spcPts val="0"/>
              </a:spcBef>
              <a:spcAft>
                <a:spcPts val="0"/>
              </a:spcAft>
              <a:buClrTx/>
              <a:buSzTx/>
              <a:buFontTx/>
              <a:buNone/>
            </a:pPr>
            <a:r>
              <a:rPr lang="en-US" altLang="zh-CN" sz="3200" dirty="0">
                <a:solidFill>
                  <a:prstClr val="black"/>
                </a:solidFill>
                <a:latin typeface="Arial"/>
                <a:cs typeface="Arial"/>
              </a:rPr>
              <a:t>3 </a:t>
            </a:r>
            <a:r>
              <a:rPr lang="zh-CN" altLang="en-US" sz="3200" dirty="0">
                <a:solidFill>
                  <a:prstClr val="black"/>
                </a:solidFill>
                <a:latin typeface="Arial"/>
                <a:cs typeface="Arial"/>
              </a:rPr>
              <a:t>顺服神的主权</a:t>
            </a:r>
            <a:endParaRPr lang="en-US" sz="3200" dirty="0">
              <a:solidFill>
                <a:prstClr val="black"/>
              </a:solidFill>
              <a:latin typeface="Arial"/>
              <a:cs typeface="Arial"/>
            </a:endParaRPr>
          </a:p>
        </p:txBody>
      </p:sp>
    </p:spTree>
    <p:extLst>
      <p:ext uri="{BB962C8B-B14F-4D97-AF65-F5344CB8AC3E}">
        <p14:creationId xmlns:p14="http://schemas.microsoft.com/office/powerpoint/2010/main" val="26871319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6300788" y="6165850"/>
            <a:ext cx="2843212"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2:28-29</a:t>
            </a:r>
            <a:endParaRPr lang="en-US" sz="3200">
              <a:solidFill>
                <a:schemeClr val="bg1"/>
              </a:solidFill>
              <a:latin typeface="Arial" charset="0"/>
              <a:ea typeface="ＭＳ Ｐゴシック" charset="0"/>
              <a:cs typeface="Times New Roman" charset="0"/>
            </a:endParaRPr>
          </a:p>
        </p:txBody>
      </p:sp>
      <p:sp>
        <p:nvSpPr>
          <p:cNvPr id="16281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2820" name="Rounded Rectangular Callout 6"/>
          <p:cNvSpPr>
            <a:spLocks noChangeArrowheads="1"/>
          </p:cNvSpPr>
          <p:nvPr/>
        </p:nvSpPr>
        <p:spPr bwMode="auto">
          <a:xfrm rot="10800000">
            <a:off x="71438" y="115888"/>
            <a:ext cx="5437187" cy="3313112"/>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00025" y="287338"/>
            <a:ext cx="5219700" cy="3141662"/>
          </a:xfrm>
        </p:spPr>
        <p:txBody>
          <a:bodyPr/>
          <a:lstStyle/>
          <a:p>
            <a:pPr marL="0" indent="0" algn="just" eaLnBrk="1" hangingPunct="1">
              <a:buFontTx/>
              <a:buNone/>
            </a:pPr>
            <a:r>
              <a:rPr lang="zh-CN" altLang="en-US" sz="3200">
                <a:latin typeface="Arial" charset="0"/>
                <a:ea typeface="ＭＳ Ｐゴシック" charset="0"/>
              </a:rPr>
              <a:t>“以后，我要将我的灵浇灌凡有血气的。你们的儿女要说预言。你们的老年人要作异梦。少年人要见异象。在那些日子，我要将我的灵浇灌我的仆人和使女。”</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Times New Roman" charset="0"/>
              </a:rPr>
              <a:t>III.  新</a:t>
            </a:r>
            <a:r>
              <a:rPr lang="en-US" b="1">
                <a:latin typeface="PMingLiU" charset="0"/>
                <a:ea typeface="PMingLiU" charset="0"/>
                <a:cs typeface="PMingLiU" charset="0"/>
              </a:rPr>
              <a:t>约里的约珥</a:t>
            </a:r>
          </a:p>
        </p:txBody>
      </p:sp>
      <p:sp>
        <p:nvSpPr>
          <p:cNvPr id="26626" name="Rectangle 2"/>
          <p:cNvSpPr>
            <a:spLocks noGrp="1" noChangeArrowheads="1"/>
          </p:cNvSpPr>
          <p:nvPr>
            <p:ph type="body" idx="4294967295"/>
          </p:nvPr>
        </p:nvSpPr>
        <p:spPr>
          <a:xfrm>
            <a:off x="1062038" y="2057400"/>
            <a:ext cx="3967162" cy="4421188"/>
          </a:xfrm>
        </p:spPr>
        <p:txBody>
          <a:bodyPr/>
          <a:lstStyle/>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“所有主的人民会成为先知”不过这是约珥说的吗？</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所有人民将会被释放</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呼求主名</a:t>
            </a:r>
          </a:p>
        </p:txBody>
      </p:sp>
      <p:pic>
        <p:nvPicPr>
          <p:cNvPr id="16486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09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4868" name="Text Box 4"/>
          <p:cNvSpPr txBox="1">
            <a:spLocks noChangeArrowheads="1"/>
          </p:cNvSpPr>
          <p:nvPr/>
        </p:nvSpPr>
        <p:spPr bwMode="auto">
          <a:xfrm>
            <a:off x="6732588" y="5980113"/>
            <a:ext cx="110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zh-CN" altLang="en-US" sz="1800">
                <a:solidFill>
                  <a:srgbClr val="000000"/>
                </a:solidFill>
                <a:latin typeface="Arial" charset="0"/>
              </a:rPr>
              <a:t>蝗虫伸展</a:t>
            </a:r>
            <a:endParaRPr lang="en-US" sz="1800">
              <a:solidFill>
                <a:srgbClr val="000000"/>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 calcmode="lin" valueType="num">
                                      <p:cBhvr additive="repl">
                                        <p:cTn id="7" dur="500" fill="hold"/>
                                        <p:tgtEl>
                                          <p:spTgt spid="26626">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6626">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6626">
                                            <p:txEl>
                                              <p:pRg st="1" end="1"/>
                                            </p:txEl>
                                          </p:spTgt>
                                        </p:tgtEl>
                                        <p:attrNameLst>
                                          <p:attrName>style.visibility</p:attrName>
                                        </p:attrNameLst>
                                      </p:cBhvr>
                                      <p:to>
                                        <p:strVal val="visible"/>
                                      </p:to>
                                    </p:set>
                                    <p:anim calcmode="lin" valueType="num">
                                      <p:cBhvr additive="repl">
                                        <p:cTn id="14" dur="500" fill="hold"/>
                                        <p:tgtEl>
                                          <p:spTgt spid="26626">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6626">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6626">
                                            <p:txEl>
                                              <p:pRg st="2" end="2"/>
                                            </p:txEl>
                                          </p:spTgt>
                                        </p:tgtEl>
                                        <p:attrNameLst>
                                          <p:attrName>style.visibility</p:attrName>
                                        </p:attrNameLst>
                                      </p:cBhvr>
                                      <p:to>
                                        <p:strVal val="visible"/>
                                      </p:to>
                                    </p:set>
                                    <p:anim calcmode="lin" valueType="num">
                                      <p:cBhvr additive="repl">
                                        <p:cTn id="21" dur="500" fill="hold"/>
                                        <p:tgtEl>
                                          <p:spTgt spid="26626">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6626">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178800"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zh-CN" altLang="en-US" sz="3200" dirty="0">
                <a:solidFill>
                  <a:schemeClr val="bg1"/>
                </a:solidFill>
                <a:latin typeface="Arial" charset="0"/>
                <a:ea typeface="ＭＳ Ｐゴシック" charset="0"/>
                <a:cs typeface="Times New Roman" charset="0"/>
              </a:rPr>
              <a:t>约珥 </a:t>
            </a:r>
            <a:r>
              <a:rPr lang="en-US" sz="3200" dirty="0">
                <a:solidFill>
                  <a:schemeClr val="bg1"/>
                </a:solidFill>
                <a:latin typeface="Arial" charset="0"/>
                <a:ea typeface="ＭＳ Ｐゴシック" charset="0"/>
                <a:cs typeface="Times New Roman" charset="0"/>
              </a:rPr>
              <a:t>2:30-31 </a:t>
            </a:r>
            <a:r>
              <a:rPr lang="en-US" altLang="zh-CN" sz="3200" dirty="0">
                <a:solidFill>
                  <a:schemeClr val="bg1"/>
                </a:solidFill>
                <a:latin typeface="Arial" charset="0"/>
                <a:ea typeface="ＭＳ Ｐゴシック" charset="0"/>
                <a:cs typeface="Times New Roman" charset="0"/>
              </a:rPr>
              <a:t>CNV</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rPr>
              <a:t>579</a:t>
            </a:r>
          </a:p>
        </p:txBody>
      </p:sp>
      <p:sp>
        <p:nvSpPr>
          <p:cNvPr id="196612" name="Rounded Rectangular Callout 6"/>
          <p:cNvSpPr>
            <a:spLocks noChangeArrowheads="1"/>
          </p:cNvSpPr>
          <p:nvPr/>
        </p:nvSpPr>
        <p:spPr bwMode="auto">
          <a:xfrm rot="10800000">
            <a:off x="-36511" y="0"/>
            <a:ext cx="6012730"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zh-CN" altLang="en-US" sz="2800" b="1" dirty="0">
                <a:latin typeface="Arial" charset="0"/>
                <a:ea typeface="ＭＳ Ｐゴシック" charset="0"/>
                <a:cs typeface="ＭＳ Ｐゴシック" charset="0"/>
              </a:rPr>
              <a:t>我要在天上地下显出神迹奇事，</a:t>
            </a:r>
          </a:p>
          <a:p>
            <a:pPr marL="0" indent="0" algn="ctr" eaLnBrk="1" hangingPunct="1">
              <a:buFontTx/>
              <a:buNone/>
              <a:defRPr/>
            </a:pPr>
            <a:r>
              <a:rPr lang="zh-CN" altLang="en-US" sz="2800" b="1" dirty="0">
                <a:solidFill>
                  <a:srgbClr val="FF0000"/>
                </a:solidFill>
                <a:latin typeface="Arial" charset="0"/>
                <a:ea typeface="ＭＳ Ｐゴシック" charset="0"/>
                <a:cs typeface="ＭＳ Ｐゴシック" charset="0"/>
              </a:rPr>
              <a:t>有血、有火</a:t>
            </a:r>
            <a:r>
              <a:rPr lang="zh-CN" altLang="en-US" sz="2800" b="1" dirty="0">
                <a:latin typeface="Arial" charset="0"/>
                <a:ea typeface="ＭＳ Ｐゴシック" charset="0"/>
                <a:cs typeface="ＭＳ Ｐゴシック" charset="0"/>
              </a:rPr>
              <a:t>、有烟柱。</a:t>
            </a:r>
            <a:endParaRPr lang="en-US" altLang="ja-JP" sz="2800" b="1" dirty="0">
              <a:latin typeface="Arial" charset="0"/>
              <a:ea typeface="ＭＳ Ｐゴシック" charset="0"/>
              <a:cs typeface="ＭＳ Ｐゴシック" charset="0"/>
            </a:endParaRP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zh-CN" altLang="en-US" sz="2800" b="1" dirty="0">
                <a:solidFill>
                  <a:schemeClr val="bg1"/>
                </a:solidFill>
                <a:effectLst>
                  <a:glow rad="266700">
                    <a:srgbClr val="000000">
                      <a:alpha val="88000"/>
                    </a:srgbClr>
                  </a:glow>
                </a:effectLst>
                <a:latin typeface="Arial" charset="0"/>
                <a:ea typeface="ＭＳ Ｐゴシック" charset="0"/>
                <a:cs typeface="ＭＳ Ｐゴシック" charset="0"/>
              </a:rPr>
              <a:t>太阳将变为黑暗</a:t>
            </a:r>
            <a:r>
              <a:rPr lang="zh-CN" altLang="en-US" sz="2800" b="1" dirty="0">
                <a:solidFill>
                  <a:srgbClr val="FF0000"/>
                </a:solidFill>
                <a:latin typeface="Arial" charset="0"/>
                <a:ea typeface="ＭＳ Ｐゴシック" charset="0"/>
                <a:cs typeface="ＭＳ Ｐゴシック" charset="0"/>
              </a:rPr>
              <a:t>月亮将变为血红</a:t>
            </a:r>
            <a:r>
              <a:rPr lang="zh-CN" altLang="en-US" sz="2800" b="1" dirty="0">
                <a:latin typeface="Arial" charset="0"/>
                <a:ea typeface="ＭＳ Ｐゴシック" charset="0"/>
                <a:cs typeface="ＭＳ Ｐゴシック" charset="0"/>
              </a:rPr>
              <a:t>。</a:t>
            </a:r>
          </a:p>
          <a:p>
            <a:pPr marL="0" indent="0" algn="ctr" eaLnBrk="1" hangingPunct="1">
              <a:buFontTx/>
              <a:buNone/>
              <a:defRPr/>
            </a:pPr>
            <a:r>
              <a:rPr lang="zh-CN" altLang="en-US" sz="2800" b="1" dirty="0">
                <a:latin typeface="Arial" charset="0"/>
                <a:ea typeface="ＭＳ Ｐゴシック" charset="0"/>
                <a:cs typeface="ＭＳ Ｐゴシック" charset="0"/>
              </a:rPr>
              <a:t>在耶和华伟大可畏的日子临到以前，</a:t>
            </a:r>
          </a:p>
          <a:p>
            <a:pPr marL="0" indent="0" algn="ctr" eaLnBrk="1" hangingPunct="1">
              <a:buFontTx/>
              <a:buNone/>
              <a:defRPr/>
            </a:pPr>
            <a:r>
              <a:rPr lang="zh-CN" altLang="en-US" sz="2800" b="1" dirty="0">
                <a:latin typeface="Arial" charset="0"/>
                <a:ea typeface="ＭＳ Ｐゴシック" charset="0"/>
                <a:cs typeface="ＭＳ Ｐゴシック" charset="0"/>
              </a:rPr>
              <a:t>这一切都要发生。</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443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1" end="1"/>
                                            </p:txEl>
                                          </p:spTgt>
                                        </p:tgtEl>
                                        <p:attrNameLst>
                                          <p:attrName>style.visibility</p:attrName>
                                        </p:attrNameLst>
                                      </p:cBhvr>
                                      <p:to>
                                        <p:strVal val="visible"/>
                                      </p:to>
                                    </p:set>
                                    <p:anim calcmode="lin" valueType="num">
                                      <p:cBhvr additive="base">
                                        <p:cTn id="13" dur="500" fill="hold"/>
                                        <p:tgtEl>
                                          <p:spTgt spid="589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2" end="2"/>
                                            </p:txEl>
                                          </p:spTgt>
                                        </p:tgtEl>
                                        <p:attrNameLst>
                                          <p:attrName>style.visibility</p:attrName>
                                        </p:attrNameLst>
                                      </p:cBhvr>
                                      <p:to>
                                        <p:strVal val="visible"/>
                                      </p:to>
                                    </p:set>
                                    <p:anim calcmode="lin" valueType="num">
                                      <p:cBhvr additive="base">
                                        <p:cTn id="19"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9827">
                                            <p:txEl>
                                              <p:pRg st="3" end="3"/>
                                            </p:txEl>
                                          </p:spTgt>
                                        </p:tgtEl>
                                        <p:attrNameLst>
                                          <p:attrName>style.visibility</p:attrName>
                                        </p:attrNameLst>
                                      </p:cBhvr>
                                      <p:to>
                                        <p:strVal val="visible"/>
                                      </p:to>
                                    </p:set>
                                    <p:anim calcmode="lin" valueType="num">
                                      <p:cBhvr additive="base">
                                        <p:cTn id="25"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9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9827">
                                            <p:txEl>
                                              <p:pRg st="4" end="4"/>
                                            </p:txEl>
                                          </p:spTgt>
                                        </p:tgtEl>
                                        <p:attrNameLst>
                                          <p:attrName>style.visibility</p:attrName>
                                        </p:attrNameLst>
                                      </p:cBhvr>
                                      <p:to>
                                        <p:strVal val="visible"/>
                                      </p:to>
                                    </p:set>
                                    <p:anim calcmode="lin" valueType="num">
                                      <p:cBhvr additive="base">
                                        <p:cTn id="31"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9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title"/>
          </p:nvPr>
        </p:nvSpPr>
        <p:spPr>
          <a:xfrm>
            <a:off x="6227763" y="6165850"/>
            <a:ext cx="2916237"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2:30-32</a:t>
            </a:r>
            <a:endParaRPr lang="en-US" sz="3200">
              <a:solidFill>
                <a:schemeClr val="bg1"/>
              </a:solidFill>
              <a:latin typeface="Arial" charset="0"/>
              <a:ea typeface="ＭＳ Ｐゴシック" charset="0"/>
              <a:cs typeface="Times New Roman" charset="0"/>
            </a:endParaRPr>
          </a:p>
        </p:txBody>
      </p:sp>
      <p:sp>
        <p:nvSpPr>
          <p:cNvPr id="166915"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6916" name="Rounded Rectangular Callout 6"/>
          <p:cNvSpPr>
            <a:spLocks noChangeArrowheads="1"/>
          </p:cNvSpPr>
          <p:nvPr/>
        </p:nvSpPr>
        <p:spPr bwMode="auto">
          <a:xfrm rot="10800000">
            <a:off x="71438" y="44450"/>
            <a:ext cx="5437187" cy="5545138"/>
          </a:xfrm>
          <a:prstGeom prst="wedgeRoundRectCallout">
            <a:avLst>
              <a:gd name="adj1" fmla="val -75884"/>
              <a:gd name="adj2" fmla="val 20551"/>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16024" y="116632"/>
            <a:ext cx="5220072" cy="5472608"/>
          </a:xfrm>
        </p:spPr>
        <p:txBody>
          <a:bodyPr/>
          <a:lstStyle/>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r>
              <a:rPr lang="zh-CN" altLang="en-US" sz="2400" dirty="0">
                <a:latin typeface="Arial" charset="0"/>
                <a:ea typeface="ＭＳ Ｐゴシック" charset="0"/>
                <a:cs typeface="ＭＳ Ｐゴシック" charset="0"/>
              </a:rPr>
              <a:t>在天上地下，我要显出奇事，</a:t>
            </a:r>
            <a:r>
              <a:rPr lang="zh-CN" altLang="en-US" sz="2400" dirty="0">
                <a:solidFill>
                  <a:srgbClr val="FF0000"/>
                </a:solidFill>
                <a:latin typeface="Arial" charset="0"/>
                <a:ea typeface="ＭＳ Ｐゴシック" charset="0"/>
                <a:cs typeface="ＭＳ Ｐゴシック" charset="0"/>
              </a:rPr>
              <a:t>有血有火</a:t>
            </a:r>
            <a:r>
              <a:rPr lang="zh-CN" altLang="en-US" sz="2400" dirty="0">
                <a:latin typeface="Arial" charset="0"/>
                <a:ea typeface="ＭＳ Ｐゴシック" charset="0"/>
                <a:cs typeface="ＭＳ Ｐゴシック" charset="0"/>
              </a:rPr>
              <a:t>，有烟柱。</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31</a:t>
            </a:r>
            <a:r>
              <a:rPr lang="zh-CN" altLang="en-US" sz="2400" dirty="0">
                <a:solidFill>
                  <a:schemeClr val="bg1"/>
                </a:solidFill>
                <a:effectLst>
                  <a:glow rad="266700">
                    <a:srgbClr val="000000">
                      <a:alpha val="88000"/>
                    </a:srgbClr>
                  </a:glow>
                </a:effectLst>
                <a:latin typeface="Arial" charset="0"/>
                <a:ea typeface="ＭＳ Ｐゴシック" charset="0"/>
                <a:cs typeface="ＭＳ Ｐゴシック" charset="0"/>
              </a:rPr>
              <a:t> 日头要变为黑暗 </a:t>
            </a:r>
            <a:r>
              <a:rPr lang="zh-CN"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t>
            </a:r>
            <a:r>
              <a:rPr lang="zh-CN" altLang="en-US" sz="2400" dirty="0">
                <a:solidFill>
                  <a:srgbClr val="FF0000"/>
                </a:solidFill>
                <a:latin typeface="Arial" charset="0"/>
                <a:ea typeface="ＭＳ Ｐゴシック" charset="0"/>
                <a:cs typeface="ＭＳ Ｐゴシック" charset="0"/>
              </a:rPr>
              <a:t>月亮要变为血</a:t>
            </a:r>
            <a:r>
              <a:rPr lang="en-US" altLang="ja-JP" sz="24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，这都在耶和华大而可畏的日子未到以前。</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32</a:t>
            </a:r>
            <a:r>
              <a:rPr lang="zh-CN" altLang="en-US" sz="2400" baseline="300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到那时候，凡求告耶和华名的就必得救。因为照耶和华所说的，在锡安山耶路撒冷必有逃脱的人，在剩下的人中必有耶和华所召的。</a:t>
            </a:r>
            <a:endParaRPr lang="en-US" sz="24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2" end="2"/>
                                            </p:txEl>
                                          </p:spTgt>
                                        </p:tgtEl>
                                        <p:attrNameLst>
                                          <p:attrName>style.visibility</p:attrName>
                                        </p:attrNameLst>
                                      </p:cBhvr>
                                      <p:to>
                                        <p:strVal val="visible"/>
                                      </p:to>
                                    </p:set>
                                    <p:anim calcmode="lin" valueType="num">
                                      <p:cBhvr additive="base">
                                        <p:cTn id="7"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3" end="3"/>
                                            </p:txEl>
                                          </p:spTgt>
                                        </p:tgtEl>
                                        <p:attrNameLst>
                                          <p:attrName>style.visibility</p:attrName>
                                        </p:attrNameLst>
                                      </p:cBhvr>
                                      <p:to>
                                        <p:strVal val="visible"/>
                                      </p:to>
                                    </p:set>
                                    <p:anim calcmode="lin" valueType="num">
                                      <p:cBhvr additive="base">
                                        <p:cTn id="13"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4" end="4"/>
                                            </p:txEl>
                                          </p:spTgt>
                                        </p:tgtEl>
                                        <p:attrNameLst>
                                          <p:attrName>style.visibility</p:attrName>
                                        </p:attrNameLst>
                                      </p:cBhvr>
                                      <p:to>
                                        <p:strVal val="visible"/>
                                      </p:to>
                                    </p:set>
                                    <p:anim calcmode="lin" valueType="num">
                                      <p:cBhvr additive="base">
                                        <p:cTn id="19"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ChangeArrowheads="1"/>
          </p:cNvSpPr>
          <p:nvPr>
            <p:ph type="title" idx="4294967295"/>
          </p:nvPr>
        </p:nvSpPr>
        <p:spPr>
          <a:xfrm>
            <a:off x="1066800" y="88900"/>
            <a:ext cx="4572000" cy="20447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latin typeface="Times New Roman" charset="0"/>
                <a:ea typeface="SimSun" charset="0"/>
                <a:cs typeface="SimSun" charset="0"/>
              </a:rPr>
              <a:t>IV. </a:t>
            </a:r>
            <a:r>
              <a:rPr lang="en-US" sz="3600" b="1">
                <a:latin typeface="Times New Roman" charset="0"/>
                <a:ea typeface="SimSun" charset="0"/>
                <a:cs typeface="SimSun" charset="0"/>
              </a:rPr>
              <a:t>问题：5个实现约珥书 2:28-32的看法</a:t>
            </a:r>
          </a:p>
        </p:txBody>
      </p:sp>
      <p:sp>
        <p:nvSpPr>
          <p:cNvPr id="27650" name="Rectangle 2"/>
          <p:cNvSpPr>
            <a:spLocks noGrp="1" noChangeArrowheads="1"/>
          </p:cNvSpPr>
          <p:nvPr>
            <p:ph type="body" idx="4294967295"/>
          </p:nvPr>
        </p:nvSpPr>
        <p:spPr>
          <a:xfrm>
            <a:off x="1447800" y="2362200"/>
            <a:ext cx="7315200" cy="3352800"/>
          </a:xfrm>
        </p:spPr>
        <p:txBody>
          <a:bodyPr/>
          <a:lstStyle/>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在五旬节的终止</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在五旬节的实现</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为不履行或模式论</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典型的履行观点</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连续性的履行观点</a:t>
            </a:r>
          </a:p>
        </p:txBody>
      </p:sp>
      <p:pic>
        <p:nvPicPr>
          <p:cNvPr id="167939" name="Picture 3" descr="locust_canary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0"/>
            <a:ext cx="34020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anim calcmode="lin" valueType="num">
                                      <p:cBhvr additive="repl">
                                        <p:cTn id="7" dur="500" fill="hold"/>
                                        <p:tgtEl>
                                          <p:spTgt spid="27650">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7650">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7650">
                                            <p:txEl>
                                              <p:pRg st="1" end="1"/>
                                            </p:txEl>
                                          </p:spTgt>
                                        </p:tgtEl>
                                        <p:attrNameLst>
                                          <p:attrName>style.visibility</p:attrName>
                                        </p:attrNameLst>
                                      </p:cBhvr>
                                      <p:to>
                                        <p:strVal val="visible"/>
                                      </p:to>
                                    </p:set>
                                    <p:anim calcmode="lin" valueType="num">
                                      <p:cBhvr additive="repl">
                                        <p:cTn id="13" dur="500" fill="hold"/>
                                        <p:tgtEl>
                                          <p:spTgt spid="27650">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7650">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7650">
                                            <p:txEl>
                                              <p:pRg st="2" end="2"/>
                                            </p:txEl>
                                          </p:spTgt>
                                        </p:tgtEl>
                                        <p:attrNameLst>
                                          <p:attrName>style.visibility</p:attrName>
                                        </p:attrNameLst>
                                      </p:cBhvr>
                                      <p:to>
                                        <p:strVal val="visible"/>
                                      </p:to>
                                    </p:set>
                                    <p:anim calcmode="lin" valueType="num">
                                      <p:cBhvr additive="repl">
                                        <p:cTn id="19" dur="500" fill="hold"/>
                                        <p:tgtEl>
                                          <p:spTgt spid="27650">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7650">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7650">
                                            <p:txEl>
                                              <p:pRg st="3" end="3"/>
                                            </p:txEl>
                                          </p:spTgt>
                                        </p:tgtEl>
                                        <p:attrNameLst>
                                          <p:attrName>style.visibility</p:attrName>
                                        </p:attrNameLst>
                                      </p:cBhvr>
                                      <p:to>
                                        <p:strVal val="visible"/>
                                      </p:to>
                                    </p:set>
                                    <p:anim calcmode="lin" valueType="num">
                                      <p:cBhvr additive="repl">
                                        <p:cTn id="25" dur="500" fill="hold"/>
                                        <p:tgtEl>
                                          <p:spTgt spid="27650">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7650">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6675510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看哪！到了那些日子，在那个时期，</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我使犹大和耶路撒冷被掳的人归回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我必招聚列国，</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领他们下到约沙法谷</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(3:1-2a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1918984"/>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8183097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我要在那里亲临审判他们，</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因为他们把我的子民分散在列国中，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又分取了我的地土。</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(3:2b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ＭＳ Ｐゴシック" charset="0"/>
                </a:rPr>
                <a:t>亚维瓦</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耶路撒冷</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巴勒斯坦</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埃及</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巴勒斯坦</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以</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色</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列</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ＭＳ Ｐゴシック" charset="0"/>
                </a:rPr>
                <a:t>海法</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约旦</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ＭＳ Ｐゴシック" charset="0"/>
                </a:rPr>
                <a:t>内盖夫</a:t>
              </a:r>
              <a:endPar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ＭＳ Ｐゴシック" charset="0"/>
                </a:rPr>
                <a:t>沙漠：</a:t>
              </a:r>
              <a:endParaRPr kumimoji="0" lang="en-US" sz="2000" b="1" i="1" u="none" strike="noStrike" kern="1200" cap="none" spc="0" normalizeH="0" baseline="0" noProof="0" dirty="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42400018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503"/>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r>
              <a:rPr lang="ru-RU"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 以色列是中东地区唯一一个允许基督徒自由践行信仰的地方。” </a:t>
            </a:r>
            <a:br>
              <a:rPr lang="en-US" altLang="zh-CN" sz="2800" b="1" dirty="0">
                <a:solidFill>
                  <a:schemeClr val="accent2">
                    <a:lumMod val="50000"/>
                  </a:schemeClr>
                </a:solidFill>
                <a:effectLst/>
                <a:latin typeface="Arial" charset="0"/>
                <a:ea typeface="ＭＳ Ｐゴシック" charset="0"/>
                <a:cs typeface="ＭＳ Ｐゴシック" charset="0"/>
              </a:rPr>
            </a:br>
            <a:br>
              <a:rPr lang="en-US" altLang="zh-CN" sz="2800" b="1" dirty="0">
                <a:solidFill>
                  <a:schemeClr val="accent2">
                    <a:lumMod val="50000"/>
                  </a:schemeClr>
                </a:solidFill>
                <a:effectLst/>
                <a:latin typeface="Arial" charset="0"/>
                <a:ea typeface="ＭＳ Ｐゴシック" charset="0"/>
                <a:cs typeface="ＭＳ Ｐゴシック" charset="0"/>
              </a:rPr>
            </a:br>
            <a:r>
              <a:rPr lang="zh-CN" altLang="en-US" sz="2800" b="1" dirty="0">
                <a:solidFill>
                  <a:schemeClr val="accent2">
                    <a:lumMod val="50000"/>
                  </a:schemeClr>
                </a:solidFill>
                <a:effectLst/>
                <a:latin typeface="Arial" charset="0"/>
                <a:ea typeface="ＭＳ Ｐゴシック" charset="0"/>
                <a:cs typeface="ＭＳ Ｐゴシック" charset="0"/>
              </a:rPr>
              <a:t>本雅明</a:t>
            </a:r>
            <a:r>
              <a:rPr lang="en-US" altLang="zh-CN"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内塔尼亚胡</a:t>
            </a:r>
            <a:endParaRPr lang="en-US" sz="2800" b="1" dirty="0">
              <a:solidFill>
                <a:schemeClr val="accent2">
                  <a:lumMod val="50000"/>
                </a:schemeClr>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697417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6171" b="15478"/>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如果阿拉伯人今天放​​下武器，就不会再有暴力。如果犹太人今天放下武器，就不会再有以色列。”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本雅明</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内塔尼亚胡</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22013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68679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他们为我的子民抽签，</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用男童交换妓女，</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女童被卖换酒喝。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081531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泰尔和西顿将</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接受审判</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zh-CN" altLang="en-US" sz="2400" dirty="0">
                <a:solidFill>
                  <a:srgbClr val="FFFFFF"/>
                </a:solidFill>
                <a:effectLst>
                  <a:glow rad="101600">
                    <a:srgbClr val="000000">
                      <a:alpha val="75000"/>
                    </a:srgbClr>
                  </a:glow>
                  <a:outerShdw blurRad="38100" dist="38100" dir="2700000" algn="tl">
                    <a:srgbClr val="000000"/>
                  </a:outerShdw>
                </a:effectLst>
                <a:latin typeface="26" charset="0"/>
              </a:rPr>
              <a:t>西顿</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zh-CN" altLang="en-US" sz="24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提尔</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犹大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推罗、西顿和非利士四境的人哪！你们想对我作甚么呢？你们想向我报复吗？你们若向我报复，我很快就使报应归在你们的头上。 你们拿去了我的金银，又把我的珍宝带进了你们的庙宇。</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(3:4-5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非利士</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Tree>
    <p:extLst>
      <p:ext uri="{BB962C8B-B14F-4D97-AF65-F5344CB8AC3E}">
        <p14:creationId xmlns:p14="http://schemas.microsoft.com/office/powerpoint/2010/main" val="68876710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把犹太人卖给</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你们把犹大人和耶路撒冷人卖给希腊人，使他们远离自己的境界。</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(3:6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西顿</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泰尔</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犹大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非利士</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希腊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9512334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犹大的复兴</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看哪！我要激动他们离开被你们卖到的地方，我也要使报应归到你们的头上。</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我必把你们的儿女卖在犹大人的手中，犹大人必把他们卖给远方示巴国的人，因为这是耶和华说的。</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(3:7-8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泰</a:t>
            </a: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阿拉伯半岛</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希腊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403594671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你们要在列国中宣告以下这话：</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“你们要预备争战，</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要激动勇士。</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让所有的战士都近前来，让他们都上去攻击。</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要把犁头打成刀剑，</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把镰刀打成矛枪；软弱的要说：</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‘我是勇士。’</a:t>
            </a:r>
          </a:p>
          <a:p>
            <a:pPr defTabSz="914400">
              <a:buClrTx/>
              <a:buSzTx/>
              <a:buFontTx/>
              <a:buNone/>
              <a:defRPr/>
            </a:pPr>
            <a:r>
              <a:rPr lang="en-US" altLang="zh-CN"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四围的列国啊！你们快来帮助，</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在那里一同聚集。</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耶和华啊！求你叫你的勇士下来吧。</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(3:9-11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368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zh-CN" altLang="en-US" sz="2800" b="1" dirty="0">
                <a:effectLst>
                  <a:glow rad="254000">
                    <a:schemeClr val="tx1"/>
                  </a:glow>
                </a:effectLst>
                <a:latin typeface="Arial" charset="0"/>
                <a:ea typeface="ＭＳ Ｐゴシック" charset="0"/>
                <a:cs typeface="ＭＳ Ｐゴシック" charset="0"/>
              </a:rPr>
              <a:t>万国都当奋起，</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上到约沙法谷去。</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因为我必坐在那里，</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审判四围的列国。</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你们要伸出镰刀，</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因为庄稼已经熟了。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来践踏吧，</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因为压酒池满了，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酒池盈溢，</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因为他们的罪恶极大。</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(3:12-13 </a:t>
            </a:r>
            <a:r>
              <a:rPr lang="en-US" altLang="zh-CN" sz="2800" b="1" dirty="0">
                <a:effectLst>
                  <a:glow rad="254000">
                    <a:schemeClr val="tx1"/>
                  </a:glow>
                </a:effectLst>
                <a:latin typeface="Arial" charset="0"/>
                <a:ea typeface="ＭＳ Ｐゴシック" charset="0"/>
                <a:cs typeface="ＭＳ Ｐゴシック" charset="0"/>
              </a:rPr>
              <a:t>CNV</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965054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无数的人群</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齐集在判决谷，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因为耶和华的日子临近了判决谷。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日月昏暗，</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星星无光。</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(3:14-15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679661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耶和华从锡安</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吼叫，</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并从耶路撒冷</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发声，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天地就震动。</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耶和华却要作他子民的避难所，</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作以色列众子的保障。</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(3:16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086710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你们知道我是耶和华你们的　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是住在锡安我的圣山上。</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那时，耶路撒冷必成为圣。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外族人必不得从其中经过。</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1486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到那日，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大山都必滴下甜酒，</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小山都必流出奶，</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犹大的一切溪流，</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都必水流不息。</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必有泉源从耶和华的殿里流出来，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灌溉什亭谷。</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(3:18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以色列与</a:t>
            </a:r>
            <a: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 </a:t>
            </a:r>
            <a:b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埃及</a:t>
            </a:r>
            <a:endPar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959370089"/>
      </p:ext>
    </p:extLst>
  </p:cSld>
  <p:clrMapOvr>
    <a:overrideClrMapping bg1="lt1" tx1="dk1" bg2="lt2" tx2="dk2" accent1="accent1" accent2="accent2" accent3="accent3" accent4="accent4" accent5="accent5" accent6="accent6" hlink="hlink" folHlink="folHlink"/>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埃及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3472725" y="4304161"/>
            <a:ext cx="2258962" cy="2553839"/>
          </a:xfrm>
          <a:effectLst/>
        </p:spPr>
        <p:txBody>
          <a:bodyPr/>
          <a:lstStyle/>
          <a:p>
            <a:pPr algn="ct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以色列与</a:t>
            </a: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b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埃及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以色列</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10" y="2082917"/>
            <a:ext cx="4301869"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埃及将会荒凉，</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以东必变成凄凉的旷野，</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都因为他们向犹大人所行的强暴，</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又因为在他们的国中流了无辜人血。</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(3:19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88091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但犹大必存到永远，</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耶路撒冷也必存到万代。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现在我要追讨我还未有追讨的流人血的罪。</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耶和华在锡安居住。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(3:20-21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3181706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167283"/>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你唯有信靠主，才能得到他的祝福</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605" y="1223010"/>
            <a:ext cx="9144000" cy="5634990"/>
          </a:xfrm>
          <a:prstGeom prst="rect">
            <a:avLst/>
          </a:prstGeom>
        </p:spPr>
      </p:pic>
      <p:sp>
        <p:nvSpPr>
          <p:cNvPr id="2" name="文本框 1">
            <a:extLst>
              <a:ext uri="{FF2B5EF4-FFF2-40B4-BE49-F238E27FC236}">
                <a16:creationId xmlns:a16="http://schemas.microsoft.com/office/drawing/2014/main" id="{E07F1968-C1C5-D359-1E88-61F23B5B20CD}"/>
              </a:ext>
            </a:extLst>
          </p:cNvPr>
          <p:cNvSpPr txBox="1"/>
          <p:nvPr/>
        </p:nvSpPr>
        <p:spPr>
          <a:xfrm rot="20974033">
            <a:off x="5409752" y="2683648"/>
            <a:ext cx="2300630" cy="923330"/>
          </a:xfrm>
          <a:prstGeom prst="rect">
            <a:avLst/>
          </a:prstGeom>
          <a:solidFill>
            <a:schemeClr val="tx1"/>
          </a:solidFill>
        </p:spPr>
        <p:txBody>
          <a:bodyPr wrap="none" rtlCol="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1" lang="zh-CN" altLang="en-US" sz="5400" b="1" i="0" u="none" strike="noStrike" kern="1200" cap="none" spc="0" normalizeH="0" baseline="0" noProof="0" dirty="0">
                <a:ln>
                  <a:noFill/>
                </a:ln>
                <a:solidFill>
                  <a:srgbClr val="FFFFFF"/>
                </a:solidFill>
                <a:effectLst/>
                <a:uLnTx/>
                <a:uFillTx/>
                <a:latin typeface="Times New Roman" charset="0"/>
                <a:ea typeface="SimSun" charset="0"/>
              </a:rPr>
              <a:t>阅读我</a:t>
            </a:r>
          </a:p>
        </p:txBody>
      </p:sp>
      <p:sp>
        <p:nvSpPr>
          <p:cNvPr id="4" name="文本框 3">
            <a:extLst>
              <a:ext uri="{FF2B5EF4-FFF2-40B4-BE49-F238E27FC236}">
                <a16:creationId xmlns:a16="http://schemas.microsoft.com/office/drawing/2014/main" id="{49BA8598-A948-3D01-1D2C-C7FF71F0C305}"/>
              </a:ext>
            </a:extLst>
          </p:cNvPr>
          <p:cNvSpPr txBox="1"/>
          <p:nvPr/>
        </p:nvSpPr>
        <p:spPr>
          <a:xfrm rot="20974033">
            <a:off x="2246449" y="1498117"/>
            <a:ext cx="1441420" cy="830997"/>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1" lang="zh-CN" altLang="en-US" sz="4800" b="1" i="0" u="none" strike="noStrike" kern="1200" cap="none" spc="0" normalizeH="0" baseline="0" noProof="0" dirty="0">
                <a:ln>
                  <a:noFill/>
                </a:ln>
                <a:solidFill>
                  <a:srgbClr val="F5E0C2"/>
                </a:solidFill>
                <a:effectLst/>
                <a:uLnTx/>
                <a:uFillTx/>
                <a:latin typeface="Times New Roman" charset="0"/>
                <a:ea typeface="SimSun" charset="0"/>
              </a:rPr>
              <a:t>圣经</a:t>
            </a:r>
          </a:p>
        </p:txBody>
      </p:sp>
    </p:spTree>
    <p:extLst>
      <p:ext uri="{BB962C8B-B14F-4D97-AF65-F5344CB8AC3E}">
        <p14:creationId xmlns:p14="http://schemas.microsoft.com/office/powerpoint/2010/main" val="18506937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上帝对美国的复兴</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美国各县：红色保守派 </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蓝色自由派</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427072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尼尔</a:t>
            </a:r>
            <a:r>
              <a:rPr lang="en-US" altLang="zh-CN" sz="4800" b="1" dirty="0">
                <a:effectLst>
                  <a:glow rad="127000">
                    <a:schemeClr val="tx1"/>
                  </a:glow>
                </a:effectLst>
                <a:latin typeface="Arial" charset="0"/>
                <a:ea typeface="ＭＳ Ｐゴシック" charset="0"/>
                <a:cs typeface="ＭＳ Ｐゴシック" charset="0"/>
              </a:rPr>
              <a:t>·</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戈萨奇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93692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40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807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纪律使得我们悔改；悔改使得我们</a:t>
            </a:r>
            <a:br>
              <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恢复与神的关系。</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恢复</a:t>
              </a:r>
              <a:endPar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9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2362938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6" y="1"/>
            <a:ext cx="12377189"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一。纪律应该带</a:t>
            </a:r>
            <a:r>
              <a:rPr lang="zh-CN" altLang="en-US" sz="6600" dirty="0"/>
              <a:t>来</a:t>
            </a:r>
            <a:r>
              <a:rPr lang="zh-CN" altLang="en-US" sz="6600" dirty="0">
                <a:solidFill>
                  <a:srgbClr val="FFFF00"/>
                </a:solidFill>
              </a:rPr>
              <a:t>悔改</a:t>
            </a:r>
            <a:endParaRPr lang="en-US" sz="6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653804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799187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zh-CN" altLang="en-US" sz="5400" dirty="0"/>
              <a:t>遵守纪律，否则你就会被纪律处分。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14040927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任意形状 1">
            <a:extLst>
              <a:ext uri="{FF2B5EF4-FFF2-40B4-BE49-F238E27FC236}">
                <a16:creationId xmlns:a16="http://schemas.microsoft.com/office/drawing/2014/main" id="{505CE82A-2FED-5880-858F-7ACC34499C47}"/>
              </a:ext>
            </a:extLst>
          </p:cNvPr>
          <p:cNvSpPr/>
          <p:nvPr/>
        </p:nvSpPr>
        <p:spPr bwMode="auto">
          <a:xfrm>
            <a:off x="-1" y="-11875"/>
            <a:ext cx="2267745" cy="6887688"/>
          </a:xfrm>
          <a:custGeom>
            <a:avLst/>
            <a:gdLst>
              <a:gd name="connsiteX0" fmla="*/ 285008 w 2672413"/>
              <a:gd name="connsiteY0" fmla="*/ 0 h 6887688"/>
              <a:gd name="connsiteX1" fmla="*/ 2600696 w 2672413"/>
              <a:gd name="connsiteY1" fmla="*/ 11875 h 6887688"/>
              <a:gd name="connsiteX2" fmla="*/ 2481943 w 2672413"/>
              <a:gd name="connsiteY2" fmla="*/ 427511 h 6887688"/>
              <a:gd name="connsiteX3" fmla="*/ 2101932 w 2672413"/>
              <a:gd name="connsiteY3" fmla="*/ 617517 h 6887688"/>
              <a:gd name="connsiteX4" fmla="*/ 2101932 w 2672413"/>
              <a:gd name="connsiteY4" fmla="*/ 843148 h 6887688"/>
              <a:gd name="connsiteX5" fmla="*/ 1543792 w 2672413"/>
              <a:gd name="connsiteY5" fmla="*/ 1033153 h 6887688"/>
              <a:gd name="connsiteX6" fmla="*/ 1448789 w 2672413"/>
              <a:gd name="connsiteY6" fmla="*/ 1116280 h 6887688"/>
              <a:gd name="connsiteX7" fmla="*/ 1413164 w 2672413"/>
              <a:gd name="connsiteY7" fmla="*/ 1128156 h 6887688"/>
              <a:gd name="connsiteX8" fmla="*/ 1389413 w 2672413"/>
              <a:gd name="connsiteY8" fmla="*/ 1199407 h 6887688"/>
              <a:gd name="connsiteX9" fmla="*/ 1425039 w 2672413"/>
              <a:gd name="connsiteY9" fmla="*/ 1270659 h 6887688"/>
              <a:gd name="connsiteX10" fmla="*/ 1496291 w 2672413"/>
              <a:gd name="connsiteY10" fmla="*/ 1294410 h 6887688"/>
              <a:gd name="connsiteX11" fmla="*/ 1638795 w 2672413"/>
              <a:gd name="connsiteY11" fmla="*/ 1330036 h 6887688"/>
              <a:gd name="connsiteX12" fmla="*/ 1757548 w 2672413"/>
              <a:gd name="connsiteY12" fmla="*/ 1353787 h 6887688"/>
              <a:gd name="connsiteX13" fmla="*/ 1935678 w 2672413"/>
              <a:gd name="connsiteY13" fmla="*/ 1365662 h 6887688"/>
              <a:gd name="connsiteX14" fmla="*/ 1983179 w 2672413"/>
              <a:gd name="connsiteY14" fmla="*/ 1377537 h 6887688"/>
              <a:gd name="connsiteX15" fmla="*/ 2018805 w 2672413"/>
              <a:gd name="connsiteY15" fmla="*/ 1389413 h 6887688"/>
              <a:gd name="connsiteX16" fmla="*/ 2030680 w 2672413"/>
              <a:gd name="connsiteY16" fmla="*/ 1436914 h 6887688"/>
              <a:gd name="connsiteX17" fmla="*/ 1995054 w 2672413"/>
              <a:gd name="connsiteY17" fmla="*/ 1460665 h 6887688"/>
              <a:gd name="connsiteX18" fmla="*/ 1959428 w 2672413"/>
              <a:gd name="connsiteY18" fmla="*/ 1472540 h 6887688"/>
              <a:gd name="connsiteX19" fmla="*/ 1935678 w 2672413"/>
              <a:gd name="connsiteY19" fmla="*/ 1508166 h 6887688"/>
              <a:gd name="connsiteX20" fmla="*/ 1900052 w 2672413"/>
              <a:gd name="connsiteY20" fmla="*/ 1531917 h 6887688"/>
              <a:gd name="connsiteX21" fmla="*/ 1816925 w 2672413"/>
              <a:gd name="connsiteY21" fmla="*/ 1626919 h 6887688"/>
              <a:gd name="connsiteX22" fmla="*/ 1805049 w 2672413"/>
              <a:gd name="connsiteY22" fmla="*/ 1662545 h 6887688"/>
              <a:gd name="connsiteX23" fmla="*/ 1888177 w 2672413"/>
              <a:gd name="connsiteY23" fmla="*/ 1757548 h 6887688"/>
              <a:gd name="connsiteX24" fmla="*/ 1983179 w 2672413"/>
              <a:gd name="connsiteY24" fmla="*/ 1828800 h 6887688"/>
              <a:gd name="connsiteX25" fmla="*/ 2006930 w 2672413"/>
              <a:gd name="connsiteY25" fmla="*/ 1864426 h 6887688"/>
              <a:gd name="connsiteX26" fmla="*/ 2042556 w 2672413"/>
              <a:gd name="connsiteY26" fmla="*/ 1876301 h 6887688"/>
              <a:gd name="connsiteX27" fmla="*/ 2030680 w 2672413"/>
              <a:gd name="connsiteY27" fmla="*/ 2351314 h 6887688"/>
              <a:gd name="connsiteX28" fmla="*/ 1959428 w 2672413"/>
              <a:gd name="connsiteY28" fmla="*/ 2375065 h 6887688"/>
              <a:gd name="connsiteX29" fmla="*/ 1935678 w 2672413"/>
              <a:gd name="connsiteY29" fmla="*/ 2446317 h 6887688"/>
              <a:gd name="connsiteX30" fmla="*/ 1911927 w 2672413"/>
              <a:gd name="connsiteY30" fmla="*/ 2565070 h 6887688"/>
              <a:gd name="connsiteX31" fmla="*/ 1900052 w 2672413"/>
              <a:gd name="connsiteY31" fmla="*/ 2600696 h 6887688"/>
              <a:gd name="connsiteX32" fmla="*/ 1876301 w 2672413"/>
              <a:gd name="connsiteY32" fmla="*/ 2636322 h 6887688"/>
              <a:gd name="connsiteX33" fmla="*/ 1840675 w 2672413"/>
              <a:gd name="connsiteY33" fmla="*/ 2660072 h 6887688"/>
              <a:gd name="connsiteX34" fmla="*/ 1876301 w 2672413"/>
              <a:gd name="connsiteY34" fmla="*/ 2648197 h 6887688"/>
              <a:gd name="connsiteX35" fmla="*/ 1935678 w 2672413"/>
              <a:gd name="connsiteY35" fmla="*/ 2707574 h 6887688"/>
              <a:gd name="connsiteX36" fmla="*/ 1959428 w 2672413"/>
              <a:gd name="connsiteY36" fmla="*/ 2755075 h 6887688"/>
              <a:gd name="connsiteX37" fmla="*/ 1983179 w 2672413"/>
              <a:gd name="connsiteY37" fmla="*/ 2790701 h 6887688"/>
              <a:gd name="connsiteX38" fmla="*/ 2006930 w 2672413"/>
              <a:gd name="connsiteY38" fmla="*/ 2873828 h 6887688"/>
              <a:gd name="connsiteX39" fmla="*/ 2018805 w 2672413"/>
              <a:gd name="connsiteY39" fmla="*/ 2921330 h 6887688"/>
              <a:gd name="connsiteX40" fmla="*/ 2006930 w 2672413"/>
              <a:gd name="connsiteY40" fmla="*/ 3111335 h 6887688"/>
              <a:gd name="connsiteX41" fmla="*/ 1995054 w 2672413"/>
              <a:gd name="connsiteY41" fmla="*/ 3146961 h 6887688"/>
              <a:gd name="connsiteX42" fmla="*/ 1959428 w 2672413"/>
              <a:gd name="connsiteY42" fmla="*/ 3253839 h 6887688"/>
              <a:gd name="connsiteX43" fmla="*/ 1947553 w 2672413"/>
              <a:gd name="connsiteY43" fmla="*/ 3289465 h 6887688"/>
              <a:gd name="connsiteX44" fmla="*/ 1911927 w 2672413"/>
              <a:gd name="connsiteY44" fmla="*/ 3325091 h 6887688"/>
              <a:gd name="connsiteX45" fmla="*/ 1888177 w 2672413"/>
              <a:gd name="connsiteY45" fmla="*/ 3360717 h 6887688"/>
              <a:gd name="connsiteX46" fmla="*/ 1852551 w 2672413"/>
              <a:gd name="connsiteY46" fmla="*/ 3443844 h 6887688"/>
              <a:gd name="connsiteX47" fmla="*/ 1828800 w 2672413"/>
              <a:gd name="connsiteY47" fmla="*/ 3515096 h 6887688"/>
              <a:gd name="connsiteX48" fmla="*/ 1816925 w 2672413"/>
              <a:gd name="connsiteY48" fmla="*/ 3550722 h 6887688"/>
              <a:gd name="connsiteX49" fmla="*/ 1840675 w 2672413"/>
              <a:gd name="connsiteY49" fmla="*/ 3586348 h 6887688"/>
              <a:gd name="connsiteX50" fmla="*/ 1864426 w 2672413"/>
              <a:gd name="connsiteY50" fmla="*/ 3728852 h 6887688"/>
              <a:gd name="connsiteX51" fmla="*/ 1888177 w 2672413"/>
              <a:gd name="connsiteY51" fmla="*/ 3811979 h 6887688"/>
              <a:gd name="connsiteX52" fmla="*/ 1900052 w 2672413"/>
              <a:gd name="connsiteY52" fmla="*/ 3895106 h 6887688"/>
              <a:gd name="connsiteX53" fmla="*/ 1935678 w 2672413"/>
              <a:gd name="connsiteY53" fmla="*/ 4001984 h 6887688"/>
              <a:gd name="connsiteX54" fmla="*/ 1959428 w 2672413"/>
              <a:gd name="connsiteY54" fmla="*/ 4073236 h 6887688"/>
              <a:gd name="connsiteX55" fmla="*/ 1971304 w 2672413"/>
              <a:gd name="connsiteY55" fmla="*/ 4108862 h 6887688"/>
              <a:gd name="connsiteX56" fmla="*/ 1983179 w 2672413"/>
              <a:gd name="connsiteY56" fmla="*/ 4156363 h 6887688"/>
              <a:gd name="connsiteX57" fmla="*/ 1995054 w 2672413"/>
              <a:gd name="connsiteY57" fmla="*/ 4631376 h 6887688"/>
              <a:gd name="connsiteX58" fmla="*/ 2006930 w 2672413"/>
              <a:gd name="connsiteY58" fmla="*/ 4667002 h 6887688"/>
              <a:gd name="connsiteX59" fmla="*/ 2030680 w 2672413"/>
              <a:gd name="connsiteY59" fmla="*/ 4702628 h 6887688"/>
              <a:gd name="connsiteX60" fmla="*/ 2078182 w 2672413"/>
              <a:gd name="connsiteY60" fmla="*/ 4773880 h 6887688"/>
              <a:gd name="connsiteX61" fmla="*/ 2113808 w 2672413"/>
              <a:gd name="connsiteY61" fmla="*/ 4868883 h 6887688"/>
              <a:gd name="connsiteX62" fmla="*/ 2137558 w 2672413"/>
              <a:gd name="connsiteY62" fmla="*/ 4916384 h 6887688"/>
              <a:gd name="connsiteX63" fmla="*/ 2173184 w 2672413"/>
              <a:gd name="connsiteY63" fmla="*/ 4940135 h 6887688"/>
              <a:gd name="connsiteX64" fmla="*/ 2185060 w 2672413"/>
              <a:gd name="connsiteY64" fmla="*/ 4975761 h 6887688"/>
              <a:gd name="connsiteX65" fmla="*/ 2232561 w 2672413"/>
              <a:gd name="connsiteY65" fmla="*/ 5047013 h 6887688"/>
              <a:gd name="connsiteX66" fmla="*/ 2291938 w 2672413"/>
              <a:gd name="connsiteY66" fmla="*/ 5130140 h 6887688"/>
              <a:gd name="connsiteX67" fmla="*/ 2303813 w 2672413"/>
              <a:gd name="connsiteY67" fmla="*/ 5165766 h 6887688"/>
              <a:gd name="connsiteX68" fmla="*/ 2351314 w 2672413"/>
              <a:gd name="connsiteY68" fmla="*/ 5237018 h 6887688"/>
              <a:gd name="connsiteX69" fmla="*/ 2375065 w 2672413"/>
              <a:gd name="connsiteY69" fmla="*/ 5272644 h 6887688"/>
              <a:gd name="connsiteX70" fmla="*/ 2410691 w 2672413"/>
              <a:gd name="connsiteY70" fmla="*/ 5308270 h 6887688"/>
              <a:gd name="connsiteX71" fmla="*/ 2446317 w 2672413"/>
              <a:gd name="connsiteY71" fmla="*/ 5332020 h 6887688"/>
              <a:gd name="connsiteX72" fmla="*/ 2493818 w 2672413"/>
              <a:gd name="connsiteY72" fmla="*/ 5367646 h 6887688"/>
              <a:gd name="connsiteX73" fmla="*/ 2565070 w 2672413"/>
              <a:gd name="connsiteY73" fmla="*/ 5415148 h 6887688"/>
              <a:gd name="connsiteX74" fmla="*/ 2600696 w 2672413"/>
              <a:gd name="connsiteY74" fmla="*/ 5438898 h 6887688"/>
              <a:gd name="connsiteX75" fmla="*/ 2636322 w 2672413"/>
              <a:gd name="connsiteY75" fmla="*/ 5450774 h 6887688"/>
              <a:gd name="connsiteX76" fmla="*/ 2624447 w 2672413"/>
              <a:gd name="connsiteY76" fmla="*/ 5498275 h 6887688"/>
              <a:gd name="connsiteX77" fmla="*/ 2612571 w 2672413"/>
              <a:gd name="connsiteY77" fmla="*/ 5533901 h 6887688"/>
              <a:gd name="connsiteX78" fmla="*/ 2624447 w 2672413"/>
              <a:gd name="connsiteY78" fmla="*/ 5652654 h 6887688"/>
              <a:gd name="connsiteX79" fmla="*/ 2648197 w 2672413"/>
              <a:gd name="connsiteY79" fmla="*/ 5747657 h 6887688"/>
              <a:gd name="connsiteX80" fmla="*/ 2660073 w 2672413"/>
              <a:gd name="connsiteY80" fmla="*/ 5949537 h 6887688"/>
              <a:gd name="connsiteX81" fmla="*/ 2671948 w 2672413"/>
              <a:gd name="connsiteY81" fmla="*/ 5997039 h 6887688"/>
              <a:gd name="connsiteX82" fmla="*/ 2648197 w 2672413"/>
              <a:gd name="connsiteY82" fmla="*/ 6293922 h 6887688"/>
              <a:gd name="connsiteX83" fmla="*/ 2636322 w 2672413"/>
              <a:gd name="connsiteY83" fmla="*/ 6329548 h 6887688"/>
              <a:gd name="connsiteX84" fmla="*/ 2612571 w 2672413"/>
              <a:gd name="connsiteY84" fmla="*/ 6365174 h 6887688"/>
              <a:gd name="connsiteX85" fmla="*/ 2600696 w 2672413"/>
              <a:gd name="connsiteY85" fmla="*/ 6400800 h 6887688"/>
              <a:gd name="connsiteX86" fmla="*/ 2565070 w 2672413"/>
              <a:gd name="connsiteY86" fmla="*/ 6412675 h 6887688"/>
              <a:gd name="connsiteX87" fmla="*/ 2529444 w 2672413"/>
              <a:gd name="connsiteY87" fmla="*/ 6436426 h 6887688"/>
              <a:gd name="connsiteX88" fmla="*/ 2410691 w 2672413"/>
              <a:gd name="connsiteY88" fmla="*/ 6472052 h 6887688"/>
              <a:gd name="connsiteX89" fmla="*/ 2375065 w 2672413"/>
              <a:gd name="connsiteY89" fmla="*/ 6460176 h 6887688"/>
              <a:gd name="connsiteX90" fmla="*/ 2185060 w 2672413"/>
              <a:gd name="connsiteY90" fmla="*/ 6495802 h 6887688"/>
              <a:gd name="connsiteX91" fmla="*/ 2113808 w 2672413"/>
              <a:gd name="connsiteY91" fmla="*/ 6519553 h 6887688"/>
              <a:gd name="connsiteX92" fmla="*/ 2078182 w 2672413"/>
              <a:gd name="connsiteY92" fmla="*/ 6531428 h 6887688"/>
              <a:gd name="connsiteX93" fmla="*/ 2042556 w 2672413"/>
              <a:gd name="connsiteY93" fmla="*/ 6555179 h 6887688"/>
              <a:gd name="connsiteX94" fmla="*/ 2006930 w 2672413"/>
              <a:gd name="connsiteY94" fmla="*/ 6567054 h 6887688"/>
              <a:gd name="connsiteX95" fmla="*/ 1959428 w 2672413"/>
              <a:gd name="connsiteY95" fmla="*/ 6602680 h 6887688"/>
              <a:gd name="connsiteX96" fmla="*/ 1888177 w 2672413"/>
              <a:gd name="connsiteY96" fmla="*/ 6650181 h 6887688"/>
              <a:gd name="connsiteX97" fmla="*/ 1852551 w 2672413"/>
              <a:gd name="connsiteY97" fmla="*/ 6673932 h 6887688"/>
              <a:gd name="connsiteX98" fmla="*/ 1816925 w 2672413"/>
              <a:gd name="connsiteY98" fmla="*/ 6685807 h 6887688"/>
              <a:gd name="connsiteX99" fmla="*/ 1710047 w 2672413"/>
              <a:gd name="connsiteY99" fmla="*/ 6745184 h 6887688"/>
              <a:gd name="connsiteX100" fmla="*/ 1674421 w 2672413"/>
              <a:gd name="connsiteY100" fmla="*/ 6768935 h 6887688"/>
              <a:gd name="connsiteX101" fmla="*/ 1626919 w 2672413"/>
              <a:gd name="connsiteY101" fmla="*/ 6780810 h 6887688"/>
              <a:gd name="connsiteX102" fmla="*/ 1591293 w 2672413"/>
              <a:gd name="connsiteY102" fmla="*/ 6792685 h 6887688"/>
              <a:gd name="connsiteX103" fmla="*/ 1520041 w 2672413"/>
              <a:gd name="connsiteY103" fmla="*/ 6828311 h 6887688"/>
              <a:gd name="connsiteX104" fmla="*/ 1484415 w 2672413"/>
              <a:gd name="connsiteY104" fmla="*/ 6852062 h 6887688"/>
              <a:gd name="connsiteX105" fmla="*/ 1413164 w 2672413"/>
              <a:gd name="connsiteY105" fmla="*/ 6875813 h 6887688"/>
              <a:gd name="connsiteX106" fmla="*/ 1377538 w 2672413"/>
              <a:gd name="connsiteY106" fmla="*/ 6887688 h 6887688"/>
              <a:gd name="connsiteX107" fmla="*/ 1187532 w 2672413"/>
              <a:gd name="connsiteY107" fmla="*/ 6875813 h 6887688"/>
              <a:gd name="connsiteX108" fmla="*/ 938151 w 2672413"/>
              <a:gd name="connsiteY108" fmla="*/ 6863937 h 6887688"/>
              <a:gd name="connsiteX109" fmla="*/ 866899 w 2672413"/>
              <a:gd name="connsiteY109" fmla="*/ 6852062 h 6887688"/>
              <a:gd name="connsiteX110" fmla="*/ 558140 w 2672413"/>
              <a:gd name="connsiteY110" fmla="*/ 6840187 h 6887688"/>
              <a:gd name="connsiteX111" fmla="*/ 439387 w 2672413"/>
              <a:gd name="connsiteY111" fmla="*/ 6828311 h 6887688"/>
              <a:gd name="connsiteX112" fmla="*/ 344384 w 2672413"/>
              <a:gd name="connsiteY112" fmla="*/ 6804561 h 6887688"/>
              <a:gd name="connsiteX113" fmla="*/ 320634 w 2672413"/>
              <a:gd name="connsiteY113" fmla="*/ 6768935 h 6887688"/>
              <a:gd name="connsiteX114" fmla="*/ 296883 w 2672413"/>
              <a:gd name="connsiteY114" fmla="*/ 6697683 h 6887688"/>
              <a:gd name="connsiteX115" fmla="*/ 285008 w 2672413"/>
              <a:gd name="connsiteY115" fmla="*/ 6555179 h 6887688"/>
              <a:gd name="connsiteX116" fmla="*/ 273132 w 2672413"/>
              <a:gd name="connsiteY116" fmla="*/ 6258296 h 6887688"/>
              <a:gd name="connsiteX117" fmla="*/ 261257 w 2672413"/>
              <a:gd name="connsiteY117" fmla="*/ 6187044 h 6887688"/>
              <a:gd name="connsiteX118" fmla="*/ 237506 w 2672413"/>
              <a:gd name="connsiteY118" fmla="*/ 6092041 h 6887688"/>
              <a:gd name="connsiteX119" fmla="*/ 225631 w 2672413"/>
              <a:gd name="connsiteY119" fmla="*/ 6008914 h 6887688"/>
              <a:gd name="connsiteX120" fmla="*/ 213756 w 2672413"/>
              <a:gd name="connsiteY120" fmla="*/ 5973288 h 6887688"/>
              <a:gd name="connsiteX121" fmla="*/ 201880 w 2672413"/>
              <a:gd name="connsiteY121" fmla="*/ 5771407 h 6887688"/>
              <a:gd name="connsiteX122" fmla="*/ 178130 w 2672413"/>
              <a:gd name="connsiteY122" fmla="*/ 4940135 h 6887688"/>
              <a:gd name="connsiteX123" fmla="*/ 154379 w 2672413"/>
              <a:gd name="connsiteY123" fmla="*/ 4845132 h 6887688"/>
              <a:gd name="connsiteX124" fmla="*/ 130628 w 2672413"/>
              <a:gd name="connsiteY124" fmla="*/ 4702628 h 6887688"/>
              <a:gd name="connsiteX125" fmla="*/ 118753 w 2672413"/>
              <a:gd name="connsiteY125" fmla="*/ 4643252 h 6887688"/>
              <a:gd name="connsiteX126" fmla="*/ 95002 w 2672413"/>
              <a:gd name="connsiteY126" fmla="*/ 4572000 h 6887688"/>
              <a:gd name="connsiteX127" fmla="*/ 83127 w 2672413"/>
              <a:gd name="connsiteY127" fmla="*/ 4429496 h 6887688"/>
              <a:gd name="connsiteX128" fmla="*/ 71252 w 2672413"/>
              <a:gd name="connsiteY128" fmla="*/ 4263241 h 6887688"/>
              <a:gd name="connsiteX129" fmla="*/ 47501 w 2672413"/>
              <a:gd name="connsiteY129" fmla="*/ 4156363 h 6887688"/>
              <a:gd name="connsiteX130" fmla="*/ 35626 w 2672413"/>
              <a:gd name="connsiteY130" fmla="*/ 3728852 h 6887688"/>
              <a:gd name="connsiteX131" fmla="*/ 23751 w 2672413"/>
              <a:gd name="connsiteY131" fmla="*/ 3657600 h 6887688"/>
              <a:gd name="connsiteX132" fmla="*/ 11875 w 2672413"/>
              <a:gd name="connsiteY132" fmla="*/ 3218213 h 6887688"/>
              <a:gd name="connsiteX133" fmla="*/ 0 w 2672413"/>
              <a:gd name="connsiteY133" fmla="*/ 2873828 h 6887688"/>
              <a:gd name="connsiteX134" fmla="*/ 11875 w 2672413"/>
              <a:gd name="connsiteY134" fmla="*/ 1246909 h 6887688"/>
              <a:gd name="connsiteX135" fmla="*/ 23751 w 2672413"/>
              <a:gd name="connsiteY135" fmla="*/ 1068779 h 6887688"/>
              <a:gd name="connsiteX136" fmla="*/ 59377 w 2672413"/>
              <a:gd name="connsiteY136" fmla="*/ 783771 h 6887688"/>
              <a:gd name="connsiteX137" fmla="*/ 71252 w 2672413"/>
              <a:gd name="connsiteY137" fmla="*/ 724394 h 6887688"/>
              <a:gd name="connsiteX138" fmla="*/ 106878 w 2672413"/>
              <a:gd name="connsiteY138" fmla="*/ 522514 h 6887688"/>
              <a:gd name="connsiteX139" fmla="*/ 142504 w 2672413"/>
              <a:gd name="connsiteY139" fmla="*/ 427511 h 6887688"/>
              <a:gd name="connsiteX140" fmla="*/ 178130 w 2672413"/>
              <a:gd name="connsiteY140" fmla="*/ 356259 h 6887688"/>
              <a:gd name="connsiteX141" fmla="*/ 249382 w 2672413"/>
              <a:gd name="connsiteY141" fmla="*/ 249381 h 6887688"/>
              <a:gd name="connsiteX142" fmla="*/ 273132 w 2672413"/>
              <a:gd name="connsiteY142" fmla="*/ 166254 h 6887688"/>
              <a:gd name="connsiteX143" fmla="*/ 296883 w 2672413"/>
              <a:gd name="connsiteY143" fmla="*/ 130628 h 6887688"/>
              <a:gd name="connsiteX144" fmla="*/ 332509 w 2672413"/>
              <a:gd name="connsiteY144" fmla="*/ 83127 h 6887688"/>
              <a:gd name="connsiteX145" fmla="*/ 356260 w 2672413"/>
              <a:gd name="connsiteY145" fmla="*/ 47501 h 6887688"/>
              <a:gd name="connsiteX146" fmla="*/ 356260 w 2672413"/>
              <a:gd name="connsiteY146" fmla="*/ 47501 h 6887688"/>
              <a:gd name="connsiteX147" fmla="*/ 356260 w 2672413"/>
              <a:gd name="connsiteY147" fmla="*/ 11875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672413" h="6887688">
                <a:moveTo>
                  <a:pt x="285008" y="0"/>
                </a:moveTo>
                <a:lnTo>
                  <a:pt x="2600696" y="11875"/>
                </a:lnTo>
                <a:lnTo>
                  <a:pt x="2481943" y="427511"/>
                </a:lnTo>
                <a:lnTo>
                  <a:pt x="2101932" y="617517"/>
                </a:lnTo>
                <a:lnTo>
                  <a:pt x="2101932" y="843148"/>
                </a:lnTo>
                <a:lnTo>
                  <a:pt x="1543792" y="1033153"/>
                </a:lnTo>
                <a:cubicBezTo>
                  <a:pt x="1512124" y="1060862"/>
                  <a:pt x="1482820" y="1091530"/>
                  <a:pt x="1448789" y="1116280"/>
                </a:cubicBezTo>
                <a:cubicBezTo>
                  <a:pt x="1438666" y="1123642"/>
                  <a:pt x="1420440" y="1117970"/>
                  <a:pt x="1413164" y="1128156"/>
                </a:cubicBezTo>
                <a:cubicBezTo>
                  <a:pt x="1398613" y="1148528"/>
                  <a:pt x="1389413" y="1199407"/>
                  <a:pt x="1389413" y="1199407"/>
                </a:cubicBezTo>
                <a:cubicBezTo>
                  <a:pt x="1395884" y="1218819"/>
                  <a:pt x="1405652" y="1258542"/>
                  <a:pt x="1425039" y="1270659"/>
                </a:cubicBezTo>
                <a:cubicBezTo>
                  <a:pt x="1446269" y="1283928"/>
                  <a:pt x="1473899" y="1283214"/>
                  <a:pt x="1496291" y="1294410"/>
                </a:cubicBezTo>
                <a:cubicBezTo>
                  <a:pt x="1572337" y="1332434"/>
                  <a:pt x="1526226" y="1315965"/>
                  <a:pt x="1638795" y="1330036"/>
                </a:cubicBezTo>
                <a:cubicBezTo>
                  <a:pt x="1682324" y="1340918"/>
                  <a:pt x="1710519" y="1349308"/>
                  <a:pt x="1757548" y="1353787"/>
                </a:cubicBezTo>
                <a:cubicBezTo>
                  <a:pt x="1816788" y="1359429"/>
                  <a:pt x="1876301" y="1361704"/>
                  <a:pt x="1935678" y="1365662"/>
                </a:cubicBezTo>
                <a:cubicBezTo>
                  <a:pt x="1951512" y="1369620"/>
                  <a:pt x="1967486" y="1373053"/>
                  <a:pt x="1983179" y="1377537"/>
                </a:cubicBezTo>
                <a:cubicBezTo>
                  <a:pt x="1995215" y="1380976"/>
                  <a:pt x="2010985" y="1379638"/>
                  <a:pt x="2018805" y="1389413"/>
                </a:cubicBezTo>
                <a:cubicBezTo>
                  <a:pt x="2029001" y="1402158"/>
                  <a:pt x="2026722" y="1421080"/>
                  <a:pt x="2030680" y="1436914"/>
                </a:cubicBezTo>
                <a:cubicBezTo>
                  <a:pt x="2018805" y="1444831"/>
                  <a:pt x="2007820" y="1454282"/>
                  <a:pt x="1995054" y="1460665"/>
                </a:cubicBezTo>
                <a:cubicBezTo>
                  <a:pt x="1983858" y="1466263"/>
                  <a:pt x="1969203" y="1464720"/>
                  <a:pt x="1959428" y="1472540"/>
                </a:cubicBezTo>
                <a:cubicBezTo>
                  <a:pt x="1948283" y="1481456"/>
                  <a:pt x="1945770" y="1498074"/>
                  <a:pt x="1935678" y="1508166"/>
                </a:cubicBezTo>
                <a:cubicBezTo>
                  <a:pt x="1925586" y="1518258"/>
                  <a:pt x="1911927" y="1524000"/>
                  <a:pt x="1900052" y="1531917"/>
                </a:cubicBezTo>
                <a:cubicBezTo>
                  <a:pt x="1844634" y="1615044"/>
                  <a:pt x="1876302" y="1587336"/>
                  <a:pt x="1816925" y="1626919"/>
                </a:cubicBezTo>
                <a:cubicBezTo>
                  <a:pt x="1812966" y="1638794"/>
                  <a:pt x="1801091" y="1650670"/>
                  <a:pt x="1805049" y="1662545"/>
                </a:cubicBezTo>
                <a:cubicBezTo>
                  <a:pt x="1827919" y="1731156"/>
                  <a:pt x="1845075" y="1725221"/>
                  <a:pt x="1888177" y="1757548"/>
                </a:cubicBezTo>
                <a:cubicBezTo>
                  <a:pt x="2001011" y="1842174"/>
                  <a:pt x="1902637" y="1775105"/>
                  <a:pt x="1983179" y="1828800"/>
                </a:cubicBezTo>
                <a:cubicBezTo>
                  <a:pt x="1991096" y="1840675"/>
                  <a:pt x="1995785" y="1855510"/>
                  <a:pt x="2006930" y="1864426"/>
                </a:cubicBezTo>
                <a:cubicBezTo>
                  <a:pt x="2016705" y="1872246"/>
                  <a:pt x="2041946" y="1863798"/>
                  <a:pt x="2042556" y="1876301"/>
                </a:cubicBezTo>
                <a:cubicBezTo>
                  <a:pt x="2050273" y="2034500"/>
                  <a:pt x="2056719" y="2195082"/>
                  <a:pt x="2030680" y="2351314"/>
                </a:cubicBezTo>
                <a:cubicBezTo>
                  <a:pt x="2026564" y="2376009"/>
                  <a:pt x="1959428" y="2375065"/>
                  <a:pt x="1959428" y="2375065"/>
                </a:cubicBezTo>
                <a:cubicBezTo>
                  <a:pt x="1951511" y="2398816"/>
                  <a:pt x="1939794" y="2421622"/>
                  <a:pt x="1935678" y="2446317"/>
                </a:cubicBezTo>
                <a:cubicBezTo>
                  <a:pt x="1926346" y="2502303"/>
                  <a:pt x="1926098" y="2515470"/>
                  <a:pt x="1911927" y="2565070"/>
                </a:cubicBezTo>
                <a:cubicBezTo>
                  <a:pt x="1908488" y="2577106"/>
                  <a:pt x="1905650" y="2589500"/>
                  <a:pt x="1900052" y="2600696"/>
                </a:cubicBezTo>
                <a:cubicBezTo>
                  <a:pt x="1893669" y="2613462"/>
                  <a:pt x="1886393" y="2626230"/>
                  <a:pt x="1876301" y="2636322"/>
                </a:cubicBezTo>
                <a:cubicBezTo>
                  <a:pt x="1866209" y="2646414"/>
                  <a:pt x="1840675" y="2645800"/>
                  <a:pt x="1840675" y="2660072"/>
                </a:cubicBezTo>
                <a:cubicBezTo>
                  <a:pt x="1840675" y="2672590"/>
                  <a:pt x="1864426" y="2652155"/>
                  <a:pt x="1876301" y="2648197"/>
                </a:cubicBezTo>
                <a:cubicBezTo>
                  <a:pt x="1896093" y="2667989"/>
                  <a:pt x="1918493" y="2685480"/>
                  <a:pt x="1935678" y="2707574"/>
                </a:cubicBezTo>
                <a:cubicBezTo>
                  <a:pt x="1946546" y="2721548"/>
                  <a:pt x="1950645" y="2739705"/>
                  <a:pt x="1959428" y="2755075"/>
                </a:cubicBezTo>
                <a:cubicBezTo>
                  <a:pt x="1966509" y="2767467"/>
                  <a:pt x="1975262" y="2778826"/>
                  <a:pt x="1983179" y="2790701"/>
                </a:cubicBezTo>
                <a:cubicBezTo>
                  <a:pt x="2020306" y="2939210"/>
                  <a:pt x="1972854" y="2754562"/>
                  <a:pt x="2006930" y="2873828"/>
                </a:cubicBezTo>
                <a:cubicBezTo>
                  <a:pt x="2011414" y="2889521"/>
                  <a:pt x="2014847" y="2905496"/>
                  <a:pt x="2018805" y="2921330"/>
                </a:cubicBezTo>
                <a:cubicBezTo>
                  <a:pt x="2014847" y="2984665"/>
                  <a:pt x="2013573" y="3048225"/>
                  <a:pt x="2006930" y="3111335"/>
                </a:cubicBezTo>
                <a:cubicBezTo>
                  <a:pt x="2005620" y="3123784"/>
                  <a:pt x="1997770" y="3134741"/>
                  <a:pt x="1995054" y="3146961"/>
                </a:cubicBezTo>
                <a:cubicBezTo>
                  <a:pt x="1973721" y="3242959"/>
                  <a:pt x="2000751" y="3191856"/>
                  <a:pt x="1959428" y="3253839"/>
                </a:cubicBezTo>
                <a:cubicBezTo>
                  <a:pt x="1955470" y="3265714"/>
                  <a:pt x="1954497" y="3279050"/>
                  <a:pt x="1947553" y="3289465"/>
                </a:cubicBezTo>
                <a:cubicBezTo>
                  <a:pt x="1938237" y="3303439"/>
                  <a:pt x="1922678" y="3312189"/>
                  <a:pt x="1911927" y="3325091"/>
                </a:cubicBezTo>
                <a:cubicBezTo>
                  <a:pt x="1902790" y="3336055"/>
                  <a:pt x="1896094" y="3348842"/>
                  <a:pt x="1888177" y="3360717"/>
                </a:cubicBezTo>
                <a:cubicBezTo>
                  <a:pt x="1856761" y="3486374"/>
                  <a:pt x="1899414" y="3338401"/>
                  <a:pt x="1852551" y="3443844"/>
                </a:cubicBezTo>
                <a:cubicBezTo>
                  <a:pt x="1842383" y="3466722"/>
                  <a:pt x="1836717" y="3491345"/>
                  <a:pt x="1828800" y="3515096"/>
                </a:cubicBezTo>
                <a:lnTo>
                  <a:pt x="1816925" y="3550722"/>
                </a:lnTo>
                <a:cubicBezTo>
                  <a:pt x="1824842" y="3562597"/>
                  <a:pt x="1835053" y="3573230"/>
                  <a:pt x="1840675" y="3586348"/>
                </a:cubicBezTo>
                <a:cubicBezTo>
                  <a:pt x="1855254" y="3620365"/>
                  <a:pt x="1860378" y="3704561"/>
                  <a:pt x="1864426" y="3728852"/>
                </a:cubicBezTo>
                <a:cubicBezTo>
                  <a:pt x="1869397" y="3758679"/>
                  <a:pt x="1878763" y="3783739"/>
                  <a:pt x="1888177" y="3811979"/>
                </a:cubicBezTo>
                <a:cubicBezTo>
                  <a:pt x="1892135" y="3839688"/>
                  <a:pt x="1893263" y="3867951"/>
                  <a:pt x="1900052" y="3895106"/>
                </a:cubicBezTo>
                <a:cubicBezTo>
                  <a:pt x="1909160" y="3931538"/>
                  <a:pt x="1923803" y="3966358"/>
                  <a:pt x="1935678" y="4001984"/>
                </a:cubicBezTo>
                <a:lnTo>
                  <a:pt x="1959428" y="4073236"/>
                </a:lnTo>
                <a:cubicBezTo>
                  <a:pt x="1963387" y="4085111"/>
                  <a:pt x="1968268" y="4096718"/>
                  <a:pt x="1971304" y="4108862"/>
                </a:cubicBezTo>
                <a:lnTo>
                  <a:pt x="1983179" y="4156363"/>
                </a:lnTo>
                <a:cubicBezTo>
                  <a:pt x="1987137" y="4314701"/>
                  <a:pt x="1987695" y="4473160"/>
                  <a:pt x="1995054" y="4631376"/>
                </a:cubicBezTo>
                <a:cubicBezTo>
                  <a:pt x="1995636" y="4643880"/>
                  <a:pt x="2001332" y="4655806"/>
                  <a:pt x="2006930" y="4667002"/>
                </a:cubicBezTo>
                <a:cubicBezTo>
                  <a:pt x="2013313" y="4679767"/>
                  <a:pt x="2024297" y="4689863"/>
                  <a:pt x="2030680" y="4702628"/>
                </a:cubicBezTo>
                <a:cubicBezTo>
                  <a:pt x="2065051" y="4771371"/>
                  <a:pt x="2010650" y="4706348"/>
                  <a:pt x="2078182" y="4773880"/>
                </a:cubicBezTo>
                <a:cubicBezTo>
                  <a:pt x="2091240" y="4813056"/>
                  <a:pt x="2094872" y="4826278"/>
                  <a:pt x="2113808" y="4868883"/>
                </a:cubicBezTo>
                <a:cubicBezTo>
                  <a:pt x="2120998" y="4885060"/>
                  <a:pt x="2126225" y="4902784"/>
                  <a:pt x="2137558" y="4916384"/>
                </a:cubicBezTo>
                <a:cubicBezTo>
                  <a:pt x="2146695" y="4927348"/>
                  <a:pt x="2161309" y="4932218"/>
                  <a:pt x="2173184" y="4940135"/>
                </a:cubicBezTo>
                <a:cubicBezTo>
                  <a:pt x="2177143" y="4952010"/>
                  <a:pt x="2178981" y="4964819"/>
                  <a:pt x="2185060" y="4975761"/>
                </a:cubicBezTo>
                <a:cubicBezTo>
                  <a:pt x="2198923" y="5000714"/>
                  <a:pt x="2232561" y="5047013"/>
                  <a:pt x="2232561" y="5047013"/>
                </a:cubicBezTo>
                <a:cubicBezTo>
                  <a:pt x="2259392" y="5127509"/>
                  <a:pt x="2221497" y="5031523"/>
                  <a:pt x="2291938" y="5130140"/>
                </a:cubicBezTo>
                <a:cubicBezTo>
                  <a:pt x="2299214" y="5140326"/>
                  <a:pt x="2297734" y="5154824"/>
                  <a:pt x="2303813" y="5165766"/>
                </a:cubicBezTo>
                <a:cubicBezTo>
                  <a:pt x="2317675" y="5190719"/>
                  <a:pt x="2335480" y="5213267"/>
                  <a:pt x="2351314" y="5237018"/>
                </a:cubicBezTo>
                <a:cubicBezTo>
                  <a:pt x="2359231" y="5248893"/>
                  <a:pt x="2364973" y="5262552"/>
                  <a:pt x="2375065" y="5272644"/>
                </a:cubicBezTo>
                <a:cubicBezTo>
                  <a:pt x="2386940" y="5284519"/>
                  <a:pt x="2397789" y="5297519"/>
                  <a:pt x="2410691" y="5308270"/>
                </a:cubicBezTo>
                <a:cubicBezTo>
                  <a:pt x="2421655" y="5317407"/>
                  <a:pt x="2434703" y="5323724"/>
                  <a:pt x="2446317" y="5332020"/>
                </a:cubicBezTo>
                <a:cubicBezTo>
                  <a:pt x="2462423" y="5343524"/>
                  <a:pt x="2477604" y="5356296"/>
                  <a:pt x="2493818" y="5367646"/>
                </a:cubicBezTo>
                <a:cubicBezTo>
                  <a:pt x="2517203" y="5384016"/>
                  <a:pt x="2541319" y="5399314"/>
                  <a:pt x="2565070" y="5415148"/>
                </a:cubicBezTo>
                <a:cubicBezTo>
                  <a:pt x="2576945" y="5423065"/>
                  <a:pt x="2587156" y="5434384"/>
                  <a:pt x="2600696" y="5438898"/>
                </a:cubicBezTo>
                <a:lnTo>
                  <a:pt x="2636322" y="5450774"/>
                </a:lnTo>
                <a:cubicBezTo>
                  <a:pt x="2632364" y="5466608"/>
                  <a:pt x="2628931" y="5482582"/>
                  <a:pt x="2624447" y="5498275"/>
                </a:cubicBezTo>
                <a:cubicBezTo>
                  <a:pt x="2621008" y="5510311"/>
                  <a:pt x="2612571" y="5521383"/>
                  <a:pt x="2612571" y="5533901"/>
                </a:cubicBezTo>
                <a:cubicBezTo>
                  <a:pt x="2612571" y="5573683"/>
                  <a:pt x="2617907" y="5613413"/>
                  <a:pt x="2624447" y="5652654"/>
                </a:cubicBezTo>
                <a:cubicBezTo>
                  <a:pt x="2629813" y="5684852"/>
                  <a:pt x="2648197" y="5747657"/>
                  <a:pt x="2648197" y="5747657"/>
                </a:cubicBezTo>
                <a:cubicBezTo>
                  <a:pt x="2652156" y="5814950"/>
                  <a:pt x="2653682" y="5882431"/>
                  <a:pt x="2660073" y="5949537"/>
                </a:cubicBezTo>
                <a:cubicBezTo>
                  <a:pt x="2661620" y="5965785"/>
                  <a:pt x="2671948" y="5980718"/>
                  <a:pt x="2671948" y="5997039"/>
                </a:cubicBezTo>
                <a:cubicBezTo>
                  <a:pt x="2671948" y="6136730"/>
                  <a:pt x="2677777" y="6190394"/>
                  <a:pt x="2648197" y="6293922"/>
                </a:cubicBezTo>
                <a:cubicBezTo>
                  <a:pt x="2644758" y="6305958"/>
                  <a:pt x="2641920" y="6318352"/>
                  <a:pt x="2636322" y="6329548"/>
                </a:cubicBezTo>
                <a:cubicBezTo>
                  <a:pt x="2629939" y="6342314"/>
                  <a:pt x="2620488" y="6353299"/>
                  <a:pt x="2612571" y="6365174"/>
                </a:cubicBezTo>
                <a:cubicBezTo>
                  <a:pt x="2608613" y="6377049"/>
                  <a:pt x="2609547" y="6391949"/>
                  <a:pt x="2600696" y="6400800"/>
                </a:cubicBezTo>
                <a:cubicBezTo>
                  <a:pt x="2591845" y="6409651"/>
                  <a:pt x="2576266" y="6407077"/>
                  <a:pt x="2565070" y="6412675"/>
                </a:cubicBezTo>
                <a:cubicBezTo>
                  <a:pt x="2552304" y="6419058"/>
                  <a:pt x="2542486" y="6430629"/>
                  <a:pt x="2529444" y="6436426"/>
                </a:cubicBezTo>
                <a:cubicBezTo>
                  <a:pt x="2492279" y="6452944"/>
                  <a:pt x="2450164" y="6462183"/>
                  <a:pt x="2410691" y="6472052"/>
                </a:cubicBezTo>
                <a:cubicBezTo>
                  <a:pt x="2398816" y="6468093"/>
                  <a:pt x="2387555" y="6459343"/>
                  <a:pt x="2375065" y="6460176"/>
                </a:cubicBezTo>
                <a:cubicBezTo>
                  <a:pt x="2344016" y="6462246"/>
                  <a:pt x="2236050" y="6480505"/>
                  <a:pt x="2185060" y="6495802"/>
                </a:cubicBezTo>
                <a:cubicBezTo>
                  <a:pt x="2161080" y="6502996"/>
                  <a:pt x="2137559" y="6511636"/>
                  <a:pt x="2113808" y="6519553"/>
                </a:cubicBezTo>
                <a:lnTo>
                  <a:pt x="2078182" y="6531428"/>
                </a:lnTo>
                <a:cubicBezTo>
                  <a:pt x="2066307" y="6539345"/>
                  <a:pt x="2055322" y="6548796"/>
                  <a:pt x="2042556" y="6555179"/>
                </a:cubicBezTo>
                <a:cubicBezTo>
                  <a:pt x="2031360" y="6560777"/>
                  <a:pt x="2017798" y="6560844"/>
                  <a:pt x="2006930" y="6567054"/>
                </a:cubicBezTo>
                <a:cubicBezTo>
                  <a:pt x="1989745" y="6576874"/>
                  <a:pt x="1975643" y="6591330"/>
                  <a:pt x="1959428" y="6602680"/>
                </a:cubicBezTo>
                <a:cubicBezTo>
                  <a:pt x="1936043" y="6619049"/>
                  <a:pt x="1911927" y="6634347"/>
                  <a:pt x="1888177" y="6650181"/>
                </a:cubicBezTo>
                <a:cubicBezTo>
                  <a:pt x="1876302" y="6658098"/>
                  <a:pt x="1866091" y="6669419"/>
                  <a:pt x="1852551" y="6673932"/>
                </a:cubicBezTo>
                <a:lnTo>
                  <a:pt x="1816925" y="6685807"/>
                </a:lnTo>
                <a:cubicBezTo>
                  <a:pt x="1735258" y="6740253"/>
                  <a:pt x="1772753" y="6724283"/>
                  <a:pt x="1710047" y="6745184"/>
                </a:cubicBezTo>
                <a:cubicBezTo>
                  <a:pt x="1698172" y="6753101"/>
                  <a:pt x="1687539" y="6763313"/>
                  <a:pt x="1674421" y="6768935"/>
                </a:cubicBezTo>
                <a:cubicBezTo>
                  <a:pt x="1659419" y="6775364"/>
                  <a:pt x="1642612" y="6776326"/>
                  <a:pt x="1626919" y="6780810"/>
                </a:cubicBezTo>
                <a:cubicBezTo>
                  <a:pt x="1614883" y="6784249"/>
                  <a:pt x="1603168" y="6788727"/>
                  <a:pt x="1591293" y="6792685"/>
                </a:cubicBezTo>
                <a:cubicBezTo>
                  <a:pt x="1489193" y="6860752"/>
                  <a:pt x="1618373" y="6779145"/>
                  <a:pt x="1520041" y="6828311"/>
                </a:cubicBezTo>
                <a:cubicBezTo>
                  <a:pt x="1507275" y="6834694"/>
                  <a:pt x="1497457" y="6846265"/>
                  <a:pt x="1484415" y="6852062"/>
                </a:cubicBezTo>
                <a:cubicBezTo>
                  <a:pt x="1461538" y="6862230"/>
                  <a:pt x="1436914" y="6867896"/>
                  <a:pt x="1413164" y="6875813"/>
                </a:cubicBezTo>
                <a:lnTo>
                  <a:pt x="1377538" y="6887688"/>
                </a:lnTo>
                <a:lnTo>
                  <a:pt x="1187532" y="6875813"/>
                </a:lnTo>
                <a:cubicBezTo>
                  <a:pt x="1104432" y="6871321"/>
                  <a:pt x="1021145" y="6870085"/>
                  <a:pt x="938151" y="6863937"/>
                </a:cubicBezTo>
                <a:cubicBezTo>
                  <a:pt x="914139" y="6862158"/>
                  <a:pt x="890930" y="6853564"/>
                  <a:pt x="866899" y="6852062"/>
                </a:cubicBezTo>
                <a:cubicBezTo>
                  <a:pt x="764104" y="6845637"/>
                  <a:pt x="661060" y="6844145"/>
                  <a:pt x="558140" y="6840187"/>
                </a:cubicBezTo>
                <a:cubicBezTo>
                  <a:pt x="518556" y="6836228"/>
                  <a:pt x="478628" y="6834851"/>
                  <a:pt x="439387" y="6828311"/>
                </a:cubicBezTo>
                <a:cubicBezTo>
                  <a:pt x="407189" y="6822945"/>
                  <a:pt x="344384" y="6804561"/>
                  <a:pt x="344384" y="6804561"/>
                </a:cubicBezTo>
                <a:cubicBezTo>
                  <a:pt x="336467" y="6792686"/>
                  <a:pt x="326430" y="6781977"/>
                  <a:pt x="320634" y="6768935"/>
                </a:cubicBezTo>
                <a:cubicBezTo>
                  <a:pt x="310466" y="6746057"/>
                  <a:pt x="296883" y="6697683"/>
                  <a:pt x="296883" y="6697683"/>
                </a:cubicBezTo>
                <a:cubicBezTo>
                  <a:pt x="292925" y="6650182"/>
                  <a:pt x="287581" y="6602775"/>
                  <a:pt x="285008" y="6555179"/>
                </a:cubicBezTo>
                <a:cubicBezTo>
                  <a:pt x="279662" y="6456283"/>
                  <a:pt x="279509" y="6357131"/>
                  <a:pt x="273132" y="6258296"/>
                </a:cubicBezTo>
                <a:cubicBezTo>
                  <a:pt x="271582" y="6234268"/>
                  <a:pt x="265564" y="6210734"/>
                  <a:pt x="261257" y="6187044"/>
                </a:cubicBezTo>
                <a:cubicBezTo>
                  <a:pt x="249793" y="6123989"/>
                  <a:pt x="253988" y="6141484"/>
                  <a:pt x="237506" y="6092041"/>
                </a:cubicBezTo>
                <a:cubicBezTo>
                  <a:pt x="233548" y="6064332"/>
                  <a:pt x="231120" y="6036361"/>
                  <a:pt x="225631" y="6008914"/>
                </a:cubicBezTo>
                <a:cubicBezTo>
                  <a:pt x="223176" y="5996639"/>
                  <a:pt x="215002" y="5985744"/>
                  <a:pt x="213756" y="5973288"/>
                </a:cubicBezTo>
                <a:cubicBezTo>
                  <a:pt x="207048" y="5906213"/>
                  <a:pt x="205839" y="5838701"/>
                  <a:pt x="201880" y="5771407"/>
                </a:cubicBezTo>
                <a:cubicBezTo>
                  <a:pt x="193963" y="5494316"/>
                  <a:pt x="245362" y="5209062"/>
                  <a:pt x="178130" y="4940135"/>
                </a:cubicBezTo>
                <a:cubicBezTo>
                  <a:pt x="170213" y="4908467"/>
                  <a:pt x="160781" y="4877140"/>
                  <a:pt x="154379" y="4845132"/>
                </a:cubicBezTo>
                <a:cubicBezTo>
                  <a:pt x="144935" y="4797911"/>
                  <a:pt x="140072" y="4749849"/>
                  <a:pt x="130628" y="4702628"/>
                </a:cubicBezTo>
                <a:cubicBezTo>
                  <a:pt x="126670" y="4682836"/>
                  <a:pt x="124064" y="4662725"/>
                  <a:pt x="118753" y="4643252"/>
                </a:cubicBezTo>
                <a:cubicBezTo>
                  <a:pt x="112166" y="4619099"/>
                  <a:pt x="102919" y="4595751"/>
                  <a:pt x="95002" y="4572000"/>
                </a:cubicBezTo>
                <a:cubicBezTo>
                  <a:pt x="91044" y="4524499"/>
                  <a:pt x="86783" y="4477022"/>
                  <a:pt x="83127" y="4429496"/>
                </a:cubicBezTo>
                <a:cubicBezTo>
                  <a:pt x="78866" y="4374100"/>
                  <a:pt x="77068" y="4318495"/>
                  <a:pt x="71252" y="4263241"/>
                </a:cubicBezTo>
                <a:cubicBezTo>
                  <a:pt x="68510" y="4237196"/>
                  <a:pt x="54299" y="4183552"/>
                  <a:pt x="47501" y="4156363"/>
                </a:cubicBezTo>
                <a:cubicBezTo>
                  <a:pt x="43543" y="4013859"/>
                  <a:pt x="42407" y="3871249"/>
                  <a:pt x="35626" y="3728852"/>
                </a:cubicBezTo>
                <a:cubicBezTo>
                  <a:pt x="34481" y="3704801"/>
                  <a:pt x="24870" y="3681652"/>
                  <a:pt x="23751" y="3657600"/>
                </a:cubicBezTo>
                <a:cubicBezTo>
                  <a:pt x="16944" y="3511242"/>
                  <a:pt x="16313" y="3364662"/>
                  <a:pt x="11875" y="3218213"/>
                </a:cubicBezTo>
                <a:cubicBezTo>
                  <a:pt x="8396" y="3103402"/>
                  <a:pt x="3958" y="2988623"/>
                  <a:pt x="0" y="2873828"/>
                </a:cubicBezTo>
                <a:cubicBezTo>
                  <a:pt x="3958" y="2331522"/>
                  <a:pt x="4740" y="1789183"/>
                  <a:pt x="11875" y="1246909"/>
                </a:cubicBezTo>
                <a:cubicBezTo>
                  <a:pt x="12658" y="1187406"/>
                  <a:pt x="18196" y="1128028"/>
                  <a:pt x="23751" y="1068779"/>
                </a:cubicBezTo>
                <a:cubicBezTo>
                  <a:pt x="27100" y="1033053"/>
                  <a:pt x="47696" y="853854"/>
                  <a:pt x="59377" y="783771"/>
                </a:cubicBezTo>
                <a:cubicBezTo>
                  <a:pt x="62695" y="763861"/>
                  <a:pt x="67934" y="744304"/>
                  <a:pt x="71252" y="724394"/>
                </a:cubicBezTo>
                <a:cubicBezTo>
                  <a:pt x="106418" y="513390"/>
                  <a:pt x="52280" y="795506"/>
                  <a:pt x="106878" y="522514"/>
                </a:cubicBezTo>
                <a:cubicBezTo>
                  <a:pt x="121553" y="449141"/>
                  <a:pt x="107556" y="479932"/>
                  <a:pt x="142504" y="427511"/>
                </a:cubicBezTo>
                <a:cubicBezTo>
                  <a:pt x="160815" y="372576"/>
                  <a:pt x="145243" y="408877"/>
                  <a:pt x="178130" y="356259"/>
                </a:cubicBezTo>
                <a:cubicBezTo>
                  <a:pt x="235393" y="264639"/>
                  <a:pt x="190085" y="328444"/>
                  <a:pt x="249382" y="249381"/>
                </a:cubicBezTo>
                <a:cubicBezTo>
                  <a:pt x="253186" y="234163"/>
                  <a:pt x="264614" y="183289"/>
                  <a:pt x="273132" y="166254"/>
                </a:cubicBezTo>
                <a:cubicBezTo>
                  <a:pt x="279515" y="153488"/>
                  <a:pt x="288587" y="142242"/>
                  <a:pt x="296883" y="130628"/>
                </a:cubicBezTo>
                <a:cubicBezTo>
                  <a:pt x="308387" y="114523"/>
                  <a:pt x="321005" y="99232"/>
                  <a:pt x="332509" y="83127"/>
                </a:cubicBezTo>
                <a:cubicBezTo>
                  <a:pt x="340805" y="71513"/>
                  <a:pt x="356260" y="47501"/>
                  <a:pt x="356260" y="47501"/>
                </a:cubicBezTo>
                <a:lnTo>
                  <a:pt x="356260" y="47501"/>
                </a:lnTo>
                <a:lnTo>
                  <a:pt x="356260" y="11875"/>
                </a:lnTo>
              </a:path>
            </a:pathLst>
          </a:custGeom>
          <a:solidFill>
            <a:srgbClr val="FBFB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4" name="文本框 3">
            <a:extLst>
              <a:ext uri="{FF2B5EF4-FFF2-40B4-BE49-F238E27FC236}">
                <a16:creationId xmlns:a16="http://schemas.microsoft.com/office/drawing/2014/main" id="{BE7C8F13-3FE0-C4D2-9936-AB3997D3F00D}"/>
              </a:ext>
            </a:extLst>
          </p:cNvPr>
          <p:cNvSpPr txBox="1"/>
          <p:nvPr/>
        </p:nvSpPr>
        <p:spPr>
          <a:xfrm>
            <a:off x="-36512" y="116632"/>
            <a:ext cx="1872208" cy="5078313"/>
          </a:xfrm>
          <a:prstGeom prst="rect">
            <a:avLst/>
          </a:prstGeom>
          <a:noFill/>
        </p:spPr>
        <p:txBody>
          <a:bodyPr wrap="square" rtlCol="0">
            <a:spAutoFit/>
          </a:bodyPr>
          <a:lstStyle/>
          <a:p>
            <a:pPr algn="l"/>
            <a:r>
              <a:rPr lang="en-US" altLang="zh-CN" sz="2200" b="1" i="0" baseline="30000" dirty="0">
                <a:solidFill>
                  <a:srgbClr val="000000"/>
                </a:solidFill>
                <a:effectLst/>
                <a:latin typeface="system-ui"/>
              </a:rPr>
              <a:t>11 </a:t>
            </a:r>
            <a:r>
              <a:rPr lang="zh-CN" altLang="en-US" sz="2200" b="1" i="0" dirty="0">
                <a:solidFill>
                  <a:srgbClr val="000000"/>
                </a:solidFill>
                <a:effectLst/>
                <a:latin typeface="system-ui"/>
              </a:rPr>
              <a:t>我 儿 ， 你 不 可 轻 看 耶 和 华 的 管 教 （ 或 译 ： 惩 治 ） ， 也 不 可 厌 烦 他 的 责 备 ；</a:t>
            </a:r>
            <a:endParaRPr lang="en-US" altLang="zh-CN" sz="2200" b="1" i="0" dirty="0">
              <a:solidFill>
                <a:srgbClr val="000000"/>
              </a:solidFill>
              <a:effectLst/>
              <a:latin typeface="system-ui"/>
            </a:endParaRPr>
          </a:p>
          <a:p>
            <a:pPr algn="l"/>
            <a:endParaRPr lang="zh-CN" altLang="en-US" sz="2200" b="1" i="0" dirty="0">
              <a:solidFill>
                <a:srgbClr val="000000"/>
              </a:solidFill>
              <a:effectLst/>
              <a:latin typeface="system-ui"/>
            </a:endParaRPr>
          </a:p>
          <a:p>
            <a:pPr algn="l"/>
            <a:r>
              <a:rPr lang="en-US" altLang="zh-CN" sz="2200" b="1" i="0" baseline="30000" dirty="0">
                <a:solidFill>
                  <a:srgbClr val="000000"/>
                </a:solidFill>
                <a:effectLst/>
                <a:latin typeface="system-ui"/>
              </a:rPr>
              <a:t>12 </a:t>
            </a:r>
            <a:r>
              <a:rPr lang="zh-CN" altLang="en-US" sz="2200" b="1" i="0" dirty="0">
                <a:solidFill>
                  <a:srgbClr val="000000"/>
                </a:solidFill>
                <a:effectLst/>
                <a:latin typeface="system-ui"/>
              </a:rPr>
              <a:t>因 为 耶 和 华 所 爱 的 ， 他 必 责 备 ， 正 如 父 亲 责 备 所 喜 爱 的 儿 子 。</a:t>
            </a:r>
            <a:endParaRPr lang="en-US" altLang="zh-CN" sz="2200" b="1" i="0" dirty="0">
              <a:solidFill>
                <a:srgbClr val="000000"/>
              </a:solidFill>
              <a:effectLst/>
              <a:latin typeface="system-ui"/>
            </a:endParaRPr>
          </a:p>
          <a:p>
            <a:pPr algn="l"/>
            <a:r>
              <a:rPr lang="zh-CN" altLang="en-US" sz="1600" b="1" dirty="0">
                <a:solidFill>
                  <a:srgbClr val="000000"/>
                </a:solidFill>
                <a:latin typeface="system-ui"/>
              </a:rPr>
              <a:t>（箴言</a:t>
            </a:r>
            <a:r>
              <a:rPr lang="en-US" altLang="zh-CN" sz="1600" b="1" dirty="0">
                <a:solidFill>
                  <a:srgbClr val="000000"/>
                </a:solidFill>
                <a:latin typeface="system-ui"/>
              </a:rPr>
              <a:t>3:11-12</a:t>
            </a:r>
            <a:r>
              <a:rPr lang="zh-CN" altLang="en-US" sz="1600" b="1" dirty="0">
                <a:solidFill>
                  <a:srgbClr val="000000"/>
                </a:solidFill>
                <a:latin typeface="system-ui"/>
              </a:rPr>
              <a:t>）</a:t>
            </a:r>
            <a:endParaRPr lang="zh-CN" altLang="en-US" sz="1600" b="1" i="0" dirty="0">
              <a:solidFill>
                <a:srgbClr val="000000"/>
              </a:solidFill>
              <a:effectLst/>
              <a:latin typeface="system-ui"/>
            </a:endParaRPr>
          </a:p>
        </p:txBody>
      </p:sp>
    </p:spTree>
    <p:extLst>
      <p:ext uri="{BB962C8B-B14F-4D97-AF65-F5344CB8AC3E}">
        <p14:creationId xmlns:p14="http://schemas.microsoft.com/office/powerpoint/2010/main" val="7874008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 在悔改之前，你是否需要上帝清空你的一切？ </a:t>
            </a:r>
            <a:b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（黄萨宾）</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3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二。 上帝训练你，是否是要再次引发你对祂的注意呢？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91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三。您是否考虑过禁食（</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2:12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）或者您认为禁食不适用我们的现代社会？为什么不呢？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6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5" name="Rectangle 1"/>
          <p:cNvSpPr>
            <a:spLocks noGrp="1" noChangeArrowheads="1"/>
          </p:cNvSpPr>
          <p:nvPr>
            <p:ph type="subTitle" idx="4294967295"/>
          </p:nvPr>
        </p:nvSpPr>
        <p:spPr>
          <a:xfrm>
            <a:off x="1066800" y="381000"/>
            <a:ext cx="7696200" cy="6096000"/>
          </a:xfrm>
        </p:spPr>
        <p:txBody>
          <a:bodyPr lIns="90000" tIns="46800" rIns="90000" bIns="46800"/>
          <a:lstStyle/>
          <a:p>
            <a:pPr marL="465138" indent="-465138" eaLnBrk="1" hangingPunct="1">
              <a:spcBef>
                <a:spcPct val="200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4400" b="1" dirty="0">
                <a:solidFill>
                  <a:srgbClr val="FFFFFF"/>
                </a:solidFill>
                <a:effectLst>
                  <a:glow rad="228600">
                    <a:schemeClr val="tx1"/>
                  </a:glow>
                </a:effectLst>
                <a:latin typeface="Arial" charset="0"/>
                <a:ea typeface="ＭＳ Ｐゴシック" charset="0"/>
                <a:cs typeface="ＭＳ Ｐゴシック" charset="0"/>
              </a:rPr>
              <a:t>F. </a:t>
            </a:r>
            <a:r>
              <a:rPr lang="en-US" sz="4400" b="1" dirty="0" err="1">
                <a:solidFill>
                  <a:srgbClr val="FFFFFF"/>
                </a:solidFill>
                <a:effectLst>
                  <a:glow rad="228600">
                    <a:schemeClr val="tx1"/>
                  </a:glow>
                </a:effectLst>
                <a:latin typeface="Arial" charset="0"/>
                <a:ea typeface="ＭＳ Ｐゴシック" charset="0"/>
                <a:cs typeface="ＭＳ Ｐゴシック" charset="0"/>
              </a:rPr>
              <a:t>合于圣经与文本</a:t>
            </a:r>
            <a:endParaRPr lang="en-US" sz="44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在合于圣经与文本方面没有严重的问题</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zh-CN" altLang="en-US" sz="2800" b="1" dirty="0">
                <a:solidFill>
                  <a:srgbClr val="FFFFFF"/>
                </a:solidFill>
                <a:effectLst>
                  <a:glow rad="228600">
                    <a:schemeClr val="tx1"/>
                  </a:glow>
                </a:effectLst>
                <a:latin typeface="Arial" charset="0"/>
                <a:ea typeface="ＭＳ Ｐゴシック" charset="0"/>
                <a:cs typeface="ＭＳ Ｐゴシック" charset="0"/>
              </a:rPr>
              <a:t>七十释译本（</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LXX</a:t>
            </a:r>
            <a:r>
              <a:rPr lang="zh-CN" alt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别大西译本和拉丁文圣经只是和吨圣，及彼此之间有稍微的分歧</a:t>
            </a:r>
            <a:r>
              <a:rPr lang="en-US" sz="2800" b="1" dirty="0">
                <a:solidFill>
                  <a:srgbClr val="FFFFFF"/>
                </a:solidFill>
                <a:effectLst>
                  <a:glow rad="228600">
                    <a:schemeClr val="tx1"/>
                  </a:glow>
                </a:effectLst>
                <a:latin typeface="Arial" charset="0"/>
                <a:ea typeface="ＭＳ Ｐゴシック" charset="0"/>
                <a:cs typeface="ＭＳ Ｐゴシック" charset="0"/>
              </a:rPr>
              <a:t>。</a:t>
            </a:r>
            <a:endParaRPr lang="en-US" altLang="ja-JP" sz="28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近期在河穆拉拜阿特找到的部分约珥书符合传统的吨圣</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LXX里文本稍微增加的部分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(1:5, 8, 18; 2:12; 3:1) </a:t>
            </a:r>
            <a:r>
              <a:rPr lang="en-US" sz="2800" b="1" dirty="0" err="1">
                <a:solidFill>
                  <a:srgbClr val="FFFFFF"/>
                </a:solidFill>
                <a:effectLst>
                  <a:glow rad="228600">
                    <a:schemeClr val="tx1"/>
                  </a:glow>
                </a:effectLst>
                <a:latin typeface="Arial" charset="0"/>
                <a:ea typeface="ＭＳ Ｐゴシック" charset="0"/>
                <a:cs typeface="ＭＳ Ｐゴシック" charset="0"/>
              </a:rPr>
              <a:t>可质疑</a:t>
            </a:r>
            <a:r>
              <a:rPr 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吨圣里所谓的错误的部分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(1:7, 17-18; 2:11; 3:11) </a:t>
            </a:r>
            <a:r>
              <a:rPr lang="en-US" sz="2800" b="1" dirty="0" err="1">
                <a:solidFill>
                  <a:srgbClr val="FFFFFF"/>
                </a:solidFill>
                <a:effectLst>
                  <a:glow rad="228600">
                    <a:schemeClr val="tx1"/>
                  </a:glow>
                </a:effectLst>
                <a:latin typeface="Arial" charset="0"/>
                <a:ea typeface="ＭＳ Ｐゴシック" charset="0"/>
                <a:cs typeface="ＭＳ Ｐゴシック" charset="0"/>
              </a:rPr>
              <a:t>有可质疑的状态</a:t>
            </a:r>
            <a:r>
              <a:rPr lang="en-US" sz="4400" b="1" dirty="0">
                <a:solidFill>
                  <a:srgbClr val="FFFFFF"/>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15088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1505">
                                            <p:txEl>
                                              <p:pRg st="0" end="0"/>
                                            </p:txEl>
                                          </p:spTgt>
                                        </p:tgtEl>
                                        <p:attrNameLst>
                                          <p:attrName>style.visibility</p:attrName>
                                        </p:attrNameLst>
                                      </p:cBhvr>
                                      <p:to>
                                        <p:strVal val="visible"/>
                                      </p:to>
                                    </p:set>
                                    <p:anim calcmode="lin" valueType="num">
                                      <p:cBhvr additive="repl">
                                        <p:cTn id="7" dur="500" fill="hold"/>
                                        <p:tgtEl>
                                          <p:spTgt spid="21505">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1505">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1505">
                                            <p:txEl>
                                              <p:pRg st="1" end="1"/>
                                            </p:txEl>
                                          </p:spTgt>
                                        </p:tgtEl>
                                        <p:attrNameLst>
                                          <p:attrName>style.visibility</p:attrName>
                                        </p:attrNameLst>
                                      </p:cBhvr>
                                      <p:to>
                                        <p:strVal val="visible"/>
                                      </p:to>
                                    </p:set>
                                    <p:anim calcmode="lin" valueType="num">
                                      <p:cBhvr additive="repl">
                                        <p:cTn id="13" dur="500" fill="hold"/>
                                        <p:tgtEl>
                                          <p:spTgt spid="21505">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1505">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1505">
                                            <p:txEl>
                                              <p:pRg st="2" end="2"/>
                                            </p:txEl>
                                          </p:spTgt>
                                        </p:tgtEl>
                                        <p:attrNameLst>
                                          <p:attrName>style.visibility</p:attrName>
                                        </p:attrNameLst>
                                      </p:cBhvr>
                                      <p:to>
                                        <p:strVal val="visible"/>
                                      </p:to>
                                    </p:set>
                                    <p:anim calcmode="lin" valueType="num">
                                      <p:cBhvr additive="repl">
                                        <p:cTn id="19" dur="500" fill="hold"/>
                                        <p:tgtEl>
                                          <p:spTgt spid="21505">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1505">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ChangeArrowheads="1"/>
          </p:cNvSpPr>
          <p:nvPr>
            <p:ph type="title" idx="4294967295"/>
          </p:nvPr>
        </p:nvSpPr>
        <p:spPr>
          <a:xfrm>
            <a:off x="1066800" y="376238"/>
            <a:ext cx="7772400" cy="76358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u="sng">
                <a:latin typeface="Times New Roman" charset="0"/>
                <a:ea typeface="SimSun" charset="0"/>
                <a:cs typeface="SimSun" charset="0"/>
              </a:rPr>
              <a:t>G.	整体性</a:t>
            </a:r>
          </a:p>
        </p:txBody>
      </p:sp>
      <p:sp>
        <p:nvSpPr>
          <p:cNvPr id="154626" name="Rectangle 2"/>
          <p:cNvSpPr>
            <a:spLocks noGrp="1" noChangeArrowheads="1"/>
          </p:cNvSpPr>
          <p:nvPr>
            <p:ph type="body" idx="4294967295"/>
          </p:nvPr>
        </p:nvSpPr>
        <p:spPr>
          <a:xfrm>
            <a:off x="914400" y="1201738"/>
            <a:ext cx="8001000" cy="5427662"/>
          </a:xfrm>
        </p:spPr>
        <p:txBody>
          <a:bodyPr/>
          <a:lstStyle/>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有怀疑的</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杜姆, "Anmerkungen zu den zwolf Propheten," ZAW 31 (1911): 1-43, 184-88 只接受第一和二章里非世界末日的部分。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比伟与其他人同意只支持第一和二章及2:28-31a, 3:2a; 3:9-14a非世界末日的部分。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atin typeface="Times New Roman" charset="0"/>
              <a:ea typeface="SimSun" charset="0"/>
              <a:cs typeface="SimSun" charset="0"/>
            </a:endParaRPr>
          </a:p>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支持的</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可是，近期的学者（艾伦、查里、卡佩尔鲁德、凯勒、迈尔斯、鲁道夫、斯图亚特、汤普森、威瑟、沃尔夫）认为作者只有一个</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a:latin typeface="Times New Roman" charset="0"/>
                <a:ea typeface="SimSun" charset="0"/>
                <a:cs typeface="SimSun" charset="0"/>
              </a:rPr>
              <a:t>但是，有稍微的编撰增加 </a:t>
            </a:r>
          </a:p>
        </p:txBody>
      </p:sp>
    </p:spTree>
    <p:extLst>
      <p:ext uri="{BB962C8B-B14F-4D97-AF65-F5344CB8AC3E}">
        <p14:creationId xmlns:p14="http://schemas.microsoft.com/office/powerpoint/2010/main" val="3514947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25974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143000"/>
            <a:ext cx="4311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6674" name="Rectangle 2"/>
          <p:cNvSpPr>
            <a:spLocks noGrp="1" noChangeArrowheads="1"/>
          </p:cNvSpPr>
          <p:nvPr>
            <p:ph type="title" idx="4294967295"/>
          </p:nvPr>
        </p:nvSpPr>
        <p:spPr>
          <a:xfrm>
            <a:off x="1066800" y="363538"/>
            <a:ext cx="77724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latin typeface="Times New Roman" charset="0"/>
                <a:ea typeface="SimSun" charset="0"/>
                <a:cs typeface="SimSun" charset="0"/>
              </a:rPr>
              <a:t>否定整体性的</a:t>
            </a:r>
          </a:p>
        </p:txBody>
      </p:sp>
      <p:sp>
        <p:nvSpPr>
          <p:cNvPr id="156675" name="Rectangle 3"/>
          <p:cNvSpPr>
            <a:spLocks noGrp="1" noChangeArrowheads="1"/>
          </p:cNvSpPr>
          <p:nvPr>
            <p:ph type="body" idx="4294967295"/>
          </p:nvPr>
        </p:nvSpPr>
        <p:spPr>
          <a:xfrm>
            <a:off x="5106988" y="1752600"/>
            <a:ext cx="3808412" cy="4113213"/>
          </a:xfrm>
        </p:spPr>
        <p:txBody>
          <a:bodyPr/>
          <a:lstStyle/>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所谓字面的分歧</a:t>
            </a:r>
          </a:p>
          <a:p>
            <a:pPr marL="339725" indent="-339725" eaLnBrk="1" hangingPunct="1">
              <a:spcBef>
                <a:spcPts val="90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3600">
              <a:latin typeface="Times New Roman" charset="0"/>
              <a:ea typeface="SimSun" charset="0"/>
              <a:cs typeface="SimSun" charset="0"/>
            </a:endParaRP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看法或观点的</a:t>
            </a: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不同</a:t>
            </a:r>
          </a:p>
        </p:txBody>
      </p:sp>
      <p:sp>
        <p:nvSpPr>
          <p:cNvPr id="156676" name="Rectangle 4"/>
          <p:cNvSpPr>
            <a:spLocks noChangeArrowheads="1"/>
          </p:cNvSpPr>
          <p:nvPr/>
        </p:nvSpPr>
        <p:spPr bwMode="auto">
          <a:xfrm>
            <a:off x="4267200" y="5029200"/>
            <a:ext cx="762000" cy="1447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7" name="Rectangle 5"/>
          <p:cNvSpPr>
            <a:spLocks noChangeArrowheads="1"/>
          </p:cNvSpPr>
          <p:nvPr/>
        </p:nvSpPr>
        <p:spPr bwMode="auto">
          <a:xfrm>
            <a:off x="4648200" y="3200400"/>
            <a:ext cx="381000" cy="1981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8" name="Rectangle 6"/>
          <p:cNvSpPr>
            <a:spLocks noChangeArrowheads="1"/>
          </p:cNvSpPr>
          <p:nvPr/>
        </p:nvSpPr>
        <p:spPr bwMode="auto">
          <a:xfrm>
            <a:off x="4114800" y="1371600"/>
            <a:ext cx="914400" cy="213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9" name="Rectangle 7"/>
          <p:cNvSpPr>
            <a:spLocks noChangeArrowheads="1"/>
          </p:cNvSpPr>
          <p:nvPr/>
        </p:nvSpPr>
        <p:spPr bwMode="auto">
          <a:xfrm>
            <a:off x="4343400" y="2133600"/>
            <a:ext cx="307975"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0" name="Rectangle 8"/>
          <p:cNvSpPr>
            <a:spLocks noChangeArrowheads="1"/>
          </p:cNvSpPr>
          <p:nvPr/>
        </p:nvSpPr>
        <p:spPr bwMode="auto">
          <a:xfrm>
            <a:off x="2057400" y="1143000"/>
            <a:ext cx="2971800" cy="838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1" name="Rectangle 9"/>
          <p:cNvSpPr>
            <a:spLocks noChangeArrowheads="1"/>
          </p:cNvSpPr>
          <p:nvPr/>
        </p:nvSpPr>
        <p:spPr bwMode="auto">
          <a:xfrm>
            <a:off x="2895600" y="6477000"/>
            <a:ext cx="21336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2" name="Rectangle 10"/>
          <p:cNvSpPr>
            <a:spLocks noChangeArrowheads="1"/>
          </p:cNvSpPr>
          <p:nvPr/>
        </p:nvSpPr>
        <p:spPr bwMode="auto">
          <a:xfrm>
            <a:off x="4495800" y="4495800"/>
            <a:ext cx="381000"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3" name="Text Box 11"/>
          <p:cNvSpPr txBox="1">
            <a:spLocks noChangeArrowheads="1"/>
          </p:cNvSpPr>
          <p:nvPr/>
        </p:nvSpPr>
        <p:spPr bwMode="auto">
          <a:xfrm>
            <a:off x="2935288" y="5265738"/>
            <a:ext cx="1524000" cy="1322387"/>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约珥?</a:t>
            </a:r>
          </a:p>
        </p:txBody>
      </p:sp>
      <p:sp>
        <p:nvSpPr>
          <p:cNvPr id="156684" name="Text Box 12"/>
          <p:cNvSpPr txBox="1">
            <a:spLocks noChangeArrowheads="1"/>
          </p:cNvSpPr>
          <p:nvPr/>
        </p:nvSpPr>
        <p:spPr bwMode="auto">
          <a:xfrm>
            <a:off x="2819400" y="1752600"/>
            <a:ext cx="2057400" cy="1322388"/>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预言?</a:t>
            </a:r>
          </a:p>
        </p:txBody>
      </p:sp>
    </p:spTree>
    <p:extLst>
      <p:ext uri="{BB962C8B-B14F-4D97-AF65-F5344CB8AC3E}">
        <p14:creationId xmlns:p14="http://schemas.microsoft.com/office/powerpoint/2010/main" val="4139508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Grp="1" noChangeArrowheads="1"/>
          </p:cNvSpPr>
          <p:nvPr>
            <p:ph type="title" idx="4294967295"/>
          </p:nvPr>
        </p:nvSpPr>
        <p:spPr>
          <a:xfrm>
            <a:off x="1066800" y="379413"/>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但是仔细地审查显示了。。。</a:t>
            </a:r>
          </a:p>
        </p:txBody>
      </p:sp>
      <p:sp>
        <p:nvSpPr>
          <p:cNvPr id="24578" name="Rectangle 2"/>
          <p:cNvSpPr>
            <a:spLocks noGrp="1" noChangeArrowheads="1"/>
          </p:cNvSpPr>
          <p:nvPr>
            <p:ph type="body" idx="4294967295"/>
          </p:nvPr>
        </p:nvSpPr>
        <p:spPr>
          <a:xfrm>
            <a:off x="762000" y="1766888"/>
            <a:ext cx="8069263" cy="3719512"/>
          </a:xfrm>
        </p:spPr>
        <p:txBody>
          <a:bodyPr/>
          <a:lstStyle/>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风格与字汇的一致性</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所谓不同的观点无法证实</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一个统一的主题：蝗灾</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“耶和华的日子”统一了历史事件与属灵功课，而不是被判另一只手。</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全部现存希伯来语重置和古版本证实了书的整体性。</a:t>
            </a:r>
          </a:p>
        </p:txBody>
      </p:sp>
    </p:spTree>
    <p:extLst>
      <p:ext uri="{BB962C8B-B14F-4D97-AF65-F5344CB8AC3E}">
        <p14:creationId xmlns:p14="http://schemas.microsoft.com/office/powerpoint/2010/main" val="42532846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4578">
                                            <p:txEl>
                                              <p:pRg st="0" end="0"/>
                                            </p:txEl>
                                          </p:spTgt>
                                        </p:tgtEl>
                                        <p:attrNameLst>
                                          <p:attrName>style.visibility</p:attrName>
                                        </p:attrNameLst>
                                      </p:cBhvr>
                                      <p:to>
                                        <p:strVal val="visible"/>
                                      </p:to>
                                    </p:set>
                                    <p:anim calcmode="lin" valueType="num">
                                      <p:cBhvr additive="repl">
                                        <p:cTn id="7" dur="500" fill="hold"/>
                                        <p:tgtEl>
                                          <p:spTgt spid="24578">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4578">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4578">
                                            <p:txEl>
                                              <p:pRg st="1" end="1"/>
                                            </p:txEl>
                                          </p:spTgt>
                                        </p:tgtEl>
                                        <p:attrNameLst>
                                          <p:attrName>style.visibility</p:attrName>
                                        </p:attrNameLst>
                                      </p:cBhvr>
                                      <p:to>
                                        <p:strVal val="visible"/>
                                      </p:to>
                                    </p:set>
                                    <p:anim calcmode="lin" valueType="num">
                                      <p:cBhvr additive="repl">
                                        <p:cTn id="13" dur="500" fill="hold"/>
                                        <p:tgtEl>
                                          <p:spTgt spid="24578">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4578">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4578">
                                            <p:txEl>
                                              <p:pRg st="2" end="2"/>
                                            </p:txEl>
                                          </p:spTgt>
                                        </p:tgtEl>
                                        <p:attrNameLst>
                                          <p:attrName>style.visibility</p:attrName>
                                        </p:attrNameLst>
                                      </p:cBhvr>
                                      <p:to>
                                        <p:strVal val="visible"/>
                                      </p:to>
                                    </p:set>
                                    <p:anim calcmode="lin" valueType="num">
                                      <p:cBhvr additive="repl">
                                        <p:cTn id="19" dur="500" fill="hold"/>
                                        <p:tgtEl>
                                          <p:spTgt spid="24578">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4578">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4578">
                                            <p:txEl>
                                              <p:pRg st="3" end="3"/>
                                            </p:txEl>
                                          </p:spTgt>
                                        </p:tgtEl>
                                        <p:attrNameLst>
                                          <p:attrName>style.visibility</p:attrName>
                                        </p:attrNameLst>
                                      </p:cBhvr>
                                      <p:to>
                                        <p:strVal val="visible"/>
                                      </p:to>
                                    </p:set>
                                    <p:anim calcmode="lin" valueType="num">
                                      <p:cBhvr additive="repl">
                                        <p:cTn id="25" dur="500" fill="hold"/>
                                        <p:tgtEl>
                                          <p:spTgt spid="24578">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4578">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Locus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V. </a:t>
            </a:r>
            <a:r>
              <a:rPr lang="en-US" b="1">
                <a:latin typeface="Times New Roman" charset="0"/>
                <a:ea typeface="SimSun" charset="0"/>
                <a:cs typeface="SimSun" charset="0"/>
              </a:rPr>
              <a:t>神学的价值</a:t>
            </a:r>
          </a:p>
        </p:txBody>
      </p:sp>
      <p:sp>
        <p:nvSpPr>
          <p:cNvPr id="28674" name="Rectangle 2"/>
          <p:cNvSpPr>
            <a:spLocks noGrp="1" noChangeArrowheads="1"/>
          </p:cNvSpPr>
          <p:nvPr>
            <p:ph type="body" idx="4294967295"/>
          </p:nvPr>
        </p:nvSpPr>
        <p:spPr>
          <a:xfrm>
            <a:off x="1443038" y="3214688"/>
            <a:ext cx="7091362" cy="3643312"/>
          </a:xfrm>
        </p:spPr>
        <p:txBody>
          <a:bodyPr/>
          <a:lstStyle/>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神的概念</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敬拜</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审判</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末世论</a:t>
            </a:r>
          </a:p>
          <a:p>
            <a:pPr marL="339725" indent="-339725" eaLnBrk="1" hangingPunct="1">
              <a:spcBef>
                <a:spcPts val="135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    </a:t>
            </a:r>
            <a:r>
              <a:rPr lang="zh-CN" altLang="en-US">
                <a:latin typeface="Times New Roman" charset="0"/>
                <a:ea typeface="SimSun" charset="0"/>
                <a:cs typeface="SimSun" charset="0"/>
              </a:rPr>
              <a:t> </a:t>
            </a:r>
            <a:r>
              <a:rPr lang="en-US" altLang="zh-CN">
                <a:latin typeface="Times New Roman" charset="0"/>
                <a:ea typeface="SimSun" charset="0"/>
                <a:cs typeface="SimSun" charset="0"/>
              </a:rPr>
              <a:t>		</a:t>
            </a:r>
            <a:r>
              <a:rPr lang="zh-CN" altLang="en-US">
                <a:latin typeface="Times New Roman" charset="0"/>
                <a:ea typeface="SimSun" charset="0"/>
                <a:cs typeface="SimSun" charset="0"/>
              </a:rPr>
              <a:t>        </a:t>
            </a:r>
            <a:r>
              <a:rPr lang="zh-CN" altLang="en-US" sz="5400">
                <a:latin typeface="Times New Roman" charset="0"/>
                <a:ea typeface="SimSun" charset="0"/>
                <a:cs typeface="SimSun" charset="0"/>
              </a:rPr>
              <a:t>主的</a:t>
            </a:r>
            <a:r>
              <a:rPr lang="en-US" sz="5400">
                <a:latin typeface="Times New Roman" charset="0"/>
                <a:ea typeface="SimSun" charset="0"/>
                <a:cs typeface="SimSun" charset="0"/>
              </a:rPr>
              <a:t>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 calcmode="lin" valueType="num">
                                      <p:cBhvr additive="repl">
                                        <p:cTn id="7" dur="500" fill="hold"/>
                                        <p:tgtEl>
                                          <p:spTgt spid="2867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8674">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8674">
                                            <p:txEl>
                                              <p:pRg st="1" end="1"/>
                                            </p:txEl>
                                          </p:spTgt>
                                        </p:tgtEl>
                                        <p:attrNameLst>
                                          <p:attrName>style.visibility</p:attrName>
                                        </p:attrNameLst>
                                      </p:cBhvr>
                                      <p:to>
                                        <p:strVal val="visible"/>
                                      </p:to>
                                    </p:set>
                                    <p:anim calcmode="lin" valueType="num">
                                      <p:cBhvr additive="repl">
                                        <p:cTn id="14" dur="500" fill="hold"/>
                                        <p:tgtEl>
                                          <p:spTgt spid="28674">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8674">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8674">
                                            <p:txEl>
                                              <p:pRg st="2" end="2"/>
                                            </p:txEl>
                                          </p:spTgt>
                                        </p:tgtEl>
                                        <p:attrNameLst>
                                          <p:attrName>style.visibility</p:attrName>
                                        </p:attrNameLst>
                                      </p:cBhvr>
                                      <p:to>
                                        <p:strVal val="visible"/>
                                      </p:to>
                                    </p:set>
                                    <p:anim calcmode="lin" valueType="num">
                                      <p:cBhvr additive="repl">
                                        <p:cTn id="21" dur="500" fill="hold"/>
                                        <p:tgtEl>
                                          <p:spTgt spid="2867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8674">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28674">
                                            <p:txEl>
                                              <p:pRg st="3" end="3"/>
                                            </p:txEl>
                                          </p:spTgt>
                                        </p:tgtEl>
                                        <p:attrNameLst>
                                          <p:attrName>style.visibility</p:attrName>
                                        </p:attrNameLst>
                                      </p:cBhvr>
                                      <p:to>
                                        <p:strVal val="visible"/>
                                      </p:to>
                                    </p:set>
                                    <p:anim calcmode="lin" valueType="num">
                                      <p:cBhvr additive="repl">
                                        <p:cTn id="28" dur="500" fill="hold"/>
                                        <p:tgtEl>
                                          <p:spTgt spid="28674">
                                            <p:txEl>
                                              <p:pRg st="3" end="3"/>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28674">
                                            <p:txEl>
                                              <p:pRg st="3" end="3"/>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28674">
                                            <p:txEl>
                                              <p:pRg st="4" end="4"/>
                                            </p:txEl>
                                          </p:spTgt>
                                        </p:tgtEl>
                                        <p:attrNameLst>
                                          <p:attrName>style.visibility</p:attrName>
                                        </p:attrNameLst>
                                      </p:cBhvr>
                                      <p:to>
                                        <p:strVal val="visible"/>
                                      </p:to>
                                    </p:set>
                                    <p:anim calcmode="lin" valueType="num">
                                      <p:cBhvr additive="repl">
                                        <p:cTn id="35" dur="500" fill="hold"/>
                                        <p:tgtEl>
                                          <p:spTgt spid="28674">
                                            <p:txEl>
                                              <p:pRg st="4" end="4"/>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28674">
                                            <p:txEl>
                                              <p:pRg st="4" end="4"/>
                                            </p:txEl>
                                          </p:spTgt>
                                        </p:tgtEl>
                                        <p:attrNameLst>
                                          <p:attrName>ppt_y</p:attrName>
                                        </p:attrNameLst>
                                      </p:cBhvr>
                                      <p:tavLst>
                                        <p:tav tm="100000">
                                          <p:val>
                                            <p:strVal val="#ppt_y"/>
                                          </p:val>
                                        </p:tav>
                                        <p:tav>
                                          <p:val>
                                            <p:strVal val="#ppt_y"/>
                                          </p:val>
                                        </p:tav>
                                      </p:tavLst>
                                    </p:anim>
                                  </p:childTnLst>
                                </p:cTn>
                              </p:par>
                            </p:childTnLst>
                          </p:cTn>
                        </p:par>
                        <p:par>
                          <p:cTn id="37"/>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20504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252931"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r>
              <a:rPr lang="zh-CN" altLang="en-US" sz="3600" b="1" dirty="0">
                <a:solidFill>
                  <a:schemeClr val="bg1"/>
                </a:solidFill>
                <a:effectLst/>
                <a:latin typeface=".AppleSystemUIFont"/>
              </a:rPr>
              <a:t>约珥书复习测验</a:t>
            </a:r>
            <a:endParaRPr lang="zh-CN" altLang="en-US" sz="3600" dirty="0">
              <a:solidFill>
                <a:schemeClr val="bg1"/>
              </a:solidFill>
              <a:effectLst/>
              <a:latin typeface=".AppleSystemUIFont"/>
            </a:endParaRPr>
          </a:p>
          <a:p>
            <a:r>
              <a:rPr lang="en-US" altLang="zh-CN" sz="3600" dirty="0">
                <a:solidFill>
                  <a:schemeClr val="bg1"/>
                </a:solidFill>
                <a:effectLst/>
                <a:latin typeface=".AppleSystemUIFont"/>
              </a:rPr>
              <a:t>1. </a:t>
            </a:r>
            <a:r>
              <a:rPr lang="zh-CN" altLang="en-US" sz="3600" dirty="0">
                <a:solidFill>
                  <a:schemeClr val="bg1"/>
                </a:solidFill>
                <a:effectLst/>
                <a:latin typeface=".AppleSystemUIFont"/>
              </a:rPr>
              <a:t>约珥书使用了</a:t>
            </a:r>
            <a:r>
              <a:rPr lang="en-US" altLang="zh-CN" sz="3600" dirty="0">
                <a:solidFill>
                  <a:schemeClr val="bg1"/>
                </a:solidFill>
                <a:effectLst/>
                <a:latin typeface=".AppleSystemUIFont"/>
              </a:rPr>
              <a:t>_____</a:t>
            </a:r>
            <a:r>
              <a:rPr lang="zh-CN" altLang="en-US" sz="3600" dirty="0">
                <a:solidFill>
                  <a:schemeClr val="bg1"/>
                </a:solidFill>
                <a:effectLst/>
                <a:latin typeface=".AppleSystemUIFont"/>
              </a:rPr>
              <a:t>灾害的意象。</a:t>
            </a:r>
          </a:p>
          <a:p>
            <a:r>
              <a:rPr lang="en-US" altLang="zh-CN" sz="3600" dirty="0">
                <a:solidFill>
                  <a:schemeClr val="bg1"/>
                </a:solidFill>
                <a:effectLst/>
                <a:latin typeface=".AppleSystemUIFont"/>
              </a:rPr>
              <a:t>2. “</a:t>
            </a:r>
            <a:r>
              <a:rPr lang="zh-CN" altLang="en-US" sz="3600" dirty="0">
                <a:solidFill>
                  <a:schemeClr val="bg1"/>
                </a:solidFill>
                <a:effectLst/>
                <a:latin typeface=".AppleSystemUIFont"/>
              </a:rPr>
              <a:t>耶和华的日子”这一表达在本书中出现了 </a:t>
            </a:r>
            <a:r>
              <a:rPr lang="en-US" altLang="zh-CN" sz="3600" dirty="0">
                <a:solidFill>
                  <a:schemeClr val="bg1"/>
                </a:solidFill>
                <a:effectLst/>
                <a:latin typeface=".AppleSystemUIFont"/>
              </a:rPr>
              <a:t>____ </a:t>
            </a:r>
            <a:r>
              <a:rPr lang="zh-CN" altLang="en-US" sz="3600" dirty="0">
                <a:solidFill>
                  <a:schemeClr val="bg1"/>
                </a:solidFill>
                <a:effectLst/>
                <a:latin typeface=".AppleSystemUIFont"/>
              </a:rPr>
              <a:t>次。</a:t>
            </a:r>
          </a:p>
          <a:p>
            <a:r>
              <a:rPr lang="en-US" altLang="zh-CN" sz="3600" dirty="0">
                <a:solidFill>
                  <a:schemeClr val="bg1"/>
                </a:solidFill>
                <a:effectLst/>
                <a:latin typeface=".AppleSystemUIFont"/>
              </a:rPr>
              <a:t>3. </a:t>
            </a:r>
            <a:r>
              <a:rPr lang="zh-CN" altLang="en-US" sz="3600" b="1" dirty="0">
                <a:solidFill>
                  <a:schemeClr val="bg1"/>
                </a:solidFill>
                <a:effectLst/>
                <a:latin typeface=".AppleSystemUIFont"/>
              </a:rPr>
              <a:t>判断题</a:t>
            </a:r>
            <a:r>
              <a:rPr lang="zh-CN" altLang="en-US" sz="3600" dirty="0">
                <a:solidFill>
                  <a:schemeClr val="bg1"/>
                </a:solidFill>
                <a:effectLst/>
                <a:latin typeface=".AppleSystemUIFont"/>
              </a:rPr>
              <a:t>：约珥书的写作时间是否精确可考？</a:t>
            </a:r>
          </a:p>
          <a:p>
            <a:r>
              <a:rPr lang="en-US" altLang="zh-CN" sz="3600" dirty="0">
                <a:solidFill>
                  <a:schemeClr val="bg1"/>
                </a:solidFill>
                <a:effectLst/>
                <a:latin typeface=".AppleSystemUIFont"/>
              </a:rPr>
              <a:t>4. </a:t>
            </a:r>
            <a:r>
              <a:rPr lang="zh-CN" altLang="en-US" sz="3600" dirty="0">
                <a:solidFill>
                  <a:schemeClr val="bg1"/>
                </a:solidFill>
                <a:effectLst/>
                <a:latin typeface=".AppleSystemUIFont"/>
              </a:rPr>
              <a:t>约珥书</a:t>
            </a:r>
            <a:r>
              <a:rPr lang="en-US" altLang="zh-CN" sz="3600" dirty="0">
                <a:solidFill>
                  <a:schemeClr val="bg1"/>
                </a:solidFill>
                <a:effectLst/>
                <a:latin typeface=".AppleSystemUIFont"/>
              </a:rPr>
              <a:t>2:28-32</a:t>
            </a:r>
            <a:r>
              <a:rPr lang="zh-CN" altLang="en-US" sz="3600" dirty="0">
                <a:solidFill>
                  <a:schemeClr val="bg1"/>
                </a:solidFill>
                <a:effectLst/>
                <a:latin typeface=".AppleSystemUIFont"/>
              </a:rPr>
              <a:t>被哪位新约人物（</a:t>
            </a:r>
            <a:r>
              <a:rPr lang="en-US" altLang="zh-CN" sz="3600" dirty="0">
                <a:solidFill>
                  <a:schemeClr val="bg1"/>
                </a:solidFill>
                <a:effectLst/>
                <a:latin typeface=".AppleSystemUIFont"/>
              </a:rPr>
              <a:t>_____</a:t>
            </a:r>
            <a:r>
              <a:rPr lang="zh-CN" altLang="en-US" sz="3600" dirty="0">
                <a:solidFill>
                  <a:schemeClr val="bg1"/>
                </a:solidFill>
                <a:effectLst/>
                <a:latin typeface=".AppleSystemUIFont"/>
              </a:rPr>
              <a:t>）引用？是在旧约的哪个节期（</a:t>
            </a:r>
            <a:r>
              <a:rPr lang="en-US" altLang="zh-CN" sz="3600" dirty="0">
                <a:solidFill>
                  <a:schemeClr val="bg1"/>
                </a:solidFill>
                <a:effectLst/>
                <a:latin typeface=".AppleSystemUIFont"/>
              </a:rPr>
              <a:t>_______</a:t>
            </a:r>
            <a:r>
              <a:rPr lang="zh-CN" altLang="en-US" sz="3600" dirty="0">
                <a:solidFill>
                  <a:schemeClr val="bg1"/>
                </a:solidFill>
                <a:effectLst/>
                <a:latin typeface=".AppleSystemUIFont"/>
              </a:rPr>
              <a:t>）？</a:t>
            </a:r>
          </a:p>
          <a:p>
            <a:endParaRPr lang="en-US" altLang="zh-CN" sz="3600" dirty="0">
              <a:solidFill>
                <a:schemeClr val="bg1"/>
              </a:solidFill>
              <a:effectLst/>
              <a:latin typeface=".AppleSystemUIFont"/>
            </a:endParaRPr>
          </a:p>
        </p:txBody>
      </p:sp>
    </p:spTree>
    <p:extLst>
      <p:ext uri="{BB962C8B-B14F-4D97-AF65-F5344CB8AC3E}">
        <p14:creationId xmlns:p14="http://schemas.microsoft.com/office/powerpoint/2010/main" val="1262189457"/>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6499" name="Text Box 3"/>
          <p:cNvSpPr txBox="1">
            <a:spLocks noChangeArrowheads="1"/>
          </p:cNvSpPr>
          <p:nvPr/>
        </p:nvSpPr>
        <p:spPr bwMode="auto">
          <a:xfrm>
            <a:off x="304800" y="306388"/>
            <a:ext cx="8686800" cy="56323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zh-CN" altLang="en-US" sz="3600" b="1" dirty="0">
                <a:solidFill>
                  <a:srgbClr val="FFFFFF"/>
                </a:solidFill>
                <a:latin typeface="Arial"/>
                <a:cs typeface="Arial"/>
              </a:rPr>
              <a:t>约珥书复习测验</a:t>
            </a:r>
          </a:p>
          <a:p>
            <a:pPr defTabSz="914400" eaLnBrk="1" hangingPunct="1">
              <a:spcBef>
                <a:spcPct val="50000"/>
              </a:spcBef>
              <a:buClrTx/>
              <a:buSzTx/>
              <a:buFontTx/>
              <a:buNone/>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约珥书使用了蝗虫灾害的意象。</a:t>
            </a:r>
          </a:p>
          <a:p>
            <a:pPr defTabSz="914400" eaLnBrk="1" hangingPunct="1">
              <a:spcBef>
                <a:spcPct val="50000"/>
              </a:spcBef>
              <a:buClrTx/>
              <a:buSzTx/>
              <a:buFontTx/>
              <a:buNone/>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耶和华的日子”这一表达在本书中出现了</a:t>
            </a:r>
            <a:r>
              <a:rPr lang="en-US" altLang="zh-CN" sz="3600" b="1" dirty="0">
                <a:solidFill>
                  <a:srgbClr val="FFFFFF"/>
                </a:solidFill>
                <a:latin typeface="Arial"/>
                <a:cs typeface="Arial"/>
              </a:rPr>
              <a:t>____</a:t>
            </a:r>
            <a:r>
              <a:rPr lang="zh-CN" altLang="en-US" sz="3600" b="1" dirty="0">
                <a:solidFill>
                  <a:srgbClr val="FFFFFF"/>
                </a:solidFill>
                <a:latin typeface="Arial"/>
                <a:cs typeface="Arial"/>
              </a:rPr>
              <a:t>次。</a:t>
            </a:r>
          </a:p>
          <a:p>
            <a:pPr defTabSz="914400" eaLnBrk="1" hangingPunct="1">
              <a:spcBef>
                <a:spcPct val="50000"/>
              </a:spcBef>
              <a:buClrTx/>
              <a:buSzTx/>
              <a:buFontTx/>
              <a:buNone/>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判断题：约珥书的写作时间是否精确可考？</a:t>
            </a:r>
          </a:p>
          <a:p>
            <a:pPr defTabSz="914400" eaLnBrk="1" hangingPunct="1">
              <a:spcBef>
                <a:spcPct val="50000"/>
              </a:spcBef>
              <a:buClrTx/>
              <a:buSzTx/>
              <a:buFontTx/>
              <a:buNone/>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约珥书</a:t>
            </a:r>
            <a:r>
              <a:rPr lang="en-US" altLang="zh-CN" sz="3600" b="1" dirty="0">
                <a:solidFill>
                  <a:srgbClr val="FFFFFF"/>
                </a:solidFill>
                <a:latin typeface="Arial"/>
                <a:cs typeface="Arial"/>
              </a:rPr>
              <a:t>2:28-32</a:t>
            </a:r>
            <a:r>
              <a:rPr lang="zh-CN" altLang="en-US" sz="3600" b="1" dirty="0">
                <a:solidFill>
                  <a:srgbClr val="FFFFFF"/>
                </a:solidFill>
                <a:latin typeface="Arial"/>
                <a:cs typeface="Arial"/>
              </a:rPr>
              <a:t>被哪位新约人物（</a:t>
            </a:r>
            <a:r>
              <a:rPr lang="en-US" altLang="zh-CN" sz="3600" b="1" dirty="0">
                <a:solidFill>
                  <a:srgbClr val="FFFFFF"/>
                </a:solidFill>
                <a:latin typeface="Arial"/>
                <a:cs typeface="Arial"/>
              </a:rPr>
              <a:t>_____</a:t>
            </a:r>
            <a:r>
              <a:rPr lang="zh-CN" altLang="en-US" sz="3600" b="1" dirty="0">
                <a:solidFill>
                  <a:srgbClr val="FFFFFF"/>
                </a:solidFill>
                <a:latin typeface="Arial"/>
                <a:cs typeface="Arial"/>
              </a:rPr>
              <a:t>）引用？是在旧约的哪个节期（</a:t>
            </a:r>
            <a:r>
              <a:rPr lang="en-US" altLang="zh-CN" sz="3600" b="1" dirty="0">
                <a:solidFill>
                  <a:srgbClr val="FFFFFF"/>
                </a:solidFill>
                <a:latin typeface="Arial"/>
                <a:cs typeface="Arial"/>
              </a:rPr>
              <a:t>_______</a:t>
            </a:r>
            <a:r>
              <a:rPr lang="zh-CN" altLang="en-US" sz="3600" b="1" dirty="0">
                <a:solidFill>
                  <a:srgbClr val="FFFFFF"/>
                </a:solidFill>
                <a:latin typeface="Arial"/>
                <a:cs typeface="Arial"/>
              </a:rPr>
              <a:t>）？</a:t>
            </a:r>
          </a:p>
        </p:txBody>
      </p:sp>
    </p:spTree>
    <p:extLst>
      <p:ext uri="{BB962C8B-B14F-4D97-AF65-F5344CB8AC3E}">
        <p14:creationId xmlns:p14="http://schemas.microsoft.com/office/powerpoint/2010/main" val="3713321292"/>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7523" name="Text Box 3"/>
          <p:cNvSpPr txBox="1">
            <a:spLocks noChangeArrowheads="1"/>
          </p:cNvSpPr>
          <p:nvPr/>
        </p:nvSpPr>
        <p:spPr bwMode="auto">
          <a:xfrm>
            <a:off x="304800" y="306388"/>
            <a:ext cx="8686800" cy="56323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zh-CN" altLang="en-US" sz="3600" b="1" dirty="0">
                <a:solidFill>
                  <a:srgbClr val="FFFFFF"/>
                </a:solidFill>
                <a:latin typeface="Arial"/>
                <a:cs typeface="Arial"/>
              </a:rPr>
              <a:t>约珥书复习测验</a:t>
            </a:r>
          </a:p>
          <a:p>
            <a:pPr defTabSz="914400" eaLnBrk="1" hangingPunct="1">
              <a:spcBef>
                <a:spcPct val="50000"/>
              </a:spcBef>
              <a:buClrTx/>
              <a:buSzTx/>
              <a:buFontTx/>
              <a:buNone/>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约珥书使用了蝗虫灾害的意象。</a:t>
            </a:r>
          </a:p>
          <a:p>
            <a:pPr defTabSz="914400" eaLnBrk="1" hangingPunct="1">
              <a:spcBef>
                <a:spcPct val="50000"/>
              </a:spcBef>
              <a:buClrTx/>
              <a:buSzTx/>
              <a:buFontTx/>
              <a:buNone/>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耶和华的日子”这一表达在本书中出现了</a:t>
            </a:r>
            <a:r>
              <a:rPr lang="en-US" altLang="zh-CN" sz="3600" b="1" dirty="0">
                <a:solidFill>
                  <a:srgbClr val="FFFFFF"/>
                </a:solidFill>
                <a:latin typeface="Arial"/>
                <a:cs typeface="Arial"/>
              </a:rPr>
              <a:t>5</a:t>
            </a:r>
            <a:r>
              <a:rPr lang="zh-CN" altLang="en-US" sz="3600" b="1" dirty="0">
                <a:solidFill>
                  <a:srgbClr val="FFFFFF"/>
                </a:solidFill>
                <a:latin typeface="Arial"/>
                <a:cs typeface="Arial"/>
              </a:rPr>
              <a:t>次。</a:t>
            </a:r>
          </a:p>
          <a:p>
            <a:pPr defTabSz="914400" eaLnBrk="1" hangingPunct="1">
              <a:spcBef>
                <a:spcPct val="50000"/>
              </a:spcBef>
              <a:buClrTx/>
              <a:buSzTx/>
              <a:buFontTx/>
              <a:buNone/>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判断题：约珥书的写作时间是否精确可考？</a:t>
            </a:r>
          </a:p>
          <a:p>
            <a:pPr defTabSz="914400" eaLnBrk="1" hangingPunct="1">
              <a:spcBef>
                <a:spcPct val="50000"/>
              </a:spcBef>
              <a:buClrTx/>
              <a:buSzTx/>
              <a:buFontTx/>
              <a:buNone/>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约珥书</a:t>
            </a:r>
            <a:r>
              <a:rPr lang="en-US" altLang="zh-CN" sz="3600" b="1" dirty="0">
                <a:solidFill>
                  <a:srgbClr val="FFFFFF"/>
                </a:solidFill>
                <a:latin typeface="Arial"/>
                <a:cs typeface="Arial"/>
              </a:rPr>
              <a:t>2:28-32</a:t>
            </a:r>
            <a:r>
              <a:rPr lang="zh-CN" altLang="en-US" sz="3600" b="1" dirty="0">
                <a:solidFill>
                  <a:srgbClr val="FFFFFF"/>
                </a:solidFill>
                <a:latin typeface="Arial"/>
                <a:cs typeface="Arial"/>
              </a:rPr>
              <a:t>被哪位新约人物（</a:t>
            </a:r>
            <a:r>
              <a:rPr lang="en-US" altLang="zh-CN" sz="3600" b="1" dirty="0">
                <a:solidFill>
                  <a:srgbClr val="FFFFFF"/>
                </a:solidFill>
                <a:latin typeface="Arial"/>
                <a:cs typeface="Arial"/>
              </a:rPr>
              <a:t>_____</a:t>
            </a:r>
            <a:r>
              <a:rPr lang="zh-CN" altLang="en-US" sz="3600" b="1" dirty="0">
                <a:solidFill>
                  <a:srgbClr val="FFFFFF"/>
                </a:solidFill>
                <a:latin typeface="Arial"/>
                <a:cs typeface="Arial"/>
              </a:rPr>
              <a:t>）引用？是在旧约的哪个节期（</a:t>
            </a:r>
            <a:r>
              <a:rPr lang="en-US" altLang="zh-CN" sz="3600" b="1" dirty="0">
                <a:solidFill>
                  <a:srgbClr val="FFFFFF"/>
                </a:solidFill>
                <a:latin typeface="Arial"/>
                <a:cs typeface="Arial"/>
              </a:rPr>
              <a:t>_______</a:t>
            </a:r>
            <a:r>
              <a:rPr lang="zh-CN" altLang="en-US" sz="3600" b="1" dirty="0">
                <a:solidFill>
                  <a:srgbClr val="FFFFFF"/>
                </a:solidFill>
                <a:latin typeface="Arial"/>
                <a:cs typeface="Arial"/>
              </a:rPr>
              <a:t>）？</a:t>
            </a:r>
          </a:p>
        </p:txBody>
      </p:sp>
    </p:spTree>
    <p:extLst>
      <p:ext uri="{BB962C8B-B14F-4D97-AF65-F5344CB8AC3E}">
        <p14:creationId xmlns:p14="http://schemas.microsoft.com/office/powerpoint/2010/main" val="82135939"/>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8547" name="Text Box 3"/>
          <p:cNvSpPr txBox="1">
            <a:spLocks noChangeArrowheads="1"/>
          </p:cNvSpPr>
          <p:nvPr/>
        </p:nvSpPr>
        <p:spPr bwMode="auto">
          <a:xfrm>
            <a:off x="304800" y="306388"/>
            <a:ext cx="8686800" cy="56323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zh-CN" altLang="en-US" sz="3600" b="1" dirty="0">
                <a:solidFill>
                  <a:srgbClr val="FFFFFF"/>
                </a:solidFill>
                <a:latin typeface="Arial"/>
                <a:cs typeface="Arial"/>
              </a:rPr>
              <a:t>约珥书复习测验</a:t>
            </a:r>
          </a:p>
          <a:p>
            <a:pPr defTabSz="914400" eaLnBrk="1" hangingPunct="1">
              <a:spcBef>
                <a:spcPct val="50000"/>
              </a:spcBef>
              <a:buClrTx/>
              <a:buSzTx/>
              <a:buFontTx/>
              <a:buNone/>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约珥书使用了 蝗虫灾害 的意象。</a:t>
            </a:r>
          </a:p>
          <a:p>
            <a:pPr defTabSz="914400" eaLnBrk="1" hangingPunct="1">
              <a:spcBef>
                <a:spcPct val="50000"/>
              </a:spcBef>
              <a:buClrTx/>
              <a:buSzTx/>
              <a:buFontTx/>
              <a:buNone/>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耶和华的日子”这一表达在本书中出现了 </a:t>
            </a:r>
            <a:r>
              <a:rPr lang="en-US" altLang="zh-CN" sz="3600" b="1" dirty="0">
                <a:solidFill>
                  <a:srgbClr val="FFFFFF"/>
                </a:solidFill>
                <a:latin typeface="Arial"/>
                <a:cs typeface="Arial"/>
              </a:rPr>
              <a:t>5</a:t>
            </a:r>
            <a:r>
              <a:rPr lang="zh-CN" altLang="en-US" sz="3600" b="1" dirty="0">
                <a:solidFill>
                  <a:srgbClr val="FFFFFF"/>
                </a:solidFill>
                <a:latin typeface="Arial"/>
                <a:cs typeface="Arial"/>
              </a:rPr>
              <a:t>次。</a:t>
            </a:r>
          </a:p>
          <a:p>
            <a:pPr defTabSz="914400" eaLnBrk="1" hangingPunct="1">
              <a:spcBef>
                <a:spcPct val="50000"/>
              </a:spcBef>
              <a:buClrTx/>
              <a:buSzTx/>
              <a:buFontTx/>
              <a:buNone/>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判断题：约珥书的写作时间是否 精确可考？（错误）</a:t>
            </a:r>
          </a:p>
          <a:p>
            <a:pPr defTabSz="914400" eaLnBrk="1" hangingPunct="1">
              <a:spcBef>
                <a:spcPct val="50000"/>
              </a:spcBef>
              <a:buClrTx/>
              <a:buSzTx/>
              <a:buFontTx/>
              <a:buNone/>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约珥书</a:t>
            </a:r>
            <a:r>
              <a:rPr lang="en-US" altLang="zh-CN" sz="3600" b="1" dirty="0">
                <a:solidFill>
                  <a:srgbClr val="FFFFFF"/>
                </a:solidFill>
                <a:latin typeface="Arial"/>
                <a:cs typeface="Arial"/>
              </a:rPr>
              <a:t>2:28-32 </a:t>
            </a:r>
            <a:r>
              <a:rPr lang="zh-CN" altLang="en-US" sz="3600" b="1" dirty="0">
                <a:solidFill>
                  <a:srgbClr val="FFFFFF"/>
                </a:solidFill>
                <a:latin typeface="Arial"/>
                <a:cs typeface="Arial"/>
              </a:rPr>
              <a:t>被哪位新约人物（）引用？是在旧约的哪个节期（）？</a:t>
            </a:r>
          </a:p>
        </p:txBody>
      </p:sp>
    </p:spTree>
    <p:extLst>
      <p:ext uri="{BB962C8B-B14F-4D97-AF65-F5344CB8AC3E}">
        <p14:creationId xmlns:p14="http://schemas.microsoft.com/office/powerpoint/2010/main" val="2233862845"/>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9571" name="Text Box 1027"/>
          <p:cNvSpPr txBox="1">
            <a:spLocks noChangeArrowheads="1"/>
          </p:cNvSpPr>
          <p:nvPr/>
        </p:nvSpPr>
        <p:spPr bwMode="auto">
          <a:xfrm>
            <a:off x="304800" y="306388"/>
            <a:ext cx="8686800" cy="56323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zh-CN" altLang="en-US" sz="3600" b="1" dirty="0">
                <a:solidFill>
                  <a:srgbClr val="FFFFFF"/>
                </a:solidFill>
                <a:latin typeface="Arial"/>
                <a:cs typeface="Arial"/>
              </a:rPr>
              <a:t>约珥书复习测验</a:t>
            </a:r>
          </a:p>
          <a:p>
            <a:pPr defTabSz="914400" eaLnBrk="1" hangingPunct="1">
              <a:spcBef>
                <a:spcPct val="50000"/>
              </a:spcBef>
              <a:buClrTx/>
              <a:buSzTx/>
              <a:buFontTx/>
              <a:buNone/>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约珥书使用了 </a:t>
            </a:r>
            <a:r>
              <a:rPr lang="zh-CN" altLang="en-US" sz="3600" b="1" u="sng" dirty="0">
                <a:solidFill>
                  <a:srgbClr val="FFFFFF"/>
                </a:solidFill>
                <a:latin typeface="Arial"/>
                <a:cs typeface="Arial"/>
              </a:rPr>
              <a:t>蝗虫灾害</a:t>
            </a:r>
            <a:r>
              <a:rPr lang="zh-CN" altLang="en-US" sz="3600" b="1" dirty="0">
                <a:solidFill>
                  <a:srgbClr val="FFFFFF"/>
                </a:solidFill>
                <a:latin typeface="Arial"/>
                <a:cs typeface="Arial"/>
              </a:rPr>
              <a:t> 的意象。</a:t>
            </a:r>
          </a:p>
          <a:p>
            <a:pPr defTabSz="914400" eaLnBrk="1" hangingPunct="1">
              <a:spcBef>
                <a:spcPct val="50000"/>
              </a:spcBef>
              <a:buClrTx/>
              <a:buSzTx/>
              <a:buFontTx/>
              <a:buNone/>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耶和华的日子”这一表达在本书中出现了</a:t>
            </a:r>
            <a:r>
              <a:rPr lang="zh-CN" altLang="en-US" sz="3600" b="1" u="sng" dirty="0">
                <a:solidFill>
                  <a:srgbClr val="FFFFFF"/>
                </a:solidFill>
                <a:latin typeface="Arial"/>
                <a:cs typeface="Arial"/>
              </a:rPr>
              <a:t> </a:t>
            </a:r>
            <a:r>
              <a:rPr lang="en-US" altLang="zh-CN" sz="3600" b="1" u="sng" dirty="0">
                <a:solidFill>
                  <a:srgbClr val="FFFFFF"/>
                </a:solidFill>
                <a:latin typeface="Arial"/>
                <a:cs typeface="Arial"/>
              </a:rPr>
              <a:t>5</a:t>
            </a:r>
            <a:r>
              <a:rPr lang="zh-CN" altLang="en-US" sz="3600" b="1" dirty="0">
                <a:solidFill>
                  <a:srgbClr val="FFFFFF"/>
                </a:solidFill>
                <a:latin typeface="Arial"/>
                <a:cs typeface="Arial"/>
              </a:rPr>
              <a:t>次。</a:t>
            </a:r>
          </a:p>
          <a:p>
            <a:pPr defTabSz="914400" eaLnBrk="1" hangingPunct="1">
              <a:spcBef>
                <a:spcPct val="50000"/>
              </a:spcBef>
              <a:buClrTx/>
              <a:buSzTx/>
              <a:buFontTx/>
              <a:buNone/>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判断题：约珥书的写作时间是否 精确可考？（错误）</a:t>
            </a:r>
          </a:p>
          <a:p>
            <a:pPr defTabSz="914400" eaLnBrk="1" hangingPunct="1">
              <a:spcBef>
                <a:spcPct val="50000"/>
              </a:spcBef>
              <a:buClrTx/>
              <a:buSzTx/>
              <a:buFontTx/>
              <a:buNone/>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约珥书</a:t>
            </a:r>
            <a:r>
              <a:rPr lang="en-US" altLang="zh-CN" sz="3600" b="1" dirty="0">
                <a:solidFill>
                  <a:srgbClr val="FFFFFF"/>
                </a:solidFill>
                <a:latin typeface="Arial"/>
                <a:cs typeface="Arial"/>
              </a:rPr>
              <a:t>2:28-32 </a:t>
            </a:r>
            <a:r>
              <a:rPr lang="zh-CN" altLang="en-US" sz="3600" b="1" dirty="0">
                <a:solidFill>
                  <a:srgbClr val="FFFFFF"/>
                </a:solidFill>
                <a:latin typeface="Arial"/>
                <a:cs typeface="Arial"/>
              </a:rPr>
              <a:t>被哪位新约人物（彼得）引用？是在旧约的哪个节期（五旬节）？</a:t>
            </a:r>
          </a:p>
        </p:txBody>
      </p:sp>
    </p:spTree>
    <p:extLst>
      <p:ext uri="{BB962C8B-B14F-4D97-AF65-F5344CB8AC3E}">
        <p14:creationId xmlns:p14="http://schemas.microsoft.com/office/powerpoint/2010/main" val="2356485256"/>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ChangeArrowheads="1"/>
          </p:cNvSpPr>
          <p:nvPr>
            <p:ph type="title" idx="4294967295"/>
          </p:nvPr>
        </p:nvSpPr>
        <p:spPr>
          <a:xfrm>
            <a:off x="1066800" y="376238"/>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II. </a:t>
            </a:r>
            <a:r>
              <a:rPr lang="en-US" b="1">
                <a:latin typeface="Times New Roman" charset="0"/>
                <a:ea typeface="SimSun" charset="0"/>
                <a:cs typeface="SimSun" charset="0"/>
              </a:rPr>
              <a:t>结构</a:t>
            </a:r>
          </a:p>
        </p:txBody>
      </p:sp>
      <p:sp>
        <p:nvSpPr>
          <p:cNvPr id="172034" name="Rectangle 2"/>
          <p:cNvSpPr>
            <a:spLocks noGrp="1" noChangeArrowheads="1"/>
          </p:cNvSpPr>
          <p:nvPr>
            <p:ph type="body" idx="4294967295"/>
          </p:nvPr>
        </p:nvSpPr>
        <p:spPr>
          <a:xfrm>
            <a:off x="1066800" y="1143000"/>
            <a:ext cx="7769225" cy="4113213"/>
          </a:xfrm>
        </p:spPr>
        <p:txBody>
          <a:bodyPr/>
          <a:lstStyle/>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SimSun" charset="0"/>
              </a:rPr>
              <a:t>A. </a:t>
            </a:r>
            <a:r>
              <a:rPr lang="en-US" b="1">
                <a:latin typeface="Times New Roman" charset="0"/>
                <a:ea typeface="SimSun" charset="0"/>
                <a:cs typeface="SimSun" charset="0"/>
              </a:rPr>
              <a:t>威廉森修订艾伦分析的表格</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b="1">
              <a:latin typeface="Times New Roman" charset="0"/>
              <a:ea typeface="SimSun" charset="0"/>
              <a:cs typeface="Times New Roman" charset="0"/>
            </a:endParaRP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Times New Roman" charset="0"/>
              </a:rPr>
              <a:t> </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atin typeface="Times New Roman" charset="0"/>
              <a:ea typeface="SimSun" charset="0"/>
              <a:cs typeface="Times New Roman" charset="0"/>
            </a:endParaRPr>
          </a:p>
        </p:txBody>
      </p:sp>
      <p:sp>
        <p:nvSpPr>
          <p:cNvPr id="172035" name="Rectangle 3"/>
          <p:cNvSpPr>
            <a:spLocks noChangeArrowheads="1"/>
          </p:cNvSpPr>
          <p:nvPr/>
        </p:nvSpPr>
        <p:spPr bwMode="auto">
          <a:xfrm>
            <a:off x="1676400" y="2438400"/>
            <a:ext cx="5181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第一部分 1:2-2:17</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1:2-20</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2:1-17</a:t>
            </a:r>
          </a:p>
        </p:txBody>
      </p:sp>
      <p:sp>
        <p:nvSpPr>
          <p:cNvPr id="172036" name="Rectangle 4"/>
          <p:cNvSpPr>
            <a:spLocks noChangeArrowheads="1"/>
          </p:cNvSpPr>
          <p:nvPr/>
        </p:nvSpPr>
        <p:spPr bwMode="auto">
          <a:xfrm>
            <a:off x="1600200" y="4189413"/>
            <a:ext cx="65532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第二部分. 2:18-3:21</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2:18-32</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3:1-21 </a:t>
            </a:r>
          </a:p>
        </p:txBody>
      </p:sp>
      <p:sp>
        <p:nvSpPr>
          <p:cNvPr id="172037" name="AutoShape 5"/>
          <p:cNvSpPr>
            <a:spLocks/>
          </p:cNvSpPr>
          <p:nvPr/>
        </p:nvSpPr>
        <p:spPr bwMode="auto">
          <a:xfrm>
            <a:off x="4343400" y="28956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8" name="AutoShape 6"/>
          <p:cNvSpPr>
            <a:spLocks/>
          </p:cNvSpPr>
          <p:nvPr/>
        </p:nvSpPr>
        <p:spPr bwMode="auto">
          <a:xfrm>
            <a:off x="4343400" y="47244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9" name="Text Box 9"/>
          <p:cNvSpPr txBox="1">
            <a:spLocks noChangeArrowheads="1"/>
          </p:cNvSpPr>
          <p:nvPr/>
        </p:nvSpPr>
        <p:spPr bwMode="auto">
          <a:xfrm>
            <a:off x="4800600" y="30892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
        <p:nvSpPr>
          <p:cNvPr id="172040" name="Text Box 10"/>
          <p:cNvSpPr txBox="1">
            <a:spLocks noChangeArrowheads="1"/>
          </p:cNvSpPr>
          <p:nvPr/>
        </p:nvSpPr>
        <p:spPr bwMode="auto">
          <a:xfrm>
            <a:off x="4800600" y="49180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纪律使得我们悔改；悔改使得我们</a:t>
            </a:r>
            <a:br>
              <a:rPr lang="en-US" altLang="zh-CN" b="1" dirty="0">
                <a:solidFill>
                  <a:srgbClr val="FFFFFF"/>
                </a:solidFill>
                <a:effectLst>
                  <a:glow rad="127000">
                    <a:srgbClr val="000000"/>
                  </a:glow>
                </a:effectLst>
                <a:latin typeface="Arial" charset="0"/>
                <a:ea typeface="ＭＳ Ｐゴシック" charset="0"/>
                <a:cs typeface="ＭＳ Ｐゴシック" charset="0"/>
              </a:rPr>
            </a:br>
            <a:r>
              <a:rPr lang="zh-CN" altLang="en-US" b="1" dirty="0">
                <a:solidFill>
                  <a:srgbClr val="FFFFFF"/>
                </a:solidFill>
                <a:effectLst>
                  <a:glow rad="127000">
                    <a:srgbClr val="000000"/>
                  </a:glow>
                </a:effectLst>
                <a:latin typeface="Arial" charset="0"/>
                <a:ea typeface="ＭＳ Ｐゴシック" charset="0"/>
                <a:cs typeface="ＭＳ Ｐゴシック" charset="0"/>
              </a:rPr>
              <a:t>恢复与神的关系。</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恢复</a:t>
              </a:r>
              <a:endParaRPr lang="en-US" altLang="zh-CN" sz="3600" b="1" dirty="0">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5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a:hlinkClick r:id="rId3"/>
          </p:cNvPr>
          <p:cNvPicPr>
            <a:picLocks noChangeAspect="1" noChangeArrowheads="1"/>
          </p:cNvPicPr>
          <p:nvPr/>
        </p:nvPicPr>
        <p:blipFill>
          <a:blip r:embed="rId4">
            <a:lum bright="-48000"/>
            <a:extLst>
              <a:ext uri="{28A0092B-C50C-407E-A947-70E740481C1C}">
                <a14:useLocalDpi xmlns:a14="http://schemas.microsoft.com/office/drawing/2010/main" val="0"/>
              </a:ext>
            </a:extLst>
          </a:blip>
          <a:srcRect/>
          <a:stretch>
            <a:fillRect/>
          </a:stretch>
        </p:blipFill>
        <p:spPr bwMode="auto">
          <a:xfrm>
            <a:off x="0" y="0"/>
            <a:ext cx="10668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082" name="Rectangle 2"/>
          <p:cNvSpPr>
            <a:spLocks noGrp="1" noChangeArrowheads="1"/>
          </p:cNvSpPr>
          <p:nvPr>
            <p:ph type="title" idx="4294967295"/>
          </p:nvPr>
        </p:nvSpPr>
        <p:spPr>
          <a:xfrm>
            <a:off x="144463" y="638175"/>
            <a:ext cx="8770937" cy="1190625"/>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FFFFFF"/>
                </a:solidFill>
                <a:latin typeface="Times New Roman" charset="0"/>
                <a:ea typeface="SimSun" charset="0"/>
                <a:cs typeface="Times New Roman" charset="0"/>
              </a:rPr>
              <a:t>C.  </a:t>
            </a:r>
            <a:r>
              <a:rPr lang="en-US" sz="3600" b="1">
                <a:solidFill>
                  <a:srgbClr val="FFFFFF"/>
                </a:solidFill>
                <a:latin typeface="PMingLiU" charset="0"/>
                <a:ea typeface="PMingLiU" charset="0"/>
                <a:cs typeface="PMingLiU" charset="0"/>
              </a:rPr>
              <a:t>结</a:t>
            </a:r>
            <a:r>
              <a:rPr lang="en-US" sz="3600" b="1">
                <a:solidFill>
                  <a:srgbClr val="FFFFFF"/>
                </a:solidFill>
                <a:latin typeface="PMingLiU" charset="0"/>
                <a:ea typeface="SimSun" charset="0"/>
                <a:cs typeface="Times New Roman" charset="0"/>
              </a:rPr>
              <a:t>构</a:t>
            </a:r>
            <a:r>
              <a:rPr lang="en-US" sz="3600" b="1">
                <a:solidFill>
                  <a:srgbClr val="FFFFFF"/>
                </a:solidFill>
                <a:latin typeface="PMingLiU" charset="0"/>
                <a:ea typeface="PMingLiU" charset="0"/>
                <a:cs typeface="PMingLiU" charset="0"/>
              </a:rPr>
              <a:t>关</a:t>
            </a:r>
            <a:r>
              <a:rPr lang="en-US" sz="3600" b="1">
                <a:solidFill>
                  <a:srgbClr val="FFFFFF"/>
                </a:solidFill>
                <a:latin typeface="PMingLiU" charset="0"/>
                <a:ea typeface="SimSun" charset="0"/>
                <a:cs typeface="Times New Roman" charset="0"/>
              </a:rPr>
              <a:t>系</a:t>
            </a:r>
            <a:r>
              <a:rPr lang="en-US" altLang="ja-JP" sz="3600" b="1">
                <a:solidFill>
                  <a:srgbClr val="FFFFFF"/>
                </a:solidFill>
                <a:latin typeface="PMingLiU" charset="0"/>
                <a:ea typeface="SimSun" charset="0"/>
                <a:cs typeface="Times New Roman" charset="0"/>
              </a:rPr>
              <a:t> </a:t>
            </a:r>
            <a:r>
              <a:rPr lang="en-US" sz="3600" b="1">
                <a:solidFill>
                  <a:srgbClr val="FFFFFF"/>
                </a:solidFill>
                <a:latin typeface="PMingLiU" charset="0"/>
                <a:ea typeface="SimSun" charset="0"/>
                <a:cs typeface="Times New Roman" charset="0"/>
              </a:rPr>
              <a:t>（芬利）</a:t>
            </a:r>
            <a:br>
              <a:rPr lang="en-US" altLang="ja-JP" sz="3600" b="1">
                <a:solidFill>
                  <a:srgbClr val="FFFFFF"/>
                </a:solidFill>
                <a:latin typeface="Times New Roman" charset="0"/>
                <a:ea typeface="SimSun" charset="0"/>
                <a:cs typeface="Times New Roman" charset="0"/>
              </a:rPr>
            </a:br>
            <a:endParaRPr lang="en-US" sz="3600" b="1">
              <a:solidFill>
                <a:srgbClr val="FFFFFF"/>
              </a:solidFill>
              <a:latin typeface="Times New Roman" charset="0"/>
              <a:ea typeface="SimSun" charset="0"/>
              <a:cs typeface="Times New Roman" charset="0"/>
            </a:endParaRPr>
          </a:p>
        </p:txBody>
      </p:sp>
      <p:sp>
        <p:nvSpPr>
          <p:cNvPr id="174083" name="Rectangle 3"/>
          <p:cNvSpPr>
            <a:spLocks noGrp="1" noChangeArrowheads="1"/>
          </p:cNvSpPr>
          <p:nvPr>
            <p:ph type="body" idx="4294967295"/>
          </p:nvPr>
        </p:nvSpPr>
        <p:spPr>
          <a:xfrm>
            <a:off x="0" y="1905000"/>
            <a:ext cx="9372600" cy="4343400"/>
          </a:xfrm>
        </p:spPr>
        <p:txBody>
          <a:bodyPr/>
          <a:lstStyle/>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(1:2-14)// 属灵恩</a:t>
            </a:r>
            <a:r>
              <a:rPr lang="en-US" sz="2400" b="1">
                <a:solidFill>
                  <a:srgbClr val="FFFFFF"/>
                </a:solidFill>
                <a:latin typeface="PMingLiU" charset="0"/>
                <a:ea typeface="PMingLiU" charset="0"/>
                <a:cs typeface="PMingLiU" charset="0"/>
              </a:rPr>
              <a:t>赐</a:t>
            </a:r>
            <a:r>
              <a:rPr lang="en-US" altLang="ja-JP" sz="2400" b="1">
                <a:solidFill>
                  <a:srgbClr val="FFFFFF"/>
                </a:solidFill>
                <a:latin typeface="PMingLiU" charset="0"/>
                <a:ea typeface="SimSun" charset="0"/>
                <a:cs typeface="Times New Roman" charset="0"/>
              </a:rPr>
              <a:t> (2:28-29)</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(1:15-2:2a) // </a:t>
            </a: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(2:28-32)</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主的军队</a:t>
            </a:r>
            <a:r>
              <a:rPr lang="en-US" altLang="ja-JP" sz="2400" b="1">
                <a:solidFill>
                  <a:srgbClr val="FFFFFF"/>
                </a:solidFill>
                <a:latin typeface="PMingLiU" charset="0"/>
                <a:ea typeface="SimSun" charset="0"/>
                <a:cs typeface="Times New Roman" charset="0"/>
              </a:rPr>
              <a:t> (2:2b-11)// </a:t>
            </a:r>
            <a:r>
              <a:rPr lang="en-US" sz="2400" b="1">
                <a:solidFill>
                  <a:srgbClr val="FFFFFF"/>
                </a:solidFill>
                <a:latin typeface="PMingLiU" charset="0"/>
                <a:ea typeface="PMingLiU" charset="0"/>
                <a:cs typeface="PMingLiU" charset="0"/>
              </a:rPr>
              <a:t>国家的军队</a:t>
            </a:r>
            <a:r>
              <a:rPr lang="en-US" altLang="ja-JP" sz="2400" b="1">
                <a:solidFill>
                  <a:srgbClr val="FFFFFF"/>
                </a:solidFill>
                <a:latin typeface="PMingLiU" charset="0"/>
                <a:ea typeface="SimSun" charset="0"/>
                <a:cs typeface="Times New Roman" charset="0"/>
              </a:rPr>
              <a:t> (3:1-3)</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神怜悯的圣约</a:t>
            </a:r>
            <a:r>
              <a:rPr lang="en-US" altLang="ja-JP" sz="2400" b="1">
                <a:solidFill>
                  <a:srgbClr val="FFFFFF"/>
                </a:solidFill>
                <a:latin typeface="PMingLiU" charset="0"/>
                <a:ea typeface="SimSun" charset="0"/>
                <a:cs typeface="Times New Roman" charset="0"/>
              </a:rPr>
              <a:t> (2:12-14)//</a:t>
            </a:r>
            <a:r>
              <a:rPr lang="en-US" sz="2400" b="1">
                <a:solidFill>
                  <a:srgbClr val="FFFFFF"/>
                </a:solidFill>
                <a:latin typeface="PMingLiU" charset="0"/>
                <a:ea typeface="PMingLiU" charset="0"/>
                <a:cs typeface="PMingLiU" charset="0"/>
              </a:rPr>
              <a:t>神关心的圣约</a:t>
            </a:r>
            <a:r>
              <a:rPr lang="en-US" altLang="ja-JP" sz="2400" b="1">
                <a:solidFill>
                  <a:srgbClr val="FFFFFF"/>
                </a:solidFill>
                <a:latin typeface="PMingLiU" charset="0"/>
                <a:ea typeface="SimSun" charset="0"/>
                <a:cs typeface="Times New Roman" charset="0"/>
              </a:rPr>
              <a:t> (3:4-8)</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(2:15-17) // </a:t>
            </a:r>
            <a:r>
              <a:rPr lang="en-US" sz="2400" b="1">
                <a:solidFill>
                  <a:srgbClr val="FFFFFF"/>
                </a:solidFill>
                <a:latin typeface="PMingLiU" charset="0"/>
                <a:ea typeface="PMingLiU" charset="0"/>
                <a:cs typeface="PMingLiU" charset="0"/>
              </a:rPr>
              <a:t>圣战的呼召 </a:t>
            </a:r>
            <a:r>
              <a:rPr lang="en-US" sz="2400" b="1">
                <a:solidFill>
                  <a:srgbClr val="FFFFFF"/>
                </a:solidFill>
                <a:latin typeface="PMingLiU" charset="0"/>
                <a:ea typeface="SimSun" charset="0"/>
                <a:cs typeface="Times New Roman" charset="0"/>
              </a:rPr>
              <a:t>(3:9-11)</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(2:18-20) // </a:t>
            </a: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(3:12-17)</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更新的祝福 (2:21-27) // 更新的祝福 (3:18-21)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D. </a:t>
            </a:r>
            <a:r>
              <a:rPr lang="en-US" b="1">
                <a:latin typeface="Times New Roman" charset="0"/>
                <a:ea typeface="SimSun" charset="0"/>
                <a:cs typeface="SimSun" charset="0"/>
              </a:rPr>
              <a:t>提纲1 (帕特森)</a:t>
            </a:r>
          </a:p>
        </p:txBody>
      </p:sp>
      <p:sp>
        <p:nvSpPr>
          <p:cNvPr id="31746" name="Rectangle 2"/>
          <p:cNvSpPr>
            <a:spLocks noGrp="1" noChangeArrowheads="1"/>
          </p:cNvSpPr>
          <p:nvPr>
            <p:ph type="body" idx="4294967295"/>
          </p:nvPr>
        </p:nvSpPr>
        <p:spPr>
          <a:xfrm>
            <a:off x="1143000" y="2057400"/>
            <a:ext cx="7769225" cy="23479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约珥当前的指令：按着蝗灾</a:t>
            </a:r>
            <a:r>
              <a:rPr lang="en-US" altLang="ja-JP" b="1">
                <a:latin typeface="PMingLiU" charset="0"/>
                <a:ea typeface="SimSun" charset="0"/>
                <a:cs typeface="Times New Roman" charset="0"/>
              </a:rPr>
              <a:t> (1:1-2:27)</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SimSun" charset="0"/>
                <a:cs typeface="Times New Roman" charset="0"/>
              </a:rPr>
              <a:t> 神的未来旨意：末世</a:t>
            </a:r>
            <a:r>
              <a:rPr lang="en-US" b="1">
                <a:latin typeface="PMingLiU" charset="0"/>
                <a:ea typeface="PMingLiU" charset="0"/>
                <a:cs typeface="PMingLiU" charset="0"/>
              </a:rPr>
              <a:t>计</a:t>
            </a:r>
            <a:r>
              <a:rPr lang="en-US" b="1">
                <a:latin typeface="PMingLiU" charset="0"/>
                <a:ea typeface="SimSun" charset="0"/>
                <a:cs typeface="Times New Roman" charset="0"/>
              </a:rPr>
              <a:t>划</a:t>
            </a:r>
            <a:r>
              <a:rPr lang="en-US" altLang="ja-JP" b="1">
                <a:latin typeface="PMingLiU" charset="0"/>
                <a:ea typeface="SimSun" charset="0"/>
                <a:cs typeface="Times New Roman" charset="0"/>
              </a:rPr>
              <a:t> (2:28-3:21)</a:t>
            </a:r>
            <a:r>
              <a:rPr lang="en-US" altLang="ja-JP">
                <a:latin typeface="PMingLiU"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1746">
                                            <p:txEl>
                                              <p:pRg st="0" end="0"/>
                                            </p:txEl>
                                          </p:spTgt>
                                        </p:tgtEl>
                                        <p:attrNameLst>
                                          <p:attrName>style.visibility</p:attrName>
                                        </p:attrNameLst>
                                      </p:cBhvr>
                                      <p:to>
                                        <p:strVal val="visible"/>
                                      </p:to>
                                    </p:set>
                                    <p:animEffect transition="in" filter="box(out)">
                                      <p:cBhvr additive="repl">
                                        <p:cTn id="7" dur="500"/>
                                        <p:tgtEl>
                                          <p:spTgt spid="31746">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1746">
                                            <p:txEl>
                                              <p:pRg st="1" end="1"/>
                                            </p:txEl>
                                          </p:spTgt>
                                        </p:tgtEl>
                                        <p:attrNameLst>
                                          <p:attrName>style.visibility</p:attrName>
                                        </p:attrNameLst>
                                      </p:cBhvr>
                                      <p:to>
                                        <p:strVal val="visible"/>
                                      </p:to>
                                    </p:set>
                                    <p:animEffect transition="in" filter="box(out)">
                                      <p:cBhvr additive="repl">
                                        <p:cTn id="13" dur="500"/>
                                        <p:tgtEl>
                                          <p:spTgt spid="31746">
                                            <p:txEl>
                                              <p:pRg st="1" end="1"/>
                                            </p:txEl>
                                          </p:spTgt>
                                        </p:tgtEl>
                                      </p:cBhvr>
                                    </p:animEffect>
                                  </p:childTnLst>
                                </p:cTn>
                              </p:par>
                            </p:childTnLst>
                          </p:cTn>
                        </p:par>
                        <p:par>
                          <p:cTn id="14"/>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E. </a:t>
            </a:r>
            <a:r>
              <a:rPr lang="en-US" b="1">
                <a:latin typeface="Times New Roman" charset="0"/>
                <a:ea typeface="SimSun" charset="0"/>
                <a:cs typeface="SimSun" charset="0"/>
              </a:rPr>
              <a:t>提纲2 (麦克洛米基)</a:t>
            </a:r>
          </a:p>
        </p:txBody>
      </p:sp>
      <p:sp>
        <p:nvSpPr>
          <p:cNvPr id="32770" name="Rectangle 2"/>
          <p:cNvSpPr>
            <a:spLocks noGrp="1" noChangeArrowheads="1"/>
          </p:cNvSpPr>
          <p:nvPr>
            <p:ph type="body" idx="4294967295"/>
          </p:nvPr>
        </p:nvSpPr>
        <p:spPr>
          <a:xfrm>
            <a:off x="1143000" y="2057400"/>
            <a:ext cx="7769225" cy="32623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蝗灾：眼</a:t>
            </a:r>
            <a:r>
              <a:rPr lang="en-US" b="1">
                <a:latin typeface="PMingLiU" charset="0"/>
                <a:ea typeface="PMingLiU" charset="0"/>
                <a:cs typeface="PMingLiU" charset="0"/>
              </a:rPr>
              <a:t>前的灾难</a:t>
            </a:r>
            <a:r>
              <a:rPr lang="en-US" altLang="ja-JP" b="1">
                <a:latin typeface="PMingLiU" charset="0"/>
                <a:ea typeface="PMingLiU" charset="0"/>
                <a:cs typeface="PMingLiU" charset="0"/>
              </a:rPr>
              <a:t> </a:t>
            </a:r>
            <a:r>
              <a:rPr lang="en-US" altLang="ja-JP" b="1">
                <a:latin typeface="PMingLiU" charset="0"/>
                <a:ea typeface="SimSun" charset="0"/>
                <a:cs typeface="Times New Roman" charset="0"/>
              </a:rPr>
              <a:t>(1:2-20)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PMingLiU" charset="0"/>
                <a:cs typeface="PMingLiU" charset="0"/>
              </a:rPr>
              <a:t>耶和华的日子</a:t>
            </a:r>
            <a:r>
              <a:rPr lang="en-US" b="1">
                <a:latin typeface="PMingLiU" charset="0"/>
                <a:ea typeface="SimSun" charset="0"/>
                <a:cs typeface="Times New Roman" charset="0"/>
              </a:rPr>
              <a:t>：</a:t>
            </a:r>
            <a:r>
              <a:rPr lang="en-US" b="1">
                <a:latin typeface="PMingLiU" charset="0"/>
                <a:ea typeface="PMingLiU" charset="0"/>
                <a:cs typeface="PMingLiU" charset="0"/>
              </a:rPr>
              <a:t>临头的灾难</a:t>
            </a:r>
            <a:r>
              <a:rPr lang="en-US" altLang="ja-JP" b="1">
                <a:latin typeface="PMingLiU" charset="0"/>
                <a:ea typeface="SimSun" charset="0"/>
                <a:cs typeface="Times New Roman" charset="0"/>
              </a:rPr>
              <a:t>(2:1-17)</a:t>
            </a:r>
            <a:r>
              <a:rPr lang="en-US" altLang="ja-JP">
                <a:latin typeface="Times New Roman"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III. </a:t>
            </a:r>
            <a:r>
              <a:rPr lang="en-US" b="1">
                <a:latin typeface="PMingLiU" charset="0"/>
                <a:ea typeface="SimSun" charset="0"/>
                <a:cs typeface="Times New Roman" charset="0"/>
              </a:rPr>
              <a:t> 主的回</a:t>
            </a:r>
            <a:r>
              <a:rPr lang="en-US" b="1">
                <a:latin typeface="PMingLiU" charset="0"/>
                <a:ea typeface="PMingLiU" charset="0"/>
                <a:cs typeface="PMingLiU" charset="0"/>
              </a:rPr>
              <a:t>应</a:t>
            </a:r>
            <a:r>
              <a:rPr lang="en-US" altLang="ja-JP" b="1">
                <a:latin typeface="PMingLiU" charset="0"/>
                <a:ea typeface="SimSun" charset="0"/>
                <a:cs typeface="Times New Roman" charset="0"/>
              </a:rPr>
              <a:t>  (2:18-3:21) </a:t>
            </a:r>
            <a:endParaRPr lang="en-US" b="1">
              <a:latin typeface="PMingLiU"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2770">
                                            <p:txEl>
                                              <p:pRg st="0" end="0"/>
                                            </p:txEl>
                                          </p:spTgt>
                                        </p:tgtEl>
                                        <p:attrNameLst>
                                          <p:attrName>style.visibility</p:attrName>
                                        </p:attrNameLst>
                                      </p:cBhvr>
                                      <p:to>
                                        <p:strVal val="visible"/>
                                      </p:to>
                                    </p:set>
                                    <p:animEffect transition="in" filter="box(out)">
                                      <p:cBhvr additive="repl">
                                        <p:cTn id="7" dur="500"/>
                                        <p:tgtEl>
                                          <p:spTgt spid="32770">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2770">
                                            <p:txEl>
                                              <p:pRg st="2" end="2"/>
                                            </p:txEl>
                                          </p:spTgt>
                                        </p:tgtEl>
                                        <p:attrNameLst>
                                          <p:attrName>style.visibility</p:attrName>
                                        </p:attrNameLst>
                                      </p:cBhvr>
                                      <p:to>
                                        <p:strVal val="visible"/>
                                      </p:to>
                                    </p:set>
                                    <p:animEffect transition="in" filter="box(out)">
                                      <p:cBhvr additive="repl">
                                        <p:cTn id="13" dur="500"/>
                                        <p:tgtEl>
                                          <p:spTgt spid="32770">
                                            <p:txEl>
                                              <p:pRg st="2" end="2"/>
                                            </p:txEl>
                                          </p:spTgt>
                                        </p:tgtEl>
                                      </p:cBhvr>
                                    </p:animEffect>
                                  </p:childTnLst>
                                </p:cTn>
                              </p:par>
                            </p:childTnLst>
                          </p:cTn>
                        </p:par>
                        <p:par>
                          <p:cTn id="14"/>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32770">
                                            <p:txEl>
                                              <p:pRg st="4" end="4"/>
                                            </p:txEl>
                                          </p:spTgt>
                                        </p:tgtEl>
                                        <p:attrNameLst>
                                          <p:attrName>style.visibility</p:attrName>
                                        </p:attrNameLst>
                                      </p:cBhvr>
                                      <p:to>
                                        <p:strVal val="visible"/>
                                      </p:to>
                                    </p:set>
                                    <p:animEffect transition="in" filter="box(out)">
                                      <p:cBhvr additive="repl">
                                        <p:cTn id="19" dur="500"/>
                                        <p:tgtEl>
                                          <p:spTgt spid="32770">
                                            <p:txEl>
                                              <p:pRg st="4" end="4"/>
                                            </p:txEl>
                                          </p:spTgt>
                                        </p:tgtEl>
                                      </p:cBhvr>
                                    </p:animEffect>
                                  </p:childTnLst>
                                </p:cTn>
                              </p:par>
                            </p:childTnLst>
                          </p:cTn>
                        </p:par>
                        <p:par>
                          <p:cTn id="20"/>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提纲 3 (帕特森)</a:t>
            </a:r>
          </a:p>
        </p:txBody>
      </p:sp>
      <p:sp>
        <p:nvSpPr>
          <p:cNvPr id="33794" name="Rectangle 2"/>
          <p:cNvSpPr>
            <a:spLocks noGrp="1" noChangeArrowheads="1"/>
          </p:cNvSpPr>
          <p:nvPr>
            <p:ph type="body" idx="4294967295"/>
          </p:nvPr>
        </p:nvSpPr>
        <p:spPr>
          <a:xfrm>
            <a:off x="990600" y="1752600"/>
            <a:ext cx="8153400" cy="41132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在土地上的蝗虫 (1:1-14)</a:t>
            </a:r>
            <a:r>
              <a:rPr lang="en-US"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在</a:t>
            </a:r>
            <a:r>
              <a:rPr lang="en-US" b="1">
                <a:latin typeface="PMingLiU" charset="0"/>
                <a:ea typeface="SimSun" charset="0"/>
                <a:cs typeface="Times New Roman" charset="0"/>
              </a:rPr>
              <a:t>土地上的</a:t>
            </a:r>
            <a:r>
              <a:rPr lang="en-US" b="1">
                <a:latin typeface="PMingLiU" charset="0"/>
                <a:ea typeface="PMingLiU" charset="0"/>
                <a:cs typeface="PMingLiU" charset="0"/>
              </a:rPr>
              <a:t>审</a:t>
            </a:r>
            <a:r>
              <a:rPr lang="en-US" b="1">
                <a:latin typeface="PMingLiU" charset="0"/>
                <a:ea typeface="SimSun" charset="0"/>
                <a:cs typeface="Times New Roman" charset="0"/>
              </a:rPr>
              <a:t>判</a:t>
            </a:r>
            <a:r>
              <a:rPr lang="en-US" altLang="ja-JP" b="1">
                <a:latin typeface="PMingLiU" charset="0"/>
                <a:ea typeface="SimSun" charset="0"/>
                <a:cs typeface="Times New Roman" charset="0"/>
              </a:rPr>
              <a:t> (1:15-2:11)</a:t>
            </a:r>
            <a:r>
              <a:rPr lang="en-US" altLang="ja-JP"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SimSun" charset="0"/>
              </a:rPr>
              <a:t>在土地上的怜悯</a:t>
            </a:r>
            <a:r>
              <a:rPr lang="en-US" altLang="ja-JP">
                <a:latin typeface="Times New Roman" charset="0"/>
                <a:ea typeface="SimSun" charset="0"/>
                <a:cs typeface="Times New Roman" charset="0"/>
              </a:rPr>
              <a:t>(2:12-27)</a:t>
            </a:r>
            <a:r>
              <a:rPr lang="en-US" altLang="ja-JP">
                <a:latin typeface="Times New Roman"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的奇迹</a:t>
            </a:r>
            <a:r>
              <a:rPr lang="en-US" altLang="ja-JP" b="1">
                <a:latin typeface="PMingLiU" charset="0"/>
                <a:ea typeface="SimSun" charset="0"/>
                <a:cs typeface="Times New Roman" charset="0"/>
              </a:rPr>
              <a:t>(2:28-32)</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a:t>
            </a:r>
            <a:r>
              <a:rPr lang="en-US" b="1">
                <a:latin typeface="PMingLiU" charset="0"/>
                <a:ea typeface="PMingLiU" charset="0"/>
                <a:cs typeface="PMingLiU" charset="0"/>
              </a:rPr>
              <a:t>审判</a:t>
            </a:r>
            <a:r>
              <a:rPr lang="en-US" altLang="ja-JP" b="1">
                <a:latin typeface="PMingLiU" charset="0"/>
                <a:ea typeface="SimSun" charset="0"/>
                <a:cs typeface="Times New Roman" charset="0"/>
              </a:rPr>
              <a:t> (3:1-21)</a:t>
            </a:r>
            <a:r>
              <a:rPr lang="en-US" altLang="ja-JP" b="1">
                <a:latin typeface="PMingLiU" charset="0"/>
                <a:ea typeface="SimSun" charset="0"/>
                <a:cs typeface="SimSun" charset="0"/>
              </a:rPr>
              <a:t> </a:t>
            </a:r>
            <a:endParaRPr lang="en-US" b="1">
              <a:latin typeface="PMingLiU" charset="0"/>
              <a:ea typeface="SimSun" charset="0"/>
              <a:cs typeface="SimSu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3794">
                                            <p:txEl>
                                              <p:pRg st="0" end="0"/>
                                            </p:txEl>
                                          </p:spTgt>
                                        </p:tgtEl>
                                        <p:attrNameLst>
                                          <p:attrName>style.visibility</p:attrName>
                                        </p:attrNameLst>
                                      </p:cBhvr>
                                      <p:to>
                                        <p:strVal val="visible"/>
                                      </p:to>
                                    </p:set>
                                    <p:anim calcmode="lin" valueType="num">
                                      <p:cBhvr additive="repl">
                                        <p:cTn id="7" dur="500" fill="hold"/>
                                        <p:tgtEl>
                                          <p:spTgt spid="3379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3379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33794">
                                            <p:txEl>
                                              <p:pRg st="1" end="1"/>
                                            </p:txEl>
                                          </p:spTgt>
                                        </p:tgtEl>
                                        <p:attrNameLst>
                                          <p:attrName>style.visibility</p:attrName>
                                        </p:attrNameLst>
                                      </p:cBhvr>
                                      <p:to>
                                        <p:strVal val="visible"/>
                                      </p:to>
                                    </p:set>
                                    <p:anim calcmode="lin" valueType="num">
                                      <p:cBhvr additive="repl">
                                        <p:cTn id="13" dur="500" fill="hold"/>
                                        <p:tgtEl>
                                          <p:spTgt spid="33794">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33794">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33794">
                                            <p:txEl>
                                              <p:pRg st="2" end="2"/>
                                            </p:txEl>
                                          </p:spTgt>
                                        </p:tgtEl>
                                        <p:attrNameLst>
                                          <p:attrName>style.visibility</p:attrName>
                                        </p:attrNameLst>
                                      </p:cBhvr>
                                      <p:to>
                                        <p:strVal val="visible"/>
                                      </p:to>
                                    </p:set>
                                    <p:anim calcmode="lin" valueType="num">
                                      <p:cBhvr additive="repl">
                                        <p:cTn id="19" dur="500" fill="hold"/>
                                        <p:tgtEl>
                                          <p:spTgt spid="33794">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33794">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Times New Roman" charset="0"/>
              <a:buNone/>
              <a:tabLst/>
              <a:defRPr/>
            </a:pPr>
            <a:r>
              <a:rPr kumimoji="0" lang="ja-JP" alt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10037574"/>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val="0"/>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7772400" cy="914400"/>
          </a:xfrm>
        </p:spPr>
        <p:txBody>
          <a:bodyPr/>
          <a:lstStyle/>
          <a:p>
            <a:pPr eaLnBrk="1" hangingPunct="1">
              <a:defRPr/>
            </a:pPr>
            <a:r>
              <a:rPr lang="en-US" dirty="0">
                <a:solidFill>
                  <a:srgbClr val="FFFFFF"/>
                </a:solidFill>
                <a:effectLst>
                  <a:glow rad="101600">
                    <a:schemeClr val="tx1">
                      <a:alpha val="75000"/>
                    </a:schemeClr>
                  </a:glow>
                </a:effectLst>
                <a:latin typeface="Arial" charset="0"/>
                <a:ea typeface="ＭＳ Ｐゴシック" charset="0"/>
              </a:rPr>
              <a:t>VI. </a:t>
            </a:r>
            <a:r>
              <a:rPr lang="zh-CN" altLang="en-US" dirty="0">
                <a:solidFill>
                  <a:srgbClr val="FFFFFF"/>
                </a:solidFill>
                <a:effectLst>
                  <a:glow rad="101600">
                    <a:schemeClr val="tx1">
                      <a:alpha val="75000"/>
                    </a:schemeClr>
                  </a:glow>
                </a:effectLst>
                <a:latin typeface="Arial" charset="0"/>
                <a:ea typeface="ＭＳ Ｐゴシック" charset="0"/>
              </a:rPr>
              <a:t>应用</a:t>
            </a:r>
            <a:endParaRPr lang="en-US" dirty="0">
              <a:solidFill>
                <a:srgbClr val="FFFFFF"/>
              </a:solidFill>
              <a:effectLst>
                <a:glow rad="101600">
                  <a:schemeClr val="tx1">
                    <a:alpha val="75000"/>
                  </a:schemeClr>
                </a:glow>
              </a:effectLst>
              <a:latin typeface="Arial" charset="0"/>
              <a:ea typeface="ＭＳ Ｐゴシック" charset="0"/>
            </a:endParaRPr>
          </a:p>
        </p:txBody>
      </p:sp>
      <p:sp>
        <p:nvSpPr>
          <p:cNvPr id="59396" name="Rectangle 3"/>
          <p:cNvSpPr>
            <a:spLocks noGrp="1" noChangeArrowheads="1"/>
          </p:cNvSpPr>
          <p:nvPr>
            <p:ph type="body" sz="half" idx="1"/>
          </p:nvPr>
        </p:nvSpPr>
        <p:spPr>
          <a:xfrm>
            <a:off x="381000" y="5576888"/>
            <a:ext cx="8763000" cy="1281112"/>
          </a:xfrm>
        </p:spPr>
        <p:txBody>
          <a:bodyPr/>
          <a:lstStyle/>
          <a:p>
            <a:pPr marL="0" indent="0">
              <a:lnSpc>
                <a:spcPct val="90000"/>
              </a:lnSpc>
              <a:spcBef>
                <a:spcPct val="0"/>
              </a:spcBef>
              <a:buFontTx/>
              <a:buNone/>
              <a:defRPr/>
            </a:pPr>
            <a:r>
              <a:rPr lang="zh-CN" altLang="en-US" sz="3200">
                <a:solidFill>
                  <a:schemeClr val="bg1"/>
                </a:solidFill>
                <a:effectLst>
                  <a:glow rad="101600">
                    <a:schemeClr val="tx1">
                      <a:alpha val="75000"/>
                    </a:schemeClr>
                  </a:glow>
                </a:effectLst>
                <a:latin typeface="Arial" charset="0"/>
                <a:ea typeface="ＭＳ Ｐゴシック" charset="0"/>
              </a:rPr>
              <a:t>你是否需要上帝剥夺你的一切从而使你悔改？ </a:t>
            </a:r>
            <a:endParaRPr lang="en-GB" altLang="zh-CN" sz="3200">
              <a:solidFill>
                <a:schemeClr val="bg1"/>
              </a:solidFill>
              <a:effectLst>
                <a:glow rad="101600">
                  <a:schemeClr val="tx1">
                    <a:alpha val="75000"/>
                  </a:schemeClr>
                </a:glow>
              </a:effectLst>
              <a:latin typeface="Arial" charset="0"/>
              <a:ea typeface="ＭＳ Ｐゴシック" charset="0"/>
            </a:endParaRPr>
          </a:p>
          <a:p>
            <a:pPr marL="0" indent="0">
              <a:lnSpc>
                <a:spcPct val="90000"/>
              </a:lnSpc>
              <a:spcBef>
                <a:spcPct val="0"/>
              </a:spcBef>
              <a:buFontTx/>
              <a:buNone/>
              <a:defRPr/>
            </a:pPr>
            <a:r>
              <a:rPr lang="en-US" altLang="zh-CN" sz="3200">
                <a:solidFill>
                  <a:schemeClr val="bg1"/>
                </a:solidFill>
                <a:effectLst>
                  <a:glow rad="101600">
                    <a:schemeClr val="tx1">
                      <a:alpha val="75000"/>
                    </a:schemeClr>
                  </a:glow>
                </a:effectLst>
                <a:latin typeface="Arial" charset="0"/>
                <a:ea typeface="ＭＳ Ｐゴシック" charset="0"/>
              </a:rPr>
              <a:t>(</a:t>
            </a:r>
            <a:r>
              <a:rPr lang="zh-CN" altLang="en-US" sz="3200">
                <a:solidFill>
                  <a:schemeClr val="bg1"/>
                </a:solidFill>
                <a:effectLst>
                  <a:glow rad="101600">
                    <a:schemeClr val="tx1">
                      <a:alpha val="75000"/>
                    </a:schemeClr>
                  </a:glow>
                </a:effectLst>
                <a:latin typeface="Arial" charset="0"/>
                <a:ea typeface="ＭＳ Ｐゴシック" charset="0"/>
              </a:rPr>
              <a:t>摘自</a:t>
            </a:r>
            <a:r>
              <a:rPr lang="en-US" altLang="zh-CN" sz="3200">
                <a:solidFill>
                  <a:schemeClr val="bg1"/>
                </a:solidFill>
                <a:effectLst>
                  <a:glow rad="101600">
                    <a:schemeClr val="tx1">
                      <a:alpha val="75000"/>
                    </a:schemeClr>
                  </a:glow>
                </a:effectLst>
                <a:latin typeface="Arial" charset="0"/>
                <a:ea typeface="ＭＳ Ｐゴシック" charset="0"/>
              </a:rPr>
              <a:t>Huang Sabin, </a:t>
            </a:r>
            <a:r>
              <a:rPr lang="zh-CN" altLang="en-US" sz="3200">
                <a:solidFill>
                  <a:schemeClr val="bg1"/>
                </a:solidFill>
                <a:effectLst>
                  <a:glow rad="101600">
                    <a:schemeClr val="tx1">
                      <a:alpha val="75000"/>
                    </a:schemeClr>
                  </a:glow>
                </a:effectLst>
                <a:latin typeface="Arial" charset="0"/>
                <a:ea typeface="ＭＳ Ｐゴシック" charset="0"/>
              </a:rPr>
              <a:t>简化的旧约</a:t>
            </a:r>
            <a:r>
              <a:rPr lang="en-US" altLang="zh-CN" sz="3200">
                <a:solidFill>
                  <a:schemeClr val="bg1"/>
                </a:solidFill>
                <a:effectLst>
                  <a:glow rad="101600">
                    <a:schemeClr val="tx1">
                      <a:alpha val="75000"/>
                    </a:schemeClr>
                  </a:glow>
                </a:effectLst>
                <a:latin typeface="Arial" charset="0"/>
                <a:ea typeface="ＭＳ Ｐゴシック" charset="0"/>
              </a:rPr>
              <a:t>)</a:t>
            </a:r>
            <a:endParaRPr lang="en-US" sz="3200" dirty="0">
              <a:solidFill>
                <a:schemeClr val="bg1"/>
              </a:solidFill>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381000" y="1143000"/>
            <a:ext cx="8763000"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defRPr/>
            </a:pPr>
            <a:r>
              <a:rPr lang="zh-CN" altLang="en-US" sz="3200" b="1" u="sng" dirty="0">
                <a:solidFill>
                  <a:srgbClr val="FFFFFF"/>
                </a:solidFill>
                <a:effectLst>
                  <a:glow rad="101600">
                    <a:srgbClr val="000000">
                      <a:alpha val="75000"/>
                    </a:srgbClr>
                  </a:glow>
                </a:effectLst>
              </a:rPr>
              <a:t>结论句：</a:t>
            </a:r>
            <a:endParaRPr lang="en-US" sz="3200" b="1" dirty="0">
              <a:solidFill>
                <a:srgbClr val="FFFFFF"/>
              </a:solidFill>
              <a:effectLst>
                <a:glow rad="101600">
                  <a:srgbClr val="000000">
                    <a:alpha val="75000"/>
                  </a:srgbClr>
                </a:glow>
              </a:effectLst>
            </a:endParaRPr>
          </a:p>
          <a:p>
            <a:pPr defTabSz="914400">
              <a:buClrTx/>
              <a:buSzTx/>
              <a:buFontTx/>
              <a:buNone/>
              <a:defRPr/>
            </a:pPr>
            <a:r>
              <a:rPr lang="en-US" sz="3200" b="1" dirty="0">
                <a:solidFill>
                  <a:srgbClr val="FFFFFF"/>
                </a:solidFill>
                <a:effectLst>
                  <a:glow rad="101600">
                    <a:srgbClr val="000000">
                      <a:alpha val="75000"/>
                    </a:srgbClr>
                  </a:glow>
                </a:effectLst>
              </a:rPr>
              <a:t>A</a:t>
            </a:r>
            <a:r>
              <a:rPr lang="zh-CN" altLang="en-US" sz="3200" b="1" dirty="0">
                <a:solidFill>
                  <a:srgbClr val="FFFFFF"/>
                </a:solidFill>
                <a:effectLst>
                  <a:glow rad="101600">
                    <a:srgbClr val="000000">
                      <a:alpha val="75000"/>
                    </a:srgbClr>
                  </a:glow>
                </a:effectLst>
              </a:rPr>
              <a:t>最近一个以蝗虫向犹大的审判应该是人民悔改因为一个更困难的主的日子将以巴比伦的侵袭和哈米吉多頓来临，但是上帝应许审判列国所带来的赦免、救赎 、以及复兴。</a:t>
            </a:r>
            <a:endParaRPr lang="en-US" sz="3200" b="1" dirty="0">
              <a:solidFill>
                <a:srgbClr val="FFFFFF"/>
              </a:solidFill>
              <a:effectLst>
                <a:glow rad="101600">
                  <a:srgbClr val="000000">
                    <a:alpha val="75000"/>
                  </a:srgbClr>
                </a:glow>
              </a:effectLst>
              <a:latin typeface="Times New Roman" charset="0"/>
            </a:endParaRPr>
          </a:p>
        </p:txBody>
      </p:sp>
      <p:sp>
        <p:nvSpPr>
          <p:cNvPr id="182277" name="Text Box 11"/>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1251123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314992830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一。 在悔改之前，你是否需要上帝清空你的一切？ </a:t>
            </a:r>
            <a:br>
              <a:rPr lang="en-US" altLang="zh-CN" sz="4000" b="1" dirty="0">
                <a:solidFill>
                  <a:srgbClr val="FFFFFF"/>
                </a:solidFill>
                <a:effectLst>
                  <a:glow rad="127000">
                    <a:srgbClr val="000000"/>
                  </a:glow>
                </a:effectLst>
                <a:latin typeface="Arial" charset="0"/>
                <a:ea typeface="ＭＳ Ｐゴシック" charset="0"/>
                <a:cs typeface="ＭＳ Ｐゴシック" charset="0"/>
              </a:rPr>
            </a:br>
            <a:r>
              <a:rPr lang="zh-CN" altLang="en-US" sz="4000" b="1" dirty="0">
                <a:solidFill>
                  <a:srgbClr val="FFFFFF"/>
                </a:solidFill>
                <a:effectLst>
                  <a:glow rad="127000">
                    <a:srgbClr val="000000"/>
                  </a:glow>
                </a:effectLst>
                <a:latin typeface="Arial" charset="0"/>
                <a:ea typeface="ＭＳ Ｐゴシック" charset="0"/>
                <a:cs typeface="ＭＳ Ｐゴシック" charset="0"/>
              </a:rPr>
              <a:t>（黄萨宾）</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32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二。 上帝训练你，是否是要再次引发你对祂的注意呢？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79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三。您是否考虑过禁食（</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1:14; 2:12</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）或者您认为禁食不适用我们的现代社会？为什么不呢？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56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蝗虫</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1891208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1"/>
          <p:cNvGrpSpPr>
            <a:grpSpLocks/>
          </p:cNvGrpSpPr>
          <p:nvPr/>
        </p:nvGrpSpPr>
        <p:grpSpPr bwMode="auto">
          <a:xfrm>
            <a:off x="669925" y="76200"/>
            <a:ext cx="8382000" cy="6016625"/>
            <a:chOff x="422" y="48"/>
            <a:chExt cx="5280" cy="3790"/>
          </a:xfrm>
        </p:grpSpPr>
        <p:pic>
          <p:nvPicPr>
            <p:cNvPr id="1228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 y="48"/>
              <a:ext cx="2655" cy="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88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2" y="75"/>
              <a:ext cx="2666"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7172" name="Rectangle 4"/>
          <p:cNvSpPr>
            <a:spLocks noGrp="1" noChangeArrowheads="1"/>
          </p:cNvSpPr>
          <p:nvPr>
            <p:ph type="title" idx="4294967295"/>
          </p:nvPr>
        </p:nvSpPr>
        <p:spPr>
          <a:xfrm>
            <a:off x="0" y="-17463"/>
            <a:ext cx="5791200" cy="703263"/>
          </a:xfrm>
          <a:solidFill>
            <a:srgbClr val="FF0000"/>
          </a:solidFill>
          <a:effectLst>
            <a:outerShdw blurRad="63500" dist="17819" dir="2700000" algn="ctr" rotWithShape="0">
              <a:srgbClr val="000000"/>
            </a:outerShdw>
          </a:effectLst>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effectLst>
                  <a:outerShdw blurRad="38100" dist="38100" dir="2700000" algn="tl">
                    <a:srgbClr val="000000"/>
                  </a:outerShdw>
                </a:effectLst>
                <a:latin typeface="Times New Roman" charset="0"/>
                <a:ea typeface="SimSun" charset="0"/>
                <a:cs typeface="SimSun" charset="0"/>
              </a:rPr>
              <a:t>审判来了!</a:t>
            </a:r>
          </a:p>
        </p:txBody>
      </p:sp>
      <p:sp>
        <p:nvSpPr>
          <p:cNvPr id="7173" name="Rectangle 5"/>
          <p:cNvSpPr>
            <a:spLocks noChangeArrowheads="1"/>
          </p:cNvSpPr>
          <p:nvPr/>
        </p:nvSpPr>
        <p:spPr bwMode="auto">
          <a:xfrm>
            <a:off x="1295400" y="3200400"/>
            <a:ext cx="3505200" cy="609600"/>
          </a:xfrm>
          <a:prstGeom prst="rect">
            <a:avLst/>
          </a:prstGeom>
          <a:solidFill>
            <a:srgbClr val="FF0000"/>
          </a:solidFill>
          <a:ln w="9360">
            <a:solidFill>
              <a:srgbClr val="000000"/>
            </a:solidFill>
            <a:miter lim="800000"/>
            <a:headEnd/>
            <a:tailEnd/>
          </a:ln>
        </p:spPr>
        <p:txBody>
          <a:bodyPr wrap="none" anchor="ctr"/>
          <a:lstStyle/>
          <a:p>
            <a:endParaRPr lang="en-US"/>
          </a:p>
        </p:txBody>
      </p:sp>
      <p:sp>
        <p:nvSpPr>
          <p:cNvPr id="7174" name="Rectangle 6"/>
          <p:cNvSpPr>
            <a:spLocks noChangeArrowheads="1"/>
          </p:cNvSpPr>
          <p:nvPr/>
        </p:nvSpPr>
        <p:spPr bwMode="auto">
          <a:xfrm>
            <a:off x="1828800" y="6019800"/>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r" eaLnBrk="1" hangingPunct="1">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rPr>
              <a:t>你对这个报告有何感想？</a:t>
            </a:r>
          </a:p>
        </p:txBody>
      </p:sp>
      <p:sp>
        <p:nvSpPr>
          <p:cNvPr id="7175" name="Text Box 7"/>
          <p:cNvSpPr txBox="1">
            <a:spLocks noChangeArrowheads="1"/>
          </p:cNvSpPr>
          <p:nvPr/>
        </p:nvSpPr>
        <p:spPr bwMode="auto">
          <a:xfrm>
            <a:off x="1143000" y="2039938"/>
            <a:ext cx="3657600" cy="1160462"/>
          </a:xfrm>
          <a:prstGeom prst="rect">
            <a:avLst/>
          </a:prstGeom>
          <a:solidFill>
            <a:srgbClr val="FFFFFF"/>
          </a:solidFill>
          <a:ln>
            <a:noFill/>
          </a:ln>
          <a:effectLst>
            <a:outerShdw dist="17819"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defRPr/>
            </a:pPr>
            <a:r>
              <a:rPr lang="en-US" sz="5400" b="1">
                <a:solidFill>
                  <a:srgbClr val="000000"/>
                </a:solidFill>
                <a:effectLst>
                  <a:outerShdw blurRad="38100" dist="38100" dir="2700000" algn="tl">
                    <a:srgbClr val="DDDDDD"/>
                  </a:outerShdw>
                </a:effectLst>
              </a:rPr>
              <a:t>世界末日:</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grpId="0" nodeType="clickEffect">
                                  <p:stCondLst>
                                    <p:cond delay="0"/>
                                  </p:stCondLst>
                                  <p:childTnLst>
                                    <p:animEffect transition="out" filter="fade">
                                      <p:cBhvr additive="repl">
                                        <p:cTn id="6" dur="500"/>
                                        <p:tgtEl>
                                          <p:spTgt spid="7173"/>
                                        </p:tgtEl>
                                      </p:cBhvr>
                                    </p:animEffect>
                                    <p:set>
                                      <p:cBhvr additive="repl">
                                        <p:cTn id="7" dur="1" fill="hold">
                                          <p:stCondLst>
                                            <p:cond delay="0"/>
                                          </p:stCondLst>
                                        </p:cTn>
                                        <p:tgtEl>
                                          <p:spTgt spid="717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174">
                                            <p:txEl>
                                              <p:pRg st="0" end="0"/>
                                            </p:txEl>
                                          </p:spTgt>
                                        </p:tgtEl>
                                        <p:attrNameLst>
                                          <p:attrName>style.visibility</p:attrName>
                                        </p:attrNameLst>
                                      </p:cBhvr>
                                      <p:to>
                                        <p:strVal val="visible"/>
                                      </p:to>
                                    </p:set>
                                    <p:animEffect transition="in" filter="fade">
                                      <p:cBhvr additive="repl">
                                        <p:cTn id="12" dur="500"/>
                                        <p:tgtEl>
                                          <p:spTgt spid="7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r>
              <a:rPr lang="zh-CN" altLang="en-US" sz="3600" b="1" dirty="0">
                <a:solidFill>
                  <a:schemeClr val="bg2">
                    <a:lumMod val="20000"/>
                    <a:lumOff val="80000"/>
                  </a:schemeClr>
                </a:solidFill>
                <a:effectLst/>
                <a:latin typeface=".AppleSystemUIFont"/>
              </a:rPr>
              <a:t>接近顶峰</a:t>
            </a:r>
            <a:endParaRPr lang="zh-CN" altLang="en-US" sz="3600" dirty="0">
              <a:solidFill>
                <a:schemeClr val="bg2">
                  <a:lumMod val="20000"/>
                  <a:lumOff val="80000"/>
                </a:schemeClr>
              </a:solidFill>
              <a:effectLst/>
              <a:latin typeface=".AppleSystemUIFont"/>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90879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统治的弥赛亚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defTabSz="914400" eaLnBrk="1" hangingPunct="1">
                <a:buClrTx/>
                <a:buSzTx/>
                <a:buFontTx/>
                <a:buNone/>
              </a:pPr>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受难的弥赛亚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defTabSz="914400" eaLnBrk="1" hangingPunct="1">
                <a:buClrTx/>
                <a:buSzTx/>
                <a:buFontTx/>
                <a:buNone/>
                <a:defRPr/>
              </a:pPr>
              <a:endParaRPr lang="en-US">
                <a:solidFill>
                  <a:srgbClr val="000000"/>
                </a:solidFill>
                <a:latin typeface="Times New Roman" pitchFamily="-128" charset="0"/>
                <a:ea typeface="ＭＳ Ｐゴシック"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defTabSz="914400" eaLnBrk="1" hangingPunct="1">
              <a:buClrTx/>
              <a:buSzTx/>
              <a:buFontTx/>
              <a:buNone/>
              <a:defRPr/>
            </a:pP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克班</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萨利姆</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 </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启示录图表 </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(1979), 49 </a:t>
            </a:r>
          </a:p>
          <a:p>
            <a:pPr algn="ctr" defTabSz="914400" eaLnBrk="1" hangingPunct="1">
              <a:buClrTx/>
              <a:buSzTx/>
              <a:buFontTx/>
              <a:buNone/>
              <a:defRPr/>
            </a:pPr>
            <a:r>
              <a:rPr lang="en-US" sz="3200" b="1" dirty="0">
                <a:solidFill>
                  <a:srgbClr val="FFFFFF"/>
                </a:solidFill>
                <a:effectLst>
                  <a:outerShdw blurRad="38100" dist="38100" dir="2700000" algn="tl">
                    <a:srgbClr val="000000"/>
                  </a:outerShdw>
                </a:effectLst>
                <a:latin typeface="Comic Sans MS" charset="0"/>
                <a:ea typeface="ＭＳ Ｐゴシック"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42510327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zh-CN" altLang="en-US" sz="4000" b="1" dirty="0">
                <a:solidFill>
                  <a:srgbClr val="FFFFFF"/>
                </a:solidFill>
                <a:latin typeface="Arial"/>
                <a:ea typeface="Osaka" charset="0"/>
                <a:cs typeface="Arial"/>
              </a:rPr>
              <a:t>我们看到了山谷</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2195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a:hlinkClick r:id="rId3"/>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103632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4" name="Rectangle 2"/>
          <p:cNvSpPr>
            <a:spLocks noGrp="1" noChangeArrowheads="1"/>
          </p:cNvSpPr>
          <p:nvPr>
            <p:ph type="title" idx="4294967295"/>
          </p:nvPr>
        </p:nvSpPr>
        <p:spPr>
          <a:xfrm>
            <a:off x="1371600" y="2043113"/>
            <a:ext cx="73152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II.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结构与提纲</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5" name="Rectangle 3"/>
          <p:cNvSpPr>
            <a:spLocks noChangeArrowheads="1"/>
          </p:cNvSpPr>
          <p:nvPr/>
        </p:nvSpPr>
        <p:spPr bwMode="auto">
          <a:xfrm>
            <a:off x="1371600" y="3024188"/>
            <a:ext cx="7662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III.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接近新约</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6" name="Rectangle 4"/>
          <p:cNvSpPr>
            <a:spLocks noGrp="1" noChangeArrowheads="1"/>
          </p:cNvSpPr>
          <p:nvPr>
            <p:ph type="subTitle" idx="4294967295"/>
          </p:nvPr>
        </p:nvSpPr>
        <p:spPr>
          <a:xfrm>
            <a:off x="1371600" y="3911600"/>
            <a:ext cx="7315200" cy="701675"/>
          </a:xfrm>
        </p:spPr>
        <p:txBody>
          <a:bodyPr lIns="91440" tIns="45720" rIns="91440" bIns="45720"/>
          <a:lstStyle/>
          <a:p>
            <a:pPr marL="0" indent="0" eaLnBrk="1" hangingPunct="1">
              <a:spcBef>
                <a:spcPct val="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IV.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问题文本</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7" name="Rectangle 5"/>
          <p:cNvSpPr>
            <a:spLocks noChangeArrowheads="1"/>
          </p:cNvSpPr>
          <p:nvPr/>
        </p:nvSpPr>
        <p:spPr bwMode="auto">
          <a:xfrm>
            <a:off x="1371600" y="4875213"/>
            <a:ext cx="57483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神学的价值</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8" name="Rectangle 6"/>
          <p:cNvSpPr>
            <a:spLocks noChangeArrowheads="1"/>
          </p:cNvSpPr>
          <p:nvPr/>
        </p:nvSpPr>
        <p:spPr bwMode="auto">
          <a:xfrm>
            <a:off x="1371600" y="5856288"/>
            <a:ext cx="52244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应用</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9" name="Rectangle 7"/>
          <p:cNvSpPr>
            <a:spLocks noChangeArrowheads="1"/>
          </p:cNvSpPr>
          <p:nvPr/>
        </p:nvSpPr>
        <p:spPr bwMode="auto">
          <a:xfrm>
            <a:off x="1371600" y="1096963"/>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简介</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124936" name="WordArt 8"/>
          <p:cNvSpPr>
            <a:spLocks noChangeArrowheads="1" noChangeShapeType="1" noTextEdit="1"/>
          </p:cNvSpPr>
          <p:nvPr/>
        </p:nvSpPr>
        <p:spPr bwMode="auto">
          <a:xfrm>
            <a:off x="838200" y="0"/>
            <a:ext cx="1676400" cy="1143000"/>
          </a:xfrm>
          <a:prstGeom prst="rect">
            <a:avLst/>
          </a:prstGeom>
        </p:spPr>
        <p:txBody>
          <a:bodyPr wrap="none" fromWordArt="1">
            <a:prstTxWarp prst="textPlain">
              <a:avLst>
                <a:gd name="adj" fmla="val 50000"/>
              </a:avLst>
            </a:prstTxWarp>
          </a:bodyPr>
          <a:lstStyle/>
          <a:p>
            <a:pPr algn="ctr"/>
            <a:r>
              <a:rPr lang="en-US" sz="3600" b="1" kern="10">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 </a:t>
            </a:r>
          </a:p>
        </p:txBody>
      </p:sp>
      <p:sp>
        <p:nvSpPr>
          <p:cNvPr id="124937" name="WordArt 9"/>
          <p:cNvSpPr>
            <a:spLocks noChangeArrowheads="1" noChangeShapeType="1" noTextEdit="1"/>
          </p:cNvSpPr>
          <p:nvPr/>
        </p:nvSpPr>
        <p:spPr bwMode="auto">
          <a:xfrm>
            <a:off x="-457200" y="228600"/>
            <a:ext cx="2743200" cy="914400"/>
          </a:xfrm>
          <a:prstGeom prst="rect">
            <a:avLst/>
          </a:prstGeom>
        </p:spPr>
        <p:txBody>
          <a:bodyPr wrap="none" fromWordArt="1">
            <a:prstTxWarp prst="textPlain">
              <a:avLst>
                <a:gd name="adj" fmla="val 50000"/>
              </a:avLst>
            </a:prstTxWarp>
          </a:bodyPr>
          <a:lstStyle/>
          <a:p>
            <a:pPr algn="ctr"/>
            <a:r>
              <a:rPr lang="zh-TW" alt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提纲</a:t>
            </a:r>
            <a:endParaRPr 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199">
                                            <p:txEl>
                                              <p:pRg st="0" end="0"/>
                                            </p:txEl>
                                          </p:spTgt>
                                        </p:tgtEl>
                                        <p:attrNameLst>
                                          <p:attrName>style.visibility</p:attrName>
                                        </p:attrNameLst>
                                      </p:cBhvr>
                                      <p:to>
                                        <p:strVal val="visible"/>
                                      </p:to>
                                    </p:set>
                                    <p:anim calcmode="lin" valueType="num">
                                      <p:cBhvr additive="repl">
                                        <p:cTn id="7" dur="500" fill="hold"/>
                                        <p:tgtEl>
                                          <p:spTgt spid="8199">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8199">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8194">
                                            <p:txEl>
                                              <p:pRg st="0" end="0"/>
                                            </p:txEl>
                                          </p:spTgt>
                                        </p:tgtEl>
                                        <p:attrNameLst>
                                          <p:attrName>style.visibility</p:attrName>
                                        </p:attrNameLst>
                                      </p:cBhvr>
                                      <p:to>
                                        <p:strVal val="visible"/>
                                      </p:to>
                                    </p:set>
                                    <p:anim calcmode="lin" valueType="num">
                                      <p:cBhvr additive="repl">
                                        <p:cTn id="14" dur="500" fill="hold"/>
                                        <p:tgtEl>
                                          <p:spTgt spid="8194">
                                            <p:txEl>
                                              <p:pRg st="0" end="0"/>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8194">
                                            <p:txEl>
                                              <p:pRg st="0" end="0"/>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8195">
                                            <p:txEl>
                                              <p:pRg st="0" end="0"/>
                                            </p:txEl>
                                          </p:spTgt>
                                        </p:tgtEl>
                                        <p:attrNameLst>
                                          <p:attrName>style.visibility</p:attrName>
                                        </p:attrNameLst>
                                      </p:cBhvr>
                                      <p:to>
                                        <p:strVal val="visible"/>
                                      </p:to>
                                    </p:set>
                                    <p:anim calcmode="lin" valueType="num">
                                      <p:cBhvr additive="repl">
                                        <p:cTn id="21" dur="500" fill="hold"/>
                                        <p:tgtEl>
                                          <p:spTgt spid="8195">
                                            <p:txEl>
                                              <p:pRg st="0" end="0"/>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8195">
                                            <p:txEl>
                                              <p:pRg st="0" end="0"/>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8196">
                                            <p:txEl>
                                              <p:pRg st="0" end="0"/>
                                            </p:txEl>
                                          </p:spTgt>
                                        </p:tgtEl>
                                        <p:attrNameLst>
                                          <p:attrName>style.visibility</p:attrName>
                                        </p:attrNameLst>
                                      </p:cBhvr>
                                      <p:to>
                                        <p:strVal val="visible"/>
                                      </p:to>
                                    </p:set>
                                    <p:anim calcmode="lin" valueType="num">
                                      <p:cBhvr additive="repl">
                                        <p:cTn id="28" dur="500" fill="hold"/>
                                        <p:tgtEl>
                                          <p:spTgt spid="8196">
                                            <p:txEl>
                                              <p:pRg st="0" end="0"/>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8196">
                                            <p:txEl>
                                              <p:pRg st="0" end="0"/>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8197">
                                            <p:txEl>
                                              <p:pRg st="0" end="0"/>
                                            </p:txEl>
                                          </p:spTgt>
                                        </p:tgtEl>
                                        <p:attrNameLst>
                                          <p:attrName>style.visibility</p:attrName>
                                        </p:attrNameLst>
                                      </p:cBhvr>
                                      <p:to>
                                        <p:strVal val="visible"/>
                                      </p:to>
                                    </p:set>
                                    <p:anim calcmode="lin" valueType="num">
                                      <p:cBhvr additive="repl">
                                        <p:cTn id="35" dur="500" fill="hold"/>
                                        <p:tgtEl>
                                          <p:spTgt spid="8197">
                                            <p:txEl>
                                              <p:pRg st="0" end="0"/>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8197">
                                            <p:txEl>
                                              <p:pRg st="0" end="0"/>
                                            </p:txEl>
                                          </p:spTgt>
                                        </p:tgtEl>
                                        <p:attrNameLst>
                                          <p:attrName>ppt_y</p:attrName>
                                        </p:attrNameLst>
                                      </p:cBhvr>
                                      <p:tavLst>
                                        <p:tav tm="100000">
                                          <p:val>
                                            <p:strVal val="#ppt_y"/>
                                          </p:val>
                                        </p:tav>
                                        <p:tav>
                                          <p:val>
                                            <p:strVal val="#ppt_y"/>
                                          </p:val>
                                        </p:tav>
                                      </p:tavLst>
                                    </p:anim>
                                  </p:childTnLst>
                                </p:cTn>
                              </p:par>
                            </p:childTnLst>
                          </p:cTn>
                        </p:par>
                        <p:par>
                          <p:cTn id="37"/>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additive="repl">
                                        <p:cTn id="41" dur="1" fill="hold">
                                          <p:stCondLst>
                                            <p:cond delay="0"/>
                                          </p:stCondLst>
                                        </p:cTn>
                                        <p:tgtEl>
                                          <p:spTgt spid="8198">
                                            <p:txEl>
                                              <p:pRg st="0" end="0"/>
                                            </p:txEl>
                                          </p:spTgt>
                                        </p:tgtEl>
                                        <p:attrNameLst>
                                          <p:attrName>style.visibility</p:attrName>
                                        </p:attrNameLst>
                                      </p:cBhvr>
                                      <p:to>
                                        <p:strVal val="visible"/>
                                      </p:to>
                                    </p:set>
                                    <p:anim calcmode="lin" valueType="num">
                                      <p:cBhvr additive="repl">
                                        <p:cTn id="42" dur="500" fill="hold"/>
                                        <p:tgtEl>
                                          <p:spTgt spid="8198">
                                            <p:txEl>
                                              <p:pRg st="0" end="0"/>
                                            </p:txEl>
                                          </p:spTgt>
                                        </p:tgtEl>
                                        <p:attrNameLst>
                                          <p:attrName>ppt_x</p:attrName>
                                        </p:attrNameLst>
                                      </p:cBhvr>
                                      <p:tavLst>
                                        <p:tav tm="100000">
                                          <p:val>
                                            <p:strVal val="0-#ppt_w/2"/>
                                          </p:val>
                                        </p:tav>
                                        <p:tav>
                                          <p:val>
                                            <p:strVal val="#ppt_x"/>
                                          </p:val>
                                        </p:tav>
                                      </p:tavLst>
                                    </p:anim>
                                    <p:anim calcmode="lin" valueType="num">
                                      <p:cBhvr additive="repl">
                                        <p:cTn id="43" dur="500" fill="hold"/>
                                        <p:tgtEl>
                                          <p:spTgt spid="8198">
                                            <p:txEl>
                                              <p:pRg st="0" end="0"/>
                                            </p:txEl>
                                          </p:spTgt>
                                        </p:tgtEl>
                                        <p:attrNameLst>
                                          <p:attrName>ppt_y</p:attrName>
                                        </p:attrNameLst>
                                      </p:cBhvr>
                                      <p:tavLst>
                                        <p:tav tm="100000">
                                          <p:val>
                                            <p:strVal val="#ppt_y"/>
                                          </p:val>
                                        </p:tav>
                                        <p:tav>
                                          <p:val>
                                            <p:strVal val="#ppt_y"/>
                                          </p:val>
                                        </p:tav>
                                      </p:tavLst>
                                    </p:anim>
                                  </p:childTnLst>
                                </p:cTn>
                              </p:par>
                            </p:childTnLst>
                          </p:cTn>
                        </p:par>
                        <p:par>
                          <p:cTn id="44"/>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69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6978" name="Text Box 2"/>
          <p:cNvSpPr txBox="1">
            <a:spLocks noChangeArrowheads="1"/>
          </p:cNvSpPr>
          <p:nvPr/>
        </p:nvSpPr>
        <p:spPr bwMode="auto">
          <a:xfrm>
            <a:off x="1295400" y="1066800"/>
            <a:ext cx="7239000" cy="551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606425" indent="-606425">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1pPr>
            <a:lvl2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2pPr>
            <a:lvl3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3pPr>
            <a:lvl4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4pPr>
            <a:lvl5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9pPr>
          </a:lstStyle>
          <a:p>
            <a:pPr eaLnBrk="1" hangingPunct="1">
              <a:buClr>
                <a:srgbClr val="FFFFFF"/>
              </a:buClr>
              <a:buFont typeface="Times New Roman" charset="0"/>
              <a:buAutoNum type="romanUcPeriod"/>
              <a:defRPr/>
            </a:pP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约珥书简介</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A.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标题</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B.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作者</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C.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日期</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D.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收件人</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E.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场合</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F.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合于圣经与文本</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G.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整体性</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p:txBody>
      </p:sp>
      <p:sp>
        <p:nvSpPr>
          <p:cNvPr id="126979" name="Text Box 3"/>
          <p:cNvSpPr txBox="1">
            <a:spLocks noChangeArrowheads="1"/>
          </p:cNvSpPr>
          <p:nvPr/>
        </p:nvSpPr>
        <p:spPr bwMode="auto">
          <a:xfrm>
            <a:off x="6829425" y="6491288"/>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1800">
                <a:solidFill>
                  <a:srgbClr val="FFFFFF"/>
                </a:solidFill>
                <a:latin typeface="Arial" charset="0"/>
              </a:rPr>
              <a:t>Locust taste receptor</a:t>
            </a:r>
          </a:p>
        </p:txBody>
      </p:sp>
      <p:sp>
        <p:nvSpPr>
          <p:cNvPr id="126980"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26981" name="Rectangle 5"/>
          <p:cNvSpPr>
            <a:spLocks noGrp="1" noChangeArrowheads="1"/>
          </p:cNvSpPr>
          <p:nvPr>
            <p:ph type="title" idx="4294967295"/>
          </p:nvPr>
        </p:nvSpPr>
        <p:spPr>
          <a:xfrm>
            <a:off x="0" y="136525"/>
            <a:ext cx="6400800" cy="642938"/>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1" lang="en-US" b="1" i="1" kern="1200" dirty="0" err="1">
                <a:solidFill>
                  <a:srgbClr val="FFFFFF"/>
                </a:solidFill>
                <a:effectLst>
                  <a:glow rad="241300">
                    <a:schemeClr val="tx1">
                      <a:alpha val="88000"/>
                    </a:schemeClr>
                  </a:glow>
                </a:effectLst>
                <a:latin typeface="Arial" charset="0"/>
                <a:ea typeface="ＭＳ Ｐゴシック" charset="0"/>
                <a:cs typeface="Arial" charset="0"/>
              </a:rPr>
              <a:t>间接提纲</a:t>
            </a:r>
            <a:endParaRPr kumimoji="1" lang="en-US" b="1" i="1" kern="1200" dirty="0">
              <a:solidFill>
                <a:srgbClr val="FFFFFF"/>
              </a:solidFill>
              <a:effectLst>
                <a:glow rad="241300">
                  <a:schemeClr val="tx1">
                    <a:alpha val="88000"/>
                  </a:schemeClr>
                </a:glow>
              </a:effectLst>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locust1.jpg"/>
          <p:cNvPicPr>
            <a:picLocks noChangeAspect="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1"/>
          <p:cNvSpPr>
            <a:spLocks noGrp="1" noChangeArrowheads="1"/>
          </p:cNvSpPr>
          <p:nvPr>
            <p:ph type="title" idx="4294967295"/>
          </p:nvPr>
        </p:nvSpPr>
        <p:spPr>
          <a:xfrm>
            <a:off x="838200" y="457200"/>
            <a:ext cx="8077200" cy="1676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rgbClr val="FFFFFF"/>
                </a:solidFill>
                <a:effectLst>
                  <a:glow rad="254000">
                    <a:schemeClr val="tx1">
                      <a:alpha val="90000"/>
                    </a:schemeClr>
                  </a:glow>
                </a:effectLst>
                <a:latin typeface="Arial" charset="0"/>
                <a:ea typeface="ＭＳ Ｐゴシック" charset="0"/>
                <a:cs typeface="Arial"/>
              </a:rPr>
              <a:t>约珥书简介</a:t>
            </a:r>
            <a:br>
              <a:rPr lang="en-US" sz="3200" b="1" dirty="0">
                <a:solidFill>
                  <a:srgbClr val="FFFFFF"/>
                </a:solidFill>
                <a:effectLst>
                  <a:glow rad="254000">
                    <a:schemeClr val="tx1">
                      <a:alpha val="90000"/>
                    </a:schemeClr>
                  </a:glow>
                </a:effectLst>
                <a:latin typeface="Arial" charset="0"/>
                <a:ea typeface="ＭＳ Ｐゴシック" charset="0"/>
                <a:cs typeface="Arial"/>
              </a:rPr>
            </a:br>
            <a:r>
              <a:rPr lang="en-US" sz="3200" b="1" dirty="0">
                <a:solidFill>
                  <a:schemeClr val="bg1"/>
                </a:solidFill>
                <a:latin typeface="Times New Roman" charset="0"/>
                <a:ea typeface="SimSun" charset="0"/>
                <a:cs typeface="Times New Roman" charset="0"/>
              </a:rPr>
              <a:t> </a:t>
            </a:r>
            <a:br>
              <a:rPr lang="en-US" sz="3200" b="1" dirty="0">
                <a:solidFill>
                  <a:schemeClr val="bg1"/>
                </a:solidFill>
                <a:latin typeface="Times New Roman" charset="0"/>
                <a:ea typeface="SimSun" charset="0"/>
                <a:cs typeface="Times New Roman" charset="0"/>
              </a:rPr>
            </a:b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A.    </a:t>
            </a:r>
            <a:r>
              <a:rPr lang="en-US" sz="4800" b="1" kern="1200" dirty="0" err="1">
                <a:solidFill>
                  <a:srgbClr val="FFFFFF"/>
                </a:solidFill>
                <a:effectLst>
                  <a:glow rad="254000">
                    <a:schemeClr val="tx1">
                      <a:alpha val="90000"/>
                    </a:schemeClr>
                  </a:glow>
                </a:effectLst>
                <a:latin typeface="Bwhebl" charset="0"/>
                <a:ea typeface="Times New Roman" charset="0"/>
                <a:cs typeface="ＭＳ Ｐゴシック" charset="0"/>
              </a:rPr>
              <a:t>标题</a:t>
            </a: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                 </a:t>
            </a:r>
          </a:p>
        </p:txBody>
      </p:sp>
      <p:sp>
        <p:nvSpPr>
          <p:cNvPr id="129027" name="Rectangle 2"/>
          <p:cNvSpPr>
            <a:spLocks noGrp="1" noChangeArrowheads="1"/>
          </p:cNvSpPr>
          <p:nvPr>
            <p:ph type="body" idx="4294967295"/>
          </p:nvPr>
        </p:nvSpPr>
        <p:spPr>
          <a:xfrm>
            <a:off x="1905000" y="4586288"/>
            <a:ext cx="7239000" cy="2051050"/>
          </a:xfrm>
        </p:spPr>
        <p:txBody>
          <a:bodyPr/>
          <a:lstStyle/>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毗土珥的儿子</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(1:1)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住在耶路撒冷附近</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(cf. 1:9, 13-14;   </a:t>
            </a:r>
            <a:b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b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2:15-17, 23, 32; 3:1, 5-6, 16-17, 20-21)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先知寺</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(cf. 1:13-14; 2:17)</a:t>
            </a:r>
          </a:p>
        </p:txBody>
      </p:sp>
      <p:sp>
        <p:nvSpPr>
          <p:cNvPr id="129028" name="Rectangle 3"/>
          <p:cNvSpPr>
            <a:spLocks noChangeArrowheads="1"/>
          </p:cNvSpPr>
          <p:nvPr/>
        </p:nvSpPr>
        <p:spPr bwMode="auto">
          <a:xfrm>
            <a:off x="1905000" y="2209800"/>
            <a:ext cx="685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laeÞAy</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Yo’el</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耶和华是主</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endParaRPr>
          </a:p>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其他相关意思可能是“意志坚强”或“寻求庇护</a:t>
            </a:r>
            <a:r>
              <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sz="3600" b="1" dirty="0">
              <a:solidFill>
                <a:srgbClr val="FFFFFF"/>
              </a:solidFill>
              <a:effectLst>
                <a:glow rad="254000">
                  <a:schemeClr val="tx1">
                    <a:alpha val="90000"/>
                  </a:schemeClr>
                </a:glow>
              </a:effectLst>
              <a:latin typeface="Bwhebl" charset="0"/>
              <a:ea typeface="Times New Roman" charset="0"/>
              <a:cs typeface="ＭＳ Ｐゴシック" charset="0"/>
            </a:endParaRPr>
          </a:p>
        </p:txBody>
      </p:sp>
      <p:sp>
        <p:nvSpPr>
          <p:cNvPr id="129029" name="Rectangle 4"/>
          <p:cNvSpPr>
            <a:spLocks noChangeArrowheads="1"/>
          </p:cNvSpPr>
          <p:nvPr/>
        </p:nvSpPr>
        <p:spPr bwMode="auto">
          <a:xfrm>
            <a:off x="671513" y="3878263"/>
            <a:ext cx="80914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FFFFFF"/>
                </a:solidFill>
                <a:effectLst>
                  <a:glow rad="254000">
                    <a:schemeClr val="tx1">
                      <a:alpha val="90000"/>
                    </a:schemeClr>
                  </a:glow>
                </a:effectLst>
                <a:latin typeface="Arial" charset="0"/>
                <a:ea typeface="ＭＳ Ｐゴシック" charset="0"/>
                <a:cs typeface="Arial" charset="0"/>
              </a:rPr>
              <a:t>B.  </a:t>
            </a:r>
            <a:r>
              <a:rPr lang="en-US" sz="3200" b="1" dirty="0"/>
              <a:t>  </a:t>
            </a:r>
            <a:r>
              <a:rPr lang="en-US"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作者</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内部证据</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endParaRPr lang="en-US" sz="3200" b="1" dirty="0">
              <a:solidFill>
                <a:srgbClr val="FFFFFF"/>
              </a:solidFill>
              <a:effectLst>
                <a:glow rad="254000">
                  <a:schemeClr val="tx1">
                    <a:alpha val="90000"/>
                  </a:schemeClr>
                </a:glow>
              </a:effectLst>
              <a:latin typeface="Arial" charset="0"/>
              <a:ea typeface="ＭＳ Ｐゴシック" charset="0"/>
              <a:cs typeface="Arial" charset="0"/>
            </a:endParaRPr>
          </a:p>
        </p:txBody>
      </p:sp>
      <p:sp>
        <p:nvSpPr>
          <p:cNvPr id="129030" name="Text Box 5"/>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latin typeface="Arial" charset="0"/>
              </a:rPr>
              <a:t>576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a:stretch>
            <a:fillRect/>
          </a:stretch>
        </p:blipFill>
        <p:spPr>
          <a:xfrm>
            <a:off x="-36512" y="1196752"/>
            <a:ext cx="9144000" cy="5951063"/>
          </a:xfrm>
          <a:prstGeom prst="rect">
            <a:avLst/>
          </a:prstGeom>
        </p:spPr>
      </p:pic>
      <p:sp>
        <p:nvSpPr>
          <p:cNvPr id="3" name="文本框 2">
            <a:extLst>
              <a:ext uri="{FF2B5EF4-FFF2-40B4-BE49-F238E27FC236}">
                <a16:creationId xmlns:a16="http://schemas.microsoft.com/office/drawing/2014/main" id="{6ABEAECD-6376-79D4-4699-B4AE34E59910}"/>
              </a:ext>
            </a:extLst>
          </p:cNvPr>
          <p:cNvSpPr txBox="1"/>
          <p:nvPr/>
        </p:nvSpPr>
        <p:spPr>
          <a:xfrm>
            <a:off x="70386" y="1988840"/>
            <a:ext cx="6210131" cy="954107"/>
          </a:xfrm>
          <a:prstGeom prst="rect">
            <a:avLst/>
          </a:prstGeom>
          <a:solidFill>
            <a:schemeClr val="bg1"/>
          </a:solidFill>
        </p:spPr>
        <p:txBody>
          <a:bodyPr wrap="square">
            <a:spAutoFit/>
          </a:bodyPr>
          <a:lstStyle/>
          <a:p>
            <a:r>
              <a:rPr lang="zh-CN" altLang="en-US" sz="2800" b="1" dirty="0">
                <a:solidFill>
                  <a:srgbClr val="0E0E0E"/>
                </a:solidFill>
                <a:effectLst/>
                <a:latin typeface=".AppleSystemUIFont"/>
              </a:rPr>
              <a:t>为什么今天的“圣经级”蝗灾无法被阻止</a:t>
            </a:r>
            <a:endParaRPr lang="zh-CN" altLang="en-US" sz="2800" dirty="0">
              <a:solidFill>
                <a:srgbClr val="0E0E0E"/>
              </a:solidFill>
              <a:effectLst/>
              <a:latin typeface=".AppleSystemUIFont"/>
            </a:endParaRPr>
          </a:p>
        </p:txBody>
      </p:sp>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2020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 </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日，肯尼亚的沙漠蝗虫群。</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3068960"/>
            <a:ext cx="9144000" cy="26296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上帝的日子</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约珥</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802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2020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 </a:t>
            </a:r>
            <a:r>
              <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 </a:t>
            </a:r>
            <a:r>
              <a:rPr kumimoji="0" lang="zh-CN" alt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日，肯尼亚的沙漠蝗虫群。</a:t>
            </a:r>
            <a:endParaRPr kumimoji="0" lang="en-US" altLang="zh-CN"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Desert locust movements and prediction released on Jan. 28, 2020</a:t>
            </a: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绿色的“退却区”是蝗虫在成群结队前自然栖息的地方</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2020 </a:t>
            </a:r>
            <a:r>
              <a:rPr kumimoji="0" lang="zh-CN" alt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月，一名肯尼亚农民捡到一只沙漠蝗虫。</a:t>
            </a:r>
            <a:endPar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年肯尼亚蝗虫</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Photo: United Nations</a:t>
            </a: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a:srcRect l="8110" r="4479"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altLang="zh-CN" sz="5400" b="1" dirty="0">
                <a:effectLst>
                  <a:glow rad="127000">
                    <a:schemeClr val="tx1"/>
                  </a:glow>
                </a:effectLst>
                <a:latin typeface="Arial" charset="0"/>
                <a:ea typeface="ＭＳ Ｐゴシック" charset="0"/>
                <a:cs typeface="ＭＳ Ｐゴシック" charset="0"/>
              </a:rPr>
              <a:t>2020 </a:t>
            </a:r>
            <a:r>
              <a:rPr lang="zh-CN" altLang="en-US" sz="5400" b="1" dirty="0">
                <a:effectLst>
                  <a:glow rad="127000">
                    <a:schemeClr val="tx1"/>
                  </a:glow>
                </a:effectLst>
                <a:latin typeface="Arial" charset="0"/>
                <a:ea typeface="ＭＳ Ｐゴシック" charset="0"/>
                <a:cs typeface="ＭＳ Ｐゴシック" charset="0"/>
              </a:rPr>
              <a:t>年蝗虫扩大</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9816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遵守纪律，</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否则你就会被纪律处分。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49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耶和华的日子伟大，</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非常可畏，谁能忍受得住呢？耶和华说：</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“现在虽然如此，</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你们仍要全心全意，</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以禁食、哭泣、哀号，归向我。</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a:buClrTx/>
              <a:buSzTx/>
              <a:buFontTx/>
              <a:buNone/>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 </a:t>
            </a:r>
            <a:r>
              <a:rPr lang="en-US" sz="3600" b="1" dirty="0">
                <a:solidFill>
                  <a:srgbClr val="FFFFFF"/>
                </a:solidFill>
                <a:effectLst>
                  <a:glow rad="127000">
                    <a:srgbClr val="000000"/>
                  </a:glow>
                </a:effectLst>
                <a:latin typeface="Arial" charset="0"/>
                <a:ea typeface="ＭＳ Ｐゴシック" charset="0"/>
                <a:cs typeface="ＭＳ Ｐゴシック" charset="0"/>
              </a:rPr>
              <a:t>2:11b-12).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p:txBody>
      </p:sp>
    </p:spTree>
    <p:extLst>
      <p:ext uri="{BB962C8B-B14F-4D97-AF65-F5344CB8AC3E}">
        <p14:creationId xmlns:p14="http://schemas.microsoft.com/office/powerpoint/2010/main" val="265371432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 traditional Chinese character for "listen" consists of six radicals</a:t>
            </a:r>
          </a:p>
        </p:txBody>
      </p:sp>
      <p:sp>
        <p:nvSpPr>
          <p:cNvPr id="5" name="TextBox 4"/>
          <p:cNvSpPr txBox="1"/>
          <p:nvPr/>
        </p:nvSpPr>
        <p:spPr>
          <a:xfrm>
            <a:off x="0" y="4811668"/>
            <a:ext cx="9144000" cy="1200329"/>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rPr>
              <a:t>当我们真正倾听某人说话时，我们会把他们当作国王或王后。仆人从不打断国王的话，而是用耳朵倾听，用“十只眼睛和一颗心”倾听国王的每一个字和面部表情</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p:cNvSpPr txBox="1"/>
          <p:nvPr/>
        </p:nvSpPr>
        <p:spPr>
          <a:xfrm>
            <a:off x="1763687" y="5981378"/>
            <a:ext cx="5616625" cy="830997"/>
          </a:xfrm>
          <a:prstGeom prst="rect">
            <a:avLst/>
          </a:prstGeom>
          <a:solidFill>
            <a:srgbClr val="000090"/>
          </a:solidFill>
        </p:spPr>
        <p:txBody>
          <a:bodyPr wrap="square" rtlCol="0">
            <a:spAutoFit/>
          </a:bodyPr>
          <a:lstStyle/>
          <a:p>
            <a:pPr algn="ctr"/>
            <a:r>
              <a:rPr lang="zh-CN" altLang="en-US" dirty="0"/>
              <a:t>真正的倾听是给予对方完全的尊重和专注的注意力</a:t>
            </a:r>
          </a:p>
        </p:txBody>
      </p:sp>
    </p:spTree>
    <p:extLst>
      <p:ext uri="{BB962C8B-B14F-4D97-AF65-F5344CB8AC3E}">
        <p14:creationId xmlns:p14="http://schemas.microsoft.com/office/powerpoint/2010/main" val="377642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eaLnBrk="1" hangingPunct="1">
              <a:defRPr/>
            </a:pPr>
            <a:r>
              <a:rPr lang="zh-TW"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741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48961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他们抽签分了我的子民，将男童换妓女，卖女童买酒喝。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solidFill>
                  <a:srgbClr val="FFFFFF"/>
                </a:solidFill>
                <a:effectLst>
                  <a:glow rad="254000">
                    <a:srgbClr val="000000">
                      <a:alpha val="89000"/>
                    </a:srgbClr>
                  </a:glow>
                </a:effectLst>
              </a:rPr>
              <a:t>约珥书</a:t>
            </a:r>
            <a:r>
              <a:rPr lang="en-US" sz="3200" b="1" dirty="0">
                <a:solidFill>
                  <a:srgbClr val="FFFFFF"/>
                </a:solidFill>
                <a:effectLst>
                  <a:glow rad="254000">
                    <a:srgbClr val="000000">
                      <a:alpha val="89000"/>
                    </a:srgbClr>
                  </a:glow>
                </a:effectLst>
              </a:rPr>
              <a:t> </a:t>
            </a:r>
            <a:r>
              <a:rPr lang="en-US" sz="3200" b="1" dirty="0">
                <a:effectLst>
                  <a:glow rad="127000">
                    <a:schemeClr val="tx1"/>
                  </a:glow>
                </a:effectLst>
                <a:latin typeface="Arial" charset="0"/>
                <a:ea typeface="ＭＳ Ｐゴシック" charset="0"/>
                <a:cs typeface="ＭＳ Ｐゴシック" charset="0"/>
              </a:rPr>
              <a:t>3:3 CCB).</a:t>
            </a:r>
          </a:p>
        </p:txBody>
      </p:sp>
    </p:spTree>
    <p:extLst>
      <p:ext uri="{BB962C8B-B14F-4D97-AF65-F5344CB8AC3E}">
        <p14:creationId xmlns:p14="http://schemas.microsoft.com/office/powerpoint/2010/main" val="38952387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89577" y="471798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卖给希腊人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泰尔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「泰尔、西顿，和非利士四境的人哪，你们与我何干？你们要报复我吗？若报复我，我必使报应速速归到你们的头上。 </a:t>
            </a:r>
            <a:endParaRPr lang="en-US" altLang="zh-CN"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defRPr/>
            </a:pP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你们既然夺取我的金银，又将我可爱的宝物带入你们宫殿</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914400">
              <a:buClrTx/>
              <a:buSzTx/>
              <a:defRPr/>
            </a:pPr>
            <a:r>
              <a:rPr lang="en-US" sz="2800" b="1" kern="0" dirty="0" err="1">
                <a:solidFill>
                  <a:srgbClr val="FFFFFF"/>
                </a:solidFill>
                <a:effectLst>
                  <a:glow rad="127000">
                    <a:srgbClr val="000000"/>
                  </a:glow>
                </a:effectLst>
                <a:latin typeface="Arial" charset="0"/>
                <a:ea typeface="ＭＳ Ｐゴシック" charset="0"/>
                <a:cs typeface="ＭＳ Ｐゴシック" charset="0"/>
              </a:rPr>
              <a:t>约珥书</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3:4-5</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非利士</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希腊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94417" y="4681702"/>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卖给希腊人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并将犹大人和耶路撒冷人卖给希腊人，使他们远离自己的境界。 </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约珥书</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3:6 ).</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泰尔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非利士</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lvl="0" algn="ctr" defTabSz="914400">
              <a:buClrTx/>
              <a:buSzTx/>
              <a:defRPr/>
            </a:pPr>
            <a:r>
              <a:rPr lang="zh-CN" altLang="en-US"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希腊直到公元前 </a:t>
            </a:r>
            <a:r>
              <a:rPr lang="en-US" altLang="zh-CN"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600-500 </a:t>
            </a:r>
            <a:r>
              <a:rPr lang="zh-CN" altLang="en-US"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年左右才成为一个强大的国家，所以乔尔的年代可能更晚</a:t>
            </a:r>
            <a:endParaRPr kumimoji="0" lang="en-US" sz="3200" b="1" i="0"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endParaRP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哈巴谷</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约尔</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耶路撒冷的陷落</a:t>
            </a:r>
            <a:endPar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耶利米悲歌</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以西结</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但以理</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2438400" y="3810000"/>
            <a:ext cx="3200400" cy="990600"/>
          </a:xfrm>
          <a:effectLst>
            <a:outerShdw blurRad="63500" dist="35921" dir="2700000" algn="ctr" rotWithShape="0">
              <a:srgbClr val="000000">
                <a:alpha val="74998"/>
              </a:srgbClr>
            </a:outerShdw>
          </a:effectLst>
        </p:spPr>
        <p:txBody>
          <a:bodyPr/>
          <a:lstStyle/>
          <a:p>
            <a:pPr algn="r" eaLnBrk="1" hangingPunct="1">
              <a:defRPr/>
            </a:pPr>
            <a:r>
              <a:rPr kumimoji="1" lang="zh-CN" altLang="en-US" sz="2800" dirty="0"/>
              <a:t>耶路撒冷的陷落</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charset="0"/>
                <a:cs typeface="Arial"/>
              </a:rPr>
              <a:t>关键日期</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西番雅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98963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zh-CN" altLang="en-US" sz="3600" b="1" dirty="0">
                <a:effectLst>
                  <a:glow rad="177800">
                    <a:schemeClr val="bg2"/>
                  </a:glow>
                </a:effectLst>
              </a:rPr>
              <a:t>约珥在尼布甲尼撒王统治期间传道</a:t>
            </a:r>
            <a:endParaRPr lang="en-US" sz="3600" b="1" dirty="0">
              <a:effectLst>
                <a:glow rad="177800">
                  <a:schemeClr val="bg2"/>
                </a:glow>
              </a:effectLst>
            </a:endParaRPr>
          </a:p>
        </p:txBody>
      </p:sp>
    </p:spTree>
    <p:extLst>
      <p:ext uri="{BB962C8B-B14F-4D97-AF65-F5344CB8AC3E}">
        <p14:creationId xmlns:p14="http://schemas.microsoft.com/office/powerpoint/2010/main" val="40737201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altLang="zh-CN" b="1" dirty="0">
                <a:solidFill>
                  <a:schemeClr val="tx2"/>
                </a:solidFill>
                <a:effectLst>
                  <a:glow rad="127000">
                    <a:schemeClr val="bg1"/>
                  </a:glow>
                </a:effectLst>
                <a:latin typeface="Arial" charset="0"/>
                <a:ea typeface="ＭＳ Ｐゴシック" charset="0"/>
                <a:cs typeface="ＭＳ Ｐゴシック" charset="0"/>
              </a:rPr>
              <a:t>1. </a:t>
            </a:r>
            <a:r>
              <a:rPr lang="zh-CN" altLang="en-US" b="1" dirty="0">
                <a:solidFill>
                  <a:schemeClr val="tx2"/>
                </a:solidFill>
                <a:effectLst>
                  <a:glow rad="127000">
                    <a:schemeClr val="bg1"/>
                  </a:glow>
                </a:effectLst>
                <a:latin typeface="Arial" charset="0"/>
                <a:ea typeface="ＭＳ Ｐゴシック" charset="0"/>
                <a:cs typeface="ＭＳ Ｐゴシック" charset="0"/>
              </a:rPr>
              <a:t>现在该做什么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lvl="0" indent="-619125" algn="l" defTabSz="914400">
              <a:buClrTx/>
              <a:buSzTx/>
              <a:defRPr/>
            </a:pPr>
            <a:r>
              <a:rPr lang="en-US" altLang="zh-CN" b="1" dirty="0">
                <a:solidFill>
                  <a:srgbClr val="000000"/>
                </a:solidFill>
                <a:effectLst>
                  <a:glow rad="127000">
                    <a:srgbClr val="FFFFFF"/>
                  </a:glow>
                </a:effectLst>
                <a:latin typeface="Arial" charset="0"/>
                <a:ea typeface="ＭＳ Ｐゴシック" charset="0"/>
                <a:cs typeface="ＭＳ Ｐゴシック" charset="0"/>
              </a:rPr>
              <a:t>2. </a:t>
            </a:r>
            <a:r>
              <a:rPr lang="zh-CN" altLang="en-US" b="1" dirty="0">
                <a:solidFill>
                  <a:srgbClr val="000000"/>
                </a:solidFill>
                <a:effectLst>
                  <a:glow rad="127000">
                    <a:srgbClr val="FFFFFF"/>
                  </a:glow>
                </a:effectLst>
                <a:latin typeface="Arial" charset="0"/>
                <a:ea typeface="ＭＳ Ｐゴシック" charset="0"/>
                <a:cs typeface="ＭＳ Ｐゴシック" charset="0"/>
              </a:rPr>
              <a:t>结果如何</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今日“待办事项”列表</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defTabSz="457200">
              <a:spcBef>
                <a:spcPct val="30000"/>
              </a:spcBef>
              <a:defRPr/>
            </a:pPr>
            <a:r>
              <a:rPr lang="zh-CN" altLang="en-US" sz="4000" b="1" dirty="0">
                <a:solidFill>
                  <a:srgbClr val="FFFFFF"/>
                </a:solidFill>
                <a:effectLst>
                  <a:glow rad="127000">
                    <a:srgbClr val="000000"/>
                  </a:glow>
                </a:effectLst>
                <a:latin typeface="Arial" charset="0"/>
              </a:rPr>
              <a:t>约珥国度声明</a:t>
            </a:r>
            <a:endParaRPr lang="en-US" altLang="zh-CN" sz="4000" b="1" dirty="0">
              <a:solidFill>
                <a:srgbClr val="FFFFFF"/>
              </a:solidFill>
              <a:effectLst>
                <a:glow rad="127000">
                  <a:srgbClr val="000000"/>
                </a:glow>
              </a:effectLst>
              <a:latin typeface="Arial" charset="0"/>
            </a:endParaRPr>
          </a:p>
        </p:txBody>
      </p:sp>
      <p:sp>
        <p:nvSpPr>
          <p:cNvPr id="3" name="Title 1"/>
          <p:cNvSpPr txBox="1">
            <a:spLocks/>
          </p:cNvSpPr>
          <p:nvPr/>
        </p:nvSpPr>
        <p:spPr bwMode="auto">
          <a:xfrm>
            <a:off x="539552" y="1433727"/>
            <a:ext cx="7920880"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buClrTx/>
              <a:buSzTx/>
            </a:pPr>
            <a:r>
              <a:rPr lang="zh-CN" altLang="en-US" sz="3600" b="1" dirty="0">
                <a:solidFill>
                  <a:prstClr val="white"/>
                </a:solidFill>
                <a:effectLst>
                  <a:glow rad="101600">
                    <a:prstClr val="black">
                      <a:alpha val="99000"/>
                    </a:prstClr>
                  </a:glow>
                </a:effectLst>
              </a:rPr>
              <a:t>上帝透过蝗虫（</a:t>
            </a:r>
            <a:r>
              <a:rPr lang="en-US" altLang="zh-CN" sz="3600" b="1" dirty="0">
                <a:solidFill>
                  <a:prstClr val="white"/>
                </a:solidFill>
                <a:effectLst>
                  <a:glow rad="101600">
                    <a:prstClr val="black">
                      <a:alpha val="99000"/>
                    </a:prstClr>
                  </a:glow>
                </a:effectLst>
              </a:rPr>
              <a:t>1</a:t>
            </a:r>
            <a:r>
              <a:rPr lang="zh-CN" altLang="en-US" sz="3600" b="1" dirty="0">
                <a:solidFill>
                  <a:prstClr val="white"/>
                </a:solidFill>
                <a:effectLst>
                  <a:glow rad="101600">
                    <a:prstClr val="black">
                      <a:alpha val="99000"/>
                    </a:prstClr>
                  </a:glow>
                </a:effectLst>
              </a:rPr>
              <a:t>）和其他形式的灾难来（</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1-17</a:t>
            </a:r>
            <a:r>
              <a:rPr lang="zh-CN" altLang="en-US" sz="3600" b="1" dirty="0">
                <a:solidFill>
                  <a:prstClr val="white"/>
                </a:solidFill>
                <a:effectLst>
                  <a:glow rad="101600">
                    <a:prstClr val="black">
                      <a:alpha val="99000"/>
                    </a:prstClr>
                  </a:glow>
                </a:effectLst>
              </a:rPr>
              <a:t>）教训以色列民。但是，最终神在以色列真正悔改后，才恢复它完全的统治。（</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18-3</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21</a:t>
            </a:r>
            <a:r>
              <a:rPr lang="zh-CN" altLang="en-US" sz="3600" b="1" dirty="0">
                <a:solidFill>
                  <a:prstClr val="white"/>
                </a:solidFill>
                <a:effectLst>
                  <a:glow rad="101600">
                    <a:prstClr val="black">
                      <a:alpha val="99000"/>
                    </a:prstClr>
                  </a:glow>
                </a:effectLst>
              </a:rPr>
              <a:t>）</a:t>
            </a:r>
            <a:endParaRPr lang="en-SG" sz="3600" b="1" dirty="0">
              <a:solidFill>
                <a:prstClr val="white"/>
              </a:solidFill>
              <a:effectLst>
                <a:glow rad="101600">
                  <a:prstClr val="black">
                    <a:alpha val="99000"/>
                  </a:prstClr>
                </a:glow>
              </a:effectLst>
            </a:endParaRPr>
          </a:p>
          <a:p>
            <a:pPr>
              <a:buClrTx/>
              <a:buSzTx/>
              <a:buFontTx/>
              <a:buNone/>
            </a:pPr>
            <a:endParaRPr lang="en-US" sz="36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37260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3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4038242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defTabSz="914400" eaLnBrk="1" hangingPunct="1">
              <a:spcBef>
                <a:spcPct val="50000"/>
              </a:spcBef>
              <a:buClrTx/>
              <a:buSzTx/>
              <a:defRPr/>
            </a:pPr>
            <a:r>
              <a:rPr lang="ja-JP" altLang="en-US" sz="4000" b="1" dirty="0">
                <a:solidFill>
                  <a:srgbClr val="FFFFFF"/>
                </a:solidFill>
                <a:effectLst>
                  <a:glow rad="101600">
                    <a:srgbClr val="000000"/>
                  </a:glow>
                </a:effectLst>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600" b="1" dirty="0">
                <a:solidFill>
                  <a:srgbClr val="FFFFFF"/>
                </a:solidFill>
                <a:effectLst>
                  <a:glow rad="101600">
                    <a:srgbClr val="000000"/>
                  </a:glow>
                </a:effectLst>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78835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lnSpc>
                <a:spcPct val="90000"/>
              </a:lnSpc>
              <a:spcBef>
                <a:spcPct val="20000"/>
              </a:spcBef>
              <a:buClrTx/>
              <a:buSzTx/>
              <a:buFontTx/>
              <a:buNone/>
            </a:pPr>
            <a:r>
              <a:rPr lang="ru-RU" altLang="zh-CN" sz="4400" b="1" dirty="0">
                <a:solidFill>
                  <a:srgbClr val="000000"/>
                </a:solidFill>
                <a:latin typeface="Arial" charset="0"/>
                <a:ea typeface="ＭＳ Ｐゴシック" charset="0"/>
              </a:rPr>
              <a:t>“</a:t>
            </a:r>
            <a:r>
              <a:rPr lang="zh-CN" altLang="en-US" sz="4400" b="1" dirty="0">
                <a:solidFill>
                  <a:srgbClr val="000000"/>
                </a:solidFill>
                <a:latin typeface="Arial" charset="0"/>
                <a:ea typeface="ＭＳ Ｐゴシック" charset="0"/>
              </a:rPr>
              <a:t>好的</a:t>
            </a:r>
            <a:r>
              <a:rPr lang="en-US" altLang="zh-CN" sz="4400" b="1" dirty="0">
                <a:solidFill>
                  <a:srgbClr val="000000"/>
                </a:solidFill>
                <a:latin typeface="Arial" charset="0"/>
                <a:ea typeface="ＭＳ Ｐゴシック" charset="0"/>
              </a:rPr>
              <a:t>.</a:t>
            </a:r>
            <a:r>
              <a:rPr lang="ru-RU" altLang="zh-CN" sz="4400" b="1" dirty="0">
                <a:solidFill>
                  <a:srgbClr val="000000"/>
                </a:solidFill>
                <a:latin typeface="Arial" charset="0"/>
                <a:ea typeface="ＭＳ Ｐゴシック" charset="0"/>
              </a:rPr>
              <a:t>"</a:t>
            </a:r>
            <a:endParaRPr lang="en-US" altLang="zh-CN" sz="4400" b="1" dirty="0">
              <a:solidFill>
                <a:srgbClr val="000000"/>
              </a:solidFill>
              <a:latin typeface="Arial" charset="0"/>
              <a:ea typeface="ＭＳ Ｐゴシック" charset="0"/>
            </a:endParaRPr>
          </a:p>
        </p:txBody>
      </p:sp>
      <p:sp>
        <p:nvSpPr>
          <p:cNvPr id="8" name="Rectangle 2"/>
          <p:cNvSpPr txBox="1">
            <a:spLocks noChangeArrowheads="1"/>
          </p:cNvSpPr>
          <p:nvPr/>
        </p:nvSpPr>
        <p:spPr bwMode="auto">
          <a:xfrm>
            <a:off x="467544" y="3032374"/>
            <a:ext cx="8568952"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buClrTx/>
              <a:buSzTx/>
              <a:defRPr/>
            </a:pPr>
            <a:r>
              <a:rPr lang="ru-RU" sz="3600" b="1" dirty="0">
                <a:effectLst>
                  <a:glow rad="127000">
                    <a:srgbClr val="000000"/>
                  </a:glow>
                </a:effectLst>
                <a:latin typeface="Arial" charset="0"/>
                <a:ea typeface="ＭＳ Ｐゴシック" charset="0"/>
              </a:rPr>
              <a:t>"</a:t>
            </a:r>
            <a:r>
              <a:rPr lang="en-US" altLang="zh-CN" sz="3600" b="1" dirty="0">
                <a:effectLst>
                  <a:glow rad="127000">
                    <a:srgbClr val="000000"/>
                  </a:glow>
                </a:effectLst>
                <a:latin typeface="Arial" charset="0"/>
                <a:ea typeface="ＭＳ Ｐゴシック" charset="0"/>
              </a:rPr>
              <a:t>1</a:t>
            </a:r>
            <a:r>
              <a:rPr lang="zh-CN" altLang="en-US" sz="3600" b="1" dirty="0">
                <a:effectLst>
                  <a:glow rad="127000">
                    <a:srgbClr val="000000"/>
                  </a:glow>
                </a:effectLst>
                <a:latin typeface="Arial" charset="0"/>
                <a:ea typeface="ＭＳ Ｐゴシック" charset="0"/>
              </a:rPr>
              <a:t>耶和华的话临到毗土珥的儿子约珥。</a:t>
            </a: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 </a:t>
            </a:r>
            <a:br>
              <a:rPr lang="en-US" sz="3600" b="1" dirty="0">
                <a:effectLst>
                  <a:glow rad="127000">
                    <a:srgbClr val="000000"/>
                  </a:glow>
                </a:effectLst>
                <a:latin typeface="Arial" charset="0"/>
                <a:ea typeface="ＭＳ Ｐゴシック" charset="0"/>
              </a:rPr>
            </a:br>
            <a:r>
              <a:rPr lang="en-US" sz="3600" b="1" dirty="0">
                <a:effectLst>
                  <a:glow rad="127000">
                    <a:srgbClr val="000000"/>
                  </a:glow>
                </a:effectLst>
                <a:latin typeface="Arial" charset="0"/>
                <a:ea typeface="ＭＳ Ｐゴシック" charset="0"/>
              </a:rPr>
              <a:t>(</a:t>
            </a:r>
            <a:r>
              <a:rPr lang="en-US" sz="3600" b="1" dirty="0" err="1">
                <a:effectLst>
                  <a:glow rad="127000">
                    <a:srgbClr val="000000"/>
                  </a:glow>
                </a:effectLst>
                <a:latin typeface="Arial" charset="0"/>
                <a:ea typeface="ＭＳ Ｐゴシック" charset="0"/>
              </a:rPr>
              <a:t>约珥书</a:t>
            </a:r>
            <a:r>
              <a:rPr lang="en-US" sz="3600" b="1" dirty="0">
                <a:effectLst>
                  <a:glow rad="127000">
                    <a:srgbClr val="000000"/>
                  </a:glow>
                </a:effectLst>
                <a:latin typeface="Arial" charset="0"/>
                <a:ea typeface="ＭＳ Ｐゴシック" charset="0"/>
              </a:rPr>
              <a:t> 1:1 ).</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zh-CN" altLang="en-US" sz="4000" b="1" dirty="0">
                <a:solidFill>
                  <a:schemeClr val="bg1"/>
                </a:solidFill>
                <a:effectLst>
                  <a:glow rad="165100">
                    <a:schemeClr val="tx1"/>
                  </a:glow>
                </a:effectLst>
                <a:latin typeface="Arial" charset="0"/>
                <a:ea typeface="ＭＳ Ｐゴシック" charset="0"/>
              </a:rPr>
              <a:t>“告诉他们有关蝗虫的事。”</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buClrTx/>
                <a:buSzTx/>
                <a:buFontTx/>
                <a:buNone/>
                <a:defRPr/>
              </a:pPr>
              <a:r>
                <a:rPr lang="zh-CN" altLang="en-US" sz="3600" b="1" dirty="0">
                  <a:effectLst>
                    <a:glow rad="127000">
                      <a:srgbClr val="000000"/>
                    </a:glow>
                  </a:effectLst>
                  <a:latin typeface="Arial" charset="0"/>
                  <a:ea typeface="ＭＳ Ｐゴシック" charset="0"/>
                </a:rPr>
                <a:t>没有注明国王 </a:t>
              </a:r>
              <a:r>
                <a:rPr lang="en-US" altLang="zh-CN" sz="3600" b="1" dirty="0">
                  <a:effectLst>
                    <a:glow rad="127000">
                      <a:srgbClr val="000000"/>
                    </a:glow>
                  </a:effectLst>
                  <a:latin typeface="Arial" charset="0"/>
                  <a:ea typeface="ＭＳ Ｐゴシック" charset="0"/>
                </a:rPr>
                <a:t>= </a:t>
              </a:r>
              <a:r>
                <a:rPr lang="zh-CN" altLang="en-US" sz="3600" b="1" dirty="0">
                  <a:effectLst>
                    <a:glow rad="127000">
                      <a:srgbClr val="000000"/>
                    </a:glow>
                  </a:effectLst>
                  <a:latin typeface="Arial" charset="0"/>
                  <a:ea typeface="ＭＳ Ｐゴシック" charset="0"/>
                </a:rPr>
                <a:t>没有注明日期</a:t>
              </a:r>
              <a:endParaRPr lang="en-US" sz="3600" b="1" dirty="0">
                <a:effectLst>
                  <a:glow rad="127000">
                    <a:srgbClr val="000000"/>
                  </a:glow>
                </a:effectLst>
                <a:latin typeface="Arial" charset="0"/>
                <a:ea typeface="ＭＳ Ｐゴシック" charset="0"/>
              </a:endParaRPr>
            </a:p>
          </p:txBody>
        </p:sp>
      </p:grpSp>
    </p:spTree>
    <p:extLst>
      <p:ext uri="{BB962C8B-B14F-4D97-AF65-F5344CB8AC3E}">
        <p14:creationId xmlns:p14="http://schemas.microsoft.com/office/powerpoint/2010/main" val="1943558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约珥</a:t>
            </a:r>
            <a:r>
              <a:rPr lang="zh-CN" alt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名字</a:t>
            </a:r>
            <a:r>
              <a:rPr lang="en-US" sz="4000" b="1" dirty="0">
                <a:effectLst>
                  <a:glow rad="127000">
                    <a:schemeClr val="tx1"/>
                  </a:glow>
                </a:effectLst>
                <a:latin typeface="Arial" charset="0"/>
                <a:ea typeface="ＭＳ Ｐゴシック" charset="0"/>
                <a:cs typeface="ＭＳ Ｐゴシック" charset="0"/>
              </a:rPr>
              <a:t> = </a:t>
            </a:r>
            <a:r>
              <a:rPr lang="en-US" sz="4000" b="1" dirty="0" err="1">
                <a:effectLst>
                  <a:glow rad="127000">
                    <a:schemeClr val="tx1"/>
                  </a:glow>
                </a:effectLst>
                <a:latin typeface="Arial" charset="0"/>
                <a:ea typeface="ＭＳ Ｐゴシック" charset="0"/>
                <a:cs typeface="ＭＳ Ｐゴシック" charset="0"/>
              </a:rPr>
              <a:t>主神</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err="1">
                <a:solidFill>
                  <a:srgbClr val="FFFFFF"/>
                </a:solidFill>
                <a:effectLst>
                  <a:glow rad="127000">
                    <a:srgbClr val="000000"/>
                  </a:glow>
                </a:effectLst>
                <a:latin typeface="Arial" charset="0"/>
                <a:ea typeface="ＭＳ Ｐゴシック" charset="0"/>
                <a:cs typeface="ＭＳ Ｐゴシック" charset="0"/>
              </a:rPr>
              <a:t>约</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Jo</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耶和华</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主</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err="1">
                <a:solidFill>
                  <a:srgbClr val="FFFFFF"/>
                </a:solidFill>
                <a:effectLst>
                  <a:glow rad="127000">
                    <a:srgbClr val="000000"/>
                  </a:glow>
                </a:effectLst>
                <a:latin typeface="Arial" charset="0"/>
                <a:ea typeface="ＭＳ Ｐゴシック" charset="0"/>
                <a:cs typeface="ＭＳ Ｐゴシック" charset="0"/>
              </a:rPr>
              <a:t>珥</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El</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上帝</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上帝</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8171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老年人哪！你们要听这话。</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这地所有的居民啊！你们要留心听。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在你们的日子，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或在你们祖先的日子，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曾有这样的事吗？</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你们要把这事传与子，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子传与孙，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孙传与后代。</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约珥 </a:t>
            </a:r>
            <a:r>
              <a:rPr lang="en-US" sz="3200" b="1" dirty="0">
                <a:effectLst>
                  <a:glow rad="127000">
                    <a:schemeClr val="tx1"/>
                  </a:glow>
                </a:effectLst>
                <a:latin typeface="Arial" charset="0"/>
                <a:ea typeface="ＭＳ Ｐゴシック" charset="0"/>
                <a:cs typeface="ＭＳ Ｐゴシック" charset="0"/>
              </a:rPr>
              <a:t>1:2-3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96656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r>
              <a:rPr lang="en-US" sz="1800" b="1" i="1" dirty="0">
                <a:solidFill>
                  <a:schemeClr val="bg1"/>
                </a:solidFill>
                <a:latin typeface="Arial"/>
                <a:cs typeface="Arial"/>
              </a:rPr>
              <a:t>The Acrostic Summarized Bible</a:t>
            </a:r>
            <a:r>
              <a:rPr lang="en-US" sz="1800" b="1" dirty="0">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400" dirty="0">
                <a:solidFill>
                  <a:srgbClr val="0E0E0E"/>
                </a:solidFill>
                <a:effectLst/>
                <a:latin typeface=".AppleSystemUIFont"/>
              </a:rPr>
              <a:t>1. </a:t>
            </a:r>
            <a:r>
              <a:rPr lang="zh-CN" altLang="en-US" sz="2400" dirty="0">
                <a:solidFill>
                  <a:srgbClr val="0E0E0E"/>
                </a:solidFill>
                <a:effectLst/>
                <a:latin typeface=".AppleSystemUIFont"/>
              </a:rPr>
              <a:t>呼求以避免审判</a:t>
            </a:r>
          </a:p>
          <a:p>
            <a:r>
              <a:rPr lang="en-US" altLang="zh-CN" sz="2400" dirty="0">
                <a:solidFill>
                  <a:srgbClr val="0E0E0E"/>
                </a:solidFill>
                <a:effectLst/>
                <a:latin typeface=".AppleSystemUIFont"/>
              </a:rPr>
              <a:t>2. </a:t>
            </a:r>
            <a:r>
              <a:rPr lang="zh-CN" altLang="en-US" sz="2400" dirty="0">
                <a:solidFill>
                  <a:srgbClr val="0E0E0E"/>
                </a:solidFill>
                <a:effectLst/>
                <a:latin typeface=".AppleSystemUIFont"/>
              </a:rPr>
              <a:t>回归神的祝福</a:t>
            </a:r>
          </a:p>
          <a:p>
            <a:r>
              <a:rPr lang="en-US" altLang="zh-CN" sz="2400" dirty="0">
                <a:solidFill>
                  <a:srgbClr val="0E0E0E"/>
                </a:solidFill>
                <a:effectLst/>
                <a:latin typeface=".AppleSystemUIFont"/>
              </a:rPr>
              <a:t>3. </a:t>
            </a:r>
            <a:r>
              <a:rPr lang="zh-CN" altLang="en-US" sz="2400" dirty="0">
                <a:solidFill>
                  <a:srgbClr val="0E0E0E"/>
                </a:solidFill>
                <a:effectLst/>
                <a:latin typeface=".AppleSystemUIFont"/>
              </a:rPr>
              <a:t>顺服神的主权</a:t>
            </a:r>
          </a:p>
        </p:txBody>
      </p:sp>
    </p:spTree>
    <p:extLst>
      <p:ext uri="{BB962C8B-B14F-4D97-AF65-F5344CB8AC3E}">
        <p14:creationId xmlns:p14="http://schemas.microsoft.com/office/powerpoint/2010/main" val="3325916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draft_lens6594562module53438082photo_1251100778LOCUST_-_SWARM_-_old_photo_-_GOOD.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ext Box 1"/>
          <p:cNvSpPr txBox="1">
            <a:spLocks noChangeArrowheads="1"/>
          </p:cNvSpPr>
          <p:nvPr/>
        </p:nvSpPr>
        <p:spPr bwMode="auto">
          <a:xfrm>
            <a:off x="990600" y="1676400"/>
            <a:ext cx="7239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C.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日期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放逐前末期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zh-CN" alt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公元前</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597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与</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586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之</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间</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11266" name="Text Box 2"/>
          <p:cNvSpPr txBox="1">
            <a:spLocks noChangeArrowheads="1"/>
          </p:cNvSpPr>
          <p:nvPr/>
        </p:nvSpPr>
        <p:spPr bwMode="auto">
          <a:xfrm>
            <a:off x="990600" y="3486150"/>
            <a:ext cx="777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D</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收件人</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犹大人，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应为对锡</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安和寺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庙的引用</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(1:9, 13-14; 2:15-17, 23, 32; 3:1, 5-6, 16-17, 20-21).</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76805" name="Text Box 3"/>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000000"/>
                </a:solidFill>
                <a:effectLst>
                  <a:glow rad="127000">
                    <a:srgbClr val="FFFFFF"/>
                  </a:glow>
                </a:effectLst>
                <a:uLnTx/>
                <a:uFillTx/>
                <a:latin typeface="Arial" charset="0"/>
                <a:ea typeface="SimSun" charset="0"/>
              </a:rPr>
              <a:t>577</a:t>
            </a:r>
          </a:p>
        </p:txBody>
      </p:sp>
      <p:sp>
        <p:nvSpPr>
          <p:cNvPr id="76806" name="Text Box 4"/>
          <p:cNvSpPr txBox="1">
            <a:spLocks noChangeArrowheads="1"/>
          </p:cNvSpPr>
          <p:nvPr/>
        </p:nvSpPr>
        <p:spPr bwMode="auto">
          <a:xfrm>
            <a:off x="7620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1"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rPr>
              <a:t>日期与收件人</a:t>
            </a:r>
          </a:p>
        </p:txBody>
      </p:sp>
    </p:spTree>
    <p:extLst>
      <p:ext uri="{BB962C8B-B14F-4D97-AF65-F5344CB8AC3E}">
        <p14:creationId xmlns:p14="http://schemas.microsoft.com/office/powerpoint/2010/main" val="285284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p:par>
                      </p:childTnLst>
                    </p:cTn>
                  </p:par>
                  <p:par>
                    <p:cTn id="5" fill="hold" nodeType="clickPar">
                      <p:stCondLst>
                        <p:cond delay="indefinite"/>
                      </p:stCondLst>
                      <p:childTnLst>
                        <p:par>
                          <p:cTn id="6"/>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0"/>
            <a:ext cx="838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0"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AutoShape 3"/>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蝗灾前</a:t>
            </a:r>
          </a:p>
        </p:txBody>
      </p:sp>
      <p:sp>
        <p:nvSpPr>
          <p:cNvPr id="12292" name="AutoShape 4"/>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蝗灾后</a:t>
            </a:r>
          </a:p>
        </p:txBody>
      </p:sp>
      <p:sp>
        <p:nvSpPr>
          <p:cNvPr id="12293" name="Oval 5"/>
          <p:cNvSpPr>
            <a:spLocks noChangeArrowheads="1"/>
          </p:cNvSpPr>
          <p:nvPr/>
        </p:nvSpPr>
        <p:spPr bwMode="auto">
          <a:xfrm>
            <a:off x="1295400" y="4191000"/>
            <a:ext cx="2590800" cy="20574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2294" name="Oval 6"/>
          <p:cNvSpPr>
            <a:spLocks noChangeArrowheads="1"/>
          </p:cNvSpPr>
          <p:nvPr/>
        </p:nvSpPr>
        <p:spPr bwMode="auto">
          <a:xfrm>
            <a:off x="5334000" y="4419600"/>
            <a:ext cx="1447800" cy="17526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33127" name="Rectangle 7"/>
          <p:cNvSpPr>
            <a:spLocks noGrp="1" noChangeArrowheads="1"/>
          </p:cNvSpPr>
          <p:nvPr>
            <p:ph type="title" idx="4294967295"/>
          </p:nvPr>
        </p:nvSpPr>
        <p:spPr>
          <a:xfrm>
            <a:off x="1066800" y="152400"/>
            <a:ext cx="7772400" cy="9144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latin typeface="Times New Roman" charset="0"/>
                <a:ea typeface="SimSun" charset="0"/>
                <a:cs typeface="SimSun" charset="0"/>
              </a:rPr>
              <a:t>现代蝗灾 </a:t>
            </a:r>
            <a:br>
              <a:rPr lang="en-US" sz="2400" b="1">
                <a:latin typeface="Times New Roman" charset="0"/>
                <a:ea typeface="SimSun" charset="0"/>
                <a:cs typeface="SimSun" charset="0"/>
              </a:rPr>
            </a:br>
            <a:r>
              <a:rPr lang="en-US" sz="2400" b="1">
                <a:latin typeface="Times New Roman" charset="0"/>
                <a:ea typeface="SimSun" charset="0"/>
                <a:cs typeface="SimSun" charset="0"/>
              </a:rPr>
              <a:t>(森特勒利亚宾夕法尼亚州，美国）</a:t>
            </a:r>
          </a:p>
        </p:txBody>
      </p:sp>
    </p:spTree>
    <p:extLst>
      <p:ext uri="{BB962C8B-B14F-4D97-AF65-F5344CB8AC3E}">
        <p14:creationId xmlns:p14="http://schemas.microsoft.com/office/powerpoint/2010/main" val="18489846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2289"/>
                                        </p:tgtEl>
                                        <p:attrNameLst>
                                          <p:attrName>style.visibility</p:attrName>
                                        </p:attrNameLst>
                                      </p:cBhvr>
                                      <p:to>
                                        <p:strVal val="visible"/>
                                      </p:to>
                                    </p:set>
                                    <p:animEffect transition="in" filter="fade">
                                      <p:cBhvr additive="repl">
                                        <p:cTn id="7" dur="500"/>
                                        <p:tgtEl>
                                          <p:spTgt spid="12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2291"/>
                                        </p:tgtEl>
                                        <p:attrNameLst>
                                          <p:attrName>style.visibility</p:attrName>
                                        </p:attrNameLst>
                                      </p:cBhvr>
                                      <p:to>
                                        <p:strVal val="visible"/>
                                      </p:to>
                                    </p:set>
                                    <p:animEffect transition="in" filter="fade">
                                      <p:cBhvr additive="repl">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2292"/>
                                        </p:tgtEl>
                                        <p:attrNameLst>
                                          <p:attrName>style.visibility</p:attrName>
                                        </p:attrNameLst>
                                      </p:cBhvr>
                                      <p:to>
                                        <p:strVal val="visible"/>
                                      </p:to>
                                    </p:set>
                                    <p:animEffect transition="in" filter="fade">
                                      <p:cBhvr additive="repl">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2290"/>
                                        </p:tgtEl>
                                        <p:attrNameLst>
                                          <p:attrName>style.visibility</p:attrName>
                                        </p:attrNameLst>
                                      </p:cBhvr>
                                      <p:to>
                                        <p:strVal val="visible"/>
                                      </p:to>
                                    </p:set>
                                    <p:animEffect transition="in" filter="fade">
                                      <p:cBhvr additive="repl">
                                        <p:cTn id="22" dur="500"/>
                                        <p:tgtEl>
                                          <p:spTgt spid="122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additive="repl">
                                        <p:cTn id="26" dur="1" fill="hold">
                                          <p:stCondLst>
                                            <p:cond delay="0"/>
                                          </p:stCondLst>
                                        </p:cTn>
                                        <p:tgtEl>
                                          <p:spTgt spid="12293"/>
                                        </p:tgtEl>
                                        <p:attrNameLst>
                                          <p:attrName>style.visibility</p:attrName>
                                        </p:attrNameLst>
                                      </p:cBhvr>
                                      <p:to>
                                        <p:strVal val="visible"/>
                                      </p:to>
                                    </p:set>
                                    <p:animEffect transition="in" filter="fade">
                                      <p:cBhvr additive="repl">
                                        <p:cTn id="27" dur="500"/>
                                        <p:tgtEl>
                                          <p:spTgt spid="122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grpId="0" nodeType="clickEffect">
                                  <p:stCondLst>
                                    <p:cond delay="0"/>
                                  </p:stCondLst>
                                  <p:childTnLst>
                                    <p:set>
                                      <p:cBhvr additive="repl">
                                        <p:cTn id="31" dur="1" fill="hold">
                                          <p:stCondLst>
                                            <p:cond delay="0"/>
                                          </p:stCondLst>
                                        </p:cTn>
                                        <p:tgtEl>
                                          <p:spTgt spid="12294"/>
                                        </p:tgtEl>
                                        <p:attrNameLst>
                                          <p:attrName>style.visibility</p:attrName>
                                        </p:attrNameLst>
                                      </p:cBhvr>
                                      <p:to>
                                        <p:strVal val="visible"/>
                                      </p:to>
                                    </p:set>
                                    <p:animEffect transition="in" filter="fade">
                                      <p:cBhvr additive="repl">
                                        <p:cTn id="3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对犹大所执行的审判提醒我们要悔改，因为在耶和华的日子，神要藉着巴比伦的入侵带来更加悲惨的日子，但上帝仍然应许通过审判列国来执行赦免、释放和修复。</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约珥书</a:t>
            </a:r>
            <a:br>
              <a:rPr lang="en-US"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buClrTx/>
              <a:buSzTx/>
              <a:buFontTx/>
              <a:buNone/>
              <a:defRPr/>
            </a:pPr>
            <a:r>
              <a:rPr lang="en-US" altLang="zh-CN" b="1" kern="0" dirty="0">
                <a:solidFill>
                  <a:srgbClr val="000000"/>
                </a:solidFill>
                <a:cs typeface="MS PGothic" charset="0"/>
              </a:rPr>
              <a:t>575</a:t>
            </a:r>
          </a:p>
          <a:p>
            <a:pPr algn="ctr" defTabSz="914400" eaLnBrk="1" hangingPunct="1">
              <a:buClrTx/>
              <a:buSzTx/>
              <a:buFontTx/>
              <a:buNone/>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48055275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0" name="Rectangle 2"/>
          <p:cNvSpPr>
            <a:spLocks noGrp="1" noChangeArrowheads="1"/>
          </p:cNvSpPr>
          <p:nvPr>
            <p:ph type="title" idx="4294967295"/>
          </p:nvPr>
        </p:nvSpPr>
        <p:spPr>
          <a:xfrm>
            <a:off x="1066800" y="379413"/>
            <a:ext cx="77724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a:solidFill>
                  <a:srgbClr val="FFFFFF"/>
                </a:solidFill>
                <a:latin typeface="Times New Roman" charset="0"/>
                <a:ea typeface="SimSun" charset="0"/>
                <a:cs typeface="SimSun" charset="0"/>
              </a:rPr>
              <a:t>E.	场合</a:t>
            </a:r>
          </a:p>
        </p:txBody>
      </p:sp>
      <p:sp>
        <p:nvSpPr>
          <p:cNvPr id="135171" name="Rectangle 3"/>
          <p:cNvSpPr>
            <a:spLocks noGrp="1" noChangeArrowheads="1"/>
          </p:cNvSpPr>
          <p:nvPr>
            <p:ph type="body" idx="4294967295"/>
          </p:nvPr>
        </p:nvSpPr>
        <p:spPr>
          <a:xfrm>
            <a:off x="1062038" y="1766888"/>
            <a:ext cx="6786562" cy="3795712"/>
          </a:xfrm>
        </p:spPr>
        <p:txBody>
          <a:bodyPr/>
          <a:lstStyle/>
          <a:p>
            <a:pPr marL="339725" indent="-339725" eaLnBrk="1" hangingPunct="1">
              <a:lnSpc>
                <a:spcPct val="80000"/>
              </a:lnSpc>
              <a:spcBef>
                <a:spcPts val="900"/>
              </a:spcBef>
              <a:buClr>
                <a:srgbClr val="FFFFFF"/>
              </a:buClr>
              <a:buFont typeface="Times New Roman" charset="0"/>
              <a:buBlip>
                <a:blip r:embed="rId5"/>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b="1">
                <a:solidFill>
                  <a:srgbClr val="FFFFFF"/>
                </a:solidFill>
                <a:latin typeface="Times New Roman" charset="0"/>
                <a:ea typeface="SimSun" charset="0"/>
                <a:cs typeface="SimSun" charset="0"/>
              </a:rPr>
              <a:t>近期的蝗灾入侵犹大</a:t>
            </a:r>
          </a:p>
        </p:txBody>
      </p:sp>
      <p:sp>
        <p:nvSpPr>
          <p:cNvPr id="135172"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577</a:t>
            </a:r>
          </a:p>
        </p:txBody>
      </p:sp>
    </p:spTree>
    <p:extLst>
      <p:ext uri="{BB962C8B-B14F-4D97-AF65-F5344CB8AC3E}">
        <p14:creationId xmlns:p14="http://schemas.microsoft.com/office/powerpoint/2010/main" val="3526105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剪</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蚂</a:t>
            </a:r>
            <a:r>
              <a:rPr lang="zh-CN" altLang="en-US" sz="3600" b="1" dirty="0">
                <a:effectLst>
                  <a:glow rad="127000">
                    <a:schemeClr val="tx1"/>
                  </a:glow>
                </a:effectLst>
                <a:latin typeface="Arial" charset="0"/>
                <a:ea typeface="ＭＳ Ｐゴシック" charset="0"/>
                <a:cs typeface="ＭＳ Ｐゴシック" charset="0"/>
              </a:rPr>
              <a:t>蚱吃了。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约珥 </a:t>
            </a:r>
            <a:r>
              <a:rPr lang="en-US" sz="36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9849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酒醉的人哪！你们要醒过来；要哀哭！</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所有嗜酒的人哪！你们都要为甜酒哀号，</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因为甜酒从你们的口里断绝了。</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(1:5 </a:t>
            </a:r>
            <a:r>
              <a:rPr lang="en-US" altLang="zh-CN" sz="3200" b="1" dirty="0">
                <a:solidFill>
                  <a:schemeClr val="tx1"/>
                </a:solidFill>
                <a:effectLst/>
                <a:latin typeface="Arial" charset="0"/>
                <a:ea typeface="ＭＳ Ｐゴシック" charset="0"/>
                <a:cs typeface="ＭＳ Ｐゴシック" charset="0"/>
              </a:rPr>
              <a:t>CNV</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398258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因为有一民族上来侵犯我的国土，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他们强大又无数；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他们的牙齿像狮子的牙齿，</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他们有母狮的大牙。</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70544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他们使我的葡萄树荒凉，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折断了我的无花果树，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把树皮剥尽，丢在一旁，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使枝条露白。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17063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a:t>
            </a:r>
          </a:p>
        </p:txBody>
      </p:sp>
      <p:pic>
        <p:nvPicPr>
          <p:cNvPr id="2" name="Picture 1"/>
          <p:cNvPicPr>
            <a:picLocks noChangeAspect="1"/>
          </p:cNvPicPr>
          <p:nvPr/>
        </p:nvPicPr>
        <p:blipFill>
          <a:blip r:embed="rId3"/>
          <a:stretch>
            <a:fillRect/>
          </a:stretch>
        </p:blipFill>
        <p:spPr>
          <a:xfrm>
            <a:off x="32296" y="0"/>
            <a:ext cx="9111704" cy="6833778"/>
          </a:xfrm>
          <a:prstGeom prst="rect">
            <a:avLst/>
          </a:prstGeom>
        </p:spPr>
      </p:pic>
      <p:sp>
        <p:nvSpPr>
          <p:cNvPr id="3" name="TextBox 2"/>
          <p:cNvSpPr txBox="1"/>
          <p:nvPr/>
        </p:nvSpPr>
        <p:spPr>
          <a:xfrm>
            <a:off x="326404" y="2276872"/>
            <a:ext cx="8523487" cy="1754326"/>
          </a:xfrm>
          <a:prstGeom prst="rect">
            <a:avLst/>
          </a:prstGeom>
          <a:noFill/>
        </p:spPr>
        <p:txBody>
          <a:bodyPr wrap="none" rtlCol="0">
            <a:spAutoFit/>
          </a:bodyPr>
          <a:lstStyle/>
          <a:p>
            <a:pPr algn="ctr"/>
            <a:r>
              <a:rPr lang="zh-CN" altLang="en-US" sz="3600" b="1" dirty="0">
                <a:solidFill>
                  <a:srgbClr val="FF6600"/>
                </a:solidFill>
              </a:rPr>
              <a:t>哀哉那日！</a:t>
            </a:r>
          </a:p>
          <a:p>
            <a:pPr algn="ctr"/>
            <a:r>
              <a:rPr lang="zh-CN" altLang="en-US" sz="3600" b="1" dirty="0">
                <a:solidFill>
                  <a:srgbClr val="FF6600"/>
                </a:solidFill>
              </a:rPr>
              <a:t>因为耶和华的日子临近了；</a:t>
            </a:r>
          </a:p>
          <a:p>
            <a:pPr algn="ctr"/>
            <a:r>
              <a:rPr lang="zh-CN" altLang="en-US" sz="3600" b="1" dirty="0">
                <a:solidFill>
                  <a:srgbClr val="FF6600"/>
                </a:solidFill>
              </a:rPr>
              <a:t>那日来到，好象毁灭从全能者临到一样。</a:t>
            </a:r>
            <a:endParaRPr lang="en-GB" sz="3600" b="1" dirty="0">
              <a:solidFill>
                <a:srgbClr val="FF6600"/>
              </a:solidFill>
            </a:endParaRPr>
          </a:p>
        </p:txBody>
      </p:sp>
      <p:sp>
        <p:nvSpPr>
          <p:cNvPr id="4" name="TextBox 3"/>
          <p:cNvSpPr txBox="1"/>
          <p:nvPr/>
        </p:nvSpPr>
        <p:spPr>
          <a:xfrm>
            <a:off x="32296" y="236220"/>
            <a:ext cx="1587376" cy="646331"/>
          </a:xfrm>
          <a:prstGeom prst="rect">
            <a:avLst/>
          </a:prstGeom>
          <a:solidFill>
            <a:schemeClr val="tx1"/>
          </a:solidFill>
        </p:spPr>
        <p:txBody>
          <a:bodyPr wrap="square" rtlCol="0">
            <a:spAutoFit/>
          </a:bodyPr>
          <a:lstStyle/>
          <a:p>
            <a:pPr algn="r"/>
            <a:r>
              <a:rPr lang="zh-CN" altLang="en-US" sz="3600" dirty="0">
                <a:solidFill>
                  <a:srgbClr val="FF6600"/>
                </a:solidFill>
              </a:rPr>
              <a:t>约珥</a:t>
            </a:r>
            <a:endParaRPr lang="en-GB" sz="3600" dirty="0">
              <a:solidFill>
                <a:srgbClr val="FF6600"/>
              </a:solidFill>
            </a:endParaRPr>
          </a:p>
        </p:txBody>
      </p:sp>
    </p:spTree>
    <p:extLst>
      <p:ext uri="{BB962C8B-B14F-4D97-AF65-F5344CB8AC3E}">
        <p14:creationId xmlns:p14="http://schemas.microsoft.com/office/powerpoint/2010/main" val="30829857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zh-CN" altLang="en-US" sz="4000" b="1" dirty="0">
                <a:solidFill>
                  <a:srgbClr val="FFFFFF"/>
                </a:solidFill>
                <a:effectLst/>
                <a:latin typeface="Arial" charset="0"/>
                <a:ea typeface="ＭＳ Ｐゴシック" charset="0"/>
                <a:cs typeface="ＭＳ Ｐゴシック" charset="0"/>
              </a:rPr>
              <a:t>约珥书第</a:t>
            </a:r>
            <a:r>
              <a:rPr lang="en-US" altLang="zh-CN" sz="4000" b="1" dirty="0">
                <a:solidFill>
                  <a:srgbClr val="FFFFFF"/>
                </a:solidFill>
                <a:effectLst/>
                <a:latin typeface="Arial" charset="0"/>
                <a:ea typeface="ＭＳ Ｐゴシック" charset="0"/>
                <a:cs typeface="ＭＳ Ｐゴシック" charset="0"/>
              </a:rPr>
              <a:t>1</a:t>
            </a:r>
            <a:r>
              <a:rPr lang="zh-CN" altLang="en-US" sz="4000" b="1" dirty="0">
                <a:solidFill>
                  <a:srgbClr val="FFFFFF"/>
                </a:solidFill>
                <a:effectLst/>
                <a:latin typeface="Arial" charset="0"/>
                <a:ea typeface="ＭＳ Ｐゴシック" charset="0"/>
                <a:cs typeface="ＭＳ Ｐゴシック" charset="0"/>
              </a:rPr>
              <a:t>章中的国家灾难</a:t>
            </a:r>
            <a:endParaRPr lang="en-US" sz="40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两场严重的灾难摧毁了犹大：</a:t>
            </a:r>
            <a:endParaRPr lang="en-US" sz="24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蝗虫灾难</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a:t>
            </a:r>
            <a:r>
              <a:rPr lang="en-US" sz="2400" b="1" dirty="0" err="1">
                <a:solidFill>
                  <a:srgbClr val="FFFFFF"/>
                </a:solidFill>
                <a:latin typeface="Arial" charset="0"/>
                <a:ea typeface="ＭＳ Ｐゴシック" charset="0"/>
                <a:cs typeface="ＭＳ Ｐゴシック" charset="0"/>
              </a:rPr>
              <a:t>约珥书</a:t>
            </a:r>
            <a:r>
              <a:rPr lang="en-US" sz="2400" b="1" dirty="0">
                <a:solidFill>
                  <a:srgbClr val="FFFFFF"/>
                </a:solidFill>
                <a:latin typeface="Arial" charset="0"/>
                <a:ea typeface="ＭＳ Ｐゴシック" charset="0"/>
                <a:cs typeface="ＭＳ Ｐゴシック" charset="0"/>
              </a:rPr>
              <a:t>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干旱</a:t>
            </a:r>
            <a:endParaRPr lang="en-US" altLang="zh-CN" sz="2400" b="1" dirty="0">
              <a:solidFill>
                <a:srgbClr val="FFFFFF"/>
              </a:solidFill>
              <a:latin typeface="Arial" charset="0"/>
              <a:ea typeface="ＭＳ Ｐゴシック" charset="0"/>
              <a:cs typeface="ＭＳ Ｐゴシック" charset="0"/>
            </a:endParaRPr>
          </a:p>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（约珥书</a:t>
            </a:r>
            <a:r>
              <a:rPr lang="en-US" altLang="zh-CN" sz="2400" b="1" dirty="0">
                <a:solidFill>
                  <a:srgbClr val="FFFFFF"/>
                </a:solidFill>
                <a:latin typeface="Arial" charset="0"/>
                <a:ea typeface="ＭＳ Ｐゴシック" charset="0"/>
                <a:cs typeface="ＭＳ Ｐゴシック" charset="0"/>
              </a:rPr>
              <a:t>1:20</a:t>
            </a:r>
            <a:r>
              <a:rPr lang="zh-CN" altLang="en-US" sz="2400" b="1" dirty="0">
                <a:solidFill>
                  <a:srgbClr val="FFFFFF"/>
                </a:solidFill>
                <a:latin typeface="Arial" charset="0"/>
                <a:ea typeface="ＭＳ Ｐゴシック" charset="0"/>
                <a:cs typeface="ＭＳ Ｐゴシック" charset="0"/>
              </a:rPr>
              <a:t>）</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91340"/>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8" name="Rectangle 2"/>
          <p:cNvSpPr>
            <a:spLocks noGrp="1" noChangeArrowheads="1"/>
          </p:cNvSpPr>
          <p:nvPr>
            <p:ph type="title" idx="4294967295"/>
          </p:nvPr>
        </p:nvSpPr>
        <p:spPr>
          <a:xfrm>
            <a:off x="6096000" y="2238375"/>
            <a:ext cx="2819400" cy="2105025"/>
          </a:xfrm>
          <a:solidFill>
            <a:srgbClr val="A50021"/>
          </a:solidFill>
          <a:effectLst>
            <a:outerShdw blurRad="63500" dist="17819" dir="2700000" algn="ctr" rotWithShape="0">
              <a:srgbClr val="000000"/>
            </a:outerShdw>
          </a:effectLst>
        </p:spPr>
        <p:txBody>
          <a:bodyPr/>
          <a:lstStyle/>
          <a:p>
            <a:pPr algn="r" eaLnBrk="1" hangingPunct="1">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a:solidFill>
                  <a:srgbClr val="FFFFFF"/>
                </a:solidFill>
                <a:effectLst>
                  <a:outerShdw blurRad="38100" dist="38100" dir="2700000" algn="tl">
                    <a:srgbClr val="000000"/>
                  </a:outerShdw>
                </a:effectLst>
              </a:rPr>
              <a:t>成年的</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蝗虫在</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交尾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750"/>
            <a:ext cx="10287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6" name="Rectangle 2"/>
          <p:cNvSpPr>
            <a:spLocks noGrp="1" noChangeArrowheads="1"/>
          </p:cNvSpPr>
          <p:nvPr>
            <p:ph type="title" idx="4294967295"/>
          </p:nvPr>
        </p:nvSpPr>
        <p:spPr>
          <a:xfrm>
            <a:off x="457200" y="228600"/>
            <a:ext cx="8382000" cy="838200"/>
          </a:xfrm>
        </p:spPr>
        <p:txBody>
          <a:bodyPr/>
          <a:lstStyle/>
          <a:p>
            <a:pPr algn="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a:solidFill>
                  <a:srgbClr val="FFFFFF"/>
                </a:solidFill>
                <a:effectLst>
                  <a:outerShdw blurRad="50800" dist="101600" dir="2700000" algn="tl" rotWithShape="0">
                    <a:srgbClr val="000000">
                      <a:alpha val="78000"/>
                    </a:srgbClr>
                  </a:outerShdw>
                </a:effectLst>
                <a:latin typeface="Arial"/>
              </a:rPr>
              <a:t>蝗虫的墓地</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盐湖</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犹他州</a:t>
            </a:r>
            <a:endParaRPr lang="en-US" sz="3600" b="1" dirty="0">
              <a:solidFill>
                <a:srgbClr val="FFFFFF"/>
              </a:solidFill>
              <a:effectLst>
                <a:outerShdw blurRad="50800" dist="101600" dir="2700000" algn="tl" rotWithShape="0">
                  <a:srgbClr val="000000">
                    <a:alpha val="78000"/>
                  </a:srgbClr>
                </a:outerShdw>
              </a:effectLst>
              <a:latin typeface="Aria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5" name="Text Box 2"/>
          <p:cNvSpPr txBox="1">
            <a:spLocks noChangeArrowheads="1"/>
          </p:cNvSpPr>
          <p:nvPr/>
        </p:nvSpPr>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1316" name="Text Box 3"/>
          <p:cNvSpPr txBox="1">
            <a:spLocks noChangeArrowheads="1"/>
          </p:cNvSpPr>
          <p:nvPr/>
        </p:nvSpPr>
        <p:spPr bwMode="auto">
          <a:xfrm>
            <a:off x="1371600" y="379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r>
              <a:rPr lang="en-US" sz="4800" b="1">
                <a:solidFill>
                  <a:srgbClr val="FFFFFF"/>
                </a:solidFill>
              </a:rPr>
              <a:t>主词</a:t>
            </a:r>
          </a:p>
        </p:txBody>
      </p:sp>
      <p:sp>
        <p:nvSpPr>
          <p:cNvPr id="141317"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41318" name="Text Box 5"/>
          <p:cNvSpPr txBox="1">
            <a:spLocks noChangeArrowheads="1"/>
          </p:cNvSpPr>
          <p:nvPr/>
        </p:nvSpPr>
        <p:spPr bwMode="auto">
          <a:xfrm>
            <a:off x="2743200" y="4343400"/>
            <a:ext cx="4343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6000" b="1" dirty="0" err="1">
                <a:solidFill>
                  <a:srgbClr val="23FF23"/>
                </a:solidFill>
              </a:rPr>
              <a:t>蝗虫</a:t>
            </a:r>
            <a:endParaRPr lang="en-US" sz="6000" b="1" dirty="0">
              <a:solidFill>
                <a:srgbClr val="23FF23"/>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dirty="0">
                <a:solidFill>
                  <a:schemeClr val="bg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上帝承诺将永远住在耶路撒冷（</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），并差派祂的灵（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这是根据祂的圣约，来保守耶路撒冷作为祂所拣选的地方。 （王上</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23-61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那么</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妥拉</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是如何描述蝗虫的呢？</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45056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Tree>
    <p:extLst>
      <p:ext uri="{BB962C8B-B14F-4D97-AF65-F5344CB8AC3E}">
        <p14:creationId xmlns:p14="http://schemas.microsoft.com/office/powerpoint/2010/main" val="602505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585650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0" name="Rectangle 2"/>
          <p:cNvSpPr>
            <a:spLocks noGrp="1" noChangeArrowheads="1"/>
          </p:cNvSpPr>
          <p:nvPr>
            <p:ph type="title" idx="4294967295"/>
          </p:nvPr>
        </p:nvSpPr>
        <p:spPr>
          <a:xfrm>
            <a:off x="228600" y="277813"/>
            <a:ext cx="86868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latin typeface="Arial" charset="0"/>
                <a:ea typeface="SimSun" charset="0"/>
                <a:cs typeface="SimSun" charset="0"/>
              </a:rPr>
              <a:t>蝗灾的意义何在</a:t>
            </a:r>
            <a:r>
              <a:rPr lang="en-US" altLang="ja-JP">
                <a:latin typeface="Arial" charset="0"/>
                <a:ea typeface="SimSun" charset="0"/>
                <a:cs typeface="SimSun" charset="0"/>
              </a:rPr>
              <a:t>?</a:t>
            </a:r>
            <a:endParaRPr lang="en-US">
              <a:latin typeface="Arial" charset="0"/>
              <a:ea typeface="SimSun" charset="0"/>
              <a:cs typeface="SimSun" charset="0"/>
            </a:endParaRPr>
          </a:p>
        </p:txBody>
      </p:sp>
      <p:sp>
        <p:nvSpPr>
          <p:cNvPr id="17411" name="Rectangle 3"/>
          <p:cNvSpPr>
            <a:spLocks noGrp="1" noChangeArrowheads="1"/>
          </p:cNvSpPr>
          <p:nvPr>
            <p:ph type="body" idx="1"/>
          </p:nvPr>
        </p:nvSpPr>
        <p:spPr>
          <a:xfrm>
            <a:off x="457200" y="2819400"/>
            <a:ext cx="8435280" cy="3124200"/>
          </a:xfrm>
        </p:spPr>
        <p:txBody>
          <a:bodyPr/>
          <a:lstStyle/>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4400" dirty="0" err="1">
                <a:latin typeface="Arial" charset="0"/>
                <a:ea typeface="SimSun" charset="0"/>
                <a:cs typeface="SimSun" charset="0"/>
              </a:rPr>
              <a:t>合和本</a:t>
            </a:r>
            <a:r>
              <a:rPr lang="en-US" sz="4400" dirty="0">
                <a:latin typeface="Arial" charset="0"/>
                <a:ea typeface="SimSun" charset="0"/>
                <a:cs typeface="SimSun" charset="0"/>
              </a:rPr>
              <a:t> 申命记28:38 “</a:t>
            </a:r>
            <a:r>
              <a:rPr lang="en-US" sz="4400" dirty="0" err="1">
                <a:latin typeface="Arial" charset="0"/>
                <a:ea typeface="SimSun" charset="0"/>
                <a:cs typeface="SimSun" charset="0"/>
              </a:rPr>
              <a:t>你带到</a:t>
            </a:r>
            <a:r>
              <a:rPr lang="en-US" sz="4400" dirty="0">
                <a:latin typeface="Arial" charset="0"/>
                <a:ea typeface="SimSun" charset="0"/>
                <a:cs typeface="SimSun" charset="0"/>
              </a:rPr>
              <a:t> </a:t>
            </a:r>
            <a:r>
              <a:rPr lang="en-US" sz="4400" dirty="0" err="1">
                <a:latin typeface="Arial" charset="0"/>
                <a:ea typeface="SimSun" charset="0"/>
                <a:cs typeface="SimSun" charset="0"/>
              </a:rPr>
              <a:t>田间的种子虽多，收进来的却少，因为</a:t>
            </a:r>
            <a:r>
              <a:rPr lang="en-US" sz="4400" dirty="0" err="1">
                <a:solidFill>
                  <a:srgbClr val="FFFF00"/>
                </a:solidFill>
                <a:latin typeface="Arial" charset="0"/>
                <a:ea typeface="SimSun" charset="0"/>
                <a:cs typeface="SimSun" charset="0"/>
              </a:rPr>
              <a:t>被蝗虫吃了</a:t>
            </a:r>
            <a:r>
              <a:rPr lang="en-US" sz="4400" dirty="0">
                <a:latin typeface="Arial" charset="0"/>
                <a:ea typeface="SimSun" charset="0"/>
                <a:cs typeface="SimSun" charset="0"/>
              </a:rPr>
              <a:t>”</a:t>
            </a:r>
          </a:p>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US" sz="4400" dirty="0">
              <a:latin typeface="Arial" charset="0"/>
              <a:ea typeface="SimSun" charset="0"/>
              <a:cs typeface="SimSun" charset="0"/>
            </a:endParaRPr>
          </a:p>
        </p:txBody>
      </p:sp>
      <p:sp>
        <p:nvSpPr>
          <p:cNvPr id="143364"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365" name="Text Box 5"/>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11">
                                            <p:txEl>
                                              <p:pRg st="0" end="0"/>
                                            </p:txEl>
                                          </p:spTgt>
                                        </p:tgtEl>
                                        <p:attrNameLst>
                                          <p:attrName>style.visibility</p:attrName>
                                        </p:attrNameLst>
                                      </p:cBhvr>
                                      <p:to>
                                        <p:strVal val="visible"/>
                                      </p:to>
                                    </p:set>
                                    <p:animEffect transition="in" filter="fade">
                                      <p:cBhvr additive="repl">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002346139"/>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你们要在锡安吹号，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并在我的圣山发出警讯，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让国中所有的居民都战栗，</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因为耶和华的日子快到，必然临近了。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890361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那日是黑暗幽冥的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是密云漆黑的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有一队众多强盛的民来到，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好象晨光满布群山；</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这样的事从前没有发生过，</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以后直到万代，</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也不会发生。</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5540383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在他们前面有吞灭的火，</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在他们后面有燃烧的火焰；</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他们未到以前，大地像伊甸园，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他们过去以后，大地成了荒凉的旷野，</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没有一样能逃避他们的。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14892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他们的形状像马的形状，</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战马怎样奔跑，他们也怎样奔跑。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800828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他们在群山顶上跳跃的声音，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如战车的响声，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又如火焰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吞灭碎秸的响声，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像强盛的民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摆阵预备作战。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148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在上帝审判中的拯救（</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）只会出现在悔改并恳求耶和华名的以色列人身上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2:12-14)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9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hlinkClick r:id="rId3"/>
          </p:cNvPr>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58" name="Rectangle 2"/>
          <p:cNvSpPr>
            <a:spLocks noGrp="1" noChangeArrowheads="1"/>
          </p:cNvSpPr>
          <p:nvPr>
            <p:ph type="title" idx="4294967295"/>
          </p:nvPr>
        </p:nvSpPr>
        <p:spPr>
          <a:xfrm>
            <a:off x="457200" y="0"/>
            <a:ext cx="4267200" cy="914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b="1">
                <a:solidFill>
                  <a:srgbClr val="FFFFFF"/>
                </a:solidFill>
                <a:latin typeface="Times New Roman" charset="0"/>
                <a:ea typeface="SimSun" charset="0"/>
                <a:cs typeface="SimSun" charset="0"/>
              </a:rPr>
              <a:t>主要经文</a:t>
            </a:r>
          </a:p>
        </p:txBody>
      </p:sp>
      <p:sp>
        <p:nvSpPr>
          <p:cNvPr id="147459" name="Rectangle 3"/>
          <p:cNvSpPr>
            <a:spLocks noGrp="1" noChangeArrowheads="1"/>
          </p:cNvSpPr>
          <p:nvPr>
            <p:ph type="body" idx="4294967295"/>
          </p:nvPr>
        </p:nvSpPr>
        <p:spPr>
          <a:xfrm>
            <a:off x="3276600" y="3214688"/>
            <a:ext cx="5872163" cy="3643312"/>
          </a:xfrm>
        </p:spPr>
        <p:txBody>
          <a:bodyPr/>
          <a:lstStyle/>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 . 因为耶和华的日子大</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而畏 ，谁能当得起呢？</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耶和华说：虽然如此，</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你们应 当禁食、哭泣、悲哀，一心归向我。” (2:11</a:t>
            </a:r>
            <a:r>
              <a:rPr lang="zh-CN" altLang="en-US" b="1">
                <a:solidFill>
                  <a:srgbClr val="FFFFFF"/>
                </a:solidFill>
                <a:latin typeface="Times New Roman" charset="0"/>
                <a:ea typeface="SimSun" charset="0"/>
                <a:cs typeface="SimSun" charset="0"/>
              </a:rPr>
              <a:t>下</a:t>
            </a:r>
            <a:r>
              <a:rPr lang="en-US" altLang="ja-JP" b="1">
                <a:solidFill>
                  <a:srgbClr val="FFFFFF"/>
                </a:solidFill>
                <a:latin typeface="Times New Roman" charset="0"/>
                <a:ea typeface="SimSun" charset="0"/>
                <a:cs typeface="SimSun" charset="0"/>
              </a:rPr>
              <a:t>b-12)</a:t>
            </a:r>
            <a:endParaRPr lang="en-US" b="1">
              <a:solidFill>
                <a:srgbClr val="FFFFFF"/>
              </a:solidFill>
              <a:latin typeface="Times New Roman" charset="0"/>
              <a:ea typeface="SimSun" charset="0"/>
              <a:cs typeface="SimSun" charset="0"/>
            </a:endParaRPr>
          </a:p>
        </p:txBody>
      </p:sp>
      <p:sp>
        <p:nvSpPr>
          <p:cNvPr id="147460" name="Text Box 4"/>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descr="locust-in-ai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idx="4294967295"/>
          </p:nvPr>
        </p:nvSpPr>
        <p:spPr>
          <a:xfrm>
            <a:off x="304800" y="379413"/>
            <a:ext cx="88392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latin typeface="Times New Roman" charset="0"/>
                <a:ea typeface="SimSun" charset="0"/>
                <a:cs typeface="SimSun" charset="0"/>
              </a:rPr>
              <a:t>约珥书2:1-11的蝗虫是什么?</a:t>
            </a:r>
          </a:p>
        </p:txBody>
      </p:sp>
      <p:sp>
        <p:nvSpPr>
          <p:cNvPr id="20483" name="Rectangle 3"/>
          <p:cNvSpPr>
            <a:spLocks noGrp="1" noChangeArrowheads="1"/>
          </p:cNvSpPr>
          <p:nvPr>
            <p:ph type="body" idx="4294967295"/>
          </p:nvPr>
        </p:nvSpPr>
        <p:spPr>
          <a:xfrm>
            <a:off x="609600" y="3886200"/>
            <a:ext cx="2900363" cy="1204913"/>
          </a:xfrm>
        </p:spPr>
        <p:txBody>
          <a:bodyPr/>
          <a:lstStyle/>
          <a:p>
            <a:pPr marL="339725" indent="-339725" eaLnBrk="1" hangingPunct="1">
              <a:buClr>
                <a:srgbClr val="FFFFFF"/>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solidFill>
                  <a:srgbClr val="FFFFFF"/>
                </a:solidFill>
                <a:latin typeface="Times New Roman" charset="0"/>
                <a:ea typeface="SimSun" charset="0"/>
                <a:cs typeface="SimSun" charset="0"/>
              </a:rPr>
              <a:t>字面的蝗虫?</a:t>
            </a:r>
          </a:p>
        </p:txBody>
      </p:sp>
      <p:sp>
        <p:nvSpPr>
          <p:cNvPr id="20484" name="Rectangle 4"/>
          <p:cNvSpPr>
            <a:spLocks noChangeArrowheads="1"/>
          </p:cNvSpPr>
          <p:nvPr/>
        </p:nvSpPr>
        <p:spPr bwMode="auto">
          <a:xfrm>
            <a:off x="2819400" y="49530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比喻很多的军队?</a:t>
            </a:r>
          </a:p>
        </p:txBody>
      </p:sp>
      <p:sp>
        <p:nvSpPr>
          <p:cNvPr id="20485" name="Rectangle 5"/>
          <p:cNvSpPr>
            <a:spLocks noChangeArrowheads="1"/>
          </p:cNvSpPr>
          <p:nvPr/>
        </p:nvSpPr>
        <p:spPr bwMode="auto">
          <a:xfrm>
            <a:off x="5791200" y="18288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描绘蝗虫和军队？</a:t>
            </a:r>
          </a:p>
        </p:txBody>
      </p:sp>
      <p:sp>
        <p:nvSpPr>
          <p:cNvPr id="20486" name="Rectangle 6"/>
          <p:cNvSpPr>
            <a:spLocks noChangeArrowheads="1"/>
          </p:cNvSpPr>
          <p:nvPr/>
        </p:nvSpPr>
        <p:spPr bwMode="auto">
          <a:xfrm>
            <a:off x="1524000" y="20574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超自然生物?</a:t>
            </a:r>
          </a:p>
        </p:txBody>
      </p:sp>
      <p:sp>
        <p:nvSpPr>
          <p:cNvPr id="20487" name="Rectangle 7"/>
          <p:cNvSpPr>
            <a:spLocks noChangeArrowheads="1"/>
          </p:cNvSpPr>
          <p:nvPr/>
        </p:nvSpPr>
        <p:spPr bwMode="auto">
          <a:xfrm>
            <a:off x="6172200" y="4267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比喻一个军队?</a:t>
            </a:r>
          </a:p>
        </p:txBody>
      </p:sp>
      <p:sp>
        <p:nvSpPr>
          <p:cNvPr id="149512" name="Text Box 8"/>
          <p:cNvSpPr txBox="1">
            <a:spLocks noChangeArrowheads="1"/>
          </p:cNvSpPr>
          <p:nvPr/>
        </p:nvSpPr>
        <p:spPr bwMode="auto">
          <a:xfrm>
            <a:off x="8375650" y="39688"/>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6"/>
                                        </p:tgtEl>
                                        <p:attrNameLst>
                                          <p:attrName>style.visibility</p:attrName>
                                        </p:attrNameLst>
                                      </p:cBhvr>
                                      <p:to>
                                        <p:strVal val="visible"/>
                                      </p:to>
                                    </p:set>
                                    <p:animEffect transition="in" filter="fade">
                                      <p:cBhvr additive="repl">
                                        <p:cTn id="7" dur="500"/>
                                        <p:tgtEl>
                                          <p:spTgt spid="2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0484"/>
                                        </p:tgtEl>
                                        <p:attrNameLst>
                                          <p:attrName>style.visibility</p:attrName>
                                        </p:attrNameLst>
                                      </p:cBhvr>
                                      <p:to>
                                        <p:strVal val="visible"/>
                                      </p:to>
                                    </p:set>
                                    <p:animEffect transition="in" filter="fade">
                                      <p:cBhvr additive="repl">
                                        <p:cTn id="12" dur="5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0487"/>
                                        </p:tgtEl>
                                        <p:attrNameLst>
                                          <p:attrName>style.visibility</p:attrName>
                                        </p:attrNameLst>
                                      </p:cBhvr>
                                      <p:to>
                                        <p:strVal val="visible"/>
                                      </p:to>
                                    </p:set>
                                    <p:animEffect transition="in" filter="fade">
                                      <p:cBhvr additive="repl">
                                        <p:cTn id="17" dur="500"/>
                                        <p:tgtEl>
                                          <p:spTgt spid="204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20483">
                                            <p:txEl>
                                              <p:pRg st="0" end="0"/>
                                            </p:txEl>
                                          </p:spTgt>
                                        </p:tgtEl>
                                        <p:attrNameLst>
                                          <p:attrName>style.visibility</p:attrName>
                                        </p:attrNameLst>
                                      </p:cBhvr>
                                      <p:to>
                                        <p:strVal val="visible"/>
                                      </p:to>
                                    </p:set>
                                    <p:animEffect transition="in" filter="fade">
                                      <p:cBhvr additive="repl">
                                        <p:cTn id="22" dur="500"/>
                                        <p:tgtEl>
                                          <p:spTgt spid="2048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20485"/>
                                        </p:tgtEl>
                                        <p:attrNameLst>
                                          <p:attrName>style.visibility</p:attrName>
                                        </p:attrNameLst>
                                      </p:cBhvr>
                                      <p:to>
                                        <p:strVal val="visible"/>
                                      </p:to>
                                    </p:set>
                                    <p:animEffect transition="in" filter="fade">
                                      <p:cBhvr additive="repl">
                                        <p:cTn id="2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Times New Roman" charset="0"/>
              <a:buNone/>
              <a:tabLst/>
              <a:defRPr/>
            </a:pPr>
            <a:r>
              <a:rPr kumimoji="0" lang="ja-JP" alt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44051161"/>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alt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algn="ctr" defTabSz="914400">
              <a:buClrTx/>
              <a:buSzTx/>
              <a:buFontTx/>
              <a:buNone/>
            </a:pPr>
            <a:r>
              <a:rPr lang="en-US" sz="2800" b="1" dirty="0">
                <a:solidFill>
                  <a:srgbClr val="FFFFFF"/>
                </a:solidFill>
                <a:latin typeface="Arial" charset="0"/>
              </a:rPr>
              <a:t>1.  </a:t>
            </a:r>
            <a:r>
              <a:rPr lang="zh-CN" altLang="en-US" sz="2800" b="1" dirty="0">
                <a:solidFill>
                  <a:srgbClr val="FFFFFF"/>
                </a:solidFill>
                <a:latin typeface="Arial" charset="0"/>
              </a:rPr>
              <a:t>意象加强：地震、天里的迹象（</a:t>
            </a:r>
            <a:r>
              <a:rPr lang="en-US" altLang="zh-CN" sz="2800" b="1" dirty="0">
                <a:solidFill>
                  <a:srgbClr val="FFFFFF"/>
                </a:solidFill>
                <a:latin typeface="Arial" charset="0"/>
              </a:rPr>
              <a:t>2</a:t>
            </a:r>
            <a:r>
              <a:rPr lang="en-US" altLang="ja-JP" sz="2800" b="1" dirty="0">
                <a:solidFill>
                  <a:srgbClr val="FFFFFF"/>
                </a:solidFill>
                <a:latin typeface="Arial" charset="0"/>
              </a:rPr>
              <a:t>:10</a:t>
            </a:r>
            <a:r>
              <a:rPr lang="zh-CN" altLang="en-US" sz="2800" b="1" dirty="0">
                <a:solidFill>
                  <a:srgbClr val="FFFFFF"/>
                </a:solidFill>
                <a:latin typeface="Arial" charset="0"/>
              </a:rPr>
              <a:t>、</a:t>
            </a:r>
            <a:r>
              <a:rPr lang="en-US" altLang="ja-JP" sz="2800" b="1" dirty="0">
                <a:solidFill>
                  <a:srgbClr val="FFFFFF"/>
                </a:solidFill>
                <a:latin typeface="Arial" charset="0"/>
              </a:rPr>
              <a:t>30-31; </a:t>
            </a:r>
            <a:r>
              <a:rPr lang="zh-CN" altLang="en-US" sz="2800" b="1" dirty="0">
                <a:solidFill>
                  <a:srgbClr val="FFFFFF"/>
                </a:solidFill>
                <a:latin typeface="Arial" charset="0"/>
              </a:rPr>
              <a:t>太</a:t>
            </a:r>
            <a:r>
              <a:rPr lang="en-US" altLang="ja-JP" sz="2800" b="1" dirty="0">
                <a:solidFill>
                  <a:srgbClr val="FFFFFF"/>
                </a:solidFill>
                <a:latin typeface="Arial" charset="0"/>
              </a:rPr>
              <a:t>24:29)</a:t>
            </a:r>
            <a:endParaRPr lang="en-US" sz="2800" b="1" dirty="0">
              <a:solidFill>
                <a:srgbClr val="FFFFFF"/>
              </a:solidFill>
              <a:latin typeface="Arial" charset="0"/>
            </a:endParaRPr>
          </a:p>
        </p:txBody>
      </p:sp>
      <p:sp>
        <p:nvSpPr>
          <p:cNvPr id="151560"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ea typeface="ＭＳ Ｐゴシック" charset="0"/>
              </a:rPr>
              <a:t>578</a:t>
            </a:r>
          </a:p>
        </p:txBody>
      </p:sp>
      <p:pic>
        <p:nvPicPr>
          <p:cNvPr id="7" name="Picture 6">
            <a:extLst>
              <a:ext uri="{FF2B5EF4-FFF2-40B4-BE49-F238E27FC236}">
                <a16:creationId xmlns:a16="http://schemas.microsoft.com/office/drawing/2014/main" id="{E56E31DB-C7B1-4382-B19D-D016FA9CEF26}"/>
              </a:ext>
            </a:extLst>
          </p:cNvPr>
          <p:cNvPicPr>
            <a:picLocks noChangeAspect="1"/>
          </p:cNvPicPr>
          <p:nvPr/>
        </p:nvPicPr>
        <p:blipFill>
          <a:blip r:embed="rId2"/>
          <a:stretch>
            <a:fillRect/>
          </a:stretch>
        </p:blipFill>
        <p:spPr>
          <a:xfrm>
            <a:off x="-2510" y="0"/>
            <a:ext cx="470262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0" y="2564904"/>
            <a:ext cx="4050065" cy="4005064"/>
          </a:xfrm>
          <a:prstGeom prst="rect">
            <a:avLst/>
          </a:prstGeom>
        </p:spPr>
      </p:pic>
    </p:spTree>
    <p:extLst>
      <p:ext uri="{BB962C8B-B14F-4D97-AF65-F5344CB8AC3E}">
        <p14:creationId xmlns:p14="http://schemas.microsoft.com/office/powerpoint/2010/main" val="4203551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l="20396"/>
          <a:stretch/>
        </p:blipFill>
        <p:spPr bwMode="auto">
          <a:xfrm>
            <a:off x="0" y="0"/>
            <a:ext cx="3513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3. </a:t>
            </a:r>
            <a:r>
              <a:rPr lang="zh-CN" altLang="en-US" sz="2800" b="1" dirty="0">
                <a:solidFill>
                  <a:srgbClr val="FFFFFF"/>
                </a:solidFill>
              </a:rPr>
              <a:t>蝗虫从来没有像这“军队”从北方侵略 </a:t>
            </a:r>
            <a:r>
              <a:rPr lang="en-US" altLang="zh-CN" sz="2800" b="1" dirty="0">
                <a:solidFill>
                  <a:srgbClr val="FFFFFF"/>
                </a:solidFill>
              </a:rPr>
              <a:t>(2:20)</a:t>
            </a:r>
            <a:endParaRPr lang="en-US" sz="2800" b="1" dirty="0">
              <a:solidFill>
                <a:srgbClr val="FFFFFF"/>
              </a:solidFill>
            </a:endParaRPr>
          </a:p>
        </p:txBody>
      </p:sp>
      <p:sp>
        <p:nvSpPr>
          <p:cNvPr id="7" name="Title 1"/>
          <p:cNvSpPr txBox="1">
            <a:spLocks/>
          </p:cNvSpPr>
          <p:nvPr/>
        </p:nvSpPr>
        <p:spPr bwMode="auto">
          <a:xfrm>
            <a:off x="3597275" y="4941888"/>
            <a:ext cx="55800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4. </a:t>
            </a:r>
            <a:r>
              <a:rPr lang="zh-CN" altLang="en-US" sz="2800" b="1" dirty="0">
                <a:solidFill>
                  <a:srgbClr val="FFFFFF"/>
                </a:solidFill>
              </a:rPr>
              <a:t>“北方” </a:t>
            </a:r>
            <a:r>
              <a:rPr lang="en-US" altLang="zh-CN" sz="2800" b="1" dirty="0">
                <a:solidFill>
                  <a:srgbClr val="FFFFFF"/>
                </a:solidFill>
              </a:rPr>
              <a:t>(2:20) </a:t>
            </a:r>
            <a:r>
              <a:rPr lang="zh-CN" altLang="en-US" sz="2800" b="1" dirty="0">
                <a:solidFill>
                  <a:srgbClr val="FFFFFF"/>
                </a:solidFill>
              </a:rPr>
              <a:t>与从北方侵袭的末世仇敌吻合 </a:t>
            </a:r>
            <a:r>
              <a:rPr lang="en-US" altLang="zh-CN" sz="2800" b="1" dirty="0">
                <a:solidFill>
                  <a:srgbClr val="FFFFFF"/>
                </a:solidFill>
              </a:rPr>
              <a:t>(</a:t>
            </a:r>
            <a:r>
              <a:rPr lang="zh-CN" altLang="en-US" sz="2800" b="1" dirty="0">
                <a:solidFill>
                  <a:srgbClr val="FFFFFF"/>
                </a:solidFill>
              </a:rPr>
              <a:t>迦</a:t>
            </a:r>
            <a:r>
              <a:rPr lang="en-US" altLang="zh-CN" sz="2800" b="1" dirty="0">
                <a:solidFill>
                  <a:srgbClr val="FFFFFF"/>
                </a:solidFill>
              </a:rPr>
              <a:t>6:8</a:t>
            </a:r>
            <a:r>
              <a:rPr lang="zh-CN" altLang="en-US" sz="2800" b="1" dirty="0">
                <a:solidFill>
                  <a:srgbClr val="FFFFFF"/>
                </a:solidFill>
              </a:rPr>
              <a:t>，等</a:t>
            </a:r>
            <a:r>
              <a:rPr lang="en-US" altLang="zh-CN" sz="2800" b="1" dirty="0">
                <a:solidFill>
                  <a:srgbClr val="FFFFFF"/>
                </a:solidFill>
              </a:rPr>
              <a:t>)</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defTabSz="914400" eaLnBrk="1" hangingPunct="1">
              <a:buClrTx/>
              <a:buSzTx/>
              <a:buFontTx/>
              <a:buNone/>
            </a:pPr>
            <a:endParaRPr lang="en-US">
              <a:solidFill>
                <a:srgbClr val="FFFFFF"/>
              </a:solidFill>
              <a:ea typeface="ＭＳ Ｐゴシック"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378393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01348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大灾难</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千禧年</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歌哥革和玛各</a:t>
            </a:r>
          </a:p>
          <a:p>
            <a:pPr algn="ctr" eaLnBrk="1" hangingPunct="1">
              <a:buFont typeface="Arial" charset="0"/>
              <a:buNone/>
            </a:pPr>
            <a:r>
              <a:rPr lang="zh-CN" altLang="en-US" sz="2800" b="1" dirty="0">
                <a:solidFill>
                  <a:srgbClr val="000000"/>
                </a:solidFill>
                <a:cs typeface="Arial" charset="0"/>
              </a:rPr>
              <a:t>的重现</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Font typeface="Arial" charset="0"/>
              <a:buNone/>
            </a:pPr>
            <a:r>
              <a:rPr lang="zh-CN" altLang="en-US" sz="2800" b="1" dirty="0">
                <a:solidFill>
                  <a:srgbClr val="000000"/>
                </a:solidFill>
                <a:cs typeface="Arial" charset="0"/>
              </a:rPr>
              <a:t>大宝座</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8906439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zh-CN" altLang="en-US" sz="4800" b="1" dirty="0"/>
              <a:t>做什么？</a:t>
            </a:r>
            <a:endParaRPr lang="en-US" sz="4800" b="1" dirty="0"/>
          </a:p>
        </p:txBody>
      </p:sp>
      <p:sp>
        <p:nvSpPr>
          <p:cNvPr id="3" name="Title 1"/>
          <p:cNvSpPr txBox="1">
            <a:spLocks/>
          </p:cNvSpPr>
          <p:nvPr/>
        </p:nvSpPr>
        <p:spPr bwMode="auto">
          <a:xfrm>
            <a:off x="395288" y="1412875"/>
            <a:ext cx="8374062"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buClrTx/>
              <a:buSzTx/>
              <a:buFontTx/>
              <a:buNone/>
              <a:defRPr/>
            </a:pPr>
            <a:r>
              <a:rPr lang="ru-RU" sz="3200" b="1" dirty="0">
                <a:solidFill>
                  <a:srgbClr val="FFFFFF"/>
                </a:solidFill>
              </a:rPr>
              <a:t>"</a:t>
            </a:r>
            <a:r>
              <a:rPr lang="zh-CN" altLang="en-US" sz="3200" b="1" dirty="0">
                <a:solidFill>
                  <a:srgbClr val="FFFFFF"/>
                </a:solidFill>
              </a:rPr>
              <a:t>耶和华说：</a:t>
            </a:r>
          </a:p>
          <a:p>
            <a:pPr defTabSz="914400">
              <a:buClrTx/>
              <a:buSzTx/>
              <a:buFontTx/>
              <a:buNone/>
              <a:defRPr/>
            </a:pPr>
            <a:r>
              <a:rPr lang="zh-CN" altLang="en-US" sz="3200" b="1" dirty="0">
                <a:solidFill>
                  <a:srgbClr val="FFFFFF"/>
                </a:solidFill>
              </a:rPr>
              <a:t>“现在虽然如此，</a:t>
            </a:r>
          </a:p>
          <a:p>
            <a:pPr defTabSz="914400">
              <a:buClrTx/>
              <a:buSzTx/>
              <a:buFontTx/>
              <a:buNone/>
              <a:defRPr/>
            </a:pPr>
            <a:r>
              <a:rPr lang="zh-CN" altLang="en-US" sz="3200" b="1" dirty="0">
                <a:solidFill>
                  <a:srgbClr val="FFFFFF"/>
                </a:solidFill>
              </a:rPr>
              <a:t>你们仍要全心全意，</a:t>
            </a:r>
          </a:p>
          <a:p>
            <a:pPr defTabSz="914400">
              <a:buClrTx/>
              <a:buSzTx/>
              <a:buFontTx/>
              <a:buNone/>
              <a:defRPr/>
            </a:pPr>
            <a:r>
              <a:rPr lang="zh-CN" altLang="en-US" sz="3200" b="1" dirty="0">
                <a:solidFill>
                  <a:srgbClr val="FFFFFF"/>
                </a:solidFill>
              </a:rPr>
              <a:t>以禁食、哭泣、哀号，归向我。”</a:t>
            </a:r>
          </a:p>
          <a:p>
            <a:pPr defTabSz="914400">
              <a:buClrTx/>
              <a:buSzTx/>
              <a:buFontTx/>
              <a:buNone/>
              <a:defRPr/>
            </a:pPr>
            <a:r>
              <a:rPr lang="zh-CN" altLang="en-US" sz="3200" b="1" dirty="0">
                <a:solidFill>
                  <a:srgbClr val="FFFFFF"/>
                </a:solidFill>
              </a:rPr>
              <a:t>你们要撕裂你们的心肠，</a:t>
            </a:r>
          </a:p>
          <a:p>
            <a:pPr defTabSz="914400">
              <a:buClrTx/>
              <a:buSzTx/>
              <a:buFontTx/>
              <a:buNone/>
              <a:defRPr/>
            </a:pPr>
            <a:r>
              <a:rPr lang="zh-CN" altLang="en-US" sz="3200" b="1" dirty="0">
                <a:solidFill>
                  <a:srgbClr val="FFFFFF"/>
                </a:solidFill>
              </a:rPr>
              <a:t>不要撕裂你们的衣服。</a:t>
            </a:r>
          </a:p>
          <a:p>
            <a:pPr defTabSz="914400">
              <a:buClrTx/>
              <a:buSzTx/>
              <a:buFontTx/>
              <a:buNone/>
              <a:defRPr/>
            </a:pPr>
            <a:r>
              <a:rPr lang="zh-CN" altLang="en-US" sz="3200" b="1" dirty="0">
                <a:solidFill>
                  <a:srgbClr val="FFFFFF"/>
                </a:solidFill>
              </a:rPr>
              <a:t>并要归向耶和华你们的　神，</a:t>
            </a:r>
          </a:p>
          <a:p>
            <a:pPr defTabSz="914400">
              <a:buClrTx/>
              <a:buSzTx/>
              <a:buFontTx/>
              <a:buNone/>
              <a:defRPr/>
            </a:pPr>
            <a:r>
              <a:rPr lang="zh-CN" altLang="en-US" sz="3200" b="1" dirty="0">
                <a:solidFill>
                  <a:srgbClr val="FFFFFF"/>
                </a:solidFill>
              </a:rPr>
              <a:t>因为他有恩典有怜悯，</a:t>
            </a:r>
          </a:p>
          <a:p>
            <a:pPr defTabSz="914400">
              <a:buClrTx/>
              <a:buSzTx/>
              <a:buFontTx/>
              <a:buNone/>
              <a:defRPr/>
            </a:pPr>
            <a:r>
              <a:rPr lang="zh-CN" altLang="en-US" sz="3200" b="1" dirty="0">
                <a:solidFill>
                  <a:srgbClr val="FFFFFF"/>
                </a:solidFill>
              </a:rPr>
              <a:t>不轻易发怒，</a:t>
            </a:r>
          </a:p>
          <a:p>
            <a:pPr defTabSz="914400">
              <a:buClrTx/>
              <a:buSzTx/>
              <a:buFontTx/>
              <a:buNone/>
              <a:defRPr/>
            </a:pPr>
            <a:r>
              <a:rPr lang="zh-CN" altLang="en-US" sz="3200" b="1" dirty="0">
                <a:solidFill>
                  <a:srgbClr val="FFFFFF"/>
                </a:solidFill>
              </a:rPr>
              <a:t>并且有丰盛的慈爱，</a:t>
            </a:r>
          </a:p>
          <a:p>
            <a:pPr defTabSz="914400">
              <a:buClrTx/>
              <a:buSzTx/>
              <a:buFontTx/>
              <a:buNone/>
              <a:defRPr/>
            </a:pPr>
            <a:r>
              <a:rPr lang="zh-CN" altLang="en-US" sz="3200" b="1" dirty="0">
                <a:solidFill>
                  <a:srgbClr val="FFFFFF"/>
                </a:solidFill>
              </a:rPr>
              <a:t>随时转意不降灾祸。</a:t>
            </a:r>
            <a:r>
              <a:rPr lang="ru-RU" sz="3200" b="1" dirty="0">
                <a:solidFill>
                  <a:srgbClr val="FFFFFF"/>
                </a:solidFill>
              </a:rPr>
              <a:t>"</a:t>
            </a:r>
            <a:r>
              <a:rPr lang="en-SG" sz="3200" b="1" dirty="0">
                <a:solidFill>
                  <a:srgbClr val="FFFFFF"/>
                </a:solidFill>
              </a:rPr>
              <a:t> (2:12-13 </a:t>
            </a:r>
            <a:r>
              <a:rPr lang="en-US" altLang="zh-CN" sz="3200" b="1" dirty="0">
                <a:solidFill>
                  <a:srgbClr val="FFFFFF"/>
                </a:solidFill>
              </a:rPr>
              <a:t>CNV</a:t>
            </a:r>
            <a:r>
              <a:rPr lang="en-SG" sz="3200" b="1" dirty="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65021037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你拒绝神的管教吗？</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32038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611560" y="1772816"/>
            <a:ext cx="806489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基督在约沙法谷的审判（珥</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2,12; 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马太福音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章）平衡了他在五旬节（</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）差派的圣灵（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28-32;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约翰福音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57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2" name="组合 11">
            <a:extLst>
              <a:ext uri="{FF2B5EF4-FFF2-40B4-BE49-F238E27FC236}">
                <a16:creationId xmlns:a16="http://schemas.microsoft.com/office/drawing/2014/main" id="{EA4912A0-4FCD-BBBB-3BBE-717AB04664BA}"/>
              </a:ext>
            </a:extLst>
          </p:cNvPr>
          <p:cNvGrpSpPr/>
          <p:nvPr/>
        </p:nvGrpSpPr>
        <p:grpSpPr>
          <a:xfrm>
            <a:off x="2256922" y="0"/>
            <a:ext cx="6491542" cy="6858000"/>
            <a:chOff x="2256922" y="0"/>
            <a:chExt cx="6491542" cy="685800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4" name="文本框 3">
              <a:extLst>
                <a:ext uri="{FF2B5EF4-FFF2-40B4-BE49-F238E27FC236}">
                  <a16:creationId xmlns:a16="http://schemas.microsoft.com/office/drawing/2014/main" id="{D407701F-4F96-D0F6-E22F-45EC95063E32}"/>
                </a:ext>
              </a:extLst>
            </p:cNvPr>
            <p:cNvSpPr txBox="1"/>
            <p:nvPr/>
          </p:nvSpPr>
          <p:spPr>
            <a:xfrm>
              <a:off x="2483768" y="239787"/>
              <a:ext cx="5832648" cy="1224000"/>
            </a:xfrm>
            <a:prstGeom prst="rect">
              <a:avLst/>
            </a:prstGeom>
            <a:solidFill>
              <a:srgbClr val="DBDBDC"/>
            </a:solidFill>
          </p:spPr>
          <p:txBody>
            <a:bodyPr wrap="square">
              <a:spAutoFit/>
            </a:bodyPr>
            <a:lstStyle/>
            <a:p>
              <a:r>
                <a:rPr lang="zh-CN" altLang="en-US" sz="2800" b="1" dirty="0">
                  <a:solidFill>
                    <a:srgbClr val="0E0E0E"/>
                  </a:solidFill>
                  <a:effectLst/>
                  <a:latin typeface=".AppleSystemUIFont"/>
                </a:rPr>
                <a:t>在美国人中：</a:t>
              </a:r>
              <a:endParaRPr lang="zh-CN" altLang="en-US" sz="2800" dirty="0">
                <a:solidFill>
                  <a:srgbClr val="0E0E0E"/>
                </a:solidFill>
                <a:effectLst/>
                <a:latin typeface=".AppleSystemUIFont"/>
              </a:endParaRPr>
            </a:p>
            <a:p>
              <a:r>
                <a:rPr lang="zh-CN" altLang="en-US" sz="3600" b="1" dirty="0">
                  <a:solidFill>
                    <a:srgbClr val="0E0E0E"/>
                  </a:solidFill>
                  <a:effectLst/>
                  <a:latin typeface=".AppleSystemUIFont"/>
                </a:rPr>
                <a:t>“神与美国有特殊关系。”</a:t>
              </a:r>
              <a:endParaRPr lang="zh-CN" altLang="en-US" sz="3600" dirty="0">
                <a:solidFill>
                  <a:srgbClr val="0E0E0E"/>
                </a:solidFill>
                <a:effectLst/>
                <a:latin typeface=".AppleSystemUIFont"/>
              </a:endParaRPr>
            </a:p>
          </p:txBody>
        </p:sp>
        <p:sp>
          <p:nvSpPr>
            <p:cNvPr id="7" name="文本框 6">
              <a:extLst>
                <a:ext uri="{FF2B5EF4-FFF2-40B4-BE49-F238E27FC236}">
                  <a16:creationId xmlns:a16="http://schemas.microsoft.com/office/drawing/2014/main" id="{9E30998D-6C4D-3B4D-0A60-B1B778A2821B}"/>
                </a:ext>
              </a:extLst>
            </p:cNvPr>
            <p:cNvSpPr txBox="1"/>
            <p:nvPr/>
          </p:nvSpPr>
          <p:spPr>
            <a:xfrm>
              <a:off x="6012160" y="3501008"/>
              <a:ext cx="1080120" cy="523220"/>
            </a:xfrm>
            <a:prstGeom prst="rect">
              <a:avLst/>
            </a:prstGeom>
            <a:solidFill>
              <a:srgbClr val="CE3D30"/>
            </a:solidFill>
          </p:spPr>
          <p:txBody>
            <a:bodyPr wrap="square">
              <a:spAutoFit/>
            </a:bodyPr>
            <a:lstStyle/>
            <a:p>
              <a:pPr algn="ctr"/>
              <a:r>
                <a:rPr lang="zh-CN" altLang="en-US" sz="2800" b="1" dirty="0">
                  <a:effectLst/>
                  <a:latin typeface=".AppleSystemUIFont"/>
                </a:rPr>
                <a:t>赞同</a:t>
              </a:r>
            </a:p>
          </p:txBody>
        </p:sp>
        <p:sp>
          <p:nvSpPr>
            <p:cNvPr id="8" name="文本框 7">
              <a:extLst>
                <a:ext uri="{FF2B5EF4-FFF2-40B4-BE49-F238E27FC236}">
                  <a16:creationId xmlns:a16="http://schemas.microsoft.com/office/drawing/2014/main" id="{91315A49-E9BE-8663-64E9-0CDD66D0200F}"/>
                </a:ext>
              </a:extLst>
            </p:cNvPr>
            <p:cNvSpPr txBox="1"/>
            <p:nvPr/>
          </p:nvSpPr>
          <p:spPr>
            <a:xfrm>
              <a:off x="3470978" y="3541118"/>
              <a:ext cx="1605078" cy="523220"/>
            </a:xfrm>
            <a:prstGeom prst="rect">
              <a:avLst/>
            </a:prstGeom>
            <a:solidFill>
              <a:srgbClr val="208DBE"/>
            </a:solidFill>
          </p:spPr>
          <p:txBody>
            <a:bodyPr wrap="square">
              <a:spAutoFit/>
            </a:bodyPr>
            <a:lstStyle/>
            <a:p>
              <a:pPr algn="ctr"/>
              <a:r>
                <a:rPr lang="zh-CN" altLang="en-US" sz="2800" b="1" dirty="0">
                  <a:effectLst/>
                  <a:latin typeface=".AppleSystemUIFont"/>
                </a:rPr>
                <a:t>赞同</a:t>
              </a:r>
            </a:p>
          </p:txBody>
        </p:sp>
        <p:sp>
          <p:nvSpPr>
            <p:cNvPr id="9" name="文本框 8">
              <a:extLst>
                <a:ext uri="{FF2B5EF4-FFF2-40B4-BE49-F238E27FC236}">
                  <a16:creationId xmlns:a16="http://schemas.microsoft.com/office/drawing/2014/main" id="{A1BA900B-066D-7E27-4607-ED696F4D36BD}"/>
                </a:ext>
              </a:extLst>
            </p:cNvPr>
            <p:cNvSpPr txBox="1"/>
            <p:nvPr/>
          </p:nvSpPr>
          <p:spPr>
            <a:xfrm>
              <a:off x="6156176" y="5486876"/>
              <a:ext cx="1296144" cy="523220"/>
            </a:xfrm>
            <a:prstGeom prst="rect">
              <a:avLst/>
            </a:prstGeom>
            <a:solidFill>
              <a:schemeClr val="bg1"/>
            </a:solidFill>
          </p:spPr>
          <p:txBody>
            <a:bodyPr wrap="square">
              <a:spAutoFit/>
            </a:bodyPr>
            <a:lstStyle/>
            <a:p>
              <a:pPr algn="ctr"/>
              <a:r>
                <a:rPr lang="zh-CN" altLang="en-US" sz="2800" b="1" dirty="0">
                  <a:solidFill>
                    <a:schemeClr val="tx1"/>
                  </a:solidFill>
                  <a:effectLst/>
                  <a:latin typeface=".AppleSystemUIFont"/>
                </a:rPr>
                <a:t>赞同</a:t>
              </a:r>
            </a:p>
          </p:txBody>
        </p:sp>
      </p:grpSp>
      <p:sp>
        <p:nvSpPr>
          <p:cNvPr id="900098" name="Rectangle 2"/>
          <p:cNvSpPr>
            <a:spLocks noGrp="1" noChangeArrowheads="1"/>
          </p:cNvSpPr>
          <p:nvPr>
            <p:ph type="ctrTitle"/>
          </p:nvPr>
        </p:nvSpPr>
        <p:spPr>
          <a:xfrm>
            <a:off x="-13413" y="1556792"/>
            <a:ext cx="3649309" cy="1296144"/>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上帝与美国</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4110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上帝对美国的管教</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上帝对美国的管教</a:t>
            </a:r>
            <a:endParaRPr lang="en-US" sz="48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E8F50E3B-B38E-22AD-D1DC-685C8F0210CE}"/>
              </a:ext>
            </a:extLst>
          </p:cNvPr>
          <p:cNvSpPr txBox="1"/>
          <p:nvPr/>
        </p:nvSpPr>
        <p:spPr>
          <a:xfrm>
            <a:off x="683568" y="1700808"/>
            <a:ext cx="6192688" cy="3323987"/>
          </a:xfrm>
          <a:prstGeom prst="rect">
            <a:avLst/>
          </a:prstGeom>
          <a:solidFill>
            <a:srgbClr val="D6CECC"/>
          </a:solidFill>
        </p:spPr>
        <p:txBody>
          <a:bodyPr wrap="square">
            <a:spAutoFit/>
          </a:bodyPr>
          <a:lstStyle/>
          <a:p>
            <a:pPr algn="ctr"/>
            <a:r>
              <a:rPr lang="zh-CN" altLang="en-US" sz="4200" b="1" dirty="0">
                <a:solidFill>
                  <a:srgbClr val="0E0E0E"/>
                </a:solidFill>
                <a:effectLst/>
                <a:latin typeface=".AppleSystemUIFont"/>
              </a:rPr>
              <a:t>问题不在于枪支！</a:t>
            </a:r>
            <a:endParaRPr lang="zh-CN" altLang="en-US" sz="4200" dirty="0">
              <a:solidFill>
                <a:srgbClr val="0E0E0E"/>
              </a:solidFill>
              <a:effectLst/>
              <a:latin typeface=".AppleSystemUIFont"/>
            </a:endParaRPr>
          </a:p>
          <a:p>
            <a:pPr algn="ctr"/>
            <a:r>
              <a:rPr lang="zh-CN" altLang="en-US" sz="4200" dirty="0">
                <a:solidFill>
                  <a:srgbClr val="0E0E0E"/>
                </a:solidFill>
                <a:effectLst/>
                <a:latin typeface=".AppleSystemUIFont"/>
              </a:rPr>
              <a:t>问题在于没有神的心灵，</a:t>
            </a:r>
          </a:p>
          <a:p>
            <a:pPr algn="ctr"/>
            <a:r>
              <a:rPr lang="zh-CN" altLang="en-US" sz="4200" dirty="0">
                <a:solidFill>
                  <a:srgbClr val="0E0E0E"/>
                </a:solidFill>
                <a:effectLst/>
                <a:latin typeface=".AppleSystemUIFont"/>
              </a:rPr>
              <a:t>没有纪律的家庭，</a:t>
            </a:r>
          </a:p>
          <a:p>
            <a:pPr algn="ctr"/>
            <a:r>
              <a:rPr lang="zh-CN" altLang="en-US" sz="4200" dirty="0">
                <a:solidFill>
                  <a:srgbClr val="0E0E0E"/>
                </a:solidFill>
                <a:effectLst/>
                <a:latin typeface=".AppleSystemUIFont"/>
              </a:rPr>
              <a:t>没有祷告的学校，</a:t>
            </a:r>
          </a:p>
          <a:p>
            <a:pPr algn="ctr"/>
            <a:r>
              <a:rPr lang="zh-CN" altLang="en-US" sz="4200" dirty="0">
                <a:solidFill>
                  <a:srgbClr val="0E0E0E"/>
                </a:solidFill>
                <a:effectLst/>
                <a:latin typeface=".AppleSystemUIFont"/>
              </a:rPr>
              <a:t>以及没有公正的法庭。</a:t>
            </a:r>
          </a:p>
        </p:txBody>
      </p:sp>
    </p:spTree>
    <p:extLst>
      <p:ext uri="{BB962C8B-B14F-4D97-AF65-F5344CB8AC3E}">
        <p14:creationId xmlns:p14="http://schemas.microsoft.com/office/powerpoint/2010/main" val="202074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个人的纪律</a:t>
            </a:r>
            <a:endParaRPr lang="en-US" sz="5400" b="1" dirty="0">
              <a:effectLst>
                <a:glow rad="127000">
                  <a:schemeClr val="tx1"/>
                </a:glow>
              </a:effectLst>
              <a:latin typeface="Arial" charset="0"/>
              <a:ea typeface="ＭＳ Ｐゴシック" charset="0"/>
              <a:cs typeface="ＭＳ Ｐゴシック" charset="0"/>
            </a:endParaRPr>
          </a:p>
        </p:txBody>
      </p:sp>
      <p:grpSp>
        <p:nvGrpSpPr>
          <p:cNvPr id="7" name="组合 6">
            <a:extLst>
              <a:ext uri="{FF2B5EF4-FFF2-40B4-BE49-F238E27FC236}">
                <a16:creationId xmlns:a16="http://schemas.microsoft.com/office/drawing/2014/main" id="{2FAC2093-7679-80D1-4129-3419DE33E86B}"/>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4" name="文本框 3">
              <a:extLst>
                <a:ext uri="{FF2B5EF4-FFF2-40B4-BE49-F238E27FC236}">
                  <a16:creationId xmlns:a16="http://schemas.microsoft.com/office/drawing/2014/main" id="{841DC272-AF83-B452-7ABD-349019D2A406}"/>
                </a:ext>
              </a:extLst>
            </p:cNvPr>
            <p:cNvSpPr txBox="1"/>
            <p:nvPr/>
          </p:nvSpPr>
          <p:spPr>
            <a:xfrm>
              <a:off x="971600" y="2996952"/>
              <a:ext cx="1728192" cy="1200329"/>
            </a:xfrm>
            <a:prstGeom prst="rect">
              <a:avLst/>
            </a:prstGeom>
            <a:solidFill>
              <a:schemeClr val="bg1"/>
            </a:solidFill>
          </p:spPr>
          <p:txBody>
            <a:bodyPr wrap="square">
              <a:spAutoFit/>
            </a:bodyPr>
            <a:lstStyle/>
            <a:p>
              <a:pPr algn="ctr"/>
              <a:r>
                <a:rPr lang="zh-CN" altLang="en-US" sz="3600" dirty="0">
                  <a:solidFill>
                    <a:srgbClr val="0E0E0E"/>
                  </a:solidFill>
                  <a:effectLst/>
                  <a:latin typeface=".AppleSystemUIFont"/>
                </a:rPr>
                <a:t>教训</a:t>
              </a:r>
              <a:endParaRPr lang="en-US" altLang="zh-CN" sz="3600" dirty="0">
                <a:solidFill>
                  <a:srgbClr val="0E0E0E"/>
                </a:solidFill>
                <a:effectLst/>
                <a:latin typeface=".AppleSystemUIFont"/>
              </a:endParaRPr>
            </a:p>
            <a:p>
              <a:pPr algn="ctr"/>
              <a:r>
                <a:rPr lang="zh-CN" altLang="en-US" sz="3600" dirty="0">
                  <a:solidFill>
                    <a:srgbClr val="0E0E0E"/>
                  </a:solidFill>
                  <a:effectLst/>
                  <a:latin typeface=".AppleSystemUIFont"/>
                </a:rPr>
                <a:t>学习部</a:t>
              </a:r>
            </a:p>
          </p:txBody>
        </p:sp>
        <p:sp>
          <p:nvSpPr>
            <p:cNvPr id="5" name="文本框 4">
              <a:extLst>
                <a:ext uri="{FF2B5EF4-FFF2-40B4-BE49-F238E27FC236}">
                  <a16:creationId xmlns:a16="http://schemas.microsoft.com/office/drawing/2014/main" id="{28C5180E-C933-3CF5-D11F-891C14D48EBD}"/>
                </a:ext>
              </a:extLst>
            </p:cNvPr>
            <p:cNvSpPr txBox="1"/>
            <p:nvPr/>
          </p:nvSpPr>
          <p:spPr>
            <a:xfrm>
              <a:off x="3995936" y="2996952"/>
              <a:ext cx="1584176" cy="1200329"/>
            </a:xfrm>
            <a:prstGeom prst="rect">
              <a:avLst/>
            </a:prstGeom>
            <a:solidFill>
              <a:schemeClr val="bg1"/>
            </a:solidFill>
          </p:spPr>
          <p:txBody>
            <a:bodyPr wrap="square">
              <a:spAutoFit/>
            </a:bodyPr>
            <a:lstStyle/>
            <a:p>
              <a:pPr algn="ctr"/>
              <a:r>
                <a:rPr lang="zh-CN" altLang="en-US" sz="3600" dirty="0">
                  <a:solidFill>
                    <a:srgbClr val="0E0E0E"/>
                  </a:solidFill>
                  <a:effectLst/>
                  <a:latin typeface=".AppleSystemUIFont"/>
                </a:rPr>
                <a:t>教训</a:t>
              </a:r>
              <a:endParaRPr lang="en-US" altLang="zh-CN" sz="3600" dirty="0">
                <a:solidFill>
                  <a:srgbClr val="0E0E0E"/>
                </a:solidFill>
                <a:effectLst/>
                <a:latin typeface=".AppleSystemUIFont"/>
              </a:endParaRPr>
            </a:p>
            <a:p>
              <a:pPr algn="ctr"/>
              <a:r>
                <a:rPr lang="zh-CN" altLang="en-US" sz="3600" dirty="0">
                  <a:solidFill>
                    <a:srgbClr val="0E0E0E"/>
                  </a:solidFill>
                  <a:effectLst/>
                  <a:latin typeface=".AppleSystemUIFont"/>
                </a:rPr>
                <a:t>重学部</a:t>
              </a:r>
            </a:p>
          </p:txBody>
        </p:sp>
        <p:sp>
          <p:nvSpPr>
            <p:cNvPr id="6" name="文本框 5">
              <a:extLst>
                <a:ext uri="{FF2B5EF4-FFF2-40B4-BE49-F238E27FC236}">
                  <a16:creationId xmlns:a16="http://schemas.microsoft.com/office/drawing/2014/main" id="{F2E9782D-DF94-8E61-A226-CE0310A221EF}"/>
                </a:ext>
              </a:extLst>
            </p:cNvPr>
            <p:cNvSpPr txBox="1"/>
            <p:nvPr/>
          </p:nvSpPr>
          <p:spPr>
            <a:xfrm>
              <a:off x="6802931" y="3068960"/>
              <a:ext cx="1369469" cy="1384995"/>
            </a:xfrm>
            <a:prstGeom prst="rect">
              <a:avLst/>
            </a:prstGeom>
            <a:solidFill>
              <a:schemeClr val="bg1"/>
            </a:solidFill>
          </p:spPr>
          <p:txBody>
            <a:bodyPr wrap="square">
              <a:spAutoFit/>
            </a:bodyPr>
            <a:lstStyle/>
            <a:p>
              <a:pPr algn="ctr"/>
              <a:r>
                <a:rPr lang="zh-CN" altLang="en-US" sz="2800" dirty="0">
                  <a:solidFill>
                    <a:srgbClr val="0E0E0E"/>
                  </a:solidFill>
                  <a:effectLst/>
                  <a:latin typeface=".AppleSystemUIFont"/>
                </a:rPr>
                <a:t>哦，真是受不了了部</a:t>
              </a:r>
            </a:p>
          </p:txBody>
        </p:sp>
      </p:grpSp>
    </p:spTree>
    <p:extLst>
      <p:ext uri="{BB962C8B-B14F-4D97-AF65-F5344CB8AC3E}">
        <p14:creationId xmlns:p14="http://schemas.microsoft.com/office/powerpoint/2010/main" val="1020596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99896E6-E0F3-E843-8B0E-7B4E6FC416D5}"/>
              </a:ext>
            </a:extLst>
          </p:cNvPr>
          <p:cNvSpPr txBox="1"/>
          <p:nvPr/>
        </p:nvSpPr>
        <p:spPr>
          <a:xfrm>
            <a:off x="1475656" y="1844824"/>
            <a:ext cx="6480720" cy="2554545"/>
          </a:xfrm>
          <a:prstGeom prst="rect">
            <a:avLst/>
          </a:prstGeom>
          <a:solidFill>
            <a:schemeClr val="tx1"/>
          </a:solidFill>
        </p:spPr>
        <p:txBody>
          <a:bodyPr wrap="square">
            <a:spAutoFit/>
          </a:bodyPr>
          <a:lstStyle/>
          <a:p>
            <a:r>
              <a:rPr lang="zh-CN" altLang="en-US" sz="8000" dirty="0">
                <a:effectLst/>
                <a:latin typeface=".AppleSystemUIFont"/>
              </a:rPr>
              <a:t>我不找借口，</a:t>
            </a:r>
            <a:endParaRPr lang="en-US" altLang="zh-CN" sz="8000" dirty="0">
              <a:effectLst/>
              <a:latin typeface=".AppleSystemUIFont"/>
            </a:endParaRPr>
          </a:p>
          <a:p>
            <a:r>
              <a:rPr lang="zh-CN" altLang="en-US" sz="8000" dirty="0">
                <a:effectLst/>
                <a:latin typeface=".AppleSystemUIFont"/>
              </a:rPr>
              <a:t>我创造结果。</a:t>
            </a:r>
          </a:p>
        </p:txBody>
      </p:sp>
    </p:spTree>
    <p:extLst>
      <p:ext uri="{BB962C8B-B14F-4D97-AF65-F5344CB8AC3E}">
        <p14:creationId xmlns:p14="http://schemas.microsoft.com/office/powerpoint/2010/main" val="853805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96529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467900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Times New Roman" charset="0"/>
              <a:buNone/>
              <a:tabLst/>
              <a:defRPr/>
            </a:pPr>
            <a:r>
              <a:rPr kumimoji="0" lang="ja-JP" alt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41889434"/>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以色列的悔改将带来宽恕、拯救和复兴</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（约珥书 </a:t>
            </a:r>
            <a:r>
              <a:rPr lang="en-US" altLang="zh-CN" sz="3600" b="1" dirty="0">
                <a:effectLst>
                  <a:glow rad="127000">
                    <a:schemeClr val="tx1"/>
                  </a:glow>
                </a:effectLst>
                <a:latin typeface="Arial" charset="0"/>
                <a:ea typeface="ＭＳ Ｐゴシック" charset="0"/>
                <a:cs typeface="ＭＳ Ｐゴシック" charset="0"/>
              </a:rPr>
              <a:t>2:18-3:21</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t="13066"/>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8" y="4366256"/>
            <a:ext cx="3488442" cy="2491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1"/>
            <a:ext cx="9144000" cy="4392488"/>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耶和华为自己的土地发热心，</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祂怜悯自己的子民。</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祂回应他们说：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“我必赐五谷、新酒和油给你们，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使你们饱足，</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不再让你们受列国的羞辱。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ja-JP" altLang="en-US" sz="3600" b="1" dirty="0">
                <a:effectLst>
                  <a:glow rad="127000">
                    <a:schemeClr val="tx1"/>
                  </a:glow>
                </a:effectLst>
                <a:latin typeface="Arial" charset="0"/>
                <a:ea typeface="ＭＳ Ｐゴシック" charset="0"/>
                <a:cs typeface="ＭＳ Ｐゴシック" charset="0"/>
              </a:rPr>
              <a:t>约珥书</a:t>
            </a:r>
            <a:r>
              <a:rPr lang="en-US" sz="3600" b="1" dirty="0">
                <a:effectLst>
                  <a:glow rad="127000">
                    <a:schemeClr val="tx1"/>
                  </a:glow>
                </a:effectLst>
                <a:latin typeface="Arial" charset="0"/>
                <a:ea typeface="ＭＳ Ｐゴシック" charset="0"/>
                <a:cs typeface="ＭＳ Ｐゴシック" charset="0"/>
              </a:rPr>
              <a:t> 2:18-19 CCB).</a:t>
            </a:r>
          </a:p>
        </p:txBody>
      </p:sp>
      <p:pic>
        <p:nvPicPr>
          <p:cNvPr id="3" name="Picture 2"/>
          <p:cNvPicPr>
            <a:picLocks noChangeAspect="1"/>
          </p:cNvPicPr>
          <p:nvPr/>
        </p:nvPicPr>
        <p:blipFill rotWithShape="1">
          <a:blip r:embed="rId4"/>
          <a:srcRect t="10943"/>
          <a:stretch/>
        </p:blipFill>
        <p:spPr>
          <a:xfrm>
            <a:off x="4788024" y="4306096"/>
            <a:ext cx="3625338" cy="2579288"/>
          </a:xfrm>
          <a:prstGeom prst="rect">
            <a:avLst/>
          </a:prstGeom>
        </p:spPr>
      </p:pic>
    </p:spTree>
    <p:extLst>
      <p:ext uri="{BB962C8B-B14F-4D97-AF65-F5344CB8AC3E}">
        <p14:creationId xmlns:p14="http://schemas.microsoft.com/office/powerpoint/2010/main" val="3641645052"/>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3387</TotalTime>
  <Words>19354</Words>
  <Application>Microsoft Macintosh PowerPoint</Application>
  <PresentationFormat>On-screen Show (4:3)</PresentationFormat>
  <Paragraphs>1524</Paragraphs>
  <Slides>167</Slides>
  <Notes>130</Notes>
  <HiddenSlides>0</HiddenSlides>
  <MMClips>0</MMClips>
  <ScaleCrop>false</ScaleCrop>
  <HeadingPairs>
    <vt:vector size="6" baseType="variant">
      <vt:variant>
        <vt:lpstr>Fonts Used</vt:lpstr>
      </vt:variant>
      <vt:variant>
        <vt:i4>25</vt:i4>
      </vt:variant>
      <vt:variant>
        <vt:lpstr>Theme</vt:lpstr>
      </vt:variant>
      <vt:variant>
        <vt:i4>40</vt:i4>
      </vt:variant>
      <vt:variant>
        <vt:lpstr>Slide Titles</vt:lpstr>
      </vt:variant>
      <vt:variant>
        <vt:i4>167</vt:i4>
      </vt:variant>
    </vt:vector>
  </HeadingPairs>
  <TitlesOfParts>
    <vt:vector size="232" baseType="lpstr">
      <vt:lpstr>.AppleSystemUIFont</vt:lpstr>
      <vt:lpstr>26</vt:lpstr>
      <vt:lpstr>BONES</vt:lpstr>
      <vt:lpstr>ＭＳ Ｐゴシック</vt:lpstr>
      <vt:lpstr>ＭＳ Ｐゴシック</vt:lpstr>
      <vt:lpstr>Osaka</vt:lpstr>
      <vt:lpstr>PMingLiU</vt:lpstr>
      <vt:lpstr>system-ui</vt:lpstr>
      <vt:lpstr>Times</vt:lpstr>
      <vt:lpstr>Arial</vt:lpstr>
      <vt:lpstr>Arial Black</vt:lpstr>
      <vt:lpstr>Arial Narrow</vt:lpstr>
      <vt:lpstr>Book Antiqua</vt:lpstr>
      <vt:lpstr>Bwhebl</vt:lpstr>
      <vt:lpstr>Calibri</vt:lpstr>
      <vt:lpstr>Comic Sans MS</vt:lpstr>
      <vt:lpstr>Geneva</vt:lpstr>
      <vt:lpstr>Helvetica</vt:lpstr>
      <vt:lpstr>Impact</vt:lpstr>
      <vt:lpstr>Monotype Sorts</vt:lpstr>
      <vt:lpstr>Times New Roman</vt:lpstr>
      <vt:lpstr>Trebuchet MS</vt:lpstr>
      <vt:lpstr>Tw Cen MT</vt:lpstr>
      <vt:lpstr>Wingdings</vt:lpstr>
      <vt:lpstr>Wingdings 2</vt:lpstr>
      <vt:lpstr>Office Theme</vt:lpstr>
      <vt:lpstr>1_Office Theme</vt:lpstr>
      <vt:lpstr>2_Office Theme</vt:lpstr>
      <vt:lpstr>Orbit</vt:lpstr>
      <vt:lpstr>Expedition</vt:lpstr>
      <vt:lpstr>1_Expedition</vt:lpstr>
      <vt:lpstr>2_Expedition</vt:lpstr>
      <vt:lpstr>3_Expedition</vt:lpstr>
      <vt:lpstr>49_Blank Presentation</vt:lpstr>
      <vt:lpstr>4_Office Theme</vt:lpstr>
      <vt:lpstr>1_untitled 1</vt:lpstr>
      <vt:lpstr>Median</vt:lpstr>
      <vt:lpstr>Desk Lamp</vt:lpstr>
      <vt:lpstr>1_Orbit</vt:lpstr>
      <vt:lpstr>Blank Presentation</vt:lpstr>
      <vt:lpstr>5_Default Design</vt:lpstr>
      <vt:lpstr>untitled 1</vt:lpstr>
      <vt:lpstr>4_Default Design</vt:lpstr>
      <vt:lpstr>1_Blank Presentation</vt:lpstr>
      <vt:lpstr>1_Radar</vt:lpstr>
      <vt:lpstr>23_Office Theme</vt:lpstr>
      <vt:lpstr>2_Blank Presentation</vt:lpstr>
      <vt:lpstr>3_Blank Presentation</vt:lpstr>
      <vt:lpstr>4_Blank Presentation</vt:lpstr>
      <vt:lpstr>Radar</vt:lpstr>
      <vt:lpstr>Default Design</vt:lpstr>
      <vt:lpstr>5_Orbit</vt:lpstr>
      <vt:lpstr>13_Default Design</vt:lpstr>
      <vt:lpstr>5_Gesture</vt:lpstr>
      <vt:lpstr>50_Blank Presentation</vt:lpstr>
      <vt:lpstr>5_Office Theme</vt:lpstr>
      <vt:lpstr>2_Orbit</vt:lpstr>
      <vt:lpstr>4_Radar</vt:lpstr>
      <vt:lpstr>2_untitled 1</vt:lpstr>
      <vt:lpstr>2_Radar</vt:lpstr>
      <vt:lpstr>1_Default Design</vt:lpstr>
      <vt:lpstr>1_Median</vt:lpstr>
      <vt:lpstr>2_Default Design</vt:lpstr>
      <vt:lpstr>51_Blank Presentation</vt:lpstr>
      <vt:lpstr>23_Default Design</vt:lpstr>
      <vt:lpstr>约珥</vt:lpstr>
      <vt:lpstr>关键字</vt:lpstr>
      <vt:lpstr>主题</vt:lpstr>
      <vt:lpstr>关键节</vt:lpstr>
      <vt:lpstr>约珥国度声明</vt:lpstr>
      <vt:lpstr>约珥书 信息声明</vt:lpstr>
      <vt:lpstr>圣约</vt:lpstr>
      <vt:lpstr>救赎</vt:lpstr>
      <vt:lpstr>弥赛亚</vt:lpstr>
      <vt:lpstr>Outline 4 (Griffith)</vt:lpstr>
      <vt:lpstr>Barry Huddleston, The Acrostic Summarized Bible (Grand Rapids: Baker, 1992)</vt:lpstr>
      <vt:lpstr>作个有纪律的人</vt:lpstr>
      <vt:lpstr>当我们受到纪律处分时， 我们该怎么办？ </vt:lpstr>
      <vt:lpstr>一。纪律应该带来悔改</vt:lpstr>
      <vt:lpstr>二。悔改将带来恢复 </vt:lpstr>
      <vt:lpstr>重点</vt:lpstr>
      <vt:lpstr>考虑的问题</vt:lpstr>
      <vt:lpstr>考虑的问题</vt:lpstr>
      <vt:lpstr>考虑的问题</vt:lpstr>
      <vt:lpstr>Black</vt:lpstr>
      <vt:lpstr>审判来了!</vt:lpstr>
      <vt:lpstr>接近顶峰</vt:lpstr>
      <vt:lpstr>先知们的时间段</vt:lpstr>
      <vt:lpstr>我们看到了山谷</vt:lpstr>
      <vt:lpstr>II.  结构与提纲</vt:lpstr>
      <vt:lpstr>间接提纲</vt:lpstr>
      <vt:lpstr>约珥书简介   A.    标题                 </vt:lpstr>
      <vt:lpstr>2020 年肯尼亚蝗虫</vt:lpstr>
      <vt:lpstr>2020 年肯尼亚蝗虫</vt:lpstr>
      <vt:lpstr>2020 年肯尼亚蝗虫</vt:lpstr>
      <vt:lpstr>2020 Kenyan Locusts</vt:lpstr>
      <vt:lpstr>2020 年肯尼亚蝗虫</vt:lpstr>
      <vt:lpstr>2020 年肯尼亚蝗虫</vt:lpstr>
      <vt:lpstr>2020 年肯尼亚蝗虫</vt:lpstr>
      <vt:lpstr>2020 年蝗虫扩大</vt:lpstr>
      <vt:lpstr>作个有纪律的人</vt:lpstr>
      <vt:lpstr>纪律</vt:lpstr>
      <vt:lpstr>纪律</vt:lpstr>
      <vt:lpstr>遵守纪律， 否则你就会被纪律处分。</vt:lpstr>
      <vt:lpstr>"Hear this, you leaders of the people.  Listen, all who live in the land"  (Joel 1:2a NLT).</vt:lpstr>
      <vt:lpstr>当我们受到纪律处分时， 我们该怎么办？ </vt:lpstr>
      <vt:lpstr>出埃及记背景</vt:lpstr>
      <vt:lpstr>Placing the Prophets</vt:lpstr>
      <vt:lpstr>"他们抽签分了我的子民，将男童换妓女，卖女童买酒喝。"  (约珥书 3:3 CCB).</vt:lpstr>
      <vt:lpstr>把犹太人 卖给希腊人</vt:lpstr>
      <vt:lpstr>把犹太人 卖给希腊人</vt:lpstr>
      <vt:lpstr>耶路撒冷的陷落</vt:lpstr>
      <vt:lpstr>约珥在尼布甲尼撒王统治期间传道</vt:lpstr>
      <vt:lpstr>1. 现在该做什么</vt:lpstr>
      <vt:lpstr>当我们受到纪律处分时， 我们该怎么办？ </vt:lpstr>
      <vt:lpstr>一。纪律应该带来悔改</vt:lpstr>
      <vt:lpstr>PowerPoint Presentation</vt:lpstr>
      <vt:lpstr>Slides on  约珥 1</vt:lpstr>
      <vt:lpstr>“告诉他们有关蝗虫的事。”</vt:lpstr>
      <vt:lpstr>“约珥”名字 = 主神</vt:lpstr>
      <vt:lpstr>“老年人哪！你们要听这话。 这地所有的居民啊！你们要留心听。 在你们的日子， 或在你们祖先的日子， 曾有这样的事吗？ 3 你们要把这事传与子， 子传与孙， 孙传与后代。”  (约珥 1:2-3 CNV).</vt:lpstr>
      <vt:lpstr>Barry Huddleston, The Acrostic Summarized Bible (Grand Rapids: Baker, 1992)</vt:lpstr>
      <vt:lpstr>PowerPoint Presentation</vt:lpstr>
      <vt:lpstr>现代蝗灾  (森特勒利亚宾夕法尼亚州，美国）</vt:lpstr>
      <vt:lpstr>E. 场合</vt:lpstr>
      <vt:lpstr>“剪虫剩下的， 蝗虫吃了； 蝗虫剩下的， 蝻子吃了； 蝻子剩下的， 蚂蚱吃了。”  (约珥 1:4 CNV).</vt:lpstr>
      <vt:lpstr>"酒醉的人哪！你们要醒过来；要哀哭！ 所有嗜酒的人哪！你们都要为甜酒哀号， 因为甜酒从你们的口里断绝了。"  (1:5 CNV).</vt:lpstr>
      <vt:lpstr>"因为有一民族上来侵犯我的国土， 他们强大又无数； 他们的牙齿像狮子的牙齿， 他们有母狮的大牙。"  (1:6 CNV).</vt:lpstr>
      <vt:lpstr>"他们使我的葡萄树荒凉，  折断了我的无花果树，  把树皮剥尽，丢在一旁，  使枝条露白。"  (1:7 CNV).</vt:lpstr>
      <vt:lpstr>The Day of the LORD (Joel 1:15).</vt:lpstr>
      <vt:lpstr>约珥书第1章中的国家灾难</vt:lpstr>
      <vt:lpstr>成年的 蝗虫在 交尾</vt:lpstr>
      <vt:lpstr>蝗虫的墓地, 盐湖, 犹他州</vt:lpstr>
      <vt:lpstr>PowerPoint Presentation</vt:lpstr>
      <vt:lpstr>那么《妥拉》是如何描述蝗虫的呢？</vt:lpstr>
      <vt:lpstr>祝福 与      咒诅 (申 28)</vt:lpstr>
      <vt:lpstr>场合</vt:lpstr>
      <vt:lpstr>蝗灾的意义何在?</vt:lpstr>
      <vt:lpstr>Slides on  约珥 2</vt:lpstr>
      <vt:lpstr>"你们要在锡安吹号， 并在我的圣山发出警讯， 让国中所有的居民都战栗， 因为耶和华的日子快到，必然临近了。"  (2:1 CNV).</vt:lpstr>
      <vt:lpstr>"那日是黑暗幽冥的日子，  是密云漆黑的日子。  有一队众多强盛的民来到，  好象晨光满布群山；  这样的事从前没有发生过，  以后直到万代， 也不会发生。"  (2:2 CNV).</vt:lpstr>
      <vt:lpstr>"在他们前面有吞灭的火，  在他们后面有燃烧的火焰；  他们未到以前，大地像伊甸园，  他们过去以后，大地成了荒凉的旷野，  没有一样能逃避他们的。"  (2:3 CNV).</vt:lpstr>
      <vt:lpstr>"他们的形状像马的形状，  战马怎样奔跑，他们也怎样奔跑。"  (2:4 CNV).</vt:lpstr>
      <vt:lpstr>"他们在群山顶上跳跃的声音， 如战车的响声， 又如火焰 吞灭碎秸的响声， 像强盛的民 摆阵预备作战。" (2:5 CNV).</vt:lpstr>
      <vt:lpstr>主要经文</vt:lpstr>
      <vt:lpstr>约珥书2:1-11的蝗虫是什么?</vt:lpstr>
      <vt:lpstr>PowerPoint Presentation</vt:lpstr>
      <vt:lpstr>为什么未来？</vt:lpstr>
      <vt:lpstr>为什么未来？</vt:lpstr>
      <vt:lpstr>为什么未来？</vt:lpstr>
      <vt:lpstr>主的日子</vt:lpstr>
      <vt:lpstr>末世事件时序</vt:lpstr>
      <vt:lpstr>做什么？</vt:lpstr>
      <vt:lpstr>你拒绝神的管教吗？</vt:lpstr>
      <vt:lpstr>上帝与美国</vt:lpstr>
      <vt:lpstr>上帝对美国的管教</vt:lpstr>
      <vt:lpstr>上帝对美国的管教</vt:lpstr>
      <vt:lpstr>个人的纪律</vt:lpstr>
      <vt:lpstr>PowerPoint Presentation</vt:lpstr>
      <vt:lpstr>一。纪律应该带来悔改</vt:lpstr>
      <vt:lpstr>二。悔改将带来恢复 </vt:lpstr>
      <vt:lpstr>PowerPoint Presentation</vt:lpstr>
      <vt:lpstr>以色列的悔改将带来宽恕、拯救和复兴 （约珥书 2:18-3:21）。</vt:lpstr>
      <vt:lpstr>"耶和华为自己的土地发热心， 祂怜悯自己的子民。 19 祂回应他们说： “我必赐五谷、新酒和油给你们， 使你们饱足， 不再让你们受列国的羞辱。"  (约珥书 2:18-19 CCB).</vt:lpstr>
      <vt:lpstr>上帝未来对以色列的保护</vt:lpstr>
      <vt:lpstr>对比约珥书第1章和2:21-27</vt:lpstr>
      <vt:lpstr>约珥书 2:21-27 中的土地对比</vt:lpstr>
      <vt:lpstr>约珥书 2:21-27 中的动物对比</vt:lpstr>
      <vt:lpstr>《约珥书》2:21-27 中的农场对比</vt:lpstr>
      <vt:lpstr>约珥书 2:21-27 中的雨水对比</vt:lpstr>
      <vt:lpstr>约珥书 2:21-27 中的谷物、酒和油</vt:lpstr>
      <vt:lpstr>约珥书 2:21-27 中的农作物对比</vt:lpstr>
      <vt:lpstr>末世论术语</vt:lpstr>
      <vt:lpstr>III.  新约里的约珥书2:28-29 (参徒2)</vt:lpstr>
      <vt:lpstr>约珥书2:28-29</vt:lpstr>
      <vt:lpstr>III.  新约里的约珥</vt:lpstr>
      <vt:lpstr>约珥 2:30-31 CNV</vt:lpstr>
      <vt:lpstr>约珥书2:30-32</vt:lpstr>
      <vt:lpstr>IV. 问题：5个实现约珥书 2:28-32的看法</vt:lpstr>
      <vt:lpstr>Slides on  约珥 3</vt:lpstr>
      <vt:lpstr>"看哪！到了那些日子，在那个时期，  我使犹大和耶路撒冷被掳的人归回 我必招聚列国，  领他们下到约沙法谷'"  (3:1-2a CNV).</vt:lpstr>
      <vt:lpstr>"我要在那里亲临审判他们，  因为他们把我的子民分散在列国中，  又分取了我的地土。"  (3:2b CNV).</vt:lpstr>
      <vt:lpstr>" 以色列是中东地区唯一一个允许基督徒自由践行信仰的地方。”   本雅明·内塔尼亚胡</vt:lpstr>
      <vt:lpstr>" 如果阿拉伯人今天放​​下武器，就不会再有暴力。如果犹太人今天放下武器，就不会再有以色列。”   本雅明·内塔尼亚胡</vt:lpstr>
      <vt:lpstr>"他们为我的子民抽签，  用男童交换妓女，  女童被卖换酒喝。"  (3:3 CNV).</vt:lpstr>
      <vt:lpstr>泰尔和西顿将 接受审判</vt:lpstr>
      <vt:lpstr>把犹太人卖给 希腊人</vt:lpstr>
      <vt:lpstr>犹大的复兴</vt:lpstr>
      <vt:lpstr>"你们要在列国中宣告以下这话： “你们要预备争战， 要激动勇士。 让所有的战士都近前来，让他们都上去攻击。</vt:lpstr>
      <vt:lpstr>"万国都当奋起， 上到约沙法谷去。 因为我必坐在那里， 审判四围的列国。 你们要伸出镰刀， 因为庄稼已经熟了。 来践踏吧， 因为压酒池满了， 酒池盈溢， 因为他们的罪恶极大。"  (3:12-13 CNV).</vt:lpstr>
      <vt:lpstr>"无数的人群 齐集在判决谷， 因为耶和华的日子临近了判决谷。 日月昏暗， 星星无光。"  (3:14-15 CNV).</vt:lpstr>
      <vt:lpstr>"耶和华从锡安 吼叫，  并从耶路撒冷 发声，  天地就震动。  耶和华却要作他子民的避难所，  作以色列众子的保障。"  (3:16 CNV).</vt:lpstr>
      <vt:lpstr>"你们知道我是耶和华你们的　神， 是住在锡安我的圣山上。 那时，耶路撒冷必成为圣。 外族人必不得从其中经过。"  (3:17 CNV).</vt:lpstr>
      <vt:lpstr>以色列与  埃及</vt:lpstr>
      <vt:lpstr>以色列与  埃及</vt:lpstr>
      <vt:lpstr>"但犹大必存到永远， 耶路撒冷也必存到万代。 现在我要追讨我还未有追讨的流人血的罪。 耶和华在锡安居住。" (3:20-21 CNV).</vt:lpstr>
      <vt:lpstr>你唯有信靠主，才能得到他的祝福</vt:lpstr>
      <vt:lpstr>上帝对美国的复兴</vt:lpstr>
      <vt:lpstr>美国各县：红色保守派 + 蓝色自由派</vt:lpstr>
      <vt:lpstr>尼尔· 戈萨奇</vt:lpstr>
      <vt:lpstr>我们的愿景</vt:lpstr>
      <vt:lpstr>当我们受到纪律处分时， 我们该怎么办？ </vt:lpstr>
      <vt:lpstr>重点</vt:lpstr>
      <vt:lpstr>一。纪律应该带来悔改</vt:lpstr>
      <vt:lpstr>二。悔改将带来恢复 </vt:lpstr>
      <vt:lpstr>遵守纪律，否则你就会被纪律处分。</vt:lpstr>
      <vt:lpstr>Accept God's discipline.</vt:lpstr>
      <vt:lpstr>考虑的问题</vt:lpstr>
      <vt:lpstr>考虑的问题</vt:lpstr>
      <vt:lpstr>考虑的问题</vt:lpstr>
      <vt:lpstr>Black</vt:lpstr>
      <vt:lpstr>旧约全书讲章链接地址 BibleStudyDownloads.org</vt:lpstr>
      <vt:lpstr>PowerPoint Presentation</vt:lpstr>
      <vt:lpstr>G. 整体性</vt:lpstr>
      <vt:lpstr>否定整体性的</vt:lpstr>
      <vt:lpstr>但是仔细地审查显示了。。。</vt:lpstr>
      <vt:lpstr>V. 神学的价值</vt:lpstr>
      <vt:lpstr>主的日子</vt:lpstr>
      <vt:lpstr>PowerPoint Presentation</vt:lpstr>
      <vt:lpstr>PowerPoint Presentation</vt:lpstr>
      <vt:lpstr>PowerPoint Presentation</vt:lpstr>
      <vt:lpstr>PowerPoint Presentation</vt:lpstr>
      <vt:lpstr>PowerPoint Presentation</vt:lpstr>
      <vt:lpstr>II. 结构</vt:lpstr>
      <vt:lpstr>C.  结构关系 （芬利） </vt:lpstr>
      <vt:lpstr>D. 提纲1 (帕特森)</vt:lpstr>
      <vt:lpstr>E. 提纲2 (麦克洛米基)</vt:lpstr>
      <vt:lpstr>提纲 3 (帕特森)</vt:lpstr>
      <vt:lpstr>PowerPoint Presentation</vt:lpstr>
      <vt:lpstr>VI. 应用</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184</cp:revision>
  <cp:lastPrinted>2009-04-22T19:24:48Z</cp:lastPrinted>
  <dcterms:created xsi:type="dcterms:W3CDTF">2002-02-28T20:10:49Z</dcterms:created>
  <dcterms:modified xsi:type="dcterms:W3CDTF">2024-12-07T14:54:19Z</dcterms:modified>
</cp:coreProperties>
</file>