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765" r:id="rId4"/>
    <p:sldMasterId id="2147483777" r:id="rId5"/>
  </p:sldMasterIdLst>
  <p:notesMasterIdLst>
    <p:notesMasterId r:id="rId36"/>
  </p:notesMasterIdLst>
  <p:handoutMasterIdLst>
    <p:handoutMasterId r:id="rId37"/>
  </p:handoutMasterIdLst>
  <p:sldIdLst>
    <p:sldId id="407" r:id="rId6"/>
    <p:sldId id="408" r:id="rId7"/>
    <p:sldId id="468" r:id="rId8"/>
    <p:sldId id="410" r:id="rId9"/>
    <p:sldId id="412" r:id="rId10"/>
    <p:sldId id="416" r:id="rId11"/>
    <p:sldId id="458" r:id="rId12"/>
    <p:sldId id="418" r:id="rId13"/>
    <p:sldId id="453" r:id="rId14"/>
    <p:sldId id="455" r:id="rId15"/>
    <p:sldId id="454" r:id="rId16"/>
    <p:sldId id="420" r:id="rId17"/>
    <p:sldId id="457" r:id="rId18"/>
    <p:sldId id="450" r:id="rId19"/>
    <p:sldId id="459" r:id="rId20"/>
    <p:sldId id="460" r:id="rId21"/>
    <p:sldId id="461" r:id="rId22"/>
    <p:sldId id="462" r:id="rId23"/>
    <p:sldId id="464" r:id="rId24"/>
    <p:sldId id="463" r:id="rId25"/>
    <p:sldId id="465" r:id="rId26"/>
    <p:sldId id="466" r:id="rId27"/>
    <p:sldId id="473" r:id="rId28"/>
    <p:sldId id="442" r:id="rId29"/>
    <p:sldId id="444" r:id="rId30"/>
    <p:sldId id="446" r:id="rId31"/>
    <p:sldId id="448" r:id="rId32"/>
    <p:sldId id="471" r:id="rId33"/>
    <p:sldId id="476" r:id="rId34"/>
    <p:sldId id="475" r:id="rId3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4D6E4"/>
    <a:srgbClr val="EBE1EB"/>
    <a:srgbClr val="FFCCFF"/>
    <a:srgbClr val="FF9933"/>
    <a:srgbClr val="DDDDDD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>
                <a:effectLst>
                  <a:outerShdw blurRad="38100" dist="38100" dir="2700000" algn="tl">
                    <a:srgbClr val="DDDDDD"/>
                  </a:outerShdw>
                </a:effectLst>
                <a:cs typeface="宋体" charset="0"/>
              </a:defRPr>
            </a:lvl1pPr>
          </a:lstStyle>
          <a:p>
            <a:pPr>
              <a:defRPr/>
            </a:pPr>
            <a:fld id="{CA0F8AE3-D657-124E-8817-6D70D58FB1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782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1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1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98D8CC71-9E77-4B4E-88F3-C2D7D276DE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7801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F1B5F-CF2D-214C-864B-56675943D76C}" type="slidenum">
              <a:rPr lang="zh-CN" altLang="en-US"/>
              <a:pPr>
                <a:defRPr/>
              </a:pPr>
              <a:t>1</a:t>
            </a:fld>
            <a:endParaRPr lang="en-US" altLang="zh-CN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DB24C-F4AB-DA4B-AFD1-25EEBC1F9AB4}" type="slidenum">
              <a:rPr lang="zh-CN" altLang="en-US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165A74-40D1-8244-AF1C-7326C069F577}" type="slidenum">
              <a:rPr lang="zh-CN" altLang="en-US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1B7E88-BF62-764D-AC87-16F13ED7DF6B}" type="slidenum">
              <a:rPr lang="zh-CN" altLang="en-US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A9B640-ADA0-CC44-A0EA-481413357B02}" type="slidenum">
              <a:rPr lang="zh-CN" altLang="en-US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6DE20-5573-A54A-ABAA-473122E19B4D}" type="slidenum">
              <a:rPr lang="zh-CN" altLang="en-US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89870-74C9-644B-A682-09C4C214B492}" type="slidenum">
              <a:rPr lang="zh-CN" altLang="en-US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F1CD6-EDA5-2343-89DB-868F6F7CE899}" type="slidenum">
              <a:rPr lang="zh-CN" altLang="en-US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3AF3B-730D-7042-AA06-5F586E489B9F}" type="slidenum">
              <a:rPr lang="zh-CN" altLang="en-US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E7792-39FC-1F41-A602-273C44A04C58}" type="slidenum">
              <a:rPr lang="zh-CN" altLang="en-US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B99A8-CF88-8949-AE11-7D90E8E304F4}" type="slidenum">
              <a:rPr lang="zh-CN" altLang="en-US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38E51-45CF-5B41-95AC-367034B771A7}" type="slidenum">
              <a:rPr lang="zh-CN" altLang="en-US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EBF11-0170-BC4F-92AF-905CBE5375E8}" type="slidenum">
              <a:rPr lang="zh-CN" altLang="en-US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F16200-FCC5-5644-847B-73C77C894779}" type="slidenum">
              <a:rPr lang="zh-CN" altLang="en-US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98200A-6B90-D640-84DA-5726A84FC955}" type="slidenum">
              <a:rPr lang="zh-CN" altLang="en-US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F8E21-5718-DF4E-952D-8DD5DE7B33F8}" type="slidenum">
              <a:rPr lang="zh-CN" altLang="en-US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C545BC-997D-CE48-B7E8-D4B4D85B10D9}" type="slidenum">
              <a:rPr lang="zh-CN" altLang="en-US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EBF618-6F95-7244-9E7A-C95AF63AAC64}" type="slidenum">
              <a:rPr lang="zh-CN" altLang="en-US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E1D9B9-9D04-DF46-B8B5-9FEF2C4B7402}" type="slidenum">
              <a:rPr lang="zh-CN" altLang="en-US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55283" indent="-290493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61974" indent="-232395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26763" indent="-232395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91553" indent="-232395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A168311-8E3A-DF47-940D-C4E79C847CDD}" type="slidenum">
              <a:rPr lang="en-US" sz="1200">
                <a:solidFill>
                  <a:srgbClr val="000000"/>
                </a:solidFill>
              </a:rPr>
              <a:pPr eaLnBrk="1" hangingPunct="1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OT</a:t>
            </a:r>
            <a:r>
              <a:rPr lang="en-US" baseline="0" dirty="0" smtClean="0">
                <a:latin typeface="Arial" charset="0"/>
              </a:rPr>
              <a:t> Survey </a:t>
            </a:r>
            <a:r>
              <a:rPr lang="en-US" dirty="0" smtClean="0">
                <a:latin typeface="Arial" charset="0"/>
              </a:rPr>
              <a:t>link </a:t>
            </a:r>
            <a:r>
              <a:rPr lang="en-US" dirty="0">
                <a:latin typeface="Arial" charset="0"/>
              </a:rPr>
              <a:t>address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55283" indent="-29049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61974" indent="-232395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26763" indent="-232395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91553" indent="-232395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5634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2113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8592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5071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4B9F814E-1981-2C46-8977-8F77F1179EF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360" tIns="44681" rIns="89360" bIns="44681"/>
          <a:lstStyle/>
          <a:p>
            <a:pPr eaLnBrk="1" hangingPunct="1">
              <a:defRPr/>
            </a:pPr>
            <a:r>
              <a:rPr lang="en-US" smtClean="0">
                <a:latin typeface="Arial" charset="0"/>
                <a:ea typeface="MS PGothic" charset="0"/>
                <a:cs typeface="Arial" charset="0"/>
              </a:rPr>
              <a:t>Slides 4-42 from OT Survey Psalms PPT slides 100-142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99F98C-636F-C34B-8B1F-25292571830F}" type="slidenum">
              <a:rPr lang="zh-CN" altLang="en-US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CB774-451E-5243-974C-0F12F93D6630}" type="slidenum">
              <a:rPr lang="zh-CN" altLang="en-US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E39677-8E20-EE4F-B5BA-AFE8C49DFC0C}" type="slidenum">
              <a:rPr lang="zh-CN" altLang="en-US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BD6874-CDA5-854C-8DB4-0FC559819D8A}" type="slidenum">
              <a:rPr lang="zh-CN" altLang="en-US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2D1E3-8DD7-4A44-8C5C-2D41541F19AC}" type="slidenum">
              <a:rPr lang="zh-CN" altLang="en-US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E46E8-DE74-E84A-AA59-31668F00A2F2}" type="slidenum">
              <a:rPr lang="zh-CN" altLang="en-US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D233B7-F100-BA4D-905A-08171633BD1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085773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F3B4F8-D0AA-4C4F-9D23-4CE61D1B8B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060506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CED93A-B44A-0943-BC70-B38AD0042F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650041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B8E1B906-D9B2-5345-8B59-BD6D7C16F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9A60FDA2-90DA-7945-8F44-8E0912DB9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1E2A54F-5B5B-C546-A7EA-6C5A3661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9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8731DDF1-C2F8-CA42-8379-2365A9B6B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7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DFD54A2C-2ADE-7A4C-A586-27D030037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D6628982-B2D8-EF44-89E8-E722D466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71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3F08DA5D-81F6-064E-8992-1D1D0FA33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43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DA19199-2BE0-5D43-8965-B0CBE430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5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B58019-8C04-FB49-8241-7E07640C0E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752412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7E827FF3-2C4E-CD49-B8A4-B2EECA74B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77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25A23146-96BA-644E-8B03-1492B2640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40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A4DA37C-F2BC-E741-82A1-AC3677DF6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56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C7C5C884-5DCC-7541-B75B-CB45B0D4B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4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BBCB2DEE-9EBA-D744-8722-EA7E15068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2437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79DE1BF3-3794-6747-8501-5BDACD79B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890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6B3C3C4-84F3-7D4A-A391-3DEDF8F09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58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F8583C4-07E3-DD47-9AF8-0456C0011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27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2A30477-EA41-3243-9BDD-1C7CF4E60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41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F9C66C3-2A46-1A4B-9A2A-989E8DCB1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3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122872-78BA-6549-B381-233B8A5079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645513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D0F579C-D11C-C34F-B4FA-7784B43E8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7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2EE7A3-1669-DF45-9820-FAC8F7A39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12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10FE6E3-78A9-8445-BF71-F620D94A8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2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C4F190B-B830-544A-A6FA-1880D387D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0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7609539C-5169-2344-8325-A29A8118E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23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13E6271-561A-DC4E-AE9E-1769DCB52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28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9592A25-C17D-0E4E-9270-B4B31067F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2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D1F6797-4567-9F48-BB6B-88288891F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8032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AF9B24A-BC4E-D04A-A522-DA1E3065B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73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D1F3F1-4D9A-A04A-946C-795C699DB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7539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3669E2-3690-9344-83C8-1B791E80A5C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093429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7811103-1AE6-274D-B8C6-7300C6FDE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4013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62FCCB-8933-A649-87E2-679C8C75D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76915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6C4D84-2DBA-934C-8E44-231832F3F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1592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A7BB813-B098-C943-A426-5BF8CD8D0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5419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0EA2CDE-F3B0-A645-9546-5E343E580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06622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1EF55BF-32A2-5046-A4A7-899CF6478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43970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F2ED95-0332-894F-B9B4-FDC81C4B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69209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3C583F-BA90-0C45-BE43-5ED8113C3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0222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D13E68-8801-F044-ABE9-8C1EAA242D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321910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EF6A92-802F-7B4B-955B-0CB3A2FECAE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119230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3CDB6B-DDFF-3342-A12F-17141A2DB5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746309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D5FFF3-E89E-B946-9C95-1004D655A9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831571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57E8F6-3FC3-D142-9997-9C947C98E1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632192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宋体" charset="0"/>
              </a:defRPr>
            </a:lvl1pPr>
          </a:lstStyle>
          <a:p>
            <a:pPr>
              <a:defRPr/>
            </a:pPr>
            <a:fld id="{09F8DF6F-90AF-7542-9946-81C1456AEB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6262232-07B0-0F4F-B932-A60651FB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Arial" pitchFamily="-10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Arial" pitchFamily="-10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Arial" pitchFamily="-10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Arial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/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/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A727E89-5F7D-184E-AC0E-91B5B0AE9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MS PGothic" panose="020B0600070205080204" pitchFamily="34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898F1793-7CB7-2646-99AF-B16A672FB1E7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4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6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017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017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017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E294D72-9606-7F45-B7ED-FC0452166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569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images.google.com.sg/imgres?imgurl=members.tripod.com/~myprayers/bible.jpg&amp;imgrefurl=http://members.tripod.com/~RobertGillette/GPC_NEW_AGE_books.htm&amp;h=377&amp;w=445&amp;prev=/images?q=bible&amp;imgc=color&amp;imgsz=xlarge&amp;svnum=10&amp;hl=en&amp;lr=&amp;ie=UTF-8&amp;oe=UTF-8&amp;sa=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 descr="Walnut"/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3059" name="Oval 3"/>
          <p:cNvSpPr>
            <a:spLocks noChangeArrowheads="1"/>
          </p:cNvSpPr>
          <p:nvPr/>
        </p:nvSpPr>
        <p:spPr bwMode="auto">
          <a:xfrm>
            <a:off x="-3810000" y="1616075"/>
            <a:ext cx="4419600" cy="426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50000">
                <a:schemeClr val="accent2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3060" name="Oval 4"/>
          <p:cNvSpPr>
            <a:spLocks noChangeArrowheads="1"/>
          </p:cNvSpPr>
          <p:nvPr/>
        </p:nvSpPr>
        <p:spPr bwMode="auto">
          <a:xfrm>
            <a:off x="8610600" y="1616075"/>
            <a:ext cx="4419600" cy="426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50000">
                <a:schemeClr val="accent2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>
            <a:off x="1447800" y="3429000"/>
            <a:ext cx="0" cy="835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3062" name="Line 6"/>
          <p:cNvSpPr>
            <a:spLocks noChangeShapeType="1"/>
          </p:cNvSpPr>
          <p:nvPr/>
        </p:nvSpPr>
        <p:spPr bwMode="auto">
          <a:xfrm>
            <a:off x="2486025" y="3425825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>
            <a:off x="3524250" y="3044825"/>
            <a:ext cx="0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>
            <a:off x="4562475" y="2574925"/>
            <a:ext cx="0" cy="1689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 flipH="1">
            <a:off x="5600700" y="2149475"/>
            <a:ext cx="0" cy="21145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3066" name="Line 10"/>
          <p:cNvSpPr>
            <a:spLocks noChangeShapeType="1"/>
          </p:cNvSpPr>
          <p:nvPr/>
        </p:nvSpPr>
        <p:spPr bwMode="auto">
          <a:xfrm>
            <a:off x="6638925" y="3149600"/>
            <a:ext cx="0" cy="1114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7677150" y="3425825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31755" name="Group 12"/>
          <p:cNvGrpSpPr>
            <a:grpSpLocks/>
          </p:cNvGrpSpPr>
          <p:nvPr/>
        </p:nvGrpSpPr>
        <p:grpSpPr bwMode="auto">
          <a:xfrm>
            <a:off x="457200" y="3825875"/>
            <a:ext cx="8229600" cy="0"/>
            <a:chOff x="288" y="2208"/>
            <a:chExt cx="5184" cy="0"/>
          </a:xfrm>
        </p:grpSpPr>
        <p:sp>
          <p:nvSpPr>
            <p:cNvPr id="173069" name="Line 13"/>
            <p:cNvSpPr>
              <a:spLocks noChangeShapeType="1"/>
            </p:cNvSpPr>
            <p:nvPr/>
          </p:nvSpPr>
          <p:spPr bwMode="auto">
            <a:xfrm>
              <a:off x="1230" y="2208"/>
              <a:ext cx="378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3070" name="Line 14"/>
            <p:cNvSpPr>
              <a:spLocks noChangeShapeType="1"/>
            </p:cNvSpPr>
            <p:nvPr/>
          </p:nvSpPr>
          <p:spPr bwMode="auto">
            <a:xfrm>
              <a:off x="288" y="2208"/>
              <a:ext cx="51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31756" name="Group 15"/>
          <p:cNvGrpSpPr>
            <a:grpSpLocks/>
          </p:cNvGrpSpPr>
          <p:nvPr/>
        </p:nvGrpSpPr>
        <p:grpSpPr bwMode="auto">
          <a:xfrm>
            <a:off x="2286000" y="4435475"/>
            <a:ext cx="5581650" cy="1800225"/>
            <a:chOff x="1440" y="2794"/>
            <a:chExt cx="3516" cy="1134"/>
          </a:xfrm>
        </p:grpSpPr>
        <p:sp>
          <p:nvSpPr>
            <p:cNvPr id="173072" name="Text Box 16"/>
            <p:cNvSpPr txBox="1">
              <a:spLocks noChangeArrowheads="1"/>
            </p:cNvSpPr>
            <p:nvPr/>
          </p:nvSpPr>
          <p:spPr bwMode="auto">
            <a:xfrm>
              <a:off x="4044" y="2794"/>
              <a:ext cx="240" cy="1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800" b="1">
                  <a:solidFill>
                    <a:schemeClr val="bg1"/>
                  </a:solidFill>
                  <a:ea typeface="宋体" charset="0"/>
                  <a:cs typeface="宋体" charset="0"/>
                </a:rPr>
                <a:t>1000</a:t>
              </a:r>
            </a:p>
          </p:txBody>
        </p:sp>
        <p:sp>
          <p:nvSpPr>
            <p:cNvPr id="173073" name="Text Box 17"/>
            <p:cNvSpPr txBox="1">
              <a:spLocks noChangeArrowheads="1"/>
            </p:cNvSpPr>
            <p:nvPr/>
          </p:nvSpPr>
          <p:spPr bwMode="auto">
            <a:xfrm>
              <a:off x="4716" y="2794"/>
              <a:ext cx="240" cy="1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800" b="1">
                  <a:solidFill>
                    <a:schemeClr val="bg1"/>
                  </a:solidFill>
                  <a:ea typeface="宋体" charset="0"/>
                  <a:cs typeface="宋体" charset="0"/>
                </a:rPr>
                <a:t>2000</a:t>
              </a:r>
            </a:p>
          </p:txBody>
        </p:sp>
        <p:sp>
          <p:nvSpPr>
            <p:cNvPr id="173074" name="Text Box 18"/>
            <p:cNvSpPr txBox="1">
              <a:spLocks noChangeArrowheads="1"/>
            </p:cNvSpPr>
            <p:nvPr/>
          </p:nvSpPr>
          <p:spPr bwMode="auto">
            <a:xfrm>
              <a:off x="3420" y="2794"/>
              <a:ext cx="240" cy="3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800" b="1">
                  <a:solidFill>
                    <a:schemeClr val="bg1"/>
                  </a:solidFill>
                  <a:ea typeface="宋体" charset="0"/>
                  <a:cs typeface="宋体" charset="0"/>
                </a:rPr>
                <a:t>0</a:t>
              </a:r>
            </a:p>
          </p:txBody>
        </p:sp>
        <p:sp>
          <p:nvSpPr>
            <p:cNvPr id="173075" name="Text Box 19"/>
            <p:cNvSpPr txBox="1">
              <a:spLocks noChangeArrowheads="1"/>
            </p:cNvSpPr>
            <p:nvPr/>
          </p:nvSpPr>
          <p:spPr bwMode="auto">
            <a:xfrm>
              <a:off x="2748" y="2794"/>
              <a:ext cx="240" cy="1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800" b="1">
                  <a:solidFill>
                    <a:schemeClr val="bg1"/>
                  </a:solidFill>
                  <a:ea typeface="宋体" charset="0"/>
                  <a:cs typeface="宋体" charset="0"/>
                </a:rPr>
                <a:t>1000</a:t>
              </a:r>
            </a:p>
          </p:txBody>
        </p:sp>
        <p:sp>
          <p:nvSpPr>
            <p:cNvPr id="173076" name="Text Box 20"/>
            <p:cNvSpPr txBox="1">
              <a:spLocks noChangeArrowheads="1"/>
            </p:cNvSpPr>
            <p:nvPr/>
          </p:nvSpPr>
          <p:spPr bwMode="auto">
            <a:xfrm>
              <a:off x="2124" y="2794"/>
              <a:ext cx="240" cy="1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800" b="1">
                  <a:solidFill>
                    <a:schemeClr val="bg1"/>
                  </a:solidFill>
                  <a:ea typeface="宋体" charset="0"/>
                  <a:cs typeface="宋体" charset="0"/>
                </a:rPr>
                <a:t>2000</a:t>
              </a:r>
            </a:p>
          </p:txBody>
        </p:sp>
        <p:sp>
          <p:nvSpPr>
            <p:cNvPr id="173077" name="Text Box 21"/>
            <p:cNvSpPr txBox="1">
              <a:spLocks noChangeArrowheads="1"/>
            </p:cNvSpPr>
            <p:nvPr/>
          </p:nvSpPr>
          <p:spPr bwMode="auto">
            <a:xfrm>
              <a:off x="1440" y="2794"/>
              <a:ext cx="240" cy="1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800" b="1">
                  <a:solidFill>
                    <a:schemeClr val="bg1"/>
                  </a:solidFill>
                  <a:ea typeface="宋体" charset="0"/>
                  <a:cs typeface="宋体" charset="0"/>
                </a:rPr>
                <a:t>3000</a:t>
              </a:r>
            </a:p>
          </p:txBody>
        </p:sp>
      </p:grp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381000" y="2743200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600" b="1" smtClean="0">
                <a:solidFill>
                  <a:schemeClr val="bg1"/>
                </a:solidFill>
                <a:cs typeface="宋体" charset="0"/>
              </a:rPr>
              <a:t>洪水</a:t>
            </a:r>
          </a:p>
        </p:txBody>
      </p:sp>
      <p:sp>
        <p:nvSpPr>
          <p:cNvPr id="173079" name="Text Box 23"/>
          <p:cNvSpPr txBox="1">
            <a:spLocks noChangeArrowheads="1"/>
          </p:cNvSpPr>
          <p:nvPr/>
        </p:nvSpPr>
        <p:spPr bwMode="auto">
          <a:xfrm>
            <a:off x="-609600" y="5591175"/>
            <a:ext cx="32766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600" b="1" smtClean="0">
                <a:solidFill>
                  <a:srgbClr val="FF9933"/>
                </a:solidFill>
                <a:cs typeface="宋体" charset="0"/>
              </a:rPr>
              <a:t>创造</a:t>
            </a:r>
          </a:p>
        </p:txBody>
      </p:sp>
      <p:sp>
        <p:nvSpPr>
          <p:cNvPr id="173080" name="Text Box 24"/>
          <p:cNvSpPr txBox="1">
            <a:spLocks noChangeArrowheads="1"/>
          </p:cNvSpPr>
          <p:nvPr/>
        </p:nvSpPr>
        <p:spPr bwMode="auto">
          <a:xfrm>
            <a:off x="2362200" y="2438400"/>
            <a:ext cx="23622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600" b="1" smtClean="0">
                <a:solidFill>
                  <a:schemeClr val="bg1"/>
                </a:solidFill>
                <a:cs typeface="宋体" charset="0"/>
              </a:rPr>
              <a:t>亚伯拉罕</a:t>
            </a:r>
          </a:p>
        </p:txBody>
      </p:sp>
      <p:sp>
        <p:nvSpPr>
          <p:cNvPr id="173081" name="Text Box 25"/>
          <p:cNvSpPr txBox="1">
            <a:spLocks noChangeArrowheads="1"/>
          </p:cNvSpPr>
          <p:nvPr/>
        </p:nvSpPr>
        <p:spPr bwMode="auto">
          <a:xfrm>
            <a:off x="4572000" y="1568450"/>
            <a:ext cx="2057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600" b="1" smtClean="0">
                <a:solidFill>
                  <a:srgbClr val="66CCFF"/>
                </a:solidFill>
                <a:cs typeface="宋体" charset="0"/>
              </a:rPr>
              <a:t>耶稣</a:t>
            </a:r>
          </a:p>
        </p:txBody>
      </p:sp>
      <p:sp>
        <p:nvSpPr>
          <p:cNvPr id="173082" name="Text Box 26"/>
          <p:cNvSpPr txBox="1">
            <a:spLocks noChangeArrowheads="1"/>
          </p:cNvSpPr>
          <p:nvPr/>
        </p:nvSpPr>
        <p:spPr bwMode="auto">
          <a:xfrm>
            <a:off x="6781800" y="2667000"/>
            <a:ext cx="17526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600" b="1" smtClean="0">
                <a:solidFill>
                  <a:schemeClr val="bg1"/>
                </a:solidFill>
                <a:cs typeface="宋体" charset="0"/>
              </a:rPr>
              <a:t>今天</a:t>
            </a:r>
          </a:p>
        </p:txBody>
      </p:sp>
      <p:sp>
        <p:nvSpPr>
          <p:cNvPr id="173083" name="Text Box 27"/>
          <p:cNvSpPr txBox="1">
            <a:spLocks noChangeArrowheads="1"/>
          </p:cNvSpPr>
          <p:nvPr/>
        </p:nvSpPr>
        <p:spPr bwMode="auto">
          <a:xfrm>
            <a:off x="6705600" y="5591175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zh-CN" altLang="en-US" sz="3600" b="1" smtClean="0">
                <a:solidFill>
                  <a:srgbClr val="FF9933"/>
                </a:solidFill>
                <a:cs typeface="宋体" charset="0"/>
              </a:rPr>
              <a:t>新 造</a:t>
            </a:r>
          </a:p>
        </p:txBody>
      </p:sp>
      <p:grpSp>
        <p:nvGrpSpPr>
          <p:cNvPr id="31763" name="Group 28"/>
          <p:cNvGrpSpPr>
            <a:grpSpLocks/>
          </p:cNvGrpSpPr>
          <p:nvPr/>
        </p:nvGrpSpPr>
        <p:grpSpPr bwMode="auto">
          <a:xfrm>
            <a:off x="5715000" y="3429000"/>
            <a:ext cx="1828800" cy="762000"/>
            <a:chOff x="3648" y="1824"/>
            <a:chExt cx="1152" cy="480"/>
          </a:xfrm>
        </p:grpSpPr>
        <p:sp>
          <p:nvSpPr>
            <p:cNvPr id="173085" name="Oval 29"/>
            <p:cNvSpPr>
              <a:spLocks noChangeArrowheads="1"/>
            </p:cNvSpPr>
            <p:nvPr/>
          </p:nvSpPr>
          <p:spPr bwMode="auto">
            <a:xfrm>
              <a:off x="3648" y="1824"/>
              <a:ext cx="1152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3086" name="Text Box 30"/>
            <p:cNvSpPr txBox="1">
              <a:spLocks noChangeArrowheads="1"/>
            </p:cNvSpPr>
            <p:nvPr/>
          </p:nvSpPr>
          <p:spPr bwMode="auto">
            <a:xfrm>
              <a:off x="3720" y="1872"/>
              <a:ext cx="1008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sz="3200" b="1" smtClean="0">
                  <a:solidFill>
                    <a:schemeClr val="bg1"/>
                  </a:solidFill>
                  <a:cs typeface="宋体" charset="0"/>
                </a:rPr>
                <a:t>教会</a:t>
              </a:r>
            </a:p>
          </p:txBody>
        </p:sp>
      </p:grpSp>
      <p:grpSp>
        <p:nvGrpSpPr>
          <p:cNvPr id="31764" name="Group 31"/>
          <p:cNvGrpSpPr>
            <a:grpSpLocks/>
          </p:cNvGrpSpPr>
          <p:nvPr/>
        </p:nvGrpSpPr>
        <p:grpSpPr bwMode="auto">
          <a:xfrm>
            <a:off x="4491038" y="3200400"/>
            <a:ext cx="1219200" cy="609600"/>
            <a:chOff x="2829" y="2016"/>
            <a:chExt cx="768" cy="384"/>
          </a:xfrm>
        </p:grpSpPr>
        <p:sp>
          <p:nvSpPr>
            <p:cNvPr id="173088" name="Oval 32"/>
            <p:cNvSpPr>
              <a:spLocks noChangeArrowheads="1"/>
            </p:cNvSpPr>
            <p:nvPr/>
          </p:nvSpPr>
          <p:spPr bwMode="auto">
            <a:xfrm>
              <a:off x="2850" y="2016"/>
              <a:ext cx="726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3089" name="Text Box 33"/>
            <p:cNvSpPr txBox="1">
              <a:spLocks noChangeArrowheads="1"/>
            </p:cNvSpPr>
            <p:nvPr/>
          </p:nvSpPr>
          <p:spPr bwMode="auto">
            <a:xfrm>
              <a:off x="2829" y="2016"/>
              <a:ext cx="768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200" b="1" smtClean="0">
                  <a:solidFill>
                    <a:schemeClr val="bg1"/>
                  </a:solidFill>
                  <a:cs typeface="宋体" charset="0"/>
                </a:rPr>
                <a:t>列王</a:t>
              </a:r>
            </a:p>
          </p:txBody>
        </p:sp>
      </p:grpSp>
      <p:grpSp>
        <p:nvGrpSpPr>
          <p:cNvPr id="31765" name="Group 34"/>
          <p:cNvGrpSpPr>
            <a:grpSpLocks/>
          </p:cNvGrpSpPr>
          <p:nvPr/>
        </p:nvGrpSpPr>
        <p:grpSpPr bwMode="auto">
          <a:xfrm>
            <a:off x="3352800" y="3763963"/>
            <a:ext cx="1371600" cy="655637"/>
            <a:chOff x="2112" y="2371"/>
            <a:chExt cx="864" cy="413"/>
          </a:xfrm>
        </p:grpSpPr>
        <p:sp>
          <p:nvSpPr>
            <p:cNvPr id="173091" name="Oval 35"/>
            <p:cNvSpPr>
              <a:spLocks noChangeArrowheads="1"/>
            </p:cNvSpPr>
            <p:nvPr/>
          </p:nvSpPr>
          <p:spPr bwMode="auto">
            <a:xfrm>
              <a:off x="2181" y="2400"/>
              <a:ext cx="726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3092" name="Text Box 36"/>
            <p:cNvSpPr txBox="1">
              <a:spLocks noChangeArrowheads="1"/>
            </p:cNvSpPr>
            <p:nvPr/>
          </p:nvSpPr>
          <p:spPr bwMode="auto">
            <a:xfrm>
              <a:off x="2112" y="2371"/>
              <a:ext cx="864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200" b="1" smtClean="0">
                  <a:solidFill>
                    <a:schemeClr val="bg1"/>
                  </a:solidFill>
                  <a:cs typeface="宋体" charset="0"/>
                </a:rPr>
                <a:t>支派</a:t>
              </a:r>
            </a:p>
          </p:txBody>
        </p:sp>
      </p:grpSp>
      <p:sp>
        <p:nvSpPr>
          <p:cNvPr id="173093" name="Text Box 37"/>
          <p:cNvSpPr txBox="1">
            <a:spLocks noChangeArrowheads="1"/>
          </p:cNvSpPr>
          <p:nvPr/>
        </p:nvSpPr>
        <p:spPr bwMode="auto">
          <a:xfrm>
            <a:off x="2057400" y="152400"/>
            <a:ext cx="47244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uz-Cyrl-UZ" sz="4000" b="1" smtClean="0">
                <a:solidFill>
                  <a:srgbClr val="00FFFF"/>
                </a:solidFill>
                <a:cs typeface="宋体" charset="0"/>
              </a:rPr>
              <a:t>诗体</a:t>
            </a:r>
            <a:endParaRPr lang="zh-CN" altLang="en-US" sz="4000" b="1" smtClean="0">
              <a:solidFill>
                <a:srgbClr val="00FFFF"/>
              </a:solidFill>
              <a:cs typeface="宋体" charset="0"/>
            </a:endParaRPr>
          </a:p>
        </p:txBody>
      </p:sp>
      <p:sp>
        <p:nvSpPr>
          <p:cNvPr id="173094" name="Text Box 38"/>
          <p:cNvSpPr txBox="1">
            <a:spLocks noChangeArrowheads="1"/>
          </p:cNvSpPr>
          <p:nvPr/>
        </p:nvSpPr>
        <p:spPr bwMode="auto">
          <a:xfrm>
            <a:off x="3429000" y="1981200"/>
            <a:ext cx="2209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600" b="1" smtClean="0">
                <a:solidFill>
                  <a:schemeClr val="bg1"/>
                </a:solidFill>
                <a:cs typeface="宋体" charset="0"/>
              </a:rPr>
              <a:t>大卫</a:t>
            </a:r>
          </a:p>
        </p:txBody>
      </p:sp>
      <p:sp>
        <p:nvSpPr>
          <p:cNvPr id="173095" name="AutoShape 39"/>
          <p:cNvSpPr>
            <a:spLocks/>
          </p:cNvSpPr>
          <p:nvPr/>
        </p:nvSpPr>
        <p:spPr bwMode="auto">
          <a:xfrm rot="5400000">
            <a:off x="4076700" y="-2019300"/>
            <a:ext cx="762000" cy="6781800"/>
          </a:xfrm>
          <a:prstGeom prst="leftBrace">
            <a:avLst>
              <a:gd name="adj1" fmla="val 74167"/>
              <a:gd name="adj2" fmla="val 50000"/>
            </a:avLst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0" y="6237288"/>
            <a:ext cx="9139238" cy="665162"/>
          </a:xfrm>
          <a:prstGeom prst="rect">
            <a:avLst/>
          </a:prstGeom>
          <a:solidFill>
            <a:srgbClr val="02010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Dr. Rick Griffith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zh-CN" altLang="en-US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博士</a:t>
            </a:r>
            <a:r>
              <a:rPr lang="en-US" altLang="zh-CN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 • </a:t>
            </a:r>
            <a:r>
              <a:rPr lang="zh-CN" altLang="en-US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新加坡</a:t>
            </a:r>
            <a:r>
              <a:rPr lang="zh-CN" alt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神</a:t>
            </a:r>
            <a:r>
              <a:rPr lang="zh-CN" altLang="en-US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学院</a:t>
            </a:r>
            <a:r>
              <a:rPr lang="en-US" altLang="zh-CN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 </a:t>
            </a:r>
            <a:r>
              <a:rPr lang="en-US" altLang="zh-CN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en-US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www.biblestudydownloads.com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93" grpId="0" autoUpdateAnimBg="0"/>
      <p:bldP spid="1730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Mountain Scene 0030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0" y="2743200"/>
            <a:ext cx="9144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例：箴十五17	</a:t>
            </a:r>
          </a:p>
          <a:p>
            <a:pPr algn="just"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		吃素菜，彼此相愛，</a:t>
            </a:r>
          </a:p>
          <a:p>
            <a:pPr algn="just"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Times New Roman" charset="0"/>
              </a:rPr>
              <a:t>		強如吃肥牛，彼此相恨。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 </a:t>
            </a: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0" y="541338"/>
            <a:ext cx="9144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宋体" charset="0"/>
                <a:cs typeface="Times New Roman" charset="0"/>
              </a:rPr>
              <a:t>	</a:t>
            </a: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c．</a:t>
            </a: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比較式</a:t>
            </a:r>
            <a:endParaRPr lang="en-US" altLang="zh-TW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ngLiU" charset="0"/>
              <a:ea typeface="MingLiU" charset="0"/>
              <a:cs typeface="Times New Roman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		舉例比較說明一個真理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Mountain Scene 0030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0" y="2743200"/>
            <a:ext cx="9144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例：詩一1		</a:t>
            </a:r>
          </a:p>
          <a:p>
            <a:pPr algn="just"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		不從惡人的計謀，</a:t>
            </a:r>
          </a:p>
          <a:p>
            <a:pPr algn="just"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		不站罪人的道路，</a:t>
            </a:r>
          </a:p>
          <a:p>
            <a:pPr algn="just"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Times New Roman" charset="0"/>
              </a:rPr>
              <a:t>		不坐褻慢人的座位。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 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0" y="541338"/>
            <a:ext cx="9144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 	</a:t>
            </a:r>
            <a:r>
              <a: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宋体" charset="0"/>
                <a:cs typeface="Times New Roman" charset="0"/>
              </a:rPr>
              <a:t> </a:t>
            </a:r>
            <a:r>
              <a:rPr lang="en-US" altLang="zh-C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宋体" charset="0"/>
                <a:cs typeface="Times New Roman" charset="0"/>
              </a:rPr>
              <a:t>d</a:t>
            </a: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．</a:t>
            </a: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概念式</a:t>
            </a:r>
            <a:endParaRPr lang="en-US" altLang="zh-TW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ngLiU" charset="0"/>
              <a:ea typeface="MingLiU" charset="0"/>
              <a:cs typeface="Times New Roman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			利用一個主題來發揮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0" y="3276600"/>
            <a:ext cx="914400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MingLiU" charset="0"/>
              </a:rPr>
              <a:t> 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Times New Roman" charset="0"/>
              </a:rPr>
              <a:t>例：詩九十二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MingLiU" charset="0"/>
              </a:rPr>
              <a:t>9	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PMingLiU" charset="0"/>
              </a:rPr>
              <a:t>（原文順序，直譯）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ngLiU" charset="0"/>
              <a:ea typeface="MingLiU" charset="0"/>
              <a:cs typeface="MingLiU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PMingLiU" charset="0"/>
              </a:rPr>
              <a:t>		因為，看哪，你的仇敵，耶和華阿，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ngLiU" charset="0"/>
              <a:ea typeface="MingLiU" charset="0"/>
              <a:cs typeface="MingLiU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PMingLiU" charset="0"/>
              </a:rPr>
              <a:t>		因為，看哪，你的仇敵，都要滅亡，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ngLiU" charset="0"/>
              <a:ea typeface="MingLiU" charset="0"/>
              <a:cs typeface="MingLiU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PMingLiU" charset="0"/>
              </a:rPr>
              <a:t>		一切作孽的也要離散。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ngLiU" charset="0"/>
              <a:ea typeface="MingLiU" charset="0"/>
              <a:cs typeface="MingLiU" charset="0"/>
            </a:endParaRP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541338"/>
            <a:ext cx="9144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Times New Roman" charset="0"/>
              </a:rPr>
              <a:t>四</a:t>
            </a:r>
            <a:r>
              <a:rPr lang="zh-CN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宋体" charset="0"/>
                <a:ea typeface="宋体" charset="0"/>
                <a:cs typeface="Times New Roman" charset="0"/>
              </a:rPr>
              <a:t>．</a:t>
            </a:r>
            <a:r>
              <a:rPr lang="zh-TW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Times New Roman" charset="0"/>
              </a:rPr>
              <a:t>漸強或高潮平行句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zh-TW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Times New Roman" charset="0"/>
              </a:rPr>
              <a:t>常見於稱頌詩篇中，第二行（或第三行）重複部分第一行，然後補完整個思想。</a:t>
            </a:r>
            <a:endParaRPr lang="zh-TW" altLang="en-US" sz="3600" b="1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MingLiU" charset="0"/>
              <a:ea typeface="MingLiU" charset="0"/>
              <a:cs typeface="MingLiU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zh-CN" altLang="en-US" sz="3600" b="1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louds &amp; Sky 0876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2667000" y="4146550"/>
            <a:ext cx="914400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defRPr/>
            </a:pPr>
            <a:endParaRPr lang="zh-TW" altLang="en-US" sz="4400" smtClean="0">
              <a:solidFill>
                <a:schemeClr val="tx2"/>
              </a:solidFill>
              <a:latin typeface="MingLiU" charset="0"/>
              <a:ea typeface="MingLiU" charset="0"/>
              <a:cs typeface="MingLiU" charset="0"/>
            </a:endParaRPr>
          </a:p>
          <a:p>
            <a:pPr algn="just" eaLnBrk="1" hangingPunct="1">
              <a:defRPr/>
            </a:pPr>
            <a:r>
              <a:rPr lang="zh-TW" altLang="en-US" sz="3200" smtClean="0">
                <a:solidFill>
                  <a:schemeClr val="bg1"/>
                </a:solidFill>
                <a:ea typeface="PMingLiU" charset="0"/>
                <a:cs typeface="Times New Roman" charset="0"/>
              </a:rPr>
              <a:t>例：詩四十二</a:t>
            </a:r>
            <a:r>
              <a:rPr lang="zh-TW" altLang="en-US" sz="3200" smtClean="0">
                <a:solidFill>
                  <a:schemeClr val="bg1"/>
                </a:solidFill>
                <a:latin typeface="MingLiU" charset="0"/>
                <a:ea typeface="MingLiU" charset="0"/>
                <a:cs typeface="MingLiU" charset="0"/>
              </a:rPr>
              <a:t>1</a:t>
            </a:r>
          </a:p>
          <a:p>
            <a:pPr algn="just" eaLnBrk="1" hangingPunct="1">
              <a:defRPr/>
            </a:pPr>
            <a:r>
              <a:rPr lang="zh-TW" altLang="en-US" sz="3200" smtClean="0">
                <a:solidFill>
                  <a:schemeClr val="bg1"/>
                </a:solidFill>
                <a:ea typeface="PMingLiU" charset="0"/>
                <a:cs typeface="PMingLiU" charset="0"/>
              </a:rPr>
              <a:t>		神</a:t>
            </a:r>
            <a:r>
              <a:rPr lang="zh-CN" altLang="en-US" sz="3200" smtClean="0">
                <a:solidFill>
                  <a:schemeClr val="bg1"/>
                </a:solidFill>
                <a:cs typeface="宋体" charset="0"/>
              </a:rPr>
              <a:t>啊</a:t>
            </a:r>
            <a:r>
              <a:rPr lang="en-US" altLang="zh-TW" sz="3200" smtClean="0">
                <a:solidFill>
                  <a:schemeClr val="bg1"/>
                </a:solidFill>
                <a:ea typeface="PMingLiU" charset="0"/>
                <a:cs typeface="PMingLiU" charset="0"/>
              </a:rPr>
              <a:t>，</a:t>
            </a:r>
            <a:r>
              <a:rPr lang="zh-TW" altLang="en-US" sz="3200" smtClean="0">
                <a:solidFill>
                  <a:schemeClr val="bg1"/>
                </a:solidFill>
                <a:ea typeface="PMingLiU" charset="0"/>
                <a:cs typeface="PMingLiU" charset="0"/>
              </a:rPr>
              <a:t>我的心切慕你，</a:t>
            </a:r>
            <a:endParaRPr lang="zh-TW" altLang="en-US" sz="3200" smtClean="0">
              <a:solidFill>
                <a:schemeClr val="bg1"/>
              </a:solidFill>
              <a:latin typeface="MingLiU" charset="0"/>
              <a:ea typeface="MingLiU" charset="0"/>
              <a:cs typeface="MingLiU" charset="0"/>
            </a:endParaRPr>
          </a:p>
          <a:p>
            <a:pPr algn="just" eaLnBrk="1" hangingPunct="1">
              <a:defRPr/>
            </a:pPr>
            <a:r>
              <a:rPr lang="zh-TW" altLang="en-US" sz="3200" smtClean="0">
                <a:solidFill>
                  <a:schemeClr val="bg1"/>
                </a:solidFill>
                <a:latin typeface="MingLiU" charset="0"/>
                <a:ea typeface="MingLiU" charset="0"/>
                <a:cs typeface="MingLiU" charset="0"/>
              </a:rPr>
              <a:t> 		</a:t>
            </a:r>
            <a:r>
              <a:rPr lang="zh-TW" altLang="en-US" sz="3200" smtClean="0">
                <a:solidFill>
                  <a:schemeClr val="bg1"/>
                </a:solidFill>
                <a:ea typeface="PMingLiU" charset="0"/>
                <a:cs typeface="PMingLiU" charset="0"/>
              </a:rPr>
              <a:t>如鹿切慕溪水。</a:t>
            </a:r>
            <a:endParaRPr lang="zh-TW" altLang="en-US" sz="3200" smtClean="0">
              <a:solidFill>
                <a:schemeClr val="bg1"/>
              </a:solidFill>
              <a:latin typeface="MingLiU" charset="0"/>
              <a:ea typeface="MingLiU" charset="0"/>
              <a:cs typeface="MingLiU" charset="0"/>
            </a:endParaRPr>
          </a:p>
          <a:p>
            <a:pPr algn="ctr" eaLnBrk="1" hangingPunct="1">
              <a:defRPr/>
            </a:pPr>
            <a:endParaRPr lang="zh-CN" altLang="en-US" sz="3200" smtClean="0">
              <a:solidFill>
                <a:schemeClr val="bg1"/>
              </a:solidFill>
              <a:cs typeface="宋体" charset="0"/>
            </a:endParaRP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0" y="2895600"/>
            <a:ext cx="9144000" cy="1616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defRPr/>
            </a:pPr>
            <a:r>
              <a:rPr lang="zh-CN" altLang="en-US" sz="3600" b="1" smtClean="0">
                <a:solidFill>
                  <a:schemeClr val="bg1"/>
                </a:solidFill>
                <a:cs typeface="宋体" charset="0"/>
              </a:rPr>
              <a:t>五  </a:t>
            </a:r>
            <a:r>
              <a:rPr lang="zh-TW" altLang="en-US" sz="3600" b="1" smtClean="0">
                <a:solidFill>
                  <a:schemeClr val="bg1"/>
                </a:solidFill>
                <a:ea typeface="PMingLiU" charset="0"/>
                <a:cs typeface="Times New Roman" charset="0"/>
              </a:rPr>
              <a:t>象</a:t>
            </a:r>
            <a:r>
              <a:rPr lang="zh-CN" altLang="en-US" sz="3600" b="1" smtClean="0">
                <a:solidFill>
                  <a:schemeClr val="bg1"/>
                </a:solidFill>
                <a:latin typeface="宋体" charset="0"/>
                <a:cs typeface="宋体" charset="0"/>
              </a:rPr>
              <a:t>征</a:t>
            </a:r>
            <a:r>
              <a:rPr lang="zh-TW" altLang="en-US" sz="3600" b="1" smtClean="0">
                <a:solidFill>
                  <a:schemeClr val="bg1"/>
                </a:solidFill>
                <a:ea typeface="PMingLiU" charset="0"/>
                <a:cs typeface="PMingLiU" charset="0"/>
              </a:rPr>
              <a:t>平行句</a:t>
            </a:r>
          </a:p>
          <a:p>
            <a:pPr algn="just" eaLnBrk="1" hangingPunct="1">
              <a:defRPr/>
            </a:pPr>
            <a:r>
              <a:rPr lang="zh-TW" altLang="en-US" sz="3200" smtClean="0">
                <a:solidFill>
                  <a:schemeClr val="bg1"/>
                </a:solidFill>
                <a:ea typeface="PMingLiU" charset="0"/>
                <a:cs typeface="PMingLiU" charset="0"/>
              </a:rPr>
              <a:t>	第二行通常用一個「明喻」或「暗喻」</a:t>
            </a:r>
          </a:p>
          <a:p>
            <a:pPr algn="just" eaLnBrk="1" hangingPunct="1">
              <a:defRPr/>
            </a:pPr>
            <a:r>
              <a:rPr lang="zh-TW" altLang="en-US" sz="3200" smtClean="0">
                <a:solidFill>
                  <a:schemeClr val="bg1"/>
                </a:solidFill>
                <a:ea typeface="PMingLiU" charset="0"/>
                <a:cs typeface="PMingLiU" charset="0"/>
              </a:rPr>
              <a:t>	說明第一行的意思，兩行鬆懈地相連。</a:t>
            </a:r>
            <a:endParaRPr lang="zh-CN" altLang="en-US" sz="3200" smtClean="0">
              <a:solidFill>
                <a:schemeClr val="bg1"/>
              </a:solidFill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3500" dist="107763" dir="81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7200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修辞手法…</a:t>
            </a:r>
            <a:endParaRPr lang="zh-CN" altLang="en-US">
              <a:latin typeface="Times New Roman" charset="0"/>
              <a:ea typeface="ＭＳ Ｐゴシック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修辞的意义</a:t>
            </a:r>
            <a:endParaRPr lang="zh-CN" altLang="en-US">
              <a:latin typeface="Times New Roman" charset="0"/>
              <a:ea typeface="ＭＳ Ｐゴシック" charset="0"/>
              <a:cs typeface="宋体" charset="0"/>
            </a:endParaRP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391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修辞是指以特别的方式运用某字词或某片语，用来表达字面以外的意义。 </a:t>
            </a:r>
          </a:p>
          <a:p>
            <a:pPr eaLnBrk="1" hangingPunct="1">
              <a:defRPr/>
            </a:pPr>
            <a:endParaRPr lang="zh-CN" altLang="en-US" sz="3200">
              <a:solidFill>
                <a:schemeClr val="bg1"/>
              </a:solidFill>
              <a:latin typeface="Times New Roman" charset="0"/>
              <a:ea typeface="ＭＳ Ｐゴシック" charset="0"/>
              <a:cs typeface="宋体" charset="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sz="3200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	例如：</a:t>
            </a:r>
            <a:endParaRPr lang="en-US" altLang="zh-CN" sz="3200">
              <a:solidFill>
                <a:schemeClr val="bg1"/>
              </a:solidFill>
              <a:latin typeface="Times New Roman" charset="0"/>
              <a:ea typeface="ＭＳ Ｐゴシック" charset="0"/>
              <a:cs typeface="宋体" charset="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sz="3200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	耶和华是我的山寨，是我的高台。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修辞的作用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1）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修辞手法能增加色彩与动感</a:t>
            </a:r>
          </a:p>
          <a:p>
            <a:pPr eaLnBrk="1" hangingPunct="1">
              <a:defRPr/>
            </a:pPr>
            <a:endParaRPr lang="zh-CN" altLang="en-US">
              <a:solidFill>
                <a:schemeClr val="bg1"/>
              </a:solidFill>
              <a:latin typeface="Times New Roman" charset="0"/>
              <a:ea typeface="ＭＳ Ｐゴシック" charset="0"/>
              <a:cs typeface="宋体" charset="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	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“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耶和华是我的岩石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”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（诗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18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：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2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），说明耶和华是我可以依靠的，因为他刚强、不会动摇。</a:t>
            </a:r>
            <a:r>
              <a:rPr lang="zh-CN" altLang="en-US">
                <a:latin typeface="Times New Roman" charset="0"/>
                <a:ea typeface="ＭＳ Ｐゴシック" charset="0"/>
                <a:cs typeface="宋体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修辞的作用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2）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修辞手法能吸引人注意</a:t>
            </a:r>
          </a:p>
          <a:p>
            <a:pPr eaLnBrk="1" hangingPunct="1">
              <a:defRPr/>
            </a:pPr>
            <a:endParaRPr lang="zh-CN" altLang="en-US">
              <a:solidFill>
                <a:schemeClr val="bg1"/>
              </a:solidFill>
              <a:latin typeface="Times New Roman" charset="0"/>
              <a:ea typeface="ＭＳ Ｐゴシック" charset="0"/>
              <a:cs typeface="宋体" charset="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	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“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应当防备犬类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”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（腓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3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：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2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）或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“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舌头就是火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”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（雅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3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：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6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），当两件并不相似、通常不会相提并论的东西被拿来作比较时，人们便会觉得惊讶，故读者会立即被吸引。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修辞的作用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3）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修辞手法能使抽象的概念变得具体</a:t>
            </a:r>
          </a:p>
          <a:p>
            <a:pPr eaLnBrk="1" hangingPunct="1">
              <a:defRPr/>
            </a:pPr>
            <a:endParaRPr lang="zh-CN" altLang="en-US">
              <a:solidFill>
                <a:schemeClr val="bg1"/>
              </a:solidFill>
              <a:latin typeface="Times New Roman" charset="0"/>
              <a:ea typeface="ＭＳ Ｐゴシック" charset="0"/>
              <a:cs typeface="宋体" charset="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	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“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他永久的膀臂在你以下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”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（申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33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：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27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），当然比耶和华会看顾你来得具体。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修辞的作用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4）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修辞手法能帮助记忆</a:t>
            </a:r>
          </a:p>
          <a:p>
            <a:pPr eaLnBrk="1" hangingPunct="1">
              <a:defRPr/>
            </a:pPr>
            <a:endParaRPr lang="zh-CN" altLang="en-US">
              <a:solidFill>
                <a:schemeClr val="bg1"/>
              </a:solidFill>
              <a:latin typeface="Times New Roman" charset="0"/>
              <a:ea typeface="ＭＳ Ｐゴシック" charset="0"/>
              <a:cs typeface="宋体" charset="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	  “以色列……犹如倔强的母牛”（何4：16）显然比以色列人极端倔强容易记忆；法利赛人也无法忘记耶稣的话：“你们好象粉饰的坟墓，外面好看，里面却装满了死人的骨头和一切的污秽”（太23：27）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 descr="Walnut"/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6172200" y="4067175"/>
            <a:ext cx="381000" cy="180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bg1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ea typeface="宋体" charset="0"/>
                <a:cs typeface="宋体" charset="0"/>
              </a:rPr>
              <a:t>650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5343525" y="4067175"/>
            <a:ext cx="600075" cy="180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bg1"/>
                </a:solidFill>
                <a:ea typeface="宋体" charset="0"/>
                <a:cs typeface="宋体" charset="0"/>
              </a:rPr>
              <a:t>   </a:t>
            </a:r>
            <a:r>
              <a:rPr lang="en-US" altLang="zh-CN" sz="2800" b="1">
                <a:solidFill>
                  <a:schemeClr val="bg1"/>
                </a:solidFill>
                <a:ea typeface="宋体" charset="0"/>
                <a:cs typeface="宋体" charset="0"/>
              </a:rPr>
              <a:t>7 0 0 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4114800" y="4067175"/>
            <a:ext cx="381000" cy="180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bg1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ea typeface="宋体" charset="0"/>
                <a:cs typeface="宋体" charset="0"/>
              </a:rPr>
              <a:t>800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2743200" y="4067175"/>
            <a:ext cx="381000" cy="180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bg1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ea typeface="宋体" charset="0"/>
                <a:cs typeface="宋体" charset="0"/>
              </a:rPr>
              <a:t>900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2057400" y="4067175"/>
            <a:ext cx="381000" cy="180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bg1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ea typeface="宋体" charset="0"/>
                <a:cs typeface="宋体" charset="0"/>
              </a:rPr>
              <a:t>950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1371600" y="4067175"/>
            <a:ext cx="381000" cy="180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b="1">
                <a:solidFill>
                  <a:schemeClr val="bg1"/>
                </a:solidFill>
                <a:ea typeface="宋体" charset="0"/>
                <a:cs typeface="宋体" charset="0"/>
              </a:rPr>
              <a:t>1000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6858000" y="4067175"/>
            <a:ext cx="381000" cy="180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bg1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ea typeface="宋体" charset="0"/>
                <a:cs typeface="宋体" charset="0"/>
              </a:rPr>
              <a:t>600</a:t>
            </a: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8153400" y="4067175"/>
            <a:ext cx="381000" cy="180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bg1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ea typeface="宋体" charset="0"/>
                <a:cs typeface="宋体" charset="0"/>
              </a:rPr>
              <a:t>500</a:t>
            </a:r>
          </a:p>
        </p:txBody>
      </p:sp>
      <p:grpSp>
        <p:nvGrpSpPr>
          <p:cNvPr id="33802" name="Group 11"/>
          <p:cNvGrpSpPr>
            <a:grpSpLocks/>
          </p:cNvGrpSpPr>
          <p:nvPr/>
        </p:nvGrpSpPr>
        <p:grpSpPr bwMode="auto">
          <a:xfrm>
            <a:off x="66675" y="3044825"/>
            <a:ext cx="9534525" cy="844550"/>
            <a:chOff x="42" y="1918"/>
            <a:chExt cx="6006" cy="532"/>
          </a:xfrm>
        </p:grpSpPr>
        <p:grpSp>
          <p:nvGrpSpPr>
            <p:cNvPr id="33820" name="Group 12"/>
            <p:cNvGrpSpPr>
              <a:grpSpLocks/>
            </p:cNvGrpSpPr>
            <p:nvPr/>
          </p:nvGrpSpPr>
          <p:grpSpPr bwMode="auto">
            <a:xfrm>
              <a:off x="96" y="1918"/>
              <a:ext cx="1296" cy="530"/>
              <a:chOff x="96" y="1918"/>
              <a:chExt cx="1296" cy="530"/>
            </a:xfrm>
          </p:grpSpPr>
          <p:sp>
            <p:nvSpPr>
              <p:cNvPr id="174093" name="Line 13"/>
              <p:cNvSpPr>
                <a:spLocks noChangeShapeType="1"/>
              </p:cNvSpPr>
              <p:nvPr/>
            </p:nvSpPr>
            <p:spPr bwMode="auto">
              <a:xfrm>
                <a:off x="528" y="1920"/>
                <a:ext cx="0" cy="52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74094" name="Line 14"/>
              <p:cNvSpPr>
                <a:spLocks noChangeShapeType="1"/>
              </p:cNvSpPr>
              <p:nvPr/>
            </p:nvSpPr>
            <p:spPr bwMode="auto">
              <a:xfrm>
                <a:off x="1392" y="1920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74095" name="Line 15"/>
              <p:cNvSpPr>
                <a:spLocks noChangeShapeType="1"/>
              </p:cNvSpPr>
              <p:nvPr/>
            </p:nvSpPr>
            <p:spPr bwMode="auto">
              <a:xfrm>
                <a:off x="960" y="1918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74096" name="Line 16"/>
              <p:cNvSpPr>
                <a:spLocks noChangeShapeType="1"/>
              </p:cNvSpPr>
              <p:nvPr/>
            </p:nvSpPr>
            <p:spPr bwMode="auto">
              <a:xfrm>
                <a:off x="96" y="1920"/>
                <a:ext cx="0" cy="52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33821" name="Group 17"/>
            <p:cNvGrpSpPr>
              <a:grpSpLocks/>
            </p:cNvGrpSpPr>
            <p:nvPr/>
          </p:nvGrpSpPr>
          <p:grpSpPr bwMode="auto">
            <a:xfrm>
              <a:off x="1824" y="1920"/>
              <a:ext cx="1296" cy="530"/>
              <a:chOff x="96" y="1918"/>
              <a:chExt cx="1296" cy="530"/>
            </a:xfrm>
          </p:grpSpPr>
          <p:sp>
            <p:nvSpPr>
              <p:cNvPr id="174098" name="Line 18"/>
              <p:cNvSpPr>
                <a:spLocks noChangeShapeType="1"/>
              </p:cNvSpPr>
              <p:nvPr/>
            </p:nvSpPr>
            <p:spPr bwMode="auto">
              <a:xfrm>
                <a:off x="528" y="1920"/>
                <a:ext cx="0" cy="52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74099" name="Line 19"/>
              <p:cNvSpPr>
                <a:spLocks noChangeShapeType="1"/>
              </p:cNvSpPr>
              <p:nvPr/>
            </p:nvSpPr>
            <p:spPr bwMode="auto">
              <a:xfrm>
                <a:off x="1392" y="1920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74100" name="Line 20"/>
              <p:cNvSpPr>
                <a:spLocks noChangeShapeType="1"/>
              </p:cNvSpPr>
              <p:nvPr/>
            </p:nvSpPr>
            <p:spPr bwMode="auto">
              <a:xfrm>
                <a:off x="960" y="1918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74101" name="Line 21"/>
              <p:cNvSpPr>
                <a:spLocks noChangeShapeType="1"/>
              </p:cNvSpPr>
              <p:nvPr/>
            </p:nvSpPr>
            <p:spPr bwMode="auto">
              <a:xfrm>
                <a:off x="96" y="1920"/>
                <a:ext cx="0" cy="52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33822" name="Group 22"/>
            <p:cNvGrpSpPr>
              <a:grpSpLocks/>
            </p:cNvGrpSpPr>
            <p:nvPr/>
          </p:nvGrpSpPr>
          <p:grpSpPr bwMode="auto">
            <a:xfrm>
              <a:off x="3552" y="1920"/>
              <a:ext cx="1296" cy="530"/>
              <a:chOff x="96" y="1918"/>
              <a:chExt cx="1296" cy="530"/>
            </a:xfrm>
          </p:grpSpPr>
          <p:sp>
            <p:nvSpPr>
              <p:cNvPr id="174103" name="Line 23"/>
              <p:cNvSpPr>
                <a:spLocks noChangeShapeType="1"/>
              </p:cNvSpPr>
              <p:nvPr/>
            </p:nvSpPr>
            <p:spPr bwMode="auto">
              <a:xfrm>
                <a:off x="528" y="1920"/>
                <a:ext cx="0" cy="52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74104" name="Line 24"/>
              <p:cNvSpPr>
                <a:spLocks noChangeShapeType="1"/>
              </p:cNvSpPr>
              <p:nvPr/>
            </p:nvSpPr>
            <p:spPr bwMode="auto">
              <a:xfrm>
                <a:off x="1392" y="1920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74105" name="Line 25"/>
              <p:cNvSpPr>
                <a:spLocks noChangeShapeType="1"/>
              </p:cNvSpPr>
              <p:nvPr/>
            </p:nvSpPr>
            <p:spPr bwMode="auto">
              <a:xfrm>
                <a:off x="960" y="1918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74106" name="Line 26"/>
              <p:cNvSpPr>
                <a:spLocks noChangeShapeType="1"/>
              </p:cNvSpPr>
              <p:nvPr/>
            </p:nvSpPr>
            <p:spPr bwMode="auto">
              <a:xfrm>
                <a:off x="96" y="1920"/>
                <a:ext cx="0" cy="52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174107" name="Line 27"/>
            <p:cNvSpPr>
              <a:spLocks noChangeShapeType="1"/>
            </p:cNvSpPr>
            <p:nvPr/>
          </p:nvSpPr>
          <p:spPr bwMode="auto">
            <a:xfrm>
              <a:off x="5616" y="1922"/>
              <a:ext cx="0" cy="52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4108" name="Line 28"/>
            <p:cNvSpPr>
              <a:spLocks noChangeShapeType="1"/>
            </p:cNvSpPr>
            <p:nvPr/>
          </p:nvSpPr>
          <p:spPr bwMode="auto">
            <a:xfrm>
              <a:off x="5232" y="1922"/>
              <a:ext cx="0" cy="52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4109" name="Line 29"/>
            <p:cNvSpPr>
              <a:spLocks noChangeShapeType="1"/>
            </p:cNvSpPr>
            <p:nvPr/>
          </p:nvSpPr>
          <p:spPr bwMode="auto">
            <a:xfrm>
              <a:off x="42" y="2448"/>
              <a:ext cx="6006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174110" name="Text Box 30"/>
          <p:cNvSpPr txBox="1">
            <a:spLocks noChangeArrowheads="1"/>
          </p:cNvSpPr>
          <p:nvPr/>
        </p:nvSpPr>
        <p:spPr bwMode="auto">
          <a:xfrm>
            <a:off x="7543800" y="4067175"/>
            <a:ext cx="381000" cy="180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bg1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ea typeface="宋体" charset="0"/>
                <a:cs typeface="宋体" charset="0"/>
              </a:rPr>
              <a:t>550</a:t>
            </a:r>
          </a:p>
        </p:txBody>
      </p:sp>
      <p:sp>
        <p:nvSpPr>
          <p:cNvPr id="174111" name="Text Box 31"/>
          <p:cNvSpPr txBox="1">
            <a:spLocks noChangeArrowheads="1"/>
          </p:cNvSpPr>
          <p:nvPr/>
        </p:nvSpPr>
        <p:spPr bwMode="auto">
          <a:xfrm>
            <a:off x="4724400" y="4067175"/>
            <a:ext cx="600075" cy="180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bg1"/>
                </a:solidFill>
                <a:ea typeface="宋体" charset="0"/>
                <a:cs typeface="宋体" charset="0"/>
              </a:rPr>
              <a:t>   </a:t>
            </a:r>
            <a:r>
              <a:rPr lang="en-US" altLang="zh-CN" sz="2800" b="1">
                <a:solidFill>
                  <a:schemeClr val="bg1"/>
                </a:solidFill>
                <a:ea typeface="宋体" charset="0"/>
                <a:cs typeface="宋体" charset="0"/>
              </a:rPr>
              <a:t>7 5 0 </a:t>
            </a:r>
          </a:p>
        </p:txBody>
      </p:sp>
      <p:sp>
        <p:nvSpPr>
          <p:cNvPr id="174112" name="Text Box 32"/>
          <p:cNvSpPr txBox="1">
            <a:spLocks noChangeArrowheads="1"/>
          </p:cNvSpPr>
          <p:nvPr/>
        </p:nvSpPr>
        <p:spPr bwMode="auto">
          <a:xfrm>
            <a:off x="3429000" y="4067175"/>
            <a:ext cx="381000" cy="180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bg1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ea typeface="宋体" charset="0"/>
                <a:cs typeface="宋体" charset="0"/>
              </a:rPr>
              <a:t>850</a:t>
            </a:r>
          </a:p>
        </p:txBody>
      </p:sp>
      <p:sp>
        <p:nvSpPr>
          <p:cNvPr id="174113" name="Text Box 33"/>
          <p:cNvSpPr txBox="1">
            <a:spLocks noChangeArrowheads="1"/>
          </p:cNvSpPr>
          <p:nvPr/>
        </p:nvSpPr>
        <p:spPr bwMode="auto">
          <a:xfrm>
            <a:off x="685800" y="4067175"/>
            <a:ext cx="381000" cy="180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b="1">
                <a:solidFill>
                  <a:schemeClr val="bg1"/>
                </a:solidFill>
                <a:ea typeface="宋体" charset="0"/>
                <a:cs typeface="宋体" charset="0"/>
              </a:rPr>
              <a:t>1050</a:t>
            </a:r>
          </a:p>
        </p:txBody>
      </p:sp>
      <p:sp>
        <p:nvSpPr>
          <p:cNvPr id="174114" name="Text Box 34"/>
          <p:cNvSpPr txBox="1">
            <a:spLocks noChangeArrowheads="1"/>
          </p:cNvSpPr>
          <p:nvPr/>
        </p:nvSpPr>
        <p:spPr bwMode="auto">
          <a:xfrm>
            <a:off x="0" y="4067175"/>
            <a:ext cx="381000" cy="180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b="1">
                <a:solidFill>
                  <a:schemeClr val="bg1"/>
                </a:solidFill>
                <a:ea typeface="宋体" charset="0"/>
                <a:cs typeface="宋体" charset="0"/>
              </a:rPr>
              <a:t>1100</a:t>
            </a:r>
          </a:p>
        </p:txBody>
      </p:sp>
      <p:sp>
        <p:nvSpPr>
          <p:cNvPr id="174115" name="Text Box 35"/>
          <p:cNvSpPr txBox="1">
            <a:spLocks noChangeArrowheads="1"/>
          </p:cNvSpPr>
          <p:nvPr/>
        </p:nvSpPr>
        <p:spPr bwMode="auto">
          <a:xfrm>
            <a:off x="8763000" y="4067175"/>
            <a:ext cx="381000" cy="180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bg1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ea typeface="宋体" charset="0"/>
                <a:cs typeface="宋体" charset="0"/>
              </a:rPr>
              <a:t>450</a:t>
            </a:r>
          </a:p>
        </p:txBody>
      </p:sp>
      <p:sp>
        <p:nvSpPr>
          <p:cNvPr id="174116" name="Text Box 36"/>
          <p:cNvSpPr txBox="1">
            <a:spLocks noChangeArrowheads="1"/>
          </p:cNvSpPr>
          <p:nvPr/>
        </p:nvSpPr>
        <p:spPr bwMode="auto">
          <a:xfrm>
            <a:off x="304800" y="838200"/>
            <a:ext cx="2514600" cy="13731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600" b="1" smtClean="0">
                <a:solidFill>
                  <a:srgbClr val="00FFFF"/>
                </a:solidFill>
                <a:cs typeface="宋体" charset="0"/>
              </a:rPr>
              <a:t>联合王国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rgbClr val="00FFFF"/>
                </a:solidFill>
                <a:cs typeface="宋体" charset="0"/>
              </a:rPr>
              <a:t>1050-930</a:t>
            </a:r>
          </a:p>
        </p:txBody>
      </p:sp>
      <p:sp>
        <p:nvSpPr>
          <p:cNvPr id="174117" name="Text Box 37"/>
          <p:cNvSpPr txBox="1">
            <a:spLocks noChangeArrowheads="1"/>
          </p:cNvSpPr>
          <p:nvPr/>
        </p:nvSpPr>
        <p:spPr bwMode="auto">
          <a:xfrm>
            <a:off x="2590800" y="838200"/>
            <a:ext cx="2514600" cy="13731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600" b="1" smtClean="0">
                <a:solidFill>
                  <a:srgbClr val="FFFF00"/>
                </a:solidFill>
                <a:cs typeface="宋体" charset="0"/>
              </a:rPr>
              <a:t>分裂王国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rgbClr val="FFFF00"/>
                </a:solidFill>
                <a:cs typeface="宋体" charset="0"/>
              </a:rPr>
              <a:t>930-722</a:t>
            </a:r>
          </a:p>
        </p:txBody>
      </p:sp>
      <p:sp>
        <p:nvSpPr>
          <p:cNvPr id="174118" name="Text Box 38"/>
          <p:cNvSpPr txBox="1">
            <a:spLocks noChangeArrowheads="1"/>
          </p:cNvSpPr>
          <p:nvPr/>
        </p:nvSpPr>
        <p:spPr bwMode="auto">
          <a:xfrm>
            <a:off x="5029200" y="838200"/>
            <a:ext cx="2514600" cy="13731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600" b="1" smtClean="0">
                <a:solidFill>
                  <a:srgbClr val="FF99FF"/>
                </a:solidFill>
                <a:cs typeface="宋体" charset="0"/>
              </a:rPr>
              <a:t>单一王国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rgbClr val="FF99FF"/>
                </a:solidFill>
                <a:cs typeface="宋体" charset="0"/>
              </a:rPr>
              <a:t>722-586</a:t>
            </a:r>
          </a:p>
        </p:txBody>
      </p:sp>
      <p:sp>
        <p:nvSpPr>
          <p:cNvPr id="174119" name="Text Box 39"/>
          <p:cNvSpPr txBox="1">
            <a:spLocks noChangeArrowheads="1"/>
          </p:cNvSpPr>
          <p:nvPr/>
        </p:nvSpPr>
        <p:spPr bwMode="auto">
          <a:xfrm>
            <a:off x="5867400" y="6172200"/>
            <a:ext cx="30480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600" b="1" smtClean="0">
                <a:solidFill>
                  <a:srgbClr val="66FF66"/>
                </a:solidFill>
                <a:cs typeface="宋体" charset="0"/>
              </a:rPr>
              <a:t>被掳  </a:t>
            </a:r>
            <a:r>
              <a:rPr lang="zh-CN" altLang="en-US" sz="3200" b="1" smtClean="0">
                <a:solidFill>
                  <a:srgbClr val="66FF66"/>
                </a:solidFill>
                <a:cs typeface="宋体" charset="0"/>
              </a:rPr>
              <a:t>606-536</a:t>
            </a:r>
          </a:p>
        </p:txBody>
      </p:sp>
      <p:sp>
        <p:nvSpPr>
          <p:cNvPr id="174120" name="AutoShape 40"/>
          <p:cNvSpPr>
            <a:spLocks noChangeArrowheads="1"/>
          </p:cNvSpPr>
          <p:nvPr/>
        </p:nvSpPr>
        <p:spPr bwMode="auto">
          <a:xfrm>
            <a:off x="7867650" y="3276600"/>
            <a:ext cx="1352550" cy="457200"/>
          </a:xfrm>
          <a:prstGeom prst="rightArrow">
            <a:avLst>
              <a:gd name="adj1" fmla="val 50000"/>
              <a:gd name="adj2" fmla="val 7395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4121" name="AutoShape 41"/>
          <p:cNvSpPr>
            <a:spLocks noChangeArrowheads="1"/>
          </p:cNvSpPr>
          <p:nvPr/>
        </p:nvSpPr>
        <p:spPr bwMode="auto">
          <a:xfrm>
            <a:off x="7162800" y="3505200"/>
            <a:ext cx="609600" cy="2590800"/>
          </a:xfrm>
          <a:prstGeom prst="upArrow">
            <a:avLst>
              <a:gd name="adj1" fmla="val 50000"/>
              <a:gd name="adj2" fmla="val 106250"/>
            </a:avLst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4122" name="Text Box 42"/>
          <p:cNvSpPr txBox="1">
            <a:spLocks noChangeArrowheads="1"/>
          </p:cNvSpPr>
          <p:nvPr/>
        </p:nvSpPr>
        <p:spPr bwMode="auto">
          <a:xfrm>
            <a:off x="7010400" y="838200"/>
            <a:ext cx="2514600" cy="2105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600" b="1" smtClean="0">
                <a:solidFill>
                  <a:srgbClr val="FFCC00"/>
                </a:solidFill>
                <a:cs typeface="宋体" charset="0"/>
              </a:rPr>
              <a:t>被掳后期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rgbClr val="FFCC00"/>
                </a:solidFill>
                <a:cs typeface="宋体" charset="0"/>
              </a:rPr>
              <a:t>536-425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zh-CN" altLang="en-US" sz="3200" b="1" smtClean="0">
              <a:solidFill>
                <a:srgbClr val="FFCC00"/>
              </a:solidFill>
              <a:cs typeface="宋体" charset="0"/>
            </a:endParaRPr>
          </a:p>
        </p:txBody>
      </p:sp>
      <p:sp>
        <p:nvSpPr>
          <p:cNvPr id="174123" name="AutoShape 43"/>
          <p:cNvSpPr>
            <a:spLocks noChangeArrowheads="1"/>
          </p:cNvSpPr>
          <p:nvPr/>
        </p:nvSpPr>
        <p:spPr bwMode="auto">
          <a:xfrm>
            <a:off x="793750" y="3276600"/>
            <a:ext cx="1720850" cy="457200"/>
          </a:xfrm>
          <a:prstGeom prst="rightArrow">
            <a:avLst>
              <a:gd name="adj1" fmla="val 50000"/>
              <a:gd name="adj2" fmla="val 9409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4124" name="AutoShape 44"/>
          <p:cNvSpPr>
            <a:spLocks noChangeArrowheads="1"/>
          </p:cNvSpPr>
          <p:nvPr/>
        </p:nvSpPr>
        <p:spPr bwMode="auto">
          <a:xfrm>
            <a:off x="2514600" y="3276600"/>
            <a:ext cx="2895600" cy="457200"/>
          </a:xfrm>
          <a:prstGeom prst="rightArrow">
            <a:avLst>
              <a:gd name="adj1" fmla="val 50000"/>
              <a:gd name="adj2" fmla="val 158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4125" name="AutoShape 45"/>
          <p:cNvSpPr>
            <a:spLocks noChangeArrowheads="1"/>
          </p:cNvSpPr>
          <p:nvPr/>
        </p:nvSpPr>
        <p:spPr bwMode="auto">
          <a:xfrm>
            <a:off x="5410200" y="3276600"/>
            <a:ext cx="1828800" cy="457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4126" name="Text Box 46"/>
          <p:cNvSpPr txBox="1">
            <a:spLocks noChangeArrowheads="1"/>
          </p:cNvSpPr>
          <p:nvPr/>
        </p:nvSpPr>
        <p:spPr bwMode="auto">
          <a:xfrm>
            <a:off x="1905000" y="152400"/>
            <a:ext cx="5257800" cy="7016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shade val="46275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宋体" charset="0"/>
              </a:rPr>
              <a:t>诗体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修辞的作用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5）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修辞手法能简化概念</a:t>
            </a:r>
          </a:p>
          <a:p>
            <a:pPr eaLnBrk="1" hangingPunct="1">
              <a:buFontTx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	修辞可以将要传达的概念简洁化，使言简意赅、栩栩如生，减少了详细描述的需要。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“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耶和华是我的牧者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”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（诗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23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：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1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）就简洁地传达了许多有关耶和华与他子民之关系的概念。</a:t>
            </a:r>
            <a:r>
              <a:rPr lang="zh-CN" altLang="en-US">
                <a:latin typeface="Times New Roman" charset="0"/>
                <a:ea typeface="ＭＳ Ｐゴシック" charset="0"/>
                <a:cs typeface="宋体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修辞的作用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6）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修辞手法能鼓励反思</a:t>
            </a:r>
          </a:p>
          <a:p>
            <a:pPr eaLnBrk="1" hangingPunct="1">
              <a:defRPr/>
            </a:pPr>
            <a:endParaRPr lang="zh-CN" altLang="en-US">
              <a:solidFill>
                <a:schemeClr val="bg1"/>
              </a:solidFill>
              <a:latin typeface="Times New Roman" charset="0"/>
              <a:ea typeface="ＭＳ Ｐゴシック" charset="0"/>
              <a:cs typeface="宋体" charset="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	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“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我们度尽的年岁，好象一声叹息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”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（诗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90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：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9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），会令人对人生驻足长思。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修辞解释 &amp; 普通字义</a:t>
            </a:r>
            <a:r>
              <a:rPr lang="zh-CN" altLang="en-US">
                <a:latin typeface="Times New Roman" charset="0"/>
                <a:ea typeface="ＭＳ Ｐゴシック" charset="0"/>
                <a:cs typeface="宋体" charset="0"/>
              </a:rPr>
              <a:t> 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普通字义</a:t>
            </a:r>
            <a:endParaRPr lang="zh-CN" altLang="en-US">
              <a:solidFill>
                <a:schemeClr val="bg1"/>
              </a:solidFill>
              <a:latin typeface="Times New Roman" charset="0"/>
              <a:ea typeface="ＭＳ Ｐゴシック" charset="0"/>
              <a:cs typeface="宋体" charset="0"/>
            </a:endParaRPr>
          </a:p>
          <a:p>
            <a:pPr eaLnBrk="1" hangingPunct="1">
              <a:defRPr/>
            </a:pP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正常、简单、普通的用法</a:t>
            </a:r>
          </a:p>
          <a:p>
            <a:pPr eaLnBrk="1" hangingPunct="1"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明白易懂地表达原本的事实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 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修辞字义</a:t>
            </a:r>
            <a:endParaRPr lang="zh-CN" altLang="en-US">
              <a:solidFill>
                <a:schemeClr val="bg1"/>
              </a:solidFill>
              <a:latin typeface="Times New Roman" charset="0"/>
              <a:ea typeface="ＭＳ Ｐゴシック" charset="0"/>
              <a:cs typeface="宋体" charset="0"/>
            </a:endParaRPr>
          </a:p>
          <a:p>
            <a:pPr eaLnBrk="1" hangingPunct="1">
              <a:defRPr/>
            </a:pP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形象化的、与众不同的用法</a:t>
            </a:r>
          </a:p>
          <a:p>
            <a:pPr eaLnBrk="1" hangingPunct="1"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ＭＳ Ｐゴシック" charset="0"/>
                <a:cs typeface="宋体" charset="0"/>
              </a:rPr>
              <a:t>用修辞手法表达原本的事实</a:t>
            </a:r>
            <a:r>
              <a:rPr lang="zh-CN" altLang="en-US">
                <a:solidFill>
                  <a:schemeClr val="bg1"/>
                </a:solidFill>
                <a:latin typeface="Times New Roman" charset="0"/>
                <a:ea typeface="ＭＳ Ｐゴシック" charset="0"/>
                <a:cs typeface="宋体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 descr="Key h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413"/>
            <a:ext cx="9144000" cy="1585912"/>
          </a:xfrm>
          <a:effectLst>
            <a:outerShdw blurRad="63500" dist="107763" dir="81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8000" dirty="0" smtClean="0">
                <a:latin typeface="Arial" charset="0"/>
                <a:ea typeface="MS PGothic" charset="0"/>
                <a:cs typeface="Arial" charset="0"/>
              </a:rPr>
              <a:t>解开喻象语言</a:t>
            </a:r>
            <a:endParaRPr lang="en-US" sz="8000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366125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3pPr>
            <a:lvl4pPr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4pPr>
            <a:lvl5pPr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392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08975" y="457200"/>
            <a:ext cx="81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3pPr>
            <a:lvl4pPr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4pPr>
            <a:lvl5pPr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 15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 descr="Green marble"/>
          <p:cNvSpPr>
            <a:spLocks noChangeArrowheads="1"/>
          </p:cNvSpPr>
          <p:nvPr/>
        </p:nvSpPr>
        <p:spPr bwMode="auto">
          <a:xfrm>
            <a:off x="5562600" y="0"/>
            <a:ext cx="35814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77826" name="Picture 3" descr="de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3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99000"/>
                    </a:schemeClr>
                  </a:glow>
                </a:effectLst>
                <a:latin typeface="Arial"/>
                <a:ea typeface="宋体" charset="0"/>
                <a:cs typeface="Arial"/>
              </a:rPr>
              <a:t>甲</a:t>
            </a:r>
            <a:r>
              <a:rPr lang="zh-CN" altLang="en-US" sz="4000" b="1" u="sng" dirty="0">
                <a:solidFill>
                  <a:schemeClr val="bg1"/>
                </a:solidFill>
                <a:effectLst>
                  <a:glow rad="190500">
                    <a:schemeClr val="tx1">
                      <a:alpha val="99000"/>
                    </a:schemeClr>
                  </a:glow>
                </a:effectLst>
                <a:latin typeface="Arial"/>
                <a:ea typeface="宋体" charset="0"/>
                <a:cs typeface="Arial"/>
              </a:rPr>
              <a:t>象</a:t>
            </a:r>
            <a:r>
              <a:rPr lang="zh-CN" alt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99000"/>
                    </a:schemeClr>
                  </a:glow>
                </a:effectLst>
                <a:latin typeface="Arial"/>
                <a:ea typeface="宋体" charset="0"/>
                <a:cs typeface="Arial"/>
              </a:rPr>
              <a:t>乙</a:t>
            </a:r>
            <a:r>
              <a:rPr lang="en-US" altLang="zh-CN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99000"/>
                    </a:schemeClr>
                  </a:glow>
                </a:effectLst>
                <a:latin typeface="Arial"/>
                <a:ea typeface="宋体" charset="0"/>
                <a:cs typeface="Arial"/>
              </a:rPr>
              <a:t>/</a:t>
            </a:r>
            <a:r>
              <a:rPr lang="zh-CN" alt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99000"/>
                    </a:schemeClr>
                  </a:glow>
                </a:effectLst>
                <a:latin typeface="Arial"/>
                <a:ea typeface="宋体" charset="0"/>
                <a:cs typeface="Arial"/>
              </a:rPr>
              <a:t>甲</a:t>
            </a:r>
            <a:r>
              <a:rPr lang="zh-CN" altLang="en-US" sz="4000" b="1" u="sng" dirty="0">
                <a:solidFill>
                  <a:schemeClr val="bg1"/>
                </a:solidFill>
                <a:effectLst>
                  <a:glow rad="190500">
                    <a:schemeClr val="tx1">
                      <a:alpha val="99000"/>
                    </a:schemeClr>
                  </a:glow>
                </a:effectLst>
                <a:latin typeface="Arial"/>
                <a:ea typeface="宋体" charset="0"/>
                <a:cs typeface="Arial"/>
              </a:rPr>
              <a:t>如同</a:t>
            </a:r>
            <a:r>
              <a:rPr lang="zh-CN" alt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99000"/>
                    </a:schemeClr>
                  </a:glow>
                </a:effectLst>
                <a:latin typeface="Arial"/>
                <a:ea typeface="宋体" charset="0"/>
                <a:cs typeface="Arial"/>
              </a:rPr>
              <a:t>乙 			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457200" y="212725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 u="sng">
                <a:solidFill>
                  <a:schemeClr val="bg1"/>
                </a:solidFill>
                <a:effectLst>
                  <a:glow rad="190500">
                    <a:schemeClr val="tx1">
                      <a:alpha val="99000"/>
                    </a:schemeClr>
                  </a:glow>
                </a:effectLst>
                <a:latin typeface="Arial"/>
                <a:ea typeface="宋体" charset="0"/>
                <a:cs typeface="Arial"/>
              </a:rPr>
              <a:t>明喻</a:t>
            </a:r>
            <a:r>
              <a:rPr lang="zh-CN" altLang="en-US" sz="4400" b="1">
                <a:solidFill>
                  <a:schemeClr val="bg1"/>
                </a:solidFill>
                <a:effectLst>
                  <a:glow rad="190500">
                    <a:schemeClr val="tx1">
                      <a:alpha val="99000"/>
                    </a:schemeClr>
                  </a:glow>
                </a:effectLst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4400" b="1">
                <a:solidFill>
                  <a:schemeClr val="bg1"/>
                </a:solidFill>
                <a:effectLst>
                  <a:glow rad="190500">
                    <a:schemeClr val="tx1">
                      <a:alpha val="99000"/>
                    </a:schemeClr>
                  </a:glow>
                </a:effectLst>
                <a:latin typeface="Arial"/>
                <a:ea typeface="宋体" charset="0"/>
                <a:cs typeface="Arial"/>
              </a:rPr>
              <a:t>Simile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304800" y="4556125"/>
            <a:ext cx="8458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 i="1" dirty="0">
                <a:solidFill>
                  <a:schemeClr val="bg1"/>
                </a:solidFill>
                <a:effectLst>
                  <a:glow rad="190500">
                    <a:schemeClr val="tx1">
                      <a:alpha val="99000"/>
                    </a:schemeClr>
                  </a:glow>
                </a:effectLst>
                <a:latin typeface="Arial"/>
                <a:ea typeface="宋体" charset="0"/>
                <a:cs typeface="Arial"/>
              </a:rPr>
              <a:t>神 啊 ， 我 的 心 切 慕 你 ， 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4000" b="1" i="1" dirty="0">
                <a:solidFill>
                  <a:schemeClr val="bg1"/>
                </a:solidFill>
                <a:effectLst>
                  <a:glow rad="190500">
                    <a:schemeClr val="tx1">
                      <a:alpha val="99000"/>
                    </a:schemeClr>
                  </a:glow>
                </a:effectLst>
                <a:latin typeface="Arial"/>
                <a:ea typeface="宋体" charset="0"/>
                <a:cs typeface="Arial"/>
              </a:rPr>
              <a:t>如 鹿 切 慕 溪 水 。</a:t>
            </a:r>
            <a:r>
              <a:rPr lang="zh-CN" altLang="uz-Cyrl-UZ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99000"/>
                    </a:schemeClr>
                  </a:glow>
                </a:effectLst>
                <a:latin typeface="Arial"/>
                <a:ea typeface="宋体" charset="0"/>
                <a:cs typeface="Arial"/>
              </a:rPr>
              <a:t>诗篇</a:t>
            </a:r>
            <a:r>
              <a:rPr lang="zh-CN" alt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99000"/>
                    </a:schemeClr>
                  </a:glow>
                </a:effectLst>
                <a:latin typeface="Arial"/>
                <a:ea typeface="宋体" charset="0"/>
                <a:cs typeface="Arial"/>
              </a:rPr>
              <a:t>42：1</a:t>
            </a:r>
            <a:r>
              <a:rPr lang="zh-CN" altLang="en-US" sz="4000" b="1" i="1" dirty="0">
                <a:solidFill>
                  <a:schemeClr val="bg1"/>
                </a:solidFill>
                <a:effectLst>
                  <a:glow rad="190500">
                    <a:schemeClr val="tx1">
                      <a:alpha val="99000"/>
                    </a:schemeClr>
                  </a:glow>
                </a:effectLst>
                <a:latin typeface="Arial"/>
                <a:ea typeface="宋体" charset="0"/>
                <a:cs typeface="Arial"/>
              </a:rPr>
              <a:t> </a:t>
            </a:r>
            <a:endParaRPr lang="en-US" altLang="zh-CN" sz="4000" b="1" i="1" dirty="0">
              <a:solidFill>
                <a:schemeClr val="bg1"/>
              </a:solidFill>
              <a:effectLst>
                <a:glow rad="190500">
                  <a:schemeClr val="tx1">
                    <a:alpha val="99000"/>
                  </a:schemeClr>
                </a:glow>
              </a:effectLst>
              <a:latin typeface="Arial"/>
              <a:ea typeface="宋体" charset="0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b="5995"/>
          <a:stretch>
            <a:fillRect/>
          </a:stretch>
        </p:blipFill>
        <p:spPr bwMode="auto">
          <a:xfrm>
            <a:off x="-457200" y="0"/>
            <a:ext cx="9601200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/>
                <a:ea typeface="宋体" charset="0"/>
                <a:cs typeface="Arial"/>
              </a:rPr>
              <a:t>甲</a:t>
            </a:r>
            <a:r>
              <a:rPr lang="zh-CN" altLang="en-US" sz="4000" b="1" u="sng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/>
                <a:ea typeface="宋体" charset="0"/>
                <a:cs typeface="Arial"/>
              </a:rPr>
              <a:t>是</a:t>
            </a:r>
            <a:r>
              <a:rPr lang="zh-CN" altLang="en-US" sz="4000" b="1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/>
                <a:ea typeface="宋体" charset="0"/>
                <a:cs typeface="Arial"/>
              </a:rPr>
              <a:t>乙 		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457200" y="212725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/>
                <a:ea typeface="宋体" charset="0"/>
                <a:cs typeface="Arial"/>
              </a:rPr>
              <a:t>暗喻、隐喻</a:t>
            </a:r>
            <a:r>
              <a:rPr lang="zh-CN" altLang="en-US" sz="4400" b="1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4400" b="1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/>
                <a:ea typeface="宋体" charset="0"/>
                <a:cs typeface="Arial"/>
              </a:rPr>
              <a:t>Metaphor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251520" y="4149080"/>
            <a:ext cx="849694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 i="1" dirty="0">
                <a:solidFill>
                  <a:srgbClr val="FFFFFF"/>
                </a:solidFill>
                <a:effectLst>
                  <a:glow rad="177800">
                    <a:schemeClr val="tx1"/>
                  </a:glow>
                </a:effectLst>
                <a:latin typeface="Arial"/>
                <a:ea typeface="宋体" charset="0"/>
                <a:cs typeface="Arial"/>
              </a:rPr>
              <a:t>耶 和 华 是 我 的 岩 石 ， 我 的 山 寨 ， 我 的 救 主 ， 我 的 神 ， 我 的 磐 石 ， 我 所 投 靠 的 。</a:t>
            </a:r>
            <a:r>
              <a:rPr lang="zh-CN" altLang="en-US" sz="4000" b="1" dirty="0">
                <a:solidFill>
                  <a:srgbClr val="FFFFFF"/>
                </a:solidFill>
                <a:effectLst>
                  <a:glow rad="177800">
                    <a:schemeClr val="tx1"/>
                  </a:glow>
                </a:effectLst>
                <a:latin typeface="Arial"/>
                <a:ea typeface="宋体" charset="0"/>
                <a:cs typeface="Arial"/>
              </a:rPr>
              <a:t>诗篇18：2 </a:t>
            </a:r>
            <a:endParaRPr lang="en-US" altLang="zh-CN" sz="4000" b="1" i="1" dirty="0">
              <a:solidFill>
                <a:srgbClr val="FFFFFF"/>
              </a:solidFill>
              <a:effectLst>
                <a:glow rad="177800">
                  <a:schemeClr val="tx1"/>
                </a:glow>
              </a:effectLst>
              <a:latin typeface="Arial"/>
              <a:ea typeface="宋体" charset="0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Israel 040"/>
          <p:cNvPicPr>
            <a:picLocks noChangeAspect="1" noChangeArrowheads="1"/>
          </p:cNvPicPr>
          <p:nvPr/>
        </p:nvPicPr>
        <p:blipFill>
          <a:blip r:embed="rId3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8305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solidFill>
                  <a:schemeClr val="bg1"/>
                </a:solidFill>
                <a:effectLst>
                  <a:glow rad="152400">
                    <a:schemeClr val="tx2"/>
                  </a:glow>
                </a:effectLst>
                <a:latin typeface="Arial"/>
                <a:ea typeface="宋体" charset="0"/>
                <a:cs typeface="Arial"/>
              </a:rPr>
              <a:t>  故意夸大、言过其实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solidFill>
                  <a:schemeClr val="bg1"/>
                </a:solidFill>
                <a:effectLst>
                  <a:glow rad="152400">
                    <a:schemeClr val="tx2"/>
                  </a:glow>
                </a:effectLst>
                <a:latin typeface="Arial"/>
                <a:ea typeface="宋体" charset="0"/>
                <a:cs typeface="Arial"/>
              </a:rPr>
              <a:t>   以达到强调的目的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4000" b="1">
                <a:solidFill>
                  <a:schemeClr val="bg1"/>
                </a:solidFill>
                <a:effectLst>
                  <a:glow rad="152400">
                    <a:schemeClr val="tx2"/>
                  </a:glow>
                </a:effectLst>
                <a:latin typeface="Arial"/>
                <a:ea typeface="宋体" charset="0"/>
                <a:cs typeface="Arial"/>
              </a:rPr>
              <a:t>		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457200" y="212725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solidFill>
                  <a:schemeClr val="bg1"/>
                </a:solidFill>
                <a:effectLst>
                  <a:glow rad="152400">
                    <a:schemeClr val="tx2"/>
                  </a:glow>
                </a:effectLst>
                <a:latin typeface="Arial"/>
                <a:ea typeface="宋体" charset="0"/>
                <a:cs typeface="Arial"/>
              </a:rPr>
              <a:t>夸张法 </a:t>
            </a:r>
            <a:r>
              <a:rPr lang="en-US" altLang="zh-CN" sz="4400" b="1">
                <a:solidFill>
                  <a:schemeClr val="bg1"/>
                </a:solidFill>
                <a:effectLst>
                  <a:glow rad="152400">
                    <a:schemeClr val="tx2"/>
                  </a:glow>
                </a:effectLst>
                <a:latin typeface="Arial"/>
                <a:ea typeface="宋体" charset="0"/>
                <a:cs typeface="Arial"/>
              </a:rPr>
              <a:t>Hyperbole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0" y="4114800"/>
            <a:ext cx="914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glow rad="152400">
                    <a:schemeClr val="tx2"/>
                  </a:glow>
                </a:effectLst>
                <a:latin typeface="Arial"/>
                <a:ea typeface="宋体" charset="0"/>
                <a:cs typeface="Arial"/>
              </a:rPr>
              <a:t>诗119：136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glow rad="152400">
                    <a:schemeClr val="tx2"/>
                  </a:glow>
                </a:effectLst>
                <a:latin typeface="Arial"/>
                <a:ea typeface="宋体" charset="0"/>
                <a:cs typeface="Arial"/>
              </a:rPr>
              <a:t>我的眼泪下流成河  </a:t>
            </a:r>
          </a:p>
          <a:p>
            <a:pPr algn="ctr">
              <a:spcBef>
                <a:spcPct val="50000"/>
              </a:spcBef>
              <a:defRPr/>
            </a:pPr>
            <a:endParaRPr lang="zh-CN" altLang="en-US" sz="4000" b="1" dirty="0">
              <a:solidFill>
                <a:schemeClr val="bg1"/>
              </a:solidFill>
              <a:effectLst>
                <a:glow rad="152400">
                  <a:schemeClr val="tx2"/>
                </a:glow>
              </a:effectLst>
              <a:latin typeface="Arial"/>
              <a:ea typeface="宋体" charset="0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tongue 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t="769" r="6061" b="7765"/>
          <a:stretch>
            <a:fillRect/>
          </a:stretch>
        </p:blipFill>
        <p:spPr bwMode="auto">
          <a:xfrm>
            <a:off x="0" y="0"/>
            <a:ext cx="5189538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4572000" y="0"/>
            <a:ext cx="4686300" cy="7029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0" y="129540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solidFill>
                  <a:schemeClr val="bg1"/>
                </a:solidFill>
                <a:effectLst>
                  <a:glow rad="139700">
                    <a:schemeClr val="tx2"/>
                  </a:glow>
                </a:effectLst>
                <a:latin typeface="Arial"/>
                <a:ea typeface="宋体" charset="0"/>
                <a:cs typeface="Arial"/>
              </a:rPr>
              <a:t>将人的特征、行为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solidFill>
                  <a:schemeClr val="bg1"/>
                </a:solidFill>
                <a:effectLst>
                  <a:glow rad="139700">
                    <a:schemeClr val="tx2"/>
                  </a:glow>
                </a:effectLst>
                <a:latin typeface="Arial"/>
                <a:ea typeface="宋体" charset="0"/>
                <a:cs typeface="Arial"/>
              </a:rPr>
              <a:t>加于固定物或动物之上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457200" y="212725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>
                <a:solidFill>
                  <a:schemeClr val="bg1"/>
                </a:solidFill>
                <a:effectLst>
                  <a:glow rad="139700">
                    <a:schemeClr val="tx2"/>
                  </a:glow>
                </a:effectLst>
                <a:latin typeface="Arial"/>
                <a:ea typeface="宋体" charset="0"/>
                <a:cs typeface="Arial"/>
              </a:rPr>
              <a:t>拟人法 </a:t>
            </a:r>
            <a:r>
              <a:rPr lang="en-US" altLang="zh-CN" sz="4400" b="1">
                <a:solidFill>
                  <a:schemeClr val="bg1"/>
                </a:solidFill>
                <a:effectLst>
                  <a:glow rad="139700">
                    <a:schemeClr val="tx2"/>
                  </a:glow>
                </a:effectLst>
                <a:latin typeface="Arial"/>
                <a:ea typeface="宋体" charset="0"/>
                <a:cs typeface="Arial"/>
              </a:rPr>
              <a:t>Personification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0" y="3886200"/>
            <a:ext cx="9144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glow rad="139700">
                    <a:schemeClr val="tx2"/>
                  </a:glow>
                </a:effectLst>
                <a:latin typeface="Arial"/>
                <a:ea typeface="宋体" charset="0"/>
                <a:cs typeface="Arial"/>
              </a:rPr>
              <a:t>赛55：12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glow rad="139700">
                    <a:schemeClr val="tx2"/>
                  </a:glow>
                </a:effectLst>
                <a:latin typeface="Arial"/>
                <a:ea typeface="宋体" charset="0"/>
                <a:cs typeface="Arial"/>
              </a:rPr>
              <a:t>	</a:t>
            </a:r>
            <a:r>
              <a:rPr lang="zh-CN" altLang="en-US" sz="4000" b="1" dirty="0">
                <a:solidFill>
                  <a:schemeClr val="bg1"/>
                </a:solidFill>
                <a:effectLst>
                  <a:glow rad="139700">
                    <a:schemeClr val="tx2"/>
                  </a:glow>
                </a:effectLst>
                <a:latin typeface="Arial"/>
                <a:ea typeface="宋体" charset="0"/>
                <a:cs typeface="Arial"/>
              </a:rPr>
              <a:t>大山小山必在你们面前发声歌唱，田野的树木也都拍掌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8" descr="fret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7315200" cy="1323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000" b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用人的特征、行为、情感来形容神</a:t>
            </a: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457200" y="0"/>
            <a:ext cx="8229600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400" b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神格拟人法 </a:t>
            </a: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144463" y="2924175"/>
            <a:ext cx="5435600" cy="37861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4000" b="1" smtClean="0">
                <a:solidFill>
                  <a:srgbClr val="FFFFFF"/>
                </a:solidFill>
                <a:latin typeface="Arial" charset="0"/>
                <a:cs typeface="Times New Roman" charset="0"/>
              </a:rPr>
              <a:t>诗</a:t>
            </a:r>
            <a:r>
              <a:rPr lang="en-US" altLang="zh-TW" sz="4000" b="1" smtClean="0">
                <a:solidFill>
                  <a:srgbClr val="FFFFFF"/>
                </a:solidFill>
                <a:latin typeface="Arial" charset="0"/>
                <a:cs typeface="Times New Roman" charset="0"/>
              </a:rPr>
              <a:t>8</a:t>
            </a:r>
            <a:r>
              <a:rPr lang="zh-TW" altLang="en-US" sz="4000" b="1" smtClean="0">
                <a:solidFill>
                  <a:srgbClr val="FFFFFF"/>
                </a:solidFill>
                <a:latin typeface="Arial" charset="0"/>
                <a:cs typeface="Times New Roman" charset="0"/>
              </a:rPr>
              <a:t>：</a:t>
            </a:r>
            <a:r>
              <a:rPr lang="en-US" altLang="zh-TW" sz="4000" b="1" smtClean="0">
                <a:solidFill>
                  <a:srgbClr val="FFFFFF"/>
                </a:solidFill>
                <a:latin typeface="Arial" charset="0"/>
                <a:cs typeface="Times New Roman" charset="0"/>
              </a:rPr>
              <a:t>3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4000" b="1" smtClean="0">
                <a:solidFill>
                  <a:srgbClr val="FFFFFF"/>
                </a:solidFill>
                <a:latin typeface="Arial" charset="0"/>
                <a:cs typeface="Times New Roman" charset="0"/>
              </a:rPr>
              <a:t>我 观 看 你 指 头 所 造 的 天 ，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4000" b="1" smtClean="0">
                <a:solidFill>
                  <a:srgbClr val="FFFFFF"/>
                </a:solidFill>
                <a:latin typeface="Arial" charset="0"/>
                <a:cs typeface="Times New Roman" charset="0"/>
              </a:rPr>
              <a:t>并 你 所 陈 设 的 月 亮 星 宿 ，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66125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3pPr>
            <a:lvl4pPr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4pPr>
            <a:lvl5pPr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392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08975" y="457200"/>
            <a:ext cx="81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3pPr>
            <a:lvl4pPr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4pPr>
            <a:lvl5pPr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 15</a:t>
            </a:r>
          </a:p>
        </p:txBody>
      </p:sp>
      <p:pic>
        <p:nvPicPr>
          <p:cNvPr id="86023" name="Picture 9" descr="right hand wri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667125"/>
            <a:ext cx="35433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zh-CN" altLang="en-US" sz="400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免费获取这讲解</a:t>
            </a:r>
            <a:r>
              <a:rPr lang="en-US" altLang="ja-JP" sz="400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75489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旧约全书概论链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接地址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zh-CN" altLang="en-US" sz="3600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363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8"/>
          <a:stretch>
            <a:fillRect/>
          </a:stretch>
        </p:blipFill>
        <p:spPr bwMode="auto">
          <a:xfrm>
            <a:off x="0" y="1066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文学</a:t>
            </a:r>
            <a: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结构 Structure</a:t>
            </a:r>
            <a:endParaRPr lang="en-GB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8153400" y="76200"/>
            <a:ext cx="862013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1" smtClean="0">
                <a:solidFill>
                  <a:srgbClr val="FFFFFF"/>
                </a:solidFill>
              </a:rPr>
              <a:t>388c</a:t>
            </a:r>
          </a:p>
        </p:txBody>
      </p:sp>
      <p:sp>
        <p:nvSpPr>
          <p:cNvPr id="93189" name="Text Box 4"/>
          <p:cNvSpPr txBox="1">
            <a:spLocks noChangeArrowheads="1"/>
          </p:cNvSpPr>
          <p:nvPr/>
        </p:nvSpPr>
        <p:spPr bwMode="auto">
          <a:xfrm>
            <a:off x="8153400" y="457200"/>
            <a:ext cx="812800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1" smtClean="0">
                <a:solidFill>
                  <a:srgbClr val="FFFFFF"/>
                </a:solidFill>
              </a:rPr>
              <a:t>P 13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95513" y="3482975"/>
            <a:ext cx="69484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zh-TW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韵步</a:t>
            </a:r>
            <a:endParaRPr lang="en-US" altLang="zh-TW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zh-TW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离合体</a:t>
            </a:r>
            <a:endParaRPr lang="en-US" altLang="zh-TW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zh-TW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平行体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17939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1" descr="bible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宋体" charset="0"/>
                <a:cs typeface="宋体" charset="0"/>
              </a:rPr>
              <a:t>一 同义平行</a:t>
            </a:r>
            <a:r>
              <a:rPr lang="zh-TW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宋体" charset="0"/>
                <a:ea typeface="PMingLiU" charset="0"/>
                <a:cs typeface="PMingLiU" charset="0"/>
              </a:rPr>
              <a:t> </a:t>
            </a:r>
            <a:r>
              <a:rPr lang="en-US" altLang="zh-TW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PMingLiU" charset="0"/>
              </a:rPr>
              <a:t>Synonymous</a:t>
            </a:r>
            <a:r>
              <a:rPr lang="en-US" altLang="zh-TW" sz="40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PMingLiU" charset="0"/>
              </a:rPr>
              <a:t> </a:t>
            </a:r>
            <a:endParaRPr lang="en-US" altLang="zh-CN" sz="4000" b="1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Times New Roman" charset="0"/>
            </a:endParaRPr>
          </a:p>
        </p:txBody>
      </p:sp>
      <p:sp>
        <p:nvSpPr>
          <p:cNvPr id="176133" name="AutoShape 5" descr="bibl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68738" y="2828925"/>
            <a:ext cx="14065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685800" y="1828800"/>
            <a:ext cx="7696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宋体" charset="0"/>
                <a:cs typeface="宋体" charset="0"/>
              </a:rPr>
              <a:t>1</a:t>
            </a:r>
            <a:r>
              <a:rPr lang="zh-CN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宋体" charset="0"/>
                <a:cs typeface="宋体" charset="0"/>
              </a:rPr>
              <a:t>）</a:t>
            </a:r>
            <a:r>
              <a:rPr lang="zh-TW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宋体" charset="0"/>
                <a:cs typeface="宋体" charset="0"/>
              </a:rPr>
              <a:t>最基本的平行句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TW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宋体" charset="0"/>
                <a:cs typeface="宋体" charset="0"/>
              </a:rPr>
              <a:t>	第二行重複第一行的意思，	在思想上沒有任何增減。</a:t>
            </a:r>
            <a:endParaRPr lang="zh-CN" altLang="en-US" sz="3600" b="1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Times New Roman" charset="0"/>
            </a:endParaRPr>
          </a:p>
        </p:txBody>
      </p:sp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2133600" y="4114800"/>
            <a:ext cx="53911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Times New Roman" charset="0"/>
              </a:rPr>
              <a:t>詩十九</a:t>
            </a: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2		</a:t>
            </a:r>
          </a:p>
          <a:p>
            <a:pPr>
              <a:spcBef>
                <a:spcPct val="50000"/>
              </a:spcBef>
              <a:defRPr/>
            </a:pP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Times New Roman" charset="0"/>
              </a:rPr>
              <a:t>這日到那日發出言語。</a:t>
            </a:r>
            <a:endParaRPr lang="zh-TW" altLang="en-US" sz="3600" b="1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MingLiU" charset="0"/>
              <a:ea typeface="MingLiU" charset="0"/>
              <a:cs typeface="MingLiU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宋体" charset="0"/>
                <a:cs typeface="宋体" charset="0"/>
              </a:rPr>
              <a:t>這夜到那夜傳出知識。</a:t>
            </a:r>
            <a:endParaRPr lang="zh-CN" altLang="en-US" sz="3600" b="1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1" descr="bible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76962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Times New Roman" charset="0"/>
              </a:rPr>
              <a:t>2</a:t>
            </a:r>
            <a:r>
              <a: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Times New Roman" charset="0"/>
              </a:rPr>
              <a:t>）</a:t>
            </a: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Times New Roman" charset="0"/>
              </a:rPr>
              <a:t>不完整平行句</a:t>
            </a:r>
          </a:p>
          <a:p>
            <a:pPr>
              <a:spcBef>
                <a:spcPct val="50000"/>
              </a:spcBef>
              <a:defRPr/>
            </a:pP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Times New Roman" charset="0"/>
              </a:rPr>
              <a:t>即第一行的各單元，不一定都在第二行找到平行單元，但第二行通常有補充解釋。</a:t>
            </a:r>
            <a:endParaRPr lang="zh-CN" alt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Times New Roman" charset="0"/>
            </a:endParaRP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457200" y="2590800"/>
            <a:ext cx="83820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endParaRPr lang="zh-TW" altLang="en-US" sz="3600" b="1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MingLiU" charset="0"/>
              <a:ea typeface="MingLiU" charset="0"/>
              <a:cs typeface="MingLiU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zh-TW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Times New Roman" charset="0"/>
              </a:rPr>
              <a:t>例：詩一一四</a:t>
            </a:r>
            <a:r>
              <a:rPr lang="zh-TW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ingLiU" charset="0"/>
                <a:ea typeface="MingLiU" charset="0"/>
                <a:cs typeface="MingLiU" charset="0"/>
              </a:rPr>
              <a:t>1	</a:t>
            </a:r>
            <a:endParaRPr lang="zh-TW" altLang="en-US" sz="3600" b="1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ea typeface="PMingLiU" charset="0"/>
              <a:cs typeface="PMingLiU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zh-TW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PMingLiU" charset="0"/>
              </a:rPr>
              <a:t>        </a:t>
            </a:r>
            <a:r>
              <a:rPr lang="zh-CN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宋体" charset="0"/>
              </a:rPr>
              <a:t>以</a:t>
            </a:r>
            <a:r>
              <a:rPr lang="zh-TW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PMingLiU" charset="0"/>
              </a:rPr>
              <a:t>色列出了埃及，</a:t>
            </a:r>
            <a:endParaRPr lang="zh-TW" altLang="en-US" sz="3600" b="1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MingLiU" charset="0"/>
              <a:ea typeface="MingLiU" charset="0"/>
              <a:cs typeface="MingLiU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zh-TW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PMingLiU" charset="0"/>
              </a:rPr>
              <a:t>     雅各家離開「說異言之民」。</a:t>
            </a:r>
            <a:endParaRPr lang="zh-TW" altLang="en-US" sz="3600" b="1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MingLiU" charset="0"/>
              <a:ea typeface="MingLiU" charset="0"/>
              <a:cs typeface="MingLiU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zh-CN" altLang="en-US" sz="3600" b="1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152400" y="609600"/>
            <a:ext cx="9144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zh-CN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宋体" charset="0"/>
                <a:cs typeface="宋体" charset="0"/>
              </a:rPr>
              <a:t>二 反义</a:t>
            </a:r>
            <a:r>
              <a:rPr lang="zh-TW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宋体" charset="0"/>
                <a:cs typeface="宋体" charset="0"/>
              </a:rPr>
              <a:t>平行句</a:t>
            </a:r>
            <a:r>
              <a:rPr lang="zh-TW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Times New Roman" charset="0"/>
              </a:rPr>
              <a:t> </a:t>
            </a:r>
            <a:r>
              <a:rPr lang="en-US" altLang="zh-TW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ingLiU" charset="0"/>
                <a:ea typeface="MingLiU" charset="0"/>
                <a:cs typeface="MingLiU" charset="0"/>
              </a:rPr>
              <a:t>Antithetic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zh-TW" alt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PMingLiU" charset="0"/>
              </a:rPr>
              <a:t>		其中第二行和第一行思想相反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zh-TW" alt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PMingLiU" charset="0"/>
              </a:rPr>
              <a:t>		在箴言第十至二十二章中最普遍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0" y="3505200"/>
            <a:ext cx="9144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		例：箴十五1		</a:t>
            </a:r>
          </a:p>
          <a:p>
            <a:pPr algn="just">
              <a:spcBef>
                <a:spcPct val="500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			回答柔和，使怒消退；</a:t>
            </a:r>
          </a:p>
          <a:p>
            <a:pPr algn="just">
              <a:spcBef>
                <a:spcPct val="500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Times New Roman" charset="0"/>
              </a:rPr>
              <a:t>			言語暴戾，觸動怒氣。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Mountain Scene 0030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0" y="2097088"/>
            <a:ext cx="9144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PMingLiU" charset="0"/>
              <a:cs typeface="Times New Roma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Times New Roman" charset="0"/>
              </a:rPr>
              <a:t>詩篇中最常用的筆法，其中第二行補完第一行的思想。我們根據平行的行數，詩體上下文，或不平常的字序而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Times New Roman" charset="0"/>
              </a:rPr>
              <a:t>鉴定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Times New Roman" charset="0"/>
              </a:rPr>
              <a:t>它是詩而非散文。</a:t>
            </a:r>
          </a:p>
          <a:p>
            <a:pPr>
              <a:spcBef>
                <a:spcPct val="500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Times New Roman" charset="0"/>
              </a:rPr>
              <a:t>這一類的結構乍看之下並非平行句，在</a:t>
            </a:r>
            <a:r>
              <a:rPr lang="zh-TW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Times New Roman" charset="0"/>
              </a:rPr>
              <a:t>思想或意義上無平行格調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Times New Roman" charset="0"/>
              </a:rPr>
              <a:t>，只是</a:t>
            </a:r>
            <a:r>
              <a:rPr lang="zh-TW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Times New Roman" charset="0"/>
              </a:rPr>
              <a:t>韻律對稱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Times New Roman" charset="0"/>
              </a:rPr>
              <a:t>而已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0" y="541338"/>
            <a:ext cx="91440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Times New Roman" charset="0"/>
              </a:rPr>
              <a:t>三</a:t>
            </a:r>
            <a:r>
              <a:rPr lang="zh-CN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宋体" charset="0"/>
                <a:ea typeface="宋体" charset="0"/>
                <a:cs typeface="Times New Roman" charset="0"/>
              </a:rPr>
              <a:t>  综</a:t>
            </a:r>
            <a:r>
              <a:rPr lang="zh-TW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宋体" charset="0"/>
                <a:ea typeface="宋体" charset="0"/>
                <a:cs typeface="Times New Roman" charset="0"/>
              </a:rPr>
              <a:t>合平行句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Times New Roman" charset="0"/>
              </a:rPr>
              <a:t>（</a:t>
            </a:r>
            <a:r>
              <a:rPr lang="en-US" altLang="zh-TW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ingLiU" charset="0"/>
                <a:ea typeface="MingLiU" charset="0"/>
                <a:cs typeface="MingLiU" charset="0"/>
              </a:rPr>
              <a:t>Synthetic</a:t>
            </a:r>
            <a:r>
              <a:rPr lang="en-US" altLang="zh-TW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PMingLiU" charset="0"/>
              </a:rPr>
              <a:t>／</a:t>
            </a:r>
            <a:r>
              <a:rPr lang="en-US" altLang="zh-TW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ingLiU" charset="0"/>
                <a:ea typeface="MingLiU" charset="0"/>
                <a:cs typeface="MingLiU" charset="0"/>
              </a:rPr>
              <a:t>Constructive</a:t>
            </a:r>
            <a:r>
              <a:rPr lang="en-US" altLang="zh-TW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PMingLiU" charset="0"/>
                <a:cs typeface="PMingLiU" charset="0"/>
              </a:rPr>
              <a:t>／</a:t>
            </a:r>
            <a:r>
              <a:rPr lang="en-US" altLang="zh-TW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ingLiU" charset="0"/>
                <a:ea typeface="MingLiU" charset="0"/>
                <a:cs typeface="MingLiU" charset="0"/>
              </a:rPr>
              <a:t>Formal</a:t>
            </a:r>
            <a:r>
              <a:rPr lang="en-US" altLang="zh-CN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ingLiU" charset="0"/>
                <a:cs typeface="宋体" charset="0"/>
              </a:rPr>
              <a:t>）</a:t>
            </a:r>
            <a:endParaRPr lang="zh-TW" altLang="en-US" sz="3600" b="1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MingLiU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Mountain Scene 0030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0" y="2097088"/>
            <a:ext cx="91440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Times New Roman" charset="0"/>
              </a:rPr>
              <a:t>例：詩二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6		</a:t>
            </a:r>
          </a:p>
          <a:p>
            <a:pPr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Times New Roman" charset="0"/>
              </a:rPr>
              <a:t>		我已經立我的君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ngLiU" charset="0"/>
              <a:ea typeface="MingLiU" charset="0"/>
              <a:cs typeface="MingLiU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PMingLiU" charset="0"/>
              </a:rPr>
              <a:t>		在錫安，我的聖山上了。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ngLiU" charset="0"/>
              <a:ea typeface="MingLiU" charset="0"/>
              <a:cs typeface="MingLiU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PMingLiU" charset="0"/>
              </a:rPr>
              <a:t>	詩二十七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MingLiU" charset="0"/>
              </a:rPr>
              <a:t>6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MingLiU" charset="0"/>
              </a:rPr>
              <a:t>a		</a:t>
            </a:r>
          </a:p>
          <a:p>
            <a:pPr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PMingLiU" charset="0"/>
              </a:rPr>
              <a:t>		現在我得以昂首，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ngLiU" charset="0"/>
              <a:ea typeface="MingLiU" charset="0"/>
              <a:cs typeface="MingLiU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PMingLiU" charset="0"/>
              </a:rPr>
              <a:t>		高過四面的仇敵。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541338"/>
            <a:ext cx="91440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zh-C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宋体" charset="0"/>
                <a:cs typeface="宋体" charset="0"/>
              </a:rPr>
              <a:t>a</a:t>
            </a: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Times New Roman" charset="0"/>
              </a:rPr>
              <a:t>．</a:t>
            </a: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Times New Roman" charset="0"/>
              </a:rPr>
              <a:t>完成式</a:t>
            </a:r>
          </a:p>
          <a:p>
            <a:pPr algn="just">
              <a:spcBef>
                <a:spcPct val="50000"/>
              </a:spcBef>
              <a:defRPr/>
            </a:pP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charset="0"/>
                <a:cs typeface="Times New Roman" charset="0"/>
              </a:rPr>
              <a:t>		第二行補完第一行的思想</a:t>
            </a:r>
            <a:endParaRPr lang="zh-TW" alt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ngLiU" charset="0"/>
              <a:ea typeface="MingLiU" charset="0"/>
              <a:cs typeface="MingLiU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Mountain Scene 0030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0" y="2743200"/>
            <a:ext cx="9144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	例：箴二十六4	</a:t>
            </a:r>
          </a:p>
          <a:p>
            <a:pPr algn="just">
              <a:spcBef>
                <a:spcPct val="50000"/>
              </a:spcBef>
              <a:defRPr/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		不要照愚昧人的愚妄話回答他，</a:t>
            </a:r>
          </a:p>
          <a:p>
            <a:pPr>
              <a:spcBef>
                <a:spcPct val="50000"/>
              </a:spcBef>
              <a:defRPr/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Times New Roman" charset="0"/>
              </a:rPr>
              <a:t>		恐怕你與他一樣。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0" y="541338"/>
            <a:ext cx="9144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 </a:t>
            </a: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b．</a:t>
            </a: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理由式</a:t>
            </a:r>
            <a:endParaRPr lang="en-US" altLang="zh-TW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ngLiU" charset="0"/>
              <a:ea typeface="MingLiU" charset="0"/>
              <a:cs typeface="Times New Roman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" charset="0"/>
                <a:ea typeface="MingLiU" charset="0"/>
                <a:cs typeface="Times New Roman" charset="0"/>
              </a:rPr>
              <a:t>		第二行提出一個理由答覆第一行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502</Words>
  <Application>Microsoft Macintosh PowerPoint</Application>
  <PresentationFormat>On-screen Show (4:3)</PresentationFormat>
  <Paragraphs>207</Paragraphs>
  <Slides>30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Default Design</vt:lpstr>
      <vt:lpstr>1_Default Design</vt:lpstr>
      <vt:lpstr>10_Default Design</vt:lpstr>
      <vt:lpstr>20_Default Design</vt:lpstr>
      <vt:lpstr>Orbit</vt:lpstr>
      <vt:lpstr>PowerPoint Presentation</vt:lpstr>
      <vt:lpstr>PowerPoint Presentation</vt:lpstr>
      <vt:lpstr>文学结构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修辞手法…</vt:lpstr>
      <vt:lpstr>修辞的意义</vt:lpstr>
      <vt:lpstr>修辞的作用</vt:lpstr>
      <vt:lpstr>修辞的作用</vt:lpstr>
      <vt:lpstr>修辞的作用</vt:lpstr>
      <vt:lpstr>修辞的作用</vt:lpstr>
      <vt:lpstr>修辞的作用</vt:lpstr>
      <vt:lpstr>修辞的作用</vt:lpstr>
      <vt:lpstr>修辞解释 &amp; 普通字义 </vt:lpstr>
      <vt:lpstr>解开喻象语言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旧约全书概论链接地址 BibleStudyDownloads.org</vt:lpstr>
      <vt:lpstr>Black</vt:lpstr>
    </vt:vector>
  </TitlesOfParts>
  <Company>fbcy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Mahlon Friesen</dc:creator>
  <cp:lastModifiedBy>Rick Griffith</cp:lastModifiedBy>
  <cp:revision>98</cp:revision>
  <dcterms:created xsi:type="dcterms:W3CDTF">2000-11-06T21:27:38Z</dcterms:created>
  <dcterms:modified xsi:type="dcterms:W3CDTF">2017-05-31T04:35:10Z</dcterms:modified>
</cp:coreProperties>
</file>