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55A16-DC97-0842-B1C3-AB483B5967F7}" type="datetimeFigureOut">
              <a:t>9/5/18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086F1-A80D-774B-849E-63D2E202CB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2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D09FD7-D296-8C42-A20A-32118D826645}" type="slidenum">
              <a:rPr lang="zh-CN" altLang="en-US" sz="1200">
                <a:solidFill>
                  <a:srgbClr val="000000"/>
                </a:solidFill>
                <a:ea typeface="SimSun" charset="0"/>
                <a:cs typeface="SimSun" charset="0"/>
              </a:rPr>
              <a:pPr eaLnBrk="1" hangingPunct="1"/>
              <a:t>1</a:t>
            </a:fld>
            <a:endParaRPr lang="en-US" altLang="zh-CN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703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zh-CN" dirty="0" smtClean="0">
                <a:latin typeface="Arial" charset="0"/>
                <a:ea typeface="SimSun" charset="0"/>
                <a:cs typeface="SimSun" charset="0"/>
              </a:rPr>
              <a:t>Slides 13 and 127 Repeated </a:t>
            </a:r>
            <a:endParaRPr lang="zh-CN" altLang="en-US" dirty="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4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0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4"/>
          <p:cNvGrpSpPr>
            <a:grpSpLocks/>
          </p:cNvGrpSpPr>
          <p:nvPr/>
        </p:nvGrpSpPr>
        <p:grpSpPr bwMode="auto">
          <a:xfrm>
            <a:off x="0" y="0"/>
            <a:ext cx="9145588" cy="6845300"/>
            <a:chOff x="0" y="0"/>
            <a:chExt cx="5761" cy="4312"/>
          </a:xfrm>
        </p:grpSpPr>
        <p:sp>
          <p:nvSpPr>
            <p:cNvPr id="6656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rgbClr val="000080"/>
                </a:gs>
                <a:gs pos="100000">
                  <a:srgbClr val="00002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 smtClean="0">
                <a:solidFill>
                  <a:srgbClr val="FFFFFF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  <p:sp useBgFill="1">
          <p:nvSpPr>
            <p:cNvPr id="66566" name="Freeform 3"/>
            <p:cNvSpPr>
              <a:spLocks/>
            </p:cNvSpPr>
            <p:nvPr/>
          </p:nvSpPr>
          <p:spPr bwMode="auto">
            <a:xfrm>
              <a:off x="0" y="73"/>
              <a:ext cx="5761" cy="4166"/>
            </a:xfrm>
            <a:custGeom>
              <a:avLst/>
              <a:gdLst>
                <a:gd name="T0" fmla="*/ 1 w 5761"/>
                <a:gd name="T1" fmla="*/ 3948 h 4166"/>
                <a:gd name="T2" fmla="*/ 1 w 5761"/>
                <a:gd name="T3" fmla="*/ 3997 h 4166"/>
                <a:gd name="T4" fmla="*/ 5760 w 5761"/>
                <a:gd name="T5" fmla="*/ 4105 h 4166"/>
                <a:gd name="T6" fmla="*/ 5760 w 5761"/>
                <a:gd name="T7" fmla="*/ 4165 h 4166"/>
                <a:gd name="T8" fmla="*/ 1 w 5761"/>
                <a:gd name="T9" fmla="*/ 61 h 4166"/>
                <a:gd name="T10" fmla="*/ 1 w 5761"/>
                <a:gd name="T11" fmla="*/ 108 h 4166"/>
                <a:gd name="T12" fmla="*/ 5760 w 5761"/>
                <a:gd name="T13" fmla="*/ 216 h 4166"/>
                <a:gd name="T14" fmla="*/ 5760 w 5761"/>
                <a:gd name="T15" fmla="*/ 277 h 4166"/>
                <a:gd name="T16" fmla="*/ 1 w 5761"/>
                <a:gd name="T17" fmla="*/ 384 h 4166"/>
                <a:gd name="T18" fmla="*/ 1 w 5761"/>
                <a:gd name="T19" fmla="*/ 432 h 4166"/>
                <a:gd name="T20" fmla="*/ 5760 w 5761"/>
                <a:gd name="T21" fmla="*/ 540 h 4166"/>
                <a:gd name="T22" fmla="*/ 5760 w 5761"/>
                <a:gd name="T23" fmla="*/ 600 h 4166"/>
                <a:gd name="T24" fmla="*/ 1 w 5761"/>
                <a:gd name="T25" fmla="*/ 708 h 4166"/>
                <a:gd name="T26" fmla="*/ 1 w 5761"/>
                <a:gd name="T27" fmla="*/ 756 h 4166"/>
                <a:gd name="T28" fmla="*/ 5760 w 5761"/>
                <a:gd name="T29" fmla="*/ 865 h 4166"/>
                <a:gd name="T30" fmla="*/ 5760 w 5761"/>
                <a:gd name="T31" fmla="*/ 925 h 4166"/>
                <a:gd name="T32" fmla="*/ 1 w 5761"/>
                <a:gd name="T33" fmla="*/ 1032 h 4166"/>
                <a:gd name="T34" fmla="*/ 1 w 5761"/>
                <a:gd name="T35" fmla="*/ 1080 h 4166"/>
                <a:gd name="T36" fmla="*/ 5760 w 5761"/>
                <a:gd name="T37" fmla="*/ 1188 h 4166"/>
                <a:gd name="T38" fmla="*/ 5760 w 5761"/>
                <a:gd name="T39" fmla="*/ 1248 h 4166"/>
                <a:gd name="T40" fmla="*/ 1 w 5761"/>
                <a:gd name="T41" fmla="*/ 1357 h 4166"/>
                <a:gd name="T42" fmla="*/ 1 w 5761"/>
                <a:gd name="T43" fmla="*/ 1404 h 4166"/>
                <a:gd name="T44" fmla="*/ 5760 w 5761"/>
                <a:gd name="T45" fmla="*/ 1512 h 4166"/>
                <a:gd name="T46" fmla="*/ 5760 w 5761"/>
                <a:gd name="T47" fmla="*/ 1572 h 4166"/>
                <a:gd name="T48" fmla="*/ 1 w 5761"/>
                <a:gd name="T49" fmla="*/ 1680 h 4166"/>
                <a:gd name="T50" fmla="*/ 1 w 5761"/>
                <a:gd name="T51" fmla="*/ 1728 h 4166"/>
                <a:gd name="T52" fmla="*/ 5760 w 5761"/>
                <a:gd name="T53" fmla="*/ 1836 h 4166"/>
                <a:gd name="T54" fmla="*/ 5760 w 5761"/>
                <a:gd name="T55" fmla="*/ 1896 h 4166"/>
                <a:gd name="T56" fmla="*/ 1 w 5761"/>
                <a:gd name="T57" fmla="*/ 2005 h 4166"/>
                <a:gd name="T58" fmla="*/ 1 w 5761"/>
                <a:gd name="T59" fmla="*/ 2052 h 4166"/>
                <a:gd name="T60" fmla="*/ 5760 w 5761"/>
                <a:gd name="T61" fmla="*/ 2161 h 4166"/>
                <a:gd name="T62" fmla="*/ 5760 w 5761"/>
                <a:gd name="T63" fmla="*/ 2220 h 4166"/>
                <a:gd name="T64" fmla="*/ 1 w 5761"/>
                <a:gd name="T65" fmla="*/ 2328 h 4166"/>
                <a:gd name="T66" fmla="*/ 1 w 5761"/>
                <a:gd name="T67" fmla="*/ 2376 h 4166"/>
                <a:gd name="T68" fmla="*/ 5760 w 5761"/>
                <a:gd name="T69" fmla="*/ 2484 h 4166"/>
                <a:gd name="T70" fmla="*/ 5760 w 5761"/>
                <a:gd name="T71" fmla="*/ 2545 h 4166"/>
                <a:gd name="T72" fmla="*/ 1 w 5761"/>
                <a:gd name="T73" fmla="*/ 2652 h 4166"/>
                <a:gd name="T74" fmla="*/ 1 w 5761"/>
                <a:gd name="T75" fmla="*/ 2700 h 4166"/>
                <a:gd name="T76" fmla="*/ 5760 w 5761"/>
                <a:gd name="T77" fmla="*/ 2808 h 4166"/>
                <a:gd name="T78" fmla="*/ 5760 w 5761"/>
                <a:gd name="T79" fmla="*/ 2868 h 4166"/>
                <a:gd name="T80" fmla="*/ 1 w 5761"/>
                <a:gd name="T81" fmla="*/ 2977 h 4166"/>
                <a:gd name="T82" fmla="*/ 1 w 5761"/>
                <a:gd name="T83" fmla="*/ 3024 h 4166"/>
                <a:gd name="T84" fmla="*/ 5760 w 5761"/>
                <a:gd name="T85" fmla="*/ 3132 h 4166"/>
                <a:gd name="T86" fmla="*/ 5760 w 5761"/>
                <a:gd name="T87" fmla="*/ 3192 h 4166"/>
                <a:gd name="T88" fmla="*/ 1 w 5761"/>
                <a:gd name="T89" fmla="*/ 3301 h 4166"/>
                <a:gd name="T90" fmla="*/ 1 w 5761"/>
                <a:gd name="T91" fmla="*/ 3348 h 4166"/>
                <a:gd name="T92" fmla="*/ 5760 w 5761"/>
                <a:gd name="T93" fmla="*/ 3457 h 4166"/>
                <a:gd name="T94" fmla="*/ 5760 w 5761"/>
                <a:gd name="T95" fmla="*/ 3516 h 4166"/>
                <a:gd name="T96" fmla="*/ 1 w 5761"/>
                <a:gd name="T97" fmla="*/ 3624 h 4166"/>
                <a:gd name="T98" fmla="*/ 1 w 5761"/>
                <a:gd name="T99" fmla="*/ 3672 h 4166"/>
                <a:gd name="T100" fmla="*/ 5760 w 5761"/>
                <a:gd name="T101" fmla="*/ 3781 h 4166"/>
                <a:gd name="T102" fmla="*/ 5760 w 5761"/>
                <a:gd name="T103" fmla="*/ 3841 h 41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1" h="4166">
                  <a:moveTo>
                    <a:pt x="5760" y="3889"/>
                  </a:moveTo>
                  <a:lnTo>
                    <a:pt x="1" y="3888"/>
                  </a:lnTo>
                  <a:lnTo>
                    <a:pt x="1" y="3948"/>
                  </a:lnTo>
                  <a:lnTo>
                    <a:pt x="5760" y="3948"/>
                  </a:lnTo>
                  <a:lnTo>
                    <a:pt x="5760" y="3996"/>
                  </a:lnTo>
                  <a:lnTo>
                    <a:pt x="1" y="3997"/>
                  </a:lnTo>
                  <a:lnTo>
                    <a:pt x="1" y="4056"/>
                  </a:lnTo>
                  <a:lnTo>
                    <a:pt x="5760" y="4056"/>
                  </a:lnTo>
                  <a:lnTo>
                    <a:pt x="5760" y="4105"/>
                  </a:lnTo>
                  <a:lnTo>
                    <a:pt x="1" y="4104"/>
                  </a:lnTo>
                  <a:lnTo>
                    <a:pt x="1" y="4165"/>
                  </a:lnTo>
                  <a:lnTo>
                    <a:pt x="5760" y="4165"/>
                  </a:lnTo>
                  <a:lnTo>
                    <a:pt x="5760" y="0"/>
                  </a:lnTo>
                  <a:lnTo>
                    <a:pt x="1" y="0"/>
                  </a:lnTo>
                  <a:lnTo>
                    <a:pt x="1" y="61"/>
                  </a:lnTo>
                  <a:lnTo>
                    <a:pt x="5760" y="60"/>
                  </a:lnTo>
                  <a:lnTo>
                    <a:pt x="5760" y="108"/>
                  </a:lnTo>
                  <a:lnTo>
                    <a:pt x="1" y="108"/>
                  </a:lnTo>
                  <a:lnTo>
                    <a:pt x="1" y="168"/>
                  </a:lnTo>
                  <a:lnTo>
                    <a:pt x="5760" y="169"/>
                  </a:lnTo>
                  <a:lnTo>
                    <a:pt x="5760" y="216"/>
                  </a:lnTo>
                  <a:lnTo>
                    <a:pt x="1" y="216"/>
                  </a:lnTo>
                  <a:lnTo>
                    <a:pt x="1" y="276"/>
                  </a:lnTo>
                  <a:lnTo>
                    <a:pt x="5760" y="277"/>
                  </a:lnTo>
                  <a:lnTo>
                    <a:pt x="5760" y="324"/>
                  </a:lnTo>
                  <a:lnTo>
                    <a:pt x="1" y="324"/>
                  </a:lnTo>
                  <a:lnTo>
                    <a:pt x="1" y="384"/>
                  </a:lnTo>
                  <a:lnTo>
                    <a:pt x="5760" y="384"/>
                  </a:lnTo>
                  <a:lnTo>
                    <a:pt x="5760" y="432"/>
                  </a:lnTo>
                  <a:lnTo>
                    <a:pt x="1" y="432"/>
                  </a:lnTo>
                  <a:lnTo>
                    <a:pt x="1" y="492"/>
                  </a:lnTo>
                  <a:lnTo>
                    <a:pt x="5760" y="493"/>
                  </a:lnTo>
                  <a:lnTo>
                    <a:pt x="5760" y="540"/>
                  </a:lnTo>
                  <a:lnTo>
                    <a:pt x="1" y="540"/>
                  </a:lnTo>
                  <a:lnTo>
                    <a:pt x="1" y="600"/>
                  </a:lnTo>
                  <a:lnTo>
                    <a:pt x="5760" y="600"/>
                  </a:lnTo>
                  <a:lnTo>
                    <a:pt x="5760" y="648"/>
                  </a:lnTo>
                  <a:lnTo>
                    <a:pt x="1" y="648"/>
                  </a:lnTo>
                  <a:lnTo>
                    <a:pt x="1" y="708"/>
                  </a:lnTo>
                  <a:lnTo>
                    <a:pt x="5760" y="709"/>
                  </a:lnTo>
                  <a:lnTo>
                    <a:pt x="5760" y="756"/>
                  </a:lnTo>
                  <a:lnTo>
                    <a:pt x="1" y="756"/>
                  </a:lnTo>
                  <a:lnTo>
                    <a:pt x="1" y="816"/>
                  </a:lnTo>
                  <a:lnTo>
                    <a:pt x="5760" y="817"/>
                  </a:lnTo>
                  <a:lnTo>
                    <a:pt x="5760" y="865"/>
                  </a:lnTo>
                  <a:lnTo>
                    <a:pt x="1" y="864"/>
                  </a:lnTo>
                  <a:lnTo>
                    <a:pt x="1" y="925"/>
                  </a:lnTo>
                  <a:lnTo>
                    <a:pt x="5760" y="925"/>
                  </a:lnTo>
                  <a:lnTo>
                    <a:pt x="5760" y="973"/>
                  </a:lnTo>
                  <a:lnTo>
                    <a:pt x="1" y="972"/>
                  </a:lnTo>
                  <a:lnTo>
                    <a:pt x="1" y="1032"/>
                  </a:lnTo>
                  <a:lnTo>
                    <a:pt x="5760" y="1033"/>
                  </a:lnTo>
                  <a:lnTo>
                    <a:pt x="5760" y="1080"/>
                  </a:lnTo>
                  <a:lnTo>
                    <a:pt x="1" y="1080"/>
                  </a:lnTo>
                  <a:lnTo>
                    <a:pt x="1" y="1140"/>
                  </a:lnTo>
                  <a:lnTo>
                    <a:pt x="5760" y="1140"/>
                  </a:lnTo>
                  <a:lnTo>
                    <a:pt x="5760" y="1188"/>
                  </a:lnTo>
                  <a:lnTo>
                    <a:pt x="1" y="1188"/>
                  </a:lnTo>
                  <a:lnTo>
                    <a:pt x="1" y="1248"/>
                  </a:lnTo>
                  <a:lnTo>
                    <a:pt x="5760" y="1248"/>
                  </a:lnTo>
                  <a:lnTo>
                    <a:pt x="5760" y="1296"/>
                  </a:lnTo>
                  <a:lnTo>
                    <a:pt x="1" y="1297"/>
                  </a:lnTo>
                  <a:lnTo>
                    <a:pt x="1" y="1357"/>
                  </a:lnTo>
                  <a:lnTo>
                    <a:pt x="5760" y="1356"/>
                  </a:lnTo>
                  <a:lnTo>
                    <a:pt x="5760" y="1404"/>
                  </a:lnTo>
                  <a:lnTo>
                    <a:pt x="1" y="1404"/>
                  </a:lnTo>
                  <a:lnTo>
                    <a:pt x="1" y="1465"/>
                  </a:lnTo>
                  <a:lnTo>
                    <a:pt x="5760" y="1464"/>
                  </a:lnTo>
                  <a:lnTo>
                    <a:pt x="5760" y="1512"/>
                  </a:lnTo>
                  <a:lnTo>
                    <a:pt x="1" y="1512"/>
                  </a:lnTo>
                  <a:lnTo>
                    <a:pt x="1" y="1572"/>
                  </a:lnTo>
                  <a:lnTo>
                    <a:pt x="5760" y="1572"/>
                  </a:lnTo>
                  <a:lnTo>
                    <a:pt x="5760" y="1620"/>
                  </a:lnTo>
                  <a:lnTo>
                    <a:pt x="1" y="1620"/>
                  </a:lnTo>
                  <a:lnTo>
                    <a:pt x="1" y="1680"/>
                  </a:lnTo>
                  <a:lnTo>
                    <a:pt x="5760" y="1681"/>
                  </a:lnTo>
                  <a:lnTo>
                    <a:pt x="5760" y="1728"/>
                  </a:lnTo>
                  <a:lnTo>
                    <a:pt x="1" y="1728"/>
                  </a:lnTo>
                  <a:lnTo>
                    <a:pt x="1" y="1789"/>
                  </a:lnTo>
                  <a:lnTo>
                    <a:pt x="5760" y="1789"/>
                  </a:lnTo>
                  <a:lnTo>
                    <a:pt x="5760" y="1836"/>
                  </a:lnTo>
                  <a:lnTo>
                    <a:pt x="1" y="1836"/>
                  </a:lnTo>
                  <a:lnTo>
                    <a:pt x="1" y="1896"/>
                  </a:lnTo>
                  <a:lnTo>
                    <a:pt x="5760" y="1896"/>
                  </a:lnTo>
                  <a:lnTo>
                    <a:pt x="5760" y="1944"/>
                  </a:lnTo>
                  <a:lnTo>
                    <a:pt x="1" y="1944"/>
                  </a:lnTo>
                  <a:lnTo>
                    <a:pt x="1" y="2005"/>
                  </a:lnTo>
                  <a:lnTo>
                    <a:pt x="5760" y="2004"/>
                  </a:lnTo>
                  <a:lnTo>
                    <a:pt x="5760" y="2052"/>
                  </a:lnTo>
                  <a:lnTo>
                    <a:pt x="1" y="2052"/>
                  </a:lnTo>
                  <a:lnTo>
                    <a:pt x="1" y="2113"/>
                  </a:lnTo>
                  <a:lnTo>
                    <a:pt x="5760" y="2112"/>
                  </a:lnTo>
                  <a:lnTo>
                    <a:pt x="5760" y="2161"/>
                  </a:lnTo>
                  <a:lnTo>
                    <a:pt x="1" y="2160"/>
                  </a:lnTo>
                  <a:lnTo>
                    <a:pt x="1" y="2220"/>
                  </a:lnTo>
                  <a:lnTo>
                    <a:pt x="5760" y="2220"/>
                  </a:lnTo>
                  <a:lnTo>
                    <a:pt x="5760" y="2268"/>
                  </a:lnTo>
                  <a:lnTo>
                    <a:pt x="1" y="2268"/>
                  </a:lnTo>
                  <a:lnTo>
                    <a:pt x="1" y="2328"/>
                  </a:lnTo>
                  <a:lnTo>
                    <a:pt x="5760" y="2328"/>
                  </a:lnTo>
                  <a:lnTo>
                    <a:pt x="5760" y="2376"/>
                  </a:lnTo>
                  <a:lnTo>
                    <a:pt x="1" y="2376"/>
                  </a:lnTo>
                  <a:lnTo>
                    <a:pt x="1" y="2437"/>
                  </a:lnTo>
                  <a:lnTo>
                    <a:pt x="5760" y="2436"/>
                  </a:lnTo>
                  <a:lnTo>
                    <a:pt x="5760" y="2484"/>
                  </a:lnTo>
                  <a:lnTo>
                    <a:pt x="1" y="2484"/>
                  </a:lnTo>
                  <a:lnTo>
                    <a:pt x="1" y="2545"/>
                  </a:lnTo>
                  <a:lnTo>
                    <a:pt x="5760" y="2545"/>
                  </a:lnTo>
                  <a:lnTo>
                    <a:pt x="5760" y="2592"/>
                  </a:lnTo>
                  <a:lnTo>
                    <a:pt x="1" y="2592"/>
                  </a:lnTo>
                  <a:lnTo>
                    <a:pt x="1" y="2652"/>
                  </a:lnTo>
                  <a:lnTo>
                    <a:pt x="5760" y="2652"/>
                  </a:lnTo>
                  <a:lnTo>
                    <a:pt x="5760" y="2700"/>
                  </a:lnTo>
                  <a:lnTo>
                    <a:pt x="1" y="2700"/>
                  </a:lnTo>
                  <a:lnTo>
                    <a:pt x="1" y="2761"/>
                  </a:lnTo>
                  <a:lnTo>
                    <a:pt x="5760" y="2760"/>
                  </a:lnTo>
                  <a:lnTo>
                    <a:pt x="5760" y="2808"/>
                  </a:lnTo>
                  <a:lnTo>
                    <a:pt x="1" y="2808"/>
                  </a:lnTo>
                  <a:lnTo>
                    <a:pt x="1" y="2868"/>
                  </a:lnTo>
                  <a:lnTo>
                    <a:pt x="5760" y="2868"/>
                  </a:lnTo>
                  <a:lnTo>
                    <a:pt x="5760" y="2917"/>
                  </a:lnTo>
                  <a:lnTo>
                    <a:pt x="0" y="2917"/>
                  </a:lnTo>
                  <a:lnTo>
                    <a:pt x="1" y="2977"/>
                  </a:lnTo>
                  <a:lnTo>
                    <a:pt x="5760" y="2976"/>
                  </a:lnTo>
                  <a:lnTo>
                    <a:pt x="5760" y="3024"/>
                  </a:lnTo>
                  <a:lnTo>
                    <a:pt x="1" y="3024"/>
                  </a:lnTo>
                  <a:lnTo>
                    <a:pt x="1" y="3084"/>
                  </a:lnTo>
                  <a:lnTo>
                    <a:pt x="5760" y="3084"/>
                  </a:lnTo>
                  <a:lnTo>
                    <a:pt x="5760" y="3132"/>
                  </a:lnTo>
                  <a:lnTo>
                    <a:pt x="1" y="3132"/>
                  </a:lnTo>
                  <a:lnTo>
                    <a:pt x="1" y="3192"/>
                  </a:lnTo>
                  <a:lnTo>
                    <a:pt x="5760" y="3192"/>
                  </a:lnTo>
                  <a:lnTo>
                    <a:pt x="5760" y="3240"/>
                  </a:lnTo>
                  <a:lnTo>
                    <a:pt x="1" y="3240"/>
                  </a:lnTo>
                  <a:lnTo>
                    <a:pt x="1" y="3301"/>
                  </a:lnTo>
                  <a:lnTo>
                    <a:pt x="5760" y="3300"/>
                  </a:lnTo>
                  <a:lnTo>
                    <a:pt x="5760" y="3348"/>
                  </a:lnTo>
                  <a:lnTo>
                    <a:pt x="1" y="3348"/>
                  </a:lnTo>
                  <a:lnTo>
                    <a:pt x="1" y="3408"/>
                  </a:lnTo>
                  <a:lnTo>
                    <a:pt x="5760" y="3409"/>
                  </a:lnTo>
                  <a:lnTo>
                    <a:pt x="5760" y="3457"/>
                  </a:lnTo>
                  <a:lnTo>
                    <a:pt x="1" y="3456"/>
                  </a:lnTo>
                  <a:lnTo>
                    <a:pt x="1" y="3517"/>
                  </a:lnTo>
                  <a:lnTo>
                    <a:pt x="5760" y="3516"/>
                  </a:lnTo>
                  <a:lnTo>
                    <a:pt x="5760" y="3565"/>
                  </a:lnTo>
                  <a:lnTo>
                    <a:pt x="1" y="3565"/>
                  </a:lnTo>
                  <a:lnTo>
                    <a:pt x="1" y="3624"/>
                  </a:lnTo>
                  <a:lnTo>
                    <a:pt x="5760" y="3625"/>
                  </a:lnTo>
                  <a:lnTo>
                    <a:pt x="5760" y="3673"/>
                  </a:lnTo>
                  <a:lnTo>
                    <a:pt x="1" y="3672"/>
                  </a:lnTo>
                  <a:lnTo>
                    <a:pt x="1" y="3733"/>
                  </a:lnTo>
                  <a:lnTo>
                    <a:pt x="5760" y="3733"/>
                  </a:lnTo>
                  <a:lnTo>
                    <a:pt x="5760" y="3781"/>
                  </a:lnTo>
                  <a:lnTo>
                    <a:pt x="1" y="3781"/>
                  </a:lnTo>
                  <a:lnTo>
                    <a:pt x="1" y="3841"/>
                  </a:lnTo>
                  <a:lnTo>
                    <a:pt x="5760" y="3841"/>
                  </a:lnTo>
                  <a:lnTo>
                    <a:pt x="5760" y="3889"/>
                  </a:lnTo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6656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26958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Geneva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Geneva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-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Line 2"/>
          <p:cNvSpPr>
            <a:spLocks noChangeShapeType="1"/>
          </p:cNvSpPr>
          <p:nvPr/>
        </p:nvSpPr>
        <p:spPr bwMode="auto">
          <a:xfrm flipH="1" flipV="1">
            <a:off x="-1828800" y="165100"/>
            <a:ext cx="25400" cy="25400"/>
          </a:xfrm>
          <a:prstGeom prst="line">
            <a:avLst/>
          </a:prstGeom>
          <a:noFill/>
          <a:ln w="12700">
            <a:pattFill prst="pct50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14" name="Line 3"/>
          <p:cNvSpPr>
            <a:spLocks noChangeShapeType="1"/>
          </p:cNvSpPr>
          <p:nvPr/>
        </p:nvSpPr>
        <p:spPr bwMode="auto">
          <a:xfrm flipH="1" flipV="1">
            <a:off x="-1828800" y="165100"/>
            <a:ext cx="25400" cy="25400"/>
          </a:xfrm>
          <a:prstGeom prst="line">
            <a:avLst/>
          </a:prstGeom>
          <a:noFill/>
          <a:ln w="12700">
            <a:pattFill prst="pct50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15" name="Rectangle 4"/>
          <p:cNvSpPr>
            <a:spLocks noChangeArrowheads="1"/>
          </p:cNvSpPr>
          <p:nvPr/>
        </p:nvSpPr>
        <p:spPr bwMode="auto">
          <a:xfrm>
            <a:off x="1460500" y="2108200"/>
            <a:ext cx="1574800" cy="3568700"/>
          </a:xfrm>
          <a:prstGeom prst="rect">
            <a:avLst/>
          </a:prstGeom>
          <a:gradFill rotWithShape="0">
            <a:gsLst>
              <a:gs pos="0">
                <a:srgbClr val="47002C"/>
              </a:gs>
              <a:gs pos="100000">
                <a:srgbClr val="7F004A"/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16" name="Rectangle 5"/>
          <p:cNvSpPr>
            <a:spLocks noChangeArrowheads="1"/>
          </p:cNvSpPr>
          <p:nvPr/>
        </p:nvSpPr>
        <p:spPr bwMode="auto">
          <a:xfrm>
            <a:off x="1073150" y="1682750"/>
            <a:ext cx="7988300" cy="406400"/>
          </a:xfrm>
          <a:prstGeom prst="rect">
            <a:avLst/>
          </a:prstGeom>
          <a:gradFill rotWithShape="0">
            <a:gsLst>
              <a:gs pos="22000">
                <a:schemeClr val="bg1">
                  <a:lumMod val="75000"/>
                </a:schemeClr>
              </a:gs>
              <a:gs pos="50000">
                <a:srgbClr val="01020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56486" name="Rectangle 6"/>
          <p:cNvSpPr>
            <a:spLocks noChangeArrowheads="1"/>
          </p:cNvSpPr>
          <p:nvPr/>
        </p:nvSpPr>
        <p:spPr bwMode="auto">
          <a:xfrm>
            <a:off x="1214438" y="1676400"/>
            <a:ext cx="1196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osher-Normal" charset="0"/>
                <a:ea typeface="MS PGothic" charset="0"/>
                <a:cs typeface="MS PGothic" charset="0"/>
              </a:rPr>
              <a:t>诺亚之约</a:t>
            </a:r>
          </a:p>
        </p:txBody>
      </p:sp>
      <p:sp>
        <p:nvSpPr>
          <p:cNvPr id="1556487" name="Rectangle 7"/>
          <p:cNvSpPr>
            <a:spLocks noChangeArrowheads="1"/>
          </p:cNvSpPr>
          <p:nvPr/>
        </p:nvSpPr>
        <p:spPr bwMode="auto">
          <a:xfrm>
            <a:off x="30163" y="912813"/>
            <a:ext cx="736600" cy="85921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亚当与神同掌权（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 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1:26, 28; 2:19) </a:t>
            </a:r>
          </a:p>
        </p:txBody>
      </p:sp>
      <p:sp>
        <p:nvSpPr>
          <p:cNvPr id="1556488" name="Rectangle 8"/>
          <p:cNvSpPr>
            <a:spLocks noChangeArrowheads="1"/>
          </p:cNvSpPr>
          <p:nvPr/>
        </p:nvSpPr>
        <p:spPr bwMode="auto">
          <a:xfrm>
            <a:off x="603250" y="912813"/>
            <a:ext cx="1009650" cy="859210"/>
          </a:xfrm>
          <a:prstGeom prst="rect">
            <a:avLst/>
          </a:prstGeom>
          <a:noFill/>
          <a:ln>
            <a:noFill/>
          </a:ln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撒旦自以为神统治着这个世界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 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3:15;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2 Cor. 4:4)</a:t>
            </a:r>
          </a:p>
        </p:txBody>
      </p:sp>
      <p:sp>
        <p:nvSpPr>
          <p:cNvPr id="1556489" name="Rectangle 9"/>
          <p:cNvSpPr>
            <a:spLocks noChangeArrowheads="1"/>
          </p:cNvSpPr>
          <p:nvPr/>
        </p:nvSpPr>
        <p:spPr bwMode="auto">
          <a:xfrm rot="16200000" flipH="1">
            <a:off x="215900" y="3702050"/>
            <a:ext cx="2009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osher-Normal" charset="0"/>
                <a:ea typeface="MS PGothic" charset="0"/>
                <a:cs typeface="MS PGothic" charset="0"/>
              </a:rPr>
              <a:t>亚伯拉罕之约</a:t>
            </a:r>
          </a:p>
        </p:txBody>
      </p:sp>
      <p:sp>
        <p:nvSpPr>
          <p:cNvPr id="269321" name="Rectangle 10"/>
          <p:cNvSpPr>
            <a:spLocks noChangeArrowheads="1"/>
          </p:cNvSpPr>
          <p:nvPr/>
        </p:nvSpPr>
        <p:spPr bwMode="auto">
          <a:xfrm>
            <a:off x="2324100" y="2139950"/>
            <a:ext cx="3886200" cy="1244600"/>
          </a:xfrm>
          <a:prstGeom prst="rect">
            <a:avLst/>
          </a:prstGeom>
          <a:gradFill rotWithShape="0">
            <a:gsLst>
              <a:gs pos="0">
                <a:srgbClr val="CF0E30"/>
              </a:gs>
              <a:gs pos="100000">
                <a:srgbClr val="3E040E"/>
              </a:gs>
            </a:gsLst>
            <a:lin ang="0" scaled="1"/>
          </a:gradFill>
          <a:ln w="12700">
            <a:solidFill>
              <a:srgbClr val="372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22" name="Rectangle 11"/>
          <p:cNvSpPr>
            <a:spLocks noChangeArrowheads="1"/>
          </p:cNvSpPr>
          <p:nvPr/>
        </p:nvSpPr>
        <p:spPr bwMode="auto">
          <a:xfrm>
            <a:off x="3016250" y="4502150"/>
            <a:ext cx="2857500" cy="1181100"/>
          </a:xfrm>
          <a:prstGeom prst="rect">
            <a:avLst/>
          </a:prstGeom>
          <a:gradFill rotWithShape="0">
            <a:gsLst>
              <a:gs pos="0">
                <a:srgbClr val="438E00"/>
              </a:gs>
              <a:gs pos="100000">
                <a:srgbClr val="1B3900"/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1556492" name="Rectangle 12"/>
          <p:cNvSpPr>
            <a:spLocks noChangeArrowheads="1"/>
          </p:cNvSpPr>
          <p:nvPr/>
        </p:nvSpPr>
        <p:spPr bwMode="auto">
          <a:xfrm>
            <a:off x="1847850" y="5695950"/>
            <a:ext cx="3949700" cy="6096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0"/>
                  <a:invGamma/>
                </a:schemeClr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Arial" pitchFamily="-128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69324" name="Rectangle 13"/>
          <p:cNvSpPr>
            <a:spLocks noChangeArrowheads="1"/>
          </p:cNvSpPr>
          <p:nvPr/>
        </p:nvSpPr>
        <p:spPr bwMode="auto">
          <a:xfrm>
            <a:off x="2289175" y="2060575"/>
            <a:ext cx="1260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土地之约</a:t>
            </a:r>
          </a:p>
        </p:txBody>
      </p:sp>
      <p:sp>
        <p:nvSpPr>
          <p:cNvPr id="269325" name="Rectangle 14"/>
          <p:cNvSpPr>
            <a:spLocks noChangeArrowheads="1"/>
          </p:cNvSpPr>
          <p:nvPr/>
        </p:nvSpPr>
        <p:spPr bwMode="auto">
          <a:xfrm>
            <a:off x="2368550" y="3308350"/>
            <a:ext cx="3505200" cy="11811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26" name="Rectangle 15"/>
          <p:cNvSpPr>
            <a:spLocks noChangeArrowheads="1"/>
          </p:cNvSpPr>
          <p:nvPr/>
        </p:nvSpPr>
        <p:spPr bwMode="auto">
          <a:xfrm>
            <a:off x="2549525" y="3257550"/>
            <a:ext cx="12033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大卫之约</a:t>
            </a:r>
          </a:p>
        </p:txBody>
      </p:sp>
      <p:sp>
        <p:nvSpPr>
          <p:cNvPr id="1556496" name="Rectangle 16"/>
          <p:cNvSpPr>
            <a:spLocks noChangeArrowheads="1"/>
          </p:cNvSpPr>
          <p:nvPr/>
        </p:nvSpPr>
        <p:spPr bwMode="auto">
          <a:xfrm>
            <a:off x="3108325" y="4418013"/>
            <a:ext cx="692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新约</a:t>
            </a:r>
          </a:p>
        </p:txBody>
      </p:sp>
      <p:sp>
        <p:nvSpPr>
          <p:cNvPr id="269328" name="Rectangle 17"/>
          <p:cNvSpPr>
            <a:spLocks noChangeArrowheads="1"/>
          </p:cNvSpPr>
          <p:nvPr/>
        </p:nvSpPr>
        <p:spPr bwMode="auto">
          <a:xfrm>
            <a:off x="1927225" y="5654675"/>
            <a:ext cx="1203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smtClean="0">
                <a:solidFill>
                  <a:srgbClr val="000000"/>
                </a:solidFill>
                <a:latin typeface="Kosher-Normal" charset="0"/>
                <a:ea typeface="SimSun" charset="0"/>
                <a:cs typeface="SimSun" charset="0"/>
              </a:rPr>
              <a:t>摩西之约</a:t>
            </a:r>
          </a:p>
        </p:txBody>
      </p:sp>
      <p:grpSp>
        <p:nvGrpSpPr>
          <p:cNvPr id="269329" name="Group 18"/>
          <p:cNvGrpSpPr>
            <a:grpSpLocks/>
          </p:cNvGrpSpPr>
          <p:nvPr/>
        </p:nvGrpSpPr>
        <p:grpSpPr bwMode="auto">
          <a:xfrm>
            <a:off x="5689600" y="1376363"/>
            <a:ext cx="165100" cy="279400"/>
            <a:chOff x="3584" y="867"/>
            <a:chExt cx="104" cy="176"/>
          </a:xfrm>
        </p:grpSpPr>
        <p:sp>
          <p:nvSpPr>
            <p:cNvPr id="269415" name="Line 19"/>
            <p:cNvSpPr>
              <a:spLocks noChangeShapeType="1"/>
            </p:cNvSpPr>
            <p:nvPr/>
          </p:nvSpPr>
          <p:spPr bwMode="auto">
            <a:xfrm>
              <a:off x="3640" y="867"/>
              <a:ext cx="0" cy="176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6" name="Line 20"/>
            <p:cNvSpPr>
              <a:spLocks noChangeShapeType="1"/>
            </p:cNvSpPr>
            <p:nvPr/>
          </p:nvSpPr>
          <p:spPr bwMode="auto">
            <a:xfrm>
              <a:off x="3584" y="923"/>
              <a:ext cx="104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56501" name="Rectangle 21"/>
          <p:cNvSpPr>
            <a:spLocks noChangeArrowheads="1"/>
          </p:cNvSpPr>
          <p:nvPr/>
        </p:nvSpPr>
        <p:spPr bwMode="auto">
          <a:xfrm>
            <a:off x="1519238" y="912813"/>
            <a:ext cx="1806575" cy="6985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神与亚伯拉罕立约透过以色列成为“祭司的国度”重新建立人的统治权  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12:1-3; 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出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19:6)</a:t>
            </a:r>
          </a:p>
        </p:txBody>
      </p:sp>
      <p:sp>
        <p:nvSpPr>
          <p:cNvPr id="1556502" name="Rectangle 22"/>
          <p:cNvSpPr>
            <a:spLocks noChangeArrowheads="1"/>
          </p:cNvSpPr>
          <p:nvPr/>
        </p:nvSpPr>
        <p:spPr bwMode="auto">
          <a:xfrm>
            <a:off x="91013" y="708293"/>
            <a:ext cx="1388227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b="1" dirty="0">
                <a:solidFill>
                  <a:srgbClr val="FFA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holar" charset="0"/>
                <a:ea typeface="SimSun" charset="0"/>
                <a:cs typeface="SimSun" charset="0"/>
              </a:rPr>
              <a:t>国度概念的教导</a:t>
            </a:r>
            <a:r>
              <a:rPr lang="en-US" altLang="zh-CN" sz="1200" b="1" dirty="0">
                <a:solidFill>
                  <a:srgbClr val="FFA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holar" charset="0"/>
                <a:ea typeface="SimSun" charset="0"/>
                <a:cs typeface="SimSun" charset="0"/>
              </a:rPr>
              <a:t>...</a:t>
            </a:r>
          </a:p>
        </p:txBody>
      </p:sp>
      <p:sp>
        <p:nvSpPr>
          <p:cNvPr id="269332" name="Line 23"/>
          <p:cNvSpPr>
            <a:spLocks noChangeShapeType="1"/>
          </p:cNvSpPr>
          <p:nvPr/>
        </p:nvSpPr>
        <p:spPr bwMode="auto">
          <a:xfrm>
            <a:off x="701675" y="1149350"/>
            <a:ext cx="0" cy="40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33" name="Freeform 24"/>
          <p:cNvSpPr>
            <a:spLocks/>
          </p:cNvSpPr>
          <p:nvPr/>
        </p:nvSpPr>
        <p:spPr bwMode="auto">
          <a:xfrm>
            <a:off x="641350" y="1489075"/>
            <a:ext cx="122238" cy="179388"/>
          </a:xfrm>
          <a:custGeom>
            <a:avLst/>
            <a:gdLst>
              <a:gd name="T0" fmla="*/ 2147483647 w 77"/>
              <a:gd name="T1" fmla="*/ 2147483647 h 113"/>
              <a:gd name="T2" fmla="*/ 0 w 77"/>
              <a:gd name="T3" fmla="*/ 0 h 113"/>
              <a:gd name="T4" fmla="*/ 2147483647 w 77"/>
              <a:gd name="T5" fmla="*/ 2147483647 h 113"/>
              <a:gd name="T6" fmla="*/ 2147483647 w 77"/>
              <a:gd name="T7" fmla="*/ 0 h 113"/>
              <a:gd name="T8" fmla="*/ 2147483647 w 77"/>
              <a:gd name="T9" fmla="*/ 2147483647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"/>
              <a:gd name="T16" fmla="*/ 0 h 113"/>
              <a:gd name="T17" fmla="*/ 77 w 7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" h="113">
                <a:moveTo>
                  <a:pt x="38" y="37"/>
                </a:moveTo>
                <a:lnTo>
                  <a:pt x="0" y="0"/>
                </a:lnTo>
                <a:lnTo>
                  <a:pt x="38" y="112"/>
                </a:lnTo>
                <a:lnTo>
                  <a:pt x="76" y="0"/>
                </a:lnTo>
                <a:lnTo>
                  <a:pt x="38" y="37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56505" name="Rectangle 25"/>
          <p:cNvSpPr>
            <a:spLocks noChangeArrowheads="1"/>
          </p:cNvSpPr>
          <p:nvPr/>
        </p:nvSpPr>
        <p:spPr bwMode="auto">
          <a:xfrm>
            <a:off x="190500" y="1781175"/>
            <a:ext cx="881063" cy="3937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人的堕落 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 3)</a:t>
            </a:r>
          </a:p>
        </p:txBody>
      </p:sp>
      <p:sp>
        <p:nvSpPr>
          <p:cNvPr id="1556506" name="Rectangle 26"/>
          <p:cNvSpPr>
            <a:spLocks noChangeArrowheads="1"/>
          </p:cNvSpPr>
          <p:nvPr/>
        </p:nvSpPr>
        <p:spPr bwMode="auto">
          <a:xfrm>
            <a:off x="3348038" y="912813"/>
            <a:ext cx="1304925" cy="5461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以色列失去祭司国度的见证，于是被掳受外邦统治 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36" name="Rectangle 27"/>
          <p:cNvSpPr>
            <a:spLocks noChangeArrowheads="1"/>
          </p:cNvSpPr>
          <p:nvPr/>
        </p:nvSpPr>
        <p:spPr bwMode="auto">
          <a:xfrm>
            <a:off x="3184525" y="4737100"/>
            <a:ext cx="2143125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耶利米书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31:31-34 </a:t>
            </a: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应许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赦免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圣灵内住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新心，新人，新思想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以色列与犹大重新统一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不需要传福音 </a:t>
            </a:r>
            <a:endParaRPr lang="en-US" altLang="zh-CN" sz="1000" b="1" dirty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Kosher-Normal" charset="0"/>
              <a:ea typeface="MS PGothic" charset="0"/>
              <a:cs typeface="MS PGothic" charset="0"/>
            </a:endParaRPr>
          </a:p>
        </p:txBody>
      </p:sp>
      <p:sp>
        <p:nvSpPr>
          <p:cNvPr id="269337" name="Rectangle 28"/>
          <p:cNvSpPr>
            <a:spLocks noChangeArrowheads="1"/>
          </p:cNvSpPr>
          <p:nvPr/>
        </p:nvSpPr>
        <p:spPr bwMode="auto">
          <a:xfrm>
            <a:off x="2651124" y="3602038"/>
            <a:ext cx="2746375" cy="9361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撒母耳下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7:12-16 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永久的应许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儿子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(“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家室”永不遭废弃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国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政治王朝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宝座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后裔接续掌权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圣殿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儿子来建造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</p:txBody>
      </p:sp>
      <p:sp>
        <p:nvSpPr>
          <p:cNvPr id="269338" name="Rectangle 29"/>
          <p:cNvSpPr>
            <a:spLocks noChangeArrowheads="1"/>
          </p:cNvSpPr>
          <p:nvPr/>
        </p:nvSpPr>
        <p:spPr bwMode="auto">
          <a:xfrm>
            <a:off x="2333625" y="2519363"/>
            <a:ext cx="3200400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创世记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15:18 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参：申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30:1-10)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的应许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从埃及哇地至幼发拉底河流域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赛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27:12)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被掳归回／重建之后，土地永久占有权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创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17:8)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因着巴勒斯坦地全世界蒙祝福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赛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14:1-2)</a:t>
            </a:r>
          </a:p>
        </p:txBody>
      </p:sp>
      <p:sp>
        <p:nvSpPr>
          <p:cNvPr id="1556510" name="Rectangle 30"/>
          <p:cNvSpPr>
            <a:spLocks noChangeArrowheads="1"/>
          </p:cNvSpPr>
          <p:nvPr/>
        </p:nvSpPr>
        <p:spPr bwMode="auto">
          <a:xfrm>
            <a:off x="5794483" y="912813"/>
            <a:ext cx="1120775" cy="6985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耶稣藉着教会以神奇的方式扩展张他的国度（太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.13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556511" name="Rectangle 31"/>
          <p:cNvSpPr>
            <a:spLocks noChangeArrowheads="1"/>
          </p:cNvSpPr>
          <p:nvPr/>
        </p:nvSpPr>
        <p:spPr bwMode="auto">
          <a:xfrm>
            <a:off x="4643438" y="912813"/>
            <a:ext cx="1076325" cy="6985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以色列拒绝弥赛亚国度的邀请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太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12:41-42; 23:37-39)</a:t>
            </a:r>
          </a:p>
        </p:txBody>
      </p:sp>
      <p:sp>
        <p:nvSpPr>
          <p:cNvPr id="1556512" name="Rectangle 32"/>
          <p:cNvSpPr>
            <a:spLocks noChangeArrowheads="1"/>
          </p:cNvSpPr>
          <p:nvPr/>
        </p:nvSpPr>
        <p:spPr bwMode="auto">
          <a:xfrm>
            <a:off x="6715710" y="912813"/>
            <a:ext cx="1212850" cy="705321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基督得胜以色列的仇敌，以色列全家都要得救（罗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11:26-27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42" name="AutoShape 33"/>
          <p:cNvSpPr>
            <a:spLocks noChangeArrowheads="1"/>
          </p:cNvSpPr>
          <p:nvPr/>
        </p:nvSpPr>
        <p:spPr bwMode="auto">
          <a:xfrm rot="-5400000">
            <a:off x="5849938" y="1503363"/>
            <a:ext cx="228600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3" name="Rectangle 34"/>
          <p:cNvSpPr>
            <a:spLocks noChangeArrowheads="1"/>
          </p:cNvSpPr>
          <p:nvPr/>
        </p:nvSpPr>
        <p:spPr bwMode="auto">
          <a:xfrm>
            <a:off x="5778500" y="4495800"/>
            <a:ext cx="3297238" cy="1193800"/>
          </a:xfrm>
          <a:prstGeom prst="rect">
            <a:avLst/>
          </a:prstGeom>
          <a:gradFill rotWithShape="0">
            <a:gsLst>
              <a:gs pos="0">
                <a:srgbClr val="438E00"/>
              </a:gs>
              <a:gs pos="100000">
                <a:srgbClr val="D9E8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4" name="Rectangle 35"/>
          <p:cNvSpPr>
            <a:spLocks noChangeArrowheads="1"/>
          </p:cNvSpPr>
          <p:nvPr/>
        </p:nvSpPr>
        <p:spPr bwMode="auto">
          <a:xfrm>
            <a:off x="5784850" y="2101850"/>
            <a:ext cx="1981200" cy="1244600"/>
          </a:xfrm>
          <a:prstGeom prst="rect">
            <a:avLst/>
          </a:prstGeom>
          <a:gradFill rotWithShape="0">
            <a:gsLst>
              <a:gs pos="0">
                <a:srgbClr val="3E040E"/>
              </a:gs>
              <a:gs pos="100000">
                <a:srgbClr val="CF0E30"/>
              </a:gs>
            </a:gsLst>
            <a:lin ang="0" scaled="1"/>
          </a:gradFill>
          <a:ln w="12700">
            <a:solidFill>
              <a:srgbClr val="372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5" name="Rectangle 36"/>
          <p:cNvSpPr>
            <a:spLocks noChangeArrowheads="1"/>
          </p:cNvSpPr>
          <p:nvPr/>
        </p:nvSpPr>
        <p:spPr bwMode="auto">
          <a:xfrm>
            <a:off x="7688263" y="2103438"/>
            <a:ext cx="1384300" cy="1211262"/>
          </a:xfrm>
          <a:prstGeom prst="rect">
            <a:avLst/>
          </a:prstGeom>
          <a:solidFill>
            <a:srgbClr val="CF0E3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6" name="Rectangle 37"/>
          <p:cNvSpPr>
            <a:spLocks noChangeArrowheads="1"/>
          </p:cNvSpPr>
          <p:nvPr/>
        </p:nvSpPr>
        <p:spPr bwMode="auto">
          <a:xfrm>
            <a:off x="5778500" y="3311525"/>
            <a:ext cx="3289300" cy="1193800"/>
          </a:xfrm>
          <a:prstGeom prst="rect">
            <a:avLst/>
          </a:prstGeom>
          <a:gradFill rotWithShape="0">
            <a:gsLst>
              <a:gs pos="0">
                <a:srgbClr val="371C00"/>
              </a:gs>
              <a:gs pos="100000">
                <a:srgbClr val="BA5D00"/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7" name="Rectangle 38"/>
          <p:cNvSpPr>
            <a:spLocks noChangeArrowheads="1"/>
          </p:cNvSpPr>
          <p:nvPr/>
        </p:nvSpPr>
        <p:spPr bwMode="auto">
          <a:xfrm>
            <a:off x="5786437" y="2519363"/>
            <a:ext cx="183388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以色列因着拒绝弥赛亚受审判被赶逐出应许之地 长达</a:t>
            </a:r>
            <a:r>
              <a:rPr lang="en-US" altLang="zh-CN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19</a:t>
            </a: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世纪（主后</a:t>
            </a:r>
            <a:r>
              <a:rPr lang="en-US" altLang="zh-CN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70</a:t>
            </a: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－</a:t>
            </a:r>
            <a:r>
              <a:rPr lang="en-US" altLang="zh-CN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1948</a:t>
            </a: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）现在部分恢复（结</a:t>
            </a:r>
            <a:r>
              <a:rPr lang="en-US" altLang="zh-CN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37:1-7</a:t>
            </a: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b="1" dirty="0" smtClean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48" name="Rectangle 39"/>
          <p:cNvSpPr>
            <a:spLocks noChangeArrowheads="1"/>
          </p:cNvSpPr>
          <p:nvPr/>
        </p:nvSpPr>
        <p:spPr bwMode="auto">
          <a:xfrm>
            <a:off x="6022975" y="3429000"/>
            <a:ext cx="12541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基督是教会的头，教会是属灵的圣殿（</a:t>
            </a:r>
            <a:r>
              <a:rPr lang="en-US" altLang="zh-CN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2:19-22; </a:t>
            </a:r>
            <a:r>
              <a:rPr lang="zh-CN" altLang="en-US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林后</a:t>
            </a:r>
            <a:r>
              <a:rPr lang="en-US" altLang="zh-CN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6:16)</a:t>
            </a:r>
          </a:p>
        </p:txBody>
      </p:sp>
      <p:sp>
        <p:nvSpPr>
          <p:cNvPr id="269349" name="Rectangle 40"/>
          <p:cNvSpPr>
            <a:spLocks noChangeArrowheads="1"/>
          </p:cNvSpPr>
          <p:nvPr/>
        </p:nvSpPr>
        <p:spPr bwMode="auto">
          <a:xfrm>
            <a:off x="5903913" y="4891088"/>
            <a:ext cx="1397000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新约前三项取代摩西律法（路</a:t>
            </a:r>
            <a:r>
              <a:rPr lang="en-US" altLang="zh-CN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22:20; </a:t>
            </a:r>
            <a:r>
              <a:rPr lang="zh-CN" altLang="en-US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林后</a:t>
            </a:r>
            <a:r>
              <a:rPr lang="en-US" altLang="zh-CN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3:6)</a:t>
            </a:r>
          </a:p>
        </p:txBody>
      </p:sp>
      <p:sp>
        <p:nvSpPr>
          <p:cNvPr id="269350" name="AutoShape 41"/>
          <p:cNvSpPr>
            <a:spLocks noChangeArrowheads="1"/>
          </p:cNvSpPr>
          <p:nvPr/>
        </p:nvSpPr>
        <p:spPr bwMode="auto">
          <a:xfrm rot="16200000" flipH="1">
            <a:off x="7551738" y="1516063"/>
            <a:ext cx="228600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51" name="Line 42"/>
          <p:cNvSpPr>
            <a:spLocks noChangeShapeType="1"/>
          </p:cNvSpPr>
          <p:nvPr/>
        </p:nvSpPr>
        <p:spPr bwMode="auto">
          <a:xfrm>
            <a:off x="7675563" y="1689100"/>
            <a:ext cx="0" cy="403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52" name="Rectangle 43"/>
          <p:cNvSpPr>
            <a:spLocks noChangeArrowheads="1"/>
          </p:cNvSpPr>
          <p:nvPr/>
        </p:nvSpPr>
        <p:spPr bwMode="auto">
          <a:xfrm>
            <a:off x="7553325" y="2136775"/>
            <a:ext cx="1590675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弥赛亚国度</a:t>
            </a:r>
          </a:p>
        </p:txBody>
      </p:sp>
      <p:sp>
        <p:nvSpPr>
          <p:cNvPr id="269353" name="Line 44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rgbClr val="6E004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54" name="Rectangle 45"/>
          <p:cNvSpPr>
            <a:spLocks noChangeArrowheads="1"/>
          </p:cNvSpPr>
          <p:nvPr/>
        </p:nvSpPr>
        <p:spPr bwMode="auto">
          <a:xfrm>
            <a:off x="7620000" y="2273300"/>
            <a:ext cx="145891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千禧年永恒</a:t>
            </a:r>
            <a:endParaRPr lang="en-US" altLang="zh-CN" sz="1000" b="1" dirty="0" smtClean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55" name="Rectangle 46"/>
          <p:cNvSpPr>
            <a:spLocks noChangeArrowheads="1"/>
          </p:cNvSpPr>
          <p:nvPr/>
        </p:nvSpPr>
        <p:spPr bwMode="auto">
          <a:xfrm>
            <a:off x="7627938" y="2451100"/>
            <a:ext cx="9112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spc="-100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完全恢复（结</a:t>
            </a:r>
            <a:r>
              <a:rPr lang="en-US" altLang="zh-CN" sz="1000" b="1" spc="-100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37:8-28) </a:t>
            </a:r>
            <a:r>
              <a:rPr lang="zh-CN" altLang="en-US" sz="1000" b="1" spc="-100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耶路撒冷世界的首府</a:t>
            </a:r>
            <a:r>
              <a:rPr lang="en-US" altLang="zh-CN" sz="1000" b="1" spc="-100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b="1" spc="-100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赛 </a:t>
            </a:r>
            <a:r>
              <a:rPr lang="en-US" altLang="zh-CN" sz="1000" b="1" spc="-100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2:1-5)</a:t>
            </a:r>
          </a:p>
        </p:txBody>
      </p:sp>
      <p:sp>
        <p:nvSpPr>
          <p:cNvPr id="269356" name="Rectangle 47"/>
          <p:cNvSpPr>
            <a:spLocks noChangeArrowheads="1"/>
          </p:cNvSpPr>
          <p:nvPr/>
        </p:nvSpPr>
        <p:spPr bwMode="auto">
          <a:xfrm>
            <a:off x="8380413" y="2633663"/>
            <a:ext cx="763587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新耶路撒冷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启</a:t>
            </a:r>
            <a:r>
              <a:rPr lang="en-US" altLang="zh-CN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 21)</a:t>
            </a:r>
          </a:p>
        </p:txBody>
      </p:sp>
      <p:sp>
        <p:nvSpPr>
          <p:cNvPr id="269357" name="Rectangle 48"/>
          <p:cNvSpPr>
            <a:spLocks noChangeArrowheads="1"/>
          </p:cNvSpPr>
          <p:nvPr/>
        </p:nvSpPr>
        <p:spPr bwMode="auto">
          <a:xfrm>
            <a:off x="7693025" y="3429000"/>
            <a:ext cx="8032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基督作王与众圣徒统治全世界</a:t>
            </a:r>
            <a:endParaRPr lang="en-US" altLang="zh-CN" sz="1000" b="1" dirty="0" smtClean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58" name="Rectangle 49"/>
          <p:cNvSpPr>
            <a:spLocks noChangeArrowheads="1"/>
          </p:cNvSpPr>
          <p:nvPr/>
        </p:nvSpPr>
        <p:spPr bwMode="auto">
          <a:xfrm>
            <a:off x="7818438" y="912813"/>
            <a:ext cx="1325562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基督与众圣徒一同掌权（弗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1:9-10; 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启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20:1-6; 22:5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下）</a:t>
            </a:r>
            <a:endParaRPr lang="en-US" altLang="zh-CN" sz="1000" dirty="0" smtClean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grpSp>
        <p:nvGrpSpPr>
          <p:cNvPr id="269359" name="Group 50"/>
          <p:cNvGrpSpPr>
            <a:grpSpLocks/>
          </p:cNvGrpSpPr>
          <p:nvPr/>
        </p:nvGrpSpPr>
        <p:grpSpPr bwMode="auto">
          <a:xfrm>
            <a:off x="4622800" y="4978400"/>
            <a:ext cx="139700" cy="406400"/>
            <a:chOff x="2928" y="3216"/>
            <a:chExt cx="48" cy="192"/>
          </a:xfrm>
        </p:grpSpPr>
        <p:sp>
          <p:nvSpPr>
            <p:cNvPr id="269412" name="Line 51"/>
            <p:cNvSpPr>
              <a:spLocks noChangeShapeType="1"/>
            </p:cNvSpPr>
            <p:nvPr/>
          </p:nvSpPr>
          <p:spPr bwMode="auto">
            <a:xfrm>
              <a:off x="2928" y="321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3" name="Line 52"/>
            <p:cNvSpPr>
              <a:spLocks noChangeShapeType="1"/>
            </p:cNvSpPr>
            <p:nvPr/>
          </p:nvSpPr>
          <p:spPr bwMode="auto">
            <a:xfrm>
              <a:off x="2928" y="340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4" name="Line 53"/>
            <p:cNvSpPr>
              <a:spLocks noChangeShapeType="1"/>
            </p:cNvSpPr>
            <p:nvPr/>
          </p:nvSpPr>
          <p:spPr bwMode="auto">
            <a:xfrm>
              <a:off x="2976" y="32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69360" name="Group 54"/>
          <p:cNvGrpSpPr>
            <a:grpSpLocks/>
          </p:cNvGrpSpPr>
          <p:nvPr/>
        </p:nvGrpSpPr>
        <p:grpSpPr bwMode="auto">
          <a:xfrm>
            <a:off x="4876800" y="5426075"/>
            <a:ext cx="76200" cy="212725"/>
            <a:chOff x="3072" y="3418"/>
            <a:chExt cx="48" cy="134"/>
          </a:xfrm>
        </p:grpSpPr>
        <p:sp>
          <p:nvSpPr>
            <p:cNvPr id="269409" name="Line 55"/>
            <p:cNvSpPr>
              <a:spLocks noChangeShapeType="1"/>
            </p:cNvSpPr>
            <p:nvPr/>
          </p:nvSpPr>
          <p:spPr bwMode="auto">
            <a:xfrm>
              <a:off x="3072" y="341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0" name="Line 56"/>
            <p:cNvSpPr>
              <a:spLocks noChangeShapeType="1"/>
            </p:cNvSpPr>
            <p:nvPr/>
          </p:nvSpPr>
          <p:spPr bwMode="auto">
            <a:xfrm>
              <a:off x="3072" y="3552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1" name="Line 57"/>
            <p:cNvSpPr>
              <a:spLocks noChangeShapeType="1"/>
            </p:cNvSpPr>
            <p:nvPr/>
          </p:nvSpPr>
          <p:spPr bwMode="auto">
            <a:xfrm>
              <a:off x="3120" y="3418"/>
              <a:ext cx="0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69361" name="Rectangle 58"/>
          <p:cNvSpPr>
            <a:spLocks noChangeArrowheads="1"/>
          </p:cNvSpPr>
          <p:nvPr/>
        </p:nvSpPr>
        <p:spPr bwMode="auto">
          <a:xfrm rot="16200000">
            <a:off x="1814758" y="2584730"/>
            <a:ext cx="6059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Nadianne" charset="0"/>
                <a:ea typeface="SimSun" charset="0"/>
                <a:cs typeface="SimSun" charset="0"/>
              </a:rPr>
              <a:t>土地</a:t>
            </a:r>
          </a:p>
        </p:txBody>
      </p:sp>
      <p:sp>
        <p:nvSpPr>
          <p:cNvPr id="269362" name="Rectangle 59"/>
          <p:cNvSpPr>
            <a:spLocks noChangeArrowheads="1"/>
          </p:cNvSpPr>
          <p:nvPr/>
        </p:nvSpPr>
        <p:spPr bwMode="auto">
          <a:xfrm rot="16200000">
            <a:off x="1881433" y="3759480"/>
            <a:ext cx="6059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Nadianne" charset="0"/>
                <a:ea typeface="SimSun" charset="0"/>
                <a:cs typeface="SimSun" charset="0"/>
              </a:rPr>
              <a:t>后裔</a:t>
            </a:r>
          </a:p>
        </p:txBody>
      </p:sp>
      <p:sp>
        <p:nvSpPr>
          <p:cNvPr id="269363" name="Rectangle 60"/>
          <p:cNvSpPr>
            <a:spLocks noChangeArrowheads="1"/>
          </p:cNvSpPr>
          <p:nvPr/>
        </p:nvSpPr>
        <p:spPr bwMode="auto">
          <a:xfrm rot="-5400000">
            <a:off x="2554288" y="5145087"/>
            <a:ext cx="5905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Nadianne" charset="0"/>
                <a:ea typeface="SimSun" charset="0"/>
                <a:cs typeface="SimSun" charset="0"/>
              </a:rPr>
              <a:t>祝福</a:t>
            </a:r>
          </a:p>
        </p:txBody>
      </p:sp>
      <p:sp>
        <p:nvSpPr>
          <p:cNvPr id="269364" name="Rectangle 61"/>
          <p:cNvSpPr>
            <a:spLocks noChangeArrowheads="1"/>
          </p:cNvSpPr>
          <p:nvPr/>
        </p:nvSpPr>
        <p:spPr bwMode="auto">
          <a:xfrm rot="-5400000">
            <a:off x="1069975" y="3783013"/>
            <a:ext cx="9620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创世记 </a:t>
            </a:r>
            <a:r>
              <a:rPr lang="en-US" altLang="zh-CN" sz="1000" b="1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12:1-3</a:t>
            </a:r>
          </a:p>
        </p:txBody>
      </p:sp>
      <p:sp>
        <p:nvSpPr>
          <p:cNvPr id="269365" name="Rectangle 62"/>
          <p:cNvSpPr>
            <a:spLocks noChangeArrowheads="1"/>
          </p:cNvSpPr>
          <p:nvPr/>
        </p:nvSpPr>
        <p:spPr bwMode="auto">
          <a:xfrm>
            <a:off x="8385175" y="3429000"/>
            <a:ext cx="75088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 </a:t>
            </a:r>
            <a:r>
              <a:rPr lang="zh-CN" altLang="en-US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基督将国度呈递给天父（林前</a:t>
            </a:r>
            <a:r>
              <a:rPr lang="en-US" altLang="zh-CN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15:24</a:t>
            </a:r>
            <a:r>
              <a:rPr lang="zh-CN" altLang="en-US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b="1" smtClean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grpSp>
        <p:nvGrpSpPr>
          <p:cNvPr id="269366" name="Group 63"/>
          <p:cNvGrpSpPr>
            <a:grpSpLocks/>
          </p:cNvGrpSpPr>
          <p:nvPr/>
        </p:nvGrpSpPr>
        <p:grpSpPr bwMode="auto">
          <a:xfrm>
            <a:off x="7823200" y="1676400"/>
            <a:ext cx="611188" cy="450850"/>
            <a:chOff x="4928" y="1056"/>
            <a:chExt cx="385" cy="284"/>
          </a:xfrm>
        </p:grpSpPr>
        <p:sp>
          <p:nvSpPr>
            <p:cNvPr id="269404" name="Freeform 64"/>
            <p:cNvSpPr>
              <a:spLocks/>
            </p:cNvSpPr>
            <p:nvPr/>
          </p:nvSpPr>
          <p:spPr bwMode="auto">
            <a:xfrm>
              <a:off x="4928" y="1056"/>
              <a:ext cx="385" cy="193"/>
            </a:xfrm>
            <a:custGeom>
              <a:avLst/>
              <a:gdLst>
                <a:gd name="T0" fmla="*/ 0 w 385"/>
                <a:gd name="T1" fmla="*/ 192 h 193"/>
                <a:gd name="T2" fmla="*/ 48 w 385"/>
                <a:gd name="T3" fmla="*/ 0 h 193"/>
                <a:gd name="T4" fmla="*/ 96 w 385"/>
                <a:gd name="T5" fmla="*/ 96 h 193"/>
                <a:gd name="T6" fmla="*/ 100 w 385"/>
                <a:gd name="T7" fmla="*/ 98 h 193"/>
                <a:gd name="T8" fmla="*/ 144 w 385"/>
                <a:gd name="T9" fmla="*/ 0 h 193"/>
                <a:gd name="T10" fmla="*/ 192 w 385"/>
                <a:gd name="T11" fmla="*/ 96 h 193"/>
                <a:gd name="T12" fmla="*/ 240 w 385"/>
                <a:gd name="T13" fmla="*/ 0 h 193"/>
                <a:gd name="T14" fmla="*/ 288 w 385"/>
                <a:gd name="T15" fmla="*/ 96 h 193"/>
                <a:gd name="T16" fmla="*/ 336 w 385"/>
                <a:gd name="T17" fmla="*/ 0 h 193"/>
                <a:gd name="T18" fmla="*/ 384 w 385"/>
                <a:gd name="T19" fmla="*/ 192 h 1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5"/>
                <a:gd name="T31" fmla="*/ 0 h 193"/>
                <a:gd name="T32" fmla="*/ 385 w 385"/>
                <a:gd name="T33" fmla="*/ 193 h 1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5" h="193">
                  <a:moveTo>
                    <a:pt x="0" y="192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100" y="98"/>
                  </a:lnTo>
                  <a:lnTo>
                    <a:pt x="144" y="0"/>
                  </a:lnTo>
                  <a:lnTo>
                    <a:pt x="192" y="96"/>
                  </a:lnTo>
                  <a:lnTo>
                    <a:pt x="240" y="0"/>
                  </a:lnTo>
                  <a:lnTo>
                    <a:pt x="288" y="96"/>
                  </a:lnTo>
                  <a:lnTo>
                    <a:pt x="336" y="0"/>
                  </a:lnTo>
                  <a:lnTo>
                    <a:pt x="384" y="192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5" name="Rectangle 65"/>
            <p:cNvSpPr>
              <a:spLocks noChangeArrowheads="1"/>
            </p:cNvSpPr>
            <p:nvPr/>
          </p:nvSpPr>
          <p:spPr bwMode="auto">
            <a:xfrm>
              <a:off x="4928" y="1248"/>
              <a:ext cx="384" cy="4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406" name="Oval 66"/>
            <p:cNvSpPr>
              <a:spLocks noChangeArrowheads="1"/>
            </p:cNvSpPr>
            <p:nvPr/>
          </p:nvSpPr>
          <p:spPr bwMode="auto">
            <a:xfrm>
              <a:off x="4932" y="1252"/>
              <a:ext cx="376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407" name="Line 67"/>
            <p:cNvSpPr>
              <a:spLocks noChangeShapeType="1"/>
            </p:cNvSpPr>
            <p:nvPr/>
          </p:nvSpPr>
          <p:spPr bwMode="auto">
            <a:xfrm>
              <a:off x="4928" y="12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8" name="Line 68"/>
            <p:cNvSpPr>
              <a:spLocks noChangeShapeType="1"/>
            </p:cNvSpPr>
            <p:nvPr/>
          </p:nvSpPr>
          <p:spPr bwMode="auto">
            <a:xfrm>
              <a:off x="5312" y="12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69367" name="Group 69"/>
          <p:cNvGrpSpPr>
            <a:grpSpLocks/>
          </p:cNvGrpSpPr>
          <p:nvPr/>
        </p:nvGrpSpPr>
        <p:grpSpPr bwMode="auto">
          <a:xfrm>
            <a:off x="4800600" y="5121275"/>
            <a:ext cx="1184275" cy="104775"/>
            <a:chOff x="3024" y="3278"/>
            <a:chExt cx="746" cy="66"/>
          </a:xfrm>
        </p:grpSpPr>
        <p:sp>
          <p:nvSpPr>
            <p:cNvPr id="269402" name="Line 70"/>
            <p:cNvSpPr>
              <a:spLocks noChangeShapeType="1"/>
            </p:cNvSpPr>
            <p:nvPr/>
          </p:nvSpPr>
          <p:spPr bwMode="auto">
            <a:xfrm>
              <a:off x="3024" y="331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3" name="AutoShape 71"/>
            <p:cNvSpPr>
              <a:spLocks noChangeArrowheads="1"/>
            </p:cNvSpPr>
            <p:nvPr/>
          </p:nvSpPr>
          <p:spPr bwMode="auto">
            <a:xfrm rot="5400000">
              <a:off x="3717" y="3291"/>
              <a:ext cx="66" cy="4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269368" name="Group 72"/>
          <p:cNvGrpSpPr>
            <a:grpSpLocks/>
          </p:cNvGrpSpPr>
          <p:nvPr/>
        </p:nvGrpSpPr>
        <p:grpSpPr bwMode="auto">
          <a:xfrm>
            <a:off x="4954588" y="5489575"/>
            <a:ext cx="3001962" cy="104775"/>
            <a:chOff x="3168" y="3458"/>
            <a:chExt cx="1891" cy="66"/>
          </a:xfrm>
        </p:grpSpPr>
        <p:sp>
          <p:nvSpPr>
            <p:cNvPr id="269400" name="Line 73"/>
            <p:cNvSpPr>
              <a:spLocks noChangeShapeType="1"/>
            </p:cNvSpPr>
            <p:nvPr/>
          </p:nvSpPr>
          <p:spPr bwMode="auto">
            <a:xfrm>
              <a:off x="3168" y="3493"/>
              <a:ext cx="181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1" name="AutoShape 74"/>
            <p:cNvSpPr>
              <a:spLocks noChangeArrowheads="1"/>
            </p:cNvSpPr>
            <p:nvPr/>
          </p:nvSpPr>
          <p:spPr bwMode="auto">
            <a:xfrm rot="5400000">
              <a:off x="5006" y="3471"/>
              <a:ext cx="66" cy="40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269369" name="Rectangle 75"/>
          <p:cNvSpPr>
            <a:spLocks noChangeArrowheads="1"/>
          </p:cNvSpPr>
          <p:nvPr/>
        </p:nvSpPr>
        <p:spPr bwMode="auto">
          <a:xfrm>
            <a:off x="0" y="6358855"/>
            <a:ext cx="9144000" cy="520655"/>
          </a:xfrm>
          <a:prstGeom prst="rect">
            <a:avLst/>
          </a:prstGeom>
          <a:noFill/>
          <a:ln>
            <a:noFill/>
          </a:ln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经文突出强调双重国度之约。以色列的角色从亚伯拉罕到基督其内涵延伸至教会（继续中），而教会并非指“新以色列人”（不连续）以便取代以色列民族。以色列将在基督第二次降临时信靠基督从而再现其世界显赫地位。</a:t>
            </a:r>
            <a:endParaRPr lang="en-US" altLang="zh-CN" sz="14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70" name="Rectangle 76"/>
          <p:cNvSpPr>
            <a:spLocks noChangeArrowheads="1"/>
          </p:cNvSpPr>
          <p:nvPr/>
        </p:nvSpPr>
        <p:spPr bwMode="auto">
          <a:xfrm>
            <a:off x="5114925" y="2095500"/>
            <a:ext cx="541816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以色列</a:t>
            </a:r>
          </a:p>
        </p:txBody>
      </p:sp>
      <p:sp>
        <p:nvSpPr>
          <p:cNvPr id="269371" name="Rectangle 77"/>
          <p:cNvSpPr>
            <a:spLocks noChangeArrowheads="1"/>
          </p:cNvSpPr>
          <p:nvPr/>
        </p:nvSpPr>
        <p:spPr bwMode="auto">
          <a:xfrm>
            <a:off x="6394450" y="2095500"/>
            <a:ext cx="426400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教会</a:t>
            </a:r>
          </a:p>
        </p:txBody>
      </p:sp>
      <p:sp>
        <p:nvSpPr>
          <p:cNvPr id="269372" name="Rectangle 78"/>
          <p:cNvSpPr>
            <a:spLocks noChangeArrowheads="1"/>
          </p:cNvSpPr>
          <p:nvPr/>
        </p:nvSpPr>
        <p:spPr bwMode="auto">
          <a:xfrm>
            <a:off x="4999394" y="2239963"/>
            <a:ext cx="747000" cy="2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8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民族的焦点</a:t>
            </a:r>
            <a:r>
              <a:rPr lang="en-US" altLang="zh-CN" sz="8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)</a:t>
            </a:r>
          </a:p>
        </p:txBody>
      </p:sp>
      <p:graphicFrame>
        <p:nvGraphicFramePr>
          <p:cNvPr id="269373" name="Object 2"/>
          <p:cNvGraphicFramePr>
            <a:graphicFrameLocks/>
          </p:cNvGraphicFramePr>
          <p:nvPr/>
        </p:nvGraphicFramePr>
        <p:xfrm>
          <a:off x="381000" y="49213"/>
          <a:ext cx="66516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Microsoft ClipArt Gallery" r:id="rId4" imgW="2102760" imgH="2093400" progId="">
                  <p:embed/>
                </p:oleObj>
              </mc:Choice>
              <mc:Fallback>
                <p:oleObj name="Microsoft ClipArt Gallery" r:id="rId4" imgW="2102760" imgH="209340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213"/>
                        <a:ext cx="665163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74" name="Rectangle 80"/>
          <p:cNvSpPr>
            <a:spLocks noChangeArrowheads="1"/>
          </p:cNvSpPr>
          <p:nvPr/>
        </p:nvSpPr>
        <p:spPr bwMode="auto">
          <a:xfrm>
            <a:off x="6100498" y="2239963"/>
            <a:ext cx="1076856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“</a:t>
            </a:r>
            <a:r>
              <a:rPr lang="zh-CN" altLang="en-US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新人” </a:t>
            </a:r>
            <a:r>
              <a:rPr lang="en-US" altLang="zh-CN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(</a:t>
            </a:r>
            <a:r>
              <a:rPr lang="zh-CN" altLang="en-US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弗</a:t>
            </a:r>
            <a:r>
              <a:rPr lang="en-US" altLang="zh-CN" sz="1000" b="1" smtClean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2:15)</a:t>
            </a:r>
          </a:p>
        </p:txBody>
      </p:sp>
      <p:sp>
        <p:nvSpPr>
          <p:cNvPr id="269375" name="Line 81"/>
          <p:cNvSpPr>
            <a:spLocks noChangeShapeType="1"/>
          </p:cNvSpPr>
          <p:nvPr/>
        </p:nvSpPr>
        <p:spPr bwMode="auto">
          <a:xfrm>
            <a:off x="5783263" y="2116138"/>
            <a:ext cx="7937" cy="237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76" name="Rectangle 82"/>
          <p:cNvSpPr>
            <a:spLocks noChangeArrowheads="1"/>
          </p:cNvSpPr>
          <p:nvPr/>
        </p:nvSpPr>
        <p:spPr bwMode="auto">
          <a:xfrm>
            <a:off x="8029575" y="5772150"/>
            <a:ext cx="10795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第五版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2006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年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3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月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14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日</a:t>
            </a:r>
            <a:endParaRPr lang="en-US" altLang="zh-CN" sz="1000" dirty="0" smtClean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grpSp>
        <p:nvGrpSpPr>
          <p:cNvPr id="269377" name="Group 83"/>
          <p:cNvGrpSpPr>
            <a:grpSpLocks/>
          </p:cNvGrpSpPr>
          <p:nvPr/>
        </p:nvGrpSpPr>
        <p:grpSpPr bwMode="auto">
          <a:xfrm>
            <a:off x="1387475" y="2087563"/>
            <a:ext cx="165100" cy="176212"/>
            <a:chOff x="874" y="1315"/>
            <a:chExt cx="104" cy="111"/>
          </a:xfrm>
        </p:grpSpPr>
        <p:sp>
          <p:nvSpPr>
            <p:cNvPr id="269398" name="AutoShape 84"/>
            <p:cNvSpPr>
              <a:spLocks noChangeArrowheads="1"/>
            </p:cNvSpPr>
            <p:nvPr/>
          </p:nvSpPr>
          <p:spPr bwMode="auto">
            <a:xfrm>
              <a:off x="874" y="1315"/>
              <a:ext cx="100" cy="81"/>
            </a:xfrm>
            <a:prstGeom prst="triangle">
              <a:avLst>
                <a:gd name="adj" fmla="val 49995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399" name="AutoShape 85"/>
            <p:cNvSpPr>
              <a:spLocks noChangeArrowheads="1"/>
            </p:cNvSpPr>
            <p:nvPr/>
          </p:nvSpPr>
          <p:spPr bwMode="auto">
            <a:xfrm rot="10800000" flipH="1">
              <a:off x="876" y="1340"/>
              <a:ext cx="102" cy="86"/>
            </a:xfrm>
            <a:prstGeom prst="triangle">
              <a:avLst>
                <a:gd name="adj" fmla="val 49995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269378" name="Group 86"/>
          <p:cNvGrpSpPr>
            <a:grpSpLocks/>
          </p:cNvGrpSpPr>
          <p:nvPr/>
        </p:nvGrpSpPr>
        <p:grpSpPr bwMode="auto">
          <a:xfrm>
            <a:off x="2305050" y="3333750"/>
            <a:ext cx="288925" cy="222250"/>
            <a:chOff x="1452" y="2100"/>
            <a:chExt cx="182" cy="140"/>
          </a:xfrm>
        </p:grpSpPr>
        <p:sp>
          <p:nvSpPr>
            <p:cNvPr id="269393" name="Freeform 87"/>
            <p:cNvSpPr>
              <a:spLocks/>
            </p:cNvSpPr>
            <p:nvPr/>
          </p:nvSpPr>
          <p:spPr bwMode="auto">
            <a:xfrm>
              <a:off x="1452" y="2100"/>
              <a:ext cx="182" cy="97"/>
            </a:xfrm>
            <a:custGeom>
              <a:avLst/>
              <a:gdLst>
                <a:gd name="T0" fmla="*/ 0 w 182"/>
                <a:gd name="T1" fmla="*/ 96 h 97"/>
                <a:gd name="T2" fmla="*/ 23 w 182"/>
                <a:gd name="T3" fmla="*/ 0 h 97"/>
                <a:gd name="T4" fmla="*/ 45 w 182"/>
                <a:gd name="T5" fmla="*/ 48 h 97"/>
                <a:gd name="T6" fmla="*/ 47 w 182"/>
                <a:gd name="T7" fmla="*/ 49 h 97"/>
                <a:gd name="T8" fmla="*/ 68 w 182"/>
                <a:gd name="T9" fmla="*/ 0 h 97"/>
                <a:gd name="T10" fmla="*/ 91 w 182"/>
                <a:gd name="T11" fmla="*/ 48 h 97"/>
                <a:gd name="T12" fmla="*/ 113 w 182"/>
                <a:gd name="T13" fmla="*/ 0 h 97"/>
                <a:gd name="T14" fmla="*/ 136 w 182"/>
                <a:gd name="T15" fmla="*/ 48 h 97"/>
                <a:gd name="T16" fmla="*/ 158 w 182"/>
                <a:gd name="T17" fmla="*/ 0 h 97"/>
                <a:gd name="T18" fmla="*/ 181 w 182"/>
                <a:gd name="T19" fmla="*/ 96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"/>
                <a:gd name="T31" fmla="*/ 0 h 97"/>
                <a:gd name="T32" fmla="*/ 182 w 182"/>
                <a:gd name="T33" fmla="*/ 97 h 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" h="97">
                  <a:moveTo>
                    <a:pt x="0" y="96"/>
                  </a:moveTo>
                  <a:lnTo>
                    <a:pt x="23" y="0"/>
                  </a:lnTo>
                  <a:lnTo>
                    <a:pt x="45" y="48"/>
                  </a:lnTo>
                  <a:lnTo>
                    <a:pt x="47" y="49"/>
                  </a:lnTo>
                  <a:lnTo>
                    <a:pt x="68" y="0"/>
                  </a:lnTo>
                  <a:lnTo>
                    <a:pt x="91" y="48"/>
                  </a:lnTo>
                  <a:lnTo>
                    <a:pt x="113" y="0"/>
                  </a:lnTo>
                  <a:lnTo>
                    <a:pt x="136" y="48"/>
                  </a:lnTo>
                  <a:lnTo>
                    <a:pt x="158" y="0"/>
                  </a:lnTo>
                  <a:lnTo>
                    <a:pt x="181" y="96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394" name="Rectangle 88"/>
            <p:cNvSpPr>
              <a:spLocks noChangeArrowheads="1"/>
            </p:cNvSpPr>
            <p:nvPr/>
          </p:nvSpPr>
          <p:spPr bwMode="auto">
            <a:xfrm>
              <a:off x="1452" y="2196"/>
              <a:ext cx="181" cy="2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395" name="Oval 89"/>
            <p:cNvSpPr>
              <a:spLocks noChangeArrowheads="1"/>
            </p:cNvSpPr>
            <p:nvPr/>
          </p:nvSpPr>
          <p:spPr bwMode="auto">
            <a:xfrm>
              <a:off x="1456" y="2200"/>
              <a:ext cx="173" cy="4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396" name="Line 90"/>
            <p:cNvSpPr>
              <a:spLocks noChangeShapeType="1"/>
            </p:cNvSpPr>
            <p:nvPr/>
          </p:nvSpPr>
          <p:spPr bwMode="auto">
            <a:xfrm>
              <a:off x="1452" y="2196"/>
              <a:ext cx="0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397" name="Line 91"/>
            <p:cNvSpPr>
              <a:spLocks noChangeShapeType="1"/>
            </p:cNvSpPr>
            <p:nvPr/>
          </p:nvSpPr>
          <p:spPr bwMode="auto">
            <a:xfrm>
              <a:off x="1633" y="2196"/>
              <a:ext cx="0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69379" name="Group 92"/>
          <p:cNvGrpSpPr>
            <a:grpSpLocks/>
          </p:cNvGrpSpPr>
          <p:nvPr/>
        </p:nvGrpSpPr>
        <p:grpSpPr bwMode="auto">
          <a:xfrm>
            <a:off x="1609725" y="1535113"/>
            <a:ext cx="298450" cy="238125"/>
            <a:chOff x="1118" y="900"/>
            <a:chExt cx="188" cy="150"/>
          </a:xfrm>
        </p:grpSpPr>
        <p:grpSp>
          <p:nvGrpSpPr>
            <p:cNvPr id="269387" name="Group 93"/>
            <p:cNvGrpSpPr>
              <a:grpSpLocks/>
            </p:cNvGrpSpPr>
            <p:nvPr/>
          </p:nvGrpSpPr>
          <p:grpSpPr bwMode="auto">
            <a:xfrm>
              <a:off x="1118" y="900"/>
              <a:ext cx="84" cy="150"/>
              <a:chOff x="1118" y="900"/>
              <a:chExt cx="84" cy="150"/>
            </a:xfrm>
          </p:grpSpPr>
          <p:sp>
            <p:nvSpPr>
              <p:cNvPr id="269391" name="Rectangle 94"/>
              <p:cNvSpPr>
                <a:spLocks noChangeArrowheads="1"/>
              </p:cNvSpPr>
              <p:nvPr/>
            </p:nvSpPr>
            <p:spPr bwMode="auto">
              <a:xfrm>
                <a:off x="1118" y="935"/>
                <a:ext cx="84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9392" name="Oval 95"/>
              <p:cNvSpPr>
                <a:spLocks noChangeArrowheads="1"/>
              </p:cNvSpPr>
              <p:nvPr/>
            </p:nvSpPr>
            <p:spPr bwMode="auto">
              <a:xfrm>
                <a:off x="1118" y="900"/>
                <a:ext cx="84" cy="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269388" name="Group 96"/>
            <p:cNvGrpSpPr>
              <a:grpSpLocks/>
            </p:cNvGrpSpPr>
            <p:nvPr/>
          </p:nvGrpSpPr>
          <p:grpSpPr bwMode="auto">
            <a:xfrm>
              <a:off x="1222" y="900"/>
              <a:ext cx="84" cy="150"/>
              <a:chOff x="1222" y="900"/>
              <a:chExt cx="84" cy="150"/>
            </a:xfrm>
          </p:grpSpPr>
          <p:sp>
            <p:nvSpPr>
              <p:cNvPr id="269389" name="Rectangle 97"/>
              <p:cNvSpPr>
                <a:spLocks noChangeArrowheads="1"/>
              </p:cNvSpPr>
              <p:nvPr/>
            </p:nvSpPr>
            <p:spPr bwMode="auto">
              <a:xfrm>
                <a:off x="1222" y="935"/>
                <a:ext cx="84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9390" name="Oval 98"/>
              <p:cNvSpPr>
                <a:spLocks noChangeArrowheads="1"/>
              </p:cNvSpPr>
              <p:nvPr/>
            </p:nvSpPr>
            <p:spPr bwMode="auto">
              <a:xfrm>
                <a:off x="1222" y="900"/>
                <a:ext cx="84" cy="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</p:grpSp>
      </p:grpSp>
      <p:sp>
        <p:nvSpPr>
          <p:cNvPr id="269380" name="Rectangle 99"/>
          <p:cNvSpPr>
            <a:spLocks noChangeArrowheads="1"/>
          </p:cNvSpPr>
          <p:nvPr/>
        </p:nvSpPr>
        <p:spPr bwMode="auto">
          <a:xfrm>
            <a:off x="7537450" y="4532313"/>
            <a:ext cx="1027113" cy="8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在民族复兴之际，新约的五个内容均得以实现（亚</a:t>
            </a:r>
            <a:r>
              <a:rPr lang="en-US" altLang="zh-CN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8</a:t>
            </a:r>
            <a:r>
              <a:rPr lang="zh-CN" altLang="en-US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50" b="1" dirty="0" smtClean="0">
              <a:solidFill>
                <a:srgbClr val="000A0D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81" name="Rectangle 100"/>
          <p:cNvSpPr>
            <a:spLocks noChangeArrowheads="1"/>
          </p:cNvSpPr>
          <p:nvPr/>
        </p:nvSpPr>
        <p:spPr bwMode="auto">
          <a:xfrm>
            <a:off x="8416925" y="4541838"/>
            <a:ext cx="669925" cy="8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一切都更新了！（启</a:t>
            </a:r>
            <a:r>
              <a:rPr lang="en-US" altLang="zh-CN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21:5</a:t>
            </a:r>
            <a:r>
              <a:rPr lang="zh-CN" altLang="en-US" sz="1050" b="1" dirty="0" smtClean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50" b="1" dirty="0" smtClean="0">
              <a:solidFill>
                <a:srgbClr val="000A0D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82" name="Rectangle 101"/>
          <p:cNvSpPr>
            <a:spLocks noChangeArrowheads="1"/>
          </p:cNvSpPr>
          <p:nvPr/>
        </p:nvSpPr>
        <p:spPr bwMode="auto">
          <a:xfrm>
            <a:off x="1905000" y="5934845"/>
            <a:ext cx="3022599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暂时的（加</a:t>
            </a:r>
            <a:r>
              <a:rPr lang="en-US" altLang="zh-CN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3:19</a:t>
            </a: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）、有条件的，显明人的罪（罗</a:t>
            </a:r>
            <a:r>
              <a:rPr lang="en-US" altLang="zh-CN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7:7</a:t>
            </a: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）并规范以色列人（加</a:t>
            </a:r>
            <a:r>
              <a:rPr lang="en-US" altLang="zh-CN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3:23-25</a:t>
            </a: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50" b="1" dirty="0">
              <a:solidFill>
                <a:srgbClr val="010201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83" name="Rectangle 102"/>
          <p:cNvSpPr>
            <a:spLocks noChangeArrowheads="1"/>
          </p:cNvSpPr>
          <p:nvPr/>
        </p:nvSpPr>
        <p:spPr bwMode="auto">
          <a:xfrm>
            <a:off x="5862638" y="5734050"/>
            <a:ext cx="15605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十字架废除、成就、取代了律法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罗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7:1-6;1 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林前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9:19-21; </a:t>
            </a:r>
            <a:r>
              <a:rPr lang="zh-CN" altLang="en-US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希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8:13)</a:t>
            </a:r>
          </a:p>
        </p:txBody>
      </p:sp>
      <p:sp>
        <p:nvSpPr>
          <p:cNvPr id="1556583" name="Rectangle 103"/>
          <p:cNvSpPr>
            <a:spLocks noChangeArrowheads="1"/>
          </p:cNvSpPr>
          <p:nvPr/>
        </p:nvSpPr>
        <p:spPr bwMode="auto">
          <a:xfrm>
            <a:off x="2819400" y="1755775"/>
            <a:ext cx="2305050" cy="243656"/>
          </a:xfrm>
          <a:prstGeom prst="rect">
            <a:avLst/>
          </a:prstGeom>
          <a:noFill/>
          <a:ln>
            <a:noFill/>
          </a:ln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创世记 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6:18; 9:8-17</a:t>
            </a:r>
          </a:p>
        </p:txBody>
      </p:sp>
      <p:sp>
        <p:nvSpPr>
          <p:cNvPr id="1556584" name="Rectangle 104"/>
          <p:cNvSpPr>
            <a:spLocks noGrp="1" noChangeArrowheads="1"/>
          </p:cNvSpPr>
          <p:nvPr>
            <p:ph type="ctrTitle"/>
          </p:nvPr>
        </p:nvSpPr>
        <p:spPr>
          <a:xfrm>
            <a:off x="838200" y="54243"/>
            <a:ext cx="7696200" cy="820737"/>
          </a:xfrm>
          <a:effectLst>
            <a:outerShdw blurRad="63500" dist="35921" dir="2700000" algn="ctr" rotWithShape="0">
              <a:srgbClr val="000000">
                <a:alpha val="50000"/>
              </a:srgbClr>
            </a:outerShdw>
          </a:effectLst>
        </p:spPr>
        <p:txBody>
          <a:bodyPr anchor="t">
            <a:spAutoFit/>
          </a:bodyPr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ggadocio" charset="0"/>
                <a:ea typeface="SimSun" charset="0"/>
                <a:cs typeface="SimSun" charset="0"/>
              </a:rPr>
              <a:t>国度与契约时间表</a:t>
            </a:r>
            <a:r>
              <a:rPr lang="en-US" altLang="zh-CN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ggadocio" charset="0"/>
                <a:ea typeface="SimSun" charset="0"/>
                <a:cs typeface="SimSun" charset="0"/>
              </a:rPr>
              <a:t> 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ggadocio" charset="0"/>
              <a:ea typeface="SimSun" charset="0"/>
              <a:cs typeface="SimSun" charset="0"/>
            </a:endParaRPr>
          </a:p>
        </p:txBody>
      </p:sp>
      <p:sp>
        <p:nvSpPr>
          <p:cNvPr id="269386" name="Text Box 105"/>
          <p:cNvSpPr txBox="1">
            <a:spLocks noChangeArrowheads="1"/>
          </p:cNvSpPr>
          <p:nvPr/>
        </p:nvSpPr>
        <p:spPr bwMode="auto">
          <a:xfrm>
            <a:off x="8305800" y="7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FFFF"/>
                </a:solidFill>
                <a:ea typeface="SimSun" charset="0"/>
                <a:cs typeface="SimSun" charset="0"/>
              </a:rPr>
              <a:t>9g</a:t>
            </a:r>
            <a:endParaRPr lang="en-US" altLang="zh-CN" sz="2400" dirty="0" smtClean="0">
              <a:solidFill>
                <a:srgbClr val="FFFFFF"/>
              </a:solidFill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85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blstripc.ppt - Blue Stripes">
  <a:themeElements>
    <a:clrScheme name="">
      <a:dk1>
        <a:srgbClr val="0000FF"/>
      </a:dk1>
      <a:lt1>
        <a:srgbClr val="FFFFFF"/>
      </a:lt1>
      <a:dk2>
        <a:srgbClr val="000080"/>
      </a:dk2>
      <a:lt2>
        <a:srgbClr val="FFFF00"/>
      </a:lt2>
      <a:accent1>
        <a:srgbClr val="FF8000"/>
      </a:accent1>
      <a:accent2>
        <a:srgbClr val="FFA040"/>
      </a:accent2>
      <a:accent3>
        <a:srgbClr val="AAAAC0"/>
      </a:accent3>
      <a:accent4>
        <a:srgbClr val="DADADA"/>
      </a:accent4>
      <a:accent5>
        <a:srgbClr val="FFC0AA"/>
      </a:accent5>
      <a:accent6>
        <a:srgbClr val="E79139"/>
      </a:accent6>
      <a:hlink>
        <a:srgbClr val="E000E0"/>
      </a:hlink>
      <a:folHlink>
        <a:srgbClr val="8080FF"/>
      </a:folHlink>
    </a:clrScheme>
    <a:fontScheme name="blstripc.ppt - Blue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  <a:ea typeface="新細明體" pitchFamily="18" charset="-128"/>
            <a:cs typeface="新細明體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  <a:ea typeface="新細明體" pitchFamily="18" charset="-128"/>
            <a:cs typeface="新細明體" pitchFamily="18" charset="-128"/>
          </a:defRPr>
        </a:defPPr>
      </a:lstStyle>
    </a:lnDef>
  </a:objectDefaults>
  <a:extraClrSchemeLst>
    <a:extraClrScheme>
      <a:clrScheme name="blstripc.ppt - Blue Strip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505</Words>
  <Application>Microsoft Macintosh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4_blstripc.ppt - Blue Stripes</vt:lpstr>
      <vt:lpstr>Microsoft ClipArt Gallery</vt:lpstr>
      <vt:lpstr>国度与契约时间表 </vt:lpstr>
    </vt:vector>
  </TitlesOfParts>
  <Company>Singapore Bible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王朝与立约时间表</dc:title>
  <dc:creator>Rick Griffith</dc:creator>
  <cp:lastModifiedBy>Rick Griffith</cp:lastModifiedBy>
  <cp:revision>3</cp:revision>
  <dcterms:created xsi:type="dcterms:W3CDTF">2017-02-28T00:22:14Z</dcterms:created>
  <dcterms:modified xsi:type="dcterms:W3CDTF">2018-05-09T07:56:39Z</dcterms:modified>
</cp:coreProperties>
</file>