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5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6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69" r:id="rId3"/>
    <p:sldMasterId id="2147484865" r:id="rId4"/>
    <p:sldMasterId id="2147485364" r:id="rId5"/>
    <p:sldMasterId id="2147485401" r:id="rId6"/>
    <p:sldMasterId id="2147485413" r:id="rId7"/>
    <p:sldMasterId id="2147485461" r:id="rId8"/>
    <p:sldMasterId id="2147485463" r:id="rId9"/>
    <p:sldMasterId id="2147485475" r:id="rId10"/>
    <p:sldMasterId id="2147485487" r:id="rId11"/>
    <p:sldMasterId id="2147485499" r:id="rId12"/>
    <p:sldMasterId id="2147485511" r:id="rId13"/>
    <p:sldMasterId id="2147485523" r:id="rId14"/>
    <p:sldMasterId id="2147485535" r:id="rId15"/>
    <p:sldMasterId id="2147485547" r:id="rId16"/>
    <p:sldMasterId id="2147485560" r:id="rId17"/>
    <p:sldMasterId id="2147485572" r:id="rId18"/>
    <p:sldMasterId id="2147485584" r:id="rId19"/>
    <p:sldMasterId id="2147485596" r:id="rId20"/>
  </p:sldMasterIdLst>
  <p:notesMasterIdLst>
    <p:notesMasterId r:id="rId48"/>
  </p:notesMasterIdLst>
  <p:sldIdLst>
    <p:sldId id="287" r:id="rId21"/>
    <p:sldId id="307" r:id="rId22"/>
    <p:sldId id="308" r:id="rId23"/>
    <p:sldId id="264" r:id="rId24"/>
    <p:sldId id="266" r:id="rId25"/>
    <p:sldId id="265" r:id="rId26"/>
    <p:sldId id="301" r:id="rId27"/>
    <p:sldId id="302" r:id="rId28"/>
    <p:sldId id="267" r:id="rId29"/>
    <p:sldId id="268" r:id="rId30"/>
    <p:sldId id="269" r:id="rId31"/>
    <p:sldId id="270" r:id="rId32"/>
    <p:sldId id="300" r:id="rId33"/>
    <p:sldId id="538" r:id="rId34"/>
    <p:sldId id="509" r:id="rId35"/>
    <p:sldId id="349" r:id="rId36"/>
    <p:sldId id="350" r:id="rId37"/>
    <p:sldId id="258" r:id="rId38"/>
    <p:sldId id="299" r:id="rId39"/>
    <p:sldId id="282" r:id="rId40"/>
    <p:sldId id="303" r:id="rId41"/>
    <p:sldId id="304" r:id="rId42"/>
    <p:sldId id="305" r:id="rId43"/>
    <p:sldId id="291" r:id="rId44"/>
    <p:sldId id="306" r:id="rId45"/>
    <p:sldId id="292" r:id="rId46"/>
    <p:sldId id="29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FFFFFF"/>
    <a:srgbClr val="F3B600"/>
    <a:srgbClr val="800080"/>
    <a:srgbClr val="004200"/>
    <a:srgbClr val="005B00"/>
    <a:srgbClr val="000000"/>
    <a:srgbClr val="701A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8"/>
  </p:normalViewPr>
  <p:slideViewPr>
    <p:cSldViewPr>
      <p:cViewPr varScale="1">
        <p:scale>
          <a:sx n="97" d="100"/>
          <a:sy n="97" d="100"/>
        </p:scale>
        <p:origin x="200" y="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85BDD7-6B46-1547-96F2-9619D828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45254F-AC4B-D04A-AE1B-E5EBD706F1DD}" type="slidenum">
              <a:rPr lang="zh-CN" altLang="en-US" sz="12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zh-CN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baseline="0" dirty="0">
                <a:latin typeface="Times New Roman" charset="0"/>
                <a:ea typeface="ＭＳ Ｐゴシック" charset="0"/>
                <a:cs typeface="ＭＳ Ｐゴシック" charset="0"/>
              </a:rPr>
              <a:t>Translators, please translate the text on the right and then drag it over the English above.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ACC03D-C645-4A4F-83C3-9D2F2A79C37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A7FEFD-CF96-3449-8199-632E77904AB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B6C56D-432A-4E40-8CC1-03A179F80063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51373-5C6D-491A-A1C3-1F21D3D4E4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0C3C6-9995-0241-8584-E4C4622010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9AAB8-3D4D-D446-A3B5-46FDD81D45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80AEB-23FD-3E4A-973F-E7E73635F3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792C3E-CB9F-F149-AA3B-80244C098E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247B30-90DF-F342-8EC6-C6DBC9507314}" type="slidenum">
              <a:rPr lang="zh-CN" altLang="en-US">
                <a:solidFill>
                  <a:srgbClr val="000000"/>
                </a:solidFill>
                <a:ea typeface="宋体" charset="0"/>
                <a:cs typeface="宋体" charset="0"/>
              </a:rPr>
              <a:pPr/>
              <a:t>19</a:t>
            </a:fld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143A92-5A3A-CC47-A15A-4FB7945B6300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42FF2C9-5EE5-124A-BB05-2803BDBB6A0C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41DFC6-EED7-CD40-9526-5E046A8DE7D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2E2AE-A89C-5745-829A-F953501A29B6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9A5A4-ECE2-5448-B733-0B0C3A7B365C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9AD62E-8C3B-B34C-951A-39636DEF9AF1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168311-8E3A-DF47-940D-C4E79C847CDD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Survey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E5396C-CBA3-3A40-AC98-3C5C69AAFA5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D7308E-1CEA-1147-BEF8-0CA6B15D859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289A2E-2773-6C47-AC1E-58FAE0A3C8D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44764-CEE6-9C46-BAEB-DD701B8D7053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1AA9AB0-C0F4-1D42-9F40-A3F7D4455227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042A34-CB6C-6E4E-AE6A-3F8F2868E6C2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2 Kings 11:2 (cf. 2 Chron. 22:11), we read how the Davidic line was all wiped out by the mother of Ahaziah of Judah—all except one of her grandsons named Joash.  God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promise of an eternal king through David (2 Sam. 7:14) would have been unfulfilled had it not been through the courage of Jehoshebah, Ahaziah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sister and husband of Jehoiada the priest. Jehoshebah saved the life of her infant nephew, Joash, with the courageous help of his unnamed nurse who raised him for 6 years in the temple out of the murderous eye of Athaliah.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81E3AF-0057-F040-BD89-EB7C52060E9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F7B4C1-C27D-1848-891B-767E8D678D8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 b="0">
                <a:latin typeface="Times New Roman" pitchFamily="-10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5666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8917"/>
      </p:ext>
    </p:extLst>
  </p:cSld>
  <p:clrMapOvr>
    <a:masterClrMapping/>
  </p:clrMapOvr>
  <p:transition spd="med">
    <p:zoom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BF4668D0-456A-1844-89FA-D171998E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3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6E83DE9D-86A1-C34D-8C2A-F7C58C2A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5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33F095C-1AD4-B54C-B846-F4200A5E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55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ED9743A-FF50-D541-BE5F-65541ACD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97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C831621-B521-0940-B6D6-710E920E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0573F25-86BC-2244-A002-67B6085E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8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C8DB19F-6218-3D44-A11E-A5762E89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0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A96DF28B-2EEC-974C-B582-8F681196B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45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C6933B9E-0704-6B45-B0DC-3B3D28B3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2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837FB176-0368-D946-8B05-6E303E59A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664"/>
      </p:ext>
    </p:extLst>
  </p:cSld>
  <p:clrMapOvr>
    <a:masterClrMapping/>
  </p:clrMapOvr>
  <p:transition spd="med">
    <p:zoom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8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59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77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69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10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35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4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96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20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6A4B2C7-09D7-3C4B-98CF-29847105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3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6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74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2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47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D0039-AFFB-5342-B2EB-EAD7036B83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76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0B90-A333-9E42-A1A1-7CFB22D542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861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FD66-5AD4-5A47-96D0-5B4D81D4D4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1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2227-1FF1-E948-BD06-6AE64B1F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42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EB68-223C-594F-95BD-4A8C4B60DA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9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DC4B-A18D-834C-AC6B-518E3C8FB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07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F911-520D-8942-8FF7-94835B7D31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222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AC49-2393-8C41-9EAD-CD97BC164E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269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1179-C781-264B-B1D3-4F2448871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B0D-DE8C-A044-83C2-CCAA78EB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2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4AFE-1F65-BE4A-BD75-B9F26D4DA2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05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DD47-26E2-B24A-8D95-063C4156EB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30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EC8D4F1-147A-1B4A-8982-A8C2A76EB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1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5ACE-188D-A843-AFAA-93D58A56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77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FAE4-C075-304A-9A3D-38D68D67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9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D10B-3E2D-AA40-9FF0-E334EC2C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E3B8-21A1-774C-AF71-0B5865D4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29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FE6A-AADB-E346-B963-A565CCCA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9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282-FD03-2B4A-9972-6B8F8D3B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2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7140-5150-974D-B18C-124F6483B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135E-2901-F54B-AF54-0F18C06E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58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C40D-B28E-E045-BDD7-040069BC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20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CD30-F49F-554E-BDDB-191DE79A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80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DC9D-8710-9D46-9AC7-11CF1629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92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51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451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28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25678F9-8815-6441-8DE2-6FA8FC1FC6A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73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5848-2F58-C044-9EA4-21A1026C7F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344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2B5B-B94B-A94D-9AA4-ED9183858C3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60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D9A-3C10-7849-BE51-A54FACD0293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28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0A12-DD92-C845-8B2B-323F4CCA28F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61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5AA4-236B-F34E-95A8-B3B575282F8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4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CE60-B6B9-5646-9C6D-0A82F7DE86B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B9C4-B964-7F4A-8A1B-A27338A67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3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286E-B170-FB4E-9D29-BB3D7968386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18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1FCD-4BAA-6548-A975-D1AB1AF2D2D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034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AD3F-2BD2-D444-AB84-2E5B25C11D6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333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B651-6FE5-0C49-AFFD-D12B0E1B3EE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720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17EFA5-0D50-7046-800E-12818BE94F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506288"/>
      </p:ext>
    </p:extLst>
  </p:cSld>
  <p:clrMapOvr>
    <a:masterClrMapping/>
  </p:clrMapOvr>
  <p:transition spd="med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C28428-AE38-9642-8240-B79E92E89C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48319"/>
      </p:ext>
    </p:extLst>
  </p:cSld>
  <p:clrMapOvr>
    <a:masterClrMapping/>
  </p:clrMapOvr>
  <p:transition spd="med">
    <p:randomBa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CB2AF-C1C7-154B-AB84-7909A91CD8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000844"/>
      </p:ext>
    </p:extLst>
  </p:cSld>
  <p:clrMapOvr>
    <a:masterClrMapping/>
  </p:clrMapOvr>
  <p:transition spd="med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87178-7A94-A24D-A692-C2B3A85805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736121"/>
      </p:ext>
    </p:extLst>
  </p:cSld>
  <p:clrMapOvr>
    <a:masterClrMapping/>
  </p:clrMapOvr>
  <p:transition spd="med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EC6BC3-F7AB-EA4D-B05F-D3E7EA2A43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447624"/>
      </p:ext>
    </p:extLst>
  </p:cSld>
  <p:clrMapOvr>
    <a:masterClrMapping/>
  </p:clrMapOvr>
  <p:transition spd="med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B62BEF-DA0B-5E47-92FD-C4CB450DC4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10526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7BC0-D924-6B46-9EB3-999FDD54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4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669CC9-3E95-634D-8C6F-D4DC46AFA0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556879"/>
      </p:ext>
    </p:extLst>
  </p:cSld>
  <p:clrMapOvr>
    <a:masterClrMapping/>
  </p:clrMapOvr>
  <p:transition spd="med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4169CB-F87E-DA4A-BDF4-42CEF32BC6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549957"/>
      </p:ext>
    </p:extLst>
  </p:cSld>
  <p:clrMapOvr>
    <a:masterClrMapping/>
  </p:clrMapOvr>
  <p:transition spd="med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14843A-030F-FA44-B4B8-8B4A6BFF7C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685069"/>
      </p:ext>
    </p:extLst>
  </p:cSld>
  <p:clrMapOvr>
    <a:masterClrMapping/>
  </p:clrMapOvr>
  <p:transition spd="med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288B05-D80A-8244-B2B1-BAAF72FC48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272060"/>
      </p:ext>
    </p:extLst>
  </p:cSld>
  <p:clrMapOvr>
    <a:masterClrMapping/>
  </p:clrMapOvr>
  <p:transition spd="med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051B1E-0AFB-5141-B52D-EE223056F2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981021"/>
      </p:ext>
    </p:extLst>
  </p:cSld>
  <p:clrMapOvr>
    <a:masterClrMapping/>
  </p:clrMapOvr>
  <p:transition spd="med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CEFA5A-00BF-174A-BFB6-52F7F7D521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131746"/>
      </p:ext>
    </p:extLst>
  </p:cSld>
  <p:clrMapOvr>
    <a:masterClrMapping/>
  </p:clrMapOvr>
  <p:transition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10721 h 3264"/>
                <a:gd name="T2" fmla="*/ 0 w 1699"/>
                <a:gd name="T3" fmla="*/ 3569 h 3264"/>
                <a:gd name="T4" fmla="*/ 0 w 1699"/>
                <a:gd name="T5" fmla="*/ 656 h 3264"/>
                <a:gd name="T6" fmla="*/ 0 w 1699"/>
                <a:gd name="T7" fmla="*/ 656 h 3264"/>
                <a:gd name="T8" fmla="*/ 0 w 1699"/>
                <a:gd name="T9" fmla="*/ 208 h 3264"/>
                <a:gd name="T10" fmla="*/ 0 w 1699"/>
                <a:gd name="T11" fmla="*/ 506 h 3264"/>
                <a:gd name="T12" fmla="*/ 0 w 1699"/>
                <a:gd name="T13" fmla="*/ 3256 h 3264"/>
                <a:gd name="T14" fmla="*/ 0 w 1699"/>
                <a:gd name="T15" fmla="*/ 8278 h 3264"/>
                <a:gd name="T16" fmla="*/ 0 w 1699"/>
                <a:gd name="T17" fmla="*/ 15018 h 3264"/>
                <a:gd name="T18" fmla="*/ 0 w 1699"/>
                <a:gd name="T19" fmla="*/ 23995 h 3264"/>
                <a:gd name="T20" fmla="*/ 0 w 1699"/>
                <a:gd name="T21" fmla="*/ 32238 h 3264"/>
                <a:gd name="T22" fmla="*/ 0 w 1699"/>
                <a:gd name="T23" fmla="*/ 45510 h 3264"/>
                <a:gd name="T24" fmla="*/ 0 w 1699"/>
                <a:gd name="T25" fmla="*/ 57710 h 3264"/>
                <a:gd name="T26" fmla="*/ 0 w 1699"/>
                <a:gd name="T27" fmla="*/ 62304 h 3264"/>
                <a:gd name="T28" fmla="*/ 0 w 1699"/>
                <a:gd name="T29" fmla="*/ 65943 h 3264"/>
                <a:gd name="T30" fmla="*/ 0 w 1699"/>
                <a:gd name="T31" fmla="*/ 65943 h 3264"/>
                <a:gd name="T32" fmla="*/ 0 w 1699"/>
                <a:gd name="T33" fmla="*/ 65338 h 3264"/>
                <a:gd name="T34" fmla="*/ 0 w 1699"/>
                <a:gd name="T35" fmla="*/ 66249 h 3264"/>
                <a:gd name="T36" fmla="*/ 0 w 1699"/>
                <a:gd name="T37" fmla="*/ 64581 h 3264"/>
                <a:gd name="T38" fmla="*/ 0 w 1699"/>
                <a:gd name="T39" fmla="*/ 60153 h 3264"/>
                <a:gd name="T40" fmla="*/ 0 w 1699"/>
                <a:gd name="T41" fmla="*/ 54061 h 3264"/>
                <a:gd name="T42" fmla="*/ 0 w 1699"/>
                <a:gd name="T43" fmla="*/ 45510 h 3264"/>
                <a:gd name="T44" fmla="*/ 0 w 1699"/>
                <a:gd name="T45" fmla="*/ 36975 h 3264"/>
                <a:gd name="T46" fmla="*/ 0 w 1699"/>
                <a:gd name="T47" fmla="*/ 25676 h 3264"/>
                <a:gd name="T48" fmla="*/ 0 w 1699"/>
                <a:gd name="T49" fmla="*/ 18654 h 3264"/>
                <a:gd name="T50" fmla="*/ 0 w 1699"/>
                <a:gd name="T51" fmla="*/ 10721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72 h 457"/>
                    <a:gd name="T4" fmla="*/ 187 w 2161"/>
                    <a:gd name="T5" fmla="*/ 339 h 457"/>
                    <a:gd name="T6" fmla="*/ 351 w 2161"/>
                    <a:gd name="T7" fmla="*/ 309 h 457"/>
                    <a:gd name="T8" fmla="*/ 561 w 2161"/>
                    <a:gd name="T9" fmla="*/ 287 h 457"/>
                    <a:gd name="T10" fmla="*/ 852 w 2161"/>
                    <a:gd name="T11" fmla="*/ 265 h 457"/>
                    <a:gd name="T12" fmla="*/ 1161 w 2161"/>
                    <a:gd name="T13" fmla="*/ 265 h 457"/>
                    <a:gd name="T14" fmla="*/ 1535 w 2161"/>
                    <a:gd name="T15" fmla="*/ 324 h 457"/>
                    <a:gd name="T16" fmla="*/ 1752 w 2161"/>
                    <a:gd name="T17" fmla="*/ 407 h 457"/>
                    <a:gd name="T18" fmla="*/ 1901 w 2161"/>
                    <a:gd name="T19" fmla="*/ 459 h 457"/>
                    <a:gd name="T20" fmla="*/ 2043 w 2161"/>
                    <a:gd name="T21" fmla="*/ 429 h 457"/>
                    <a:gd name="T22" fmla="*/ 2103 w 2161"/>
                    <a:gd name="T23" fmla="*/ 354 h 457"/>
                    <a:gd name="T24" fmla="*/ 2103 w 2161"/>
                    <a:gd name="T25" fmla="*/ 257 h 457"/>
                    <a:gd name="T26" fmla="*/ 1998 w 2161"/>
                    <a:gd name="T27" fmla="*/ 154 h 457"/>
                    <a:gd name="T28" fmla="*/ 1161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7 h 585"/>
                    <a:gd name="T2" fmla="*/ 274 w 2341"/>
                    <a:gd name="T3" fmla="*/ 521 h 585"/>
                    <a:gd name="T4" fmla="*/ 72 w 2341"/>
                    <a:gd name="T5" fmla="*/ 492 h 585"/>
                    <a:gd name="T6" fmla="*/ 5 w 2341"/>
                    <a:gd name="T7" fmla="*/ 379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1 w 2341"/>
                    <a:gd name="T19" fmla="*/ 7 h 585"/>
                    <a:gd name="T20" fmla="*/ 1772 w 2341"/>
                    <a:gd name="T21" fmla="*/ 7 h 585"/>
                    <a:gd name="T22" fmla="*/ 2198 w 2341"/>
                    <a:gd name="T23" fmla="*/ 52 h 585"/>
                    <a:gd name="T24" fmla="*/ 2281 w 2341"/>
                    <a:gd name="T25" fmla="*/ 111 h 585"/>
                    <a:gd name="T26" fmla="*/ 2326 w 2341"/>
                    <a:gd name="T27" fmla="*/ 246 h 585"/>
                    <a:gd name="T28" fmla="*/ 2333 w 2341"/>
                    <a:gd name="T29" fmla="*/ 379 h 585"/>
                    <a:gd name="T30" fmla="*/ 2318 w 2341"/>
                    <a:gd name="T31" fmla="*/ 462 h 585"/>
                    <a:gd name="T32" fmla="*/ 2333 w 2341"/>
                    <a:gd name="T33" fmla="*/ 544 h 585"/>
                    <a:gd name="T34" fmla="*/ 2303 w 2341"/>
                    <a:gd name="T35" fmla="*/ 589 h 585"/>
                    <a:gd name="T36" fmla="*/ 2228 w 2341"/>
                    <a:gd name="T37" fmla="*/ 559 h 585"/>
                    <a:gd name="T38" fmla="*/ 2056 w 2341"/>
                    <a:gd name="T39" fmla="*/ 492 h 585"/>
                    <a:gd name="T40" fmla="*/ 1772 w 2341"/>
                    <a:gd name="T41" fmla="*/ 454 h 585"/>
                    <a:gd name="T42" fmla="*/ 1607 w 2341"/>
                    <a:gd name="T43" fmla="*/ 454 h 585"/>
                    <a:gd name="T44" fmla="*/ 1323 w 2341"/>
                    <a:gd name="T45" fmla="*/ 424 h 585"/>
                    <a:gd name="T46" fmla="*/ 1189 w 2341"/>
                    <a:gd name="T47" fmla="*/ 417 h 585"/>
                    <a:gd name="T48" fmla="*/ 895 w 2341"/>
                    <a:gd name="T49" fmla="*/ 432 h 585"/>
                    <a:gd name="T50" fmla="*/ 671 w 2341"/>
                    <a:gd name="T51" fmla="*/ 417 h 585"/>
                    <a:gd name="T52" fmla="*/ 506 w 2341"/>
                    <a:gd name="T53" fmla="*/ 447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84 w 157"/>
                  <a:gd name="T1" fmla="*/ 8 h 337"/>
                  <a:gd name="T2" fmla="*/ 151 w 157"/>
                  <a:gd name="T3" fmla="*/ 201 h 337"/>
                  <a:gd name="T4" fmla="*/ 136 w 157"/>
                  <a:gd name="T5" fmla="*/ 343 h 337"/>
                  <a:gd name="T6" fmla="*/ 0 w 157"/>
                  <a:gd name="T7" fmla="*/ 0 h 337"/>
                  <a:gd name="T8" fmla="*/ 84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72 h 396"/>
                  <a:gd name="T2" fmla="*/ 105 w 808"/>
                  <a:gd name="T3" fmla="*/ 372 h 396"/>
                  <a:gd name="T4" fmla="*/ 255 w 808"/>
                  <a:gd name="T5" fmla="*/ 312 h 396"/>
                  <a:gd name="T6" fmla="*/ 477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30 w 808"/>
                  <a:gd name="T15" fmla="*/ 74 h 396"/>
                  <a:gd name="T16" fmla="*/ 627 w 808"/>
                  <a:gd name="T17" fmla="*/ 0 h 396"/>
                  <a:gd name="T18" fmla="*/ 687 w 808"/>
                  <a:gd name="T19" fmla="*/ 0 h 396"/>
                  <a:gd name="T20" fmla="*/ 582 w 808"/>
                  <a:gd name="T21" fmla="*/ 82 h 396"/>
                  <a:gd name="T22" fmla="*/ 807 w 808"/>
                  <a:gd name="T23" fmla="*/ 134 h 396"/>
                  <a:gd name="T24" fmla="*/ 814 w 808"/>
                  <a:gd name="T25" fmla="*/ 215 h 396"/>
                  <a:gd name="T26" fmla="*/ 522 w 808"/>
                  <a:gd name="T27" fmla="*/ 134 h 396"/>
                  <a:gd name="T28" fmla="*/ 344 w 808"/>
                  <a:gd name="T29" fmla="*/ 297 h 396"/>
                  <a:gd name="T30" fmla="*/ 277 w 808"/>
                  <a:gd name="T31" fmla="*/ 350 h 396"/>
                  <a:gd name="T32" fmla="*/ 157 w 808"/>
                  <a:gd name="T33" fmla="*/ 402 h 396"/>
                  <a:gd name="T34" fmla="*/ 0 w 808"/>
                  <a:gd name="T35" fmla="*/ 37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8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8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1AD8-8AD4-0345-AD47-0B01B7E8B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8813"/>
      </p:ext>
    </p:extLst>
  </p:cSld>
  <p:clrMapOvr>
    <a:masterClrMapping/>
  </p:clrMapOvr>
  <p:transition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17F6-4BC7-954E-8401-4444CC57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1583"/>
      </p:ext>
    </p:extLst>
  </p:cSld>
  <p:clrMapOvr>
    <a:masterClrMapping/>
  </p:clrMapOvr>
  <p:transition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D655-8260-7946-8858-9B6697FD5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0533"/>
      </p:ext>
    </p:extLst>
  </p:cSld>
  <p:clrMapOvr>
    <a:masterClrMapping/>
  </p:clrMapOvr>
  <p:transition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59CE-3119-0E42-8CF6-9F09FBD57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9063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75F3-9DD7-474F-A729-5D14AE6C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66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6556-40A5-4642-A218-EC54961E2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5927"/>
      </p:ext>
    </p:extLst>
  </p:cSld>
  <p:clrMapOvr>
    <a:masterClrMapping/>
  </p:clrMapOvr>
  <p:transition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F1C5-4926-7849-A050-4015568F8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2352"/>
      </p:ext>
    </p:extLst>
  </p:cSld>
  <p:clrMapOvr>
    <a:masterClrMapping/>
  </p:clrMapOvr>
  <p:transition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FC02-E20B-B64D-A10F-01F0B080F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8107"/>
      </p:ext>
    </p:extLst>
  </p:cSld>
  <p:clrMapOvr>
    <a:masterClrMapping/>
  </p:clrMapOvr>
  <p:transition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7384-15C1-2B4B-9E10-74548C154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92037"/>
      </p:ext>
    </p:extLst>
  </p:cSld>
  <p:clrMapOvr>
    <a:masterClrMapping/>
  </p:clrMapOvr>
  <p:transition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A79C-AE42-4449-9A49-22A667C6D4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1359"/>
      </p:ext>
    </p:extLst>
  </p:cSld>
  <p:clrMapOvr>
    <a:masterClrMapping/>
  </p:clrMapOvr>
  <p:transition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CEDF-DC1F-AA4F-A768-E483A33E2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3483"/>
      </p:ext>
    </p:extLst>
  </p:cSld>
  <p:clrMapOvr>
    <a:masterClrMapping/>
  </p:clrMapOvr>
  <p:transition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47688"/>
            <a:ext cx="6294437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428D-AC20-EE4F-AF8A-969AA1DA1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8071"/>
      </p:ext>
    </p:extLst>
  </p:cSld>
  <p:clrMapOvr>
    <a:masterClrMapping/>
  </p:clrMapOvr>
  <p:transition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65216"/>
      </p:ext>
    </p:extLst>
  </p:cSld>
  <p:clrMapOvr>
    <a:masterClrMapping/>
  </p:clrMapOvr>
  <p:transition spd="med">
    <p:zoom dir="in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53639"/>
      </p:ext>
    </p:extLst>
  </p:cSld>
  <p:clrMapOvr>
    <a:masterClrMapping/>
  </p:clrMapOvr>
  <p:transition spd="med">
    <p:zoom dir="in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27356"/>
      </p:ext>
    </p:extLst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5BA4-6E06-C142-A20C-30F6F256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13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7926"/>
      </p:ext>
    </p:extLst>
  </p:cSld>
  <p:clrMapOvr>
    <a:masterClrMapping/>
  </p:clrMapOvr>
  <p:transition spd="med">
    <p:zoom dir="in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3676"/>
      </p:ext>
    </p:extLst>
  </p:cSld>
  <p:clrMapOvr>
    <a:masterClrMapping/>
  </p:clrMapOvr>
  <p:transition spd="med">
    <p:zoom dir="in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19444"/>
      </p:ext>
    </p:extLst>
  </p:cSld>
  <p:clrMapOvr>
    <a:masterClrMapping/>
  </p:clrMapOvr>
  <p:transition spd="med">
    <p:zoom dir="in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16332"/>
      </p:ext>
    </p:extLst>
  </p:cSld>
  <p:clrMapOvr>
    <a:masterClrMapping/>
  </p:clrMapOvr>
  <p:transition spd="med">
    <p:zoom dir="in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6685"/>
      </p:ext>
    </p:extLst>
  </p:cSld>
  <p:clrMapOvr>
    <a:masterClrMapping/>
  </p:clrMapOvr>
  <p:transition spd="med">
    <p:zoom dir="in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40733"/>
      </p:ext>
    </p:extLst>
  </p:cSld>
  <p:clrMapOvr>
    <a:masterClrMapping/>
  </p:clrMapOvr>
  <p:transition spd="med">
    <p:zoom dir="in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1429"/>
      </p:ext>
    </p:extLst>
  </p:cSld>
  <p:clrMapOvr>
    <a:masterClrMapping/>
  </p:clrMapOvr>
  <p:transition spd="med">
    <p:zoom dir="in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5450"/>
      </p:ext>
    </p:extLst>
  </p:cSld>
  <p:clrMapOvr>
    <a:masterClrMapping/>
  </p:clrMapOvr>
  <p:transition spd="med">
    <p:zoom dir="in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b="0">
                <a:latin typeface="Times New Roman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06239"/>
      </p:ext>
    </p:extLst>
  </p:cSld>
  <p:clrMapOvr>
    <a:masterClrMapping/>
  </p:clrMapOvr>
  <p:transition spd="med">
    <p:zoom dir="in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9026"/>
      </p:ext>
    </p:extLst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8DD2-221B-F048-9976-52FDACC91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33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32224"/>
      </p:ext>
    </p:extLst>
  </p:cSld>
  <p:clrMapOvr>
    <a:masterClrMapping/>
  </p:clrMapOvr>
  <p:transition spd="med">
    <p:zoom dir="in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711"/>
      </p:ext>
    </p:extLst>
  </p:cSld>
  <p:clrMapOvr>
    <a:masterClrMapping/>
  </p:clrMapOvr>
  <p:transition spd="med">
    <p:zoom dir="in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91550"/>
      </p:ext>
    </p:extLst>
  </p:cSld>
  <p:clrMapOvr>
    <a:masterClrMapping/>
  </p:clrMapOvr>
  <p:transition spd="med">
    <p:zoom dir="in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74195"/>
      </p:ext>
    </p:extLst>
  </p:cSld>
  <p:clrMapOvr>
    <a:masterClrMapping/>
  </p:clrMapOvr>
  <p:transition spd="med">
    <p:zoom dir="in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02076"/>
      </p:ext>
    </p:extLst>
  </p:cSld>
  <p:clrMapOvr>
    <a:masterClrMapping/>
  </p:clrMapOvr>
  <p:transition spd="med">
    <p:zoom dir="in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07776"/>
      </p:ext>
    </p:extLst>
  </p:cSld>
  <p:clrMapOvr>
    <a:masterClrMapping/>
  </p:clrMapOvr>
  <p:transition spd="med">
    <p:zoom dir="in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5611"/>
      </p:ext>
    </p:extLst>
  </p:cSld>
  <p:clrMapOvr>
    <a:masterClrMapping/>
  </p:clrMapOvr>
  <p:transition spd="med">
    <p:zoom dir="in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17602"/>
      </p:ext>
    </p:extLst>
  </p:cSld>
  <p:clrMapOvr>
    <a:masterClrMapping/>
  </p:clrMapOvr>
  <p:transition spd="med">
    <p:zoom dir="in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92811"/>
      </p:ext>
    </p:extLst>
  </p:cSld>
  <p:clrMapOvr>
    <a:masterClrMapping/>
  </p:clrMapOvr>
  <p:transition spd="med">
    <p:zoom dir="in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" pitchFamily="-11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" pitchFamily="-11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 b="0">
                <a:latin typeface="Times New Roman" pitchFamily="-10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1407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0606"/>
      </p:ext>
    </p:extLst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05CC-D303-C346-8C64-5CB4448E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89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2779"/>
      </p:ext>
    </p:extLst>
  </p:cSld>
  <p:clrMapOvr>
    <a:masterClrMapping/>
  </p:clrMapOvr>
  <p:transition spd="med">
    <p:zoom dir="in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6047"/>
      </p:ext>
    </p:extLst>
  </p:cSld>
  <p:clrMapOvr>
    <a:masterClrMapping/>
  </p:clrMapOvr>
  <p:transition spd="med">
    <p:zoom dir="in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7300"/>
      </p:ext>
    </p:extLst>
  </p:cSld>
  <p:clrMapOvr>
    <a:masterClrMapping/>
  </p:clrMapOvr>
  <p:transition spd="med">
    <p:zoom dir="in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2329"/>
      </p:ext>
    </p:extLst>
  </p:cSld>
  <p:clrMapOvr>
    <a:masterClrMapping/>
  </p:clrMapOvr>
  <p:transition spd="med">
    <p:zoom dir="in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4919"/>
      </p:ext>
    </p:extLst>
  </p:cSld>
  <p:clrMapOvr>
    <a:masterClrMapping/>
  </p:clrMapOvr>
  <p:transition spd="med">
    <p:zoom dir="in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24472"/>
      </p:ext>
    </p:extLst>
  </p:cSld>
  <p:clrMapOvr>
    <a:masterClrMapping/>
  </p:clrMapOvr>
  <p:transition spd="med">
    <p:zoom dir="in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809"/>
      </p:ext>
    </p:extLst>
  </p:cSld>
  <p:clrMapOvr>
    <a:masterClrMapping/>
  </p:clrMapOvr>
  <p:transition spd="med">
    <p:zoom dir="in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25445"/>
      </p:ext>
    </p:extLst>
  </p:cSld>
  <p:clrMapOvr>
    <a:masterClrMapping/>
  </p:clrMapOvr>
  <p:transition spd="med">
    <p:zoom dir="in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9668"/>
      </p:ext>
    </p:extLst>
  </p:cSld>
  <p:clrMapOvr>
    <a:masterClrMapping/>
  </p:clrMapOvr>
  <p:transition spd="med">
    <p:zoom dir="in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6004"/>
      </p:ext>
    </p:extLst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2197-19C7-6C43-B1A7-A3693D2E5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C2DD-B62D-8340-95EA-CF07B12A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438400"/>
            <a:ext cx="6400800" cy="1752600"/>
          </a:xfrm>
        </p:spPr>
        <p:txBody>
          <a:bodyPr/>
          <a:lstStyle>
            <a:lvl1pPr marL="0" indent="0" algn="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6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2D51-801B-0A43-B481-56DF75493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99FB-45CC-7646-A8D8-9AF78C2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8B08-FE1E-FF49-9EEF-5A8FF91F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1039-1724-0F4A-9A84-C2BDC27B1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F2FC-F28B-F84D-B5CE-1EE84142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AB5B-B7CC-4E4F-A7BB-D0F9754D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16FE-988B-4E4F-AEAD-910C9C86B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8630"/>
      </p:ext>
    </p:extLst>
  </p:cSld>
  <p:clrMapOvr>
    <a:masterClrMapping/>
  </p:clrMapOvr>
  <p:transition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F70F-ADAD-B14B-A13E-DECE5819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1CCB-24F2-A541-8D9B-D526458E6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E8B5-626C-FF40-ACD2-11B826E0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6FAF-C3F9-C946-8A5E-F9D614F8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6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55EF09-BAFB-8043-887F-1BFDC750A096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E33455-9C60-8A4B-BC99-36E75812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0B056F-007B-A04C-910C-9C45B0F84C1F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B849C-2996-6C4F-998A-4B19C176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154319-6990-A543-B047-881C9A8089B1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096B4D-18EC-DD45-9A8F-5FE1F8B2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539C6F-636D-C246-84CD-18854715BD58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F659B-7E11-8244-A4E7-2E66D3939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470754-70B3-E44E-96ED-68B8490F831E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2FA98-E2BD-9647-B1C0-32E0F046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6C5C78-D82A-AE4D-AD31-B2F68A16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1465"/>
      </p:ext>
    </p:extLst>
  </p:cSld>
  <p:clrMapOvr>
    <a:masterClrMapping/>
  </p:clrMapOvr>
  <p:transition spd="med"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25FA85-1558-9648-AB40-1CDE4AC77379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AEB895-F138-EC41-88C6-8AF51031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7C1E7-1889-B34E-9112-2C3AB10F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B6EDB3-A56C-B443-9F14-9EB1700370AD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DD1831-0BD4-D944-BF36-1DC2DA3F3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BB77BD-209C-1248-AAC3-FE5A49585BF6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346D95-4EB9-9748-9077-993D48AE13A6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BFD784-6641-A445-97CB-70ECA25A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59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24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4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605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72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53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4559"/>
      </p:ext>
    </p:extLst>
  </p:cSld>
  <p:clrMapOvr>
    <a:masterClrMapping/>
  </p:clrMapOvr>
  <p:transition spd="med"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27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4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5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4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E1ED2-40F5-2843-8B43-B01B57E9AA5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20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27146-6B00-404A-BD6F-2CD85F540B8E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4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1A9BA-BA88-434C-AC1B-E833CFC2BAB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C39AE-696D-A64E-A6E6-C4666A711F92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9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4CE1-872B-C64E-933C-CE625BB9FE9D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5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ECAD-B2FE-E548-93B2-1D3AF87129B9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0058"/>
      </p:ext>
    </p:extLst>
  </p:cSld>
  <p:clrMapOvr>
    <a:masterClrMapping/>
  </p:clrMapOvr>
  <p:transition spd="med"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0528-860F-1049-BE54-724DCF8B701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4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A05A-35E7-A446-8EF2-4F06FDC24731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F5511-6EBD-7C4B-92E5-E5DF6180F46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40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16640-8FF0-5547-ADD1-7512AB3E020C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9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68B86-A447-B349-B32A-69254BB7F1B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5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FF02F86-F0D1-D148-8E71-029D43C64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3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70F8E9B-E471-F446-B2DA-B18EF3094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9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E3684AA-747A-F34E-9AB6-A8F75F43F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9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3B81A6F9-A58C-4544-AE01-883D7FB3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6CB433B-B211-5F48-A3A6-93DF062A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4666"/>
      </p:ext>
    </p:extLst>
  </p:cSld>
  <p:clrMapOvr>
    <a:masterClrMapping/>
  </p:clrMapOvr>
  <p:transition spd="med"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BAD18714-DCC4-A54E-8617-E59C8BC59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3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D9D389D7-8313-9248-AC3D-1CBCFB2AD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3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AE8EDFA-EF51-1244-9BDF-15D6EB397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5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F44DCB-E444-6949-9F48-6DF817B1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9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9D2D043-21EC-EB4B-9CB2-15CA99403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0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0164CA6-8770-BF4D-898A-B43DDFF4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687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95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11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9185"/>
      </p:ext>
    </p:extLst>
  </p:cSld>
  <p:clrMapOvr>
    <a:masterClrMapping/>
  </p:clrMapOvr>
  <p:transition spd="med"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79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29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6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53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65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34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9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F8C1-ECE5-9D4E-9E05-DC80CD15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0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A5D-0AB8-6B40-9B63-6F771ABD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9502"/>
      </p:ext>
    </p:extLst>
  </p:cSld>
  <p:clrMapOvr>
    <a:masterClrMapping/>
  </p:clrMapOvr>
  <p:transition spd="med">
    <p:zoom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F3A8-6270-EF47-AD87-17BC40A0F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8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6D2-6AAA-4145-9709-67995161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6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142E-FADF-734C-AA4B-B5A5C7AB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25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E482-9A75-354D-B822-8C9A2B0B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7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6AD5-7900-4244-B9CE-68167FD5C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14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C217-6F09-E541-9286-DF5DCDC0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84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040D-17A3-254B-A322-08DB5794C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40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63FF-29C6-224A-96B3-29E90760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12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5A26-EA56-7740-8611-9081DC8A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63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4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0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75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5C1200B-62F4-1844-832B-8CB4CEF8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6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26980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8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CD0F9F5A-7F57-DE4B-9768-D2F4DFAF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86AA20FC-52A4-D146-B3A2-B3C7536B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24372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27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061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2A72CAA0-DD7C-8742-A486-A1B02EE3C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37376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6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7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562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6384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6386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4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6385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5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6385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6384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4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fld id="{80164CEC-9727-B546-BA7B-F0FB6CA7CCB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4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4301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4301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4301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fld id="{753D76AB-A699-1D4A-AABD-F53D1B8D5A6A}" type="slidenum">
              <a:rPr lang="en-US" altLang="ja-JP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3016" name="Picture 7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43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Osaka" charset="-128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Osaka" charset="-128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Osaka" charset="-128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>
              <a:defRPr/>
            </a:pPr>
            <a:fld id="{77F0174D-8720-3446-A603-EC7D19F96B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7688"/>
            <a:ext cx="85947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charset="0"/>
              </a:defRPr>
            </a:lvl1pPr>
          </a:lstStyle>
          <a:p>
            <a:pPr>
              <a:defRPr/>
            </a:pPr>
            <a:fld id="{0C466014-6517-3642-96D9-3897B5B0BD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 b="0">
                <a:latin typeface="+mj-lt"/>
              </a:defRPr>
            </a:lvl1pPr>
          </a:lstStyle>
          <a:p>
            <a:endParaRPr lang="en-US" altLang="en-US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 b="0">
                <a:latin typeface="+mj-lt"/>
              </a:defRPr>
            </a:lvl1pPr>
          </a:lstStyle>
          <a:p>
            <a:endParaRPr lang="en-US" altLang="en-US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 b="0">
                <a:latin typeface="+mj-lt"/>
              </a:defRPr>
            </a:lvl1pPr>
          </a:lstStyle>
          <a:p>
            <a:endParaRPr lang="en-US" altLang="en-US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77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73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2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2560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2562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2561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2561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fld id="{0BF76FD7-D042-5F44-97D8-4EF31A66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8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" pitchFamily="-112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" pitchFamily="-112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" pitchFamily="-112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FFFFFF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FFFFFF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FFFFFF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79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36807046-E6F4-054E-B565-BF3878C4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6CBB"/>
        </a:buClr>
        <a:buFont typeface="Wingdings" charset="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687"/>
        </a:buClr>
        <a:buSzPct val="95000"/>
        <a:buFont typeface="Wingdings" charset="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0A229A8D-B08D-C64F-AC40-2749A4B4BA4C}" type="datetime1">
              <a:rPr lang="en-US"/>
              <a:pPr>
                <a:defRPr/>
              </a:pPr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59D18DD8-18D4-F040-BC05-B754FCC1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Geneva" charset="-128"/>
          <a:cs typeface="Geneva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fld id="{3D526EC4-669A-4C46-9B15-AC347DBEB437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0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fld id="{1356DC06-D135-8541-95BD-7C882F18835B}" type="slidenum">
              <a:rPr lang="en-US" smtClean="0">
                <a:cs typeface="MS PGothic" charset="0"/>
              </a:rPr>
              <a:pPr eaLnBrk="1" hangingPunct="1"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1095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109574" name="Freeform 4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4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3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3" y="0"/>
            <a:ext cx="9176127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9"/>
            <a:ext cx="9049395" cy="1080119"/>
          </a:xfrm>
        </p:spPr>
        <p:txBody>
          <a:bodyPr/>
          <a:lstStyle/>
          <a:p>
            <a:r>
              <a:rPr lang="zh-CN" altLang="en-US" sz="6000" b="1" dirty="0">
                <a:effectLst>
                  <a:glow rad="177800">
                    <a:schemeClr val="bg2"/>
                  </a:glow>
                </a:effectLst>
              </a:rPr>
              <a:t>国王与先知</a:t>
            </a:r>
            <a:endParaRPr lang="en-US" sz="60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Rick Griffith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博士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新加坡神学院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• BibleStudyDownloads.org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109" y="3787169"/>
            <a:ext cx="9049395" cy="25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6000" b="1">
                <a:solidFill>
                  <a:schemeClr val="tx2"/>
                </a:solidFill>
                <a:effectLst>
                  <a:glow rad="177800">
                    <a:schemeClr val="bg2"/>
                  </a:glo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r>
              <a:rPr lang="zh-CN" altLang="en-US" sz="3200"/>
              <a:t>此文件中的许多图表看起来相似，但它们的动画选项不同，因此应在幻灯片播放模式下查看。</a:t>
            </a:r>
          </a:p>
        </p:txBody>
      </p:sp>
    </p:spTree>
    <p:extLst>
      <p:ext uri="{BB962C8B-B14F-4D97-AF65-F5344CB8AC3E}">
        <p14:creationId xmlns:p14="http://schemas.microsoft.com/office/powerpoint/2010/main" val="12615576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 rot="19866539">
            <a:off x="8305800" y="205529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 rot="19866539">
            <a:off x="12954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1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4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5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6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7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9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0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1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2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3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4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5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6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7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8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4745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6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7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8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9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0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1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2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4756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4759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8" grpId="0" autoUpdateAnimBg="0"/>
      <p:bldP spid="201749" grpId="0" autoUpdateAnimBg="0"/>
      <p:bldP spid="201750" grpId="0" autoUpdateAnimBg="0"/>
      <p:bldP spid="201751" grpId="0" autoUpdateAnimBg="0"/>
      <p:bldP spid="201752" grpId="0" autoUpdateAnimBg="0"/>
      <p:bldP spid="201753" grpId="0" autoUpdateAnimBg="0"/>
      <p:bldP spid="201754" grpId="0" autoUpdateAnimBg="0"/>
      <p:bldP spid="2017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2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北国后期国王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 rot="19866539">
            <a:off x="54102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1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0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1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2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6793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4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5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6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7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8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9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00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6804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6807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5" grpId="0" autoUpdateAnimBg="0"/>
      <p:bldP spid="203806" grpId="0" autoUpdateAnimBg="0"/>
      <p:bldP spid="203807" grpId="0" autoUpdateAnimBg="0"/>
      <p:bldP spid="203808" grpId="0" autoUpdateAnimBg="0"/>
      <p:bldP spid="203809" grpId="0" autoUpdateAnimBg="0"/>
      <p:bldP spid="203810" grpId="0" autoUpdateAnimBg="0"/>
      <p:bldP spid="203811" grpId="0" autoUpdateAnimBg="0"/>
      <p:bldP spid="203812" grpId="0" autoUpdateAnimBg="0"/>
      <p:bldP spid="203821" grpId="0" autoUpdateAnimBg="0"/>
      <p:bldP spid="2038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南国后期国王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9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0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2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3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7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9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0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1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72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3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4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5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8841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7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8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8852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8855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61" grpId="0" autoUpdateAnimBg="0"/>
      <p:bldP spid="205862" grpId="0" autoUpdateAnimBg="0"/>
      <p:bldP spid="205863" grpId="0" autoUpdateAnimBg="0"/>
      <p:bldP spid="205864" grpId="0" autoUpdateAnimBg="0"/>
      <p:bldP spid="205865" grpId="0" autoUpdateAnimBg="0"/>
      <p:bldP spid="205866" grpId="0" autoUpdateAnimBg="0"/>
      <p:bldP spid="205867" grpId="0" autoUpdateAnimBg="0"/>
      <p:bldP spid="205868" grpId="0" autoUpdateAnimBg="0"/>
      <p:bldP spid="2058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>
                <a:solidFill>
                  <a:schemeClr val="tx1"/>
                </a:solidFill>
                <a:latin typeface="Times New Roman" charset="0"/>
              </a:rPr>
              <a:t>末后的犹大王</a:t>
            </a:r>
            <a:endParaRPr kumimoji="1" lang="en-US">
              <a:latin typeface="Times New Roman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EAEAEA"/>
                </a:solidFill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-1733461">
            <a:off x="404653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-1733461">
            <a:off x="44958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拿达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-1733461">
            <a:off x="542448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巴沙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-1733461">
            <a:off x="5807075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以拉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-1733461">
            <a:off x="62865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心利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-1733461">
            <a:off x="6707188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暗利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-1733461">
            <a:off x="7127875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亚哈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-1733461">
            <a:off x="7548563" y="8366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亚哈谢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-1733461">
            <a:off x="7969250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约兰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-1733461">
            <a:off x="4038600" y="1919288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罗波安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-1733461">
            <a:off x="4724400" y="1951038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亚比央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-1733461">
            <a:off x="6016625" y="19050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亚撒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-1733461">
            <a:off x="6940550" y="1851025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约兰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-1733461">
            <a:off x="7388225" y="1949450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亚哈谢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-1733461">
            <a:off x="7832725" y="196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亚她利雅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-1733461">
            <a:off x="8305800" y="2055813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18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-1733461">
            <a:off x="8426450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-1733461">
            <a:off x="6400800" y="1873250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约沙法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-1733461">
            <a:off x="-68263" y="2895600"/>
            <a:ext cx="1295401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-1733461">
            <a:off x="3810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约哈斯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-1733461">
            <a:off x="852488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约哈施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-1733461">
            <a:off x="1295400" y="2809875"/>
            <a:ext cx="1641475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r>
              <a:rPr lang="en-US" altLang="ja-JP" sz="2000" b="1">
                <a:solidFill>
                  <a:srgbClr val="FFFF00"/>
                </a:solidFill>
                <a:latin typeface="Times" charset="0"/>
                <a:cs typeface="Arial" charset="0"/>
              </a:rPr>
              <a:t> II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-1733461">
            <a:off x="1717675" y="2819400"/>
            <a:ext cx="16017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撒迦利雅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-1733461">
            <a:off x="27432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米拿现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-1733461">
            <a:off x="3240088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比加辖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-1733461">
            <a:off x="3660775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比加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-1733461">
            <a:off x="0" y="3962400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-1733461">
            <a:off x="1371600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亚玛谢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-1733461">
            <a:off x="2511425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乌西雅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-1733461">
            <a:off x="3932238" y="3895725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亚哈斯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-1733461">
            <a:off x="4913313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希西家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-1733461">
            <a:off x="6248400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玛拿西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-1733461">
            <a:off x="7086600" y="4113213"/>
            <a:ext cx="914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亚们</a:t>
            </a:r>
            <a:endParaRPr lang="en-US" altLang="zh-CN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-1733461">
            <a:off x="3392488" y="3917950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约坦</a:t>
            </a: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-1733461">
            <a:off x="2209800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沙龙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0" name="Text Box 46"/>
          <p:cNvSpPr txBox="1">
            <a:spLocks noChangeArrowheads="1"/>
          </p:cNvSpPr>
          <p:nvPr/>
        </p:nvSpPr>
        <p:spPr bwMode="auto">
          <a:xfrm rot="-1733461">
            <a:off x="41148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何细亚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1" name="Text Box 47"/>
          <p:cNvSpPr txBox="1">
            <a:spLocks noChangeArrowheads="1"/>
          </p:cNvSpPr>
          <p:nvPr/>
        </p:nvSpPr>
        <p:spPr bwMode="auto">
          <a:xfrm rot="-1733461">
            <a:off x="8001000" y="4129088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>
                <a:solidFill>
                  <a:srgbClr val="EAEAEA"/>
                </a:solidFill>
                <a:latin typeface="Times" charset="0"/>
                <a:cs typeface="Arial" charset="0"/>
              </a:rPr>
              <a:t>约西亚</a:t>
            </a:r>
            <a:endParaRPr lang="en-US" sz="18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52304" name="Text Box 48"/>
          <p:cNvSpPr txBox="1">
            <a:spLocks noChangeArrowheads="1"/>
          </p:cNvSpPr>
          <p:nvPr/>
        </p:nvSpPr>
        <p:spPr bwMode="auto">
          <a:xfrm rot="-1733461">
            <a:off x="-76200" y="577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约哈斯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 rot="-1733461">
            <a:off x="412750" y="5727700"/>
            <a:ext cx="14874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约雅敬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6" name="Text Box 50"/>
          <p:cNvSpPr txBox="1">
            <a:spLocks noChangeArrowheads="1"/>
          </p:cNvSpPr>
          <p:nvPr/>
        </p:nvSpPr>
        <p:spPr bwMode="auto">
          <a:xfrm rot="-1733461">
            <a:off x="854075" y="5703888"/>
            <a:ext cx="1585913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约雅斤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7" name="Text Box 51"/>
          <p:cNvSpPr txBox="1">
            <a:spLocks noChangeArrowheads="1"/>
          </p:cNvSpPr>
          <p:nvPr/>
        </p:nvSpPr>
        <p:spPr bwMode="auto">
          <a:xfrm rot="-1733461">
            <a:off x="1460500" y="5708650"/>
            <a:ext cx="1335088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西底家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6" name="Text Box 58"/>
          <p:cNvSpPr txBox="1">
            <a:spLocks noChangeArrowheads="1"/>
          </p:cNvSpPr>
          <p:nvPr/>
        </p:nvSpPr>
        <p:spPr bwMode="auto">
          <a:xfrm rot="1479">
            <a:off x="4876800" y="5086350"/>
            <a:ext cx="3581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以色列王</a:t>
            </a:r>
            <a:r>
              <a:rPr lang="en-US" altLang="ja-JP" sz="2000" b="1">
                <a:solidFill>
                  <a:srgbClr val="FFFF00"/>
                </a:solidFill>
                <a:latin typeface="Times" charset="0"/>
                <a:cs typeface="Arial" charset="0"/>
              </a:rPr>
              <a:t> (</a:t>
            </a:r>
            <a:r>
              <a:rPr lang="zh-CN" altLang="en-US" sz="2000" b="1">
                <a:solidFill>
                  <a:srgbClr val="FFFF00"/>
                </a:solidFill>
                <a:latin typeface="Times" charset="0"/>
                <a:cs typeface="Arial" charset="0"/>
              </a:rPr>
              <a:t>全坏</a:t>
            </a:r>
            <a:r>
              <a:rPr lang="en-US" altLang="ja-JP" sz="2000" b="1">
                <a:solidFill>
                  <a:srgbClr val="FFFF00"/>
                </a:solidFill>
                <a:latin typeface="Times" charset="0"/>
                <a:cs typeface="Arial" charset="0"/>
              </a:rPr>
              <a:t>)</a:t>
            </a:r>
            <a:endParaRPr lang="en-US" sz="2000" b="1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7" name="Text Box 59"/>
          <p:cNvSpPr txBox="1">
            <a:spLocks noChangeArrowheads="1"/>
          </p:cNvSpPr>
          <p:nvPr/>
        </p:nvSpPr>
        <p:spPr bwMode="auto">
          <a:xfrm rot="1479">
            <a:off x="4876800" y="5410200"/>
            <a:ext cx="3581400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F3B600"/>
                </a:solidFill>
                <a:latin typeface="Times" charset="0"/>
                <a:cs typeface="Arial" charset="0"/>
              </a:rPr>
              <a:t>犹大的坏王</a:t>
            </a:r>
            <a:endParaRPr lang="en-US" sz="2000" b="1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8" name="Text Box 60"/>
          <p:cNvSpPr txBox="1">
            <a:spLocks noChangeArrowheads="1"/>
          </p:cNvSpPr>
          <p:nvPr/>
        </p:nvSpPr>
        <p:spPr bwMode="auto">
          <a:xfrm rot="1479">
            <a:off x="4876800" y="5695950"/>
            <a:ext cx="3581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EAEAEA"/>
                </a:solidFill>
                <a:latin typeface="Times" charset="0"/>
                <a:cs typeface="Arial" charset="0"/>
              </a:rPr>
              <a:t>犹大的好王</a:t>
            </a:r>
            <a:endParaRPr lang="en-US" altLang="zh-CN" sz="2000" b="1">
              <a:solidFill>
                <a:srgbClr val="EAEAEA"/>
              </a:solidFill>
              <a:latin typeface="Times" charset="0"/>
              <a:cs typeface="Arial" charset="0"/>
            </a:endParaRPr>
          </a:p>
          <a:p>
            <a:pPr>
              <a:defRPr/>
            </a:pPr>
            <a:endParaRPr lang="en-US" sz="2000" b="1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33878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79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0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1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2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3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4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5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utoUpdateAnimBg="0"/>
      <p:bldP spid="352305" grpId="0" autoUpdateAnimBg="0"/>
      <p:bldP spid="352306" grpId="0" autoUpdateAnimBg="0"/>
      <p:bldP spid="3523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6" name="Picture 4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5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</p:spPr>
        <p:txBody>
          <a:bodyPr/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a typeface="SimSun" pitchFamily="2" charset="-122"/>
              </a:rPr>
              <a:t>旧约列王及先知的图表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8375650" y="762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+mn-cs"/>
              </a:rPr>
              <a:t>65d</a:t>
            </a:r>
          </a:p>
        </p:txBody>
      </p:sp>
    </p:spTree>
    <p:extLst>
      <p:ext uri="{BB962C8B-B14F-4D97-AF65-F5344CB8AC3E}">
        <p14:creationId xmlns:p14="http://schemas.microsoft.com/office/powerpoint/2010/main" val="193845099"/>
      </p:ext>
    </p:extLst>
  </p:cSld>
  <p:clrMapOvr>
    <a:masterClrMapping/>
  </p:clrMapOvr>
  <p:transition spd="med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2" descr="Whitcomb Char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7020272" y="0"/>
            <a:ext cx="2123728" cy="609600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spcBef>
                <a:spcPct val="0"/>
              </a:spcBef>
              <a:defRPr kumimoji="0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defRPr>
            </a:lvl1pPr>
            <a:lvl2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2pPr>
            <a:lvl3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3pPr>
            <a:lvl4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4pPr>
            <a:lvl5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232 &amp; 342</a:t>
            </a:r>
          </a:p>
        </p:txBody>
      </p:sp>
      <p:pic>
        <p:nvPicPr>
          <p:cNvPr id="5" name="Picture 2" descr="Whitcomb Chart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89"/>
          <a:stretch/>
        </p:blipFill>
        <p:spPr bwMode="auto">
          <a:xfrm>
            <a:off x="0" y="386900"/>
            <a:ext cx="3862638" cy="4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685800"/>
          </a:xfrm>
          <a:solidFill>
            <a:srgbClr val="000090"/>
          </a:solidFill>
        </p:spPr>
        <p:txBody>
          <a:bodyPr/>
          <a:lstStyle/>
          <a:p>
            <a:pPr>
              <a:defRPr/>
            </a:pPr>
            <a:r>
              <a:rPr lang="zh-CN" altLang="en-US" sz="3200" b="1">
                <a:solidFill>
                  <a:schemeClr val="tx1"/>
                </a:solidFill>
                <a:ea typeface="SimSun" pitchFamily="2" charset="-122"/>
              </a:rPr>
              <a:t>旧约列王及先知的图表</a:t>
            </a:r>
            <a:endParaRPr kumimoji="0" lang="en-US" sz="32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677919"/>
      </p:ext>
    </p:extLst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zh-CN" altLang="en-US" sz="4000" dirty="0">
                <a:solidFill>
                  <a:schemeClr val="tx1"/>
                </a:solidFill>
                <a:effectLst/>
                <a:latin typeface="Arial"/>
                <a:cs typeface="Arial"/>
              </a:rPr>
              <a:t>流放图</a:t>
            </a:r>
            <a:endParaRPr kumimoji="0" lang="en-US" sz="4000" dirty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2" charset="0"/>
                <a:ea typeface="ＭＳ Ｐゴシック" charset="0"/>
              </a:rPr>
              <a:t>232 &amp; 342</a:t>
            </a:r>
          </a:p>
        </p:txBody>
      </p:sp>
      <p:sp>
        <p:nvSpPr>
          <p:cNvPr id="137220" name="Rectangle 73"/>
          <p:cNvSpPr>
            <a:spLocks noChangeArrowheads="1"/>
          </p:cNvSpPr>
          <p:nvPr/>
        </p:nvSpPr>
        <p:spPr bwMode="auto">
          <a:xfrm rot="-9556">
            <a:off x="4495800" y="5726113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5719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5886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kumimoji="0" lang="en-US" sz="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  <p:extLst>
      <p:ext uri="{BB962C8B-B14F-4D97-AF65-F5344CB8AC3E}">
        <p14:creationId xmlns:p14="http://schemas.microsoft.com/office/powerpoint/2010/main" val="1362050400"/>
      </p:ext>
    </p:extLst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0075" y="-1035050"/>
            <a:ext cx="16857663" cy="92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439738"/>
            <a:ext cx="7543801" cy="685800"/>
          </a:xfrm>
          <a:solidFill>
            <a:schemeClr val="bg2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zh-CN" altLang="en-US" sz="48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流放图</a:t>
            </a:r>
            <a:endParaRPr kumimoji="0" lang="en-US" sz="4800" b="1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2" charset="0"/>
                <a:ea typeface="ＭＳ Ｐゴシック" charset="0"/>
              </a:rPr>
              <a:t>232 &amp; 342</a:t>
            </a:r>
          </a:p>
        </p:txBody>
      </p:sp>
      <p:sp>
        <p:nvSpPr>
          <p:cNvPr id="139268" name="Rectangle 73"/>
          <p:cNvSpPr>
            <a:spLocks noChangeArrowheads="1"/>
          </p:cNvSpPr>
          <p:nvPr/>
        </p:nvSpPr>
        <p:spPr bwMode="auto">
          <a:xfrm rot="-9556">
            <a:off x="4495800" y="6315075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6354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6521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  <p:extLst>
      <p:ext uri="{BB962C8B-B14F-4D97-AF65-F5344CB8AC3E}">
        <p14:creationId xmlns:p14="http://schemas.microsoft.com/office/powerpoint/2010/main" val="4267404769"/>
      </p:ext>
    </p:extLst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0" y="17526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4114800" y="22860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4114800" y="1219200"/>
            <a:ext cx="5029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0" y="3200400"/>
            <a:ext cx="36576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124200" y="6400800"/>
            <a:ext cx="6019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0" y="6400800"/>
            <a:ext cx="167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2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  <a:endParaRPr 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038600" y="160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931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814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722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0" y="624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676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俄巴底亚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-762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约拿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143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阿摩司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384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何西阿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743200" y="37719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以赛亚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971800" y="4114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弥迦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334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那鸿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781800" y="4038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西番雅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-76200" y="58674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哈巴谷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-76200" y="5486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约珥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33400" y="4800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66800" y="510540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耶利米哀歌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447800" y="54864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8288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657600" y="5524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哈该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6576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撒加利亚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6248400" y="586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玛拉基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053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en-US" sz="4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Placing the Prophets</a:t>
            </a:r>
            <a:endParaRPr kumimoji="1" lang="en-US" sz="4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54" name="Rectangle 33"/>
          <p:cNvSpPr>
            <a:spLocks noChangeArrowheads="1"/>
          </p:cNvSpPr>
          <p:nvPr/>
        </p:nvSpPr>
        <p:spPr bwMode="auto">
          <a:xfrm>
            <a:off x="0" y="7620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kumimoji="1" lang="zh-CN" altLang="en-US" sz="2800" dirty="0">
                <a:latin typeface="Arial" charset="0"/>
                <a:cs typeface="Arial" charset="0"/>
              </a:rPr>
              <a:t>关键日期</a:t>
            </a:r>
            <a:endParaRPr kumimoji="1" lang="en-US" sz="2800" dirty="0">
              <a:latin typeface="Arial" charset="0"/>
              <a:cs typeface="Arial" charset="0"/>
            </a:endParaRPr>
          </a:p>
        </p:txBody>
      </p:sp>
      <p:sp>
        <p:nvSpPr>
          <p:cNvPr id="129055" name="WordArt 35"/>
          <p:cNvSpPr>
            <a:spLocks noChangeArrowheads="1" noChangeShapeType="1" noTextEdit="1"/>
          </p:cNvSpPr>
          <p:nvPr/>
        </p:nvSpPr>
        <p:spPr bwMode="auto">
          <a:xfrm>
            <a:off x="2362200" y="84138"/>
            <a:ext cx="4876800" cy="9064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先知的位置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8217" grpId="0" autoUpdateAnimBg="0"/>
      <p:bldP spid="8218" grpId="0" autoUpdateAnimBg="0"/>
      <p:bldP spid="8219" grpId="0" autoUpdateAnimBg="0"/>
      <p:bldP spid="8220" grpId="0" autoUpdateAnimBg="0"/>
      <p:bldP spid="8221" grpId="0" autoUpdateAnimBg="0"/>
      <p:bldP spid="8222" grpId="0" autoUpdateAnimBg="0"/>
      <p:bldP spid="82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08260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2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3430"/>
              </a:gs>
              <a:gs pos="50000">
                <a:srgbClr val="007F74"/>
              </a:gs>
              <a:gs pos="100000">
                <a:srgbClr val="003430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诺亚之约</a:t>
            </a:r>
          </a:p>
        </p:txBody>
      </p:sp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0163" y="836712"/>
            <a:ext cx="7366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亚当与神同掌权（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1:26, 28; 2:19) </a:t>
            </a: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603250" y="836712"/>
            <a:ext cx="9271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撒旦自以为神统治着这个世界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3:15; </a:t>
            </a:r>
          </a:p>
          <a:p>
            <a:pPr algn="ctr" defTabSz="457200"/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亚伯拉罕之约</a:t>
            </a: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8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1980" name="Rectangle 13"/>
          <p:cNvSpPr>
            <a:spLocks noChangeArrowheads="1"/>
          </p:cNvSpPr>
          <p:nvPr/>
        </p:nvSpPr>
        <p:spPr bwMode="auto">
          <a:xfrm>
            <a:off x="2003425" y="2060575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土地之约</a:t>
            </a:r>
          </a:p>
        </p:txBody>
      </p:sp>
      <p:sp>
        <p:nvSpPr>
          <p:cNvPr id="211981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2549525" y="3327400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475163"/>
            <a:ext cx="692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新约</a:t>
            </a:r>
          </a:p>
        </p:txBody>
      </p:sp>
      <p:sp>
        <p:nvSpPr>
          <p:cNvPr id="211984" name="Rectangle 17"/>
          <p:cNvSpPr>
            <a:spLocks noChangeArrowheads="1"/>
          </p:cNvSpPr>
          <p:nvPr/>
        </p:nvSpPr>
        <p:spPr bwMode="auto">
          <a:xfrm>
            <a:off x="1927225" y="5654675"/>
            <a:ext cx="1203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>
                <a:solidFill>
                  <a:srgbClr val="000000"/>
                </a:solidFill>
                <a:latin typeface="Kosher-Normal" charset="0"/>
                <a:ea typeface="SimSun" charset="0"/>
                <a:cs typeface="Arial" charset="0"/>
              </a:rPr>
              <a:t>摩西之约</a:t>
            </a:r>
          </a:p>
        </p:txBody>
      </p:sp>
      <p:grpSp>
        <p:nvGrpSpPr>
          <p:cNvPr id="211985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60836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6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56501" name="Rectangle 21"/>
          <p:cNvSpPr>
            <a:spLocks noChangeArrowheads="1"/>
          </p:cNvSpPr>
          <p:nvPr/>
        </p:nvSpPr>
        <p:spPr bwMode="auto">
          <a:xfrm>
            <a:off x="1519238" y="836712"/>
            <a:ext cx="18065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神与亚伯拉罕立约透过以色列成为“祭司的国度”重新建立人的统治权 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12:1-3;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出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620688"/>
            <a:ext cx="138822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国度概念的教导</a:t>
            </a:r>
            <a:r>
              <a: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...</a:t>
            </a:r>
          </a:p>
        </p:txBody>
      </p:sp>
      <p:sp>
        <p:nvSpPr>
          <p:cNvPr id="608278" name="Line 23"/>
          <p:cNvSpPr>
            <a:spLocks noChangeShapeType="1"/>
          </p:cNvSpPr>
          <p:nvPr/>
        </p:nvSpPr>
        <p:spPr bwMode="auto">
          <a:xfrm>
            <a:off x="693663" y="1325711"/>
            <a:ext cx="0" cy="40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08279" name="Freeform 24"/>
          <p:cNvSpPr>
            <a:spLocks/>
          </p:cNvSpPr>
          <p:nvPr/>
        </p:nvSpPr>
        <p:spPr bwMode="auto">
          <a:xfrm>
            <a:off x="633338" y="1665436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234553" y="1916832"/>
            <a:ext cx="881063" cy="3937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人的堕落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3)</a:t>
            </a:r>
          </a:p>
        </p:txBody>
      </p:sp>
      <p:sp>
        <p:nvSpPr>
          <p:cNvPr id="1556506" name="Rectangle 26"/>
          <p:cNvSpPr>
            <a:spLocks noChangeArrowheads="1"/>
          </p:cNvSpPr>
          <p:nvPr/>
        </p:nvSpPr>
        <p:spPr bwMode="auto">
          <a:xfrm>
            <a:off x="3348038" y="836712"/>
            <a:ext cx="1304925" cy="5461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以色列失去祭司国度的见证，于是被掳受外邦统治 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2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耶利米书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31:31-34 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应许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赦免</a:t>
            </a:r>
          </a:p>
          <a:p>
            <a:pPr defTabSz="457200"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圣灵内住</a:t>
            </a:r>
          </a:p>
          <a:p>
            <a:pPr defTabSz="457200"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新心，新人，新思想 </a:t>
            </a:r>
          </a:p>
          <a:p>
            <a:pPr defTabSz="457200"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以色列与犹大重新统一</a:t>
            </a:r>
          </a:p>
          <a:p>
            <a:pPr defTabSz="457200"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不需要传福音 </a:t>
            </a:r>
            <a:endParaRPr lang="en-US" altLang="zh-CN" sz="90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3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撒母耳下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7:12-16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永久的应许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(“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家室”永不遭废弃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国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政治王朝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宝座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后裔接续掌权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圣殿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儿子来建造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sp>
        <p:nvSpPr>
          <p:cNvPr id="211994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15:18 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参：申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30:1-10)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的应许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从埃及哇地至幼发拉底河流域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27:12)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被掳归回／重建之后，土地永久占有权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17:8) </a:t>
            </a:r>
          </a:p>
          <a:p>
            <a:pPr defTabSz="457200">
              <a:buFontTx/>
              <a:buChar char="•"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因着巴勒斯坦地全世界蒙祝福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14:1-2)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auto">
          <a:xfrm>
            <a:off x="5827489" y="836712"/>
            <a:ext cx="11207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耶稣藉着教会以神奇的方式扩展张他的国度（太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.13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511" name="Rectangle 31"/>
          <p:cNvSpPr>
            <a:spLocks noChangeArrowheads="1"/>
          </p:cNvSpPr>
          <p:nvPr/>
        </p:nvSpPr>
        <p:spPr bwMode="auto">
          <a:xfrm>
            <a:off x="4643438" y="836712"/>
            <a:ext cx="107632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以色列拒绝弥赛亚国度的邀请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12:41-42; 23:37-39)</a:t>
            </a:r>
          </a:p>
        </p:txBody>
      </p:sp>
      <p:sp>
        <p:nvSpPr>
          <p:cNvPr id="1556512" name="Rectangle 32"/>
          <p:cNvSpPr>
            <a:spLocks noChangeArrowheads="1"/>
          </p:cNvSpPr>
          <p:nvPr/>
        </p:nvSpPr>
        <p:spPr bwMode="auto">
          <a:xfrm>
            <a:off x="6736035" y="836712"/>
            <a:ext cx="1076325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基督得胜以色列的仇敌，以色列全家都要得救（罗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11:26-27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8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9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0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1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2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3" name="Rectangle 38"/>
          <p:cNvSpPr>
            <a:spLocks noChangeArrowheads="1"/>
          </p:cNvSpPr>
          <p:nvPr/>
        </p:nvSpPr>
        <p:spPr bwMode="auto">
          <a:xfrm>
            <a:off x="5786438" y="2519363"/>
            <a:ext cx="18811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以色列因着拒绝弥赛亚受审判被赶逐出应许之地 长达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世纪（主后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70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1948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）现在部分恢复（结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37:1-7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4" name="Rectangle 39"/>
          <p:cNvSpPr>
            <a:spLocks noChangeArrowheads="1"/>
          </p:cNvSpPr>
          <p:nvPr/>
        </p:nvSpPr>
        <p:spPr bwMode="auto">
          <a:xfrm>
            <a:off x="6022975" y="3429000"/>
            <a:ext cx="1357337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基督是教会的头，教会是属灵的圣殿（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2:19-22;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6:16)</a:t>
            </a:r>
          </a:p>
        </p:txBody>
      </p:sp>
      <p:sp>
        <p:nvSpPr>
          <p:cNvPr id="212005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新约前三项取代摩西律法（路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22:20;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3:6)</a:t>
            </a:r>
          </a:p>
        </p:txBody>
      </p:sp>
      <p:sp>
        <p:nvSpPr>
          <p:cNvPr id="212006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608297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08" name="Rectangle 43"/>
          <p:cNvSpPr>
            <a:spLocks noChangeArrowheads="1"/>
          </p:cNvSpPr>
          <p:nvPr/>
        </p:nvSpPr>
        <p:spPr bwMode="auto">
          <a:xfrm>
            <a:off x="7553325" y="2115071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弥赛亚国度</a:t>
            </a:r>
          </a:p>
        </p:txBody>
      </p:sp>
      <p:sp>
        <p:nvSpPr>
          <p:cNvPr id="608299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10" name="Rectangle 45"/>
          <p:cNvSpPr>
            <a:spLocks noChangeArrowheads="1"/>
          </p:cNvSpPr>
          <p:nvPr/>
        </p:nvSpPr>
        <p:spPr bwMode="auto">
          <a:xfrm>
            <a:off x="7620000" y="2251596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千禧年永恒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1" name="Rectangle 46"/>
          <p:cNvSpPr>
            <a:spLocks noChangeArrowheads="1"/>
          </p:cNvSpPr>
          <p:nvPr/>
        </p:nvSpPr>
        <p:spPr bwMode="auto">
          <a:xfrm>
            <a:off x="7627938" y="2502719"/>
            <a:ext cx="911225" cy="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完全恢复（结</a:t>
            </a:r>
            <a:r>
              <a:rPr lang="en-US" altLang="zh-CN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37:8-28) </a:t>
            </a:r>
            <a:r>
              <a:rPr lang="zh-CN" altLang="en-US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耶路撒冷世界的首府</a:t>
            </a:r>
            <a:r>
              <a:rPr lang="en-US" altLang="zh-CN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 </a:t>
            </a:r>
            <a:r>
              <a:rPr lang="en-US" altLang="zh-CN" sz="9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2:1-5)</a:t>
            </a:r>
          </a:p>
        </p:txBody>
      </p:sp>
      <p:sp>
        <p:nvSpPr>
          <p:cNvPr id="212012" name="Rectangle 47"/>
          <p:cNvSpPr>
            <a:spLocks noChangeArrowheads="1"/>
          </p:cNvSpPr>
          <p:nvPr/>
        </p:nvSpPr>
        <p:spPr bwMode="auto">
          <a:xfrm>
            <a:off x="8380413" y="2633663"/>
            <a:ext cx="800099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新耶路撒冷</a:t>
            </a:r>
          </a:p>
          <a:p>
            <a:pPr algn="ctr" defTabSz="457200"/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21)</a:t>
            </a:r>
          </a:p>
        </p:txBody>
      </p:sp>
      <p:sp>
        <p:nvSpPr>
          <p:cNvPr id="212013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基督作王与众圣徒统治全世界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4" name="Rectangle 49"/>
          <p:cNvSpPr>
            <a:spLocks noChangeArrowheads="1"/>
          </p:cNvSpPr>
          <p:nvPr/>
        </p:nvSpPr>
        <p:spPr bwMode="auto">
          <a:xfrm>
            <a:off x="7818438" y="836712"/>
            <a:ext cx="1290066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基督与众圣徒一同掌权（弗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1:9-10;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20:1-6; 22:5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下）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15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60835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16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60835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2017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土地</a:t>
            </a:r>
          </a:p>
        </p:txBody>
      </p:sp>
      <p:sp>
        <p:nvSpPr>
          <p:cNvPr id="212018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后裔</a:t>
            </a:r>
          </a:p>
        </p:txBody>
      </p:sp>
      <p:sp>
        <p:nvSpPr>
          <p:cNvPr id="212019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祝福</a:t>
            </a:r>
          </a:p>
        </p:txBody>
      </p:sp>
      <p:sp>
        <p:nvSpPr>
          <p:cNvPr id="212020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12:1-3</a:t>
            </a:r>
          </a:p>
        </p:txBody>
      </p:sp>
      <p:sp>
        <p:nvSpPr>
          <p:cNvPr id="212021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基督将国度呈递给天父（林前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15:24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22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60834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61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62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5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23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60834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9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24" name="Group 72"/>
          <p:cNvGrpSpPr>
            <a:grpSpLocks/>
          </p:cNvGrpSpPr>
          <p:nvPr/>
        </p:nvGrpSpPr>
        <p:grpSpPr bwMode="auto">
          <a:xfrm>
            <a:off x="4954588" y="5489575"/>
            <a:ext cx="3001962" cy="104775"/>
            <a:chOff x="3168" y="3458"/>
            <a:chExt cx="1891" cy="66"/>
          </a:xfrm>
        </p:grpSpPr>
        <p:sp>
          <p:nvSpPr>
            <p:cNvPr id="60834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7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sp>
        <p:nvSpPr>
          <p:cNvPr id="212025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zh-CN" altLang="en-US" sz="1200" b="1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经文突出强调双重国度之约。以色列的角色从亚伯拉罕到基督其内涵延伸至教会（继续中），而教会并非指“新以色列人”</a:t>
            </a:r>
            <a:br>
              <a:rPr lang="en-US" altLang="zh-CN" sz="1200" b="1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</a:br>
            <a:r>
              <a:rPr lang="zh-CN" altLang="en-US" sz="1200" b="1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（不连续）以便取代以色列民族。以色列将在基督第二次降临时信靠基督从而再现其世界显赫地位。</a:t>
            </a:r>
            <a:endParaRPr lang="en-US" altLang="zh-CN" sz="1200" b="1">
              <a:solidFill>
                <a:srgbClr val="000A0D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26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</a:t>
            </a:r>
          </a:p>
        </p:txBody>
      </p:sp>
      <p:sp>
        <p:nvSpPr>
          <p:cNvPr id="212027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教会</a:t>
            </a:r>
          </a:p>
        </p:txBody>
      </p:sp>
      <p:sp>
        <p:nvSpPr>
          <p:cNvPr id="212028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zh-CN" altLang="en-US" sz="8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民族的焦点</a:t>
            </a:r>
            <a:r>
              <a:rPr lang="en-US" altLang="zh-CN" sz="8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graphicFrame>
        <p:nvGraphicFramePr>
          <p:cNvPr id="212029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20900" imgH="2108200" progId="">
                  <p:embed/>
                </p:oleObj>
              </mc:Choice>
              <mc:Fallback>
                <p:oleObj name="Microsoft ClipArt Gallery" r:id="rId3" imgW="2120900" imgH="21082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30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“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新人”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2:15)</a:t>
            </a:r>
          </a:p>
        </p:txBody>
      </p:sp>
      <p:sp>
        <p:nvSpPr>
          <p:cNvPr id="608320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32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第五版</a:t>
            </a:r>
          </a:p>
          <a:p>
            <a:pPr algn="just" defTabSz="457200"/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2015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年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日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33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212054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5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34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60833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0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1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4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4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35" name="Group 92"/>
          <p:cNvGrpSpPr>
            <a:grpSpLocks/>
          </p:cNvGrpSpPr>
          <p:nvPr/>
        </p:nvGrpSpPr>
        <p:grpSpPr bwMode="auto">
          <a:xfrm>
            <a:off x="1609725" y="1535113"/>
            <a:ext cx="298450" cy="238125"/>
            <a:chOff x="1118" y="900"/>
            <a:chExt cx="188" cy="150"/>
          </a:xfrm>
        </p:grpSpPr>
        <p:grpSp>
          <p:nvGrpSpPr>
            <p:cNvPr id="212043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212047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8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  <p:grpSp>
          <p:nvGrpSpPr>
            <p:cNvPr id="212044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212045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6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</p:grpSp>
      <p:sp>
        <p:nvSpPr>
          <p:cNvPr id="212036" name="Rectangle 99"/>
          <p:cNvSpPr>
            <a:spLocks noChangeArrowheads="1"/>
          </p:cNvSpPr>
          <p:nvPr/>
        </p:nvSpPr>
        <p:spPr bwMode="auto">
          <a:xfrm>
            <a:off x="7667625" y="4508500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b="1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在民族复兴之际，新约的五个内容均得以实现（亚</a:t>
            </a:r>
            <a:r>
              <a:rPr lang="en-US" altLang="zh-CN" sz="1000" b="1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8</a:t>
            </a:r>
            <a:r>
              <a:rPr lang="zh-CN" altLang="en-US" sz="1000" b="1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7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just" defTabSz="457200"/>
            <a:r>
              <a:rPr lang="zh-CN" altLang="en-US" sz="1000" b="1" dirty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一切都更新了！（启</a:t>
            </a:r>
            <a:r>
              <a:rPr lang="en-US" altLang="zh-CN" sz="1000" b="1" dirty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21:5</a:t>
            </a:r>
            <a:r>
              <a:rPr lang="zh-CN" altLang="en-US" sz="1000" b="1" dirty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 dirty="0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8" name="Rectangle 101"/>
          <p:cNvSpPr>
            <a:spLocks noChangeArrowheads="1"/>
          </p:cNvSpPr>
          <p:nvPr/>
        </p:nvSpPr>
        <p:spPr bwMode="auto">
          <a:xfrm>
            <a:off x="1905000" y="5915025"/>
            <a:ext cx="2811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暂时的（加</a:t>
            </a:r>
            <a:r>
              <a:rPr lang="en-US" altLang="zh-CN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3:19</a:t>
            </a:r>
            <a:r>
              <a:rPr lang="zh-CN" altLang="en-US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）、有条件的，显明人的罪（罗</a:t>
            </a:r>
            <a:r>
              <a:rPr lang="en-US" altLang="zh-CN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7:7</a:t>
            </a:r>
            <a:r>
              <a:rPr lang="zh-CN" altLang="en-US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）并规范以色列人（加</a:t>
            </a:r>
            <a:r>
              <a:rPr lang="en-US" altLang="zh-CN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3:23-25</a:t>
            </a:r>
            <a:r>
              <a:rPr lang="zh-CN" altLang="en-US" sz="1000" dirty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000A0D"/>
              </a:solidFill>
              <a:latin typeface="SimSun" charset="0"/>
              <a:ea typeface="SimSun" charset="0"/>
              <a:cs typeface="Arial" charset="0"/>
            </a:endParaRPr>
          </a:p>
        </p:txBody>
      </p:sp>
      <p:sp>
        <p:nvSpPr>
          <p:cNvPr id="212039" name="Rectangle 102"/>
          <p:cNvSpPr>
            <a:spLocks noChangeArrowheads="1"/>
          </p:cNvSpPr>
          <p:nvPr/>
        </p:nvSpPr>
        <p:spPr bwMode="auto">
          <a:xfrm>
            <a:off x="5862638" y="5734050"/>
            <a:ext cx="1517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十字架废除、成就、取代了律法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7:1-6;1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9:19-21;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希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680592" cy="243656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44624"/>
            <a:ext cx="7696200" cy="820737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国度与约的时间表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 </a:t>
            </a:r>
            <a:endParaRPr lang="en-US" altLang="zh-CN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/>
              <a:ea typeface="SimSun" pitchFamily="2" charset="-122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8243888" y="87313"/>
            <a:ext cx="8699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-111" charset="0"/>
              </a:rPr>
              <a:t>117b</a:t>
            </a:r>
          </a:p>
        </p:txBody>
      </p:sp>
    </p:spTree>
    <p:extLst>
      <p:ext uri="{BB962C8B-B14F-4D97-AF65-F5344CB8AC3E}">
        <p14:creationId xmlns:p14="http://schemas.microsoft.com/office/powerpoint/2010/main" val="10977271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3"/>
            <a:ext cx="7777163" cy="576065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The Bible</a:t>
            </a:r>
            <a:r>
              <a:rPr kumimoji="1" lang="uk-UA" altLang="zh-CN" sz="3600" b="1" dirty="0">
                <a:solidFill>
                  <a:schemeClr val="bg1"/>
                </a:solidFill>
                <a:latin typeface="Arial" charset="0"/>
              </a:rPr>
              <a:t>'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s Story</a:t>
            </a:r>
          </a:p>
        </p:txBody>
      </p:sp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8508999" y="87313"/>
            <a:ext cx="61791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90"/>
                </a:solidFill>
                <a:cs typeface="Arial" charset="0"/>
              </a:rPr>
              <a:t>25</a:t>
            </a:r>
          </a:p>
        </p:txBody>
      </p:sp>
      <p:sp>
        <p:nvSpPr>
          <p:cNvPr id="208901" name="Text Box 52"/>
          <p:cNvSpPr txBox="1">
            <a:spLocks noChangeArrowheads="1"/>
          </p:cNvSpPr>
          <p:nvPr/>
        </p:nvSpPr>
        <p:spPr bwMode="auto">
          <a:xfrm>
            <a:off x="107504" y="6525344"/>
            <a:ext cx="468052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90"/>
                </a:solidFill>
                <a:cs typeface="Arial" charset="0"/>
              </a:rPr>
              <a:t>Adapted from Terry Hall, </a:t>
            </a:r>
            <a:r>
              <a:rPr lang="en-US" sz="1400" b="1" i="1">
                <a:solidFill>
                  <a:srgbClr val="000090"/>
                </a:solidFill>
                <a:cs typeface="Arial" charset="0"/>
              </a:rPr>
              <a:t>Bible Panorama, </a:t>
            </a:r>
            <a:r>
              <a:rPr lang="en-US" sz="1400" b="1">
                <a:solidFill>
                  <a:srgbClr val="000090"/>
                </a:solidFill>
                <a:cs typeface="Arial" charset="0"/>
              </a:rPr>
              <a:t>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259888"/>
            <a:ext cx="2782853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090777"/>
            <a:ext cx="2034655" cy="3218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44208" y="2679468"/>
            <a:ext cx="1152128" cy="28803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 pitchFamily="-108" charset="0"/>
            </a:endParaRPr>
          </a:p>
        </p:txBody>
      </p:sp>
      <p:sp>
        <p:nvSpPr>
          <p:cNvPr id="123" name="TextBox 122"/>
          <p:cNvSpPr txBox="1">
            <a:spLocks noChangeAspect="1"/>
          </p:cNvSpPr>
          <p:nvPr/>
        </p:nvSpPr>
        <p:spPr>
          <a:xfrm rot="16200000">
            <a:off x="1489135" y="1088769"/>
            <a:ext cx="1044123" cy="32400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Deuteronomy</a:t>
            </a:r>
          </a:p>
        </p:txBody>
      </p:sp>
      <p:sp>
        <p:nvSpPr>
          <p:cNvPr id="133" name="TextBox 132"/>
          <p:cNvSpPr txBox="1">
            <a:spLocks noChangeAspect="1"/>
          </p:cNvSpPr>
          <p:nvPr/>
        </p:nvSpPr>
        <p:spPr>
          <a:xfrm rot="16200000">
            <a:off x="114372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Numbers</a:t>
            </a:r>
          </a:p>
        </p:txBody>
      </p:sp>
      <p:sp>
        <p:nvSpPr>
          <p:cNvPr id="134" name="TextBox 133"/>
          <p:cNvSpPr txBox="1">
            <a:spLocks noChangeAspect="1"/>
          </p:cNvSpPr>
          <p:nvPr/>
        </p:nvSpPr>
        <p:spPr>
          <a:xfrm rot="16200000">
            <a:off x="79830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Leviticus</a:t>
            </a:r>
          </a:p>
        </p:txBody>
      </p:sp>
      <p:sp>
        <p:nvSpPr>
          <p:cNvPr id="135" name="TextBox 134"/>
          <p:cNvSpPr txBox="1">
            <a:spLocks noChangeAspect="1"/>
          </p:cNvSpPr>
          <p:nvPr/>
        </p:nvSpPr>
        <p:spPr>
          <a:xfrm rot="16200000">
            <a:off x="45289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Exodus</a:t>
            </a:r>
          </a:p>
        </p:txBody>
      </p:sp>
      <p:sp>
        <p:nvSpPr>
          <p:cNvPr id="136" name="TextBox 135"/>
          <p:cNvSpPr txBox="1">
            <a:spLocks noChangeAspect="1"/>
          </p:cNvSpPr>
          <p:nvPr/>
        </p:nvSpPr>
        <p:spPr>
          <a:xfrm rot="16200000">
            <a:off x="10748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Genesis</a:t>
            </a:r>
          </a:p>
        </p:txBody>
      </p:sp>
      <p:sp>
        <p:nvSpPr>
          <p:cNvPr id="137" name="TextBox 136"/>
          <p:cNvSpPr txBox="1">
            <a:spLocks noChangeAspect="1"/>
          </p:cNvSpPr>
          <p:nvPr/>
        </p:nvSpPr>
        <p:spPr>
          <a:xfrm rot="16200000">
            <a:off x="3216200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Samuel</a:t>
            </a:r>
          </a:p>
        </p:txBody>
      </p:sp>
      <p:sp>
        <p:nvSpPr>
          <p:cNvPr id="138" name="TextBox 137"/>
          <p:cNvSpPr txBox="1">
            <a:spLocks noChangeAspect="1"/>
          </p:cNvSpPr>
          <p:nvPr/>
        </p:nvSpPr>
        <p:spPr>
          <a:xfrm rot="16200000">
            <a:off x="287078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Samuel</a:t>
            </a:r>
          </a:p>
        </p:txBody>
      </p:sp>
      <p:sp>
        <p:nvSpPr>
          <p:cNvPr id="139" name="TextBox 138"/>
          <p:cNvSpPr txBox="1">
            <a:spLocks noChangeAspect="1"/>
          </p:cNvSpPr>
          <p:nvPr/>
        </p:nvSpPr>
        <p:spPr>
          <a:xfrm rot="16200000">
            <a:off x="2525374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Ruth</a:t>
            </a:r>
          </a:p>
        </p:txBody>
      </p:sp>
      <p:sp>
        <p:nvSpPr>
          <p:cNvPr id="140" name="TextBox 139"/>
          <p:cNvSpPr txBox="1">
            <a:spLocks noChangeAspect="1"/>
          </p:cNvSpPr>
          <p:nvPr/>
        </p:nvSpPr>
        <p:spPr>
          <a:xfrm rot="16200000">
            <a:off x="2179961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Judges</a:t>
            </a: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 rot="16200000">
            <a:off x="183454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Joshua</a:t>
            </a: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 rot="16200000">
            <a:off x="4943265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Ezra</a:t>
            </a: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 rot="16200000">
            <a:off x="459785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Chronicles</a:t>
            </a: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 rot="16200000">
            <a:off x="425243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Chronicles</a:t>
            </a:r>
          </a:p>
        </p:txBody>
      </p:sp>
      <p:sp>
        <p:nvSpPr>
          <p:cNvPr id="145" name="TextBox 144"/>
          <p:cNvSpPr txBox="1">
            <a:spLocks noChangeAspect="1"/>
          </p:cNvSpPr>
          <p:nvPr/>
        </p:nvSpPr>
        <p:spPr>
          <a:xfrm rot="16200000">
            <a:off x="390702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Kings</a:t>
            </a:r>
          </a:p>
        </p:txBody>
      </p:sp>
      <p:sp>
        <p:nvSpPr>
          <p:cNvPr id="146" name="TextBox 145"/>
          <p:cNvSpPr txBox="1">
            <a:spLocks noChangeAspect="1"/>
          </p:cNvSpPr>
          <p:nvPr/>
        </p:nvSpPr>
        <p:spPr>
          <a:xfrm rot="16200000">
            <a:off x="356161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Kings</a:t>
            </a:r>
          </a:p>
        </p:txBody>
      </p:sp>
      <p:sp>
        <p:nvSpPr>
          <p:cNvPr id="147" name="TextBox 146"/>
          <p:cNvSpPr txBox="1">
            <a:spLocks noChangeAspect="1"/>
          </p:cNvSpPr>
          <p:nvPr/>
        </p:nvSpPr>
        <p:spPr>
          <a:xfrm rot="16200000">
            <a:off x="7704362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Acts</a:t>
            </a:r>
          </a:p>
        </p:txBody>
      </p:sp>
      <p:sp>
        <p:nvSpPr>
          <p:cNvPr id="148" name="TextBox 147"/>
          <p:cNvSpPr txBox="1">
            <a:spLocks noChangeAspect="1"/>
          </p:cNvSpPr>
          <p:nvPr/>
        </p:nvSpPr>
        <p:spPr>
          <a:xfrm rot="16200000">
            <a:off x="7362324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John</a:t>
            </a:r>
          </a:p>
        </p:txBody>
      </p:sp>
      <p:sp>
        <p:nvSpPr>
          <p:cNvPr id="149" name="TextBox 148"/>
          <p:cNvSpPr txBox="1">
            <a:spLocks noChangeAspect="1"/>
          </p:cNvSpPr>
          <p:nvPr/>
        </p:nvSpPr>
        <p:spPr>
          <a:xfrm rot="16200000">
            <a:off x="7020286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Luke</a:t>
            </a:r>
          </a:p>
        </p:txBody>
      </p:sp>
      <p:sp>
        <p:nvSpPr>
          <p:cNvPr id="150" name="TextBox 149"/>
          <p:cNvSpPr txBox="1">
            <a:spLocks noChangeAspect="1"/>
          </p:cNvSpPr>
          <p:nvPr/>
        </p:nvSpPr>
        <p:spPr>
          <a:xfrm rot="16200000">
            <a:off x="6678248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Mark</a:t>
            </a:r>
          </a:p>
        </p:txBody>
      </p:sp>
      <p:sp>
        <p:nvSpPr>
          <p:cNvPr id="151" name="TextBox 150"/>
          <p:cNvSpPr txBox="1">
            <a:spLocks noChangeAspect="1"/>
          </p:cNvSpPr>
          <p:nvPr/>
        </p:nvSpPr>
        <p:spPr>
          <a:xfrm rot="16200000">
            <a:off x="6336210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Matthew</a:t>
            </a:r>
          </a:p>
        </p:txBody>
      </p:sp>
      <p:sp>
        <p:nvSpPr>
          <p:cNvPr id="152" name="TextBox 151"/>
          <p:cNvSpPr txBox="1">
            <a:spLocks noChangeAspect="1"/>
          </p:cNvSpPr>
          <p:nvPr/>
        </p:nvSpPr>
        <p:spPr>
          <a:xfrm rot="16200000">
            <a:off x="563409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Esther</a:t>
            </a:r>
          </a:p>
        </p:txBody>
      </p:sp>
      <p:sp>
        <p:nvSpPr>
          <p:cNvPr id="153" name="TextBox 152"/>
          <p:cNvSpPr txBox="1">
            <a:spLocks noChangeAspect="1"/>
          </p:cNvSpPr>
          <p:nvPr/>
        </p:nvSpPr>
        <p:spPr>
          <a:xfrm rot="16200000">
            <a:off x="528867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Nehemiah</a:t>
            </a:r>
          </a:p>
        </p:txBody>
      </p:sp>
      <p:sp>
        <p:nvSpPr>
          <p:cNvPr id="156" name="TextBox 155"/>
          <p:cNvSpPr txBox="1">
            <a:spLocks noChangeAspect="1"/>
          </p:cNvSpPr>
          <p:nvPr/>
        </p:nvSpPr>
        <p:spPr>
          <a:xfrm>
            <a:off x="1259632" y="238489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History</a:t>
            </a:r>
          </a:p>
        </p:txBody>
      </p:sp>
      <p:sp>
        <p:nvSpPr>
          <p:cNvPr id="157" name="TextBox 156"/>
          <p:cNvSpPr txBox="1">
            <a:spLocks noChangeAspect="1"/>
          </p:cNvSpPr>
          <p:nvPr/>
        </p:nvSpPr>
        <p:spPr>
          <a:xfrm>
            <a:off x="1259632" y="267292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Experience</a:t>
            </a:r>
          </a:p>
        </p:txBody>
      </p:sp>
      <p:sp>
        <p:nvSpPr>
          <p:cNvPr id="158" name="TextBox 157"/>
          <p:cNvSpPr txBox="1">
            <a:spLocks noChangeAspect="1"/>
          </p:cNvSpPr>
          <p:nvPr/>
        </p:nvSpPr>
        <p:spPr>
          <a:xfrm>
            <a:off x="1259632" y="296095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Prophecy</a:t>
            </a:r>
          </a:p>
        </p:txBody>
      </p:sp>
      <p:sp>
        <p:nvSpPr>
          <p:cNvPr id="159" name="TextBox 158"/>
          <p:cNvSpPr txBox="1">
            <a:spLocks noChangeAspect="1"/>
          </p:cNvSpPr>
          <p:nvPr/>
        </p:nvSpPr>
        <p:spPr>
          <a:xfrm>
            <a:off x="424795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Isaiah</a:t>
            </a:r>
          </a:p>
        </p:txBody>
      </p:sp>
      <p:sp>
        <p:nvSpPr>
          <p:cNvPr id="160" name="TextBox 159"/>
          <p:cNvSpPr txBox="1">
            <a:spLocks noChangeAspect="1"/>
          </p:cNvSpPr>
          <p:nvPr/>
        </p:nvSpPr>
        <p:spPr>
          <a:xfrm>
            <a:off x="424795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Jeremiah</a:t>
            </a:r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24795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Lamentations</a:t>
            </a:r>
          </a:p>
        </p:txBody>
      </p:sp>
      <p:sp>
        <p:nvSpPr>
          <p:cNvPr id="162" name="TextBox 161"/>
          <p:cNvSpPr txBox="1">
            <a:spLocks noChangeAspect="1"/>
          </p:cNvSpPr>
          <p:nvPr/>
        </p:nvSpPr>
        <p:spPr>
          <a:xfrm>
            <a:off x="4247957" y="27989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Ezekiel</a:t>
            </a:r>
          </a:p>
        </p:txBody>
      </p:sp>
      <p:sp>
        <p:nvSpPr>
          <p:cNvPr id="163" name="TextBox 162"/>
          <p:cNvSpPr txBox="1">
            <a:spLocks noChangeAspect="1"/>
          </p:cNvSpPr>
          <p:nvPr/>
        </p:nvSpPr>
        <p:spPr>
          <a:xfrm>
            <a:off x="4247957" y="31049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Daniel</a:t>
            </a:r>
          </a:p>
        </p:txBody>
      </p:sp>
      <p:sp>
        <p:nvSpPr>
          <p:cNvPr id="164" name="TextBox 163"/>
          <p:cNvSpPr txBox="1">
            <a:spLocks noChangeAspect="1"/>
          </p:cNvSpPr>
          <p:nvPr/>
        </p:nvSpPr>
        <p:spPr>
          <a:xfrm>
            <a:off x="4247957" y="33930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Hosea</a:t>
            </a:r>
          </a:p>
        </p:txBody>
      </p:sp>
      <p:sp>
        <p:nvSpPr>
          <p:cNvPr id="165" name="TextBox 164"/>
          <p:cNvSpPr txBox="1">
            <a:spLocks noChangeAspect="1"/>
          </p:cNvSpPr>
          <p:nvPr/>
        </p:nvSpPr>
        <p:spPr>
          <a:xfrm>
            <a:off x="4247957" y="36990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Joel</a:t>
            </a:r>
          </a:p>
        </p:txBody>
      </p:sp>
      <p:sp>
        <p:nvSpPr>
          <p:cNvPr id="166" name="TextBox 165"/>
          <p:cNvSpPr txBox="1">
            <a:spLocks noChangeAspect="1"/>
          </p:cNvSpPr>
          <p:nvPr/>
        </p:nvSpPr>
        <p:spPr>
          <a:xfrm>
            <a:off x="4247957" y="40050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Amos</a:t>
            </a:r>
          </a:p>
        </p:txBody>
      </p:sp>
      <p:sp>
        <p:nvSpPr>
          <p:cNvPr id="167" name="TextBox 166"/>
          <p:cNvSpPr txBox="1">
            <a:spLocks noChangeAspect="1"/>
          </p:cNvSpPr>
          <p:nvPr/>
        </p:nvSpPr>
        <p:spPr>
          <a:xfrm>
            <a:off x="4247957" y="43111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Obadiah</a:t>
            </a:r>
          </a:p>
        </p:txBody>
      </p:sp>
      <p:sp>
        <p:nvSpPr>
          <p:cNvPr id="168" name="TextBox 167"/>
          <p:cNvSpPr txBox="1">
            <a:spLocks noChangeAspect="1"/>
          </p:cNvSpPr>
          <p:nvPr/>
        </p:nvSpPr>
        <p:spPr>
          <a:xfrm>
            <a:off x="4247957" y="46171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Jonah</a:t>
            </a:r>
          </a:p>
        </p:txBody>
      </p:sp>
      <p:sp>
        <p:nvSpPr>
          <p:cNvPr id="169" name="TextBox 168"/>
          <p:cNvSpPr txBox="1">
            <a:spLocks noChangeAspect="1"/>
          </p:cNvSpPr>
          <p:nvPr/>
        </p:nvSpPr>
        <p:spPr>
          <a:xfrm>
            <a:off x="4247957" y="49051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Micah</a:t>
            </a:r>
          </a:p>
        </p:txBody>
      </p:sp>
      <p:sp>
        <p:nvSpPr>
          <p:cNvPr id="170" name="TextBox 169"/>
          <p:cNvSpPr txBox="1">
            <a:spLocks noChangeAspect="1"/>
          </p:cNvSpPr>
          <p:nvPr/>
        </p:nvSpPr>
        <p:spPr>
          <a:xfrm>
            <a:off x="4247957" y="52112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Nahum</a:t>
            </a:r>
          </a:p>
        </p:txBody>
      </p:sp>
      <p:sp>
        <p:nvSpPr>
          <p:cNvPr id="171" name="TextBox 170"/>
          <p:cNvSpPr txBox="1">
            <a:spLocks noChangeAspect="1"/>
          </p:cNvSpPr>
          <p:nvPr/>
        </p:nvSpPr>
        <p:spPr>
          <a:xfrm>
            <a:off x="4247957" y="55172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Habakkuk</a:t>
            </a:r>
          </a:p>
        </p:txBody>
      </p:sp>
      <p:sp>
        <p:nvSpPr>
          <p:cNvPr id="172" name="TextBox 171"/>
          <p:cNvSpPr txBox="1">
            <a:spLocks noChangeAspect="1"/>
          </p:cNvSpPr>
          <p:nvPr/>
        </p:nvSpPr>
        <p:spPr>
          <a:xfrm>
            <a:off x="4247957" y="582327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Zephaniah</a:t>
            </a:r>
          </a:p>
        </p:txBody>
      </p:sp>
      <p:sp>
        <p:nvSpPr>
          <p:cNvPr id="174" name="TextBox 173"/>
          <p:cNvSpPr txBox="1">
            <a:spLocks noChangeAspect="1"/>
          </p:cNvSpPr>
          <p:nvPr/>
        </p:nvSpPr>
        <p:spPr>
          <a:xfrm>
            <a:off x="532807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Haggai</a:t>
            </a:r>
          </a:p>
        </p:txBody>
      </p:sp>
      <p:sp>
        <p:nvSpPr>
          <p:cNvPr id="175" name="TextBox 174"/>
          <p:cNvSpPr txBox="1">
            <a:spLocks noChangeAspect="1"/>
          </p:cNvSpPr>
          <p:nvPr/>
        </p:nvSpPr>
        <p:spPr>
          <a:xfrm>
            <a:off x="532807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Zechariah</a:t>
            </a:r>
          </a:p>
        </p:txBody>
      </p:sp>
      <p:sp>
        <p:nvSpPr>
          <p:cNvPr id="176" name="TextBox 175"/>
          <p:cNvSpPr txBox="1">
            <a:spLocks noChangeAspect="1"/>
          </p:cNvSpPr>
          <p:nvPr/>
        </p:nvSpPr>
        <p:spPr>
          <a:xfrm>
            <a:off x="532807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Malachi</a:t>
            </a:r>
          </a:p>
        </p:txBody>
      </p:sp>
      <p:sp>
        <p:nvSpPr>
          <p:cNvPr id="177" name="TextBox 176"/>
          <p:cNvSpPr txBox="1">
            <a:spLocks noChangeAspect="1"/>
          </p:cNvSpPr>
          <p:nvPr/>
        </p:nvSpPr>
        <p:spPr>
          <a:xfrm>
            <a:off x="7884368" y="645824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Revelation</a:t>
            </a:r>
          </a:p>
        </p:txBody>
      </p:sp>
      <p:sp>
        <p:nvSpPr>
          <p:cNvPr id="178" name="TextBox 177"/>
          <p:cNvSpPr txBox="1">
            <a:spLocks noChangeAspect="1"/>
          </p:cNvSpPr>
          <p:nvPr/>
        </p:nvSpPr>
        <p:spPr>
          <a:xfrm>
            <a:off x="7884368" y="535981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Peter</a:t>
            </a:r>
          </a:p>
        </p:txBody>
      </p:sp>
      <p:sp>
        <p:nvSpPr>
          <p:cNvPr id="179" name="TextBox 178"/>
          <p:cNvSpPr txBox="1">
            <a:spLocks noChangeAspect="1"/>
          </p:cNvSpPr>
          <p:nvPr/>
        </p:nvSpPr>
        <p:spPr>
          <a:xfrm>
            <a:off x="7884368" y="514012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Peter</a:t>
            </a:r>
          </a:p>
        </p:txBody>
      </p:sp>
      <p:sp>
        <p:nvSpPr>
          <p:cNvPr id="180" name="TextBox 179"/>
          <p:cNvSpPr txBox="1">
            <a:spLocks noChangeAspect="1"/>
          </p:cNvSpPr>
          <p:nvPr/>
        </p:nvSpPr>
        <p:spPr>
          <a:xfrm>
            <a:off x="7884368" y="492044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James</a:t>
            </a:r>
          </a:p>
        </p:txBody>
      </p:sp>
      <p:sp>
        <p:nvSpPr>
          <p:cNvPr id="181" name="TextBox 180"/>
          <p:cNvSpPr txBox="1">
            <a:spLocks noChangeAspect="1"/>
          </p:cNvSpPr>
          <p:nvPr/>
        </p:nvSpPr>
        <p:spPr>
          <a:xfrm>
            <a:off x="7884368" y="470075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Hebrews</a:t>
            </a:r>
          </a:p>
        </p:txBody>
      </p:sp>
      <p:sp>
        <p:nvSpPr>
          <p:cNvPr id="182" name="TextBox 181"/>
          <p:cNvSpPr txBox="1">
            <a:spLocks noChangeAspect="1"/>
          </p:cNvSpPr>
          <p:nvPr/>
        </p:nvSpPr>
        <p:spPr>
          <a:xfrm>
            <a:off x="7884368" y="448106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Philemon</a:t>
            </a:r>
          </a:p>
        </p:txBody>
      </p:sp>
      <p:sp>
        <p:nvSpPr>
          <p:cNvPr id="183" name="TextBox 182"/>
          <p:cNvSpPr txBox="1">
            <a:spLocks noChangeAspect="1"/>
          </p:cNvSpPr>
          <p:nvPr/>
        </p:nvSpPr>
        <p:spPr>
          <a:xfrm>
            <a:off x="7884368" y="426138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Titus</a:t>
            </a:r>
          </a:p>
        </p:txBody>
      </p:sp>
      <p:sp>
        <p:nvSpPr>
          <p:cNvPr id="184" name="TextBox 183"/>
          <p:cNvSpPr txBox="1">
            <a:spLocks noChangeAspect="1"/>
          </p:cNvSpPr>
          <p:nvPr/>
        </p:nvSpPr>
        <p:spPr>
          <a:xfrm>
            <a:off x="7884368" y="404169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Timothy</a:t>
            </a:r>
          </a:p>
        </p:txBody>
      </p:sp>
      <p:sp>
        <p:nvSpPr>
          <p:cNvPr id="185" name="TextBox 184"/>
          <p:cNvSpPr txBox="1">
            <a:spLocks noChangeAspect="1"/>
          </p:cNvSpPr>
          <p:nvPr/>
        </p:nvSpPr>
        <p:spPr>
          <a:xfrm>
            <a:off x="7884368" y="382200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Timothy</a:t>
            </a:r>
          </a:p>
        </p:txBody>
      </p:sp>
      <p:sp>
        <p:nvSpPr>
          <p:cNvPr id="186" name="TextBox 185"/>
          <p:cNvSpPr txBox="1">
            <a:spLocks noChangeAspect="1"/>
          </p:cNvSpPr>
          <p:nvPr/>
        </p:nvSpPr>
        <p:spPr>
          <a:xfrm>
            <a:off x="7884368" y="360232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Thessalonians</a:t>
            </a:r>
          </a:p>
        </p:txBody>
      </p:sp>
      <p:sp>
        <p:nvSpPr>
          <p:cNvPr id="187" name="TextBox 186"/>
          <p:cNvSpPr txBox="1">
            <a:spLocks noChangeAspect="1"/>
          </p:cNvSpPr>
          <p:nvPr/>
        </p:nvSpPr>
        <p:spPr>
          <a:xfrm>
            <a:off x="7884368" y="338263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Thessalonians</a:t>
            </a:r>
          </a:p>
        </p:txBody>
      </p:sp>
      <p:sp>
        <p:nvSpPr>
          <p:cNvPr id="188" name="TextBox 187"/>
          <p:cNvSpPr txBox="1">
            <a:spLocks noChangeAspect="1"/>
          </p:cNvSpPr>
          <p:nvPr/>
        </p:nvSpPr>
        <p:spPr>
          <a:xfrm>
            <a:off x="7884368" y="316294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Colossians</a:t>
            </a:r>
          </a:p>
        </p:txBody>
      </p:sp>
      <p:sp>
        <p:nvSpPr>
          <p:cNvPr id="189" name="TextBox 188"/>
          <p:cNvSpPr txBox="1">
            <a:spLocks noChangeAspect="1"/>
          </p:cNvSpPr>
          <p:nvPr/>
        </p:nvSpPr>
        <p:spPr>
          <a:xfrm>
            <a:off x="7884368" y="294325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Philippians</a:t>
            </a:r>
          </a:p>
        </p:txBody>
      </p:sp>
      <p:sp>
        <p:nvSpPr>
          <p:cNvPr id="190" name="TextBox 189"/>
          <p:cNvSpPr txBox="1">
            <a:spLocks noChangeAspect="1"/>
          </p:cNvSpPr>
          <p:nvPr/>
        </p:nvSpPr>
        <p:spPr>
          <a:xfrm>
            <a:off x="7884368" y="272357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Ephesians</a:t>
            </a:r>
          </a:p>
        </p:txBody>
      </p:sp>
      <p:sp>
        <p:nvSpPr>
          <p:cNvPr id="191" name="TextBox 190"/>
          <p:cNvSpPr txBox="1">
            <a:spLocks noChangeAspect="1"/>
          </p:cNvSpPr>
          <p:nvPr/>
        </p:nvSpPr>
        <p:spPr>
          <a:xfrm>
            <a:off x="7884368" y="250388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Galatians</a:t>
            </a:r>
          </a:p>
        </p:txBody>
      </p:sp>
      <p:sp>
        <p:nvSpPr>
          <p:cNvPr id="192" name="TextBox 191"/>
          <p:cNvSpPr txBox="1">
            <a:spLocks noChangeAspect="1"/>
          </p:cNvSpPr>
          <p:nvPr/>
        </p:nvSpPr>
        <p:spPr>
          <a:xfrm>
            <a:off x="7884368" y="228419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Corinthians</a:t>
            </a:r>
          </a:p>
        </p:txBody>
      </p:sp>
      <p:sp>
        <p:nvSpPr>
          <p:cNvPr id="193" name="TextBox 192"/>
          <p:cNvSpPr txBox="1">
            <a:spLocks noChangeAspect="1"/>
          </p:cNvSpPr>
          <p:nvPr/>
        </p:nvSpPr>
        <p:spPr>
          <a:xfrm>
            <a:off x="7884368" y="206451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Corinthians</a:t>
            </a:r>
          </a:p>
        </p:txBody>
      </p:sp>
      <p:sp>
        <p:nvSpPr>
          <p:cNvPr id="194" name="TextBox 193"/>
          <p:cNvSpPr txBox="1">
            <a:spLocks noChangeAspect="1"/>
          </p:cNvSpPr>
          <p:nvPr/>
        </p:nvSpPr>
        <p:spPr>
          <a:xfrm>
            <a:off x="7884368" y="184482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Romans</a:t>
            </a:r>
          </a:p>
        </p:txBody>
      </p:sp>
      <p:sp>
        <p:nvSpPr>
          <p:cNvPr id="195" name="TextBox 194"/>
          <p:cNvSpPr txBox="1">
            <a:spLocks noChangeAspect="1"/>
          </p:cNvSpPr>
          <p:nvPr/>
        </p:nvSpPr>
        <p:spPr>
          <a:xfrm>
            <a:off x="7884368" y="579919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John</a:t>
            </a:r>
          </a:p>
        </p:txBody>
      </p:sp>
      <p:sp>
        <p:nvSpPr>
          <p:cNvPr id="196" name="TextBox 195"/>
          <p:cNvSpPr txBox="1">
            <a:spLocks noChangeAspect="1"/>
          </p:cNvSpPr>
          <p:nvPr/>
        </p:nvSpPr>
        <p:spPr>
          <a:xfrm>
            <a:off x="7884368" y="557950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John</a:t>
            </a:r>
          </a:p>
        </p:txBody>
      </p:sp>
      <p:sp>
        <p:nvSpPr>
          <p:cNvPr id="197" name="TextBox 196"/>
          <p:cNvSpPr txBox="1">
            <a:spLocks noChangeAspect="1"/>
          </p:cNvSpPr>
          <p:nvPr/>
        </p:nvSpPr>
        <p:spPr>
          <a:xfrm>
            <a:off x="7884368" y="623856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Jude</a:t>
            </a:r>
          </a:p>
        </p:txBody>
      </p:sp>
      <p:sp>
        <p:nvSpPr>
          <p:cNvPr id="198" name="TextBox 197"/>
          <p:cNvSpPr txBox="1">
            <a:spLocks noChangeAspect="1"/>
          </p:cNvSpPr>
          <p:nvPr/>
        </p:nvSpPr>
        <p:spPr>
          <a:xfrm>
            <a:off x="7884368" y="601887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3 John</a:t>
            </a: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 rot="16200000">
            <a:off x="3203885" y="1988878"/>
            <a:ext cx="792086" cy="64799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Psalms</a:t>
            </a:r>
          </a:p>
        </p:txBody>
      </p:sp>
      <p:sp>
        <p:nvSpPr>
          <p:cNvPr id="200" name="TextBox 199"/>
          <p:cNvSpPr txBox="1">
            <a:spLocks noChangeAspect="1"/>
          </p:cNvSpPr>
          <p:nvPr/>
        </p:nvSpPr>
        <p:spPr>
          <a:xfrm rot="16200000">
            <a:off x="76289" y="230808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Job</a:t>
            </a:r>
          </a:p>
        </p:txBody>
      </p:sp>
      <p:sp>
        <p:nvSpPr>
          <p:cNvPr id="201" name="TextBox 200"/>
          <p:cNvSpPr txBox="1">
            <a:spLocks noChangeAspect="1"/>
          </p:cNvSpPr>
          <p:nvPr/>
        </p:nvSpPr>
        <p:spPr>
          <a:xfrm rot="16200000">
            <a:off x="3473278" y="3194375"/>
            <a:ext cx="121575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Ecclesiastes</a:t>
            </a:r>
          </a:p>
        </p:txBody>
      </p:sp>
      <p:sp>
        <p:nvSpPr>
          <p:cNvPr id="202" name="TextBox 201"/>
          <p:cNvSpPr txBox="1">
            <a:spLocks noChangeAspect="1"/>
          </p:cNvSpPr>
          <p:nvPr/>
        </p:nvSpPr>
        <p:spPr>
          <a:xfrm rot="16200000">
            <a:off x="3725306" y="4166483"/>
            <a:ext cx="71169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Song</a:t>
            </a:r>
          </a:p>
        </p:txBody>
      </p:sp>
      <p:sp>
        <p:nvSpPr>
          <p:cNvPr id="203" name="TextBox 202"/>
          <p:cNvSpPr txBox="1">
            <a:spLocks noChangeAspect="1"/>
          </p:cNvSpPr>
          <p:nvPr/>
        </p:nvSpPr>
        <p:spPr>
          <a:xfrm rot="16200000">
            <a:off x="3685110" y="2182072"/>
            <a:ext cx="792089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Proverbs</a:t>
            </a:r>
          </a:p>
        </p:txBody>
      </p:sp>
      <p:sp>
        <p:nvSpPr>
          <p:cNvPr id="204" name="Text Box 52"/>
          <p:cNvSpPr txBox="1">
            <a:spLocks noChangeArrowheads="1"/>
          </p:cNvSpPr>
          <p:nvPr/>
        </p:nvSpPr>
        <p:spPr bwMode="auto">
          <a:xfrm>
            <a:off x="1259633" y="2060848"/>
            <a:ext cx="1080119" cy="338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000000"/>
                </a:solidFill>
                <a:cs typeface="Arial" charset="0"/>
              </a:rPr>
              <a:t>KEY:</a:t>
            </a:r>
          </a:p>
        </p:txBody>
      </p:sp>
      <p:sp>
        <p:nvSpPr>
          <p:cNvPr id="205" name="Text Box 52"/>
          <p:cNvSpPr txBox="1">
            <a:spLocks noChangeArrowheads="1"/>
          </p:cNvSpPr>
          <p:nvPr/>
        </p:nvSpPr>
        <p:spPr bwMode="auto">
          <a:xfrm rot="16200000">
            <a:off x="5970640" y="1094256"/>
            <a:ext cx="108011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cs typeface="Arial" charset="0"/>
              </a:rPr>
              <a:t>Silent Years</a:t>
            </a:r>
          </a:p>
        </p:txBody>
      </p:sp>
    </p:spTree>
    <p:extLst>
      <p:ext uri="{BB962C8B-B14F-4D97-AF65-F5344CB8AC3E}">
        <p14:creationId xmlns:p14="http://schemas.microsoft.com/office/powerpoint/2010/main" val="3173876315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21"/>
          <p:cNvSpPr txBox="1">
            <a:spLocks noChangeArrowheads="1"/>
          </p:cNvSpPr>
          <p:nvPr/>
        </p:nvSpPr>
        <p:spPr bwMode="auto">
          <a:xfrm>
            <a:off x="5508625" y="296068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巴比伦将</a:t>
            </a:r>
          </a:p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犹大驱逐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500"/>
          </a:xfrm>
          <a:gradFill flip="none" rotWithShape="1">
            <a:gsLst>
              <a:gs pos="0">
                <a:srgbClr val="2621B3">
                  <a:alpha val="60001"/>
                </a:srgbClr>
              </a:gs>
              <a:gs pos="100000">
                <a:schemeClr val="tx1">
                  <a:alpha val="84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ctr"/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耶利米的年表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23" name="Text Box 11"/>
          <p:cNvSpPr txBox="1">
            <a:spLocks noChangeArrowheads="1"/>
          </p:cNvSpPr>
          <p:nvPr/>
        </p:nvSpPr>
        <p:spPr bwMode="auto">
          <a:xfrm>
            <a:off x="356393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1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4" name="Text Box 12"/>
          <p:cNvSpPr txBox="1">
            <a:spLocks noChangeArrowheads="1"/>
          </p:cNvSpPr>
          <p:nvPr/>
        </p:nvSpPr>
        <p:spPr bwMode="auto">
          <a:xfrm>
            <a:off x="5149850" y="30432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2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682148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3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6" name="Text Box 14"/>
          <p:cNvSpPr txBox="1">
            <a:spLocks noChangeArrowheads="1"/>
          </p:cNvSpPr>
          <p:nvPr/>
        </p:nvSpPr>
        <p:spPr bwMode="auto">
          <a:xfrm>
            <a:off x="2177789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7" name="Text Box 15"/>
          <p:cNvSpPr txBox="1">
            <a:spLocks noChangeArrowheads="1"/>
          </p:cNvSpPr>
          <p:nvPr/>
        </p:nvSpPr>
        <p:spPr bwMode="auto">
          <a:xfrm>
            <a:off x="5074977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8" name="Text Box 16"/>
          <p:cNvSpPr txBox="1">
            <a:spLocks noChangeArrowheads="1"/>
          </p:cNvSpPr>
          <p:nvPr/>
        </p:nvSpPr>
        <p:spPr bwMode="auto">
          <a:xfrm>
            <a:off x="3549923" y="46101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9" name="Text Box 17"/>
          <p:cNvSpPr txBox="1">
            <a:spLocks noChangeArrowheads="1"/>
          </p:cNvSpPr>
          <p:nvPr/>
        </p:nvSpPr>
        <p:spPr bwMode="auto">
          <a:xfrm>
            <a:off x="7226573" y="45593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30" name="Rectangle 20"/>
          <p:cNvSpPr>
            <a:spLocks noChangeArrowheads="1"/>
          </p:cNvSpPr>
          <p:nvPr/>
        </p:nvSpPr>
        <p:spPr bwMode="auto">
          <a:xfrm>
            <a:off x="428625" y="5157788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耶利米在约西亚王作王第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(627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开始先知的预言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经过犹大的被毁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(586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直到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580 BC.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zh-CN" alt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他的服事有四十年之久，跨越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个君王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42875" y="5072063"/>
            <a:ext cx="8858250" cy="158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15" name="Text Box 21"/>
          <p:cNvSpPr txBox="1">
            <a:spLocks noChangeArrowheads="1"/>
          </p:cNvSpPr>
          <p:nvPr/>
        </p:nvSpPr>
        <p:spPr bwMode="auto">
          <a:xfrm>
            <a:off x="8351838" y="18891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475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323850" y="2781300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>
                <a:solidFill>
                  <a:srgbClr val="000000"/>
                </a:solidFill>
                <a:latin typeface="Arial" charset="0"/>
              </a:rPr>
              <a:t>重要时间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9750" y="2781300"/>
            <a:ext cx="8280400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57600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605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49875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597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99288" y="2362200"/>
            <a:ext cx="630237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586</a:t>
            </a:r>
          </a:p>
        </p:txBody>
      </p:sp>
      <p:sp>
        <p:nvSpPr>
          <p:cNvPr id="133138" name="Text Box 21"/>
          <p:cNvSpPr txBox="1">
            <a:spLocks noChangeArrowheads="1"/>
          </p:cNvSpPr>
          <p:nvPr/>
        </p:nvSpPr>
        <p:spPr bwMode="auto">
          <a:xfrm>
            <a:off x="468313" y="2443163"/>
            <a:ext cx="525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627</a:t>
            </a:r>
          </a:p>
        </p:txBody>
      </p:sp>
      <p:sp>
        <p:nvSpPr>
          <p:cNvPr id="133139" name="Text Box 21"/>
          <p:cNvSpPr txBox="1">
            <a:spLocks noChangeArrowheads="1"/>
          </p:cNvSpPr>
          <p:nvPr/>
        </p:nvSpPr>
        <p:spPr bwMode="auto">
          <a:xfrm>
            <a:off x="2124075" y="24431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609</a:t>
            </a:r>
          </a:p>
        </p:txBody>
      </p:sp>
      <p:sp>
        <p:nvSpPr>
          <p:cNvPr id="133140" name="Text Box 21"/>
          <p:cNvSpPr txBox="1">
            <a:spLocks noChangeArrowheads="1"/>
          </p:cNvSpPr>
          <p:nvPr/>
        </p:nvSpPr>
        <p:spPr bwMode="auto">
          <a:xfrm>
            <a:off x="468313" y="308451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呼召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124075" y="2960688"/>
            <a:ext cx="100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altLang="zh-CN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死亡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2" name="Text Box 21"/>
          <p:cNvSpPr txBox="1">
            <a:spLocks noChangeArrowheads="1"/>
          </p:cNvSpPr>
          <p:nvPr/>
        </p:nvSpPr>
        <p:spPr bwMode="auto">
          <a:xfrm>
            <a:off x="3851275" y="296068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巴比伦侵入</a:t>
            </a:r>
          </a:p>
        </p:txBody>
      </p:sp>
      <p:sp>
        <p:nvSpPr>
          <p:cNvPr id="133143" name="Text Box 21"/>
          <p:cNvSpPr txBox="1">
            <a:spLocks noChangeArrowheads="1"/>
          </p:cNvSpPr>
          <p:nvPr/>
        </p:nvSpPr>
        <p:spPr bwMode="auto">
          <a:xfrm>
            <a:off x="7092950" y="2960688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巴比伦被掳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4" name="Text Box 21"/>
          <p:cNvSpPr txBox="1">
            <a:spLocks noChangeArrowheads="1"/>
          </p:cNvSpPr>
          <p:nvPr/>
        </p:nvSpPr>
        <p:spPr bwMode="auto">
          <a:xfrm>
            <a:off x="827088" y="14446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90"/>
                </a:solidFill>
                <a:latin typeface="Arial" charset="0"/>
              </a:rPr>
              <a:t>先知服事的年表</a:t>
            </a:r>
            <a:endParaRPr lang="en-US" sz="20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916113"/>
            <a:ext cx="1125538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627-622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0033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608-605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8488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593-586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35825" y="1916113"/>
            <a:ext cx="1127125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586-585</a:t>
            </a:r>
          </a:p>
        </p:txBody>
      </p:sp>
      <p:sp>
        <p:nvSpPr>
          <p:cNvPr id="133149" name="Text Box 21"/>
          <p:cNvSpPr txBox="1">
            <a:spLocks noChangeArrowheads="1"/>
          </p:cNvSpPr>
          <p:nvPr/>
        </p:nvSpPr>
        <p:spPr bwMode="auto">
          <a:xfrm>
            <a:off x="323850" y="3738563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>
                <a:solidFill>
                  <a:srgbClr val="000000"/>
                </a:solidFill>
                <a:latin typeface="Arial" charset="0"/>
              </a:rPr>
              <a:t>犹大的君王 ：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0" name="Text Box 21"/>
          <p:cNvSpPr txBox="1">
            <a:spLocks noChangeArrowheads="1"/>
          </p:cNvSpPr>
          <p:nvPr/>
        </p:nvSpPr>
        <p:spPr bwMode="auto">
          <a:xfrm>
            <a:off x="46831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(640-609)</a:t>
            </a:r>
          </a:p>
        </p:txBody>
      </p:sp>
      <p:sp>
        <p:nvSpPr>
          <p:cNvPr id="133151" name="Text Box 21"/>
          <p:cNvSpPr txBox="1">
            <a:spLocks noChangeArrowheads="1"/>
          </p:cNvSpPr>
          <p:nvPr/>
        </p:nvSpPr>
        <p:spPr bwMode="auto">
          <a:xfrm>
            <a:off x="2051050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约哈斯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(609)</a:t>
            </a:r>
          </a:p>
        </p:txBody>
      </p:sp>
      <p:sp>
        <p:nvSpPr>
          <p:cNvPr id="133152" name="Text Box 21"/>
          <p:cNvSpPr txBox="1">
            <a:spLocks noChangeArrowheads="1"/>
          </p:cNvSpPr>
          <p:nvPr/>
        </p:nvSpPr>
        <p:spPr bwMode="auto">
          <a:xfrm>
            <a:off x="3419475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约雅敬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(608-598)</a:t>
            </a:r>
          </a:p>
        </p:txBody>
      </p:sp>
      <p:sp>
        <p:nvSpPr>
          <p:cNvPr id="133153" name="Text Box 21"/>
          <p:cNvSpPr txBox="1">
            <a:spLocks noChangeArrowheads="1"/>
          </p:cNvSpPr>
          <p:nvPr/>
        </p:nvSpPr>
        <p:spPr bwMode="auto">
          <a:xfrm>
            <a:off x="493236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约雅斤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(598-597)</a:t>
            </a:r>
          </a:p>
        </p:txBody>
      </p:sp>
      <p:sp>
        <p:nvSpPr>
          <p:cNvPr id="133154" name="Text Box 21"/>
          <p:cNvSpPr txBox="1">
            <a:spLocks noChangeArrowheads="1"/>
          </p:cNvSpPr>
          <p:nvPr/>
        </p:nvSpPr>
        <p:spPr bwMode="auto">
          <a:xfrm>
            <a:off x="7092950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西底家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(597-586)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981200" y="5562600"/>
            <a:ext cx="1828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495800" y="5105400"/>
            <a:ext cx="9144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3810000"/>
            <a:ext cx="56388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066800" y="1676400"/>
            <a:ext cx="50292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458200" y="76200"/>
            <a:ext cx="6413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342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54102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586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1905000" y="5410200"/>
            <a:ext cx="20574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哈巴谷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4419600" y="4953000"/>
            <a:ext cx="12192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约珥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46473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477000" cy="8382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 eaLnBrk="1" hangingPunct="1"/>
            <a:r>
              <a:rPr lang="zh-TW" altLang="en-US" sz="3600" b="1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" charset="0"/>
                <a:cs typeface="+mn-ea"/>
              </a:rPr>
              <a:t>耶路撒冷城的沦陷</a:t>
            </a:r>
            <a:endParaRPr lang="en-US" sz="3600" b="1" kern="10"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" charset="0"/>
              <a:cs typeface="+mn-ea"/>
            </a:endParaRP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2438400" y="16002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8" name="Rectangle 12"/>
          <p:cNvSpPr>
            <a:spLocks noChangeArrowheads="1"/>
          </p:cNvSpPr>
          <p:nvPr/>
        </p:nvSpPr>
        <p:spPr bwMode="auto">
          <a:xfrm>
            <a:off x="5638800" y="533400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耶利米哀歌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3200400" y="2438400"/>
            <a:ext cx="5181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4419600" y="3124200"/>
            <a:ext cx="2286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4876800" y="3048000"/>
            <a:ext cx="1524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以西结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4724400" y="23622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但以理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3505200" y="3048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597</a:t>
            </a:r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2286000" y="2438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605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152400" y="1676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627</a:t>
            </a: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8382000" y="3810000"/>
            <a:ext cx="762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7" name="Rectangle 21"/>
          <p:cNvSpPr>
            <a:spLocks noChangeArrowheads="1"/>
          </p:cNvSpPr>
          <p:nvPr/>
        </p:nvSpPr>
        <p:spPr bwMode="auto">
          <a:xfrm>
            <a:off x="79248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538</a:t>
            </a:r>
          </a:p>
        </p:txBody>
      </p:sp>
      <p:sp>
        <p:nvSpPr>
          <p:cNvPr id="34203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048000" y="3810000"/>
            <a:ext cx="2590800" cy="9906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kumimoji="1" lang="zh-CN" altLang="en-US" sz="3200">
                <a:ea typeface="SimSun" pitchFamily="2" charset="-122"/>
              </a:rPr>
              <a:t>耶路撒冷城的沦陷</a:t>
            </a:r>
            <a:endParaRPr kumimoji="1" lang="en-US" altLang="en-US" sz="3200">
              <a:ea typeface="ＭＳ Ｐゴシック" pitchFamily="34" charset="-128"/>
            </a:endParaRP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0" y="838200"/>
            <a:ext cx="22860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主要日期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 autoUpdateAnimBg="0"/>
      <p:bldP spid="342024" grpId="0" autoUpdateAnimBg="0"/>
      <p:bldP spid="342025" grpId="0" autoUpdateAnimBg="0"/>
      <p:bldP spid="342027" grpId="0" autoUpdateAnimBg="0"/>
      <p:bldP spid="342028" grpId="0" autoUpdateAnimBg="0"/>
      <p:bldP spid="342031" grpId="0" autoUpdateAnimBg="0"/>
      <p:bldP spid="342032" grpId="0" autoUpdateAnimBg="0"/>
      <p:bldP spid="342033" grpId="0" autoUpdateAnimBg="0"/>
      <p:bldP spid="342034" grpId="0" autoUpdateAnimBg="0"/>
      <p:bldP spid="342035" grpId="0" autoUpdateAnimBg="0"/>
      <p:bldP spid="342037" grpId="0" autoUpdateAnimBg="0"/>
      <p:bldP spid="3420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000">
                <a:solidFill>
                  <a:schemeClr val="tx1"/>
                </a:solidFill>
                <a:cs typeface="Arial"/>
              </a:rPr>
              <a:t>犹大国可恶的收场</a:t>
            </a:r>
            <a:endParaRPr kumimoji="1" lang="en-US" sz="4000">
              <a:solidFill>
                <a:schemeClr val="tx1"/>
              </a:solidFill>
              <a:cs typeface="Arial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4724400" y="2514600"/>
            <a:ext cx="169386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西底家</a:t>
            </a: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玛探雅</a:t>
            </a:r>
            <a: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597-587</a:t>
            </a:r>
            <a:b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6934200" y="25146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约哈斯</a:t>
            </a: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沙龙</a:t>
            </a:r>
            <a: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3375025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2667000" y="45720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约雅斤</a:t>
            </a: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br>
              <a:rPr lang="en-US" altLang="ja-JP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sz="2400" b="1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84006" name="Text Box 7"/>
          <p:cNvSpPr txBox="1">
            <a:spLocks noChangeArrowheads="1"/>
          </p:cNvSpPr>
          <p:nvPr/>
        </p:nvSpPr>
        <p:spPr bwMode="auto">
          <a:xfrm>
            <a:off x="3962400" y="10668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>
                <a:solidFill>
                  <a:srgbClr val="FFFFFF"/>
                </a:solidFill>
                <a:latin typeface="Arial"/>
                <a:cs typeface="Arial"/>
              </a:rPr>
              <a:t>约西亚</a:t>
            </a: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2346325" y="2468563"/>
            <a:ext cx="2057400" cy="1784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3B600"/>
                </a:solidFill>
                <a:latin typeface="Arial" charset="0"/>
                <a:cs typeface="Arial" charset="0"/>
              </a:rPr>
              <a:t>约雅敬</a:t>
            </a:r>
            <a:endParaRPr lang="en-US" altLang="zh-CN" b="1">
              <a:solidFill>
                <a:srgbClr val="F3B6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000" b="1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sz="3000" b="1">
                <a:solidFill>
                  <a:srgbClr val="F3B600"/>
                </a:solidFill>
                <a:latin typeface="Arial" charset="0"/>
                <a:cs typeface="Arial" charset="0"/>
              </a:rPr>
              <a:t>以利雅敬</a:t>
            </a:r>
            <a:r>
              <a:rPr lang="en-US" altLang="ja-JP" sz="3000" b="1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sz="3000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609-598</a:t>
            </a:r>
            <a:b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b="1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457200" y="2468563"/>
            <a:ext cx="1693863" cy="1077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5DBACA"/>
                </a:solidFill>
                <a:latin typeface="Arial" charset="0"/>
                <a:cs typeface="Arial" charset="0"/>
              </a:rPr>
              <a:t>约哈难</a:t>
            </a:r>
            <a:br>
              <a:rPr lang="en-US" altLang="ja-JP" b="1">
                <a:solidFill>
                  <a:srgbClr val="5DBACA"/>
                </a:solidFill>
                <a:latin typeface="Arial" charset="0"/>
                <a:cs typeface="Arial" charset="0"/>
              </a:rPr>
            </a:br>
            <a:r>
              <a:rPr lang="en-US" altLang="ja-JP" b="1">
                <a:solidFill>
                  <a:srgbClr val="5DBACA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>
                <a:solidFill>
                  <a:srgbClr val="5DBACA"/>
                </a:solidFill>
                <a:latin typeface="Arial" charset="0"/>
                <a:cs typeface="Arial" charset="0"/>
              </a:rPr>
              <a:t>无统治</a:t>
            </a:r>
            <a:r>
              <a:rPr lang="en-US" altLang="ja-JP" b="1">
                <a:solidFill>
                  <a:srgbClr val="5DBACA"/>
                </a:solidFill>
                <a:latin typeface="Arial" charset="0"/>
                <a:cs typeface="Arial" charset="0"/>
              </a:rPr>
              <a:t>)</a:t>
            </a:r>
            <a:endParaRPr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84009" name="Group 10"/>
          <p:cNvGrpSpPr>
            <a:grpSpLocks/>
          </p:cNvGrpSpPr>
          <p:nvPr/>
        </p:nvGrpSpPr>
        <p:grpSpPr bwMode="auto">
          <a:xfrm>
            <a:off x="1295400" y="1646238"/>
            <a:ext cx="6405563" cy="930275"/>
            <a:chOff x="816" y="1296"/>
            <a:chExt cx="4035" cy="58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5819" name="Line 11"/>
            <p:cNvSpPr>
              <a:spLocks noChangeShapeType="1"/>
            </p:cNvSpPr>
            <p:nvPr/>
          </p:nvSpPr>
          <p:spPr bwMode="auto">
            <a:xfrm>
              <a:off x="816" y="1584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0" name="Line 12"/>
            <p:cNvSpPr>
              <a:spLocks noChangeShapeType="1"/>
            </p:cNvSpPr>
            <p:nvPr/>
          </p:nvSpPr>
          <p:spPr bwMode="auto">
            <a:xfrm>
              <a:off x="3547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1" name="Line 13"/>
            <p:cNvSpPr>
              <a:spLocks noChangeShapeType="1"/>
            </p:cNvSpPr>
            <p:nvPr/>
          </p:nvSpPr>
          <p:spPr bwMode="auto">
            <a:xfrm>
              <a:off x="4851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2" name="Line 14"/>
            <p:cNvSpPr>
              <a:spLocks noChangeShapeType="1"/>
            </p:cNvSpPr>
            <p:nvPr/>
          </p:nvSpPr>
          <p:spPr bwMode="auto">
            <a:xfrm>
              <a:off x="2880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3" name="Line 15"/>
            <p:cNvSpPr>
              <a:spLocks noChangeShapeType="1"/>
            </p:cNvSpPr>
            <p:nvPr/>
          </p:nvSpPr>
          <p:spPr bwMode="auto">
            <a:xfrm>
              <a:off x="212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4" name="Line 16"/>
            <p:cNvSpPr>
              <a:spLocks noChangeShapeType="1"/>
            </p:cNvSpPr>
            <p:nvPr/>
          </p:nvSpPr>
          <p:spPr bwMode="auto">
            <a:xfrm>
              <a:off x="819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4038600" y="56388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>
                <a:solidFill>
                  <a:srgbClr val="FFBCF0"/>
                </a:solidFill>
                <a:latin typeface="Arial"/>
                <a:cs typeface="Arial"/>
              </a:rPr>
              <a:t>被虏</a:t>
            </a:r>
            <a:endParaRPr lang="en-US" i="1">
              <a:solidFill>
                <a:srgbClr val="FFBCF0"/>
              </a:solidFill>
              <a:latin typeface="Arial"/>
              <a:cs typeface="Arial"/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 flipV="1">
            <a:off x="5410200" y="5486400"/>
            <a:ext cx="10668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4012" name="Text Box 19"/>
          <p:cNvSpPr txBox="1">
            <a:spLocks noChangeArrowheads="1"/>
          </p:cNvSpPr>
          <p:nvPr/>
        </p:nvSpPr>
        <p:spPr bwMode="auto">
          <a:xfrm>
            <a:off x="8426450" y="90488"/>
            <a:ext cx="698500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256</a:t>
            </a:r>
            <a:endParaRPr 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4013" name="Text Box 20"/>
          <p:cNvSpPr txBox="1">
            <a:spLocks noChangeArrowheads="1"/>
          </p:cNvSpPr>
          <p:nvPr/>
        </p:nvSpPr>
        <p:spPr bwMode="auto">
          <a:xfrm>
            <a:off x="6283325" y="6019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FFFF"/>
                </a:solidFill>
                <a:latin typeface="Arial"/>
                <a:cs typeface="Arial"/>
              </a:rPr>
              <a:t>好王</a:t>
            </a:r>
            <a:endParaRPr lang="en-US" sz="18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4014" name="Text Box 21"/>
          <p:cNvSpPr txBox="1">
            <a:spLocks noChangeArrowheads="1"/>
          </p:cNvSpPr>
          <p:nvPr/>
        </p:nvSpPr>
        <p:spPr bwMode="auto">
          <a:xfrm>
            <a:off x="6283325" y="6400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3B600"/>
                </a:solidFill>
                <a:latin typeface="Arial"/>
                <a:cs typeface="Arial"/>
              </a:rPr>
              <a:t>坏王</a:t>
            </a:r>
            <a:endParaRPr lang="en-US" sz="1800">
              <a:solidFill>
                <a:srgbClr val="F3B600"/>
              </a:solidFill>
              <a:latin typeface="Arial"/>
              <a:cs typeface="Arial"/>
            </a:endParaRPr>
          </a:p>
        </p:txBody>
      </p:sp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6172200" y="51054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i="1">
                <a:solidFill>
                  <a:srgbClr val="FFBCF0"/>
                </a:solidFill>
                <a:latin typeface="Arial"/>
                <a:cs typeface="Arial"/>
              </a:rPr>
              <a:t>巴比伦</a:t>
            </a:r>
            <a:endParaRPr lang="en-US" i="1">
              <a:solidFill>
                <a:srgbClr val="FFBCF0"/>
              </a:solidFill>
              <a:latin typeface="Arial"/>
              <a:cs typeface="Arial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657600" y="914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9" name="Oval 24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30" name="Text Box 25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705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7" name="Oval 27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8" name="Text Box 28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133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5" name="Oval 30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6" name="Text Box 31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209800" y="4343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3" name="Oval 33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4" name="Text Box 34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4958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1" name="Oval 36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2" name="Text Box 37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  <p:bldP spid="375812" grpId="0" build="p" autoUpdateAnimBg="0"/>
      <p:bldP spid="375814" grpId="0" build="p" autoUpdateAnimBg="0"/>
      <p:bldP spid="375816" grpId="0" build="p" autoUpdateAnimBg="0"/>
      <p:bldP spid="375817" grpId="0" build="p" autoUpdateAnimBg="0"/>
      <p:bldP spid="375825" grpId="0" build="p" autoUpdateAnimBg="0"/>
      <p:bldP spid="37583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9"/>
          <p:cNvSpPr>
            <a:spLocks noChangeArrowheads="1"/>
          </p:cNvSpPr>
          <p:nvPr/>
        </p:nvSpPr>
        <p:spPr bwMode="auto">
          <a:xfrm>
            <a:off x="0" y="5334000"/>
            <a:ext cx="8686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07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391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-76200" y="52578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0565" name="Rectangle 32"/>
          <p:cNvSpPr>
            <a:spLocks noChangeArrowheads="1"/>
          </p:cNvSpPr>
          <p:nvPr/>
        </p:nvSpPr>
        <p:spPr bwMode="auto">
          <a:xfrm>
            <a:off x="2438400" y="1524000"/>
            <a:ext cx="6705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450566" name="Rectangle 33"/>
          <p:cNvSpPr>
            <a:spLocks noChangeArrowheads="1"/>
          </p:cNvSpPr>
          <p:nvPr/>
        </p:nvSpPr>
        <p:spPr bwMode="auto">
          <a:xfrm>
            <a:off x="4572000" y="2133600"/>
            <a:ext cx="4572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648200" y="2057400"/>
            <a:ext cx="2946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362200" y="14478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42672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597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981200" y="1905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605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162800" cy="990600"/>
          </a:xfrm>
          <a:solidFill>
            <a:srgbClr val="004200"/>
          </a:solidFill>
          <a:ln>
            <a:solidFill>
              <a:schemeClr val="tx2"/>
            </a:solidFill>
          </a:ln>
          <a:effectLst>
            <a:prstShdw prst="shdw17" dist="17961" dir="2700000">
              <a:schemeClr val="tx2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约西亚的儿子和先知</a:t>
            </a:r>
            <a:endParaRPr kumimoji="1" lang="en-US" alt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6317" name="Rectangle 44"/>
          <p:cNvSpPr>
            <a:spLocks noChangeArrowheads="1"/>
          </p:cNvSpPr>
          <p:nvPr/>
        </p:nvSpPr>
        <p:spPr bwMode="auto">
          <a:xfrm>
            <a:off x="0" y="2590800"/>
            <a:ext cx="8001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18" name="Rectangle 45"/>
          <p:cNvSpPr>
            <a:spLocks noChangeArrowheads="1"/>
          </p:cNvSpPr>
          <p:nvPr/>
        </p:nvSpPr>
        <p:spPr bwMode="auto">
          <a:xfrm>
            <a:off x="990600" y="6172200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>
                <a:solidFill>
                  <a:srgbClr val="FFFFFF"/>
                </a:solidFill>
                <a:latin typeface="Arial" charset="0"/>
                <a:cs typeface="Arial" charset="0"/>
              </a:rPr>
              <a:t>短暂的傀儡王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6319" name="Rectangle 46"/>
          <p:cNvSpPr>
            <a:spLocks noChangeArrowheads="1"/>
          </p:cNvSpPr>
          <p:nvPr/>
        </p:nvSpPr>
        <p:spPr bwMode="auto">
          <a:xfrm>
            <a:off x="12954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0" name="Rectangle 47"/>
          <p:cNvSpPr>
            <a:spLocks noChangeArrowheads="1"/>
          </p:cNvSpPr>
          <p:nvPr/>
        </p:nvSpPr>
        <p:spPr bwMode="auto">
          <a:xfrm>
            <a:off x="45720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1" name="Rectangle 48"/>
          <p:cNvSpPr>
            <a:spLocks noChangeArrowheads="1"/>
          </p:cNvSpPr>
          <p:nvPr/>
        </p:nvSpPr>
        <p:spPr bwMode="auto">
          <a:xfrm>
            <a:off x="381000" y="6172200"/>
            <a:ext cx="609600" cy="457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2" name="Rectangle 49"/>
          <p:cNvSpPr>
            <a:spLocks noChangeArrowheads="1"/>
          </p:cNvSpPr>
          <p:nvPr/>
        </p:nvSpPr>
        <p:spPr bwMode="auto">
          <a:xfrm>
            <a:off x="7924800" y="2743200"/>
            <a:ext cx="10668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kumimoji="1"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城市沉沦</a:t>
            </a:r>
            <a:endParaRPr kumimoji="1"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6388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西底家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914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609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 rot="-5400000">
            <a:off x="3581400" y="3086100"/>
            <a:ext cx="21336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Jehoiachin</a:t>
            </a: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057400" y="3028950"/>
            <a:ext cx="2133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约雅敬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-2286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约西亚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572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	</a:t>
            </a: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38100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21717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56388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26332" name="Rectangle 64"/>
          <p:cNvSpPr>
            <a:spLocks noChangeArrowheads="1"/>
          </p:cNvSpPr>
          <p:nvPr/>
        </p:nvSpPr>
        <p:spPr bwMode="auto">
          <a:xfrm>
            <a:off x="-152400" y="56388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627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 rot="-5400000">
            <a:off x="533400" y="300990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Jehoahaz</a:t>
            </a:r>
          </a:p>
        </p:txBody>
      </p:sp>
    </p:spTree>
    <p:extLst>
      <p:ext uri="{BB962C8B-B14F-4D97-AF65-F5344CB8AC3E}">
        <p14:creationId xmlns:p14="http://schemas.microsoft.com/office/powerpoint/2010/main" val="387448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utoUpdateAnimBg="0"/>
      <p:bldP spid="29721" grpId="0" autoUpdateAnimBg="0"/>
      <p:bldP spid="29724" grpId="0" autoUpdateAnimBg="0"/>
      <p:bldP spid="29723" grpId="0" autoUpdateAnimBg="0"/>
      <p:bldP spid="29730" grpId="0" autoUpdateAnimBg="0"/>
      <p:bldP spid="29731" grpId="0" autoUpdateAnimBg="0"/>
      <p:bldP spid="29746" grpId="0" autoUpdateAnimBg="0"/>
      <p:bldP spid="29747" grpId="0" autoUpdateAnimBg="0"/>
      <p:bldP spid="29752" grpId="0" autoUpdateAnimBg="0"/>
      <p:bldP spid="29753" grpId="0" autoUpdateAnimBg="0"/>
      <p:bldP spid="29755" grpId="0" autoUpdateAnimBg="0"/>
      <p:bldP spid="29756" grpId="0" autoUpdateAnimBg="0"/>
      <p:bldP spid="29757" grpId="0" autoUpdateAnimBg="0"/>
      <p:bldP spid="29758" grpId="0" autoUpdateAnimBg="0"/>
      <p:bldP spid="29759" grpId="0" autoUpdateAnimBg="0"/>
      <p:bldP spid="297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004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6477000" cy="1295400"/>
          </a:xfrm>
          <a:solidFill>
            <a:srgbClr val="0042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004200"/>
                </a:solidFill>
                <a:latin typeface="Times" pitchFamily="-112" charset="0"/>
              </a:rPr>
              <a:t>The Postexilic Era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67000" y="3505200"/>
            <a:ext cx="6477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505200"/>
            <a:ext cx="13716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560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838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586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1905000" y="266700"/>
            <a:ext cx="538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zh-TW" altLang="en-U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被掳后时代</a:t>
            </a:r>
            <a:endParaRPr lang="en-US" sz="3600" kern="1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2362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539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30480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536</a:t>
            </a: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48006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516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-76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605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4038600" y="18669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哈该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40386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撒迦利亚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7467600" y="22479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玛拉基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8862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520</a:t>
            </a: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838200" y="129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圣殿建造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7053263" y="5105400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以斯拉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75438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尼希米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67000" y="3505200"/>
            <a:ext cx="914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114800" y="3505200"/>
            <a:ext cx="1295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28600" y="1295400"/>
            <a:ext cx="609600" cy="457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2667000" y="510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所罗巴伯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7543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444-425</a:t>
            </a:r>
          </a:p>
        </p:txBody>
      </p:sp>
      <p:sp>
        <p:nvSpPr>
          <p:cNvPr id="264216" name="Rectangle 24"/>
          <p:cNvSpPr>
            <a:spLocks noChangeArrowheads="1"/>
          </p:cNvSpPr>
          <p:nvPr/>
        </p:nvSpPr>
        <p:spPr bwMode="auto">
          <a:xfrm>
            <a:off x="5867400" y="51054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以斯帖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5638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483-473</a:t>
            </a:r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762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先知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76200" y="52197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其他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0" y="61150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波斯国王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22098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塞鲁士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39624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大利乌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53340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亚哈随鲁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70104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亚达薛西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pic>
        <p:nvPicPr>
          <p:cNvPr id="47137" name="Picture 33" descr="1Temp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8" name="Picture 34" descr="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6429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utoUpdateAnimBg="0"/>
      <p:bldP spid="264200" grpId="0" autoUpdateAnimBg="0"/>
      <p:bldP spid="264201" grpId="0" autoUpdateAnimBg="0"/>
      <p:bldP spid="264202" grpId="0" autoUpdateAnimBg="0"/>
      <p:bldP spid="264203" grpId="0" autoUpdateAnimBg="0"/>
      <p:bldP spid="264204" grpId="0" autoUpdateAnimBg="0"/>
      <p:bldP spid="264205" grpId="0" autoUpdateAnimBg="0"/>
      <p:bldP spid="264206" grpId="0" autoUpdateAnimBg="0"/>
      <p:bldP spid="264207" grpId="0" autoUpdateAnimBg="0"/>
      <p:bldP spid="264209" grpId="0" autoUpdateAnimBg="0"/>
      <p:bldP spid="264210" grpId="0" autoUpdateAnimBg="0"/>
      <p:bldP spid="264214" grpId="0" autoUpdateAnimBg="0"/>
      <p:bldP spid="264215" grpId="0" autoUpdateAnimBg="0"/>
      <p:bldP spid="264216" grpId="0" autoUpdateAnimBg="0"/>
      <p:bldP spid="264217" grpId="0" autoUpdateAnimBg="0"/>
      <p:bldP spid="264221" grpId="0" autoUpdateAnimBg="0"/>
      <p:bldP spid="264222" grpId="0" autoUpdateAnimBg="0"/>
      <p:bldP spid="264223" grpId="0" autoUpdateAnimBg="0"/>
      <p:bldP spid="2642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66294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Two 70-Year Exiles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5638800" y="3505200"/>
            <a:ext cx="3581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3505200"/>
            <a:ext cx="2590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  <a:ea typeface="Osaka" charset="0"/>
              </a:rPr>
              <a:t>560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2133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586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1295400" y="114300"/>
            <a:ext cx="6553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两段</a:t>
            </a:r>
            <a:r>
              <a:rPr lang="en-US" altLang="zh-CN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70</a:t>
            </a: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年的被虏时期</a:t>
            </a:r>
            <a:endParaRPr lang="en-US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  <a:ea typeface="+mn-ea"/>
              <a:cs typeface="Arial" charset="0"/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2590800" y="1524000"/>
            <a:ext cx="2057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  <a:defRPr/>
            </a:pP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Osaka" charset="0"/>
                <a:cs typeface="Arial" charset="0"/>
              </a:rPr>
              <a:t>百姓被虏</a:t>
            </a:r>
            <a:endParaRPr lang="en-US" sz="3600" b="1">
              <a:solidFill>
                <a:srgbClr val="FFFFFF"/>
              </a:solidFill>
              <a:latin typeface="Times New Roman" charset="0"/>
              <a:ea typeface="Osaka" charset="0"/>
              <a:cs typeface="Arial" charset="0"/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114800" y="41148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zh-CN" altLang="en-US" sz="3600" b="1">
                <a:solidFill>
                  <a:srgbClr val="FFFF00"/>
                </a:solidFill>
                <a:latin typeface="Times New Roman" charset="0"/>
                <a:ea typeface="Osaka" charset="0"/>
              </a:rPr>
              <a:t>圣殿被掳</a:t>
            </a:r>
            <a:endParaRPr lang="en-US" sz="3600" b="1">
              <a:solidFill>
                <a:srgbClr val="FFFF00"/>
              </a:solidFill>
              <a:latin typeface="Times New Roman" charset="0"/>
              <a:ea typeface="Osaka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181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539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5867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536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467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516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533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605</a:t>
            </a:r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990600" y="2667000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2590800" y="4191000"/>
            <a:ext cx="541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76200" y="4941168"/>
            <a:ext cx="92964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这地要全变为荒废，令人惊骇；这些国家要服事巴比伦王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。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满了以后，我要按着他们的罪孽惩罚巴比伦王和那国，就是迦勒底人之地，使它永远荒凉。”这是耶和华的宣告。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耶利米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25:11-12).</a:t>
            </a:r>
          </a:p>
        </p:txBody>
      </p:sp>
    </p:spTree>
    <p:extLst>
      <p:ext uri="{BB962C8B-B14F-4D97-AF65-F5344CB8AC3E}">
        <p14:creationId xmlns:p14="http://schemas.microsoft.com/office/powerpoint/2010/main" val="24612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0" grpId="0" autoUpdateAnimBg="0"/>
      <p:bldP spid="346121" grpId="0" autoUpdateAnimBg="0"/>
      <p:bldP spid="346122" grpId="0" autoUpdateAnimBg="0"/>
      <p:bldP spid="346123" grpId="0" autoUpdateAnimBg="0"/>
      <p:bldP spid="346124" grpId="0" autoUpdateAnimBg="0"/>
      <p:bldP spid="346125" grpId="0" autoUpdateAnimBg="0"/>
      <p:bldP spid="346127" grpId="0" animBg="1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lang="en-US" altLang="ja-JP" sz="4000" b="1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908897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8916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9574"/>
            <a:ext cx="9144000" cy="646331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zh-TW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先知书的排列</a:t>
            </a:r>
            <a:endParaRPr 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369300" y="-476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445</a:t>
            </a: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648" y="1484784"/>
            <a:ext cx="3672408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r-IN" sz="2000" b="1">
                <a:solidFill>
                  <a:srgbClr val="FFFFFF"/>
                </a:solidFill>
                <a:latin typeface="Arial" charset="0"/>
              </a:rPr>
              <a:t>被掳前         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(800-606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056" y="1484784"/>
            <a:ext cx="2016224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被掳期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(606-536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2280" y="1484784"/>
            <a:ext cx="2051720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归回后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(536-400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0" y="3568824"/>
            <a:ext cx="1187624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692" y="2916232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扫</a:t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endParaRPr lang="en-SG" sz="16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64" y="2916232"/>
            <a:ext cx="466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大</a:t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卫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981" y="2670011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所</a:t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门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95536" y="3201516"/>
            <a:ext cx="0" cy="73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816124" y="3212976"/>
            <a:ext cx="1146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187624" y="2996952"/>
            <a:ext cx="360040" cy="1156320"/>
            <a:chOff x="1187624" y="2996952"/>
            <a:chExt cx="1187624" cy="1156320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1187624" y="2996952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187624" y="4149080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1187624" y="2996952"/>
              <a:ext cx="1146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96361"/>
              </p:ext>
            </p:extLst>
          </p:nvPr>
        </p:nvGraphicFramePr>
        <p:xfrm>
          <a:off x="1475657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以色列</a:t>
                      </a:r>
                      <a:endParaRPr lang="en-SG" sz="1600" kern="0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何西亚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Arial"/>
                          <a:cs typeface="Arial"/>
                        </a:rPr>
                        <a:t>阿摩司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21220"/>
              </p:ext>
            </p:extLst>
          </p:nvPr>
        </p:nvGraphicFramePr>
        <p:xfrm>
          <a:off x="3347865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亚述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约拿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那鸿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flipV="1">
            <a:off x="1259632" y="4149080"/>
            <a:ext cx="7884368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5239"/>
              </p:ext>
            </p:extLst>
          </p:nvPr>
        </p:nvGraphicFramePr>
        <p:xfrm>
          <a:off x="3275856" y="4365104"/>
          <a:ext cx="17281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以东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俄巴底亚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5148064" y="3645024"/>
            <a:ext cx="1872208" cy="11521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26199"/>
              </p:ext>
            </p:extLst>
          </p:nvPr>
        </p:nvGraphicFramePr>
        <p:xfrm>
          <a:off x="7129362" y="3429000"/>
          <a:ext cx="201463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在耶路撒冷的犹太人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哈该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撒迦利亚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玛拉基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92377"/>
              </p:ext>
            </p:extLst>
          </p:nvPr>
        </p:nvGraphicFramePr>
        <p:xfrm>
          <a:off x="5220073" y="3719304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被放逐的犹太人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以西结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但以理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79934"/>
              </p:ext>
            </p:extLst>
          </p:nvPr>
        </p:nvGraphicFramePr>
        <p:xfrm>
          <a:off x="1475657" y="3645024"/>
          <a:ext cx="17281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犹大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哈巴谷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以赛亚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耶利米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约珥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弥迦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西番雅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耶利米哀歌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868144" y="6165304"/>
            <a:ext cx="3147086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The Daily Walk</a:t>
            </a:r>
          </a:p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Adapted from </a:t>
            </a:r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Old Testament</a:t>
            </a:r>
          </a:p>
          <a:p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Bible Press, 1978</a:t>
            </a:r>
          </a:p>
        </p:txBody>
      </p:sp>
    </p:spTree>
    <p:extLst>
      <p:ext uri="{BB962C8B-B14F-4D97-AF65-F5344CB8AC3E}">
        <p14:creationId xmlns:p14="http://schemas.microsoft.com/office/powerpoint/2010/main" val="3541265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3" grpId="0"/>
      <p:bldP spid="1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73"/>
          <p:cNvSpPr>
            <a:spLocks noChangeArrowheads="1"/>
          </p:cNvSpPr>
          <p:nvPr/>
        </p:nvSpPr>
        <p:spPr bwMode="auto">
          <a:xfrm rot="-9556">
            <a:off x="4800600" y="4648200"/>
            <a:ext cx="32766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4213" name="Text Box 69"/>
          <p:cNvSpPr txBox="1">
            <a:spLocks noChangeArrowheads="1"/>
          </p:cNvSpPr>
          <p:nvPr/>
        </p:nvSpPr>
        <p:spPr bwMode="auto">
          <a:xfrm rot="21591923">
            <a:off x="4951413" y="4794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bg2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chemeClr val="bg2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4" name="Text Box 70"/>
          <p:cNvSpPr txBox="1">
            <a:spLocks noChangeArrowheads="1"/>
          </p:cNvSpPr>
          <p:nvPr/>
        </p:nvSpPr>
        <p:spPr bwMode="auto">
          <a:xfrm rot="21591923">
            <a:off x="4953000" y="5556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5" name="Text Box 71"/>
          <p:cNvSpPr txBox="1">
            <a:spLocks noChangeArrowheads="1"/>
          </p:cNvSpPr>
          <p:nvPr/>
        </p:nvSpPr>
        <p:spPr bwMode="auto">
          <a:xfrm rot="21591923">
            <a:off x="4954588" y="5937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6" name="Text Box 72"/>
          <p:cNvSpPr txBox="1">
            <a:spLocks noChangeArrowheads="1"/>
          </p:cNvSpPr>
          <p:nvPr/>
        </p:nvSpPr>
        <p:spPr bwMode="auto">
          <a:xfrm rot="21591923">
            <a:off x="4948238" y="519112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以色列的王朝改变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07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没有动画</a:t>
            </a:r>
            <a:r>
              <a:rPr kumimoji="0" 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7" name="Text Box 33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8" name="Text Box 34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1" name="Text Box 37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 rot="19866539">
            <a:off x="13716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1" name="Text Box 57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2" name="Text Box 58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3" name="Text Box 59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4" name="Text Box 60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5" name="Text Box 61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59" name="Rectangle 76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9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 rot="19866539">
            <a:off x="4579938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7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3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grpSp>
        <p:nvGrpSpPr>
          <p:cNvPr id="104499" name="Group 65"/>
          <p:cNvGrpSpPr>
            <a:grpSpLocks/>
          </p:cNvGrpSpPr>
          <p:nvPr/>
        </p:nvGrpSpPr>
        <p:grpSpPr bwMode="auto">
          <a:xfrm rot="-56805">
            <a:off x="4800600" y="4724400"/>
            <a:ext cx="3733800" cy="1752600"/>
            <a:chOff x="3024" y="2928"/>
            <a:chExt cx="2352" cy="1104"/>
          </a:xfrm>
        </p:grpSpPr>
        <p:sp>
          <p:nvSpPr>
            <p:cNvPr id="104504" name="Rectangle 66"/>
            <p:cNvSpPr>
              <a:spLocks noChangeArrowheads="1"/>
            </p:cNvSpPr>
            <p:nvPr/>
          </p:nvSpPr>
          <p:spPr bwMode="auto">
            <a:xfrm>
              <a:off x="3024" y="2928"/>
              <a:ext cx="2064" cy="11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86435" name="Text Box 67"/>
            <p:cNvSpPr txBox="1">
              <a:spLocks noChangeArrowheads="1"/>
            </p:cNvSpPr>
            <p:nvPr/>
          </p:nvSpPr>
          <p:spPr bwMode="auto">
            <a:xfrm rot="1479">
              <a:off x="3120" y="302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chemeClr val="bg2"/>
                  </a:solidFill>
                  <a:latin typeface="Arial"/>
                  <a:ea typeface="+mn-ea"/>
                  <a:cs typeface="Arial"/>
                </a:rPr>
                <a:t>以色列的王（全部是坏的）</a:t>
              </a:r>
              <a:endParaRPr lang="en-US" sz="1800" b="1" dirty="0">
                <a:solidFill>
                  <a:schemeClr val="bg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6" name="Text Box 68"/>
            <p:cNvSpPr txBox="1">
              <a:spLocks noChangeArrowheads="1"/>
            </p:cNvSpPr>
            <p:nvPr/>
          </p:nvSpPr>
          <p:spPr bwMode="auto">
            <a:xfrm rot="1479">
              <a:off x="3120" y="350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800080"/>
                  </a:solidFill>
                  <a:latin typeface="Arial"/>
                  <a:ea typeface="+mn-ea"/>
                  <a:cs typeface="Arial"/>
                </a:rPr>
                <a:t>犹大的坏王</a:t>
              </a:r>
              <a:endParaRPr lang="en-US" sz="1800" b="1" dirty="0">
                <a:solidFill>
                  <a:srgbClr val="80008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7" name="Text Box 69"/>
            <p:cNvSpPr txBox="1">
              <a:spLocks noChangeArrowheads="1"/>
            </p:cNvSpPr>
            <p:nvPr/>
          </p:nvSpPr>
          <p:spPr bwMode="auto">
            <a:xfrm rot="1479">
              <a:off x="3120" y="374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701A1F"/>
                  </a:solidFill>
                  <a:latin typeface="Arial"/>
                  <a:ea typeface="+mn-ea"/>
                  <a:cs typeface="Arial"/>
                </a:rPr>
                <a:t>犹大的好王</a:t>
              </a:r>
              <a:endParaRPr lang="en-US" sz="1800" b="1" dirty="0">
                <a:solidFill>
                  <a:srgbClr val="701A1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8" name="Text Box 70"/>
            <p:cNvSpPr txBox="1">
              <a:spLocks noChangeArrowheads="1"/>
            </p:cNvSpPr>
            <p:nvPr/>
          </p:nvSpPr>
          <p:spPr bwMode="auto">
            <a:xfrm rot="1479">
              <a:off x="3120" y="327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chemeClr val="hlink"/>
                  </a:solidFill>
                  <a:latin typeface="Arial"/>
                  <a:ea typeface="+mn-ea"/>
                  <a:cs typeface="Arial"/>
                </a:rPr>
                <a:t>以色列的王朝改变</a:t>
              </a:r>
              <a:endParaRPr lang="en-US" sz="1800" b="1" dirty="0">
                <a:solidFill>
                  <a:schemeClr val="hlink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4500" name="Rectangle 71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04501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5"/>
          <p:cNvSpPr>
            <a:spLocks noChangeArrowheads="1"/>
          </p:cNvSpPr>
          <p:nvPr/>
        </p:nvSpPr>
        <p:spPr bwMode="auto">
          <a:xfrm>
            <a:off x="0" y="1524000"/>
            <a:ext cx="4495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2" name="Rectangle 56"/>
          <p:cNvSpPr>
            <a:spLocks noChangeArrowheads="1"/>
          </p:cNvSpPr>
          <p:nvPr/>
        </p:nvSpPr>
        <p:spPr bwMode="auto">
          <a:xfrm>
            <a:off x="4495800" y="1981200"/>
            <a:ext cx="46482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3" name="Rectangle 57"/>
          <p:cNvSpPr>
            <a:spLocks noChangeArrowheads="1"/>
          </p:cNvSpPr>
          <p:nvPr/>
        </p:nvSpPr>
        <p:spPr bwMode="auto">
          <a:xfrm>
            <a:off x="4495800" y="1143000"/>
            <a:ext cx="4648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4" name="Rectangle 58"/>
          <p:cNvSpPr>
            <a:spLocks noChangeArrowheads="1"/>
          </p:cNvSpPr>
          <p:nvPr/>
        </p:nvSpPr>
        <p:spPr bwMode="auto">
          <a:xfrm>
            <a:off x="0" y="41148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5" name="Rectangle 59"/>
          <p:cNvSpPr>
            <a:spLocks noChangeArrowheads="1"/>
          </p:cNvSpPr>
          <p:nvPr/>
        </p:nvSpPr>
        <p:spPr bwMode="auto">
          <a:xfrm>
            <a:off x="0" y="3352800"/>
            <a:ext cx="44958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6" name="Rectangle 60"/>
          <p:cNvSpPr>
            <a:spLocks noChangeArrowheads="1"/>
          </p:cNvSpPr>
          <p:nvPr/>
        </p:nvSpPr>
        <p:spPr bwMode="auto">
          <a:xfrm>
            <a:off x="3124200" y="5943600"/>
            <a:ext cx="6019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7" name="Rectangle 61"/>
          <p:cNvSpPr>
            <a:spLocks noChangeArrowheads="1"/>
          </p:cNvSpPr>
          <p:nvPr/>
        </p:nvSpPr>
        <p:spPr bwMode="auto">
          <a:xfrm>
            <a:off x="0" y="5943600"/>
            <a:ext cx="1676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kumimoji="0" lang="zh-CN" altLang="en-US" sz="3600" dirty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17769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19866539">
            <a:off x="8045450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6" name="Text Box 52"/>
          <p:cNvSpPr txBox="1">
            <a:spLocks noChangeArrowheads="1"/>
          </p:cNvSpPr>
          <p:nvPr/>
        </p:nvSpPr>
        <p:spPr bwMode="auto">
          <a:xfrm rot="1479">
            <a:off x="4953000" y="4721225"/>
            <a:ext cx="419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蓝色 </a:t>
            </a:r>
            <a:r>
              <a:rPr 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= </a:t>
            </a: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在以色列的</a:t>
            </a:r>
            <a:r>
              <a:rPr lang="en-US" altLang="zh-CN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9</a:t>
            </a: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个王朝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7" name="Text Box 53"/>
          <p:cNvSpPr txBox="1">
            <a:spLocks noChangeArrowheads="1"/>
          </p:cNvSpPr>
          <p:nvPr/>
        </p:nvSpPr>
        <p:spPr bwMode="auto">
          <a:xfrm rot="1479">
            <a:off x="4953000" y="5103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8" name="Text Box 54"/>
          <p:cNvSpPr txBox="1">
            <a:spLocks noChangeArrowheads="1"/>
          </p:cNvSpPr>
          <p:nvPr/>
        </p:nvSpPr>
        <p:spPr bwMode="auto">
          <a:xfrm rot="1479">
            <a:off x="4953000" y="5484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 rot="1479">
            <a:off x="4951413" y="4365625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 rot="1479">
            <a:off x="7864614" y="5297765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17822" name="Right Brace 1"/>
          <p:cNvSpPr>
            <a:spLocks/>
          </p:cNvSpPr>
          <p:nvPr/>
        </p:nvSpPr>
        <p:spPr bwMode="auto">
          <a:xfrm>
            <a:off x="7451725" y="5157788"/>
            <a:ext cx="288925" cy="647700"/>
          </a:xfrm>
          <a:prstGeom prst="rightBrace">
            <a:avLst>
              <a:gd name="adj1" fmla="val 8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glow rad="139700">
                  <a:srgbClr val="FFFFFF">
                    <a:alpha val="75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家族的罪恶</a:t>
            </a:r>
            <a:endParaRPr kumimoji="1" lang="en-US" sz="400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5347" name="Text Box 4"/>
          <p:cNvSpPr txBox="1">
            <a:spLocks noChangeArrowheads="1"/>
          </p:cNvSpPr>
          <p:nvPr/>
        </p:nvSpPr>
        <p:spPr bwMode="auto">
          <a:xfrm>
            <a:off x="563563" y="2498725"/>
            <a:ext cx="1420812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>
                <a:solidFill>
                  <a:srgbClr val="FF8000"/>
                </a:solidFill>
                <a:cs typeface="Arial" charset="0"/>
              </a:rPr>
              <a:t>耶洗别</a:t>
            </a:r>
            <a:endParaRPr lang="en-US" sz="2400">
              <a:solidFill>
                <a:srgbClr val="FFBCF0"/>
              </a:solidFill>
              <a:cs typeface="Arial" charset="0"/>
            </a:endParaRPr>
          </a:p>
        </p:txBody>
      </p:sp>
      <p:sp>
        <p:nvSpPr>
          <p:cNvPr id="185348" name="Text Box 5"/>
          <p:cNvSpPr txBox="1">
            <a:spLocks noChangeArrowheads="1"/>
          </p:cNvSpPr>
          <p:nvPr/>
        </p:nvSpPr>
        <p:spPr bwMode="auto">
          <a:xfrm>
            <a:off x="3200400" y="25146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8000"/>
                </a:solidFill>
                <a:cs typeface="Arial" charset="0"/>
              </a:rPr>
              <a:t>亚哈</a:t>
            </a:r>
            <a:endParaRPr lang="en-US" sz="2400">
              <a:solidFill>
                <a:srgbClr val="FF8000"/>
              </a:solidFill>
              <a:cs typeface="Arial" charset="0"/>
            </a:endParaRPr>
          </a:p>
        </p:txBody>
      </p:sp>
      <p:grpSp>
        <p:nvGrpSpPr>
          <p:cNvPr id="373764" name="Group 10"/>
          <p:cNvGrpSpPr>
            <a:grpSpLocks/>
          </p:cNvGrpSpPr>
          <p:nvPr/>
        </p:nvGrpSpPr>
        <p:grpSpPr bwMode="auto">
          <a:xfrm>
            <a:off x="1066800" y="3108325"/>
            <a:ext cx="2667000" cy="396875"/>
            <a:chOff x="528" y="1872"/>
            <a:chExt cx="1056" cy="240"/>
          </a:xfrm>
        </p:grpSpPr>
        <p:sp>
          <p:nvSpPr>
            <p:cNvPr id="185382" name="Line 7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3" name="Line 8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4" name="Line 9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0" name="Text Box 11"/>
          <p:cNvSpPr txBox="1">
            <a:spLocks noChangeArrowheads="1"/>
          </p:cNvSpPr>
          <p:nvPr/>
        </p:nvSpPr>
        <p:spPr bwMode="auto">
          <a:xfrm>
            <a:off x="6400800" y="25146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FFFF"/>
                </a:solidFill>
                <a:cs typeface="Arial" charset="0"/>
              </a:rPr>
              <a:t>约沙法</a:t>
            </a: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51" name="Line 17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2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831975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>
                <a:solidFill>
                  <a:srgbClr val="A3A3A3"/>
                </a:solidFill>
                <a:cs typeface="Arial" charset="0"/>
              </a:rPr>
              <a:t>亚她利雅</a:t>
            </a:r>
            <a:endParaRPr lang="en-US" sz="2400">
              <a:solidFill>
                <a:srgbClr val="A3A3A3"/>
              </a:solidFill>
              <a:cs typeface="Arial" charset="0"/>
            </a:endParaRPr>
          </a:p>
        </p:txBody>
      </p:sp>
      <p:sp>
        <p:nvSpPr>
          <p:cNvPr id="185353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4" name="Text Box 20"/>
          <p:cNvSpPr txBox="1">
            <a:spLocks noChangeArrowheads="1"/>
          </p:cNvSpPr>
          <p:nvPr/>
        </p:nvSpPr>
        <p:spPr bwMode="auto">
          <a:xfrm>
            <a:off x="6629400" y="39624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5DBACA"/>
                </a:solidFill>
                <a:cs typeface="Arial" charset="0"/>
              </a:rPr>
              <a:t>约兰</a:t>
            </a: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73770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5379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0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1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6" name="Text Box 28"/>
          <p:cNvSpPr txBox="1">
            <a:spLocks noChangeArrowheads="1"/>
          </p:cNvSpPr>
          <p:nvPr/>
        </p:nvSpPr>
        <p:spPr bwMode="auto">
          <a:xfrm>
            <a:off x="609600" y="1143000"/>
            <a:ext cx="14208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F8000"/>
                </a:solidFill>
                <a:cs typeface="Arial" charset="0"/>
              </a:rPr>
              <a:t>褐巴力</a:t>
            </a:r>
            <a:endParaRPr lang="en-US" altLang="ja-JP" b="1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8000"/>
                </a:solidFill>
                <a:cs typeface="Arial" charset="0"/>
              </a:rPr>
              <a:t>西顿王</a:t>
            </a:r>
            <a:endParaRPr lang="en-US" sz="240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57" name="Line 29"/>
          <p:cNvSpPr>
            <a:spLocks noChangeShapeType="1"/>
          </p:cNvSpPr>
          <p:nvPr/>
        </p:nvSpPr>
        <p:spPr bwMode="auto">
          <a:xfrm>
            <a:off x="12874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FFFF"/>
                </a:solidFill>
                <a:cs typeface="Arial" charset="0"/>
              </a:rPr>
              <a:t>约阿施</a:t>
            </a: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1" name="Text Box 33"/>
          <p:cNvSpPr txBox="1">
            <a:spLocks noChangeArrowheads="1"/>
          </p:cNvSpPr>
          <p:nvPr/>
        </p:nvSpPr>
        <p:spPr bwMode="auto">
          <a:xfrm>
            <a:off x="5562600" y="53340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3" name="Text Box 35"/>
          <p:cNvSpPr txBox="1">
            <a:spLocks noChangeArrowheads="1"/>
          </p:cNvSpPr>
          <p:nvPr/>
        </p:nvSpPr>
        <p:spPr bwMode="auto">
          <a:xfrm>
            <a:off x="64008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Arial" charset="0"/>
              </a:rPr>
              <a:t>亚撒</a:t>
            </a:r>
            <a:endParaRPr lang="en-US" altLang="ja-JP" b="1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cs typeface="Arial" charset="0"/>
              </a:rPr>
              <a:t>大卫后裔</a:t>
            </a: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4" name="Line 36"/>
          <p:cNvSpPr>
            <a:spLocks noChangeShapeType="1"/>
          </p:cNvSpPr>
          <p:nvPr/>
        </p:nvSpPr>
        <p:spPr bwMode="auto">
          <a:xfrm>
            <a:off x="2557463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5" name="Text Box 37"/>
          <p:cNvSpPr txBox="1">
            <a:spLocks noChangeArrowheads="1"/>
          </p:cNvSpPr>
          <p:nvPr/>
        </p:nvSpPr>
        <p:spPr bwMode="auto">
          <a:xfrm>
            <a:off x="1524000" y="3870325"/>
            <a:ext cx="2057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5DBACA"/>
                </a:solidFill>
                <a:cs typeface="Arial" charset="0"/>
              </a:rPr>
              <a:t>约兰</a:t>
            </a:r>
            <a:endParaRPr lang="en-US" b="1">
              <a:solidFill>
                <a:srgbClr val="5DBACA"/>
              </a:solidFill>
              <a:cs typeface="Arial" charset="0"/>
            </a:endParaRPr>
          </a:p>
        </p:txBody>
      </p:sp>
      <p:sp>
        <p:nvSpPr>
          <p:cNvPr id="185366" name="Text Box 38"/>
          <p:cNvSpPr txBox="1">
            <a:spLocks noChangeArrowheads="1"/>
          </p:cNvSpPr>
          <p:nvPr/>
        </p:nvSpPr>
        <p:spPr bwMode="auto">
          <a:xfrm>
            <a:off x="381000" y="39624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7" name="Line 39"/>
          <p:cNvSpPr>
            <a:spLocks noChangeShapeType="1"/>
          </p:cNvSpPr>
          <p:nvPr/>
        </p:nvSpPr>
        <p:spPr bwMode="auto">
          <a:xfrm>
            <a:off x="1219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28" name="Text Box 40"/>
          <p:cNvSpPr txBox="1">
            <a:spLocks noChangeArrowheads="1"/>
          </p:cNvSpPr>
          <p:nvPr/>
        </p:nvSpPr>
        <p:spPr bwMode="auto">
          <a:xfrm>
            <a:off x="2743200" y="5486400"/>
            <a:ext cx="22098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>
                <a:solidFill>
                  <a:srgbClr val="FF8B93"/>
                </a:solidFill>
                <a:cs typeface="Arial" charset="0"/>
              </a:rPr>
              <a:t>被耶户所杀</a:t>
            </a:r>
            <a:endParaRPr lang="en-US" sz="2400" i="1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29" name="Line 41"/>
          <p:cNvSpPr>
            <a:spLocks noChangeShapeType="1"/>
          </p:cNvSpPr>
          <p:nvPr/>
        </p:nvSpPr>
        <p:spPr bwMode="auto">
          <a:xfrm flipH="1" flipV="1">
            <a:off x="2590800" y="4953000"/>
            <a:ext cx="5334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30" name="Line 42"/>
          <p:cNvSpPr>
            <a:spLocks noChangeShapeType="1"/>
          </p:cNvSpPr>
          <p:nvPr/>
        </p:nvSpPr>
        <p:spPr bwMode="auto">
          <a:xfrm flipV="1">
            <a:off x="4572000" y="5715000"/>
            <a:ext cx="8382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1" name="Text Box 43"/>
          <p:cNvSpPr txBox="1">
            <a:spLocks noChangeArrowheads="1"/>
          </p:cNvSpPr>
          <p:nvPr/>
        </p:nvSpPr>
        <p:spPr bwMode="auto">
          <a:xfrm>
            <a:off x="8426450" y="90488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238</a:t>
            </a: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72" name="Line 45"/>
          <p:cNvSpPr>
            <a:spLocks noChangeShapeType="1"/>
          </p:cNvSpPr>
          <p:nvPr/>
        </p:nvSpPr>
        <p:spPr bwMode="auto">
          <a:xfrm>
            <a:off x="3667125" y="2033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3" name="Text Box 46"/>
          <p:cNvSpPr txBox="1">
            <a:spLocks noChangeArrowheads="1"/>
          </p:cNvSpPr>
          <p:nvPr/>
        </p:nvSpPr>
        <p:spPr bwMode="auto">
          <a:xfrm>
            <a:off x="30480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F8000"/>
                </a:solidFill>
                <a:cs typeface="Arial" charset="0"/>
              </a:rPr>
              <a:t>暗利</a:t>
            </a:r>
            <a:endParaRPr lang="en-US" altLang="ja-JP" b="1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8000"/>
                </a:solidFill>
                <a:cs typeface="Arial" charset="0"/>
              </a:rPr>
              <a:t>以色列王</a:t>
            </a:r>
            <a:endParaRPr lang="en-US" sz="240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75" name="Text Box 48"/>
          <p:cNvSpPr txBox="1">
            <a:spLocks noChangeArrowheads="1"/>
          </p:cNvSpPr>
          <p:nvPr/>
        </p:nvSpPr>
        <p:spPr bwMode="auto">
          <a:xfrm>
            <a:off x="7086600" y="3581400"/>
            <a:ext cx="2438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>
                <a:solidFill>
                  <a:srgbClr val="FF8B93"/>
                </a:solidFill>
                <a:cs typeface="Arial" charset="0"/>
              </a:rPr>
              <a:t> 21:4</a:t>
            </a:r>
            <a:r>
              <a:rPr lang="en-US" altLang="ja-JP" sz="2400" b="1">
                <a:solidFill>
                  <a:srgbClr val="FF8B93"/>
                </a:solidFill>
                <a:cs typeface="Arial" charset="0"/>
              </a:rPr>
              <a:t>)</a:t>
            </a:r>
            <a:endParaRPr lang="en-US" sz="180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6629400" y="5029200"/>
            <a:ext cx="28194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>
                <a:solidFill>
                  <a:srgbClr val="FF8B93"/>
                </a:solidFill>
                <a:cs typeface="Arial" charset="0"/>
              </a:rPr>
              <a:t> 22:1)</a:t>
            </a:r>
            <a:endParaRPr lang="en-US" sz="200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6324600" y="5959475"/>
            <a:ext cx="26670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>
                <a:solidFill>
                  <a:srgbClr val="FF8B93"/>
                </a:solidFill>
                <a:cs typeface="Arial" charset="0"/>
              </a:rPr>
              <a:t> 21:11)</a:t>
            </a:r>
            <a:endParaRPr lang="en-US" sz="200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185378" name="Line 45"/>
          <p:cNvSpPr>
            <a:spLocks noChangeShapeType="1"/>
          </p:cNvSpPr>
          <p:nvPr/>
        </p:nvSpPr>
        <p:spPr bwMode="auto">
          <a:xfrm flipH="1">
            <a:off x="37338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灰色斜体</a:t>
            </a:r>
            <a:r>
              <a:rPr lang="zh-CN" altLang="en-U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9" grpId="0" build="p" autoUpdateAnimBg="0"/>
      <p:bldP spid="242728" grpId="0" build="p" autoUpdateAnimBg="0"/>
      <p:bldP spid="242729" grpId="0" animBg="1"/>
      <p:bldP spid="242730" grpId="0" animBg="1"/>
      <p:bldP spid="242737" grpId="0" build="p" autoUpdateAnimBg="0"/>
      <p:bldP spid="2427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152400"/>
            <a:ext cx="7902575" cy="838200"/>
          </a:xfrm>
          <a:solidFill>
            <a:srgbClr val="701A1F"/>
          </a:solidFill>
          <a:ln>
            <a:solidFill>
              <a:srgbClr val="FFFFFF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家室公义（王下</a:t>
            </a:r>
            <a:r>
              <a:rPr kumimoji="1"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11</a:t>
            </a:r>
            <a:r>
              <a:rPr kumimoji="1"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）</a:t>
            </a:r>
            <a:endParaRPr kumimoji="1"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400800" y="2498725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约沙法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i="1">
                <a:solidFill>
                  <a:srgbClr val="A3A3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亚他利雅 </a:t>
            </a:r>
            <a:endParaRPr lang="en-US" sz="2000">
              <a:solidFill>
                <a:srgbClr val="A3A3A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6561138" y="3870325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5DBA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约兰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375814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6394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5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6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约阿施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2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5486400" y="52879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Ahaziah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2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6321425" y="981075"/>
            <a:ext cx="162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亚撒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犹大的王</a:t>
            </a:r>
            <a:br>
              <a:rPr lang="en-US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（大卫的后裔）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1" name="Text Box 43"/>
          <p:cNvSpPr txBox="1">
            <a:spLocks noChangeArrowheads="1"/>
          </p:cNvSpPr>
          <p:nvPr/>
        </p:nvSpPr>
        <p:spPr bwMode="auto">
          <a:xfrm>
            <a:off x="8316913" y="90488"/>
            <a:ext cx="69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253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33" name="Line 45"/>
          <p:cNvSpPr>
            <a:spLocks noChangeShapeType="1"/>
          </p:cNvSpPr>
          <p:nvPr/>
        </p:nvSpPr>
        <p:spPr bwMode="auto">
          <a:xfrm>
            <a:off x="1835150" y="19161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34" name="Text Box 46"/>
          <p:cNvSpPr txBox="1">
            <a:spLocks noChangeArrowheads="1"/>
          </p:cNvSpPr>
          <p:nvPr/>
        </p:nvSpPr>
        <p:spPr bwMode="auto">
          <a:xfrm>
            <a:off x="1057275" y="1052513"/>
            <a:ext cx="1604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亚伦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以色列的祭司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灰色斜体</a:t>
            </a:r>
            <a:r>
              <a:rPr lang="zh-CN" altLang="en-U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H="1">
            <a:off x="4211638" y="4876800"/>
            <a:ext cx="1316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81400" y="53006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约示巴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4211638" y="48688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030288" y="5300663"/>
            <a:ext cx="162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耶何耶大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700338" y="5589588"/>
            <a:ext cx="66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164388" y="5157788"/>
            <a:ext cx="1892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无名的护士</a:t>
            </a: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3" descr="R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14398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900113" y="5013325"/>
            <a:ext cx="8183562" cy="1295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8131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1"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51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4" grpId="0"/>
      <p:bldP spid="41" grpId="0" build="p" autoUpdateAnimBg="0"/>
      <p:bldP spid="44" grpId="0" build="p" autoUpdateAnimBg="0"/>
      <p:bldP spid="46" grpId="0" build="p" autoUpdateAnimBg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4" name="Text Box 40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8" name="Text Box 44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9" name="Text Box 45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1" name="Text Box 47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2" name="Text Box 48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3" name="Text Box 49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7" name="Text Box 53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8" name="Text Box 54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9" name="Text Box 55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0" name="Text Box 56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1" name="Text Box 57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2" name="Text Box 58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3" name="Text Box 59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4" name="Text Box 60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亚麻鞋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6" name="Text Box 62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7" name="Text Box 63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8" name="Text Box 64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9" name="Text Box 65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0" name="Text Box 66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1" name="Text Box 67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2" name="Text Box 68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3" name="Text Box 69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4" name="Text Box 70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5" name="Text Box 71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5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6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7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2700" name="Line 84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1" name="Line 85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2" name="Line 86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3" name="Line 87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4" name="Line 88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5" name="Line 89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6" name="Line 90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7" name="Line 91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8" name="Right Brace 70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2711" name="Straight Connector 2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8" grpId="0" autoUpdateAnimBg="0"/>
      <p:bldP spid="190499" grpId="0" autoUpdateAnimBg="0"/>
      <p:bldP spid="190500" grpId="0" autoUpdateAnimBg="0"/>
      <p:bldP spid="190501" grpId="0" autoUpdateAnimBg="0"/>
      <p:bldP spid="190502" grpId="0" autoUpdateAnimBg="0"/>
      <p:bldP spid="190503" grpId="0" autoUpdateAnimBg="0"/>
      <p:bldP spid="190504" grpId="0" autoUpdateAnimBg="0"/>
      <p:bldP spid="190505" grpId="0" autoUpdateAnimBg="0"/>
      <p:bldP spid="190506" grpId="0" autoUpdateAnimBg="0"/>
      <p:bldP spid="190514" grpId="0" autoUpdateAnimBg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Shimmer">
  <a:themeElements>
    <a:clrScheme name="1_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1_Shimmer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ptical">
  <a:themeElements>
    <a:clrScheme name="Optical 1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ptical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Optical 1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2004:Templates:Presentations:Designs:Medicine</Template>
  <TotalTime>11965</TotalTime>
  <Words>2899</Words>
  <Application>Microsoft Macintosh PowerPoint</Application>
  <PresentationFormat>On-screen Show (4:3)</PresentationFormat>
  <Paragraphs>805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69" baseType="lpstr">
      <vt:lpstr>Kosher-Normal</vt:lpstr>
      <vt:lpstr>ＭＳ Ｐゴシック</vt:lpstr>
      <vt:lpstr>Nadianne</vt:lpstr>
      <vt:lpstr>Osaka</vt:lpstr>
      <vt:lpstr>Scholar</vt:lpstr>
      <vt:lpstr>宋体</vt:lpstr>
      <vt:lpstr>宋体</vt:lpstr>
      <vt:lpstr>Times</vt:lpstr>
      <vt:lpstr>Arial</vt:lpstr>
      <vt:lpstr>Arial Black</vt:lpstr>
      <vt:lpstr>Arial Narrow</vt:lpstr>
      <vt:lpstr>Book Antiqua</vt:lpstr>
      <vt:lpstr>Braggadocio</vt:lpstr>
      <vt:lpstr>Comic Sans MS</vt:lpstr>
      <vt:lpstr>Georgia</vt:lpstr>
      <vt:lpstr>Helvetica</vt:lpstr>
      <vt:lpstr>Monotype Sorts</vt:lpstr>
      <vt:lpstr>Times New Roman</vt:lpstr>
      <vt:lpstr>Trebuchet MS</vt:lpstr>
      <vt:lpstr>Wingdings</vt:lpstr>
      <vt:lpstr>Wingdings 2</vt:lpstr>
      <vt:lpstr>Project Overview (Standard)</vt:lpstr>
      <vt:lpstr>Radar</vt:lpstr>
      <vt:lpstr>Optical</vt:lpstr>
      <vt:lpstr>Civic</vt:lpstr>
      <vt:lpstr>Orbit</vt:lpstr>
      <vt:lpstr>Crumple</vt:lpstr>
      <vt:lpstr>22_Default Design</vt:lpstr>
      <vt:lpstr>3_blstripc.ppt - Blue Stripes</vt:lpstr>
      <vt:lpstr>1_Radar</vt:lpstr>
      <vt:lpstr>2_Shimmer</vt:lpstr>
      <vt:lpstr>3_Shimmer</vt:lpstr>
      <vt:lpstr>2_Radar</vt:lpstr>
      <vt:lpstr>4_Shimmer</vt:lpstr>
      <vt:lpstr>3_Radar</vt:lpstr>
      <vt:lpstr>1_Bar Code</vt:lpstr>
      <vt:lpstr>2_Default Design</vt:lpstr>
      <vt:lpstr>1_Gesture</vt:lpstr>
      <vt:lpstr>2_Project Overview (Standard)</vt:lpstr>
      <vt:lpstr>3_Project Overview (Standard)</vt:lpstr>
      <vt:lpstr>1_Project Overview (Standard)</vt:lpstr>
      <vt:lpstr>Microsoft ClipArt Gallery</vt:lpstr>
      <vt:lpstr>国王与先知</vt:lpstr>
      <vt:lpstr>The Bible's Story</vt:lpstr>
      <vt:lpstr>先知书的排列</vt:lpstr>
      <vt:lpstr>旧约的国王(没有动画)</vt:lpstr>
      <vt:lpstr>旧约的国王(有动画)</vt:lpstr>
      <vt:lpstr>旧约的国王(有动画)</vt:lpstr>
      <vt:lpstr>家族的罪恶</vt:lpstr>
      <vt:lpstr>家室公义（王下11）</vt:lpstr>
      <vt:lpstr>北国早期国王</vt:lpstr>
      <vt:lpstr>南国早期国王</vt:lpstr>
      <vt:lpstr>北国后期国王</vt:lpstr>
      <vt:lpstr>南国后期国王</vt:lpstr>
      <vt:lpstr>末后的犹大王</vt:lpstr>
      <vt:lpstr>旧约列王及先知的图表</vt:lpstr>
      <vt:lpstr>旧约列王及先知的图表</vt:lpstr>
      <vt:lpstr>流放图</vt:lpstr>
      <vt:lpstr>流放图</vt:lpstr>
      <vt:lpstr>Placing the Prophets</vt:lpstr>
      <vt:lpstr>国度与约的时间表 </vt:lpstr>
      <vt:lpstr>耶利米的年表</vt:lpstr>
      <vt:lpstr>耶路撒冷城的沦陷</vt:lpstr>
      <vt:lpstr>犹大国可恶的收场</vt:lpstr>
      <vt:lpstr>约西亚的儿子和先知</vt:lpstr>
      <vt:lpstr>The Postexilic Era</vt:lpstr>
      <vt:lpstr>Two 70-Year Exiles</vt:lpstr>
      <vt:lpstr>旧约全书概论链接地址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of OT Kings &amp; Prophets</dc:title>
  <dc:creator>Rick Griffith</dc:creator>
  <cp:lastModifiedBy>Rick Griffith</cp:lastModifiedBy>
  <cp:revision>252</cp:revision>
  <dcterms:created xsi:type="dcterms:W3CDTF">2009-06-28T16:11:57Z</dcterms:created>
  <dcterms:modified xsi:type="dcterms:W3CDTF">2025-10-29T23:44:57Z</dcterms:modified>
</cp:coreProperties>
</file>