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3" r:id="rId1"/>
    <p:sldMasterId id="2147483915" r:id="rId2"/>
    <p:sldMasterId id="2147483961" r:id="rId3"/>
    <p:sldMasterId id="2147484065" r:id="rId4"/>
  </p:sldMasterIdLst>
  <p:notesMasterIdLst>
    <p:notesMasterId r:id="rId46"/>
  </p:notesMasterIdLst>
  <p:handoutMasterIdLst>
    <p:handoutMasterId r:id="rId47"/>
  </p:handoutMasterIdLst>
  <p:sldIdLst>
    <p:sldId id="272" r:id="rId5"/>
    <p:sldId id="262" r:id="rId6"/>
    <p:sldId id="261" r:id="rId7"/>
    <p:sldId id="259" r:id="rId8"/>
    <p:sldId id="290" r:id="rId9"/>
    <p:sldId id="280" r:id="rId10"/>
    <p:sldId id="296" r:id="rId11"/>
    <p:sldId id="298" r:id="rId12"/>
    <p:sldId id="299" r:id="rId13"/>
    <p:sldId id="300" r:id="rId14"/>
    <p:sldId id="301" r:id="rId15"/>
    <p:sldId id="308" r:id="rId16"/>
    <p:sldId id="279" r:id="rId17"/>
    <p:sldId id="309" r:id="rId18"/>
    <p:sldId id="258" r:id="rId19"/>
    <p:sldId id="269" r:id="rId20"/>
    <p:sldId id="277" r:id="rId21"/>
    <p:sldId id="278" r:id="rId22"/>
    <p:sldId id="310" r:id="rId23"/>
    <p:sldId id="311" r:id="rId24"/>
    <p:sldId id="276" r:id="rId25"/>
    <p:sldId id="302" r:id="rId26"/>
    <p:sldId id="265" r:id="rId27"/>
    <p:sldId id="266" r:id="rId28"/>
    <p:sldId id="303" r:id="rId29"/>
    <p:sldId id="267" r:id="rId30"/>
    <p:sldId id="304" r:id="rId31"/>
    <p:sldId id="313" r:id="rId32"/>
    <p:sldId id="264" r:id="rId33"/>
    <p:sldId id="314" r:id="rId34"/>
    <p:sldId id="268" r:id="rId35"/>
    <p:sldId id="263" r:id="rId36"/>
    <p:sldId id="271" r:id="rId37"/>
    <p:sldId id="273" r:id="rId38"/>
    <p:sldId id="287" r:id="rId39"/>
    <p:sldId id="288" r:id="rId40"/>
    <p:sldId id="289" r:id="rId41"/>
    <p:sldId id="295" r:id="rId42"/>
    <p:sldId id="274" r:id="rId43"/>
    <p:sldId id="305" r:id="rId44"/>
    <p:sldId id="337"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33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92"/>
    <p:restoredTop sz="94655"/>
  </p:normalViewPr>
  <p:slideViewPr>
    <p:cSldViewPr>
      <p:cViewPr varScale="1">
        <p:scale>
          <a:sx n="106" d="100"/>
          <a:sy n="106" d="100"/>
        </p:scale>
        <p:origin x="200" y="9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74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86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860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860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CFAC56C2-E59B-CD44-85C7-7DB45198B2E9}" type="slidenum">
              <a:rPr lang="en-US"/>
              <a:pPr>
                <a:defRPr/>
              </a:pPr>
              <a:t>‹#›</a:t>
            </a:fld>
            <a:endParaRPr lang="en-US"/>
          </a:p>
        </p:txBody>
      </p:sp>
    </p:spTree>
    <p:extLst>
      <p:ext uri="{BB962C8B-B14F-4D97-AF65-F5344CB8AC3E}">
        <p14:creationId xmlns:p14="http://schemas.microsoft.com/office/powerpoint/2010/main" val="299507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19BA2EE-20F1-AC45-8F59-4F0B5BA04589}" type="datetimeFigureOut">
              <a:rPr lang="en-US"/>
              <a:pPr>
                <a:defRPr/>
              </a:pPr>
              <a:t>11/18/19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A6DFF40-71B8-C348-B796-94FAB0D8CBA6}" type="slidenum">
              <a:rPr lang="en-US"/>
              <a:pPr>
                <a:defRPr/>
              </a:pPr>
              <a:t>‹#›</a:t>
            </a:fld>
            <a:endParaRPr lang="en-US"/>
          </a:p>
        </p:txBody>
      </p:sp>
    </p:spTree>
    <p:extLst>
      <p:ext uri="{BB962C8B-B14F-4D97-AF65-F5344CB8AC3E}">
        <p14:creationId xmlns:p14="http://schemas.microsoft.com/office/powerpoint/2010/main" val="20880149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CA168311-8E3A-DF47-940D-C4E79C847CD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7651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7651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rPr>
              <a:t>The explanation for free!</a:t>
            </a:r>
          </a:p>
          <a:p>
            <a:pPr eaLnBrk="1" hangingPunct="1"/>
            <a:r>
              <a:rPr lang="en-US" dirty="0">
                <a:latin typeface="Arial" charset="0"/>
              </a:rPr>
              <a:t>OT</a:t>
            </a:r>
            <a:r>
              <a:rPr lang="en-US" baseline="0" dirty="0">
                <a:latin typeface="Arial" charset="0"/>
              </a:rPr>
              <a:t> Survey </a:t>
            </a:r>
            <a:r>
              <a:rPr lang="en-US" dirty="0">
                <a:latin typeface="Arial" charset="0"/>
              </a:rPr>
              <a:t>link address</a:t>
            </a:r>
          </a:p>
        </p:txBody>
      </p:sp>
    </p:spTree>
    <p:extLst>
      <p:ext uri="{BB962C8B-B14F-4D97-AF65-F5344CB8AC3E}">
        <p14:creationId xmlns:p14="http://schemas.microsoft.com/office/powerpoint/2010/main" val="371998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39973"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33997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ECDE9FC3-1181-C545-81C3-9D4067C5A246}" type="slidenum">
              <a:rPr lang="en-US"/>
              <a:pPr>
                <a:defRPr/>
              </a:pPr>
              <a:t>‹#›</a:t>
            </a:fld>
            <a:endParaRPr lang="en-US"/>
          </a:p>
        </p:txBody>
      </p:sp>
    </p:spTree>
    <p:extLst>
      <p:ext uri="{BB962C8B-B14F-4D97-AF65-F5344CB8AC3E}">
        <p14:creationId xmlns:p14="http://schemas.microsoft.com/office/powerpoint/2010/main" val="393738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6176839-77A2-2343-A3F1-EBB92F8B94CB}" type="slidenum">
              <a:rPr lang="en-US"/>
              <a:pPr>
                <a:defRPr/>
              </a:pPr>
              <a:t>‹#›</a:t>
            </a:fld>
            <a:endParaRPr lang="en-US"/>
          </a:p>
        </p:txBody>
      </p:sp>
    </p:spTree>
    <p:extLst>
      <p:ext uri="{BB962C8B-B14F-4D97-AF65-F5344CB8AC3E}">
        <p14:creationId xmlns:p14="http://schemas.microsoft.com/office/powerpoint/2010/main" val="375877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0C3B7C7-6835-5840-8FCB-11079DB09016}" type="slidenum">
              <a:rPr lang="en-US"/>
              <a:pPr>
                <a:defRPr/>
              </a:pPr>
              <a:t>‹#›</a:t>
            </a:fld>
            <a:endParaRPr lang="en-US"/>
          </a:p>
        </p:txBody>
      </p:sp>
    </p:spTree>
    <p:extLst>
      <p:ext uri="{BB962C8B-B14F-4D97-AF65-F5344CB8AC3E}">
        <p14:creationId xmlns:p14="http://schemas.microsoft.com/office/powerpoint/2010/main" val="316887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 xmlns:a14="http://schemas.microsoft.com/office/drawing/2010/main" w="9525">
                  <a:solidFill>
                    <a:srgbClr val="F11E8C"/>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a:lstStyle/>
            <a:p>
              <a:pPr>
                <a:defRPr/>
              </a:pPr>
              <a:endParaRPr lang="en-US">
                <a:cs typeface="+mn-cs"/>
              </a:endParaRPr>
            </a:p>
          </p:txBody>
        </p:sp>
      </p:grpSp>
      <p:sp>
        <p:nvSpPr>
          <p:cNvPr id="34204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a:t>Click to edit Master title style</a:t>
            </a:r>
          </a:p>
        </p:txBody>
      </p:sp>
      <p:sp>
        <p:nvSpPr>
          <p:cNvPr id="34204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9247AAD6-54B8-9F48-8899-26953D763537}" type="slidenum">
              <a:rPr lang="en-US"/>
              <a:pPr>
                <a:defRPr/>
              </a:pPr>
              <a:t>‹#›</a:t>
            </a:fld>
            <a:endParaRPr lang="en-US"/>
          </a:p>
        </p:txBody>
      </p:sp>
    </p:spTree>
    <p:extLst>
      <p:ext uri="{BB962C8B-B14F-4D97-AF65-F5344CB8AC3E}">
        <p14:creationId xmlns:p14="http://schemas.microsoft.com/office/powerpoint/2010/main" val="227583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168AC268-DDA7-6046-B29A-F411B0CDF7A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226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7F7033D8-4BFD-C84D-95E7-7A373A190A5B}"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379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695B984-D21F-1445-A99B-D96109B36BD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48858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C81EC7FB-B41C-934B-BB96-FE93A6ACA4FE}"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40661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3548E55-2764-884C-B55A-E047293D0218}"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1596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1F67B78E-292A-EC4F-9EEB-8011DADEE117}"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7418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D6CBF1AA-BDF6-2D46-9325-D54AD3E54D0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974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81EE16B-FDD2-F64B-96F6-01769686FB3C}" type="slidenum">
              <a:rPr lang="en-US"/>
              <a:pPr>
                <a:defRPr/>
              </a:pPr>
              <a:t>‹#›</a:t>
            </a:fld>
            <a:endParaRPr lang="en-US"/>
          </a:p>
        </p:txBody>
      </p:sp>
    </p:spTree>
    <p:extLst>
      <p:ext uri="{BB962C8B-B14F-4D97-AF65-F5344CB8AC3E}">
        <p14:creationId xmlns:p14="http://schemas.microsoft.com/office/powerpoint/2010/main" val="1760680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212C19E-B922-E64F-A355-BD93B2DCC37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318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18C7F0A3-81FE-1943-A4C3-AB33F182FDB9}"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8181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D1F049A-6298-A242-A8C7-13B52B8EAE7A}"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6988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96105C8-9D7B-C949-94B4-23D3F2B26B56}" type="slidenum">
              <a:rPr lang="en-US"/>
              <a:pPr>
                <a:defRPr/>
              </a:pPr>
              <a:t>‹#›</a:t>
            </a:fld>
            <a:endParaRPr lang="en-US"/>
          </a:p>
        </p:txBody>
      </p:sp>
    </p:spTree>
    <p:extLst>
      <p:ext uri="{BB962C8B-B14F-4D97-AF65-F5344CB8AC3E}">
        <p14:creationId xmlns:p14="http://schemas.microsoft.com/office/powerpoint/2010/main" val="29310214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DFDBD15-01D3-3D44-9ED6-7226CF3B1D10}" type="slidenum">
              <a:rPr lang="en-US"/>
              <a:pPr>
                <a:defRPr/>
              </a:pPr>
              <a:t>‹#›</a:t>
            </a:fld>
            <a:endParaRPr lang="en-US"/>
          </a:p>
        </p:txBody>
      </p:sp>
    </p:spTree>
    <p:extLst>
      <p:ext uri="{BB962C8B-B14F-4D97-AF65-F5344CB8AC3E}">
        <p14:creationId xmlns:p14="http://schemas.microsoft.com/office/powerpoint/2010/main" val="419312020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7218D83-331A-C34B-80F5-C09E367BB287}" type="slidenum">
              <a:rPr lang="en-US"/>
              <a:pPr>
                <a:defRPr/>
              </a:pPr>
              <a:t>‹#›</a:t>
            </a:fld>
            <a:endParaRPr lang="en-US"/>
          </a:p>
        </p:txBody>
      </p:sp>
    </p:spTree>
    <p:extLst>
      <p:ext uri="{BB962C8B-B14F-4D97-AF65-F5344CB8AC3E}">
        <p14:creationId xmlns:p14="http://schemas.microsoft.com/office/powerpoint/2010/main" val="73087388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DC40D9E-2433-4D4C-8A5B-0843BDAB6B41}" type="slidenum">
              <a:rPr lang="en-US"/>
              <a:pPr>
                <a:defRPr/>
              </a:pPr>
              <a:t>‹#›</a:t>
            </a:fld>
            <a:endParaRPr lang="en-US"/>
          </a:p>
        </p:txBody>
      </p:sp>
    </p:spTree>
    <p:extLst>
      <p:ext uri="{BB962C8B-B14F-4D97-AF65-F5344CB8AC3E}">
        <p14:creationId xmlns:p14="http://schemas.microsoft.com/office/powerpoint/2010/main" val="18905656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D317F53-FBBB-7542-A9D0-F7AF908A104A}" type="slidenum">
              <a:rPr lang="en-US"/>
              <a:pPr>
                <a:defRPr/>
              </a:pPr>
              <a:t>‹#›</a:t>
            </a:fld>
            <a:endParaRPr lang="en-US"/>
          </a:p>
        </p:txBody>
      </p:sp>
    </p:spTree>
    <p:extLst>
      <p:ext uri="{BB962C8B-B14F-4D97-AF65-F5344CB8AC3E}">
        <p14:creationId xmlns:p14="http://schemas.microsoft.com/office/powerpoint/2010/main" val="9758073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DCB6E869-E727-024A-9511-4CD6B07B9CC8}" type="slidenum">
              <a:rPr lang="en-US"/>
              <a:pPr>
                <a:defRPr/>
              </a:pPr>
              <a:t>‹#›</a:t>
            </a:fld>
            <a:endParaRPr lang="en-US"/>
          </a:p>
        </p:txBody>
      </p:sp>
    </p:spTree>
    <p:extLst>
      <p:ext uri="{BB962C8B-B14F-4D97-AF65-F5344CB8AC3E}">
        <p14:creationId xmlns:p14="http://schemas.microsoft.com/office/powerpoint/2010/main" val="42302062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55879DC-84FD-3C46-ADDE-5FC72291A008}" type="slidenum">
              <a:rPr lang="en-US"/>
              <a:pPr>
                <a:defRPr/>
              </a:pPr>
              <a:t>‹#›</a:t>
            </a:fld>
            <a:endParaRPr lang="en-US"/>
          </a:p>
        </p:txBody>
      </p:sp>
    </p:spTree>
    <p:extLst>
      <p:ext uri="{BB962C8B-B14F-4D97-AF65-F5344CB8AC3E}">
        <p14:creationId xmlns:p14="http://schemas.microsoft.com/office/powerpoint/2010/main" val="4791067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8EE4DD1-245C-AD49-91A6-4106462D1B56}" type="slidenum">
              <a:rPr lang="en-US"/>
              <a:pPr>
                <a:defRPr/>
              </a:pPr>
              <a:t>‹#›</a:t>
            </a:fld>
            <a:endParaRPr lang="en-US"/>
          </a:p>
        </p:txBody>
      </p:sp>
    </p:spTree>
    <p:extLst>
      <p:ext uri="{BB962C8B-B14F-4D97-AF65-F5344CB8AC3E}">
        <p14:creationId xmlns:p14="http://schemas.microsoft.com/office/powerpoint/2010/main" val="868625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163824C-77BC-FC48-9230-5C47FA9D1225}" type="slidenum">
              <a:rPr lang="en-US"/>
              <a:pPr>
                <a:defRPr/>
              </a:pPr>
              <a:t>‹#›</a:t>
            </a:fld>
            <a:endParaRPr lang="en-US"/>
          </a:p>
        </p:txBody>
      </p:sp>
    </p:spTree>
    <p:extLst>
      <p:ext uri="{BB962C8B-B14F-4D97-AF65-F5344CB8AC3E}">
        <p14:creationId xmlns:p14="http://schemas.microsoft.com/office/powerpoint/2010/main" val="260294307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F9A8955-B8F8-EF4C-80D0-5E9E67010A12}" type="slidenum">
              <a:rPr lang="en-US"/>
              <a:pPr>
                <a:defRPr/>
              </a:pPr>
              <a:t>‹#›</a:t>
            </a:fld>
            <a:endParaRPr lang="en-US"/>
          </a:p>
        </p:txBody>
      </p:sp>
    </p:spTree>
    <p:extLst>
      <p:ext uri="{BB962C8B-B14F-4D97-AF65-F5344CB8AC3E}">
        <p14:creationId xmlns:p14="http://schemas.microsoft.com/office/powerpoint/2010/main" val="18617605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2E5D17A-5CFA-6A4C-B3BD-F1D6AF4EEBBD}" type="slidenum">
              <a:rPr lang="en-US"/>
              <a:pPr>
                <a:defRPr/>
              </a:pPr>
              <a:t>‹#›</a:t>
            </a:fld>
            <a:endParaRPr lang="en-US"/>
          </a:p>
        </p:txBody>
      </p:sp>
    </p:spTree>
    <p:extLst>
      <p:ext uri="{BB962C8B-B14F-4D97-AF65-F5344CB8AC3E}">
        <p14:creationId xmlns:p14="http://schemas.microsoft.com/office/powerpoint/2010/main" val="361423502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FF02F86-F0D1-D148-8E71-029D43C64BA0}" type="slidenum">
              <a:rPr lang="en-US"/>
              <a:pPr/>
              <a:t>‹#›</a:t>
            </a:fld>
            <a:endParaRPr lang="en-US"/>
          </a:p>
        </p:txBody>
      </p:sp>
    </p:spTree>
    <p:extLst>
      <p:ext uri="{BB962C8B-B14F-4D97-AF65-F5344CB8AC3E}">
        <p14:creationId xmlns:p14="http://schemas.microsoft.com/office/powerpoint/2010/main" val="3152104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E70F8E9B-E471-F446-B2DA-B18EF30943BB}" type="slidenum">
              <a:rPr lang="en-US"/>
              <a:pPr/>
              <a:t>‹#›</a:t>
            </a:fld>
            <a:endParaRPr lang="en-US"/>
          </a:p>
        </p:txBody>
      </p:sp>
    </p:spTree>
    <p:extLst>
      <p:ext uri="{BB962C8B-B14F-4D97-AF65-F5344CB8AC3E}">
        <p14:creationId xmlns:p14="http://schemas.microsoft.com/office/powerpoint/2010/main" val="2238265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8E3684AA-747A-F34E-9AB6-A8F75F43F76E}" type="slidenum">
              <a:rPr lang="en-US"/>
              <a:pPr/>
              <a:t>‹#›</a:t>
            </a:fld>
            <a:endParaRPr lang="en-US"/>
          </a:p>
        </p:txBody>
      </p:sp>
    </p:spTree>
    <p:extLst>
      <p:ext uri="{BB962C8B-B14F-4D97-AF65-F5344CB8AC3E}">
        <p14:creationId xmlns:p14="http://schemas.microsoft.com/office/powerpoint/2010/main" val="114424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3B81A6F9-A58C-4544-AE01-883D7FB34475}" type="slidenum">
              <a:rPr lang="en-US"/>
              <a:pPr/>
              <a:t>‹#›</a:t>
            </a:fld>
            <a:endParaRPr lang="en-US"/>
          </a:p>
        </p:txBody>
      </p:sp>
    </p:spTree>
    <p:extLst>
      <p:ext uri="{BB962C8B-B14F-4D97-AF65-F5344CB8AC3E}">
        <p14:creationId xmlns:p14="http://schemas.microsoft.com/office/powerpoint/2010/main" val="3055385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E6CB433B-B211-5F48-A3A6-93DF062A72F1}" type="slidenum">
              <a:rPr lang="en-US"/>
              <a:pPr/>
              <a:t>‹#›</a:t>
            </a:fld>
            <a:endParaRPr lang="en-US"/>
          </a:p>
        </p:txBody>
      </p:sp>
    </p:spTree>
    <p:extLst>
      <p:ext uri="{BB962C8B-B14F-4D97-AF65-F5344CB8AC3E}">
        <p14:creationId xmlns:p14="http://schemas.microsoft.com/office/powerpoint/2010/main" val="1688719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BAD18714-DCC4-A54E-8617-E59C8BC596C1}" type="slidenum">
              <a:rPr lang="en-US"/>
              <a:pPr/>
              <a:t>‹#›</a:t>
            </a:fld>
            <a:endParaRPr lang="en-US"/>
          </a:p>
        </p:txBody>
      </p:sp>
    </p:spTree>
    <p:extLst>
      <p:ext uri="{BB962C8B-B14F-4D97-AF65-F5344CB8AC3E}">
        <p14:creationId xmlns:p14="http://schemas.microsoft.com/office/powerpoint/2010/main" val="853651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D9D389D7-8313-9248-AC3D-1CBCFB2AD466}" type="slidenum">
              <a:rPr lang="en-US"/>
              <a:pPr/>
              <a:t>‹#›</a:t>
            </a:fld>
            <a:endParaRPr lang="en-US"/>
          </a:p>
        </p:txBody>
      </p:sp>
    </p:spTree>
    <p:extLst>
      <p:ext uri="{BB962C8B-B14F-4D97-AF65-F5344CB8AC3E}">
        <p14:creationId xmlns:p14="http://schemas.microsoft.com/office/powerpoint/2010/main" val="159266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A4E0572-C2FE-6C45-9FDB-33722EA48F3B}" type="slidenum">
              <a:rPr lang="en-US"/>
              <a:pPr>
                <a:defRPr/>
              </a:pPr>
              <a:t>‹#›</a:t>
            </a:fld>
            <a:endParaRPr lang="en-US"/>
          </a:p>
        </p:txBody>
      </p:sp>
    </p:spTree>
    <p:extLst>
      <p:ext uri="{BB962C8B-B14F-4D97-AF65-F5344CB8AC3E}">
        <p14:creationId xmlns:p14="http://schemas.microsoft.com/office/powerpoint/2010/main" val="2820378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8AE8EDFA-EF51-1244-9BDF-15D6EB397CF7}" type="slidenum">
              <a:rPr lang="en-US"/>
              <a:pPr/>
              <a:t>‹#›</a:t>
            </a:fld>
            <a:endParaRPr lang="en-US"/>
          </a:p>
        </p:txBody>
      </p:sp>
    </p:spTree>
    <p:extLst>
      <p:ext uri="{BB962C8B-B14F-4D97-AF65-F5344CB8AC3E}">
        <p14:creationId xmlns:p14="http://schemas.microsoft.com/office/powerpoint/2010/main" val="2098235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C2F44DCB-E444-6949-9F48-6DF817B198B3}" type="slidenum">
              <a:rPr lang="en-US"/>
              <a:pPr/>
              <a:t>‹#›</a:t>
            </a:fld>
            <a:endParaRPr lang="en-US"/>
          </a:p>
        </p:txBody>
      </p:sp>
    </p:spTree>
    <p:extLst>
      <p:ext uri="{BB962C8B-B14F-4D97-AF65-F5344CB8AC3E}">
        <p14:creationId xmlns:p14="http://schemas.microsoft.com/office/powerpoint/2010/main" val="1387702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9D2D043-21EC-EB4B-9CB2-15CA99403EDC}" type="slidenum">
              <a:rPr lang="en-US"/>
              <a:pPr/>
              <a:t>‹#›</a:t>
            </a:fld>
            <a:endParaRPr lang="en-US"/>
          </a:p>
        </p:txBody>
      </p:sp>
    </p:spTree>
    <p:extLst>
      <p:ext uri="{BB962C8B-B14F-4D97-AF65-F5344CB8AC3E}">
        <p14:creationId xmlns:p14="http://schemas.microsoft.com/office/powerpoint/2010/main" val="715035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0164CA6-8770-BF4D-898A-B43DDFF46069}" type="slidenum">
              <a:rPr lang="en-US"/>
              <a:pPr/>
              <a:t>‹#›</a:t>
            </a:fld>
            <a:endParaRPr lang="en-US"/>
          </a:p>
        </p:txBody>
      </p:sp>
    </p:spTree>
    <p:extLst>
      <p:ext uri="{BB962C8B-B14F-4D97-AF65-F5344CB8AC3E}">
        <p14:creationId xmlns:p14="http://schemas.microsoft.com/office/powerpoint/2010/main" val="96393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0D6FA4FF-6E22-E64D-B70A-3F8FECE6EE2D}" type="slidenum">
              <a:rPr lang="en-US"/>
              <a:pPr>
                <a:defRPr/>
              </a:pPr>
              <a:t>‹#›</a:t>
            </a:fld>
            <a:endParaRPr lang="en-US"/>
          </a:p>
        </p:txBody>
      </p:sp>
    </p:spTree>
    <p:extLst>
      <p:ext uri="{BB962C8B-B14F-4D97-AF65-F5344CB8AC3E}">
        <p14:creationId xmlns:p14="http://schemas.microsoft.com/office/powerpoint/2010/main" val="103162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F20F5F17-3A79-C545-A776-5A7898B0039F}" type="slidenum">
              <a:rPr lang="en-US"/>
              <a:pPr>
                <a:defRPr/>
              </a:pPr>
              <a:t>‹#›</a:t>
            </a:fld>
            <a:endParaRPr lang="en-US"/>
          </a:p>
        </p:txBody>
      </p:sp>
    </p:spTree>
    <p:extLst>
      <p:ext uri="{BB962C8B-B14F-4D97-AF65-F5344CB8AC3E}">
        <p14:creationId xmlns:p14="http://schemas.microsoft.com/office/powerpoint/2010/main" val="215712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1D87AD8-B8C6-F441-86B7-A173E45F0FCE}" type="slidenum">
              <a:rPr lang="en-US"/>
              <a:pPr>
                <a:defRPr/>
              </a:pPr>
              <a:t>‹#›</a:t>
            </a:fld>
            <a:endParaRPr lang="en-US"/>
          </a:p>
        </p:txBody>
      </p:sp>
    </p:spTree>
    <p:extLst>
      <p:ext uri="{BB962C8B-B14F-4D97-AF65-F5344CB8AC3E}">
        <p14:creationId xmlns:p14="http://schemas.microsoft.com/office/powerpoint/2010/main" val="34693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4715FC6-345E-4B43-A57B-60B178F6ED10}" type="slidenum">
              <a:rPr lang="en-US"/>
              <a:pPr>
                <a:defRPr/>
              </a:pPr>
              <a:t>‹#›</a:t>
            </a:fld>
            <a:endParaRPr lang="en-US"/>
          </a:p>
        </p:txBody>
      </p:sp>
    </p:spTree>
    <p:extLst>
      <p:ext uri="{BB962C8B-B14F-4D97-AF65-F5344CB8AC3E}">
        <p14:creationId xmlns:p14="http://schemas.microsoft.com/office/powerpoint/2010/main" val="62986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3D2A63E-C8BA-944A-8B79-D4E16901F705}" type="slidenum">
              <a:rPr lang="en-US"/>
              <a:pPr>
                <a:defRPr/>
              </a:pPr>
              <a:t>‹#›</a:t>
            </a:fld>
            <a:endParaRPr lang="en-US"/>
          </a:p>
        </p:txBody>
      </p:sp>
    </p:spTree>
    <p:extLst>
      <p:ext uri="{BB962C8B-B14F-4D97-AF65-F5344CB8AC3E}">
        <p14:creationId xmlns:p14="http://schemas.microsoft.com/office/powerpoint/2010/main" val="252096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338947"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a:lstStyle/>
            <a:p>
              <a:pPr>
                <a:defRPr/>
              </a:pPr>
              <a:endParaRPr lang="en-US">
                <a:cs typeface="+mn-cs"/>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a:lstStyle/>
            <a:p>
              <a:endParaRPr lang="en-US"/>
            </a:p>
          </p:txBody>
        </p:sp>
      </p:grpSp>
      <p:sp>
        <p:nvSpPr>
          <p:cNvPr id="338949"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8950"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51"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mn-cs"/>
              </a:defRPr>
            </a:lvl1pPr>
          </a:lstStyle>
          <a:p>
            <a:pPr>
              <a:defRPr/>
            </a:pPr>
            <a:endParaRPr lang="en-US"/>
          </a:p>
        </p:txBody>
      </p:sp>
      <p:sp>
        <p:nvSpPr>
          <p:cNvPr id="33895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mn-cs"/>
              </a:defRPr>
            </a:lvl1pPr>
          </a:lstStyle>
          <a:p>
            <a:pPr>
              <a:defRPr/>
            </a:pPr>
            <a:endParaRPr lang="en-US"/>
          </a:p>
        </p:txBody>
      </p:sp>
      <p:sp>
        <p:nvSpPr>
          <p:cNvPr id="338953"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cs typeface="+mn-cs"/>
              </a:defRPr>
            </a:lvl1pPr>
          </a:lstStyle>
          <a:p>
            <a:pPr>
              <a:defRPr/>
            </a:pPr>
            <a:fld id="{C83559E9-C4DD-0E49-905F-F18ED06BF24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2"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9875" cy="6858000"/>
            <a:chOff x="0" y="0"/>
            <a:chExt cx="5770" cy="4320"/>
          </a:xfrm>
        </p:grpSpPr>
        <p:sp>
          <p:nvSpPr>
            <p:cNvPr id="34099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39"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 xmlns:a14="http://schemas.microsoft.com/office/drawing/2010/main" w="9525">
                  <a:solidFill>
                    <a:srgbClr val="F11E8C"/>
                  </a:solidFill>
                  <a:prstDash val="solid"/>
                  <a:round/>
                  <a:headEnd/>
                  <a:tailEnd/>
                </a14:hiddenLine>
              </a:ext>
            </a:extLst>
          </p:spPr>
          <p:txBody>
            <a:bodyPr/>
            <a:lstStyle/>
            <a:p>
              <a:endParaRPr lang="en-US"/>
            </a:p>
          </p:txBody>
        </p:sp>
        <p:sp>
          <p:nvSpPr>
            <p:cNvPr id="34101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a:lstStyle/>
            <a:p>
              <a:pPr>
                <a:defRPr/>
              </a:pPr>
              <a:endParaRPr lang="en-US">
                <a:cs typeface="+mn-cs"/>
              </a:endParaRPr>
            </a:p>
          </p:txBody>
        </p:sp>
      </p:grpSp>
      <p:sp>
        <p:nvSpPr>
          <p:cNvPr id="341016"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41017"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101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mn-cs"/>
              </a:defRPr>
            </a:lvl1pPr>
          </a:lstStyle>
          <a:p>
            <a:pPr>
              <a:defRPr/>
            </a:pPr>
            <a:endParaRPr lang="en-US"/>
          </a:p>
        </p:txBody>
      </p:sp>
      <p:sp>
        <p:nvSpPr>
          <p:cNvPr id="341019"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mn-cs"/>
              </a:defRPr>
            </a:lvl1pPr>
          </a:lstStyle>
          <a:p>
            <a:pPr>
              <a:defRPr/>
            </a:pPr>
            <a:fld id="{02AA49D1-96AB-2A42-A432-EF044C8F60E3}" type="slidenum">
              <a:rPr lang="en-US"/>
              <a:pPr>
                <a:defRPr/>
              </a:pPr>
              <a:t>‹#›</a:t>
            </a:fld>
            <a:endParaRPr lang="en-US"/>
          </a:p>
        </p:txBody>
      </p:sp>
      <p:sp>
        <p:nvSpPr>
          <p:cNvPr id="341020"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mn-cs"/>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053"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l"/>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80000"/>
        <a:buFont typeface="Wingdings" charset="0"/>
        <a:buChar char="l"/>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80000"/>
        <a:buFont typeface="Wingdings" charset="0"/>
        <a:buChar char="l"/>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hlink"/>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56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56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56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8EE09A8-1BEC-E641-95F1-94E81FCB28D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467971"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solidFill>
                  <a:srgbClr val="000000"/>
                </a:solidFill>
                <a:latin typeface="Arial" charset="0"/>
                <a:ea typeface="MS PGothic" charset="0"/>
              </a:defRPr>
            </a:lvl1pPr>
          </a:lstStyle>
          <a:p>
            <a:pPr defTabSz="914300" fontAlgn="base">
              <a:spcBef>
                <a:spcPct val="0"/>
              </a:spcBef>
              <a:spcAft>
                <a:spcPct val="0"/>
              </a:spcAft>
              <a:defRPr/>
            </a:pPr>
            <a:endParaRPr lang="en-US">
              <a:cs typeface="MS PGothic" charset="0"/>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solidFill>
                  <a:srgbClr val="000000"/>
                </a:solidFill>
                <a:latin typeface="Arial" charset="0"/>
                <a:ea typeface="MS PGothic" charset="0"/>
              </a:defRPr>
            </a:lvl1pPr>
          </a:lstStyle>
          <a:p>
            <a:pPr defTabSz="914300" fontAlgn="base">
              <a:spcBef>
                <a:spcPct val="0"/>
              </a:spcBef>
              <a:spcAft>
                <a:spcPct val="0"/>
              </a:spcAft>
              <a:defRPr/>
            </a:pPr>
            <a:endParaRPr lang="en-US">
              <a:cs typeface="MS PGothic" charset="0"/>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solidFill>
                  <a:srgbClr val="000000"/>
                </a:solidFill>
                <a:latin typeface="Arial" charset="0"/>
              </a:defRPr>
            </a:lvl1pPr>
          </a:lstStyle>
          <a:p>
            <a:pPr defTabSz="914300" fontAlgn="base">
              <a:spcBef>
                <a:spcPct val="0"/>
              </a:spcBef>
              <a:spcAft>
                <a:spcPct val="0"/>
              </a:spcAft>
            </a:pPr>
            <a:fld id="{1356DC06-D135-8541-95BD-7C882F18835B}" type="slidenum">
              <a:rPr lang="en-US" smtClean="0">
                <a:ea typeface="ＭＳ Ｐゴシック" charset="0"/>
                <a:cs typeface="MS PGothic" charset="0"/>
              </a:rPr>
              <a:pPr defTabSz="914300" fontAlgn="base">
                <a:spcBef>
                  <a:spcPct val="0"/>
                </a:spcBef>
                <a:spcAft>
                  <a:spcPct val="0"/>
                </a:spcAft>
              </a:pPr>
              <a:t>‹#›</a:t>
            </a:fld>
            <a:endParaRPr lang="en-US">
              <a:ea typeface="ＭＳ Ｐゴシック" charset="0"/>
              <a:cs typeface="MS PGothic" charset="0"/>
            </a:endParaRPr>
          </a:p>
        </p:txBody>
      </p:sp>
    </p:spTree>
    <p:extLst>
      <p:ext uri="{BB962C8B-B14F-4D97-AF65-F5344CB8AC3E}">
        <p14:creationId xmlns:p14="http://schemas.microsoft.com/office/powerpoint/2010/main" val="1239722812"/>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5pPr>
      <a:lvl6pPr marL="457150" algn="ctr" rtl="0" fontAlgn="base">
        <a:spcBef>
          <a:spcPct val="0"/>
        </a:spcBef>
        <a:spcAft>
          <a:spcPct val="0"/>
        </a:spcAft>
        <a:defRPr sz="4400">
          <a:solidFill>
            <a:schemeClr val="tx2"/>
          </a:solidFill>
          <a:latin typeface="Arial" pitchFamily="-111" charset="0"/>
        </a:defRPr>
      </a:lvl6pPr>
      <a:lvl7pPr marL="914300" algn="ctr" rtl="0" fontAlgn="base">
        <a:spcBef>
          <a:spcPct val="0"/>
        </a:spcBef>
        <a:spcAft>
          <a:spcPct val="0"/>
        </a:spcAft>
        <a:defRPr sz="4400">
          <a:solidFill>
            <a:schemeClr val="tx2"/>
          </a:solidFill>
          <a:latin typeface="Arial" pitchFamily="-111" charset="0"/>
        </a:defRPr>
      </a:lvl7pPr>
      <a:lvl8pPr marL="1371450" algn="ctr" rtl="0" fontAlgn="base">
        <a:spcBef>
          <a:spcPct val="0"/>
        </a:spcBef>
        <a:spcAft>
          <a:spcPct val="0"/>
        </a:spcAft>
        <a:defRPr sz="4400">
          <a:solidFill>
            <a:schemeClr val="tx2"/>
          </a:solidFill>
          <a:latin typeface="Arial" pitchFamily="-111" charset="0"/>
        </a:defRPr>
      </a:lvl8pPr>
      <a:lvl9pPr marL="1828600" algn="ctr" rtl="0" fontAlgn="base">
        <a:spcBef>
          <a:spcPct val="0"/>
        </a:spcBef>
        <a:spcAft>
          <a:spcPct val="0"/>
        </a:spcAft>
        <a:defRPr sz="4400">
          <a:solidFill>
            <a:schemeClr val="tx2"/>
          </a:solidFill>
          <a:latin typeface="Arial" pitchFamily="-111" charset="0"/>
        </a:defRPr>
      </a:lvl9pPr>
    </p:titleStyle>
    <p:bodyStyle>
      <a:lvl1pPr marL="342862" indent="-342862"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869" indent="-28572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2875" indent="-228575"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02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17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 Target="slide3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9938" name="Picture 2" descr="BSOJA0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332038"/>
            <a:ext cx="2794000" cy="3611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39" name="Picture 3" descr="BSOJA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2913063" cy="3598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6356" name="Rectangle 4"/>
          <p:cNvSpPr>
            <a:spLocks noGrp="1" noChangeArrowheads="1"/>
          </p:cNvSpPr>
          <p:nvPr>
            <p:ph type="ctrTitle"/>
          </p:nvPr>
        </p:nvSpPr>
        <p:spPr>
          <a:xfrm>
            <a:off x="685800" y="1841500"/>
            <a:ext cx="7772400" cy="1608138"/>
          </a:xfrm>
        </p:spPr>
        <p:txBody>
          <a:bodyPr/>
          <a:lstStyle/>
          <a:p>
            <a:pPr eaLnBrk="1" hangingPunct="1">
              <a:defRPr/>
            </a:pPr>
            <a:r>
              <a:rPr lang="en-US" sz="8000" dirty="0">
                <a:effectLst>
                  <a:glow rad="165100">
                    <a:schemeClr val="accent5">
                      <a:lumMod val="10000"/>
                      <a:alpha val="96000"/>
                    </a:schemeClr>
                  </a:glow>
                  <a:outerShdw blurRad="38100" dist="38100" dir="2700000" algn="tl">
                    <a:srgbClr val="000000"/>
                  </a:outerShdw>
                </a:effectLst>
                <a:cs typeface="+mj-cs"/>
              </a:rPr>
              <a:t>出埃及记</a:t>
            </a:r>
            <a:br>
              <a:rPr lang="en-US" sz="8000" dirty="0">
                <a:effectLst>
                  <a:glow rad="165100">
                    <a:schemeClr val="accent5">
                      <a:lumMod val="10000"/>
                      <a:alpha val="96000"/>
                    </a:schemeClr>
                  </a:glow>
                  <a:outerShdw blurRad="38100" dist="38100" dir="2700000" algn="tl">
                    <a:srgbClr val="000000"/>
                  </a:outerShdw>
                </a:effectLst>
                <a:cs typeface="+mj-cs"/>
              </a:rPr>
            </a:br>
            <a:r>
              <a:rPr lang="en-US" sz="8000" dirty="0">
                <a:effectLst>
                  <a:glow rad="165100">
                    <a:schemeClr val="accent5">
                      <a:lumMod val="10000"/>
                      <a:alpha val="96000"/>
                    </a:schemeClr>
                  </a:glow>
                  <a:outerShdw blurRad="38100" dist="38100" dir="2700000" algn="tl">
                    <a:srgbClr val="000000"/>
                  </a:outerShdw>
                </a:effectLst>
                <a:cs typeface="+mj-cs"/>
              </a:rPr>
              <a:t>的日期</a:t>
            </a:r>
          </a:p>
        </p:txBody>
      </p:sp>
      <p:sp>
        <p:nvSpPr>
          <p:cNvPr id="356357" name="Rectangle 5"/>
          <p:cNvSpPr>
            <a:spLocks noGrp="1" noChangeArrowheads="1"/>
          </p:cNvSpPr>
          <p:nvPr>
            <p:ph type="subTitle" idx="1"/>
          </p:nvPr>
        </p:nvSpPr>
        <p:spPr>
          <a:xfrm>
            <a:off x="0" y="3810000"/>
            <a:ext cx="6400800" cy="1752600"/>
          </a:xfrm>
        </p:spPr>
        <p:txBody>
          <a:bodyPr/>
          <a:lstStyle/>
          <a:p>
            <a:pPr eaLnBrk="1" hangingPunct="1">
              <a:defRPr/>
            </a:pPr>
            <a:r>
              <a:rPr lang="en-US" sz="2800" dirty="0">
                <a:cs typeface="+mn-cs"/>
              </a:rPr>
              <a:t>作者</a:t>
            </a:r>
          </a:p>
          <a:p>
            <a:pPr eaLnBrk="1" hangingPunct="1">
              <a:defRPr/>
            </a:pPr>
            <a:r>
              <a:rPr lang="en-US" sz="2800" dirty="0" err="1">
                <a:cs typeface="+mn-cs"/>
              </a:rPr>
              <a:t>Chiam</a:t>
            </a:r>
            <a:r>
              <a:rPr lang="en-US" sz="2800" dirty="0">
                <a:cs typeface="+mn-cs"/>
              </a:rPr>
              <a:t> Cheng </a:t>
            </a:r>
            <a:r>
              <a:rPr lang="en-US" sz="2800" dirty="0" err="1">
                <a:cs typeface="+mn-cs"/>
              </a:rPr>
              <a:t>Kiat</a:t>
            </a:r>
            <a:r>
              <a:rPr lang="en-US" sz="2800" dirty="0">
                <a:cs typeface="+mn-cs"/>
              </a:rPr>
              <a:t> </a:t>
            </a:r>
          </a:p>
          <a:p>
            <a:pPr eaLnBrk="1" hangingPunct="1">
              <a:defRPr/>
            </a:pPr>
            <a:r>
              <a:rPr lang="en-US" sz="2800" dirty="0" err="1">
                <a:cs typeface="+mn-cs"/>
              </a:rPr>
              <a:t>Djenny</a:t>
            </a:r>
            <a:r>
              <a:rPr lang="en-US" sz="2800" dirty="0">
                <a:cs typeface="+mn-cs"/>
              </a:rPr>
              <a:t> </a:t>
            </a:r>
            <a:r>
              <a:rPr lang="en-US" sz="2800" dirty="0" err="1">
                <a:cs typeface="+mn-cs"/>
              </a:rPr>
              <a:t>Ruswandi</a:t>
            </a:r>
            <a:endParaRPr lang="en-US" sz="2800" dirty="0">
              <a:cs typeface="+mn-cs"/>
            </a:endParaRPr>
          </a:p>
        </p:txBody>
      </p:sp>
      <p:sp>
        <p:nvSpPr>
          <p:cNvPr id="7" name="Rectangle 6"/>
          <p:cNvSpPr>
            <a:spLocks noChangeArrowheads="1"/>
          </p:cNvSpPr>
          <p:nvPr/>
        </p:nvSpPr>
        <p:spPr bwMode="auto">
          <a:xfrm>
            <a:off x="0" y="5867401"/>
            <a:ext cx="9144000" cy="9906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356356"/>
                                        </p:tgtEl>
                                      </p:cBhvr>
                                      <p:by x="150000" y="150000"/>
                                    </p:animScale>
                                  </p:childTnLst>
                                </p:cTn>
                              </p:par>
                            </p:childTnLst>
                          </p:cTn>
                        </p:par>
                        <p:par>
                          <p:cTn id="7" fill="hold" nodeType="afterGroup">
                            <p:stCondLst>
                              <p:cond delay="2000"/>
                            </p:stCondLst>
                            <p:childTnLst>
                              <p:par>
                                <p:cTn id="8" presetID="34" presetClass="emph" presetSubtype="0" fill="hold" grpId="0" nodeType="after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356357">
                                            <p:txEl>
                                              <p:pRg st="0" end="0"/>
                                            </p:txEl>
                                          </p:spTgt>
                                        </p:tgtEl>
                                        <p:attrNameLst>
                                          <p:attrName>ppt_x</p:attrName>
                                          <p:attrName>ppt_y</p:attrName>
                                        </p:attrNameLst>
                                      </p:cBhvr>
                                    </p:animMotion>
                                    <p:animRot by="1500000">
                                      <p:cBhvr>
                                        <p:cTn id="10" dur="125" fill="hold">
                                          <p:stCondLst>
                                            <p:cond delay="0"/>
                                          </p:stCondLst>
                                        </p:cTn>
                                        <p:tgtEl>
                                          <p:spTgt spid="356357">
                                            <p:txEl>
                                              <p:pRg st="0" end="0"/>
                                            </p:txEl>
                                          </p:spTgt>
                                        </p:tgtEl>
                                        <p:attrNameLst>
                                          <p:attrName>r</p:attrName>
                                        </p:attrNameLst>
                                      </p:cBhvr>
                                    </p:animRot>
                                    <p:animRot by="-1500000">
                                      <p:cBhvr>
                                        <p:cTn id="11" dur="125" fill="hold">
                                          <p:stCondLst>
                                            <p:cond delay="125"/>
                                          </p:stCondLst>
                                        </p:cTn>
                                        <p:tgtEl>
                                          <p:spTgt spid="356357">
                                            <p:txEl>
                                              <p:pRg st="0" end="0"/>
                                            </p:txEl>
                                          </p:spTgt>
                                        </p:tgtEl>
                                        <p:attrNameLst>
                                          <p:attrName>r</p:attrName>
                                        </p:attrNameLst>
                                      </p:cBhvr>
                                    </p:animRot>
                                    <p:animRot by="-1500000">
                                      <p:cBhvr>
                                        <p:cTn id="12" dur="125" fill="hold">
                                          <p:stCondLst>
                                            <p:cond delay="250"/>
                                          </p:stCondLst>
                                        </p:cTn>
                                        <p:tgtEl>
                                          <p:spTgt spid="356357">
                                            <p:txEl>
                                              <p:pRg st="0" end="0"/>
                                            </p:txEl>
                                          </p:spTgt>
                                        </p:tgtEl>
                                        <p:attrNameLst>
                                          <p:attrName>r</p:attrName>
                                        </p:attrNameLst>
                                      </p:cBhvr>
                                    </p:animRot>
                                    <p:animRot by="1500000">
                                      <p:cBhvr>
                                        <p:cTn id="13" dur="125" fill="hold">
                                          <p:stCondLst>
                                            <p:cond delay="375"/>
                                          </p:stCondLst>
                                        </p:cTn>
                                        <p:tgtEl>
                                          <p:spTgt spid="356357">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0" nodeType="click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356357">
                                            <p:txEl>
                                              <p:pRg st="1" end="1"/>
                                            </p:txEl>
                                          </p:spTgt>
                                        </p:tgtEl>
                                        <p:attrNameLst>
                                          <p:attrName>ppt_x</p:attrName>
                                          <p:attrName>ppt_y</p:attrName>
                                        </p:attrNameLst>
                                      </p:cBhvr>
                                    </p:animMotion>
                                    <p:animRot by="1500000">
                                      <p:cBhvr>
                                        <p:cTn id="18" dur="125" fill="hold">
                                          <p:stCondLst>
                                            <p:cond delay="0"/>
                                          </p:stCondLst>
                                        </p:cTn>
                                        <p:tgtEl>
                                          <p:spTgt spid="356357">
                                            <p:txEl>
                                              <p:pRg st="1" end="1"/>
                                            </p:txEl>
                                          </p:spTgt>
                                        </p:tgtEl>
                                        <p:attrNameLst>
                                          <p:attrName>r</p:attrName>
                                        </p:attrNameLst>
                                      </p:cBhvr>
                                    </p:animRot>
                                    <p:animRot by="-1500000">
                                      <p:cBhvr>
                                        <p:cTn id="19" dur="125" fill="hold">
                                          <p:stCondLst>
                                            <p:cond delay="125"/>
                                          </p:stCondLst>
                                        </p:cTn>
                                        <p:tgtEl>
                                          <p:spTgt spid="356357">
                                            <p:txEl>
                                              <p:pRg st="1" end="1"/>
                                            </p:txEl>
                                          </p:spTgt>
                                        </p:tgtEl>
                                        <p:attrNameLst>
                                          <p:attrName>r</p:attrName>
                                        </p:attrNameLst>
                                      </p:cBhvr>
                                    </p:animRot>
                                    <p:animRot by="-1500000">
                                      <p:cBhvr>
                                        <p:cTn id="20" dur="125" fill="hold">
                                          <p:stCondLst>
                                            <p:cond delay="250"/>
                                          </p:stCondLst>
                                        </p:cTn>
                                        <p:tgtEl>
                                          <p:spTgt spid="356357">
                                            <p:txEl>
                                              <p:pRg st="1" end="1"/>
                                            </p:txEl>
                                          </p:spTgt>
                                        </p:tgtEl>
                                        <p:attrNameLst>
                                          <p:attrName>r</p:attrName>
                                        </p:attrNameLst>
                                      </p:cBhvr>
                                    </p:animRot>
                                    <p:animRot by="1500000">
                                      <p:cBhvr>
                                        <p:cTn id="21" dur="125" fill="hold">
                                          <p:stCondLst>
                                            <p:cond delay="375"/>
                                          </p:stCondLst>
                                        </p:cTn>
                                        <p:tgtEl>
                                          <p:spTgt spid="356357">
                                            <p:txEl>
                                              <p:pRg st="1" end="1"/>
                                            </p:txEl>
                                          </p:spTgt>
                                        </p:tgtEl>
                                        <p:attrNameLst>
                                          <p:attrName>r</p:attrName>
                                        </p:attrNameLst>
                                      </p:cBhvr>
                                    </p:animRot>
                                  </p:childTnLst>
                                </p:cTn>
                              </p:par>
                            </p:childTnLst>
                          </p:cTn>
                        </p:par>
                        <p:par>
                          <p:cTn id="22" fill="hold" nodeType="afterGroup">
                            <p:stCondLst>
                              <p:cond delay="1150"/>
                            </p:stCondLst>
                            <p:childTnLst>
                              <p:par>
                                <p:cTn id="23" presetID="34" presetClass="emph" presetSubtype="0" fill="hold" grpId="0" nodeType="after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56357">
                                            <p:txEl>
                                              <p:pRg st="2" end="2"/>
                                            </p:txEl>
                                          </p:spTgt>
                                        </p:tgtEl>
                                        <p:attrNameLst>
                                          <p:attrName>ppt_x</p:attrName>
                                          <p:attrName>ppt_y</p:attrName>
                                        </p:attrNameLst>
                                      </p:cBhvr>
                                    </p:animMotion>
                                    <p:animRot by="1500000">
                                      <p:cBhvr>
                                        <p:cTn id="25" dur="125" fill="hold">
                                          <p:stCondLst>
                                            <p:cond delay="0"/>
                                          </p:stCondLst>
                                        </p:cTn>
                                        <p:tgtEl>
                                          <p:spTgt spid="356357">
                                            <p:txEl>
                                              <p:pRg st="2" end="2"/>
                                            </p:txEl>
                                          </p:spTgt>
                                        </p:tgtEl>
                                        <p:attrNameLst>
                                          <p:attrName>r</p:attrName>
                                        </p:attrNameLst>
                                      </p:cBhvr>
                                    </p:animRot>
                                    <p:animRot by="-1500000">
                                      <p:cBhvr>
                                        <p:cTn id="26" dur="125" fill="hold">
                                          <p:stCondLst>
                                            <p:cond delay="125"/>
                                          </p:stCondLst>
                                        </p:cTn>
                                        <p:tgtEl>
                                          <p:spTgt spid="356357">
                                            <p:txEl>
                                              <p:pRg st="2" end="2"/>
                                            </p:txEl>
                                          </p:spTgt>
                                        </p:tgtEl>
                                        <p:attrNameLst>
                                          <p:attrName>r</p:attrName>
                                        </p:attrNameLst>
                                      </p:cBhvr>
                                    </p:animRot>
                                    <p:animRot by="-1500000">
                                      <p:cBhvr>
                                        <p:cTn id="27" dur="125" fill="hold">
                                          <p:stCondLst>
                                            <p:cond delay="250"/>
                                          </p:stCondLst>
                                        </p:cTn>
                                        <p:tgtEl>
                                          <p:spTgt spid="356357">
                                            <p:txEl>
                                              <p:pRg st="2" end="2"/>
                                            </p:txEl>
                                          </p:spTgt>
                                        </p:tgtEl>
                                        <p:attrNameLst>
                                          <p:attrName>r</p:attrName>
                                        </p:attrNameLst>
                                      </p:cBhvr>
                                    </p:animRot>
                                    <p:animRot by="1500000">
                                      <p:cBhvr>
                                        <p:cTn id="28" dur="125" fill="hold">
                                          <p:stCondLst>
                                            <p:cond delay="375"/>
                                          </p:stCondLst>
                                        </p:cTn>
                                        <p:tgtEl>
                                          <p:spTgt spid="35635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p:bldP spid="35635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600" dirty="0"/>
              <a:t>较为迟历史性的论据</a:t>
            </a:r>
            <a:endParaRPr lang="en-US" sz="3800" dirty="0">
              <a:cs typeface="+mj-cs"/>
            </a:endParaRPr>
          </a:p>
        </p:txBody>
      </p:sp>
      <p:sp>
        <p:nvSpPr>
          <p:cNvPr id="366602" name="Rectangle 10"/>
          <p:cNvSpPr>
            <a:spLocks noChangeArrowheads="1"/>
          </p:cNvSpPr>
          <p:nvPr/>
        </p:nvSpPr>
        <p:spPr bwMode="auto">
          <a:xfrm>
            <a:off x="685800" y="1905000"/>
            <a:ext cx="77724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4000" dirty="0">
                <a:effectLst>
                  <a:outerShdw blurRad="38100" dist="38100" dir="2700000" algn="tl">
                    <a:srgbClr val="000000"/>
                  </a:outerShdw>
                </a:effectLst>
                <a:cs typeface="+mn-cs"/>
              </a:rPr>
              <a:t>300年历史只是被约瑟夫Jephthah </a:t>
            </a:r>
            <a:r>
              <a:rPr lang="en-US" sz="4000" dirty="0" err="1">
                <a:effectLst>
                  <a:outerShdw blurRad="38100" dist="38100" dir="2700000" algn="tl">
                    <a:srgbClr val="000000"/>
                  </a:outerShdw>
                </a:effectLst>
                <a:cs typeface="+mn-cs"/>
              </a:rPr>
              <a:t>跨大的数据,因为他並没有取得历史的记录</a:t>
            </a:r>
            <a:r>
              <a:rPr lang="en-US" sz="4000" dirty="0">
                <a:effectLst>
                  <a:outerShdw blurRad="38100" dist="38100" dir="2700000" algn="tl">
                    <a:srgbClr val="000000"/>
                  </a:outerShdw>
                </a:effectLs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602"/>
                                        </p:tgtEl>
                                        <p:attrNameLst>
                                          <p:attrName>style.visibility</p:attrName>
                                        </p:attrNameLst>
                                      </p:cBhvr>
                                      <p:to>
                                        <p:strVal val="visible"/>
                                      </p:to>
                                    </p:set>
                                    <p:anim calcmode="lin" valueType="num">
                                      <p:cBhvr>
                                        <p:cTn id="7" dur="1000" fill="hold"/>
                                        <p:tgtEl>
                                          <p:spTgt spid="366602"/>
                                        </p:tgtEl>
                                        <p:attrNameLst>
                                          <p:attrName>ppt_w</p:attrName>
                                        </p:attrNameLst>
                                      </p:cBhvr>
                                      <p:tavLst>
                                        <p:tav tm="0">
                                          <p:val>
                                            <p:fltVal val="0"/>
                                          </p:val>
                                        </p:tav>
                                        <p:tav tm="100000">
                                          <p:val>
                                            <p:strVal val="#ppt_w"/>
                                          </p:val>
                                        </p:tav>
                                      </p:tavLst>
                                    </p:anim>
                                    <p:anim calcmode="lin" valueType="num">
                                      <p:cBhvr>
                                        <p:cTn id="8" dur="1000" fill="hold"/>
                                        <p:tgtEl>
                                          <p:spTgt spid="366602"/>
                                        </p:tgtEl>
                                        <p:attrNameLst>
                                          <p:attrName>ppt_h</p:attrName>
                                        </p:attrNameLst>
                                      </p:cBhvr>
                                      <p:tavLst>
                                        <p:tav tm="0">
                                          <p:val>
                                            <p:fltVal val="0"/>
                                          </p:val>
                                        </p:tav>
                                        <p:tav tm="100000">
                                          <p:val>
                                            <p:strVal val="#ppt_h"/>
                                          </p:val>
                                        </p:tav>
                                      </p:tavLst>
                                    </p:anim>
                                    <p:anim calcmode="lin" valueType="num">
                                      <p:cBhvr>
                                        <p:cTn id="9" dur="1000" fill="hold"/>
                                        <p:tgtEl>
                                          <p:spTgt spid="366602"/>
                                        </p:tgtEl>
                                        <p:attrNameLst>
                                          <p:attrName>style.rotation</p:attrName>
                                        </p:attrNameLst>
                                      </p:cBhvr>
                                      <p:tavLst>
                                        <p:tav tm="0">
                                          <p:val>
                                            <p:fltVal val="360"/>
                                          </p:val>
                                        </p:tav>
                                        <p:tav tm="100000">
                                          <p:val>
                                            <p:fltVal val="0"/>
                                          </p:val>
                                        </p:tav>
                                      </p:tavLst>
                                    </p:anim>
                                    <p:animEffect transition="in" filter="fade">
                                      <p:cBhvr>
                                        <p:cTn id="10" dur="1000"/>
                                        <p:tgtEl>
                                          <p:spTgt spid="366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600" dirty="0"/>
              <a:t>较为迟历史性的论据</a:t>
            </a:r>
            <a:endParaRPr lang="en-US" sz="3800" dirty="0">
              <a:cs typeface="+mj-cs"/>
            </a:endParaRPr>
          </a:p>
        </p:txBody>
      </p:sp>
      <p:sp>
        <p:nvSpPr>
          <p:cNvPr id="366599" name="Rectangle 7"/>
          <p:cNvSpPr>
            <a:spLocks noChangeArrowheads="1"/>
          </p:cNvSpPr>
          <p:nvPr/>
        </p:nvSpPr>
        <p:spPr bwMode="auto">
          <a:xfrm>
            <a:off x="685800" y="1905000"/>
            <a:ext cx="8001000"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4000" dirty="0">
                <a:effectLst>
                  <a:outerShdw blurRad="38100" dist="38100" dir="2700000" algn="tl">
                    <a:srgbClr val="000000"/>
                  </a:outerShdw>
                </a:effectLst>
                <a:cs typeface="+mn-cs"/>
              </a:rPr>
              <a:t>在出埃及12:40的430年中</a:t>
            </a:r>
            <a:r>
              <a:rPr lang="en-US" sz="4000" dirty="0"/>
              <a:t>较为迟历史性的论据将雅名进入埃及的日期放在</a:t>
            </a:r>
            <a:r>
              <a:rPr lang="en-US" sz="4000" dirty="0">
                <a:effectLst>
                  <a:outerShdw blurRad="38100" dist="38100" dir="2700000" algn="tl">
                    <a:srgbClr val="000000"/>
                  </a:outerShdw>
                </a:effectLst>
                <a:cs typeface="+mn-cs"/>
              </a:rPr>
              <a:t>希克斯期代(Hyksos ,1730-1570). 在这时代是外面势力在埃及统治时期和以色列进入埃及的可能日日期.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599"/>
                                        </p:tgtEl>
                                        <p:attrNameLst>
                                          <p:attrName>style.visibility</p:attrName>
                                        </p:attrNameLst>
                                      </p:cBhvr>
                                      <p:to>
                                        <p:strVal val="visible"/>
                                      </p:to>
                                    </p:set>
                                    <p:anim calcmode="lin" valueType="num">
                                      <p:cBhvr>
                                        <p:cTn id="7" dur="1000" fill="hold"/>
                                        <p:tgtEl>
                                          <p:spTgt spid="366599"/>
                                        </p:tgtEl>
                                        <p:attrNameLst>
                                          <p:attrName>ppt_w</p:attrName>
                                        </p:attrNameLst>
                                      </p:cBhvr>
                                      <p:tavLst>
                                        <p:tav tm="0">
                                          <p:val>
                                            <p:fltVal val="0"/>
                                          </p:val>
                                        </p:tav>
                                        <p:tav tm="100000">
                                          <p:val>
                                            <p:strVal val="#ppt_w"/>
                                          </p:val>
                                        </p:tav>
                                      </p:tavLst>
                                    </p:anim>
                                    <p:anim calcmode="lin" valueType="num">
                                      <p:cBhvr>
                                        <p:cTn id="8" dur="1000" fill="hold"/>
                                        <p:tgtEl>
                                          <p:spTgt spid="366599"/>
                                        </p:tgtEl>
                                        <p:attrNameLst>
                                          <p:attrName>ppt_h</p:attrName>
                                        </p:attrNameLst>
                                      </p:cBhvr>
                                      <p:tavLst>
                                        <p:tav tm="0">
                                          <p:val>
                                            <p:fltVal val="0"/>
                                          </p:val>
                                        </p:tav>
                                        <p:tav tm="100000">
                                          <p:val>
                                            <p:strVal val="#ppt_h"/>
                                          </p:val>
                                        </p:tav>
                                      </p:tavLst>
                                    </p:anim>
                                    <p:anim calcmode="lin" valueType="num">
                                      <p:cBhvr>
                                        <p:cTn id="9" dur="1000" fill="hold"/>
                                        <p:tgtEl>
                                          <p:spTgt spid="366599"/>
                                        </p:tgtEl>
                                        <p:attrNameLst>
                                          <p:attrName>style.rotation</p:attrName>
                                        </p:attrNameLst>
                                      </p:cBhvr>
                                      <p:tavLst>
                                        <p:tav tm="0">
                                          <p:val>
                                            <p:fltVal val="360"/>
                                          </p:val>
                                        </p:tav>
                                        <p:tav tm="100000">
                                          <p:val>
                                            <p:fltVal val="0"/>
                                          </p:val>
                                        </p:tav>
                                      </p:tavLst>
                                    </p:anim>
                                    <p:animEffect transition="in" filter="fade">
                                      <p:cBhvr>
                                        <p:cTn id="10" dur="1000"/>
                                        <p:tgtEl>
                                          <p:spTgt spid="366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800" dirty="0"/>
              <a:t>较为迟日期理论的论据</a:t>
            </a:r>
            <a:endParaRPr lang="en-US" sz="3600"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历史性的</a:t>
            </a:r>
            <a:r>
              <a:rPr lang="en-US" sz="3600" dirty="0"/>
              <a:t>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考古的论据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圣经的论据</a:t>
            </a:r>
            <a:endParaRPr lang="en-US" dirty="0">
              <a:cs typeface="+mn-cs"/>
            </a:endParaRPr>
          </a:p>
        </p:txBody>
      </p:sp>
    </p:spTree>
    <p:extLst>
      <p:ext uri="{BB962C8B-B14F-4D97-AF65-F5344CB8AC3E}">
        <p14:creationId xmlns:p14="http://schemas.microsoft.com/office/powerpoint/2010/main" val="36980321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77859">
                                            <p:txEl>
                                              <p:pRg st="0" end="0"/>
                                            </p:txEl>
                                          </p:spTgt>
                                        </p:tgtEl>
                                        <p:attrNameLst>
                                          <p:attrName>style.color</p:attrName>
                                        </p:attrNameLst>
                                      </p:cBhvr>
                                      <p:to>
                                        <a:srgbClr val="00FF00"/>
                                      </p:to>
                                    </p:animClr>
                                    <p:animClr clrSpc="rgb" dir="cw">
                                      <p:cBhvr>
                                        <p:cTn id="28" dur="1900" fill="hold">
                                          <p:stCondLst>
                                            <p:cond delay="100"/>
                                          </p:stCondLst>
                                        </p:cTn>
                                        <p:tgtEl>
                                          <p:spTgt spid="377859">
                                            <p:txEl>
                                              <p:pRg st="0" end="0"/>
                                            </p:txEl>
                                          </p:spTgt>
                                        </p:tgtEl>
                                        <p:attrNameLst>
                                          <p:attrName>fillColor</p:attrName>
                                        </p:attrNameLst>
                                      </p:cBhvr>
                                      <p:to>
                                        <a:srgbClr val="00FF00"/>
                                      </p:to>
                                    </p:animClr>
                                    <p:set>
                                      <p:cBhvr>
                                        <p:cTn id="29" dur="1900" fill="hold">
                                          <p:stCondLst>
                                            <p:cond delay="100"/>
                                          </p:stCondLst>
                                        </p:cTn>
                                        <p:tgtEl>
                                          <p:spTgt spid="377859">
                                            <p:txEl>
                                              <p:pRg st="0" end="0"/>
                                            </p:txEl>
                                          </p:spTgt>
                                        </p:tgtEl>
                                        <p:attrNameLst>
                                          <p:attrName>fill.type</p:attrName>
                                        </p:attrNameLst>
                                      </p:cBhvr>
                                      <p:to>
                                        <p:strVal val="solid"/>
                                      </p:to>
                                    </p:set>
                                    <p:set>
                                      <p:cBhvr>
                                        <p:cTn id="30" dur="1900" fill="hold">
                                          <p:stCondLst>
                                            <p:cond delay="100"/>
                                          </p:stCondLst>
                                        </p:cTn>
                                        <p:tgtEl>
                                          <p:spTgt spid="377859">
                                            <p:txEl>
                                              <p:pRg st="0" end="0"/>
                                            </p:txEl>
                                          </p:spTgt>
                                        </p:tgtEl>
                                        <p:attrNameLst>
                                          <p:attrName>fill.on</p:attrName>
                                        </p:attrNameLst>
                                      </p:cBhvr>
                                      <p:to>
                                        <p:strVal val="true"/>
                                      </p:to>
                                    </p:set>
                                    <p:animScale>
                                      <p:cBhvr>
                                        <p:cTn id="31" dur="200" fill="hold">
                                          <p:stCondLst>
                                            <p:cond delay="0"/>
                                          </p:stCondLst>
                                        </p:cTn>
                                        <p:tgtEl>
                                          <p:spTgt spid="377859">
                                            <p:txEl>
                                              <p:pRg st="0" end="0"/>
                                            </p:txEl>
                                          </p:spTgt>
                                        </p:tgtEl>
                                      </p:cBhvr>
                                      <p:from x="100000" y="100000"/>
                                      <p:to x="100000" y="5000"/>
                                    </p:animScale>
                                    <p:animScale>
                                      <p:cBhvr>
                                        <p:cTn id="32" dur="200" fill="hold">
                                          <p:stCondLst>
                                            <p:cond delay="200"/>
                                          </p:stCondLst>
                                        </p:cTn>
                                        <p:tgtEl>
                                          <p:spTgt spid="377859">
                                            <p:txEl>
                                              <p:pRg st="0" end="0"/>
                                            </p:txEl>
                                          </p:spTgt>
                                        </p:tgtEl>
                                      </p:cBhvr>
                                      <p:from x="100000" y="5000"/>
                                      <p:to x="120000" y="150000"/>
                                    </p:animScale>
                                    <p:animScale>
                                      <p:cBhvr>
                                        <p:cTn id="33" dur="600" fill="hold">
                                          <p:stCondLst>
                                            <p:cond delay="1400"/>
                                          </p:stCondLst>
                                        </p:cTn>
                                        <p:tgtEl>
                                          <p:spTgt spid="377859">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0" y="277813"/>
            <a:ext cx="9220200" cy="1139825"/>
          </a:xfrm>
        </p:spPr>
        <p:txBody>
          <a:bodyPr/>
          <a:lstStyle/>
          <a:p>
            <a:pPr eaLnBrk="1" hangingPunct="1">
              <a:defRPr/>
            </a:pPr>
            <a:r>
              <a:rPr lang="en-US" sz="4000" dirty="0"/>
              <a:t>较为迟日期理论的考古论据</a:t>
            </a:r>
            <a:endParaRPr lang="en-US" sz="3800" dirty="0">
              <a:cs typeface="+mj-cs"/>
            </a:endParaRPr>
          </a:p>
        </p:txBody>
      </p:sp>
      <p:sp>
        <p:nvSpPr>
          <p:cNvPr id="365571" name="Rectangle 3"/>
          <p:cNvSpPr>
            <a:spLocks noGrp="1" noChangeArrowheads="1"/>
          </p:cNvSpPr>
          <p:nvPr>
            <p:ph type="body" idx="1"/>
          </p:nvPr>
        </p:nvSpPr>
        <p:spPr>
          <a:xfrm>
            <a:off x="1143000" y="1676400"/>
            <a:ext cx="7086600" cy="4876800"/>
          </a:xfrm>
        </p:spPr>
        <p:txBody>
          <a:bodyPr/>
          <a:lstStyle/>
          <a:p>
            <a:pPr eaLnBrk="1" hangingPunct="1">
              <a:lnSpc>
                <a:spcPct val="90000"/>
              </a:lnSpc>
              <a:defRPr/>
            </a:pPr>
            <a:r>
              <a:rPr lang="en-US" dirty="0" err="1">
                <a:cs typeface="+mn-cs"/>
              </a:rPr>
              <a:t>梅尔内塔Menerptah石碑</a:t>
            </a:r>
            <a:r>
              <a:rPr lang="en-US" dirty="0">
                <a:cs typeface="+mn-cs"/>
              </a:rPr>
              <a:t>(1220 B.C.)</a:t>
            </a:r>
          </a:p>
          <a:p>
            <a:pPr eaLnBrk="1" hangingPunct="1">
              <a:lnSpc>
                <a:spcPct val="90000"/>
              </a:lnSpc>
              <a:buFont typeface="Wingdings" charset="0"/>
              <a:buNone/>
              <a:defRPr/>
            </a:pPr>
            <a:r>
              <a:rPr lang="en-US" sz="2400" dirty="0">
                <a:cs typeface="+mn-cs"/>
              </a:rPr>
              <a:t>	以色列这个名字在1220前的历史记彔没有出现过.</a:t>
            </a:r>
          </a:p>
          <a:p>
            <a:pPr eaLnBrk="1" hangingPunct="1">
              <a:lnSpc>
                <a:spcPct val="90000"/>
              </a:lnSpc>
              <a:defRPr/>
            </a:pPr>
            <a:r>
              <a:rPr lang="en-US" dirty="0" err="1">
                <a:cs typeface="+mn-cs"/>
              </a:rPr>
              <a:t>阿曼Amarna石板</a:t>
            </a:r>
            <a:r>
              <a:rPr lang="en-US" dirty="0">
                <a:cs typeface="+mn-cs"/>
              </a:rPr>
              <a:t>(1400 B.C.)</a:t>
            </a:r>
          </a:p>
          <a:p>
            <a:pPr eaLnBrk="1" hangingPunct="1">
              <a:lnSpc>
                <a:spcPct val="90000"/>
              </a:lnSpc>
              <a:buNone/>
              <a:defRPr/>
            </a:pPr>
            <a:r>
              <a:rPr lang="en-US" dirty="0">
                <a:cs typeface="+mn-cs"/>
              </a:rPr>
              <a:t>	</a:t>
            </a:r>
            <a:r>
              <a:rPr lang="en-US" sz="2400" dirty="0">
                <a:cs typeface="+mn-cs"/>
              </a:rPr>
              <a:t>哈比鲁</a:t>
            </a:r>
            <a:r>
              <a:rPr lang="ja-JP" altLang="en-US" sz="2400" dirty="0">
                <a:latin typeface="Arial"/>
                <a:cs typeface="+mn-cs"/>
              </a:rPr>
              <a:t>“</a:t>
            </a:r>
            <a:r>
              <a:rPr lang="en-US" sz="2400" dirty="0" err="1">
                <a:cs typeface="+mn-cs"/>
              </a:rPr>
              <a:t>Habiru</a:t>
            </a:r>
            <a:r>
              <a:rPr lang="ja-JP" altLang="en-US" sz="2400" dirty="0">
                <a:latin typeface="Arial"/>
                <a:cs typeface="+mn-cs"/>
              </a:rPr>
              <a:t>”这名字並不能代表希伯耒人</a:t>
            </a:r>
            <a:r>
              <a:rPr lang="en-US" sz="2400" dirty="0">
                <a:cs typeface="+mn-cs"/>
              </a:rPr>
              <a:t>. </a:t>
            </a:r>
            <a:r>
              <a:rPr lang="en-US" sz="2400" dirty="0"/>
              <a:t>哈比鲁是一个多样化和当地的迦南人</a:t>
            </a:r>
            <a:r>
              <a:rPr lang="en-US" sz="2400" dirty="0">
                <a:cs typeface="+mn-cs"/>
              </a:rPr>
              <a:t>.</a:t>
            </a:r>
          </a:p>
          <a:p>
            <a:pPr eaLnBrk="1" hangingPunct="1">
              <a:lnSpc>
                <a:spcPct val="90000"/>
              </a:lnSpc>
              <a:defRPr/>
            </a:pPr>
            <a:r>
              <a:rPr lang="en-US" dirty="0">
                <a:cs typeface="+mn-cs"/>
              </a:rPr>
              <a:t>考古证据 </a:t>
            </a:r>
          </a:p>
          <a:p>
            <a:pPr eaLnBrk="1" hangingPunct="1">
              <a:lnSpc>
                <a:spcPct val="90000"/>
              </a:lnSpc>
              <a:buFont typeface="Wingdings" charset="0"/>
              <a:buNone/>
              <a:defRPr/>
            </a:pPr>
            <a:r>
              <a:rPr lang="en-US" dirty="0">
                <a:cs typeface="+mn-cs"/>
              </a:rPr>
              <a:t>	</a:t>
            </a:r>
            <a:r>
              <a:rPr lang="en-US" sz="2400" dirty="0">
                <a:cs typeface="+mn-cs"/>
              </a:rPr>
              <a:t>Lachish, Bethel, Debir第支持13</a:t>
            </a:r>
            <a:r>
              <a:rPr lang="en-US" sz="2400" baseline="30000" dirty="0">
                <a:cs typeface="+mn-cs"/>
              </a:rPr>
              <a:t>th</a:t>
            </a:r>
            <a:r>
              <a:rPr lang="en-US" sz="2400" dirty="0">
                <a:cs typeface="+mn-cs"/>
              </a:rPr>
              <a:t> 世纪出埃及的日期. </a:t>
            </a:r>
          </a:p>
          <a:p>
            <a:pPr eaLnBrk="1" hangingPunct="1">
              <a:lnSpc>
                <a:spcPct val="90000"/>
              </a:lnSpc>
              <a:buFont typeface="Wingdings" charset="0"/>
              <a:buNone/>
              <a:defRPr/>
            </a:pPr>
            <a:r>
              <a:rPr lang="en-US" sz="2400" dirty="0">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fade">
                                      <p:cBhvr>
                                        <p:cTn id="7" dur="1000"/>
                                        <p:tgtEl>
                                          <p:spTgt spid="365571">
                                            <p:txEl>
                                              <p:pRg st="0" end="0"/>
                                            </p:txEl>
                                          </p:spTgt>
                                        </p:tgtEl>
                                      </p:cBhvr>
                                    </p:animEffect>
                                    <p:anim calcmode="lin" valueType="num">
                                      <p:cBhvr>
                                        <p:cTn id="8" dur="1000" fill="hold"/>
                                        <p:tgtEl>
                                          <p:spTgt spid="3655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55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65571">
                                            <p:txEl>
                                              <p:pRg st="1" end="1"/>
                                            </p:txEl>
                                          </p:spTgt>
                                        </p:tgtEl>
                                        <p:attrNameLst>
                                          <p:attrName>style.visibility</p:attrName>
                                        </p:attrNameLst>
                                      </p:cBhvr>
                                      <p:to>
                                        <p:strVal val="visible"/>
                                      </p:to>
                                    </p:set>
                                    <p:anim calcmode="lin" valueType="num">
                                      <p:cBhvr>
                                        <p:cTn id="14" dur="500" fill="hold"/>
                                        <p:tgtEl>
                                          <p:spTgt spid="3655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557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655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55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557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365571">
                                            <p:txEl>
                                              <p:pRg st="2" end="2"/>
                                            </p:txEl>
                                          </p:spTgt>
                                        </p:tgtEl>
                                        <p:attrNameLst>
                                          <p:attrName>style.visibility</p:attrName>
                                        </p:attrNameLst>
                                      </p:cBhvr>
                                      <p:to>
                                        <p:strVal val="visible"/>
                                      </p:to>
                                    </p:set>
                                    <p:animEffect transition="in" filter="fade">
                                      <p:cBhvr>
                                        <p:cTn id="23" dur="1000"/>
                                        <p:tgtEl>
                                          <p:spTgt spid="365571">
                                            <p:txEl>
                                              <p:pRg st="2" end="2"/>
                                            </p:txEl>
                                          </p:spTgt>
                                        </p:tgtEl>
                                      </p:cBhvr>
                                    </p:animEffect>
                                    <p:anim calcmode="lin" valueType="num">
                                      <p:cBhvr>
                                        <p:cTn id="24" dur="1000" fill="hold"/>
                                        <p:tgtEl>
                                          <p:spTgt spid="365571">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655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65571">
                                            <p:txEl>
                                              <p:pRg st="3" end="3"/>
                                            </p:txEl>
                                          </p:spTgt>
                                        </p:tgtEl>
                                        <p:attrNameLst>
                                          <p:attrName>style.visibility</p:attrName>
                                        </p:attrNameLst>
                                      </p:cBhvr>
                                      <p:to>
                                        <p:strVal val="visible"/>
                                      </p:to>
                                    </p:set>
                                    <p:anim calcmode="lin" valueType="num">
                                      <p:cBhvr>
                                        <p:cTn id="30" dur="500" fill="hold"/>
                                        <p:tgtEl>
                                          <p:spTgt spid="3655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65571">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655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655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65571">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nodeType="clickEffect">
                                  <p:stCondLst>
                                    <p:cond delay="0"/>
                                  </p:stCondLst>
                                  <p:childTnLst>
                                    <p:set>
                                      <p:cBhvr>
                                        <p:cTn id="38" dur="1" fill="hold">
                                          <p:stCondLst>
                                            <p:cond delay="0"/>
                                          </p:stCondLst>
                                        </p:cTn>
                                        <p:tgtEl>
                                          <p:spTgt spid="365571">
                                            <p:txEl>
                                              <p:pRg st="4" end="4"/>
                                            </p:txEl>
                                          </p:spTgt>
                                        </p:tgtEl>
                                        <p:attrNameLst>
                                          <p:attrName>style.visibility</p:attrName>
                                        </p:attrNameLst>
                                      </p:cBhvr>
                                      <p:to>
                                        <p:strVal val="visible"/>
                                      </p:to>
                                    </p:set>
                                    <p:animEffect transition="in" filter="fade">
                                      <p:cBhvr>
                                        <p:cTn id="39" dur="1000"/>
                                        <p:tgtEl>
                                          <p:spTgt spid="365571">
                                            <p:txEl>
                                              <p:pRg st="4" end="4"/>
                                            </p:txEl>
                                          </p:spTgt>
                                        </p:tgtEl>
                                      </p:cBhvr>
                                    </p:animEffect>
                                    <p:anim calcmode="lin" valueType="num">
                                      <p:cBhvr>
                                        <p:cTn id="40" dur="1000" fill="hold"/>
                                        <p:tgtEl>
                                          <p:spTgt spid="365571">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655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365571">
                                            <p:txEl>
                                              <p:pRg st="5" end="5"/>
                                            </p:txEl>
                                          </p:spTgt>
                                        </p:tgtEl>
                                        <p:attrNameLst>
                                          <p:attrName>style.visibility</p:attrName>
                                        </p:attrNameLst>
                                      </p:cBhvr>
                                      <p:to>
                                        <p:strVal val="visible"/>
                                      </p:to>
                                    </p:set>
                                    <p:anim calcmode="lin" valueType="num">
                                      <p:cBhvr>
                                        <p:cTn id="46" dur="500" fill="hold"/>
                                        <p:tgtEl>
                                          <p:spTgt spid="36557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65571">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6557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6557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65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800" dirty="0"/>
              <a:t>较为迟日期理论的论据</a:t>
            </a:r>
            <a:endParaRPr lang="en-US" sz="3600"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历史性的</a:t>
            </a:r>
            <a:r>
              <a:rPr lang="en-US" sz="3600" dirty="0"/>
              <a:t>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考古的论据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圣经的论据</a:t>
            </a:r>
            <a:endParaRPr lang="en-US" dirty="0">
              <a:cs typeface="+mn-cs"/>
            </a:endParaRPr>
          </a:p>
        </p:txBody>
      </p:sp>
    </p:spTree>
    <p:extLst>
      <p:ext uri="{BB962C8B-B14F-4D97-AF65-F5344CB8AC3E}">
        <p14:creationId xmlns:p14="http://schemas.microsoft.com/office/powerpoint/2010/main" val="36980321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77859">
                                            <p:txEl>
                                              <p:pRg st="0" end="0"/>
                                            </p:txEl>
                                          </p:spTgt>
                                        </p:tgtEl>
                                        <p:attrNameLst>
                                          <p:attrName>style.color</p:attrName>
                                        </p:attrNameLst>
                                      </p:cBhvr>
                                      <p:to>
                                        <a:srgbClr val="00FF00"/>
                                      </p:to>
                                    </p:animClr>
                                    <p:animClr clrSpc="rgb" dir="cw">
                                      <p:cBhvr>
                                        <p:cTn id="28" dur="1900" fill="hold">
                                          <p:stCondLst>
                                            <p:cond delay="100"/>
                                          </p:stCondLst>
                                        </p:cTn>
                                        <p:tgtEl>
                                          <p:spTgt spid="377859">
                                            <p:txEl>
                                              <p:pRg st="0" end="0"/>
                                            </p:txEl>
                                          </p:spTgt>
                                        </p:tgtEl>
                                        <p:attrNameLst>
                                          <p:attrName>fillColor</p:attrName>
                                        </p:attrNameLst>
                                      </p:cBhvr>
                                      <p:to>
                                        <a:srgbClr val="00FF00"/>
                                      </p:to>
                                    </p:animClr>
                                    <p:set>
                                      <p:cBhvr>
                                        <p:cTn id="29" dur="1900" fill="hold">
                                          <p:stCondLst>
                                            <p:cond delay="100"/>
                                          </p:stCondLst>
                                        </p:cTn>
                                        <p:tgtEl>
                                          <p:spTgt spid="377859">
                                            <p:txEl>
                                              <p:pRg st="0" end="0"/>
                                            </p:txEl>
                                          </p:spTgt>
                                        </p:tgtEl>
                                        <p:attrNameLst>
                                          <p:attrName>fill.type</p:attrName>
                                        </p:attrNameLst>
                                      </p:cBhvr>
                                      <p:to>
                                        <p:strVal val="solid"/>
                                      </p:to>
                                    </p:set>
                                    <p:set>
                                      <p:cBhvr>
                                        <p:cTn id="30" dur="1900" fill="hold">
                                          <p:stCondLst>
                                            <p:cond delay="100"/>
                                          </p:stCondLst>
                                        </p:cTn>
                                        <p:tgtEl>
                                          <p:spTgt spid="377859">
                                            <p:txEl>
                                              <p:pRg st="0" end="0"/>
                                            </p:txEl>
                                          </p:spTgt>
                                        </p:tgtEl>
                                        <p:attrNameLst>
                                          <p:attrName>fill.on</p:attrName>
                                        </p:attrNameLst>
                                      </p:cBhvr>
                                      <p:to>
                                        <p:strVal val="true"/>
                                      </p:to>
                                    </p:set>
                                    <p:animScale>
                                      <p:cBhvr>
                                        <p:cTn id="31" dur="200" fill="hold">
                                          <p:stCondLst>
                                            <p:cond delay="0"/>
                                          </p:stCondLst>
                                        </p:cTn>
                                        <p:tgtEl>
                                          <p:spTgt spid="377859">
                                            <p:txEl>
                                              <p:pRg st="0" end="0"/>
                                            </p:txEl>
                                          </p:spTgt>
                                        </p:tgtEl>
                                      </p:cBhvr>
                                      <p:from x="100000" y="100000"/>
                                      <p:to x="100000" y="5000"/>
                                    </p:animScale>
                                    <p:animScale>
                                      <p:cBhvr>
                                        <p:cTn id="32" dur="200" fill="hold">
                                          <p:stCondLst>
                                            <p:cond delay="200"/>
                                          </p:stCondLst>
                                        </p:cTn>
                                        <p:tgtEl>
                                          <p:spTgt spid="377859">
                                            <p:txEl>
                                              <p:pRg st="0" end="0"/>
                                            </p:txEl>
                                          </p:spTgt>
                                        </p:tgtEl>
                                      </p:cBhvr>
                                      <p:from x="100000" y="5000"/>
                                      <p:to x="120000" y="150000"/>
                                    </p:animScale>
                                    <p:animScale>
                                      <p:cBhvr>
                                        <p:cTn id="33" dur="600" fill="hold">
                                          <p:stCondLst>
                                            <p:cond delay="1400"/>
                                          </p:stCondLst>
                                        </p:cTn>
                                        <p:tgtEl>
                                          <p:spTgt spid="377859">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3600" dirty="0"/>
              <a:t>较为迟日期理论的圣经论据</a:t>
            </a:r>
            <a:endParaRPr lang="en-US" sz="3800" dirty="0">
              <a:cs typeface="+mj-cs"/>
            </a:endParaRPr>
          </a:p>
        </p:txBody>
      </p:sp>
      <p:sp>
        <p:nvSpPr>
          <p:cNvPr id="9219" name="Rectangle 3"/>
          <p:cNvSpPr>
            <a:spLocks noGrp="1" noChangeArrowheads="1"/>
          </p:cNvSpPr>
          <p:nvPr>
            <p:ph type="body" idx="1"/>
          </p:nvPr>
        </p:nvSpPr>
        <p:spPr>
          <a:xfrm>
            <a:off x="2590800" y="2174875"/>
            <a:ext cx="4800600" cy="2625725"/>
          </a:xfrm>
        </p:spPr>
        <p:txBody>
          <a:bodyPr/>
          <a:lstStyle/>
          <a:p>
            <a:pPr eaLnBrk="1" hangingPunct="1">
              <a:defRPr/>
            </a:pPr>
            <a:r>
              <a:rPr lang="en-US" sz="2800" dirty="0">
                <a:cs typeface="+mn-cs"/>
              </a:rPr>
              <a:t>旧约</a:t>
            </a:r>
          </a:p>
          <a:p>
            <a:pPr eaLnBrk="1" hangingPunct="1">
              <a:defRPr/>
            </a:pPr>
            <a:endParaRPr lang="en-US" sz="2800" dirty="0">
              <a:cs typeface="+mn-cs"/>
            </a:endParaRPr>
          </a:p>
          <a:p>
            <a:pPr eaLnBrk="1" hangingPunct="1">
              <a:defRPr/>
            </a:pPr>
            <a:r>
              <a:rPr lang="en-US" sz="2800" dirty="0">
                <a:cs typeface="+mn-cs"/>
              </a:rPr>
              <a:t>列王纪上6:1</a:t>
            </a:r>
          </a:p>
          <a:p>
            <a:pPr eaLnBrk="1" hangingPunct="1">
              <a:defRPr/>
            </a:pPr>
            <a:endParaRPr lang="en-US" sz="2800" dirty="0">
              <a:cs typeface="+mn-cs"/>
            </a:endParaRPr>
          </a:p>
          <a:p>
            <a:pPr eaLnBrk="1" hangingPunct="1">
              <a:defRPr/>
            </a:pPr>
            <a:r>
              <a:rPr lang="en-US" sz="2800" dirty="0">
                <a:cs typeface="+mn-cs"/>
              </a:rPr>
              <a:t>出埃及2:23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3"/>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1000"/>
                                        <p:tgtEl>
                                          <p:spTgt spid="9219">
                                            <p:txEl>
                                              <p:pRg st="0" end="0"/>
                                            </p:txEl>
                                          </p:spTgt>
                                        </p:tgtEl>
                                      </p:cBhvr>
                                    </p:animEffect>
                                    <p:anim calcmode="lin" valueType="num">
                                      <p:cBhvr>
                                        <p:cTn id="15"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Effect transition="in" filter="fade">
                                      <p:cBhvr>
                                        <p:cTn id="28" dur="1000"/>
                                        <p:tgtEl>
                                          <p:spTgt spid="9219">
                                            <p:txEl>
                                              <p:pRg st="4" end="4"/>
                                            </p:txEl>
                                          </p:spTgt>
                                        </p:tgtEl>
                                      </p:cBhvr>
                                    </p:animEffect>
                                    <p:anim calcmode="lin" valueType="num">
                                      <p:cBhvr>
                                        <p:cTn id="29"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eaLnBrk="1" hangingPunct="1">
              <a:defRPr/>
            </a:pPr>
            <a:r>
              <a:rPr lang="en-US" dirty="0">
                <a:cs typeface="+mj-cs"/>
              </a:rPr>
              <a:t>旧约</a:t>
            </a:r>
          </a:p>
        </p:txBody>
      </p:sp>
      <p:sp>
        <p:nvSpPr>
          <p:cNvPr id="351235" name="Rectangle 3"/>
          <p:cNvSpPr>
            <a:spLocks noGrp="1" noChangeArrowheads="1"/>
          </p:cNvSpPr>
          <p:nvPr>
            <p:ph type="body" idx="1"/>
          </p:nvPr>
        </p:nvSpPr>
        <p:spPr>
          <a:xfrm>
            <a:off x="457200" y="1600200"/>
            <a:ext cx="8229600" cy="2514600"/>
          </a:xfrm>
        </p:spPr>
        <p:txBody>
          <a:bodyPr/>
          <a:lstStyle/>
          <a:p>
            <a:pPr eaLnBrk="1" hangingPunct="1">
              <a:lnSpc>
                <a:spcPct val="90000"/>
              </a:lnSpc>
              <a:defRPr/>
            </a:pPr>
            <a:r>
              <a:rPr lang="en-US" sz="3600" dirty="0" err="1">
                <a:cs typeface="+mn-cs"/>
              </a:rPr>
              <a:t>旧约里没有提到</a:t>
            </a:r>
            <a:r>
              <a:rPr lang="en-US" sz="3600" dirty="0" err="1"/>
              <a:t>塞提一世</a:t>
            </a:r>
            <a:r>
              <a:rPr lang="en-US" sz="3600" dirty="0" err="1">
                <a:cs typeface="+mn-cs"/>
              </a:rPr>
              <a:t>Seti</a:t>
            </a:r>
            <a:r>
              <a:rPr lang="en-US" sz="3600" dirty="0">
                <a:cs typeface="+mn-cs"/>
              </a:rPr>
              <a:t> I (1318-1304 B.C.)</a:t>
            </a:r>
            <a:r>
              <a:rPr lang="en-US" sz="3600" dirty="0" err="1">
                <a:cs typeface="+mn-cs"/>
              </a:rPr>
              <a:t>或拉姆二世Rameses</a:t>
            </a:r>
            <a:r>
              <a:rPr lang="en-US" sz="3600" dirty="0">
                <a:cs typeface="+mn-cs"/>
              </a:rPr>
              <a:t> II (1304-1237 B.C.) 侵入</a:t>
            </a:r>
            <a:r>
              <a:rPr lang="zh-TW" altLang="en-US" sz="3600" dirty="0">
                <a:cs typeface="+mn-cs"/>
              </a:rPr>
              <a:t>巴勒斯坦</a:t>
            </a:r>
            <a:r>
              <a:rPr lang="en-US" sz="3600" dirty="0">
                <a:cs typeface="+mn-cs"/>
              </a:rPr>
              <a:t>, 原因可能是以色列当时並没有在</a:t>
            </a:r>
            <a:r>
              <a:rPr lang="zh-TW" altLang="en-US" sz="3600" dirty="0">
                <a:cs typeface="+mn-cs"/>
              </a:rPr>
              <a:t>巴勒斯坦</a:t>
            </a:r>
            <a:r>
              <a:rPr lang="en-US" altLang="zh-TW" sz="3600" dirty="0">
                <a:cs typeface="+mn-cs"/>
              </a:rPr>
              <a:t>.</a:t>
            </a:r>
            <a:endParaRPr lang="en-US" sz="3600"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51234"/>
                                        </p:tgtEl>
                                        <p:attrNameLst>
                                          <p:attrName>style.visibility</p:attrName>
                                        </p:attrNameLst>
                                      </p:cBhvr>
                                      <p:to>
                                        <p:strVal val="visible"/>
                                      </p:to>
                                    </p:set>
                                    <p:anim calcmode="lin" valueType="num">
                                      <p:cBhvr>
                                        <p:cTn id="7" dur="1000" fill="hold"/>
                                        <p:tgtEl>
                                          <p:spTgt spid="351234"/>
                                        </p:tgtEl>
                                        <p:attrNameLst>
                                          <p:attrName>ppt_w</p:attrName>
                                        </p:attrNameLst>
                                      </p:cBhvr>
                                      <p:tavLst>
                                        <p:tav tm="0">
                                          <p:val>
                                            <p:strVal val="#ppt_w+.3"/>
                                          </p:val>
                                        </p:tav>
                                        <p:tav tm="100000">
                                          <p:val>
                                            <p:strVal val="#ppt_w"/>
                                          </p:val>
                                        </p:tav>
                                      </p:tavLst>
                                    </p:anim>
                                    <p:anim calcmode="lin" valueType="num">
                                      <p:cBhvr>
                                        <p:cTn id="8" dur="1000" fill="hold"/>
                                        <p:tgtEl>
                                          <p:spTgt spid="351234"/>
                                        </p:tgtEl>
                                        <p:attrNameLst>
                                          <p:attrName>ppt_h</p:attrName>
                                        </p:attrNameLst>
                                      </p:cBhvr>
                                      <p:tavLst>
                                        <p:tav tm="0">
                                          <p:val>
                                            <p:strVal val="#ppt_h"/>
                                          </p:val>
                                        </p:tav>
                                        <p:tav tm="100000">
                                          <p:val>
                                            <p:strVal val="#ppt_h"/>
                                          </p:val>
                                        </p:tav>
                                      </p:tavLst>
                                    </p:anim>
                                    <p:animEffect transition="in" filter="fade">
                                      <p:cBhvr>
                                        <p:cTn id="9" dur="1000"/>
                                        <p:tgtEl>
                                          <p:spTgt spid="3512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51235">
                                            <p:txEl>
                                              <p:pRg st="0" end="0"/>
                                            </p:txEl>
                                          </p:spTgt>
                                        </p:tgtEl>
                                        <p:attrNameLst>
                                          <p:attrName>style.visibility</p:attrName>
                                        </p:attrNameLst>
                                      </p:cBhvr>
                                      <p:to>
                                        <p:strVal val="visible"/>
                                      </p:to>
                                    </p:set>
                                    <p:anim calcmode="lin" valueType="num">
                                      <p:cBhvr>
                                        <p:cTn id="14" dur="500" fill="hold"/>
                                        <p:tgtEl>
                                          <p:spTgt spid="35123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51235">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51235">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351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P spid="3512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457200" y="0"/>
            <a:ext cx="8229600" cy="838200"/>
          </a:xfrm>
        </p:spPr>
        <p:txBody>
          <a:bodyPr/>
          <a:lstStyle/>
          <a:p>
            <a:pPr eaLnBrk="1" hangingPunct="1">
              <a:defRPr/>
            </a:pPr>
            <a:r>
              <a:rPr lang="en-US" dirty="0">
                <a:cs typeface="+mj-cs"/>
              </a:rPr>
              <a:t>列上6:1</a:t>
            </a:r>
          </a:p>
        </p:txBody>
      </p:sp>
      <p:sp>
        <p:nvSpPr>
          <p:cNvPr id="362499" name="Rectangle 3"/>
          <p:cNvSpPr>
            <a:spLocks noGrp="1" noChangeArrowheads="1"/>
          </p:cNvSpPr>
          <p:nvPr>
            <p:ph type="body" idx="1"/>
          </p:nvPr>
        </p:nvSpPr>
        <p:spPr>
          <a:xfrm>
            <a:off x="152400" y="838200"/>
            <a:ext cx="8763000" cy="2590800"/>
          </a:xfrm>
          <a:solidFill>
            <a:schemeClr val="accent6"/>
          </a:solidFill>
        </p:spPr>
        <p:txBody>
          <a:bodyPr/>
          <a:lstStyle/>
          <a:p>
            <a:pPr eaLnBrk="1" hangingPunct="1">
              <a:defRPr/>
            </a:pPr>
            <a:r>
              <a:rPr lang="en-US" sz="3600" dirty="0">
                <a:cs typeface="+mn-cs"/>
              </a:rPr>
              <a:t>"</a:t>
            </a:r>
            <a:r>
              <a:rPr lang="en-US" sz="3600" dirty="0">
                <a:effectLst/>
              </a:rPr>
              <a:t>以 色 列 人 出 埃 及 地 后 四 百 八 十 年 ， 所 罗 门 作 以 色 列 王 第 四 年 西 弗 月 ， 就 是 二 月 ， 开 工 建 造 耶 和 华 的 殿 。</a:t>
            </a:r>
          </a:p>
        </p:txBody>
      </p:sp>
      <p:sp>
        <p:nvSpPr>
          <p:cNvPr id="362502" name="Text Box 6"/>
          <p:cNvSpPr txBox="1">
            <a:spLocks noChangeArrowheads="1"/>
          </p:cNvSpPr>
          <p:nvPr/>
        </p:nvSpPr>
        <p:spPr bwMode="auto">
          <a:xfrm>
            <a:off x="381000" y="3582988"/>
            <a:ext cx="8763000"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effectLst>
                  <a:outerShdw blurRad="50800" dist="38100" dir="2700000">
                    <a:srgbClr val="000000">
                      <a:alpha val="43000"/>
                    </a:srgbClr>
                  </a:outerShdw>
                </a:effectLst>
                <a:cs typeface="+mn-cs"/>
              </a:rPr>
              <a:t>480年是12代的代表数据.因为一代是25年,实际的数字应该是300年.</a:t>
            </a:r>
          </a:p>
          <a:p>
            <a:pPr>
              <a:defRPr/>
            </a:pPr>
            <a:r>
              <a:rPr lang="en-US" dirty="0">
                <a:effectLst>
                  <a:outerShdw blurRad="38100" dist="38100" dir="2700000" algn="tl">
                    <a:srgbClr val="000000"/>
                  </a:outerShdw>
                </a:effectLst>
                <a:cs typeface="+mn-cs"/>
              </a:rPr>
              <a:t>                           </a:t>
            </a:r>
            <a:r>
              <a:rPr lang="en-US" sz="3200" dirty="0">
                <a:effectLst>
                  <a:outerShdw blurRad="38100" dist="38100" dir="2700000" algn="tl">
                    <a:srgbClr val="000000"/>
                  </a:outerShdw>
                </a:effectLst>
                <a:cs typeface="+mn-cs"/>
              </a:rPr>
              <a:t>966/ 960/ 957 B.C.</a:t>
            </a:r>
          </a:p>
          <a:p>
            <a:pPr>
              <a:defRPr/>
            </a:pPr>
            <a:r>
              <a:rPr lang="en-US" sz="3200" dirty="0">
                <a:effectLst>
                  <a:outerShdw blurRad="38100" dist="38100" dir="2700000" algn="tl">
                    <a:srgbClr val="000000"/>
                  </a:outerShdw>
                </a:effectLst>
                <a:cs typeface="+mn-cs"/>
              </a:rPr>
              <a:t>               </a:t>
            </a:r>
            <a:r>
              <a:rPr lang="en-US" sz="3200" u="sng" dirty="0">
                <a:effectLst>
                  <a:outerShdw blurRad="38100" dist="38100" dir="2700000" algn="tl">
                    <a:srgbClr val="000000"/>
                  </a:outerShdw>
                </a:effectLst>
                <a:cs typeface="+mn-cs"/>
              </a:rPr>
              <a:t>300/ 300/ 300</a:t>
            </a:r>
            <a:r>
              <a:rPr lang="en-US" sz="3200" dirty="0">
                <a:effectLst>
                  <a:outerShdw blurRad="38100" dist="38100" dir="2700000" algn="tl">
                    <a:srgbClr val="000000"/>
                  </a:outerShdw>
                </a:effectLst>
                <a:cs typeface="+mn-cs"/>
              </a:rPr>
              <a:t>  年</a:t>
            </a:r>
          </a:p>
          <a:p>
            <a:pPr>
              <a:defRPr/>
            </a:pPr>
            <a:r>
              <a:rPr lang="en-US" sz="3200" dirty="0">
                <a:effectLst>
                  <a:outerShdw blurRad="38100" dist="38100" dir="2700000" algn="tl">
                    <a:srgbClr val="000000"/>
                  </a:outerShdw>
                </a:effectLst>
                <a:cs typeface="+mn-cs"/>
              </a:rPr>
              <a:t>             1266/1260/1257 B.C.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362502">
                                            <p:txEl>
                                              <p:pRg st="0" end="0"/>
                                            </p:txEl>
                                          </p:spTgt>
                                        </p:tgtEl>
                                        <p:attrNameLst>
                                          <p:attrName>style.visibility</p:attrName>
                                        </p:attrNameLst>
                                      </p:cBhvr>
                                      <p:to>
                                        <p:strVal val="visible"/>
                                      </p:to>
                                    </p:set>
                                    <p:anim calcmode="lin" valueType="num">
                                      <p:cBhvr>
                                        <p:cTn id="7" dur="500" fill="hold"/>
                                        <p:tgtEl>
                                          <p:spTgt spid="36250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250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6250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6250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62502">
                                            <p:txEl>
                                              <p:pRg st="1" end="1"/>
                                            </p:txEl>
                                          </p:spTgt>
                                        </p:tgtEl>
                                        <p:attrNameLst>
                                          <p:attrName>style.visibility</p:attrName>
                                        </p:attrNameLst>
                                      </p:cBhvr>
                                      <p:to>
                                        <p:strVal val="visible"/>
                                      </p:to>
                                    </p:set>
                                    <p:anim calcmode="lin" valueType="num">
                                      <p:cBhvr>
                                        <p:cTn id="15" dur="500" fill="hold"/>
                                        <p:tgtEl>
                                          <p:spTgt spid="36250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62502">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6250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6250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6250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62502">
                                            <p:txEl>
                                              <p:pRg st="2" end="2"/>
                                            </p:txEl>
                                          </p:spTgt>
                                        </p:tgtEl>
                                        <p:attrNameLst>
                                          <p:attrName>style.visibility</p:attrName>
                                        </p:attrNameLst>
                                      </p:cBhvr>
                                      <p:to>
                                        <p:strVal val="visible"/>
                                      </p:to>
                                    </p:set>
                                    <p:anim calcmode="lin" valueType="num">
                                      <p:cBhvr>
                                        <p:cTn id="24" dur="500" fill="hold"/>
                                        <p:tgtEl>
                                          <p:spTgt spid="36250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62502">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36250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6250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62502">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62502">
                                            <p:txEl>
                                              <p:pRg st="3" end="3"/>
                                            </p:txEl>
                                          </p:spTgt>
                                        </p:tgtEl>
                                        <p:attrNameLst>
                                          <p:attrName>style.visibility</p:attrName>
                                        </p:attrNameLst>
                                      </p:cBhvr>
                                      <p:to>
                                        <p:strVal val="visible"/>
                                      </p:to>
                                    </p:set>
                                    <p:anim calcmode="lin" valueType="num">
                                      <p:cBhvr>
                                        <p:cTn id="33" dur="500" fill="hold"/>
                                        <p:tgtEl>
                                          <p:spTgt spid="36250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62502">
                                            <p:txEl>
                                              <p:pRg st="3" end="3"/>
                                            </p:txEl>
                                          </p:spTgt>
                                        </p:tgtEl>
                                        <p:attrNameLst>
                                          <p:attrName>ppt_y</p:attrName>
                                        </p:attrNameLst>
                                      </p:cBhvr>
                                      <p:tavLst>
                                        <p:tav tm="0">
                                          <p:val>
                                            <p:strVal val="#ppt_y"/>
                                          </p:val>
                                        </p:tav>
                                        <p:tav tm="100000">
                                          <p:val>
                                            <p:strVal val="#ppt_y"/>
                                          </p:val>
                                        </p:tav>
                                      </p:tavLst>
                                    </p:anim>
                                    <p:anim calcmode="lin" valueType="num">
                                      <p:cBhvr>
                                        <p:cTn id="35" dur="500" fill="hold"/>
                                        <p:tgtEl>
                                          <p:spTgt spid="36250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6250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625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457200" y="0"/>
            <a:ext cx="8229600" cy="1139825"/>
          </a:xfrm>
        </p:spPr>
        <p:txBody>
          <a:bodyPr/>
          <a:lstStyle/>
          <a:p>
            <a:pPr eaLnBrk="1" hangingPunct="1">
              <a:defRPr/>
            </a:pPr>
            <a:r>
              <a:rPr lang="en-US" dirty="0">
                <a:cs typeface="+mj-cs"/>
              </a:rPr>
              <a:t>出2:23</a:t>
            </a:r>
          </a:p>
        </p:txBody>
      </p:sp>
      <p:sp>
        <p:nvSpPr>
          <p:cNvPr id="364547" name="Rectangle 3"/>
          <p:cNvSpPr>
            <a:spLocks noGrp="1" noChangeArrowheads="1"/>
          </p:cNvSpPr>
          <p:nvPr>
            <p:ph type="body" idx="1"/>
          </p:nvPr>
        </p:nvSpPr>
        <p:spPr>
          <a:xfrm>
            <a:off x="381000" y="1093788"/>
            <a:ext cx="8805863" cy="2209800"/>
          </a:xfrm>
        </p:spPr>
        <p:txBody>
          <a:bodyPr/>
          <a:lstStyle/>
          <a:p>
            <a:pPr eaLnBrk="1" hangingPunct="1">
              <a:defRPr/>
            </a:pPr>
            <a:r>
              <a:rPr lang="en-US" sz="4000" dirty="0" err="1">
                <a:cs typeface="+mn-cs"/>
              </a:rPr>
              <a:t>在那个漫长的时代埃及王去世了.以色列人在为奴时向神哀求,他们的哀声传到神那里</a:t>
            </a:r>
            <a:r>
              <a:rPr lang="en-US" sz="4000" dirty="0">
                <a:cs typeface="+mn-cs"/>
              </a:rPr>
              <a:t>.</a:t>
            </a:r>
          </a:p>
        </p:txBody>
      </p:sp>
      <p:sp>
        <p:nvSpPr>
          <p:cNvPr id="364549" name="Text Box 5"/>
          <p:cNvSpPr txBox="1">
            <a:spLocks noChangeArrowheads="1"/>
          </p:cNvSpPr>
          <p:nvPr/>
        </p:nvSpPr>
        <p:spPr bwMode="auto">
          <a:xfrm>
            <a:off x="381000" y="3303588"/>
            <a:ext cx="8153400" cy="2062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lr>
                <a:schemeClr val="hlink"/>
              </a:buClr>
              <a:buSzPct val="80000"/>
              <a:buFont typeface="Wingdings" charset="0"/>
              <a:buChar char="l"/>
              <a:defRPr sz="3200">
                <a:effectLst>
                  <a:outerShdw blurRad="38100" dist="38100" dir="2700000" algn="tl">
                    <a:srgbClr val="000000"/>
                  </a:outerShdw>
                </a:effectLst>
                <a:latin typeface="+mn-lt"/>
                <a:ea typeface="+mn-ea"/>
              </a:defRPr>
            </a:lvl1pPr>
            <a:lvl2pPr marL="742950" indent="-285750">
              <a:spcBef>
                <a:spcPct val="20000"/>
              </a:spcBef>
              <a:buClr>
                <a:schemeClr val="folHlink"/>
              </a:buClr>
              <a:buSzPct val="80000"/>
              <a:buFont typeface="Wingdings" charset="0"/>
              <a:buChar char="l"/>
              <a:defRPr sz="2800">
                <a:effectLst>
                  <a:outerShdw blurRad="38100" dist="38100" dir="2700000" algn="tl">
                    <a:srgbClr val="000000"/>
                  </a:outerShdw>
                </a:effectLst>
                <a:latin typeface="+mn-lt"/>
                <a:ea typeface="+mn-ea"/>
              </a:defRPr>
            </a:lvl2pPr>
            <a:lvl3pPr marL="1143000" indent="-228600">
              <a:spcBef>
                <a:spcPct val="20000"/>
              </a:spcBef>
              <a:buClr>
                <a:schemeClr val="tx2"/>
              </a:buClr>
              <a:buSzPct val="80000"/>
              <a:buFont typeface="Wingdings" charset="0"/>
              <a:buChar char="l"/>
              <a:defRPr sz="2400">
                <a:effectLst>
                  <a:outerShdw blurRad="38100" dist="38100" dir="2700000" algn="tl">
                    <a:srgbClr val="000000"/>
                  </a:outerShdw>
                </a:effectLst>
                <a:latin typeface="+mn-lt"/>
                <a:ea typeface="+mn-ea"/>
              </a:defRPr>
            </a:lvl3pPr>
            <a:lvl4pPr marL="1600200" indent="-228600">
              <a:spcBef>
                <a:spcPct val="20000"/>
              </a:spcBef>
              <a:buClr>
                <a:schemeClr val="hlink"/>
              </a:buClr>
              <a:buSzPct val="80000"/>
              <a:buFont typeface="Wingdings" charset="0"/>
              <a:buChar char="l"/>
              <a:defRPr sz="2000">
                <a:effectLst>
                  <a:outerShdw blurRad="38100" dist="38100" dir="2700000" algn="tl">
                    <a:srgbClr val="000000"/>
                  </a:outerShdw>
                </a:effectLst>
                <a:latin typeface="+mn-lt"/>
                <a:ea typeface="+mn-ea"/>
              </a:defRPr>
            </a:lvl4pPr>
            <a:lvl5pPr marL="2057400" indent="-228600">
              <a:spcBef>
                <a:spcPct val="20000"/>
              </a:spcBef>
              <a:buClr>
                <a:schemeClr val="tx1"/>
              </a:buClr>
              <a:buSzPct val="80000"/>
              <a:buFont typeface="Wingdings" charset="0"/>
              <a:buChar char="l"/>
              <a:defRPr sz="2000">
                <a:effectLst>
                  <a:outerShdw blurRad="38100" dist="38100" dir="2700000" algn="tl">
                    <a:srgbClr val="000000"/>
                  </a:outerShdw>
                </a:effectLst>
                <a:latin typeface="+mn-lt"/>
                <a:ea typeface="+mn-ea"/>
              </a:defRPr>
            </a:lvl5pPr>
            <a:lvl6pPr marL="25146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6pPr>
            <a:lvl7pPr marL="29718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7pPr>
            <a:lvl8pPr marL="34290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8pPr>
            <a:lvl9pPr marL="38862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9pPr>
          </a:lstStyle>
          <a:p>
            <a:pPr>
              <a:defRPr/>
            </a:pPr>
            <a:r>
              <a:rPr lang="en-US" sz="4000" dirty="0">
                <a:cs typeface="+mn-cs"/>
              </a:rPr>
              <a:t>摩西40年在梅地那Midianites並不是</a:t>
            </a:r>
            <a:r>
              <a:rPr lang="ja-JP" altLang="en-US" sz="4000" dirty="0">
                <a:cs typeface="+mn-cs"/>
              </a:rPr>
              <a:t>年代学的数字</a:t>
            </a:r>
            <a:r>
              <a:rPr lang="en-US" sz="4000" dirty="0">
                <a:cs typeface="+mn-cs"/>
              </a:rPr>
              <a:t>, 只是一个长时期代表性数字.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 calcmode="lin" valueType="num">
                                      <p:cBhvr>
                                        <p:cTn id="7" dur="500" fill="hold"/>
                                        <p:tgtEl>
                                          <p:spTgt spid="364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454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6454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6454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0"/>
                                  </p:iterate>
                                  <p:childTnLst>
                                    <p:set>
                                      <p:cBhvr>
                                        <p:cTn id="14" dur="1" fill="hold">
                                          <p:stCondLst>
                                            <p:cond delay="0"/>
                                          </p:stCondLst>
                                        </p:cTn>
                                        <p:tgtEl>
                                          <p:spTgt spid="364549"/>
                                        </p:tgtEl>
                                        <p:attrNameLst>
                                          <p:attrName>style.visibility</p:attrName>
                                        </p:attrNameLst>
                                      </p:cBhvr>
                                      <p:to>
                                        <p:strVal val="visible"/>
                                      </p:to>
                                    </p:set>
                                    <p:anim calcmode="lin" valueType="num">
                                      <p:cBhvr>
                                        <p:cTn id="15" dur="500" fill="hold"/>
                                        <p:tgtEl>
                                          <p:spTgt spid="364549"/>
                                        </p:tgtEl>
                                        <p:attrNameLst>
                                          <p:attrName>ppt_w</p:attrName>
                                        </p:attrNameLst>
                                      </p:cBhvr>
                                      <p:tavLst>
                                        <p:tav tm="0">
                                          <p:val>
                                            <p:fltVal val="0"/>
                                          </p:val>
                                        </p:tav>
                                        <p:tav tm="100000">
                                          <p:val>
                                            <p:strVal val="#ppt_w"/>
                                          </p:val>
                                        </p:tav>
                                      </p:tavLst>
                                    </p:anim>
                                    <p:anim calcmode="lin" valueType="num">
                                      <p:cBhvr>
                                        <p:cTn id="16" dur="500" fill="hold"/>
                                        <p:tgtEl>
                                          <p:spTgt spid="364549"/>
                                        </p:tgtEl>
                                        <p:attrNameLst>
                                          <p:attrName>ppt_h</p:attrName>
                                        </p:attrNameLst>
                                      </p:cBhvr>
                                      <p:tavLst>
                                        <p:tav tm="0">
                                          <p:val>
                                            <p:fltVal val="0"/>
                                          </p:val>
                                        </p:tav>
                                        <p:tav tm="100000">
                                          <p:val>
                                            <p:strVal val="#ppt_h"/>
                                          </p:val>
                                        </p:tav>
                                      </p:tavLst>
                                    </p:anim>
                                    <p:anim calcmode="lin" valueType="num">
                                      <p:cBhvr>
                                        <p:cTn id="17" dur="500" fill="hold"/>
                                        <p:tgtEl>
                                          <p:spTgt spid="364549"/>
                                        </p:tgtEl>
                                        <p:attrNameLst>
                                          <p:attrName>style.rotation</p:attrName>
                                        </p:attrNameLst>
                                      </p:cBhvr>
                                      <p:tavLst>
                                        <p:tav tm="0">
                                          <p:val>
                                            <p:fltVal val="360"/>
                                          </p:val>
                                        </p:tav>
                                        <p:tav tm="100000">
                                          <p:val>
                                            <p:fltVal val="0"/>
                                          </p:val>
                                        </p:tav>
                                      </p:tavLst>
                                    </p:anim>
                                    <p:animEffect transition="in" filter="fade">
                                      <p:cBhvr>
                                        <p:cTn id="18" dur="500"/>
                                        <p:tgtEl>
                                          <p:spTgt spid="36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build="p"/>
      <p:bldP spid="3645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 y="457200"/>
            <a:ext cx="9067800" cy="1143000"/>
          </a:xfrm>
        </p:spPr>
        <p:txBody>
          <a:bodyPr/>
          <a:lstStyle/>
          <a:p>
            <a:pPr eaLnBrk="1" hangingPunct="1">
              <a:defRPr/>
            </a:pPr>
            <a:r>
              <a:rPr lang="en-US" sz="4800" dirty="0">
                <a:cs typeface="+mj-cs"/>
              </a:rPr>
              <a:t>出埃及的日期的两个理论</a:t>
            </a:r>
          </a:p>
        </p:txBody>
      </p:sp>
      <p:sp>
        <p:nvSpPr>
          <p:cNvPr id="10243" name="Rectangle 3"/>
          <p:cNvSpPr>
            <a:spLocks noGrp="1" noChangeArrowheads="1"/>
          </p:cNvSpPr>
          <p:nvPr>
            <p:ph type="body" idx="1"/>
          </p:nvPr>
        </p:nvSpPr>
        <p:spPr>
          <a:xfrm>
            <a:off x="2286000" y="1981200"/>
            <a:ext cx="5638800" cy="3201988"/>
          </a:xfrm>
        </p:spPr>
        <p:txBody>
          <a:bodyPr/>
          <a:lstStyle/>
          <a:p>
            <a:pPr eaLnBrk="1" hangingPunct="1">
              <a:defRPr/>
            </a:pPr>
            <a:r>
              <a:rPr lang="en-US" dirty="0">
                <a:cs typeface="+mn-cs"/>
              </a:rPr>
              <a:t>较为迟日期的理论</a:t>
            </a:r>
          </a:p>
          <a:p>
            <a:pPr eaLnBrk="1" hangingPunct="1">
              <a:buNone/>
              <a:defRPr/>
            </a:pPr>
            <a:r>
              <a:rPr lang="en-US" dirty="0">
                <a:cs typeface="+mn-cs"/>
              </a:rPr>
              <a:t>	(</a:t>
            </a:r>
            <a:r>
              <a:rPr lang="en-US" dirty="0"/>
              <a:t>在</a:t>
            </a:r>
            <a:r>
              <a:rPr lang="en-US" dirty="0">
                <a:cs typeface="+mn-cs"/>
              </a:rPr>
              <a:t>13</a:t>
            </a:r>
            <a:r>
              <a:rPr lang="en-US" baseline="30000" dirty="0">
                <a:cs typeface="+mn-cs"/>
              </a:rPr>
              <a:t>th</a:t>
            </a:r>
            <a:r>
              <a:rPr lang="en-US" dirty="0">
                <a:cs typeface="+mn-cs"/>
              </a:rPr>
              <a:t> 世纪)</a:t>
            </a:r>
          </a:p>
          <a:p>
            <a:pPr eaLnBrk="1" hangingPunct="1">
              <a:buFont typeface="Wingdings" charset="0"/>
              <a:buNone/>
              <a:defRPr/>
            </a:pPr>
            <a:endParaRPr lang="en-US" dirty="0">
              <a:cs typeface="+mn-cs"/>
            </a:endParaRPr>
          </a:p>
          <a:p>
            <a:pPr eaLnBrk="1" hangingPunct="1">
              <a:defRPr/>
            </a:pPr>
            <a:r>
              <a:rPr lang="en-US" dirty="0"/>
              <a:t>较为早日期的理论</a:t>
            </a:r>
          </a:p>
          <a:p>
            <a:pPr eaLnBrk="1" hangingPunct="1">
              <a:buNone/>
              <a:defRPr/>
            </a:pPr>
            <a:r>
              <a:rPr lang="en-US" dirty="0">
                <a:cs typeface="+mn-cs"/>
              </a:rPr>
              <a:t>	(在15</a:t>
            </a:r>
            <a:r>
              <a:rPr lang="en-US" baseline="30000" dirty="0">
                <a:cs typeface="+mn-cs"/>
              </a:rPr>
              <a:t>th</a:t>
            </a:r>
            <a:r>
              <a:rPr lang="en-US" dirty="0">
                <a:cs typeface="+mn-cs"/>
              </a:rPr>
              <a:t> </a:t>
            </a:r>
            <a:r>
              <a:rPr lang="en-US" dirty="0"/>
              <a:t>世纪</a:t>
            </a:r>
            <a:r>
              <a:rPr lang="en-US" dirty="0">
                <a:cs typeface="+mn-cs"/>
              </a:rPr>
              <a:t>)</a:t>
            </a:r>
          </a:p>
        </p:txBody>
      </p:sp>
    </p:spTree>
    <p:extLst>
      <p:ext uri="{BB962C8B-B14F-4D97-AF65-F5344CB8AC3E}">
        <p14:creationId xmlns:p14="http://schemas.microsoft.com/office/powerpoint/2010/main" val="6605838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p:cTn id="15" dur="500" fill="hold"/>
                                        <p:tgtEl>
                                          <p:spTgt spid="102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iterate type="lt">
                                    <p:tmPct val="0"/>
                                  </p:iterate>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p:cTn id="23" dur="500" fill="hold"/>
                                        <p:tgtEl>
                                          <p:spTgt spid="102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2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2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iterate type="lt">
                                    <p:tmPct val="0"/>
                                  </p:iterate>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500" fill="hold"/>
                                        <p:tgtEl>
                                          <p:spTgt spid="102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2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2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6" presetClass="exit" presetSubtype="0" fill="hold" nodeType="clickEffect">
                                  <p:stCondLst>
                                    <p:cond delay="0"/>
                                  </p:stCondLst>
                                  <p:iterate type="lt">
                                    <p:tmPct val="10000"/>
                                  </p:iterate>
                                  <p:childTnLst>
                                    <p:anim from="(ppt_w)" to="(-ppt_w*2)" calcmode="lin" valueType="num">
                                      <p:cBhvr rctx="PPT">
                                        <p:cTn id="38" dur="500" autoRev="1">
                                          <p:stCondLst>
                                            <p:cond delay="0"/>
                                          </p:stCondLst>
                                        </p:cTn>
                                        <p:tgtEl>
                                          <p:spTgt spid="10243">
                                            <p:txEl>
                                              <p:pRg st="3" end="3"/>
                                            </p:txEl>
                                          </p:spTgt>
                                        </p:tgtEl>
                                        <p:attrNameLst>
                                          <p:attrName>ppt_w</p:attrName>
                                        </p:attrNameLst>
                                      </p:cBhvr>
                                    </p:anim>
                                    <p:anim by="(ppt_w*0.50)" calcmode="lin" valueType="num">
                                      <p:cBhvr>
                                        <p:cTn id="39" dur="500" decel="50000" autoRev="1">
                                          <p:stCondLst>
                                            <p:cond delay="0"/>
                                          </p:stCondLst>
                                        </p:cTn>
                                        <p:tgtEl>
                                          <p:spTgt spid="10243">
                                            <p:txEl>
                                              <p:pRg st="3" end="3"/>
                                            </p:txEl>
                                          </p:spTgt>
                                        </p:tgtEl>
                                        <p:attrNameLst>
                                          <p:attrName>ppt_x</p:attrName>
                                        </p:attrNameLst>
                                      </p:cBhvr>
                                    </p:anim>
                                    <p:anim from="(ppt_y)" to="(1+ppt_h/2)" calcmode="lin" valueType="num">
                                      <p:cBhvr>
                                        <p:cTn id="40" dur="1000">
                                          <p:stCondLst>
                                            <p:cond delay="0"/>
                                          </p:stCondLst>
                                        </p:cTn>
                                        <p:tgtEl>
                                          <p:spTgt spid="10243">
                                            <p:txEl>
                                              <p:pRg st="3" end="3"/>
                                            </p:txEl>
                                          </p:spTgt>
                                        </p:tgtEl>
                                        <p:attrNameLst>
                                          <p:attrName>ppt_y</p:attrName>
                                        </p:attrNameLst>
                                      </p:cBhvr>
                                    </p:anim>
                                    <p:animRot by="21600000">
                                      <p:cBhvr>
                                        <p:cTn id="41" dur="1000">
                                          <p:stCondLst>
                                            <p:cond delay="0"/>
                                          </p:stCondLst>
                                        </p:cTn>
                                        <p:tgtEl>
                                          <p:spTgt spid="10243">
                                            <p:txEl>
                                              <p:pRg st="3" end="3"/>
                                            </p:txEl>
                                          </p:spTgt>
                                        </p:tgtEl>
                                        <p:attrNameLst>
                                          <p:attrName>r</p:attrName>
                                        </p:attrNameLst>
                                      </p:cBhvr>
                                    </p:animRot>
                                    <p:set>
                                      <p:cBhvr>
                                        <p:cTn id="42" dur="1" fill="hold">
                                          <p:stCondLst>
                                            <p:cond delay="999"/>
                                          </p:stCondLst>
                                        </p:cTn>
                                        <p:tgtEl>
                                          <p:spTgt spid="10243">
                                            <p:txEl>
                                              <p:pRg st="3" end="3"/>
                                            </p:txEl>
                                          </p:spTgt>
                                        </p:tgtEl>
                                        <p:attrNameLst>
                                          <p:attrName>style.visibility</p:attrName>
                                        </p:attrNameLst>
                                      </p:cBhvr>
                                      <p:to>
                                        <p:strVal val="hidden"/>
                                      </p:to>
                                    </p:set>
                                  </p:childTnLst>
                                </p:cTn>
                              </p:par>
                              <p:par>
                                <p:cTn id="43" presetID="56" presetClass="exit" presetSubtype="0" fill="hold" nodeType="withEffect">
                                  <p:stCondLst>
                                    <p:cond delay="0"/>
                                  </p:stCondLst>
                                  <p:iterate type="lt">
                                    <p:tmPct val="10000"/>
                                  </p:iterate>
                                  <p:childTnLst>
                                    <p:anim from="(ppt_w)" to="(-ppt_w*2)" calcmode="lin" valueType="num">
                                      <p:cBhvr rctx="PPT">
                                        <p:cTn id="44" dur="500" autoRev="1">
                                          <p:stCondLst>
                                            <p:cond delay="0"/>
                                          </p:stCondLst>
                                        </p:cTn>
                                        <p:tgtEl>
                                          <p:spTgt spid="10243">
                                            <p:txEl>
                                              <p:pRg st="4" end="4"/>
                                            </p:txEl>
                                          </p:spTgt>
                                        </p:tgtEl>
                                        <p:attrNameLst>
                                          <p:attrName>ppt_w</p:attrName>
                                        </p:attrNameLst>
                                      </p:cBhvr>
                                    </p:anim>
                                    <p:anim by="(ppt_w*0.50)" calcmode="lin" valueType="num">
                                      <p:cBhvr>
                                        <p:cTn id="45" dur="500" decel="50000" autoRev="1">
                                          <p:stCondLst>
                                            <p:cond delay="0"/>
                                          </p:stCondLst>
                                        </p:cTn>
                                        <p:tgtEl>
                                          <p:spTgt spid="10243">
                                            <p:txEl>
                                              <p:pRg st="4" end="4"/>
                                            </p:txEl>
                                          </p:spTgt>
                                        </p:tgtEl>
                                        <p:attrNameLst>
                                          <p:attrName>ppt_x</p:attrName>
                                        </p:attrNameLst>
                                      </p:cBhvr>
                                    </p:anim>
                                    <p:anim from="(ppt_y)" to="(1+ppt_h/2)" calcmode="lin" valueType="num">
                                      <p:cBhvr>
                                        <p:cTn id="46" dur="1000">
                                          <p:stCondLst>
                                            <p:cond delay="0"/>
                                          </p:stCondLst>
                                        </p:cTn>
                                        <p:tgtEl>
                                          <p:spTgt spid="10243">
                                            <p:txEl>
                                              <p:pRg st="4" end="4"/>
                                            </p:txEl>
                                          </p:spTgt>
                                        </p:tgtEl>
                                        <p:attrNameLst>
                                          <p:attrName>ppt_y</p:attrName>
                                        </p:attrNameLst>
                                      </p:cBhvr>
                                    </p:anim>
                                    <p:animRot by="21600000">
                                      <p:cBhvr>
                                        <p:cTn id="47" dur="1000">
                                          <p:stCondLst>
                                            <p:cond delay="0"/>
                                          </p:stCondLst>
                                        </p:cTn>
                                        <p:tgtEl>
                                          <p:spTgt spid="10243">
                                            <p:txEl>
                                              <p:pRg st="4" end="4"/>
                                            </p:txEl>
                                          </p:spTgt>
                                        </p:tgtEl>
                                        <p:attrNameLst>
                                          <p:attrName>r</p:attrName>
                                        </p:attrNameLst>
                                      </p:cBhvr>
                                    </p:animRot>
                                    <p:set>
                                      <p:cBhvr>
                                        <p:cTn id="48" dur="1" fill="hold">
                                          <p:stCondLst>
                                            <p:cond delay="999"/>
                                          </p:stCondLst>
                                        </p:cTn>
                                        <p:tgtEl>
                                          <p:spTgt spid="1024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19494" name="Rectangle 6"/>
          <p:cNvSpPr>
            <a:spLocks noGrp="1" noChangeArrowheads="1"/>
          </p:cNvSpPr>
          <p:nvPr>
            <p:ph type="ctrTitle"/>
          </p:nvPr>
        </p:nvSpPr>
        <p:spPr>
          <a:xfrm>
            <a:off x="685800" y="685800"/>
            <a:ext cx="7772400" cy="914400"/>
          </a:xfrm>
        </p:spPr>
        <p:txBody>
          <a:bodyPr/>
          <a:lstStyle/>
          <a:p>
            <a:pPr eaLnBrk="1" hangingPunct="1">
              <a:defRPr/>
            </a:pPr>
            <a:r>
              <a:rPr lang="en-US" dirty="0">
                <a:cs typeface="+mj-cs"/>
              </a:rPr>
              <a:t>课程内容</a:t>
            </a:r>
          </a:p>
        </p:txBody>
      </p:sp>
      <p:sp>
        <p:nvSpPr>
          <p:cNvPr id="319495" name="Rectangle 7"/>
          <p:cNvSpPr>
            <a:spLocks noGrp="1" noChangeArrowheads="1"/>
          </p:cNvSpPr>
          <p:nvPr>
            <p:ph type="subTitle" idx="1"/>
          </p:nvPr>
        </p:nvSpPr>
        <p:spPr>
          <a:xfrm>
            <a:off x="1371600" y="2057400"/>
            <a:ext cx="6400800" cy="4038600"/>
          </a:xfrm>
        </p:spPr>
        <p:txBody>
          <a:bodyPr/>
          <a:lstStyle/>
          <a:p>
            <a:pPr eaLnBrk="1" hangingPunct="1">
              <a:defRPr/>
            </a:pPr>
            <a:r>
              <a:rPr lang="en-US" sz="3600" dirty="0">
                <a:cs typeface="+mn-cs"/>
              </a:rPr>
              <a:t>介绍</a:t>
            </a:r>
          </a:p>
          <a:p>
            <a:pPr eaLnBrk="1" hangingPunct="1">
              <a:defRPr/>
            </a:pPr>
            <a:r>
              <a:rPr lang="en-US" sz="3600" dirty="0">
                <a:cs typeface="+mn-cs"/>
              </a:rPr>
              <a:t>学生参与</a:t>
            </a:r>
          </a:p>
          <a:p>
            <a:pPr eaLnBrk="1" hangingPunct="1">
              <a:defRPr/>
            </a:pPr>
            <a:r>
              <a:rPr lang="en-US" sz="3600" dirty="0">
                <a:cs typeface="+mn-cs"/>
              </a:rPr>
              <a:t>两个理论</a:t>
            </a:r>
          </a:p>
          <a:p>
            <a:pPr eaLnBrk="1" hangingPunct="1">
              <a:defRPr/>
            </a:pPr>
            <a:r>
              <a:rPr lang="en-US" sz="3600" dirty="0">
                <a:cs typeface="+mn-cs"/>
              </a:rPr>
              <a:t>结论和应用</a:t>
            </a:r>
          </a:p>
          <a:p>
            <a:pPr eaLnBrk="1" hangingPunct="1">
              <a:defRPr/>
            </a:pPr>
            <a:r>
              <a:rPr lang="en-US" sz="3600" dirty="0">
                <a:cs typeface="+mn-cs"/>
              </a:rPr>
              <a:t>其他信息</a:t>
            </a:r>
          </a:p>
          <a:p>
            <a:pPr eaLnBrk="1" hangingPunct="1">
              <a:defRPr/>
            </a:pPr>
            <a:r>
              <a:rPr lang="en-US" sz="3600" dirty="0">
                <a:cs typeface="+mn-cs"/>
              </a:rPr>
              <a:t>问题解答</a:t>
            </a:r>
          </a:p>
          <a:p>
            <a:pPr eaLnBrk="1" hangingPunct="1">
              <a:defRPr/>
            </a:pPr>
            <a:endParaRPr lang="en-US" dirty="0">
              <a:cs typeface="+mn-cs"/>
            </a:endParaRPr>
          </a:p>
          <a:p>
            <a:pPr eaLnBrk="1" hangingPunct="1">
              <a:defRPr/>
            </a:pP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19494"/>
                                        </p:tgtEl>
                                        <p:attrNameLst>
                                          <p:attrName>style.visibility</p:attrName>
                                        </p:attrNameLst>
                                      </p:cBhvr>
                                      <p:to>
                                        <p:strVal val="visible"/>
                                      </p:to>
                                    </p:set>
                                    <p:set>
                                      <p:cBhvr>
                                        <p:cTn id="7" dur="455" fill="hold">
                                          <p:stCondLst>
                                            <p:cond delay="0"/>
                                          </p:stCondLst>
                                        </p:cTn>
                                        <p:tgtEl>
                                          <p:spTgt spid="319494"/>
                                        </p:tgtEl>
                                        <p:attrNameLst>
                                          <p:attrName>style.rotation</p:attrName>
                                        </p:attrNameLst>
                                      </p:cBhvr>
                                      <p:to>
                                        <p:strVal val="-45.0"/>
                                      </p:to>
                                    </p:set>
                                    <p:anim calcmode="lin" valueType="num">
                                      <p:cBhvr>
                                        <p:cTn id="8" dur="455" fill="hold">
                                          <p:stCondLst>
                                            <p:cond delay="455"/>
                                          </p:stCondLst>
                                        </p:cTn>
                                        <p:tgtEl>
                                          <p:spTgt spid="31949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1949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1949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1949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19495">
                                            <p:txEl>
                                              <p:pRg st="0" end="0"/>
                                            </p:txEl>
                                          </p:spTgt>
                                        </p:tgtEl>
                                        <p:attrNameLst>
                                          <p:attrName>style.visibility</p:attrName>
                                        </p:attrNameLst>
                                      </p:cBhvr>
                                      <p:to>
                                        <p:strVal val="visible"/>
                                      </p:to>
                                    </p:set>
                                    <p:animEffect transition="in" filter="fade">
                                      <p:cBhvr>
                                        <p:cTn id="16" dur="1000"/>
                                        <p:tgtEl>
                                          <p:spTgt spid="319495">
                                            <p:txEl>
                                              <p:pRg st="0" end="0"/>
                                            </p:txEl>
                                          </p:spTgt>
                                        </p:tgtEl>
                                      </p:cBhvr>
                                    </p:animEffect>
                                    <p:anim calcmode="lin" valueType="num">
                                      <p:cBhvr>
                                        <p:cTn id="17" dur="1000" fill="hold"/>
                                        <p:tgtEl>
                                          <p:spTgt spid="31949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194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19495">
                                            <p:txEl>
                                              <p:pRg st="1" end="1"/>
                                            </p:txEl>
                                          </p:spTgt>
                                        </p:tgtEl>
                                        <p:attrNameLst>
                                          <p:attrName>style.visibility</p:attrName>
                                        </p:attrNameLst>
                                      </p:cBhvr>
                                      <p:to>
                                        <p:strVal val="visible"/>
                                      </p:to>
                                    </p:set>
                                    <p:animEffect transition="in" filter="fade">
                                      <p:cBhvr>
                                        <p:cTn id="23" dur="1000"/>
                                        <p:tgtEl>
                                          <p:spTgt spid="319495">
                                            <p:txEl>
                                              <p:pRg st="1" end="1"/>
                                            </p:txEl>
                                          </p:spTgt>
                                        </p:tgtEl>
                                      </p:cBhvr>
                                    </p:animEffect>
                                    <p:anim calcmode="lin" valueType="num">
                                      <p:cBhvr>
                                        <p:cTn id="24" dur="1000" fill="hold"/>
                                        <p:tgtEl>
                                          <p:spTgt spid="31949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194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19495">
                                            <p:txEl>
                                              <p:pRg st="2" end="2"/>
                                            </p:txEl>
                                          </p:spTgt>
                                        </p:tgtEl>
                                        <p:attrNameLst>
                                          <p:attrName>style.visibility</p:attrName>
                                        </p:attrNameLst>
                                      </p:cBhvr>
                                      <p:to>
                                        <p:strVal val="visible"/>
                                      </p:to>
                                    </p:set>
                                    <p:animEffect transition="in" filter="fade">
                                      <p:cBhvr>
                                        <p:cTn id="30" dur="1000"/>
                                        <p:tgtEl>
                                          <p:spTgt spid="319495">
                                            <p:txEl>
                                              <p:pRg st="2" end="2"/>
                                            </p:txEl>
                                          </p:spTgt>
                                        </p:tgtEl>
                                      </p:cBhvr>
                                    </p:animEffect>
                                    <p:anim calcmode="lin" valueType="num">
                                      <p:cBhvr>
                                        <p:cTn id="31" dur="1000" fill="hold"/>
                                        <p:tgtEl>
                                          <p:spTgt spid="31949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194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19495">
                                            <p:txEl>
                                              <p:pRg st="3" end="3"/>
                                            </p:txEl>
                                          </p:spTgt>
                                        </p:tgtEl>
                                        <p:attrNameLst>
                                          <p:attrName>style.visibility</p:attrName>
                                        </p:attrNameLst>
                                      </p:cBhvr>
                                      <p:to>
                                        <p:strVal val="visible"/>
                                      </p:to>
                                    </p:set>
                                    <p:animEffect transition="in" filter="fade">
                                      <p:cBhvr>
                                        <p:cTn id="37" dur="1000"/>
                                        <p:tgtEl>
                                          <p:spTgt spid="319495">
                                            <p:txEl>
                                              <p:pRg st="3" end="3"/>
                                            </p:txEl>
                                          </p:spTgt>
                                        </p:tgtEl>
                                      </p:cBhvr>
                                    </p:animEffect>
                                    <p:anim calcmode="lin" valueType="num">
                                      <p:cBhvr>
                                        <p:cTn id="38" dur="1000" fill="hold"/>
                                        <p:tgtEl>
                                          <p:spTgt spid="31949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194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19495">
                                            <p:txEl>
                                              <p:pRg st="4" end="4"/>
                                            </p:txEl>
                                          </p:spTgt>
                                        </p:tgtEl>
                                        <p:attrNameLst>
                                          <p:attrName>style.visibility</p:attrName>
                                        </p:attrNameLst>
                                      </p:cBhvr>
                                      <p:to>
                                        <p:strVal val="visible"/>
                                      </p:to>
                                    </p:set>
                                    <p:animEffect transition="in" filter="fade">
                                      <p:cBhvr>
                                        <p:cTn id="44" dur="1000"/>
                                        <p:tgtEl>
                                          <p:spTgt spid="319495">
                                            <p:txEl>
                                              <p:pRg st="4" end="4"/>
                                            </p:txEl>
                                          </p:spTgt>
                                        </p:tgtEl>
                                      </p:cBhvr>
                                    </p:animEffect>
                                    <p:anim calcmode="lin" valueType="num">
                                      <p:cBhvr>
                                        <p:cTn id="45" dur="1000" fill="hold"/>
                                        <p:tgtEl>
                                          <p:spTgt spid="31949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194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19495">
                                            <p:txEl>
                                              <p:pRg st="5" end="5"/>
                                            </p:txEl>
                                          </p:spTgt>
                                        </p:tgtEl>
                                        <p:attrNameLst>
                                          <p:attrName>style.visibility</p:attrName>
                                        </p:attrNameLst>
                                      </p:cBhvr>
                                      <p:to>
                                        <p:strVal val="visible"/>
                                      </p:to>
                                    </p:set>
                                    <p:animEffect transition="in" filter="fade">
                                      <p:cBhvr>
                                        <p:cTn id="51" dur="1000"/>
                                        <p:tgtEl>
                                          <p:spTgt spid="319495">
                                            <p:txEl>
                                              <p:pRg st="5" end="5"/>
                                            </p:txEl>
                                          </p:spTgt>
                                        </p:tgtEl>
                                      </p:cBhvr>
                                    </p:animEffect>
                                    <p:anim calcmode="lin" valueType="num">
                                      <p:cBhvr>
                                        <p:cTn id="52" dur="1000" fill="hold"/>
                                        <p:tgtEl>
                                          <p:spTgt spid="319495">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1949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4" grpId="0"/>
      <p:bldP spid="3194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800" dirty="0"/>
              <a:t>较早日期理论的论据</a:t>
            </a:r>
            <a:endParaRPr lang="en-US" sz="3600"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历史性的</a:t>
            </a:r>
            <a:r>
              <a:rPr lang="en-US" sz="3600" dirty="0"/>
              <a:t>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考古的论据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圣经的论据</a:t>
            </a:r>
            <a:endParaRPr lang="en-US" dirty="0">
              <a:cs typeface="+mn-cs"/>
            </a:endParaRPr>
          </a:p>
        </p:txBody>
      </p:sp>
    </p:spTree>
    <p:extLst>
      <p:ext uri="{BB962C8B-B14F-4D97-AF65-F5344CB8AC3E}">
        <p14:creationId xmlns:p14="http://schemas.microsoft.com/office/powerpoint/2010/main" val="2261620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77859">
                                            <p:txEl>
                                              <p:pRg st="0" end="0"/>
                                            </p:txEl>
                                          </p:spTgt>
                                        </p:tgtEl>
                                        <p:attrNameLst>
                                          <p:attrName>style.color</p:attrName>
                                        </p:attrNameLst>
                                      </p:cBhvr>
                                      <p:to>
                                        <a:srgbClr val="00FF00"/>
                                      </p:to>
                                    </p:animClr>
                                    <p:animClr clrSpc="rgb" dir="cw">
                                      <p:cBhvr>
                                        <p:cTn id="28" dur="1900" fill="hold">
                                          <p:stCondLst>
                                            <p:cond delay="100"/>
                                          </p:stCondLst>
                                        </p:cTn>
                                        <p:tgtEl>
                                          <p:spTgt spid="377859">
                                            <p:txEl>
                                              <p:pRg st="0" end="0"/>
                                            </p:txEl>
                                          </p:spTgt>
                                        </p:tgtEl>
                                        <p:attrNameLst>
                                          <p:attrName>fillColor</p:attrName>
                                        </p:attrNameLst>
                                      </p:cBhvr>
                                      <p:to>
                                        <a:srgbClr val="00FF00"/>
                                      </p:to>
                                    </p:animClr>
                                    <p:set>
                                      <p:cBhvr>
                                        <p:cTn id="29" dur="1900" fill="hold">
                                          <p:stCondLst>
                                            <p:cond delay="100"/>
                                          </p:stCondLst>
                                        </p:cTn>
                                        <p:tgtEl>
                                          <p:spTgt spid="377859">
                                            <p:txEl>
                                              <p:pRg st="0" end="0"/>
                                            </p:txEl>
                                          </p:spTgt>
                                        </p:tgtEl>
                                        <p:attrNameLst>
                                          <p:attrName>fill.type</p:attrName>
                                        </p:attrNameLst>
                                      </p:cBhvr>
                                      <p:to>
                                        <p:strVal val="solid"/>
                                      </p:to>
                                    </p:set>
                                    <p:set>
                                      <p:cBhvr>
                                        <p:cTn id="30" dur="1900" fill="hold">
                                          <p:stCondLst>
                                            <p:cond delay="100"/>
                                          </p:stCondLst>
                                        </p:cTn>
                                        <p:tgtEl>
                                          <p:spTgt spid="377859">
                                            <p:txEl>
                                              <p:pRg st="0" end="0"/>
                                            </p:txEl>
                                          </p:spTgt>
                                        </p:tgtEl>
                                        <p:attrNameLst>
                                          <p:attrName>fill.on</p:attrName>
                                        </p:attrNameLst>
                                      </p:cBhvr>
                                      <p:to>
                                        <p:strVal val="true"/>
                                      </p:to>
                                    </p:set>
                                    <p:animScale>
                                      <p:cBhvr>
                                        <p:cTn id="31" dur="200" fill="hold">
                                          <p:stCondLst>
                                            <p:cond delay="0"/>
                                          </p:stCondLst>
                                        </p:cTn>
                                        <p:tgtEl>
                                          <p:spTgt spid="377859">
                                            <p:txEl>
                                              <p:pRg st="0" end="0"/>
                                            </p:txEl>
                                          </p:spTgt>
                                        </p:tgtEl>
                                      </p:cBhvr>
                                      <p:from x="100000" y="100000"/>
                                      <p:to x="100000" y="5000"/>
                                    </p:animScale>
                                    <p:animScale>
                                      <p:cBhvr>
                                        <p:cTn id="32" dur="200" fill="hold">
                                          <p:stCondLst>
                                            <p:cond delay="200"/>
                                          </p:stCondLst>
                                        </p:cTn>
                                        <p:tgtEl>
                                          <p:spTgt spid="377859">
                                            <p:txEl>
                                              <p:pRg st="0" end="0"/>
                                            </p:txEl>
                                          </p:spTgt>
                                        </p:tgtEl>
                                      </p:cBhvr>
                                      <p:from x="100000" y="5000"/>
                                      <p:to x="120000" y="150000"/>
                                    </p:animScale>
                                    <p:animScale>
                                      <p:cBhvr>
                                        <p:cTn id="33" dur="600" fill="hold">
                                          <p:stCondLst>
                                            <p:cond delay="1400"/>
                                          </p:stCondLst>
                                        </p:cTn>
                                        <p:tgtEl>
                                          <p:spTgt spid="377859">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eaLnBrk="1" hangingPunct="1">
              <a:defRPr/>
            </a:pPr>
            <a:r>
              <a:rPr lang="en-US" sz="4000" dirty="0"/>
              <a:t>较早日期理论的圣经论据</a:t>
            </a:r>
            <a:endParaRPr lang="en-US" sz="3800" dirty="0">
              <a:cs typeface="+mj-cs"/>
            </a:endParaRPr>
          </a:p>
        </p:txBody>
      </p:sp>
      <p:sp>
        <p:nvSpPr>
          <p:cNvPr id="361475" name="Rectangle 3"/>
          <p:cNvSpPr>
            <a:spLocks noGrp="1" noChangeArrowheads="1"/>
          </p:cNvSpPr>
          <p:nvPr>
            <p:ph type="body" idx="1"/>
          </p:nvPr>
        </p:nvSpPr>
        <p:spPr>
          <a:xfrm>
            <a:off x="2819400" y="1905000"/>
            <a:ext cx="4191000" cy="3844925"/>
          </a:xfrm>
        </p:spPr>
        <p:txBody>
          <a:bodyPr/>
          <a:lstStyle/>
          <a:p>
            <a:pPr eaLnBrk="1" hangingPunct="1">
              <a:defRPr/>
            </a:pPr>
            <a:r>
              <a:rPr lang="en-US" dirty="0">
                <a:cs typeface="+mn-cs"/>
              </a:rPr>
              <a:t>列上6:1</a:t>
            </a:r>
          </a:p>
          <a:p>
            <a:pPr eaLnBrk="1" hangingPunct="1">
              <a:buFont typeface="Wingdings" charset="0"/>
              <a:buNone/>
              <a:defRPr/>
            </a:pPr>
            <a:endParaRPr lang="en-US" dirty="0">
              <a:cs typeface="+mn-cs"/>
            </a:endParaRPr>
          </a:p>
          <a:p>
            <a:pPr eaLnBrk="1" hangingPunct="1">
              <a:defRPr/>
            </a:pPr>
            <a:r>
              <a:rPr lang="en-US" dirty="0">
                <a:cs typeface="+mn-cs"/>
              </a:rPr>
              <a:t>士师11:26</a:t>
            </a:r>
          </a:p>
          <a:p>
            <a:pPr eaLnBrk="1" hangingPunct="1">
              <a:buFont typeface="Wingdings" charset="0"/>
              <a:buNone/>
              <a:defRPr/>
            </a:pPr>
            <a:endParaRPr lang="en-US" dirty="0">
              <a:cs typeface="+mn-cs"/>
            </a:endParaRPr>
          </a:p>
          <a:p>
            <a:pPr eaLnBrk="1" hangingPunct="1">
              <a:defRPr/>
            </a:pPr>
            <a:r>
              <a:rPr lang="en-US" dirty="0">
                <a:cs typeface="+mn-cs"/>
              </a:rPr>
              <a:t>出2:23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fade">
                                      <p:cBhvr>
                                        <p:cTn id="7" dur="1000"/>
                                        <p:tgtEl>
                                          <p:spTgt spid="361475">
                                            <p:txEl>
                                              <p:pRg st="0" end="0"/>
                                            </p:txEl>
                                          </p:spTgt>
                                        </p:tgtEl>
                                      </p:cBhvr>
                                    </p:animEffect>
                                    <p:anim calcmode="lin" valueType="num">
                                      <p:cBhvr>
                                        <p:cTn id="8" dur="1000" fill="hold"/>
                                        <p:tgtEl>
                                          <p:spTgt spid="3614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14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61475">
                                            <p:txEl>
                                              <p:pRg st="2" end="2"/>
                                            </p:txEl>
                                          </p:spTgt>
                                        </p:tgtEl>
                                        <p:attrNameLst>
                                          <p:attrName>style.visibility</p:attrName>
                                        </p:attrNameLst>
                                      </p:cBhvr>
                                      <p:to>
                                        <p:strVal val="visible"/>
                                      </p:to>
                                    </p:set>
                                    <p:animEffect transition="in" filter="fade">
                                      <p:cBhvr>
                                        <p:cTn id="14" dur="1000"/>
                                        <p:tgtEl>
                                          <p:spTgt spid="361475">
                                            <p:txEl>
                                              <p:pRg st="2" end="2"/>
                                            </p:txEl>
                                          </p:spTgt>
                                        </p:tgtEl>
                                      </p:cBhvr>
                                    </p:animEffect>
                                    <p:anim calcmode="lin" valueType="num">
                                      <p:cBhvr>
                                        <p:cTn id="15" dur="1000" fill="hold"/>
                                        <p:tgtEl>
                                          <p:spTgt spid="3614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614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61475">
                                            <p:txEl>
                                              <p:pRg st="4" end="4"/>
                                            </p:txEl>
                                          </p:spTgt>
                                        </p:tgtEl>
                                        <p:attrNameLst>
                                          <p:attrName>style.visibility</p:attrName>
                                        </p:attrNameLst>
                                      </p:cBhvr>
                                      <p:to>
                                        <p:strVal val="visible"/>
                                      </p:to>
                                    </p:set>
                                    <p:animEffect transition="in" filter="fade">
                                      <p:cBhvr>
                                        <p:cTn id="21" dur="1000"/>
                                        <p:tgtEl>
                                          <p:spTgt spid="361475">
                                            <p:txEl>
                                              <p:pRg st="4" end="4"/>
                                            </p:txEl>
                                          </p:spTgt>
                                        </p:tgtEl>
                                      </p:cBhvr>
                                    </p:animEffect>
                                    <p:anim calcmode="lin" valueType="num">
                                      <p:cBhvr>
                                        <p:cTn id="22" dur="1000" fill="hold"/>
                                        <p:tgtEl>
                                          <p:spTgt spid="3614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614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en-US" dirty="0">
                <a:cs typeface="+mj-cs"/>
              </a:rPr>
              <a:t>列上6:1</a:t>
            </a:r>
          </a:p>
        </p:txBody>
      </p:sp>
      <p:sp>
        <p:nvSpPr>
          <p:cNvPr id="347139" name="Rectangle 3"/>
          <p:cNvSpPr>
            <a:spLocks noGrp="1" noChangeArrowheads="1"/>
          </p:cNvSpPr>
          <p:nvPr>
            <p:ph type="body" idx="1"/>
          </p:nvPr>
        </p:nvSpPr>
        <p:spPr>
          <a:xfrm>
            <a:off x="457200" y="1600200"/>
            <a:ext cx="8229600" cy="3200400"/>
          </a:xfrm>
        </p:spPr>
        <p:txBody>
          <a:bodyPr/>
          <a:lstStyle/>
          <a:p>
            <a:pPr eaLnBrk="1" hangingPunct="1">
              <a:defRPr/>
            </a:pPr>
            <a:r>
              <a:rPr lang="en-US" dirty="0">
                <a:cs typeface="+mn-cs"/>
              </a:rPr>
              <a:t>“</a:t>
            </a:r>
            <a:r>
              <a:rPr lang="en-US" dirty="0">
                <a:effectLst/>
              </a:rPr>
              <a:t>以 色 列 人 出 埃 及 地 后 四 百 八 十 年 ， 所 罗 门 作 以 色 列 王 第 四 年 西 弗 月 ， 就 是 二 月 ， 开 工 建 造 耶 和 华 的 殿 。</a:t>
            </a:r>
            <a:r>
              <a:rPr lang="en-US" dirty="0">
                <a:cs typeface="+mn-cs"/>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en-US" dirty="0">
                <a:cs typeface="+mj-cs"/>
              </a:rPr>
              <a:t>列上 6:1</a:t>
            </a:r>
          </a:p>
        </p:txBody>
      </p:sp>
      <p:sp>
        <p:nvSpPr>
          <p:cNvPr id="347143" name="Text Box 7"/>
          <p:cNvSpPr txBox="1">
            <a:spLocks noChangeArrowheads="1"/>
          </p:cNvSpPr>
          <p:nvPr/>
        </p:nvSpPr>
        <p:spPr bwMode="auto">
          <a:xfrm>
            <a:off x="609600" y="1752600"/>
            <a:ext cx="7620000" cy="37856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4000" dirty="0">
                <a:effectLst>
                  <a:outerShdw blurRad="38100" dist="38100" dir="2700000" algn="tl">
                    <a:srgbClr val="000000"/>
                  </a:outerShdw>
                </a:effectLst>
                <a:cs typeface="+mn-cs"/>
              </a:rPr>
              <a:t>出埃及发生在所列门王在位第四年的480年前</a:t>
            </a:r>
          </a:p>
          <a:p>
            <a:pPr>
              <a:defRPr/>
            </a:pPr>
            <a:endParaRPr lang="en-US" sz="3200" dirty="0">
              <a:effectLst>
                <a:outerShdw blurRad="38100" dist="38100" dir="2700000" algn="tl">
                  <a:srgbClr val="000000"/>
                </a:outerShdw>
              </a:effectLst>
              <a:cs typeface="+mn-cs"/>
            </a:endParaRPr>
          </a:p>
          <a:p>
            <a:pPr>
              <a:defRPr/>
            </a:pPr>
            <a:r>
              <a:rPr lang="en-US" sz="3200" dirty="0">
                <a:effectLst>
                  <a:outerShdw blurRad="38100" dist="38100" dir="2700000" algn="tl">
                    <a:srgbClr val="000000"/>
                  </a:outerShdw>
                </a:effectLst>
                <a:cs typeface="+mn-cs"/>
              </a:rPr>
              <a:t>               966/ 960/ 957 B.C.</a:t>
            </a:r>
          </a:p>
          <a:p>
            <a:pPr>
              <a:defRPr/>
            </a:pPr>
            <a:r>
              <a:rPr lang="en-US" sz="3200" dirty="0">
                <a:effectLst>
                  <a:outerShdw blurRad="38100" dist="38100" dir="2700000" algn="tl">
                    <a:srgbClr val="000000"/>
                  </a:outerShdw>
                </a:effectLst>
                <a:cs typeface="+mn-cs"/>
              </a:rPr>
              <a:t>               </a:t>
            </a:r>
            <a:r>
              <a:rPr lang="en-US" sz="3200" u="sng" dirty="0">
                <a:effectLst>
                  <a:outerShdw blurRad="38100" dist="38100" dir="2700000" algn="tl">
                    <a:srgbClr val="000000"/>
                  </a:outerShdw>
                </a:effectLst>
                <a:cs typeface="+mn-cs"/>
              </a:rPr>
              <a:t>480/ 480/ 480</a:t>
            </a:r>
            <a:r>
              <a:rPr lang="en-US" sz="3200" dirty="0">
                <a:effectLst>
                  <a:outerShdw blurRad="38100" dist="38100" dir="2700000" algn="tl">
                    <a:srgbClr val="000000"/>
                  </a:outerShdw>
                </a:effectLst>
                <a:cs typeface="+mn-cs"/>
              </a:rPr>
              <a:t>  年</a:t>
            </a:r>
          </a:p>
          <a:p>
            <a:pPr>
              <a:defRPr/>
            </a:pPr>
            <a:r>
              <a:rPr lang="en-US" sz="3200" dirty="0">
                <a:effectLst>
                  <a:outerShdw blurRad="38100" dist="38100" dir="2700000" algn="tl">
                    <a:srgbClr val="000000"/>
                  </a:outerShdw>
                </a:effectLst>
                <a:cs typeface="+mn-cs"/>
              </a:rPr>
              <a:t>             1446/1440/1437 B.C. </a:t>
            </a:r>
          </a:p>
          <a:p>
            <a:pPr>
              <a:defRPr/>
            </a:pPr>
            <a:endParaRPr lang="en-US" sz="3200" dirty="0">
              <a:effectLst>
                <a:outerShdw blurRad="38100" dist="38100" dir="2700000" algn="tl">
                  <a:srgbClr val="000000"/>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iterate type="lt">
                                    <p:tmPct val="0"/>
                                  </p:iterate>
                                  <p:childTnLst>
                                    <p:set>
                                      <p:cBhvr>
                                        <p:cTn id="6" dur="1" fill="hold">
                                          <p:stCondLst>
                                            <p:cond delay="0"/>
                                          </p:stCondLst>
                                        </p:cTn>
                                        <p:tgtEl>
                                          <p:spTgt spid="347143">
                                            <p:txEl>
                                              <p:pRg st="0" end="0"/>
                                            </p:txEl>
                                          </p:spTgt>
                                        </p:tgtEl>
                                        <p:attrNameLst>
                                          <p:attrName>style.visibility</p:attrName>
                                        </p:attrNameLst>
                                      </p:cBhvr>
                                      <p:to>
                                        <p:strVal val="visible"/>
                                      </p:to>
                                    </p:set>
                                    <p:anim calcmode="lin" valueType="num">
                                      <p:cBhvr>
                                        <p:cTn id="7" dur="500" fill="hold"/>
                                        <p:tgtEl>
                                          <p:spTgt spid="3471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714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4714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4714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47143">
                                            <p:txEl>
                                              <p:pRg st="2" end="2"/>
                                            </p:txEl>
                                          </p:spTgt>
                                        </p:tgtEl>
                                        <p:attrNameLst>
                                          <p:attrName>style.visibility</p:attrName>
                                        </p:attrNameLst>
                                      </p:cBhvr>
                                      <p:to>
                                        <p:strVal val="visible"/>
                                      </p:to>
                                    </p:set>
                                    <p:anim calcmode="lin" valueType="num">
                                      <p:cBhvr>
                                        <p:cTn id="15" dur="500" fill="hold"/>
                                        <p:tgtEl>
                                          <p:spTgt spid="34714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47143">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34714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4714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4714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47143">
                                            <p:txEl>
                                              <p:pRg st="3" end="3"/>
                                            </p:txEl>
                                          </p:spTgt>
                                        </p:tgtEl>
                                        <p:attrNameLst>
                                          <p:attrName>style.visibility</p:attrName>
                                        </p:attrNameLst>
                                      </p:cBhvr>
                                      <p:to>
                                        <p:strVal val="visible"/>
                                      </p:to>
                                    </p:set>
                                    <p:anim calcmode="lin" valueType="num">
                                      <p:cBhvr>
                                        <p:cTn id="24" dur="500" fill="hold"/>
                                        <p:tgtEl>
                                          <p:spTgt spid="34714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47143">
                                            <p:txEl>
                                              <p:pRg st="3" end="3"/>
                                            </p:txEl>
                                          </p:spTgt>
                                        </p:tgtEl>
                                        <p:attrNameLst>
                                          <p:attrName>ppt_y</p:attrName>
                                        </p:attrNameLst>
                                      </p:cBhvr>
                                      <p:tavLst>
                                        <p:tav tm="0">
                                          <p:val>
                                            <p:strVal val="#ppt_y"/>
                                          </p:val>
                                        </p:tav>
                                        <p:tav tm="100000">
                                          <p:val>
                                            <p:strVal val="#ppt_y"/>
                                          </p:val>
                                        </p:tav>
                                      </p:tavLst>
                                    </p:anim>
                                    <p:anim calcmode="lin" valueType="num">
                                      <p:cBhvr>
                                        <p:cTn id="26" dur="500" fill="hold"/>
                                        <p:tgtEl>
                                          <p:spTgt spid="34714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4714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4714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47143">
                                            <p:txEl>
                                              <p:pRg st="4" end="4"/>
                                            </p:txEl>
                                          </p:spTgt>
                                        </p:tgtEl>
                                        <p:attrNameLst>
                                          <p:attrName>style.visibility</p:attrName>
                                        </p:attrNameLst>
                                      </p:cBhvr>
                                      <p:to>
                                        <p:strVal val="visible"/>
                                      </p:to>
                                    </p:set>
                                    <p:anim calcmode="lin" valueType="num">
                                      <p:cBhvr>
                                        <p:cTn id="33" dur="500" fill="hold"/>
                                        <p:tgtEl>
                                          <p:spTgt spid="34714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47143">
                                            <p:txEl>
                                              <p:pRg st="4" end="4"/>
                                            </p:txEl>
                                          </p:spTgt>
                                        </p:tgtEl>
                                        <p:attrNameLst>
                                          <p:attrName>ppt_y</p:attrName>
                                        </p:attrNameLst>
                                      </p:cBhvr>
                                      <p:tavLst>
                                        <p:tav tm="0">
                                          <p:val>
                                            <p:strVal val="#ppt_y"/>
                                          </p:val>
                                        </p:tav>
                                        <p:tav tm="100000">
                                          <p:val>
                                            <p:strVal val="#ppt_y"/>
                                          </p:val>
                                        </p:tav>
                                      </p:tavLst>
                                    </p:anim>
                                    <p:anim calcmode="lin" valueType="num">
                                      <p:cBhvr>
                                        <p:cTn id="35" dur="500" fill="hold"/>
                                        <p:tgtEl>
                                          <p:spTgt spid="34714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4714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471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en-US" dirty="0">
                <a:cs typeface="+mj-cs"/>
              </a:rPr>
              <a:t>士师 11:26</a:t>
            </a:r>
          </a:p>
        </p:txBody>
      </p:sp>
      <p:sp>
        <p:nvSpPr>
          <p:cNvPr id="348163" name="Rectangle 3"/>
          <p:cNvSpPr>
            <a:spLocks noGrp="1" noChangeArrowheads="1"/>
          </p:cNvSpPr>
          <p:nvPr>
            <p:ph type="body" idx="1"/>
          </p:nvPr>
        </p:nvSpPr>
        <p:spPr>
          <a:xfrm>
            <a:off x="381000" y="1828800"/>
            <a:ext cx="8229600" cy="2819400"/>
          </a:xfrm>
        </p:spPr>
        <p:txBody>
          <a:bodyPr/>
          <a:lstStyle/>
          <a:p>
            <a:pPr eaLnBrk="1" hangingPunct="1">
              <a:defRPr/>
            </a:pPr>
            <a:r>
              <a:rPr lang="en-US" dirty="0">
                <a:cs typeface="+mn-cs"/>
              </a:rPr>
              <a:t>"</a:t>
            </a:r>
            <a:r>
              <a:rPr lang="en-US" dirty="0">
                <a:effectLst/>
              </a:rPr>
              <a:t>以 色 列 人 住 希 实 本 和 属 希 实 本 的 乡 村 ， 亚 罗 珥 和 属 亚 罗 珥 的 乡 村 ， 并 沿 亚 嫩 河 的 一 切 城 邑 ， 已 经 有 三 百 年 了 。 在 这 三 百 年 之 内 ， 你 们 为 什 么 没 有 取 回 这 些 地 方 </a:t>
            </a:r>
            <a:r>
              <a:rPr lang="en-US" dirty="0" err="1">
                <a:effectLst/>
              </a:rPr>
              <a:t>呢</a:t>
            </a:r>
            <a:r>
              <a:rPr lang="en-US" dirty="0">
                <a:effectLst/>
              </a:rPr>
              <a:t> ？</a:t>
            </a:r>
            <a:r>
              <a:rPr lang="en-US" dirty="0"/>
              <a:t>"</a:t>
            </a:r>
            <a:endParaRPr lang="en-US" dirty="0">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en-US" dirty="0"/>
              <a:t>士师 </a:t>
            </a:r>
            <a:r>
              <a:rPr lang="en-US" dirty="0">
                <a:cs typeface="+mj-cs"/>
              </a:rPr>
              <a:t> 11:26</a:t>
            </a:r>
          </a:p>
        </p:txBody>
      </p:sp>
      <p:sp>
        <p:nvSpPr>
          <p:cNvPr id="348166" name="Text Box 6"/>
          <p:cNvSpPr txBox="1">
            <a:spLocks noChangeArrowheads="1"/>
          </p:cNvSpPr>
          <p:nvPr/>
        </p:nvSpPr>
        <p:spPr bwMode="auto">
          <a:xfrm>
            <a:off x="381000" y="1524000"/>
            <a:ext cx="8001000" cy="3539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cs typeface="+mn-cs"/>
              </a:rPr>
              <a:t>以色列在</a:t>
            </a:r>
            <a:r>
              <a:rPr lang="en-US" sz="3200" dirty="0">
                <a:effectLst>
                  <a:outerShdw blurRad="38100" dist="38100" dir="2700000" algn="tl">
                    <a:srgbClr val="000000"/>
                  </a:outerShdw>
                </a:effectLst>
              </a:rPr>
              <a:t>约瑟夫</a:t>
            </a:r>
            <a:r>
              <a:rPr lang="en-US" sz="3200" dirty="0">
                <a:cs typeface="+mn-cs"/>
              </a:rPr>
              <a:t>Jephthah300年前进入迦南</a:t>
            </a:r>
          </a:p>
          <a:p>
            <a:pPr>
              <a:defRPr/>
            </a:pPr>
            <a:r>
              <a:rPr lang="en-US" sz="3200" dirty="0">
                <a:effectLst>
                  <a:outerShdw blurRad="38100" dist="38100" dir="2700000" algn="tl">
                    <a:srgbClr val="000000"/>
                  </a:outerShdw>
                </a:effectLst>
              </a:rPr>
              <a:t>约瑟夫</a:t>
            </a:r>
            <a:r>
              <a:rPr lang="en-US" sz="3200" dirty="0">
                <a:cs typeface="+mn-cs"/>
              </a:rPr>
              <a:t>时代	     --- 1100 and 1050 B.C.</a:t>
            </a:r>
          </a:p>
          <a:p>
            <a:pPr>
              <a:defRPr/>
            </a:pPr>
            <a:r>
              <a:rPr lang="en-US" sz="3200" dirty="0">
                <a:cs typeface="+mn-cs"/>
              </a:rPr>
              <a:t>                                 </a:t>
            </a:r>
            <a:r>
              <a:rPr lang="en-US" sz="3200" u="sng" dirty="0">
                <a:cs typeface="+mn-cs"/>
              </a:rPr>
              <a:t>300         300</a:t>
            </a:r>
          </a:p>
          <a:p>
            <a:pPr>
              <a:defRPr/>
            </a:pPr>
            <a:r>
              <a:rPr lang="en-US" sz="3200" dirty="0">
                <a:cs typeface="+mn-cs"/>
              </a:rPr>
              <a:t>约书亚攻佔           --- 1400 and 1350 B.C.</a:t>
            </a:r>
          </a:p>
          <a:p>
            <a:pPr>
              <a:defRPr/>
            </a:pPr>
            <a:r>
              <a:rPr lang="en-US" sz="3200" dirty="0">
                <a:cs typeface="+mn-cs"/>
              </a:rPr>
              <a:t>加上40年在矿野            </a:t>
            </a:r>
            <a:r>
              <a:rPr lang="en-US" sz="3200" u="sng" dirty="0">
                <a:cs typeface="+mn-cs"/>
              </a:rPr>
              <a:t>40           40</a:t>
            </a:r>
          </a:p>
          <a:p>
            <a:pPr>
              <a:defRPr/>
            </a:pPr>
            <a:r>
              <a:rPr lang="en-US" sz="3200" dirty="0">
                <a:cs typeface="+mn-cs"/>
              </a:rPr>
              <a:t>出埃及日期                1440 and 1390 B.C.</a:t>
            </a:r>
          </a:p>
          <a:p>
            <a:pPr>
              <a:defRPr/>
            </a:pPr>
            <a:r>
              <a:rPr lang="en-US" sz="3200" dirty="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348166">
                                            <p:txEl>
                                              <p:pRg st="0" end="0"/>
                                            </p:txEl>
                                          </p:spTgt>
                                        </p:tgtEl>
                                        <p:attrNameLst>
                                          <p:attrName>style.visibility</p:attrName>
                                        </p:attrNameLst>
                                      </p:cBhvr>
                                      <p:to>
                                        <p:strVal val="visible"/>
                                      </p:to>
                                    </p:set>
                                    <p:anim calcmode="lin" valueType="num">
                                      <p:cBhvr>
                                        <p:cTn id="7" dur="500" fill="hold"/>
                                        <p:tgtEl>
                                          <p:spTgt spid="3481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6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4816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4816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48166">
                                            <p:txEl>
                                              <p:pRg st="1" end="1"/>
                                            </p:txEl>
                                          </p:spTgt>
                                        </p:tgtEl>
                                        <p:attrNameLst>
                                          <p:attrName>style.visibility</p:attrName>
                                        </p:attrNameLst>
                                      </p:cBhvr>
                                      <p:to>
                                        <p:strVal val="visible"/>
                                      </p:to>
                                    </p:set>
                                    <p:anim calcmode="lin" valueType="num">
                                      <p:cBhvr>
                                        <p:cTn id="15" dur="500" fill="hold"/>
                                        <p:tgtEl>
                                          <p:spTgt spid="34816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48166">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4816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4816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48166">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48166">
                                            <p:txEl>
                                              <p:pRg st="2" end="2"/>
                                            </p:txEl>
                                          </p:spTgt>
                                        </p:tgtEl>
                                        <p:attrNameLst>
                                          <p:attrName>style.visibility</p:attrName>
                                        </p:attrNameLst>
                                      </p:cBhvr>
                                      <p:to>
                                        <p:strVal val="visible"/>
                                      </p:to>
                                    </p:set>
                                    <p:anim calcmode="lin" valueType="num">
                                      <p:cBhvr>
                                        <p:cTn id="24" dur="500" fill="hold"/>
                                        <p:tgtEl>
                                          <p:spTgt spid="34816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48166">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34816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4816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48166">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48166">
                                            <p:txEl>
                                              <p:pRg st="3" end="3"/>
                                            </p:txEl>
                                          </p:spTgt>
                                        </p:tgtEl>
                                        <p:attrNameLst>
                                          <p:attrName>style.visibility</p:attrName>
                                        </p:attrNameLst>
                                      </p:cBhvr>
                                      <p:to>
                                        <p:strVal val="visible"/>
                                      </p:to>
                                    </p:set>
                                    <p:anim calcmode="lin" valueType="num">
                                      <p:cBhvr>
                                        <p:cTn id="33" dur="500" fill="hold"/>
                                        <p:tgtEl>
                                          <p:spTgt spid="34816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48166">
                                            <p:txEl>
                                              <p:pRg st="3" end="3"/>
                                            </p:txEl>
                                          </p:spTgt>
                                        </p:tgtEl>
                                        <p:attrNameLst>
                                          <p:attrName>ppt_y</p:attrName>
                                        </p:attrNameLst>
                                      </p:cBhvr>
                                      <p:tavLst>
                                        <p:tav tm="0">
                                          <p:val>
                                            <p:strVal val="#ppt_y"/>
                                          </p:val>
                                        </p:tav>
                                        <p:tav tm="100000">
                                          <p:val>
                                            <p:strVal val="#ppt_y"/>
                                          </p:val>
                                        </p:tav>
                                      </p:tavLst>
                                    </p:anim>
                                    <p:anim calcmode="lin" valueType="num">
                                      <p:cBhvr>
                                        <p:cTn id="35" dur="500" fill="hold"/>
                                        <p:tgtEl>
                                          <p:spTgt spid="34816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4816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48166">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348166">
                                            <p:txEl>
                                              <p:pRg st="4" end="4"/>
                                            </p:txEl>
                                          </p:spTgt>
                                        </p:tgtEl>
                                        <p:attrNameLst>
                                          <p:attrName>style.visibility</p:attrName>
                                        </p:attrNameLst>
                                      </p:cBhvr>
                                      <p:to>
                                        <p:strVal val="visible"/>
                                      </p:to>
                                    </p:set>
                                    <p:anim calcmode="lin" valueType="num">
                                      <p:cBhvr>
                                        <p:cTn id="42" dur="500" fill="hold"/>
                                        <p:tgtEl>
                                          <p:spTgt spid="34816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48166">
                                            <p:txEl>
                                              <p:pRg st="4" end="4"/>
                                            </p:txEl>
                                          </p:spTgt>
                                        </p:tgtEl>
                                        <p:attrNameLst>
                                          <p:attrName>ppt_y</p:attrName>
                                        </p:attrNameLst>
                                      </p:cBhvr>
                                      <p:tavLst>
                                        <p:tav tm="0">
                                          <p:val>
                                            <p:strVal val="#ppt_y"/>
                                          </p:val>
                                        </p:tav>
                                        <p:tav tm="100000">
                                          <p:val>
                                            <p:strVal val="#ppt_y"/>
                                          </p:val>
                                        </p:tav>
                                      </p:tavLst>
                                    </p:anim>
                                    <p:anim calcmode="lin" valueType="num">
                                      <p:cBhvr>
                                        <p:cTn id="44" dur="500" fill="hold"/>
                                        <p:tgtEl>
                                          <p:spTgt spid="34816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4816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48166">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348166">
                                            <p:txEl>
                                              <p:pRg st="5" end="5"/>
                                            </p:txEl>
                                          </p:spTgt>
                                        </p:tgtEl>
                                        <p:attrNameLst>
                                          <p:attrName>style.visibility</p:attrName>
                                        </p:attrNameLst>
                                      </p:cBhvr>
                                      <p:to>
                                        <p:strVal val="visible"/>
                                      </p:to>
                                    </p:set>
                                    <p:anim calcmode="lin" valueType="num">
                                      <p:cBhvr>
                                        <p:cTn id="51" dur="500" fill="hold"/>
                                        <p:tgtEl>
                                          <p:spTgt spid="34816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48166">
                                            <p:txEl>
                                              <p:pRg st="5" end="5"/>
                                            </p:txEl>
                                          </p:spTgt>
                                        </p:tgtEl>
                                        <p:attrNameLst>
                                          <p:attrName>ppt_y</p:attrName>
                                        </p:attrNameLst>
                                      </p:cBhvr>
                                      <p:tavLst>
                                        <p:tav tm="0">
                                          <p:val>
                                            <p:strVal val="#ppt_y"/>
                                          </p:val>
                                        </p:tav>
                                        <p:tav tm="100000">
                                          <p:val>
                                            <p:strVal val="#ppt_y"/>
                                          </p:val>
                                        </p:tav>
                                      </p:tavLst>
                                    </p:anim>
                                    <p:anim calcmode="lin" valueType="num">
                                      <p:cBhvr>
                                        <p:cTn id="53" dur="500" fill="hold"/>
                                        <p:tgtEl>
                                          <p:spTgt spid="34816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4816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481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en-US" dirty="0">
                <a:cs typeface="+mj-cs"/>
              </a:rPr>
              <a:t>出2:23</a:t>
            </a:r>
          </a:p>
        </p:txBody>
      </p:sp>
      <p:sp>
        <p:nvSpPr>
          <p:cNvPr id="349187" name="Rectangle 3"/>
          <p:cNvSpPr>
            <a:spLocks noGrp="1" noChangeArrowheads="1"/>
          </p:cNvSpPr>
          <p:nvPr>
            <p:ph type="body" idx="1"/>
          </p:nvPr>
        </p:nvSpPr>
        <p:spPr>
          <a:xfrm>
            <a:off x="381000" y="1676400"/>
            <a:ext cx="8763000" cy="2743200"/>
          </a:xfrm>
        </p:spPr>
        <p:txBody>
          <a:bodyPr/>
          <a:lstStyle/>
          <a:p>
            <a:pPr eaLnBrk="1" hangingPunct="1">
              <a:defRPr/>
            </a:pPr>
            <a:r>
              <a:rPr lang="en-US" sz="4000" dirty="0">
                <a:effectLst/>
              </a:rPr>
              <a:t>过 了 多 年 ， 埃 及 王 死 了 。 以 色 列 人 因 作 苦 工 ， 就 叹 息 哀 求 ， 他 们 的 哀 声 达 于 神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en-US" dirty="0"/>
              <a:t>出2:23</a:t>
            </a:r>
            <a:endParaRPr lang="en-US" dirty="0">
              <a:cs typeface="+mj-cs"/>
            </a:endParaRPr>
          </a:p>
        </p:txBody>
      </p:sp>
      <p:sp>
        <p:nvSpPr>
          <p:cNvPr id="349190" name="Text Box 6"/>
          <p:cNvSpPr txBox="1">
            <a:spLocks noChangeArrowheads="1"/>
          </p:cNvSpPr>
          <p:nvPr/>
        </p:nvSpPr>
        <p:spPr bwMode="auto">
          <a:xfrm>
            <a:off x="685800" y="1752600"/>
            <a:ext cx="8305800"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effectLst>
                  <a:outerShdw blurRad="38100" dist="38100" dir="2700000" algn="tl">
                    <a:srgbClr val="000000"/>
                  </a:outerShdw>
                </a:effectLst>
                <a:cs typeface="+mn-cs"/>
              </a:rPr>
              <a:t>摩西逃亡在米兰40年.唯一法老统治超过40的:</a:t>
            </a:r>
          </a:p>
          <a:p>
            <a:pPr>
              <a:defRPr/>
            </a:pPr>
            <a:r>
              <a:rPr lang="en-US" sz="3200" dirty="0">
                <a:effectLst>
                  <a:outerShdw blurRad="38100" dist="38100" dir="2700000" algn="tl">
                    <a:srgbClr val="000000"/>
                  </a:outerShdw>
                </a:effectLst>
                <a:cs typeface="+mn-cs"/>
              </a:rPr>
              <a:t> </a:t>
            </a:r>
          </a:p>
          <a:p>
            <a:pPr>
              <a:defRPr/>
            </a:pPr>
            <a:r>
              <a:rPr lang="en-US" sz="3200" dirty="0">
                <a:effectLst>
                  <a:outerShdw blurRad="38100" dist="38100" dir="2700000" algn="tl">
                    <a:srgbClr val="000000"/>
                  </a:outerShdw>
                </a:effectLst>
                <a:cs typeface="+mn-cs"/>
              </a:rPr>
              <a:t>1. </a:t>
            </a:r>
            <a:r>
              <a:rPr lang="en-US" sz="3200" dirty="0" err="1">
                <a:effectLst>
                  <a:outerShdw blurRad="38100" dist="38100" dir="2700000" algn="tl">
                    <a:srgbClr val="000000"/>
                  </a:outerShdw>
                </a:effectLst>
              </a:rPr>
              <a:t>苏幕唐三世</a:t>
            </a:r>
            <a:r>
              <a:rPr lang="en-US" sz="3200" dirty="0" err="1">
                <a:effectLst>
                  <a:outerShdw blurRad="38100" dist="38100" dir="2700000" algn="tl">
                    <a:srgbClr val="000000"/>
                  </a:outerShdw>
                </a:effectLst>
                <a:cs typeface="+mn-cs"/>
              </a:rPr>
              <a:t>Thutmose</a:t>
            </a:r>
            <a:r>
              <a:rPr lang="en-US" sz="3200" dirty="0">
                <a:effectLst>
                  <a:outerShdw blurRad="38100" dist="38100" dir="2700000" algn="tl">
                    <a:srgbClr val="000000"/>
                  </a:outerShdw>
                </a:effectLst>
                <a:cs typeface="+mn-cs"/>
              </a:rPr>
              <a:t> III (1504-1450) </a:t>
            </a:r>
          </a:p>
          <a:p>
            <a:pPr>
              <a:defRPr/>
            </a:pPr>
            <a:r>
              <a:rPr lang="en-US" sz="3200" dirty="0">
                <a:effectLst>
                  <a:outerShdw blurRad="38100" dist="38100" dir="2700000" algn="tl">
                    <a:srgbClr val="000000"/>
                  </a:outerShdw>
                </a:effectLst>
                <a:cs typeface="+mn-cs"/>
              </a:rPr>
              <a:t>2. </a:t>
            </a:r>
            <a:r>
              <a:rPr lang="en-US" sz="3200" dirty="0" err="1">
                <a:effectLst>
                  <a:outerShdw blurRad="38100" dist="38100" dir="2700000" algn="tl">
                    <a:srgbClr val="000000"/>
                  </a:outerShdw>
                </a:effectLst>
                <a:cs typeface="+mn-cs"/>
              </a:rPr>
              <a:t>垃姆二世Rameses</a:t>
            </a:r>
            <a:r>
              <a:rPr lang="en-US" sz="3200" dirty="0">
                <a:effectLst>
                  <a:outerShdw blurRad="38100" dist="38100" dir="2700000" algn="tl">
                    <a:srgbClr val="000000"/>
                  </a:outerShdw>
                </a:effectLst>
                <a:cs typeface="+mn-cs"/>
              </a:rPr>
              <a:t> II (1290-1224)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49190">
                                            <p:txEl>
                                              <p:pRg st="0" end="0"/>
                                            </p:txEl>
                                          </p:spTgt>
                                        </p:tgtEl>
                                        <p:attrNameLst>
                                          <p:attrName>style.visibility</p:attrName>
                                        </p:attrNameLst>
                                      </p:cBhvr>
                                      <p:to>
                                        <p:strVal val="visible"/>
                                      </p:to>
                                    </p:set>
                                    <p:anim calcmode="lin" valueType="num">
                                      <p:cBhvr>
                                        <p:cTn id="7" dur="500" fill="hold"/>
                                        <p:tgtEl>
                                          <p:spTgt spid="34919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919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919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919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919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49190">
                                            <p:txEl>
                                              <p:pRg st="1" end="1"/>
                                            </p:txEl>
                                          </p:spTgt>
                                        </p:tgtEl>
                                        <p:attrNameLst>
                                          <p:attrName>style.visibility</p:attrName>
                                        </p:attrNameLst>
                                      </p:cBhvr>
                                      <p:to>
                                        <p:strVal val="visible"/>
                                      </p:to>
                                    </p:set>
                                    <p:anim calcmode="lin" valueType="num">
                                      <p:cBhvr>
                                        <p:cTn id="16" dur="500" fill="hold"/>
                                        <p:tgtEl>
                                          <p:spTgt spid="34919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9190">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4919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919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49190">
                                            <p:txEl>
                                              <p:pRg st="1" end="1"/>
                                            </p:txEl>
                                          </p:spTgt>
                                        </p:tgtEl>
                                      </p:cBhvr>
                                    </p:animEffect>
                                  </p:childTnLst>
                                </p:cTn>
                              </p:par>
                              <p:par>
                                <p:cTn id="21" presetID="41" presetClass="entr" presetSubtype="0" fill="hold" nodeType="withEffect">
                                  <p:stCondLst>
                                    <p:cond delay="0"/>
                                  </p:stCondLst>
                                  <p:iterate type="lt">
                                    <p:tmPct val="10000"/>
                                  </p:iterate>
                                  <p:childTnLst>
                                    <p:set>
                                      <p:cBhvr>
                                        <p:cTn id="22" dur="1" fill="hold">
                                          <p:stCondLst>
                                            <p:cond delay="0"/>
                                          </p:stCondLst>
                                        </p:cTn>
                                        <p:tgtEl>
                                          <p:spTgt spid="349190">
                                            <p:txEl>
                                              <p:pRg st="2" end="2"/>
                                            </p:txEl>
                                          </p:spTgt>
                                        </p:tgtEl>
                                        <p:attrNameLst>
                                          <p:attrName>style.visibility</p:attrName>
                                        </p:attrNameLst>
                                      </p:cBhvr>
                                      <p:to>
                                        <p:strVal val="visible"/>
                                      </p:to>
                                    </p:set>
                                    <p:anim calcmode="lin" valueType="num">
                                      <p:cBhvr>
                                        <p:cTn id="23" dur="500" fill="hold"/>
                                        <p:tgtEl>
                                          <p:spTgt spid="34919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4919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4919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4919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49190">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349190">
                                            <p:txEl>
                                              <p:pRg st="3" end="3"/>
                                            </p:txEl>
                                          </p:spTgt>
                                        </p:tgtEl>
                                        <p:attrNameLst>
                                          <p:attrName>style.visibility</p:attrName>
                                        </p:attrNameLst>
                                      </p:cBhvr>
                                      <p:to>
                                        <p:strVal val="visible"/>
                                      </p:to>
                                    </p:set>
                                    <p:anim calcmode="lin" valueType="num">
                                      <p:cBhvr>
                                        <p:cTn id="32" dur="500" fill="hold"/>
                                        <p:tgtEl>
                                          <p:spTgt spid="34919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49190">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34919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4919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491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800" dirty="0"/>
              <a:t>较早日期理论的论据</a:t>
            </a:r>
            <a:endParaRPr lang="en-US" sz="3600"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历史性的</a:t>
            </a:r>
            <a:r>
              <a:rPr lang="en-US" sz="3600" dirty="0"/>
              <a:t>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考古的论据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圣经的论据</a:t>
            </a:r>
            <a:endParaRPr lang="en-US" dirty="0">
              <a:cs typeface="+mn-cs"/>
            </a:endParaRPr>
          </a:p>
        </p:txBody>
      </p:sp>
    </p:spTree>
    <p:extLst>
      <p:ext uri="{BB962C8B-B14F-4D97-AF65-F5344CB8AC3E}">
        <p14:creationId xmlns:p14="http://schemas.microsoft.com/office/powerpoint/2010/main" val="775802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77859">
                                            <p:txEl>
                                              <p:pRg st="0" end="0"/>
                                            </p:txEl>
                                          </p:spTgt>
                                        </p:tgtEl>
                                        <p:attrNameLst>
                                          <p:attrName>style.color</p:attrName>
                                        </p:attrNameLst>
                                      </p:cBhvr>
                                      <p:to>
                                        <a:srgbClr val="00FF00"/>
                                      </p:to>
                                    </p:animClr>
                                    <p:animClr clrSpc="rgb" dir="cw">
                                      <p:cBhvr>
                                        <p:cTn id="28" dur="1900" fill="hold">
                                          <p:stCondLst>
                                            <p:cond delay="100"/>
                                          </p:stCondLst>
                                        </p:cTn>
                                        <p:tgtEl>
                                          <p:spTgt spid="377859">
                                            <p:txEl>
                                              <p:pRg st="0" end="0"/>
                                            </p:txEl>
                                          </p:spTgt>
                                        </p:tgtEl>
                                        <p:attrNameLst>
                                          <p:attrName>fillColor</p:attrName>
                                        </p:attrNameLst>
                                      </p:cBhvr>
                                      <p:to>
                                        <a:srgbClr val="00FF00"/>
                                      </p:to>
                                    </p:animClr>
                                    <p:set>
                                      <p:cBhvr>
                                        <p:cTn id="29" dur="1900" fill="hold">
                                          <p:stCondLst>
                                            <p:cond delay="100"/>
                                          </p:stCondLst>
                                        </p:cTn>
                                        <p:tgtEl>
                                          <p:spTgt spid="377859">
                                            <p:txEl>
                                              <p:pRg st="0" end="0"/>
                                            </p:txEl>
                                          </p:spTgt>
                                        </p:tgtEl>
                                        <p:attrNameLst>
                                          <p:attrName>fill.type</p:attrName>
                                        </p:attrNameLst>
                                      </p:cBhvr>
                                      <p:to>
                                        <p:strVal val="solid"/>
                                      </p:to>
                                    </p:set>
                                    <p:set>
                                      <p:cBhvr>
                                        <p:cTn id="30" dur="1900" fill="hold">
                                          <p:stCondLst>
                                            <p:cond delay="100"/>
                                          </p:stCondLst>
                                        </p:cTn>
                                        <p:tgtEl>
                                          <p:spTgt spid="377859">
                                            <p:txEl>
                                              <p:pRg st="0" end="0"/>
                                            </p:txEl>
                                          </p:spTgt>
                                        </p:tgtEl>
                                        <p:attrNameLst>
                                          <p:attrName>fill.on</p:attrName>
                                        </p:attrNameLst>
                                      </p:cBhvr>
                                      <p:to>
                                        <p:strVal val="true"/>
                                      </p:to>
                                    </p:set>
                                    <p:animScale>
                                      <p:cBhvr>
                                        <p:cTn id="31" dur="200" fill="hold">
                                          <p:stCondLst>
                                            <p:cond delay="0"/>
                                          </p:stCondLst>
                                        </p:cTn>
                                        <p:tgtEl>
                                          <p:spTgt spid="377859">
                                            <p:txEl>
                                              <p:pRg st="0" end="0"/>
                                            </p:txEl>
                                          </p:spTgt>
                                        </p:tgtEl>
                                      </p:cBhvr>
                                      <p:from x="100000" y="100000"/>
                                      <p:to x="100000" y="5000"/>
                                    </p:animScale>
                                    <p:animScale>
                                      <p:cBhvr>
                                        <p:cTn id="32" dur="200" fill="hold">
                                          <p:stCondLst>
                                            <p:cond delay="200"/>
                                          </p:stCondLst>
                                        </p:cTn>
                                        <p:tgtEl>
                                          <p:spTgt spid="377859">
                                            <p:txEl>
                                              <p:pRg st="0" end="0"/>
                                            </p:txEl>
                                          </p:spTgt>
                                        </p:tgtEl>
                                      </p:cBhvr>
                                      <p:from x="100000" y="5000"/>
                                      <p:to x="120000" y="150000"/>
                                    </p:animScale>
                                    <p:animScale>
                                      <p:cBhvr>
                                        <p:cTn id="33" dur="600" fill="hold">
                                          <p:stCondLst>
                                            <p:cond delay="1400"/>
                                          </p:stCondLst>
                                        </p:cTn>
                                        <p:tgtEl>
                                          <p:spTgt spid="377859">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0" y="277813"/>
            <a:ext cx="9220200" cy="1139825"/>
          </a:xfrm>
        </p:spPr>
        <p:txBody>
          <a:bodyPr/>
          <a:lstStyle/>
          <a:p>
            <a:pPr eaLnBrk="1" hangingPunct="1">
              <a:defRPr/>
            </a:pPr>
            <a:r>
              <a:rPr lang="en-US" sz="4000" dirty="0"/>
              <a:t>较早日期理论的考古论据</a:t>
            </a:r>
            <a:endParaRPr lang="en-US" sz="3800" dirty="0">
              <a:cs typeface="+mj-cs"/>
            </a:endParaRPr>
          </a:p>
        </p:txBody>
      </p:sp>
      <p:sp>
        <p:nvSpPr>
          <p:cNvPr id="346115" name="Rectangle 3"/>
          <p:cNvSpPr>
            <a:spLocks noGrp="1" noChangeArrowheads="1"/>
          </p:cNvSpPr>
          <p:nvPr>
            <p:ph type="body" idx="1"/>
          </p:nvPr>
        </p:nvSpPr>
        <p:spPr>
          <a:xfrm>
            <a:off x="533400" y="1524000"/>
            <a:ext cx="8229600" cy="4530725"/>
          </a:xfrm>
        </p:spPr>
        <p:txBody>
          <a:bodyPr/>
          <a:lstStyle/>
          <a:p>
            <a:pPr eaLnBrk="1" hangingPunct="1">
              <a:defRPr/>
            </a:pPr>
            <a:r>
              <a:rPr lang="en-US" dirty="0" err="1"/>
              <a:t>梅尔内塔Menerptah石碑</a:t>
            </a:r>
            <a:r>
              <a:rPr lang="en-US" dirty="0">
                <a:cs typeface="+mn-cs"/>
              </a:rPr>
              <a:t> (1220 B.C.) </a:t>
            </a:r>
          </a:p>
          <a:p>
            <a:pPr eaLnBrk="1" hangingPunct="1">
              <a:buFont typeface="Wingdings" charset="0"/>
              <a:buNone/>
              <a:defRPr/>
            </a:pPr>
            <a:r>
              <a:rPr lang="en-US" dirty="0">
                <a:cs typeface="+mn-cs"/>
              </a:rPr>
              <a:t>	以色列已经成为一个国家</a:t>
            </a:r>
            <a:r>
              <a:rPr lang="en-US" sz="2400" dirty="0">
                <a:cs typeface="+mn-cs"/>
              </a:rPr>
              <a:t>.</a:t>
            </a:r>
          </a:p>
          <a:p>
            <a:pPr eaLnBrk="1" hangingPunct="1">
              <a:defRPr/>
            </a:pPr>
            <a:r>
              <a:rPr lang="en-US" dirty="0" err="1"/>
              <a:t>阿曼Amarna石板</a:t>
            </a:r>
            <a:r>
              <a:rPr lang="en-US" dirty="0">
                <a:cs typeface="+mn-cs"/>
              </a:rPr>
              <a:t> (1440 B.C.)</a:t>
            </a:r>
          </a:p>
          <a:p>
            <a:pPr eaLnBrk="1" hangingPunct="1">
              <a:buNone/>
              <a:defRPr/>
            </a:pPr>
            <a:r>
              <a:rPr lang="en-US" dirty="0">
                <a:cs typeface="+mn-cs"/>
              </a:rPr>
              <a:t>	</a:t>
            </a:r>
            <a:r>
              <a:rPr lang="en-US" sz="2400" dirty="0"/>
              <a:t>哈比鲁 </a:t>
            </a:r>
            <a:r>
              <a:rPr lang="ja-JP" altLang="en-US" sz="2400" dirty="0">
                <a:latin typeface="Arial"/>
                <a:cs typeface="+mn-cs"/>
              </a:rPr>
              <a:t>“</a:t>
            </a:r>
            <a:r>
              <a:rPr lang="en-US" sz="2400" dirty="0" err="1">
                <a:cs typeface="+mn-cs"/>
              </a:rPr>
              <a:t>Habiru</a:t>
            </a:r>
            <a:r>
              <a:rPr lang="ja-JP" altLang="en-US" sz="2400" dirty="0">
                <a:latin typeface="Arial"/>
                <a:cs typeface="+mn-cs"/>
              </a:rPr>
              <a:t>”</a:t>
            </a:r>
            <a:r>
              <a:rPr lang="en-US" sz="2400" dirty="0">
                <a:cs typeface="+mn-cs"/>
              </a:rPr>
              <a:t> 问题指的是希伯耒人.</a:t>
            </a:r>
          </a:p>
          <a:p>
            <a:pPr eaLnBrk="1" hangingPunct="1">
              <a:defRPr/>
            </a:pPr>
            <a:r>
              <a:rPr lang="en-US" dirty="0" err="1"/>
              <a:t>苏幕唐四世</a:t>
            </a:r>
            <a:r>
              <a:rPr lang="en-US" dirty="0" err="1">
                <a:cs typeface="+mn-cs"/>
              </a:rPr>
              <a:t>Thutmose</a:t>
            </a:r>
            <a:r>
              <a:rPr lang="en-US" dirty="0">
                <a:cs typeface="+mn-cs"/>
              </a:rPr>
              <a:t> </a:t>
            </a:r>
            <a:r>
              <a:rPr lang="en-US" dirty="0" err="1">
                <a:cs typeface="+mn-cs"/>
              </a:rPr>
              <a:t>IV的夢</a:t>
            </a:r>
            <a:endParaRPr lang="en-US" dirty="0">
              <a:cs typeface="+mn-cs"/>
            </a:endParaRPr>
          </a:p>
          <a:p>
            <a:pPr eaLnBrk="1" hangingPunct="1">
              <a:buFont typeface="Wingdings" charset="0"/>
              <a:buNone/>
              <a:defRPr/>
            </a:pPr>
            <a:r>
              <a:rPr lang="en-US" dirty="0">
                <a:cs typeface="+mn-cs"/>
              </a:rPr>
              <a:t>	</a:t>
            </a:r>
            <a:r>
              <a:rPr lang="en-US" dirty="0" err="1">
                <a:cs typeface="+mn-cs"/>
              </a:rPr>
              <a:t>表示</a:t>
            </a:r>
            <a:r>
              <a:rPr lang="en-US" sz="2400" dirty="0" err="1">
                <a:cs typeface="+mn-cs"/>
              </a:rPr>
              <a:t>Thutmose</a:t>
            </a:r>
            <a:r>
              <a:rPr lang="en-US" sz="2400" dirty="0">
                <a:cs typeface="+mn-cs"/>
              </a:rPr>
              <a:t> </a:t>
            </a:r>
            <a:r>
              <a:rPr lang="en-US" sz="2400" dirty="0" err="1">
                <a:cs typeface="+mn-cs"/>
              </a:rPr>
              <a:t>IV不是法老的合法继承人,为什么不是</a:t>
            </a:r>
            <a:r>
              <a:rPr lang="en-US" sz="2400" dirty="0">
                <a:cs typeface="+mn-cs"/>
              </a:rPr>
              <a:t>? 合法继承人在第十个瘟疫中丧失.</a:t>
            </a:r>
          </a:p>
          <a:p>
            <a:pPr eaLnBrk="1" hangingPunct="1">
              <a:defRPr/>
            </a:pPr>
            <a:r>
              <a:rPr lang="en-US" dirty="0" err="1">
                <a:cs typeface="+mn-cs"/>
              </a:rPr>
              <a:t>耶利哥和哈式Hazor的证据</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Effect transition="in" filter="fade">
                                      <p:cBhvr>
                                        <p:cTn id="7" dur="1000"/>
                                        <p:tgtEl>
                                          <p:spTgt spid="346115">
                                            <p:txEl>
                                              <p:pRg st="0" end="0"/>
                                            </p:txEl>
                                          </p:spTgt>
                                        </p:tgtEl>
                                      </p:cBhvr>
                                    </p:animEffect>
                                    <p:anim calcmode="lin" valueType="num">
                                      <p:cBhvr>
                                        <p:cTn id="8" dur="1000" fill="hold"/>
                                        <p:tgtEl>
                                          <p:spTgt spid="3461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1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46115">
                                            <p:txEl>
                                              <p:pRg st="1" end="1"/>
                                            </p:txEl>
                                          </p:spTgt>
                                        </p:tgtEl>
                                        <p:attrNameLst>
                                          <p:attrName>style.visibility</p:attrName>
                                        </p:attrNameLst>
                                      </p:cBhvr>
                                      <p:to>
                                        <p:strVal val="visible"/>
                                      </p:to>
                                    </p:set>
                                    <p:anim calcmode="lin" valueType="num">
                                      <p:cBhvr>
                                        <p:cTn id="14" dur="500" fill="hold"/>
                                        <p:tgtEl>
                                          <p:spTgt spid="34611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46115">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4611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4611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461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346115">
                                            <p:txEl>
                                              <p:pRg st="2" end="2"/>
                                            </p:txEl>
                                          </p:spTgt>
                                        </p:tgtEl>
                                        <p:attrNameLst>
                                          <p:attrName>style.visibility</p:attrName>
                                        </p:attrNameLst>
                                      </p:cBhvr>
                                      <p:to>
                                        <p:strVal val="visible"/>
                                      </p:to>
                                    </p:set>
                                    <p:animEffect transition="in" filter="fade">
                                      <p:cBhvr>
                                        <p:cTn id="23" dur="1000"/>
                                        <p:tgtEl>
                                          <p:spTgt spid="346115">
                                            <p:txEl>
                                              <p:pRg st="2" end="2"/>
                                            </p:txEl>
                                          </p:spTgt>
                                        </p:tgtEl>
                                      </p:cBhvr>
                                    </p:animEffect>
                                    <p:anim calcmode="lin" valueType="num">
                                      <p:cBhvr>
                                        <p:cTn id="24" dur="1000" fill="hold"/>
                                        <p:tgtEl>
                                          <p:spTgt spid="34611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461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46115">
                                            <p:txEl>
                                              <p:pRg st="3" end="3"/>
                                            </p:txEl>
                                          </p:spTgt>
                                        </p:tgtEl>
                                        <p:attrNameLst>
                                          <p:attrName>style.visibility</p:attrName>
                                        </p:attrNameLst>
                                      </p:cBhvr>
                                      <p:to>
                                        <p:strVal val="visible"/>
                                      </p:to>
                                    </p:set>
                                    <p:anim calcmode="lin" valueType="num">
                                      <p:cBhvr>
                                        <p:cTn id="30" dur="500" fill="hold"/>
                                        <p:tgtEl>
                                          <p:spTgt spid="34611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46115">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4611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4611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4611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nodeType="clickEffect">
                                  <p:stCondLst>
                                    <p:cond delay="0"/>
                                  </p:stCondLst>
                                  <p:childTnLst>
                                    <p:set>
                                      <p:cBhvr>
                                        <p:cTn id="38" dur="1" fill="hold">
                                          <p:stCondLst>
                                            <p:cond delay="0"/>
                                          </p:stCondLst>
                                        </p:cTn>
                                        <p:tgtEl>
                                          <p:spTgt spid="346115">
                                            <p:txEl>
                                              <p:pRg st="4" end="4"/>
                                            </p:txEl>
                                          </p:spTgt>
                                        </p:tgtEl>
                                        <p:attrNameLst>
                                          <p:attrName>style.visibility</p:attrName>
                                        </p:attrNameLst>
                                      </p:cBhvr>
                                      <p:to>
                                        <p:strVal val="visible"/>
                                      </p:to>
                                    </p:set>
                                    <p:animEffect transition="in" filter="fade">
                                      <p:cBhvr>
                                        <p:cTn id="39" dur="1000"/>
                                        <p:tgtEl>
                                          <p:spTgt spid="346115">
                                            <p:txEl>
                                              <p:pRg st="4" end="4"/>
                                            </p:txEl>
                                          </p:spTgt>
                                        </p:tgtEl>
                                      </p:cBhvr>
                                    </p:animEffect>
                                    <p:anim calcmode="lin" valueType="num">
                                      <p:cBhvr>
                                        <p:cTn id="40" dur="1000" fill="hold"/>
                                        <p:tgtEl>
                                          <p:spTgt spid="34611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461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346115">
                                            <p:txEl>
                                              <p:pRg st="5" end="5"/>
                                            </p:txEl>
                                          </p:spTgt>
                                        </p:tgtEl>
                                        <p:attrNameLst>
                                          <p:attrName>style.visibility</p:attrName>
                                        </p:attrNameLst>
                                      </p:cBhvr>
                                      <p:to>
                                        <p:strVal val="visible"/>
                                      </p:to>
                                    </p:set>
                                    <p:anim calcmode="lin" valueType="num">
                                      <p:cBhvr>
                                        <p:cTn id="46" dur="500" fill="hold"/>
                                        <p:tgtEl>
                                          <p:spTgt spid="34611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46115">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4611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4611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46115">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7" presetClass="entr" presetSubtype="0" fill="hold" nodeType="clickEffect">
                                  <p:stCondLst>
                                    <p:cond delay="0"/>
                                  </p:stCondLst>
                                  <p:childTnLst>
                                    <p:set>
                                      <p:cBhvr>
                                        <p:cTn id="54" dur="1" fill="hold">
                                          <p:stCondLst>
                                            <p:cond delay="0"/>
                                          </p:stCondLst>
                                        </p:cTn>
                                        <p:tgtEl>
                                          <p:spTgt spid="346115">
                                            <p:txEl>
                                              <p:pRg st="6" end="6"/>
                                            </p:txEl>
                                          </p:spTgt>
                                        </p:tgtEl>
                                        <p:attrNameLst>
                                          <p:attrName>style.visibility</p:attrName>
                                        </p:attrNameLst>
                                      </p:cBhvr>
                                      <p:to>
                                        <p:strVal val="visible"/>
                                      </p:to>
                                    </p:set>
                                    <p:animEffect transition="in" filter="fade">
                                      <p:cBhvr>
                                        <p:cTn id="55" dur="1000"/>
                                        <p:tgtEl>
                                          <p:spTgt spid="346115">
                                            <p:txEl>
                                              <p:pRg st="6" end="6"/>
                                            </p:txEl>
                                          </p:spTgt>
                                        </p:tgtEl>
                                      </p:cBhvr>
                                    </p:animEffect>
                                    <p:anim calcmode="lin" valueType="num">
                                      <p:cBhvr>
                                        <p:cTn id="56" dur="1000" fill="hold"/>
                                        <p:tgtEl>
                                          <p:spTgt spid="346115">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461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crossing red sea.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6200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title"/>
          </p:nvPr>
        </p:nvSpPr>
        <p:spPr>
          <a:xfrm>
            <a:off x="457200" y="533400"/>
            <a:ext cx="8229600" cy="1905000"/>
          </a:xfrm>
        </p:spPr>
        <p:txBody>
          <a:bodyPr/>
          <a:lstStyle/>
          <a:p>
            <a:pPr eaLnBrk="1" hangingPunct="1">
              <a:defRPr/>
            </a:pPr>
            <a:r>
              <a:rPr lang="en-US" sz="4400" b="1" dirty="0">
                <a:latin typeface="Arial"/>
                <a:cs typeface="Arial"/>
              </a:rPr>
              <a:t>为什么我们须要了解出埃及的日期?</a:t>
            </a:r>
          </a:p>
        </p:txBody>
      </p:sp>
      <p:sp>
        <p:nvSpPr>
          <p:cNvPr id="35851" name="Text Box 11"/>
          <p:cNvSpPr txBox="1">
            <a:spLocks noChangeArrowheads="1"/>
          </p:cNvSpPr>
          <p:nvPr/>
        </p:nvSpPr>
        <p:spPr bwMode="auto">
          <a:xfrm>
            <a:off x="3352800" y="-1016000"/>
            <a:ext cx="2470150" cy="588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8000" dirty="0">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851"/>
                                        </p:tgtEl>
                                        <p:attrNameLst>
                                          <p:attrName>style.visibility</p:attrName>
                                        </p:attrNameLst>
                                      </p:cBhvr>
                                      <p:to>
                                        <p:strVal val="visible"/>
                                      </p:to>
                                    </p:set>
                                    <p:anim calcmode="lin" valueType="num">
                                      <p:cBhvr>
                                        <p:cTn id="7" dur="500" fill="hold"/>
                                        <p:tgtEl>
                                          <p:spTgt spid="35851"/>
                                        </p:tgtEl>
                                        <p:attrNameLst>
                                          <p:attrName>ppt_w</p:attrName>
                                        </p:attrNameLst>
                                      </p:cBhvr>
                                      <p:tavLst>
                                        <p:tav tm="0">
                                          <p:val>
                                            <p:fltVal val="0"/>
                                          </p:val>
                                        </p:tav>
                                        <p:tav tm="100000">
                                          <p:val>
                                            <p:strVal val="#ppt_w"/>
                                          </p:val>
                                        </p:tav>
                                      </p:tavLst>
                                    </p:anim>
                                    <p:anim calcmode="lin" valueType="num">
                                      <p:cBhvr>
                                        <p:cTn id="8" dur="500" fill="hold"/>
                                        <p:tgtEl>
                                          <p:spTgt spid="35851"/>
                                        </p:tgtEl>
                                        <p:attrNameLst>
                                          <p:attrName>ppt_h</p:attrName>
                                        </p:attrNameLst>
                                      </p:cBhvr>
                                      <p:tavLst>
                                        <p:tav tm="0">
                                          <p:val>
                                            <p:fltVal val="0"/>
                                          </p:val>
                                        </p:tav>
                                        <p:tav tm="100000">
                                          <p:val>
                                            <p:strVal val="#ppt_h"/>
                                          </p:val>
                                        </p:tav>
                                      </p:tavLst>
                                    </p:anim>
                                    <p:anim calcmode="lin" valueType="num">
                                      <p:cBhvr>
                                        <p:cTn id="9" dur="500" fill="hold"/>
                                        <p:tgtEl>
                                          <p:spTgt spid="35851"/>
                                        </p:tgtEl>
                                        <p:attrNameLst>
                                          <p:attrName>style.rotation</p:attrName>
                                        </p:attrNameLst>
                                      </p:cBhvr>
                                      <p:tavLst>
                                        <p:tav tm="0">
                                          <p:val>
                                            <p:fltVal val="360"/>
                                          </p:val>
                                        </p:tav>
                                        <p:tav tm="100000">
                                          <p:val>
                                            <p:fltVal val="0"/>
                                          </p:val>
                                        </p:tav>
                                      </p:tavLst>
                                    </p:anim>
                                    <p:animEffect transition="in" filter="fade">
                                      <p:cBhvr>
                                        <p:cTn id="10" dur="500"/>
                                        <p:tgtEl>
                                          <p:spTgt spid="358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35851"/>
                                        </p:tgtEl>
                                      </p:cBhvr>
                                    </p:animEffect>
                                    <p:set>
                                      <p:cBhvr>
                                        <p:cTn id="15" dur="1" fill="hold">
                                          <p:stCondLst>
                                            <p:cond delay="499"/>
                                          </p:stCondLst>
                                        </p:cTn>
                                        <p:tgtEl>
                                          <p:spTgt spid="35851"/>
                                        </p:tgtEl>
                                        <p:attrNameLst>
                                          <p:attrName>style.visibility</p:attrName>
                                        </p:attrNameLst>
                                      </p:cBhvr>
                                      <p:to>
                                        <p:strVal val="hidden"/>
                                      </p:to>
                                    </p:set>
                                  </p:childTnLst>
                                </p:cTn>
                              </p:par>
                            </p:childTnLst>
                          </p:cTn>
                        </p:par>
                        <p:par>
                          <p:cTn id="16" fill="hold" nodeType="afterGroup">
                            <p:stCondLst>
                              <p:cond delay="500"/>
                            </p:stCondLst>
                            <p:childTnLst>
                              <p:par>
                                <p:cTn id="17" presetID="45" presetClass="entr" presetSubtype="0" fill="hold" grpId="0" nodeType="afterEffect">
                                  <p:stCondLst>
                                    <p:cond delay="0"/>
                                  </p:stCondLst>
                                  <p:iterate type="wd">
                                    <p:tmPct val="10000"/>
                                  </p:iterate>
                                  <p:childTnLst>
                                    <p:set>
                                      <p:cBhvr>
                                        <p:cTn id="18" dur="1" fill="hold">
                                          <p:stCondLst>
                                            <p:cond delay="0"/>
                                          </p:stCondLst>
                                        </p:cTn>
                                        <p:tgtEl>
                                          <p:spTgt spid="35844"/>
                                        </p:tgtEl>
                                        <p:attrNameLst>
                                          <p:attrName>style.visibility</p:attrName>
                                        </p:attrNameLst>
                                      </p:cBhvr>
                                      <p:to>
                                        <p:strVal val="visible"/>
                                      </p:to>
                                    </p:set>
                                    <p:animEffect transition="in" filter="fade">
                                      <p:cBhvr>
                                        <p:cTn id="19" dur="2000"/>
                                        <p:tgtEl>
                                          <p:spTgt spid="35844"/>
                                        </p:tgtEl>
                                      </p:cBhvr>
                                    </p:animEffect>
                                    <p:anim calcmode="lin" valueType="num">
                                      <p:cBhvr>
                                        <p:cTn id="20" dur="2000" fill="hold"/>
                                        <p:tgtEl>
                                          <p:spTgt spid="35844"/>
                                        </p:tgtEl>
                                        <p:attrNameLst>
                                          <p:attrName>ppt_w</p:attrName>
                                        </p:attrNameLst>
                                      </p:cBhvr>
                                      <p:tavLst>
                                        <p:tav tm="0" fmla="#ppt_w*sin(2.5*pi*$)">
                                          <p:val>
                                            <p:fltVal val="0"/>
                                          </p:val>
                                        </p:tav>
                                        <p:tav tm="100000">
                                          <p:val>
                                            <p:fltVal val="1"/>
                                          </p:val>
                                        </p:tav>
                                      </p:tavLst>
                                    </p:anim>
                                    <p:anim calcmode="lin" valueType="num">
                                      <p:cBhvr>
                                        <p:cTn id="21" dur="2000" fill="hold"/>
                                        <p:tgtEl>
                                          <p:spTgt spid="35844"/>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6" presetClass="exit" presetSubtype="0" fill="hold" grpId="1" nodeType="clickEffect">
                                  <p:stCondLst>
                                    <p:cond delay="0"/>
                                  </p:stCondLst>
                                  <p:iterate type="wd">
                                    <p:tmPct val="10000"/>
                                  </p:iterate>
                                  <p:childTnLst>
                                    <p:anim from="(ppt_w)" to="(-ppt_w*2)" calcmode="lin" valueType="num">
                                      <p:cBhvr rctx="PPT">
                                        <p:cTn id="25" dur="500" autoRev="1">
                                          <p:stCondLst>
                                            <p:cond delay="0"/>
                                          </p:stCondLst>
                                        </p:cTn>
                                        <p:tgtEl>
                                          <p:spTgt spid="35844"/>
                                        </p:tgtEl>
                                        <p:attrNameLst>
                                          <p:attrName>ppt_w</p:attrName>
                                        </p:attrNameLst>
                                      </p:cBhvr>
                                    </p:anim>
                                    <p:anim by="(ppt_w*0.50)" calcmode="lin" valueType="num">
                                      <p:cBhvr>
                                        <p:cTn id="26" dur="500" decel="50000" autoRev="1">
                                          <p:stCondLst>
                                            <p:cond delay="0"/>
                                          </p:stCondLst>
                                        </p:cTn>
                                        <p:tgtEl>
                                          <p:spTgt spid="35844"/>
                                        </p:tgtEl>
                                        <p:attrNameLst>
                                          <p:attrName>ppt_x</p:attrName>
                                        </p:attrNameLst>
                                      </p:cBhvr>
                                    </p:anim>
                                    <p:anim from="(ppt_y)" to="(1+ppt_h/2)" calcmode="lin" valueType="num">
                                      <p:cBhvr>
                                        <p:cTn id="27" dur="1000">
                                          <p:stCondLst>
                                            <p:cond delay="0"/>
                                          </p:stCondLst>
                                        </p:cTn>
                                        <p:tgtEl>
                                          <p:spTgt spid="35844"/>
                                        </p:tgtEl>
                                        <p:attrNameLst>
                                          <p:attrName>ppt_y</p:attrName>
                                        </p:attrNameLst>
                                      </p:cBhvr>
                                    </p:anim>
                                    <p:animRot by="21600000">
                                      <p:cBhvr>
                                        <p:cTn id="28" dur="1000">
                                          <p:stCondLst>
                                            <p:cond delay="0"/>
                                          </p:stCondLst>
                                        </p:cTn>
                                        <p:tgtEl>
                                          <p:spTgt spid="35844"/>
                                        </p:tgtEl>
                                        <p:attrNameLst>
                                          <p:attrName>r</p:attrName>
                                        </p:attrNameLst>
                                      </p:cBhvr>
                                    </p:animRot>
                                    <p:set>
                                      <p:cBhvr>
                                        <p:cTn id="29" dur="1" fill="hold">
                                          <p:stCondLst>
                                            <p:cond delay="999"/>
                                          </p:stCondLst>
                                        </p:cTn>
                                        <p:tgtEl>
                                          <p:spTgt spid="35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4" grpId="1"/>
      <p:bldP spid="35851" grpId="0"/>
      <p:bldP spid="3585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800" dirty="0"/>
              <a:t>较早日期理论的论据</a:t>
            </a:r>
            <a:endParaRPr lang="en-US" sz="3600"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历史性的</a:t>
            </a:r>
            <a:r>
              <a:rPr lang="en-US" sz="3600" dirty="0"/>
              <a:t>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考古的论据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圣经的论据</a:t>
            </a:r>
            <a:endParaRPr lang="en-US" dirty="0">
              <a:cs typeface="+mn-cs"/>
            </a:endParaRPr>
          </a:p>
        </p:txBody>
      </p:sp>
    </p:spTree>
    <p:extLst>
      <p:ext uri="{BB962C8B-B14F-4D97-AF65-F5344CB8AC3E}">
        <p14:creationId xmlns:p14="http://schemas.microsoft.com/office/powerpoint/2010/main" val="775802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77859">
                                            <p:txEl>
                                              <p:pRg st="0" end="0"/>
                                            </p:txEl>
                                          </p:spTgt>
                                        </p:tgtEl>
                                        <p:attrNameLst>
                                          <p:attrName>style.color</p:attrName>
                                        </p:attrNameLst>
                                      </p:cBhvr>
                                      <p:to>
                                        <a:srgbClr val="00FF00"/>
                                      </p:to>
                                    </p:animClr>
                                    <p:animClr clrSpc="rgb" dir="cw">
                                      <p:cBhvr>
                                        <p:cTn id="28" dur="1900" fill="hold">
                                          <p:stCondLst>
                                            <p:cond delay="100"/>
                                          </p:stCondLst>
                                        </p:cTn>
                                        <p:tgtEl>
                                          <p:spTgt spid="377859">
                                            <p:txEl>
                                              <p:pRg st="0" end="0"/>
                                            </p:txEl>
                                          </p:spTgt>
                                        </p:tgtEl>
                                        <p:attrNameLst>
                                          <p:attrName>fillColor</p:attrName>
                                        </p:attrNameLst>
                                      </p:cBhvr>
                                      <p:to>
                                        <a:srgbClr val="00FF00"/>
                                      </p:to>
                                    </p:animClr>
                                    <p:set>
                                      <p:cBhvr>
                                        <p:cTn id="29" dur="1900" fill="hold">
                                          <p:stCondLst>
                                            <p:cond delay="100"/>
                                          </p:stCondLst>
                                        </p:cTn>
                                        <p:tgtEl>
                                          <p:spTgt spid="377859">
                                            <p:txEl>
                                              <p:pRg st="0" end="0"/>
                                            </p:txEl>
                                          </p:spTgt>
                                        </p:tgtEl>
                                        <p:attrNameLst>
                                          <p:attrName>fill.type</p:attrName>
                                        </p:attrNameLst>
                                      </p:cBhvr>
                                      <p:to>
                                        <p:strVal val="solid"/>
                                      </p:to>
                                    </p:set>
                                    <p:set>
                                      <p:cBhvr>
                                        <p:cTn id="30" dur="1900" fill="hold">
                                          <p:stCondLst>
                                            <p:cond delay="100"/>
                                          </p:stCondLst>
                                        </p:cTn>
                                        <p:tgtEl>
                                          <p:spTgt spid="377859">
                                            <p:txEl>
                                              <p:pRg st="0" end="0"/>
                                            </p:txEl>
                                          </p:spTgt>
                                        </p:tgtEl>
                                        <p:attrNameLst>
                                          <p:attrName>fill.on</p:attrName>
                                        </p:attrNameLst>
                                      </p:cBhvr>
                                      <p:to>
                                        <p:strVal val="true"/>
                                      </p:to>
                                    </p:set>
                                    <p:animScale>
                                      <p:cBhvr>
                                        <p:cTn id="31" dur="200" fill="hold">
                                          <p:stCondLst>
                                            <p:cond delay="0"/>
                                          </p:stCondLst>
                                        </p:cTn>
                                        <p:tgtEl>
                                          <p:spTgt spid="377859">
                                            <p:txEl>
                                              <p:pRg st="0" end="0"/>
                                            </p:txEl>
                                          </p:spTgt>
                                        </p:tgtEl>
                                      </p:cBhvr>
                                      <p:from x="100000" y="100000"/>
                                      <p:to x="100000" y="5000"/>
                                    </p:animScale>
                                    <p:animScale>
                                      <p:cBhvr>
                                        <p:cTn id="32" dur="200" fill="hold">
                                          <p:stCondLst>
                                            <p:cond delay="200"/>
                                          </p:stCondLst>
                                        </p:cTn>
                                        <p:tgtEl>
                                          <p:spTgt spid="377859">
                                            <p:txEl>
                                              <p:pRg st="0" end="0"/>
                                            </p:txEl>
                                          </p:spTgt>
                                        </p:tgtEl>
                                      </p:cBhvr>
                                      <p:from x="100000" y="5000"/>
                                      <p:to x="120000" y="150000"/>
                                    </p:animScale>
                                    <p:animScale>
                                      <p:cBhvr>
                                        <p:cTn id="33" dur="600" fill="hold">
                                          <p:stCondLst>
                                            <p:cond delay="1400"/>
                                          </p:stCondLst>
                                        </p:cTn>
                                        <p:tgtEl>
                                          <p:spTgt spid="377859">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0" y="277813"/>
            <a:ext cx="9144000" cy="1139825"/>
          </a:xfrm>
        </p:spPr>
        <p:txBody>
          <a:bodyPr/>
          <a:lstStyle/>
          <a:p>
            <a:pPr eaLnBrk="1" hangingPunct="1">
              <a:defRPr/>
            </a:pPr>
            <a:r>
              <a:rPr lang="en-US" sz="4000" dirty="0" err="1"/>
              <a:t>较早日期理论的</a:t>
            </a:r>
            <a:r>
              <a:rPr lang="zh-CN" altLang="en-US" sz="4000" dirty="0"/>
              <a:t>历史</a:t>
            </a:r>
            <a:r>
              <a:rPr lang="en-US" sz="4000" dirty="0" err="1"/>
              <a:t>论据</a:t>
            </a:r>
            <a:endParaRPr lang="en-US" sz="3800" dirty="0">
              <a:cs typeface="+mj-cs"/>
            </a:endParaRPr>
          </a:p>
        </p:txBody>
      </p:sp>
      <p:sp>
        <p:nvSpPr>
          <p:cNvPr id="350211" name="Rectangle 3"/>
          <p:cNvSpPr>
            <a:spLocks noGrp="1" noChangeArrowheads="1"/>
          </p:cNvSpPr>
          <p:nvPr>
            <p:ph type="body" idx="1"/>
          </p:nvPr>
        </p:nvSpPr>
        <p:spPr>
          <a:xfrm>
            <a:off x="762000" y="1981200"/>
            <a:ext cx="7772400" cy="3733800"/>
          </a:xfrm>
        </p:spPr>
        <p:txBody>
          <a:bodyPr/>
          <a:lstStyle/>
          <a:p>
            <a:pPr eaLnBrk="1" hangingPunct="1">
              <a:lnSpc>
                <a:spcPct val="90000"/>
              </a:lnSpc>
              <a:defRPr/>
            </a:pPr>
            <a:r>
              <a:rPr lang="en-US" dirty="0" err="1">
                <a:cs typeface="+mn-cs"/>
              </a:rPr>
              <a:t>士师时代的时间</a:t>
            </a:r>
            <a:endParaRPr lang="en-US" dirty="0">
              <a:cs typeface="+mn-cs"/>
            </a:endParaRPr>
          </a:p>
          <a:p>
            <a:pPr eaLnBrk="1" hangingPunct="1">
              <a:lnSpc>
                <a:spcPct val="90000"/>
              </a:lnSpc>
              <a:buFont typeface="Wingdings" charset="0"/>
              <a:buNone/>
              <a:defRPr/>
            </a:pPr>
            <a:r>
              <a:rPr lang="en-US" dirty="0">
                <a:cs typeface="+mn-cs"/>
              </a:rPr>
              <a:t>	</a:t>
            </a:r>
            <a:r>
              <a:rPr lang="en-US" dirty="0" err="1">
                <a:cs typeface="+mn-cs"/>
              </a:rPr>
              <a:t>较早的日期</a:t>
            </a:r>
            <a:r>
              <a:rPr lang="en-US" dirty="0">
                <a:cs typeface="+mn-cs"/>
              </a:rPr>
              <a:t> – 250 </a:t>
            </a:r>
            <a:r>
              <a:rPr lang="en-US" dirty="0" err="1">
                <a:cs typeface="+mn-cs"/>
              </a:rPr>
              <a:t>年</a:t>
            </a:r>
            <a:endParaRPr lang="en-US" dirty="0">
              <a:cs typeface="+mn-cs"/>
            </a:endParaRPr>
          </a:p>
          <a:p>
            <a:pPr eaLnBrk="1" hangingPunct="1">
              <a:lnSpc>
                <a:spcPct val="90000"/>
              </a:lnSpc>
              <a:buNone/>
              <a:defRPr/>
            </a:pPr>
            <a:r>
              <a:rPr lang="en-US" dirty="0">
                <a:cs typeface="+mn-cs"/>
              </a:rPr>
              <a:t>	</a:t>
            </a:r>
            <a:r>
              <a:rPr lang="en-US" dirty="0" err="1"/>
              <a:t>较迟的日期</a:t>
            </a:r>
            <a:r>
              <a:rPr lang="en-US" dirty="0">
                <a:cs typeface="+mn-cs"/>
              </a:rPr>
              <a:t> – 180 </a:t>
            </a:r>
            <a:r>
              <a:rPr lang="en-US" dirty="0" err="1">
                <a:cs typeface="+mn-cs"/>
              </a:rPr>
              <a:t>年</a:t>
            </a:r>
            <a:r>
              <a:rPr lang="en-US" dirty="0">
                <a:cs typeface="+mn-cs"/>
              </a:rPr>
              <a:t> (</a:t>
            </a:r>
            <a:r>
              <a:rPr lang="en-US" dirty="0" err="1">
                <a:cs typeface="+mn-cs"/>
              </a:rPr>
              <a:t>不太可能</a:t>
            </a:r>
            <a:r>
              <a:rPr lang="en-US" dirty="0">
                <a:cs typeface="+mn-cs"/>
              </a:rPr>
              <a:t>)</a:t>
            </a:r>
          </a:p>
          <a:p>
            <a:pPr eaLnBrk="1" hangingPunct="1">
              <a:lnSpc>
                <a:spcPct val="90000"/>
              </a:lnSpc>
              <a:defRPr/>
            </a:pPr>
            <a:r>
              <a:rPr lang="en-US" dirty="0" err="1">
                <a:cs typeface="+mn-cs"/>
              </a:rPr>
              <a:t>约瑟进入的时候是法老王Sesostris</a:t>
            </a:r>
            <a:r>
              <a:rPr lang="en-US" dirty="0">
                <a:cs typeface="+mn-cs"/>
              </a:rPr>
              <a:t>/</a:t>
            </a:r>
            <a:r>
              <a:rPr lang="en-US" dirty="0" err="1">
                <a:cs typeface="+mn-cs"/>
              </a:rPr>
              <a:t>Senusert</a:t>
            </a:r>
            <a:r>
              <a:rPr lang="en-US" dirty="0">
                <a:cs typeface="+mn-cs"/>
              </a:rPr>
              <a:t> III (1878-43 B.C.), </a:t>
            </a:r>
            <a:r>
              <a:rPr lang="en-US" dirty="0" err="1">
                <a:cs typeface="+mn-cs"/>
              </a:rPr>
              <a:t>而不是Hyksos王朝</a:t>
            </a:r>
            <a:r>
              <a:rPr lang="en-US" dirty="0">
                <a:cs typeface="+mn-cs"/>
              </a:rPr>
              <a:t> (1674-1567 B.C)</a:t>
            </a:r>
          </a:p>
          <a:p>
            <a:pPr eaLnBrk="1" hangingPunct="1">
              <a:lnSpc>
                <a:spcPct val="90000"/>
              </a:lnSpc>
              <a:defRPr/>
            </a:pP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fade">
                                      <p:cBhvr>
                                        <p:cTn id="7" dur="1000"/>
                                        <p:tgtEl>
                                          <p:spTgt spid="350211">
                                            <p:txEl>
                                              <p:pRg st="0" end="0"/>
                                            </p:txEl>
                                          </p:spTgt>
                                        </p:tgtEl>
                                      </p:cBhvr>
                                    </p:animEffect>
                                    <p:anim calcmode="lin" valueType="num">
                                      <p:cBhvr>
                                        <p:cTn id="8" dur="1000" fill="hold"/>
                                        <p:tgtEl>
                                          <p:spTgt spid="3502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02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50211">
                                            <p:txEl>
                                              <p:pRg st="1" end="1"/>
                                            </p:txEl>
                                          </p:spTgt>
                                        </p:tgtEl>
                                        <p:attrNameLst>
                                          <p:attrName>style.visibility</p:attrName>
                                        </p:attrNameLst>
                                      </p:cBhvr>
                                      <p:to>
                                        <p:strVal val="visible"/>
                                      </p:to>
                                    </p:set>
                                    <p:anim calcmode="lin" valueType="num">
                                      <p:cBhvr>
                                        <p:cTn id="14" dur="500" fill="hold"/>
                                        <p:tgtEl>
                                          <p:spTgt spid="3502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5021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502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502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5021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50211">
                                            <p:txEl>
                                              <p:pRg st="2" end="2"/>
                                            </p:txEl>
                                          </p:spTgt>
                                        </p:tgtEl>
                                        <p:attrNameLst>
                                          <p:attrName>style.visibility</p:attrName>
                                        </p:attrNameLst>
                                      </p:cBhvr>
                                      <p:to>
                                        <p:strVal val="visible"/>
                                      </p:to>
                                    </p:set>
                                    <p:anim calcmode="lin" valueType="num">
                                      <p:cBhvr>
                                        <p:cTn id="23" dur="500" fill="hold"/>
                                        <p:tgtEl>
                                          <p:spTgt spid="3502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50211">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502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502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5021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7" presetClass="entr" presetSubtype="0" fill="hold" nodeType="clickEffect">
                                  <p:stCondLst>
                                    <p:cond delay="0"/>
                                  </p:stCondLst>
                                  <p:childTnLst>
                                    <p:set>
                                      <p:cBhvr>
                                        <p:cTn id="31" dur="1" fill="hold">
                                          <p:stCondLst>
                                            <p:cond delay="0"/>
                                          </p:stCondLst>
                                        </p:cTn>
                                        <p:tgtEl>
                                          <p:spTgt spid="350211">
                                            <p:txEl>
                                              <p:pRg st="3" end="3"/>
                                            </p:txEl>
                                          </p:spTgt>
                                        </p:tgtEl>
                                        <p:attrNameLst>
                                          <p:attrName>style.visibility</p:attrName>
                                        </p:attrNameLst>
                                      </p:cBhvr>
                                      <p:to>
                                        <p:strVal val="visible"/>
                                      </p:to>
                                    </p:set>
                                    <p:animEffect transition="in" filter="fade">
                                      <p:cBhvr>
                                        <p:cTn id="32" dur="1000"/>
                                        <p:tgtEl>
                                          <p:spTgt spid="350211">
                                            <p:txEl>
                                              <p:pRg st="3" end="3"/>
                                            </p:txEl>
                                          </p:spTgt>
                                        </p:tgtEl>
                                      </p:cBhvr>
                                    </p:animEffect>
                                    <p:anim calcmode="lin" valueType="num">
                                      <p:cBhvr>
                                        <p:cTn id="33" dur="1000" fill="hold"/>
                                        <p:tgtEl>
                                          <p:spTgt spid="35021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502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eaLnBrk="1" hangingPunct="1">
              <a:defRPr/>
            </a:pPr>
            <a:r>
              <a:rPr lang="zh-CN" altLang="en-US" dirty="0">
                <a:cs typeface="+mj-cs"/>
              </a:rPr>
              <a:t>结论</a:t>
            </a:r>
            <a:endParaRPr lang="en-US" dirty="0">
              <a:cs typeface="+mj-cs"/>
            </a:endParaRPr>
          </a:p>
        </p:txBody>
      </p:sp>
      <p:sp>
        <p:nvSpPr>
          <p:cNvPr id="345091" name="Rectangle 3"/>
          <p:cNvSpPr>
            <a:spLocks noGrp="1" noChangeArrowheads="1"/>
          </p:cNvSpPr>
          <p:nvPr>
            <p:ph type="body" idx="1"/>
          </p:nvPr>
        </p:nvSpPr>
        <p:spPr>
          <a:xfrm>
            <a:off x="457200" y="1600200"/>
            <a:ext cx="8229600" cy="3657600"/>
          </a:xfrm>
        </p:spPr>
        <p:txBody>
          <a:bodyPr/>
          <a:lstStyle/>
          <a:p>
            <a:pPr eaLnBrk="1" hangingPunct="1"/>
            <a:r>
              <a:rPr lang="en-US" dirty="0">
                <a:latin typeface="Tahoma" charset="0"/>
                <a:ea typeface="ＭＳ Ｐゴシック" charset="0"/>
              </a:rPr>
              <a:t>“</a:t>
            </a:r>
            <a:r>
              <a:rPr lang="en-US" sz="4000" dirty="0" err="1">
                <a:latin typeface="Tahoma" charset="0"/>
                <a:ea typeface="ＭＳ Ｐゴシック" charset="0"/>
              </a:rPr>
              <a:t>在考察圣经,历史和考古的证据,我们可以看到较早和较迟日期都有令人信服的理由,但是此刻我讨论较早日期看起来是比较佔上风</a:t>
            </a:r>
            <a:r>
              <a:rPr lang="en-US" sz="4000" dirty="0">
                <a:latin typeface="Tahoma" charset="0"/>
                <a:ea typeface="ＭＳ Ｐゴシック" charset="0"/>
              </a:rPr>
              <a:t>。”</a:t>
            </a:r>
            <a:endParaRPr lang="en-US" dirty="0">
              <a:latin typeface="Tahoma" charset="0"/>
              <a:ea typeface="ＭＳ Ｐゴシック" charset="0"/>
            </a:endParaRPr>
          </a:p>
        </p:txBody>
      </p:sp>
      <p:sp>
        <p:nvSpPr>
          <p:cNvPr id="345092" name="Text Box 4"/>
          <p:cNvSpPr txBox="1">
            <a:spLocks noChangeArrowheads="1"/>
          </p:cNvSpPr>
          <p:nvPr/>
        </p:nvSpPr>
        <p:spPr bwMode="auto">
          <a:xfrm>
            <a:off x="0" y="6415088"/>
            <a:ext cx="91440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dirty="0">
                <a:cs typeface="+mn-cs"/>
              </a:rPr>
              <a:t>Herbert Wolf, </a:t>
            </a:r>
            <a:r>
              <a:rPr lang="en-US" b="1" i="1" dirty="0">
                <a:cs typeface="+mn-cs"/>
              </a:rPr>
              <a:t>An Introduction to the Old Testament Pentateuch</a:t>
            </a:r>
            <a:r>
              <a:rPr lang="en-US" b="1" dirty="0">
                <a:cs typeface="+mn-cs"/>
              </a:rPr>
              <a:t>, 148.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345091">
                                            <p:txEl>
                                              <p:pRg st="0" end="0"/>
                                            </p:txEl>
                                          </p:spTgt>
                                        </p:tgtEl>
                                        <p:attrNameLst>
                                          <p:attrName>style.visibility</p:attrName>
                                        </p:attrNameLst>
                                      </p:cBhvr>
                                      <p:to>
                                        <p:strVal val="visible"/>
                                      </p:to>
                                    </p:set>
                                    <p:anim calcmode="lin" valueType="num">
                                      <p:cBhvr>
                                        <p:cTn id="7" dur="500" fill="hold"/>
                                        <p:tgtEl>
                                          <p:spTgt spid="34509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509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509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509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5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zh-CN" altLang="en-US" dirty="0">
                <a:cs typeface="+mj-cs"/>
              </a:rPr>
              <a:t>应用</a:t>
            </a:r>
            <a:endParaRPr lang="en-US" dirty="0">
              <a:cs typeface="+mj-cs"/>
            </a:endParaRPr>
          </a:p>
        </p:txBody>
      </p:sp>
      <p:sp>
        <p:nvSpPr>
          <p:cNvPr id="353283" name="Rectangle 3"/>
          <p:cNvSpPr>
            <a:spLocks noGrp="1" noChangeArrowheads="1"/>
          </p:cNvSpPr>
          <p:nvPr>
            <p:ph type="body" idx="1"/>
          </p:nvPr>
        </p:nvSpPr>
        <p:spPr>
          <a:xfrm>
            <a:off x="1143000" y="1870075"/>
            <a:ext cx="7239000" cy="3768725"/>
          </a:xfrm>
        </p:spPr>
        <p:txBody>
          <a:bodyPr/>
          <a:lstStyle/>
          <a:p>
            <a:pPr eaLnBrk="1" hangingPunct="1">
              <a:defRPr/>
            </a:pPr>
            <a:r>
              <a:rPr lang="en-US" dirty="0" err="1">
                <a:cs typeface="+mn-cs"/>
              </a:rPr>
              <a:t>无误性</a:t>
            </a:r>
            <a:endParaRPr lang="en-US" dirty="0">
              <a:cs typeface="+mn-cs"/>
            </a:endParaRPr>
          </a:p>
          <a:p>
            <a:pPr eaLnBrk="1" hangingPunct="1">
              <a:buFont typeface="Wingdings" charset="0"/>
              <a:buNone/>
              <a:defRPr/>
            </a:pPr>
            <a:r>
              <a:rPr lang="en-US" dirty="0">
                <a:cs typeface="+mn-cs"/>
              </a:rPr>
              <a:t>	- </a:t>
            </a:r>
            <a:r>
              <a:rPr lang="en-US" dirty="0" err="1">
                <a:cs typeface="+mn-cs"/>
              </a:rPr>
              <a:t>圣经的历史性</a:t>
            </a:r>
            <a:endParaRPr lang="en-US" dirty="0">
              <a:cs typeface="+mn-cs"/>
            </a:endParaRPr>
          </a:p>
          <a:p>
            <a:pPr eaLnBrk="1" hangingPunct="1">
              <a:buFont typeface="Wingdings" charset="0"/>
              <a:buNone/>
              <a:defRPr/>
            </a:pPr>
            <a:r>
              <a:rPr lang="en-US" dirty="0">
                <a:cs typeface="+mn-cs"/>
              </a:rPr>
              <a:t>	- </a:t>
            </a:r>
            <a:r>
              <a:rPr lang="en-US" dirty="0" err="1">
                <a:cs typeface="+mn-cs"/>
              </a:rPr>
              <a:t>犹太民族的节期和传统</a:t>
            </a:r>
            <a:endParaRPr lang="en-US" dirty="0">
              <a:cs typeface="+mn-cs"/>
            </a:endParaRPr>
          </a:p>
          <a:p>
            <a:pPr eaLnBrk="1" hangingPunct="1">
              <a:defRPr/>
            </a:pPr>
            <a:r>
              <a:rPr lang="en-US" dirty="0" err="1">
                <a:cs typeface="+mn-cs"/>
              </a:rPr>
              <a:t>神的信实</a:t>
            </a:r>
            <a:endParaRPr lang="en-US" dirty="0">
              <a:cs typeface="+mn-cs"/>
            </a:endParaRPr>
          </a:p>
          <a:p>
            <a:pPr eaLnBrk="1" hangingPunct="1">
              <a:defRPr/>
            </a:pPr>
            <a:r>
              <a:rPr lang="en-US" dirty="0" err="1">
                <a:cs typeface="+mn-cs"/>
              </a:rPr>
              <a:t>与基督在新约的经历同样</a:t>
            </a:r>
            <a:endParaRPr lang="en-US" dirty="0">
              <a:cs typeface="+mn-cs"/>
            </a:endParaRPr>
          </a:p>
          <a:p>
            <a:pPr eaLnBrk="1" hangingPunct="1">
              <a:defRPr/>
            </a:pPr>
            <a:endParaRPr lang="en-US" dirty="0">
              <a:cs typeface="+mn-cs"/>
            </a:endParaRPr>
          </a:p>
        </p:txBody>
      </p:sp>
      <p:pic>
        <p:nvPicPr>
          <p:cNvPr id="72707" name="Picture 8" descr="g019274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096000"/>
            <a:ext cx="1295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p:cTn id="7" dur="500" fill="hold"/>
                                        <p:tgtEl>
                                          <p:spTgt spid="35328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328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5328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328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328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53283">
                                            <p:txEl>
                                              <p:pRg st="1" end="1"/>
                                            </p:txEl>
                                          </p:spTgt>
                                        </p:tgtEl>
                                        <p:attrNameLst>
                                          <p:attrName>style.visibility</p:attrName>
                                        </p:attrNameLst>
                                      </p:cBhvr>
                                      <p:to>
                                        <p:strVal val="visible"/>
                                      </p:to>
                                    </p:set>
                                    <p:anim calcmode="lin" valueType="num">
                                      <p:cBhvr>
                                        <p:cTn id="16" dur="500" fill="hold"/>
                                        <p:tgtEl>
                                          <p:spTgt spid="35328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5328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5328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5328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5328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53283">
                                            <p:txEl>
                                              <p:pRg st="2" end="2"/>
                                            </p:txEl>
                                          </p:spTgt>
                                        </p:tgtEl>
                                        <p:attrNameLst>
                                          <p:attrName>style.visibility</p:attrName>
                                        </p:attrNameLst>
                                      </p:cBhvr>
                                      <p:to>
                                        <p:strVal val="visible"/>
                                      </p:to>
                                    </p:set>
                                    <p:anim calcmode="lin" valueType="num">
                                      <p:cBhvr>
                                        <p:cTn id="25" dur="500" fill="hold"/>
                                        <p:tgtEl>
                                          <p:spTgt spid="35328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5328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5328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5328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5328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53283">
                                            <p:txEl>
                                              <p:pRg st="3" end="3"/>
                                            </p:txEl>
                                          </p:spTgt>
                                        </p:tgtEl>
                                        <p:attrNameLst>
                                          <p:attrName>style.visibility</p:attrName>
                                        </p:attrNameLst>
                                      </p:cBhvr>
                                      <p:to>
                                        <p:strVal val="visible"/>
                                      </p:to>
                                    </p:set>
                                    <p:anim calcmode="lin" valueType="num">
                                      <p:cBhvr>
                                        <p:cTn id="34" dur="500" fill="hold"/>
                                        <p:tgtEl>
                                          <p:spTgt spid="35328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5328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5328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5328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5328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53283">
                                            <p:txEl>
                                              <p:pRg st="4" end="4"/>
                                            </p:txEl>
                                          </p:spTgt>
                                        </p:tgtEl>
                                        <p:attrNameLst>
                                          <p:attrName>style.visibility</p:attrName>
                                        </p:attrNameLst>
                                      </p:cBhvr>
                                      <p:to>
                                        <p:strVal val="visible"/>
                                      </p:to>
                                    </p:set>
                                    <p:anim calcmode="lin" valueType="num">
                                      <p:cBhvr>
                                        <p:cTn id="43" dur="500" fill="hold"/>
                                        <p:tgtEl>
                                          <p:spTgt spid="35328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5328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5328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5328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53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4" name="Rectangle 8"/>
          <p:cNvSpPr>
            <a:spLocks noGrp="1" noChangeArrowheads="1"/>
          </p:cNvSpPr>
          <p:nvPr>
            <p:ph type="title"/>
          </p:nvPr>
        </p:nvSpPr>
        <p:spPr>
          <a:xfrm>
            <a:off x="457200" y="384175"/>
            <a:ext cx="8229600" cy="1368425"/>
          </a:xfrm>
        </p:spPr>
        <p:txBody>
          <a:bodyPr/>
          <a:lstStyle/>
          <a:p>
            <a:pPr eaLnBrk="1" hangingPunct="1">
              <a:defRPr/>
            </a:pPr>
            <a:r>
              <a:rPr lang="zh-CN" altLang="en-US" sz="3800" dirty="0">
                <a:cs typeface="+mj-cs"/>
              </a:rPr>
              <a:t>其他信息</a:t>
            </a:r>
            <a:br>
              <a:rPr lang="en-US" sz="3800" dirty="0">
                <a:cs typeface="+mj-cs"/>
              </a:rPr>
            </a:br>
            <a:r>
              <a:rPr lang="en-US" sz="3800" dirty="0">
                <a:cs typeface="+mj-cs"/>
              </a:rPr>
              <a:t> </a:t>
            </a:r>
            <a:r>
              <a:rPr lang="zh-CN" altLang="en-US" sz="1900" dirty="0">
                <a:cs typeface="+mj-cs"/>
              </a:rPr>
              <a:t>来源</a:t>
            </a:r>
            <a:r>
              <a:rPr lang="en-US" sz="1900" dirty="0">
                <a:cs typeface="+mj-cs"/>
              </a:rPr>
              <a:t>: </a:t>
            </a:r>
            <a:r>
              <a:rPr lang="en-US" sz="1900" dirty="0"/>
              <a:t>John D. </a:t>
            </a:r>
            <a:r>
              <a:rPr lang="en-US" sz="1900" dirty="0" err="1"/>
              <a:t>Currid</a:t>
            </a:r>
            <a:r>
              <a:rPr lang="en-US" sz="1900" dirty="0"/>
              <a:t>, </a:t>
            </a:r>
            <a:r>
              <a:rPr lang="en-US" sz="1900" i="1" dirty="0"/>
              <a:t>A Study Commentary on Exodus</a:t>
            </a:r>
            <a:r>
              <a:rPr lang="en-US" sz="1900" dirty="0"/>
              <a:t> (Darlington, England: Evangelical Press, 2000)</a:t>
            </a:r>
            <a:endParaRPr lang="en-US" sz="1900" dirty="0">
              <a:cs typeface="+mj-cs"/>
            </a:endParaRPr>
          </a:p>
        </p:txBody>
      </p:sp>
      <p:sp>
        <p:nvSpPr>
          <p:cNvPr id="357385" name="Rectangle 9"/>
          <p:cNvSpPr>
            <a:spLocks noGrp="1" noChangeArrowheads="1"/>
          </p:cNvSpPr>
          <p:nvPr>
            <p:ph type="body" idx="1"/>
          </p:nvPr>
        </p:nvSpPr>
        <p:spPr>
          <a:xfrm>
            <a:off x="914400" y="2174875"/>
            <a:ext cx="7772400" cy="4225925"/>
          </a:xfrm>
        </p:spPr>
        <p:txBody>
          <a:bodyPr/>
          <a:lstStyle/>
          <a:p>
            <a:pPr eaLnBrk="1" hangingPunct="1">
              <a:defRPr/>
            </a:pPr>
            <a:r>
              <a:rPr lang="en-US" dirty="0">
                <a:cs typeface="+mn-cs"/>
              </a:rPr>
              <a:t>作者认可13thB.C.世纪</a:t>
            </a:r>
          </a:p>
          <a:p>
            <a:pPr eaLnBrk="1" hangingPunct="1">
              <a:buFont typeface="Wingdings" charset="0"/>
              <a:buNone/>
              <a:defRPr/>
            </a:pPr>
            <a:endParaRPr lang="en-US" dirty="0">
              <a:cs typeface="+mn-cs"/>
            </a:endParaRPr>
          </a:p>
          <a:p>
            <a:pPr eaLnBrk="1" hangingPunct="1">
              <a:defRPr/>
            </a:pPr>
            <a:r>
              <a:rPr lang="en-US" dirty="0" err="1">
                <a:cs typeface="+mn-cs"/>
              </a:rPr>
              <a:t>和平</a:t>
            </a:r>
            <a:r>
              <a:rPr lang="zh-CN" altLang="en-US" dirty="0">
                <a:cs typeface="+mn-cs"/>
              </a:rPr>
              <a:t>迁移理论</a:t>
            </a:r>
            <a:endParaRPr lang="en-US" dirty="0">
              <a:cs typeface="+mn-cs"/>
            </a:endParaRPr>
          </a:p>
          <a:p>
            <a:pPr eaLnBrk="1" hangingPunct="1">
              <a:defRPr/>
            </a:pPr>
            <a:endParaRPr lang="en-US" dirty="0">
              <a:cs typeface="+mn-cs"/>
            </a:endParaRPr>
          </a:p>
          <a:p>
            <a:pPr eaLnBrk="1" hangingPunct="1">
              <a:defRPr/>
            </a:pPr>
            <a:r>
              <a:rPr lang="zh-CN" altLang="en-US" dirty="0">
                <a:cs typeface="+mn-cs"/>
              </a:rPr>
              <a:t>农村迦南人</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57385">
                                            <p:txEl>
                                              <p:pRg st="0" end="0"/>
                                            </p:txEl>
                                          </p:spTgt>
                                        </p:tgtEl>
                                        <p:attrNameLst>
                                          <p:attrName>style.visibility</p:attrName>
                                        </p:attrNameLst>
                                      </p:cBhvr>
                                      <p:to>
                                        <p:strVal val="visible"/>
                                      </p:to>
                                    </p:set>
                                    <p:animEffect transition="in" filter="fade">
                                      <p:cBhvr>
                                        <p:cTn id="7" dur="1000"/>
                                        <p:tgtEl>
                                          <p:spTgt spid="357385">
                                            <p:txEl>
                                              <p:pRg st="0" end="0"/>
                                            </p:txEl>
                                          </p:spTgt>
                                        </p:tgtEl>
                                      </p:cBhvr>
                                    </p:animEffect>
                                    <p:anim calcmode="lin" valueType="num">
                                      <p:cBhvr>
                                        <p:cTn id="8" dur="1000" fill="hold"/>
                                        <p:tgtEl>
                                          <p:spTgt spid="35738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73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57385">
                                            <p:txEl>
                                              <p:pRg st="2" end="2"/>
                                            </p:txEl>
                                          </p:spTgt>
                                        </p:tgtEl>
                                        <p:attrNameLst>
                                          <p:attrName>style.visibility</p:attrName>
                                        </p:attrNameLst>
                                      </p:cBhvr>
                                      <p:to>
                                        <p:strVal val="visible"/>
                                      </p:to>
                                    </p:set>
                                    <p:animEffect transition="in" filter="fade">
                                      <p:cBhvr>
                                        <p:cTn id="14" dur="1000"/>
                                        <p:tgtEl>
                                          <p:spTgt spid="357385">
                                            <p:txEl>
                                              <p:pRg st="2" end="2"/>
                                            </p:txEl>
                                          </p:spTgt>
                                        </p:tgtEl>
                                      </p:cBhvr>
                                    </p:animEffect>
                                    <p:anim calcmode="lin" valueType="num">
                                      <p:cBhvr>
                                        <p:cTn id="15" dur="1000" fill="hold"/>
                                        <p:tgtEl>
                                          <p:spTgt spid="35738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573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357385">
                                            <p:txEl>
                                              <p:pRg st="4" end="4"/>
                                            </p:txEl>
                                          </p:spTgt>
                                        </p:tgtEl>
                                        <p:attrNameLst>
                                          <p:attrName>style.visibility</p:attrName>
                                        </p:attrNameLst>
                                      </p:cBhvr>
                                      <p:to>
                                        <p:strVal val="visible"/>
                                      </p:to>
                                    </p:set>
                                    <p:animEffect transition="in" filter="fade">
                                      <p:cBhvr>
                                        <p:cTn id="21" dur="1000"/>
                                        <p:tgtEl>
                                          <p:spTgt spid="357385">
                                            <p:txEl>
                                              <p:pRg st="4" end="4"/>
                                            </p:txEl>
                                          </p:spTgt>
                                        </p:tgtEl>
                                      </p:cBhvr>
                                    </p:animEffect>
                                    <p:anim calcmode="lin" valueType="num">
                                      <p:cBhvr>
                                        <p:cTn id="22" dur="1000" fill="hold"/>
                                        <p:tgtEl>
                                          <p:spTgt spid="35738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5738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0" y="304800"/>
            <a:ext cx="9144000" cy="2057400"/>
          </a:xfrm>
        </p:spPr>
        <p:txBody>
          <a:bodyPr/>
          <a:lstStyle/>
          <a:p>
            <a:pPr eaLnBrk="1" hangingPunct="1">
              <a:defRPr/>
            </a:pPr>
            <a:r>
              <a:rPr lang="en-US" sz="5400" dirty="0"/>
              <a:t>作者认可13thB.C.世纪</a:t>
            </a:r>
            <a:br>
              <a:rPr lang="en-US" sz="3800" dirty="0">
                <a:cs typeface="+mj-cs"/>
              </a:rPr>
            </a:br>
            <a:r>
              <a:rPr lang="en-US" sz="3800" dirty="0">
                <a:cs typeface="+mj-cs"/>
              </a:rPr>
              <a:t> </a:t>
            </a:r>
            <a:r>
              <a:rPr lang="en-US" sz="1900" dirty="0"/>
              <a:t>John D. </a:t>
            </a:r>
            <a:r>
              <a:rPr lang="en-US" sz="1900" dirty="0" err="1">
                <a:cs typeface="+mj-cs"/>
              </a:rPr>
              <a:t>Currid</a:t>
            </a:r>
            <a:r>
              <a:rPr lang="en-US" sz="1900" dirty="0">
                <a:cs typeface="+mj-cs"/>
              </a:rPr>
              <a:t>, </a:t>
            </a:r>
            <a:r>
              <a:rPr lang="en-US" sz="1900" i="1" dirty="0">
                <a:cs typeface="+mj-cs"/>
              </a:rPr>
              <a:t>A Study Commentary on Exodus</a:t>
            </a:r>
            <a:r>
              <a:rPr lang="en-US" sz="1900" dirty="0">
                <a:cs typeface="+mj-cs"/>
              </a:rPr>
              <a:t> (Darlington, England: Evangelical Press, 2000), 27</a:t>
            </a:r>
          </a:p>
        </p:txBody>
      </p:sp>
      <p:sp>
        <p:nvSpPr>
          <p:cNvPr id="374787" name="Rectangle 3"/>
          <p:cNvSpPr>
            <a:spLocks noGrp="1" noChangeArrowheads="1"/>
          </p:cNvSpPr>
          <p:nvPr>
            <p:ph type="body" idx="1"/>
          </p:nvPr>
        </p:nvSpPr>
        <p:spPr>
          <a:xfrm>
            <a:off x="381000" y="2590800"/>
            <a:ext cx="8534400" cy="3505200"/>
          </a:xfrm>
        </p:spPr>
        <p:txBody>
          <a:bodyPr/>
          <a:lstStyle/>
          <a:p>
            <a:pPr eaLnBrk="1" hangingPunct="1">
              <a:defRPr/>
            </a:pPr>
            <a:r>
              <a:rPr lang="zh-CN" altLang="en-US" sz="4000" dirty="0">
                <a:cs typeface="+mn-cs"/>
              </a:rPr>
              <a:t>埃及纪念碑首次提到以色列是法老梅尔内普塔 （</a:t>
            </a:r>
            <a:r>
              <a:rPr lang="en-US" altLang="zh-CN" sz="4000" dirty="0">
                <a:cs typeface="+mn-cs"/>
              </a:rPr>
              <a:t>1224-1214 </a:t>
            </a:r>
            <a:r>
              <a:rPr lang="en-US" sz="4000" dirty="0">
                <a:cs typeface="+mn-cs"/>
              </a:rPr>
              <a:t>B.C.） </a:t>
            </a:r>
            <a:r>
              <a:rPr lang="zh-CN" altLang="en-US" sz="4000" dirty="0">
                <a:cs typeface="+mn-cs"/>
              </a:rPr>
              <a:t>石碑</a:t>
            </a:r>
            <a:endParaRPr lang="en-US" altLang="zh-CN" sz="4000" dirty="0">
              <a:cs typeface="+mn-cs"/>
            </a:endParaRPr>
          </a:p>
          <a:p>
            <a:pPr eaLnBrk="1" hangingPunct="1">
              <a:defRPr/>
            </a:pPr>
            <a:r>
              <a:rPr lang="zh-CN" altLang="en-US" sz="4000" dirty="0">
                <a:cs typeface="+mn-cs"/>
              </a:rPr>
              <a:t>历史背景 </a:t>
            </a:r>
            <a:r>
              <a:rPr lang="en-US" altLang="zh-CN" sz="4000" dirty="0">
                <a:cs typeface="+mn-cs"/>
              </a:rPr>
              <a:t>– 13 </a:t>
            </a:r>
            <a:r>
              <a:rPr lang="zh-CN" altLang="en-US" sz="4000" dirty="0">
                <a:cs typeface="+mn-cs"/>
              </a:rPr>
              <a:t>世纪是一个动荡时期，有利于以色列逃离埃及和征服迦南</a:t>
            </a:r>
            <a:r>
              <a:rPr lang="en-US" altLang="zh-CN" sz="4000" dirty="0">
                <a:cs typeface="+mn-cs"/>
              </a:rPr>
              <a:t>.</a:t>
            </a:r>
            <a:endParaRPr lang="en-US" dirty="0">
              <a:cs typeface="+mn-cs"/>
            </a:endParaRPr>
          </a:p>
        </p:txBody>
      </p:sp>
      <p:sp>
        <p:nvSpPr>
          <p:cNvPr id="374788" name="Text Box 4"/>
          <p:cNvSpPr txBox="1">
            <a:spLocks noChangeArrowheads="1"/>
          </p:cNvSpPr>
          <p:nvPr/>
        </p:nvSpPr>
        <p:spPr bwMode="auto">
          <a:xfrm rot="-2030178">
            <a:off x="2445733" y="2967206"/>
            <a:ext cx="4031873"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en-US"/>
            </a:defPPr>
            <a:lvl1pPr>
              <a:defRPr sz="6000" b="1">
                <a:solidFill>
                  <a:srgbClr val="FFFF00"/>
                </a:solidFill>
                <a:effectLst>
                  <a:glow rad="228600">
                    <a:schemeClr val="accent2">
                      <a:satMod val="175000"/>
                      <a:alpha val="91000"/>
                    </a:schemeClr>
                  </a:glow>
                </a:effectLst>
                <a:latin typeface="Arial" panose="020B0604020202020204" pitchFamily="34" charset="0"/>
                <a:cs typeface="Arial" panose="020B0604020202020204" pitchFamily="34" charset="0"/>
              </a:defRPr>
            </a:lvl1pPr>
          </a:lstStyle>
          <a:p>
            <a:r>
              <a:rPr lang="en-US" dirty="0" err="1"/>
              <a:t>神不在其中</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374787">
                                            <p:txEl>
                                              <p:pRg st="0" end="0"/>
                                            </p:txEl>
                                          </p:spTgt>
                                        </p:tgtEl>
                                        <p:attrNameLst>
                                          <p:attrName>style.visibility</p:attrName>
                                        </p:attrNameLst>
                                      </p:cBhvr>
                                      <p:to>
                                        <p:strVal val="visible"/>
                                      </p:to>
                                    </p:set>
                                    <p:anim calcmode="lin" valueType="num">
                                      <p:cBhvr>
                                        <p:cTn id="7" dur="500" fill="hold"/>
                                        <p:tgtEl>
                                          <p:spTgt spid="3747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478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478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47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iterate type="lt">
                                    <p:tmPct val="0"/>
                                  </p:iterate>
                                  <p:childTnLst>
                                    <p:set>
                                      <p:cBhvr>
                                        <p:cTn id="14" dur="1" fill="hold">
                                          <p:stCondLst>
                                            <p:cond delay="0"/>
                                          </p:stCondLst>
                                        </p:cTn>
                                        <p:tgtEl>
                                          <p:spTgt spid="374787">
                                            <p:txEl>
                                              <p:pRg st="1" end="1"/>
                                            </p:txEl>
                                          </p:spTgt>
                                        </p:tgtEl>
                                        <p:attrNameLst>
                                          <p:attrName>style.visibility</p:attrName>
                                        </p:attrNameLst>
                                      </p:cBhvr>
                                      <p:to>
                                        <p:strVal val="visible"/>
                                      </p:to>
                                    </p:set>
                                    <p:anim calcmode="lin" valueType="num">
                                      <p:cBhvr>
                                        <p:cTn id="15" dur="500" fill="hold"/>
                                        <p:tgtEl>
                                          <p:spTgt spid="37478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7478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74787">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7478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mph" presetSubtype="0" fill="hold" grpId="0" nodeType="clickEffect">
                                  <p:stCondLst>
                                    <p:cond delay="0"/>
                                  </p:stCondLst>
                                  <p:iterate type="lt">
                                    <p:tmPct val="0"/>
                                  </p:iterate>
                                  <p:childTnLst>
                                    <p:animClr clrSpc="hsl" dir="cw">
                                      <p:cBhvr override="childStyle">
                                        <p:cTn id="22" dur="500" fill="hold"/>
                                        <p:tgtEl>
                                          <p:spTgt spid="374787">
                                            <p:txEl>
                                              <p:pRg st="0" end="0"/>
                                            </p:txEl>
                                          </p:spTgt>
                                        </p:tgtEl>
                                        <p:attrNameLst>
                                          <p:attrName>style.color</p:attrName>
                                        </p:attrNameLst>
                                      </p:cBhvr>
                                      <p:by>
                                        <p:hsl h="0" s="-12549" l="-25098"/>
                                      </p:by>
                                    </p:animClr>
                                    <p:animClr clrSpc="hsl" dir="cw">
                                      <p:cBhvr>
                                        <p:cTn id="23" dur="500" fill="hold"/>
                                        <p:tgtEl>
                                          <p:spTgt spid="374787">
                                            <p:txEl>
                                              <p:pRg st="0" end="0"/>
                                            </p:txEl>
                                          </p:spTgt>
                                        </p:tgtEl>
                                        <p:attrNameLst>
                                          <p:attrName>fillcolor</p:attrName>
                                        </p:attrNameLst>
                                      </p:cBhvr>
                                      <p:by>
                                        <p:hsl h="0" s="-12549" l="-25098"/>
                                      </p:by>
                                    </p:animClr>
                                    <p:animClr clrSpc="hsl" dir="cw">
                                      <p:cBhvr>
                                        <p:cTn id="24" dur="500" fill="hold"/>
                                        <p:tgtEl>
                                          <p:spTgt spid="374787">
                                            <p:txEl>
                                              <p:pRg st="0" end="0"/>
                                            </p:txEl>
                                          </p:spTgt>
                                        </p:tgtEl>
                                        <p:attrNameLst>
                                          <p:attrName>stroke.color</p:attrName>
                                        </p:attrNameLst>
                                      </p:cBhvr>
                                      <p:by>
                                        <p:hsl h="0" s="-12549" l="-25098"/>
                                      </p:by>
                                    </p:animClr>
                                    <p:set>
                                      <p:cBhvr>
                                        <p:cTn id="25" dur="500" fill="hold"/>
                                        <p:tgtEl>
                                          <p:spTgt spid="374787">
                                            <p:txEl>
                                              <p:pRg st="0" end="0"/>
                                            </p:txEl>
                                          </p:spTgt>
                                        </p:tgtEl>
                                        <p:attrNameLst>
                                          <p:attrName>fill.type</p:attrName>
                                        </p:attrNameLst>
                                      </p:cBhvr>
                                      <p:to>
                                        <p:strVal val="solid"/>
                                      </p:to>
                                    </p:set>
                                  </p:childTnLst>
                                </p:cTn>
                              </p:par>
                              <p:par>
                                <p:cTn id="26" presetID="24" presetClass="emph" presetSubtype="0" fill="hold" grpId="0" nodeType="withEffect">
                                  <p:stCondLst>
                                    <p:cond delay="0"/>
                                  </p:stCondLst>
                                  <p:iterate type="lt">
                                    <p:tmPct val="0"/>
                                  </p:iterate>
                                  <p:childTnLst>
                                    <p:animClr clrSpc="hsl" dir="cw">
                                      <p:cBhvr override="childStyle">
                                        <p:cTn id="27" dur="500" fill="hold"/>
                                        <p:tgtEl>
                                          <p:spTgt spid="374787">
                                            <p:txEl>
                                              <p:pRg st="1" end="1"/>
                                            </p:txEl>
                                          </p:spTgt>
                                        </p:tgtEl>
                                        <p:attrNameLst>
                                          <p:attrName>style.color</p:attrName>
                                        </p:attrNameLst>
                                      </p:cBhvr>
                                      <p:by>
                                        <p:hsl h="0" s="-12549" l="-25098"/>
                                      </p:by>
                                    </p:animClr>
                                    <p:animClr clrSpc="hsl" dir="cw">
                                      <p:cBhvr>
                                        <p:cTn id="28" dur="500" fill="hold"/>
                                        <p:tgtEl>
                                          <p:spTgt spid="374787">
                                            <p:txEl>
                                              <p:pRg st="1" end="1"/>
                                            </p:txEl>
                                          </p:spTgt>
                                        </p:tgtEl>
                                        <p:attrNameLst>
                                          <p:attrName>fillcolor</p:attrName>
                                        </p:attrNameLst>
                                      </p:cBhvr>
                                      <p:by>
                                        <p:hsl h="0" s="-12549" l="-25098"/>
                                      </p:by>
                                    </p:animClr>
                                    <p:animClr clrSpc="hsl" dir="cw">
                                      <p:cBhvr>
                                        <p:cTn id="29" dur="500" fill="hold"/>
                                        <p:tgtEl>
                                          <p:spTgt spid="374787">
                                            <p:txEl>
                                              <p:pRg st="1" end="1"/>
                                            </p:txEl>
                                          </p:spTgt>
                                        </p:tgtEl>
                                        <p:attrNameLst>
                                          <p:attrName>stroke.color</p:attrName>
                                        </p:attrNameLst>
                                      </p:cBhvr>
                                      <p:by>
                                        <p:hsl h="0" s="-12549" l="-25098"/>
                                      </p:by>
                                    </p:animClr>
                                    <p:set>
                                      <p:cBhvr>
                                        <p:cTn id="30" dur="500" fill="hold"/>
                                        <p:tgtEl>
                                          <p:spTgt spid="374787">
                                            <p:txEl>
                                              <p:pRg st="1" end="1"/>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74788"/>
                                        </p:tgtEl>
                                        <p:attrNameLst>
                                          <p:attrName>style.visibility</p:attrName>
                                        </p:attrNameLst>
                                      </p:cBhvr>
                                      <p:to>
                                        <p:strVal val="visible"/>
                                      </p:to>
                                    </p:set>
                                    <p:anim calcmode="lin" valueType="num">
                                      <p:cBhvr>
                                        <p:cTn id="35" dur="500" fill="hold"/>
                                        <p:tgtEl>
                                          <p:spTgt spid="374788"/>
                                        </p:tgtEl>
                                        <p:attrNameLst>
                                          <p:attrName>ppt_w</p:attrName>
                                        </p:attrNameLst>
                                      </p:cBhvr>
                                      <p:tavLst>
                                        <p:tav tm="0">
                                          <p:val>
                                            <p:fltVal val="0"/>
                                          </p:val>
                                        </p:tav>
                                        <p:tav tm="100000">
                                          <p:val>
                                            <p:strVal val="#ppt_w"/>
                                          </p:val>
                                        </p:tav>
                                      </p:tavLst>
                                    </p:anim>
                                    <p:anim calcmode="lin" valueType="num">
                                      <p:cBhvr>
                                        <p:cTn id="36" dur="500" fill="hold"/>
                                        <p:tgtEl>
                                          <p:spTgt spid="374788"/>
                                        </p:tgtEl>
                                        <p:attrNameLst>
                                          <p:attrName>ppt_h</p:attrName>
                                        </p:attrNameLst>
                                      </p:cBhvr>
                                      <p:tavLst>
                                        <p:tav tm="0">
                                          <p:val>
                                            <p:fltVal val="0"/>
                                          </p:val>
                                        </p:tav>
                                        <p:tav tm="100000">
                                          <p:val>
                                            <p:strVal val="#ppt_h"/>
                                          </p:val>
                                        </p:tav>
                                      </p:tavLst>
                                    </p:anim>
                                    <p:animEffect transition="in" filter="fade">
                                      <p:cBhvr>
                                        <p:cTn id="37" dur="5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uiExpand="1" build="allAtOnce"/>
      <p:bldP spid="37478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457200" y="277813"/>
            <a:ext cx="8229600" cy="1474787"/>
          </a:xfrm>
        </p:spPr>
        <p:txBody>
          <a:bodyPr/>
          <a:lstStyle/>
          <a:p>
            <a:pPr eaLnBrk="1" hangingPunct="1">
              <a:defRPr/>
            </a:pPr>
            <a:r>
              <a:rPr lang="zh-CN" altLang="en-US" sz="3800" dirty="0">
                <a:cs typeface="+mj-cs"/>
              </a:rPr>
              <a:t>和平移民理论</a:t>
            </a:r>
            <a:r>
              <a:rPr lang="en-US" sz="3800" dirty="0">
                <a:cs typeface="+mj-cs"/>
              </a:rPr>
              <a:t>I	     </a:t>
            </a:r>
            <a:br>
              <a:rPr lang="en-US" sz="3800" dirty="0">
                <a:cs typeface="+mj-cs"/>
              </a:rPr>
            </a:br>
            <a:r>
              <a:rPr lang="en-US" sz="1900" i="1" dirty="0">
                <a:cs typeface="+mj-cs"/>
              </a:rPr>
              <a:t>originated by M. </a:t>
            </a:r>
            <a:r>
              <a:rPr lang="en-US" sz="1900" i="1" dirty="0" err="1">
                <a:cs typeface="+mj-cs"/>
              </a:rPr>
              <a:t>Noth</a:t>
            </a:r>
            <a:r>
              <a:rPr lang="en-US" sz="1900" i="1" dirty="0">
                <a:cs typeface="+mj-cs"/>
              </a:rPr>
              <a:t> and A. Alt,</a:t>
            </a:r>
            <a:br>
              <a:rPr lang="en-US" sz="1900" i="1" dirty="0">
                <a:cs typeface="+mj-cs"/>
              </a:rPr>
            </a:br>
            <a:r>
              <a:rPr lang="en-US" sz="1900" i="1" dirty="0">
                <a:cs typeface="+mj-cs"/>
              </a:rPr>
              <a:t> </a:t>
            </a:r>
            <a:r>
              <a:rPr lang="en-US" sz="1900" dirty="0"/>
              <a:t>John D. </a:t>
            </a:r>
            <a:r>
              <a:rPr lang="en-US" sz="1900" dirty="0" err="1"/>
              <a:t>Currid</a:t>
            </a:r>
            <a:r>
              <a:rPr lang="en-US" sz="1900" dirty="0"/>
              <a:t>, </a:t>
            </a:r>
            <a:r>
              <a:rPr lang="en-US" sz="1900" i="1" dirty="0"/>
              <a:t>A Study Commentary on Exodus</a:t>
            </a:r>
            <a:r>
              <a:rPr lang="en-US" sz="1900" dirty="0"/>
              <a:t> (Darlington, England: Evangelical Press, 2000), 29</a:t>
            </a:r>
            <a:endParaRPr lang="en-US" sz="1900" i="1" u="sng" dirty="0">
              <a:cs typeface="+mj-cs"/>
            </a:endParaRPr>
          </a:p>
        </p:txBody>
      </p:sp>
      <p:sp>
        <p:nvSpPr>
          <p:cNvPr id="375811" name="Rectangle 3"/>
          <p:cNvSpPr>
            <a:spLocks noGrp="1" noChangeArrowheads="1"/>
          </p:cNvSpPr>
          <p:nvPr>
            <p:ph type="body" idx="1"/>
          </p:nvPr>
        </p:nvSpPr>
        <p:spPr>
          <a:xfrm>
            <a:off x="457200" y="1828800"/>
            <a:ext cx="8229600" cy="3616325"/>
          </a:xfrm>
        </p:spPr>
        <p:txBody>
          <a:bodyPr/>
          <a:lstStyle/>
          <a:p>
            <a:pPr eaLnBrk="1" hangingPunct="1">
              <a:defRPr/>
            </a:pPr>
            <a:r>
              <a:rPr lang="ja-JP" altLang="en-US">
                <a:latin typeface="Arial"/>
                <a:cs typeface="+mn-cs"/>
              </a:rPr>
              <a:t>“</a:t>
            </a:r>
            <a:r>
              <a:rPr lang="en-US" altLang="zh-CN" sz="4000" dirty="0">
                <a:cs typeface="+mn-cs"/>
              </a:rPr>
              <a:t>...</a:t>
            </a:r>
            <a:r>
              <a:rPr lang="zh-CN" altLang="en-US" sz="4000" dirty="0">
                <a:cs typeface="+mn-cs"/>
              </a:rPr>
              <a:t>巴勒斯坦定居点的增加是由于希伯来人逐渐进入巴勒斯坦，以及从半游牧向农业的逐步生存转变</a:t>
            </a:r>
            <a:r>
              <a:rPr lang="en-US" altLang="zh-CN" sz="4000" dirty="0">
                <a:cs typeface="+mn-cs"/>
              </a:rPr>
              <a:t>......</a:t>
            </a:r>
            <a:r>
              <a:rPr lang="zh-CN" altLang="en-US" sz="4000" dirty="0">
                <a:cs typeface="+mn-cs"/>
              </a:rPr>
              <a:t>没有入侵，只有和平渗透从外部到巴勒斯坦内部。</a:t>
            </a:r>
            <a:r>
              <a:rPr lang="en-US" altLang="zh-CN" sz="4000" dirty="0">
                <a:cs typeface="+mn-cs"/>
              </a:rPr>
              <a:t>”</a:t>
            </a:r>
            <a:endParaRPr lang="en-US" dirty="0">
              <a:cs typeface="+mn-cs"/>
            </a:endParaRPr>
          </a:p>
        </p:txBody>
      </p:sp>
      <p:sp>
        <p:nvSpPr>
          <p:cNvPr id="375812" name="Text Box 4"/>
          <p:cNvSpPr txBox="1">
            <a:spLocks noChangeArrowheads="1"/>
          </p:cNvSpPr>
          <p:nvPr/>
        </p:nvSpPr>
        <p:spPr bwMode="auto">
          <a:xfrm>
            <a:off x="762000" y="4953000"/>
            <a:ext cx="7543800" cy="1570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3200" dirty="0">
                <a:solidFill>
                  <a:srgbClr val="FFFF00"/>
                </a:solidFill>
                <a:cs typeface="+mn-cs"/>
              </a:rPr>
              <a:t>这与创世记</a:t>
            </a:r>
            <a:r>
              <a:rPr lang="en-US" altLang="zh-CN" sz="3200" dirty="0">
                <a:solidFill>
                  <a:srgbClr val="FFFF00"/>
                </a:solidFill>
                <a:cs typeface="+mn-cs"/>
              </a:rPr>
              <a:t>46</a:t>
            </a:r>
            <a:r>
              <a:rPr lang="zh-CN" altLang="en-US" sz="3200" dirty="0">
                <a:solidFill>
                  <a:srgbClr val="FFFF00"/>
                </a:solidFill>
                <a:cs typeface="+mn-cs"/>
              </a:rPr>
              <a:t>：</a:t>
            </a:r>
            <a:r>
              <a:rPr lang="en-US" altLang="zh-CN" sz="3200" dirty="0">
                <a:solidFill>
                  <a:srgbClr val="FFFF00"/>
                </a:solidFill>
                <a:cs typeface="+mn-cs"/>
              </a:rPr>
              <a:t>31-34</a:t>
            </a:r>
            <a:r>
              <a:rPr lang="zh-CN" altLang="en-US" sz="3200" dirty="0">
                <a:solidFill>
                  <a:srgbClr val="FFFF00"/>
                </a:solidFill>
                <a:cs typeface="+mn-cs"/>
              </a:rPr>
              <a:t>相矛盾，当时以色列人以牧羊人的身份定居，在埃及被鄙视。
</a:t>
            </a:r>
            <a:endParaRPr lang="en-US" sz="3200" dirty="0">
              <a:solidFill>
                <a:srgbClr val="FFFF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0"/>
                                  </p:iterate>
                                  <p:childTnLst>
                                    <p:set>
                                      <p:cBhvr>
                                        <p:cTn id="6" dur="1" fill="hold">
                                          <p:stCondLst>
                                            <p:cond delay="0"/>
                                          </p:stCondLst>
                                        </p:cTn>
                                        <p:tgtEl>
                                          <p:spTgt spid="375811">
                                            <p:txEl>
                                              <p:pRg st="0" end="0"/>
                                            </p:txEl>
                                          </p:spTgt>
                                        </p:tgtEl>
                                        <p:attrNameLst>
                                          <p:attrName>style.visibility</p:attrName>
                                        </p:attrNameLst>
                                      </p:cBhvr>
                                      <p:to>
                                        <p:strVal val="visible"/>
                                      </p:to>
                                    </p:set>
                                    <p:anim calcmode="lin" valueType="num">
                                      <p:cBhvr>
                                        <p:cTn id="7" dur="500" fill="hold"/>
                                        <p:tgtEl>
                                          <p:spTgt spid="3758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58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581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581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75812"/>
                                        </p:tgtEl>
                                        <p:attrNameLst>
                                          <p:attrName>style.visibility</p:attrName>
                                        </p:attrNameLst>
                                      </p:cBhvr>
                                      <p:to>
                                        <p:strVal val="visible"/>
                                      </p:to>
                                    </p:set>
                                    <p:anim calcmode="lin" valueType="num">
                                      <p:cBhvr>
                                        <p:cTn id="15" dur="500" fill="hold"/>
                                        <p:tgtEl>
                                          <p:spTgt spid="375812"/>
                                        </p:tgtEl>
                                        <p:attrNameLst>
                                          <p:attrName>ppt_w</p:attrName>
                                        </p:attrNameLst>
                                      </p:cBhvr>
                                      <p:tavLst>
                                        <p:tav tm="0">
                                          <p:val>
                                            <p:fltVal val="0"/>
                                          </p:val>
                                        </p:tav>
                                        <p:tav tm="100000">
                                          <p:val>
                                            <p:strVal val="#ppt_w"/>
                                          </p:val>
                                        </p:tav>
                                      </p:tavLst>
                                    </p:anim>
                                    <p:anim calcmode="lin" valueType="num">
                                      <p:cBhvr>
                                        <p:cTn id="16" dur="500" fill="hold"/>
                                        <p:tgtEl>
                                          <p:spTgt spid="375812"/>
                                        </p:tgtEl>
                                        <p:attrNameLst>
                                          <p:attrName>ppt_h</p:attrName>
                                        </p:attrNameLst>
                                      </p:cBhvr>
                                      <p:tavLst>
                                        <p:tav tm="0">
                                          <p:val>
                                            <p:fltVal val="0"/>
                                          </p:val>
                                        </p:tav>
                                        <p:tav tm="100000">
                                          <p:val>
                                            <p:strVal val="#ppt_h"/>
                                          </p:val>
                                        </p:tav>
                                      </p:tavLst>
                                    </p:anim>
                                    <p:animEffect transition="in" filter="fade">
                                      <p:cBhvr>
                                        <p:cTn id="17" dur="500"/>
                                        <p:tgtEl>
                                          <p:spTgt spid="375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p:bldP spid="3758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57200" y="277813"/>
            <a:ext cx="8229600" cy="1474787"/>
          </a:xfrm>
        </p:spPr>
        <p:txBody>
          <a:bodyPr/>
          <a:lstStyle/>
          <a:p>
            <a:pPr eaLnBrk="1" hangingPunct="1">
              <a:defRPr/>
            </a:pPr>
            <a:r>
              <a:rPr lang="zh-CN" altLang="en-US" sz="3800" dirty="0">
                <a:cs typeface="+mj-cs"/>
              </a:rPr>
              <a:t>和平移民理论</a:t>
            </a:r>
            <a:r>
              <a:rPr lang="en-US" altLang="zh-CN" sz="3800" dirty="0">
                <a:cs typeface="+mj-cs"/>
              </a:rPr>
              <a:t>2</a:t>
            </a:r>
            <a:br>
              <a:rPr lang="en-US" altLang="zh-CN" sz="3800" dirty="0">
                <a:cs typeface="+mj-cs"/>
              </a:rPr>
            </a:br>
            <a:r>
              <a:rPr lang="en-US" sz="1900" i="1" dirty="0">
                <a:cs typeface="+mj-cs"/>
              </a:rPr>
              <a:t>by G. Mendenhall in 1962</a:t>
            </a:r>
            <a:br>
              <a:rPr lang="en-US" sz="1900" i="1" dirty="0">
                <a:cs typeface="+mj-cs"/>
              </a:rPr>
            </a:br>
            <a:r>
              <a:rPr lang="en-US" sz="1900" i="1" dirty="0">
                <a:cs typeface="+mj-cs"/>
              </a:rPr>
              <a:t> </a:t>
            </a:r>
            <a:r>
              <a:rPr lang="en-US" sz="1900" dirty="0"/>
              <a:t>John D. </a:t>
            </a:r>
            <a:r>
              <a:rPr lang="en-US" sz="1900" dirty="0" err="1"/>
              <a:t>Currid</a:t>
            </a:r>
            <a:r>
              <a:rPr lang="en-US" sz="1900" dirty="0"/>
              <a:t>, </a:t>
            </a:r>
            <a:r>
              <a:rPr lang="en-US" sz="1900" i="1" dirty="0"/>
              <a:t>A Study Commentary on Exodus</a:t>
            </a:r>
            <a:r>
              <a:rPr lang="en-US" sz="1900" dirty="0"/>
              <a:t> (Darlington, England: Evangelical Press, 2000), 29</a:t>
            </a:r>
            <a:endParaRPr lang="en-US" sz="1900" i="1" u="sng" dirty="0">
              <a:cs typeface="+mj-cs"/>
            </a:endParaRPr>
          </a:p>
        </p:txBody>
      </p:sp>
      <p:sp>
        <p:nvSpPr>
          <p:cNvPr id="376835" name="Rectangle 3"/>
          <p:cNvSpPr>
            <a:spLocks noGrp="1" noChangeArrowheads="1"/>
          </p:cNvSpPr>
          <p:nvPr>
            <p:ph type="body" idx="1"/>
          </p:nvPr>
        </p:nvSpPr>
        <p:spPr>
          <a:xfrm>
            <a:off x="228600" y="1828800"/>
            <a:ext cx="8915400" cy="3768725"/>
          </a:xfrm>
        </p:spPr>
        <p:txBody>
          <a:bodyPr/>
          <a:lstStyle/>
          <a:p>
            <a:pPr eaLnBrk="1" hangingPunct="1">
              <a:defRPr/>
            </a:pPr>
            <a:r>
              <a:rPr lang="ja-JP" altLang="en-US">
                <a:latin typeface="Arial"/>
                <a:cs typeface="+mn-cs"/>
              </a:rPr>
              <a:t>“</a:t>
            </a:r>
            <a:r>
              <a:rPr lang="en-US" altLang="zh-CN" sz="3600" dirty="0">
                <a:cs typeface="+mn-cs"/>
              </a:rPr>
              <a:t>...</a:t>
            </a:r>
            <a:r>
              <a:rPr lang="zh-CN" altLang="en-US" sz="3600" dirty="0">
                <a:cs typeface="+mn-cs"/>
              </a:rPr>
              <a:t>巴勒斯坦社会的一个派别，即农民，发生了撤军事件。 这个农民后来发展成希伯来人。 他们迁出加那亚城市的催化剂是反抗，或者至少是对统治人民的不满。</a:t>
            </a:r>
            <a:r>
              <a:rPr lang="ja-JP" altLang="en-US">
                <a:latin typeface="Arial"/>
                <a:cs typeface="+mn-cs"/>
              </a:rPr>
              <a:t>”</a:t>
            </a:r>
            <a:endParaRPr lang="en-US" dirty="0">
              <a:cs typeface="+mn-cs"/>
            </a:endParaRPr>
          </a:p>
        </p:txBody>
      </p:sp>
      <p:sp>
        <p:nvSpPr>
          <p:cNvPr id="376836" name="Text Box 4"/>
          <p:cNvSpPr txBox="1">
            <a:spLocks noChangeArrowheads="1"/>
          </p:cNvSpPr>
          <p:nvPr/>
        </p:nvSpPr>
        <p:spPr bwMode="auto">
          <a:xfrm>
            <a:off x="457200" y="4906963"/>
            <a:ext cx="86868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3200" dirty="0">
                <a:solidFill>
                  <a:srgbClr val="FFFF00"/>
                </a:solidFill>
                <a:cs typeface="+mn-cs"/>
              </a:rPr>
              <a:t>希伯来人不是这种农民进化的。创世记</a:t>
            </a:r>
            <a:r>
              <a:rPr lang="en-US" altLang="zh-CN" sz="3200" dirty="0">
                <a:solidFill>
                  <a:srgbClr val="FFFF00"/>
                </a:solidFill>
                <a:cs typeface="+mn-cs"/>
              </a:rPr>
              <a:t>45</a:t>
            </a:r>
            <a:r>
              <a:rPr lang="zh-CN" altLang="en-US" sz="3200" dirty="0">
                <a:solidFill>
                  <a:srgbClr val="FFFF00"/>
                </a:solidFill>
                <a:cs typeface="+mn-cs"/>
              </a:rPr>
              <a:t>：</a:t>
            </a:r>
            <a:r>
              <a:rPr lang="en-US" altLang="zh-CN" sz="3200" dirty="0">
                <a:solidFill>
                  <a:srgbClr val="FFFF00"/>
                </a:solidFill>
                <a:cs typeface="+mn-cs"/>
              </a:rPr>
              <a:t>17-20</a:t>
            </a:r>
            <a:r>
              <a:rPr lang="zh-CN" altLang="en-US" sz="3200" dirty="0">
                <a:solidFill>
                  <a:srgbClr val="FFFF00"/>
                </a:solidFill>
                <a:cs typeface="+mn-cs"/>
              </a:rPr>
              <a:t>说法老邀请约瑟的家人进入埃及</a:t>
            </a:r>
            <a:r>
              <a:rPr lang="en-US" sz="3200" dirty="0">
                <a:solidFill>
                  <a:srgbClr val="FFFF00"/>
                </a:solidFill>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 calcmode="lin" valueType="num">
                                      <p:cBhvr>
                                        <p:cTn id="7" dur="500" fill="hold"/>
                                        <p:tgtEl>
                                          <p:spTgt spid="3768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683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683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683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76836"/>
                                        </p:tgtEl>
                                        <p:attrNameLst>
                                          <p:attrName>style.visibility</p:attrName>
                                        </p:attrNameLst>
                                      </p:cBhvr>
                                      <p:to>
                                        <p:strVal val="visible"/>
                                      </p:to>
                                    </p:set>
                                    <p:anim calcmode="lin" valueType="num">
                                      <p:cBhvr>
                                        <p:cTn id="15" dur="500" fill="hold"/>
                                        <p:tgtEl>
                                          <p:spTgt spid="376836"/>
                                        </p:tgtEl>
                                        <p:attrNameLst>
                                          <p:attrName>ppt_w</p:attrName>
                                        </p:attrNameLst>
                                      </p:cBhvr>
                                      <p:tavLst>
                                        <p:tav tm="0">
                                          <p:val>
                                            <p:fltVal val="0"/>
                                          </p:val>
                                        </p:tav>
                                        <p:tav tm="100000">
                                          <p:val>
                                            <p:strVal val="#ppt_w"/>
                                          </p:val>
                                        </p:tav>
                                      </p:tavLst>
                                    </p:anim>
                                    <p:anim calcmode="lin" valueType="num">
                                      <p:cBhvr>
                                        <p:cTn id="16" dur="500" fill="hold"/>
                                        <p:tgtEl>
                                          <p:spTgt spid="376836"/>
                                        </p:tgtEl>
                                        <p:attrNameLst>
                                          <p:attrName>ppt_h</p:attrName>
                                        </p:attrNameLst>
                                      </p:cBhvr>
                                      <p:tavLst>
                                        <p:tav tm="0">
                                          <p:val>
                                            <p:fltVal val="0"/>
                                          </p:val>
                                        </p:tav>
                                        <p:tav tm="100000">
                                          <p:val>
                                            <p:strVal val="#ppt_h"/>
                                          </p:val>
                                        </p:tav>
                                      </p:tavLst>
                                    </p:anim>
                                    <p:anim calcmode="lin" valueType="num">
                                      <p:cBhvr>
                                        <p:cTn id="17" dur="500" fill="hold"/>
                                        <p:tgtEl>
                                          <p:spTgt spid="376836"/>
                                        </p:tgtEl>
                                        <p:attrNameLst>
                                          <p:attrName>style.rotation</p:attrName>
                                        </p:attrNameLst>
                                      </p:cBhvr>
                                      <p:tavLst>
                                        <p:tav tm="0">
                                          <p:val>
                                            <p:fltVal val="360"/>
                                          </p:val>
                                        </p:tav>
                                        <p:tav tm="100000">
                                          <p:val>
                                            <p:fltVal val="0"/>
                                          </p:val>
                                        </p:tav>
                                      </p:tavLst>
                                    </p:anim>
                                    <p:animEffect transition="in" filter="fade">
                                      <p:cBhvr>
                                        <p:cTn id="18" dur="500"/>
                                        <p:tgtEl>
                                          <p:spTgt spid="376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p:bldP spid="3768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7813"/>
            <a:ext cx="8229600" cy="1779587"/>
          </a:xfrm>
        </p:spPr>
        <p:txBody>
          <a:bodyPr/>
          <a:lstStyle/>
          <a:p>
            <a:pPr eaLnBrk="1" hangingPunct="1">
              <a:defRPr/>
            </a:pPr>
            <a:r>
              <a:rPr lang="zh-CN" altLang="en-US" dirty="0">
                <a:cs typeface="+mj-cs"/>
              </a:rPr>
              <a:t>农村迦南人</a:t>
            </a:r>
            <a:br>
              <a:rPr lang="en-US" dirty="0">
                <a:cs typeface="+mj-cs"/>
              </a:rPr>
            </a:br>
            <a:r>
              <a:rPr lang="en-US" sz="2100" i="1" dirty="0">
                <a:cs typeface="+mj-cs"/>
              </a:rPr>
              <a:t>recently by Finkelstein</a:t>
            </a:r>
            <a:r>
              <a:rPr lang="en-US" sz="2100" dirty="0">
                <a:cs typeface="+mj-cs"/>
              </a:rPr>
              <a:t> </a:t>
            </a:r>
            <a:br>
              <a:rPr lang="en-US" sz="2100" dirty="0">
                <a:cs typeface="+mj-cs"/>
              </a:rPr>
            </a:br>
            <a:r>
              <a:rPr lang="en-US" sz="2400" dirty="0"/>
              <a:t>John D. </a:t>
            </a:r>
            <a:r>
              <a:rPr lang="en-US" sz="2400" dirty="0" err="1"/>
              <a:t>Currid</a:t>
            </a:r>
            <a:r>
              <a:rPr lang="en-US" sz="2400" dirty="0"/>
              <a:t>, </a:t>
            </a:r>
            <a:r>
              <a:rPr lang="en-US" sz="2400" i="1" dirty="0"/>
              <a:t>A Study Commentary on Exodus</a:t>
            </a:r>
            <a:r>
              <a:rPr lang="en-US" sz="2400" dirty="0"/>
              <a:t> (Darlington, England: Evangelical Press, 2000), 30</a:t>
            </a:r>
            <a:endParaRPr lang="en-US" sz="2100" i="1" u="sng" dirty="0">
              <a:cs typeface="+mj-cs"/>
            </a:endParaRPr>
          </a:p>
        </p:txBody>
      </p:sp>
      <p:sp>
        <p:nvSpPr>
          <p:cNvPr id="385027" name="Rectangle 3"/>
          <p:cNvSpPr>
            <a:spLocks noGrp="1" noChangeArrowheads="1"/>
          </p:cNvSpPr>
          <p:nvPr>
            <p:ph type="body" idx="1"/>
          </p:nvPr>
        </p:nvSpPr>
        <p:spPr>
          <a:xfrm>
            <a:off x="457200" y="2174875"/>
            <a:ext cx="8229600" cy="3768725"/>
          </a:xfrm>
        </p:spPr>
        <p:txBody>
          <a:bodyPr/>
          <a:lstStyle/>
          <a:p>
            <a:pPr eaLnBrk="1" hangingPunct="1">
              <a:defRPr/>
            </a:pPr>
            <a:r>
              <a:rPr lang="ja-JP" altLang="en-US">
                <a:latin typeface="Arial"/>
                <a:cs typeface="+mn-cs"/>
              </a:rPr>
              <a:t>“</a:t>
            </a:r>
            <a:r>
              <a:rPr lang="en-US" altLang="zh-CN" sz="3600" dirty="0">
                <a:cs typeface="+mn-cs"/>
              </a:rPr>
              <a:t>...</a:t>
            </a:r>
            <a:r>
              <a:rPr lang="zh-CN" altLang="en-US" sz="3600" dirty="0">
                <a:cs typeface="+mn-cs"/>
              </a:rPr>
              <a:t>他认为，这种变化可能只是</a:t>
            </a:r>
            <a:r>
              <a:rPr lang="zh-CN" altLang="en-US" sz="3600" dirty="0"/>
              <a:t>迦</a:t>
            </a:r>
            <a:r>
              <a:rPr lang="zh-CN" altLang="en-US" sz="3600" dirty="0">
                <a:cs typeface="+mn-cs"/>
              </a:rPr>
              <a:t>南人生存模式的转变。 这些</a:t>
            </a:r>
            <a:r>
              <a:rPr lang="zh-CN" altLang="en-US" sz="3600" dirty="0"/>
              <a:t>迦</a:t>
            </a:r>
            <a:r>
              <a:rPr lang="zh-CN" altLang="en-US" sz="3600" dirty="0">
                <a:cs typeface="+mn-cs"/>
              </a:rPr>
              <a:t>南人放弃了城市环境，搬到了牧区村庄。 后来，这些</a:t>
            </a:r>
            <a:r>
              <a:rPr lang="zh-CN" altLang="en-US" sz="3600" dirty="0"/>
              <a:t>迦南</a:t>
            </a:r>
            <a:r>
              <a:rPr lang="zh-CN" altLang="en-US" sz="3600" dirty="0">
                <a:cs typeface="+mn-cs"/>
              </a:rPr>
              <a:t>大人成了以色列人。</a:t>
            </a:r>
            <a:r>
              <a:rPr lang="ja-JP" altLang="en-US" sz="3600">
                <a:latin typeface="Arial"/>
                <a:cs typeface="+mn-cs"/>
              </a:rPr>
              <a:t>”</a:t>
            </a:r>
            <a:endParaRPr lang="en-US" sz="2000" dirty="0">
              <a:cs typeface="+mn-cs"/>
            </a:endParaRPr>
          </a:p>
        </p:txBody>
      </p:sp>
      <p:sp>
        <p:nvSpPr>
          <p:cNvPr id="385028" name="Text Box 4"/>
          <p:cNvSpPr txBox="1">
            <a:spLocks noChangeArrowheads="1"/>
          </p:cNvSpPr>
          <p:nvPr/>
        </p:nvSpPr>
        <p:spPr bwMode="auto">
          <a:xfrm>
            <a:off x="838200" y="5334000"/>
            <a:ext cx="76200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3200" dirty="0">
                <a:solidFill>
                  <a:srgbClr val="FFFF00"/>
                </a:solidFill>
                <a:cs typeface="+mn-cs"/>
              </a:rPr>
              <a:t>以色列人不是从</a:t>
            </a:r>
            <a:r>
              <a:rPr lang="zh-CN" altLang="en-US" sz="3200" dirty="0">
                <a:solidFill>
                  <a:srgbClr val="FFFF00"/>
                </a:solidFill>
              </a:rPr>
              <a:t>迦南人</a:t>
            </a:r>
            <a:r>
              <a:rPr lang="zh-CN" altLang="en-US" sz="3200" dirty="0">
                <a:solidFill>
                  <a:srgbClr val="FFFF00"/>
                </a:solidFill>
                <a:cs typeface="+mn-cs"/>
              </a:rPr>
              <a:t>进化的。
</a:t>
            </a:r>
            <a:endParaRPr lang="en-US" sz="3200" dirty="0">
              <a:solidFill>
                <a:srgbClr val="FFFF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 calcmode="lin" valueType="num">
                                      <p:cBhvr>
                                        <p:cTn id="7" dur="500" fill="hold"/>
                                        <p:tgtEl>
                                          <p:spTgt spid="385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50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8502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8502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85028"/>
                                        </p:tgtEl>
                                        <p:attrNameLst>
                                          <p:attrName>style.visibility</p:attrName>
                                        </p:attrNameLst>
                                      </p:cBhvr>
                                      <p:to>
                                        <p:strVal val="visible"/>
                                      </p:to>
                                    </p:set>
                                    <p:anim calcmode="lin" valueType="num">
                                      <p:cBhvr>
                                        <p:cTn id="15" dur="500" fill="hold"/>
                                        <p:tgtEl>
                                          <p:spTgt spid="385028"/>
                                        </p:tgtEl>
                                        <p:attrNameLst>
                                          <p:attrName>ppt_w</p:attrName>
                                        </p:attrNameLst>
                                      </p:cBhvr>
                                      <p:tavLst>
                                        <p:tav tm="0">
                                          <p:val>
                                            <p:fltVal val="0"/>
                                          </p:val>
                                        </p:tav>
                                        <p:tav tm="100000">
                                          <p:val>
                                            <p:strVal val="#ppt_w"/>
                                          </p:val>
                                        </p:tav>
                                      </p:tavLst>
                                    </p:anim>
                                    <p:anim calcmode="lin" valueType="num">
                                      <p:cBhvr>
                                        <p:cTn id="16" dur="500" fill="hold"/>
                                        <p:tgtEl>
                                          <p:spTgt spid="385028"/>
                                        </p:tgtEl>
                                        <p:attrNameLst>
                                          <p:attrName>ppt_h</p:attrName>
                                        </p:attrNameLst>
                                      </p:cBhvr>
                                      <p:tavLst>
                                        <p:tav tm="0">
                                          <p:val>
                                            <p:fltVal val="0"/>
                                          </p:val>
                                        </p:tav>
                                        <p:tav tm="100000">
                                          <p:val>
                                            <p:strVal val="#ppt_h"/>
                                          </p:val>
                                        </p:tav>
                                      </p:tavLst>
                                    </p:anim>
                                    <p:anim calcmode="lin" valueType="num">
                                      <p:cBhvr>
                                        <p:cTn id="17" dur="500" fill="hold"/>
                                        <p:tgtEl>
                                          <p:spTgt spid="385028"/>
                                        </p:tgtEl>
                                        <p:attrNameLst>
                                          <p:attrName>style.rotation</p:attrName>
                                        </p:attrNameLst>
                                      </p:cBhvr>
                                      <p:tavLst>
                                        <p:tav tm="0">
                                          <p:val>
                                            <p:fltVal val="360"/>
                                          </p:val>
                                        </p:tav>
                                        <p:tav tm="100000">
                                          <p:val>
                                            <p:fltVal val="0"/>
                                          </p:val>
                                        </p:tav>
                                      </p:tavLst>
                                    </p:anim>
                                    <p:animEffect transition="in" filter="fade">
                                      <p:cBhvr>
                                        <p:cTn id="18" dur="500"/>
                                        <p:tgtEl>
                                          <p:spTgt spid="385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p:bldP spid="3850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457200" y="2590800"/>
            <a:ext cx="8229600" cy="1139825"/>
          </a:xfrm>
        </p:spPr>
        <p:txBody>
          <a:bodyPr/>
          <a:lstStyle/>
          <a:p>
            <a:pPr eaLnBrk="1" hangingPunct="1">
              <a:defRPr/>
            </a:pPr>
            <a:r>
              <a:rPr lang="zh-CN" altLang="en-US" dirty="0">
                <a:cs typeface="+mj-cs"/>
              </a:rPr>
              <a:t>问题</a:t>
            </a:r>
            <a:r>
              <a:rPr lang="zh-CN" altLang="en-US">
                <a:cs typeface="+mj-cs"/>
              </a:rPr>
              <a:t>与答案</a:t>
            </a:r>
            <a:endParaRPr lang="en-US" dirty="0">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59426"/>
                                        </p:tgtEl>
                                        <p:attrNameLst>
                                          <p:attrName>ppt_x</p:attrName>
                                          <p:attrName>ppt_y</p:attrName>
                                        </p:attrNameLst>
                                      </p:cBhvr>
                                    </p:animMotion>
                                    <p:animRot by="1500000">
                                      <p:cBhvr>
                                        <p:cTn id="7" dur="125" fill="hold">
                                          <p:stCondLst>
                                            <p:cond delay="0"/>
                                          </p:stCondLst>
                                        </p:cTn>
                                        <p:tgtEl>
                                          <p:spTgt spid="359426"/>
                                        </p:tgtEl>
                                        <p:attrNameLst>
                                          <p:attrName>r</p:attrName>
                                        </p:attrNameLst>
                                      </p:cBhvr>
                                    </p:animRot>
                                    <p:animRot by="-1500000">
                                      <p:cBhvr>
                                        <p:cTn id="8" dur="125" fill="hold">
                                          <p:stCondLst>
                                            <p:cond delay="125"/>
                                          </p:stCondLst>
                                        </p:cTn>
                                        <p:tgtEl>
                                          <p:spTgt spid="359426"/>
                                        </p:tgtEl>
                                        <p:attrNameLst>
                                          <p:attrName>r</p:attrName>
                                        </p:attrNameLst>
                                      </p:cBhvr>
                                    </p:animRot>
                                    <p:animRot by="-1500000">
                                      <p:cBhvr>
                                        <p:cTn id="9" dur="125" fill="hold">
                                          <p:stCondLst>
                                            <p:cond delay="250"/>
                                          </p:stCondLst>
                                        </p:cTn>
                                        <p:tgtEl>
                                          <p:spTgt spid="359426"/>
                                        </p:tgtEl>
                                        <p:attrNameLst>
                                          <p:attrName>r</p:attrName>
                                        </p:attrNameLst>
                                      </p:cBhvr>
                                    </p:animRot>
                                    <p:animRot by="1500000">
                                      <p:cBhvr>
                                        <p:cTn id="10" dur="125" fill="hold">
                                          <p:stCondLst>
                                            <p:cond delay="375"/>
                                          </p:stCondLst>
                                        </p:cTn>
                                        <p:tgtEl>
                                          <p:spTgt spid="3594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 y="457200"/>
            <a:ext cx="9067800" cy="1143000"/>
          </a:xfrm>
        </p:spPr>
        <p:txBody>
          <a:bodyPr/>
          <a:lstStyle/>
          <a:p>
            <a:pPr eaLnBrk="1" hangingPunct="1">
              <a:defRPr/>
            </a:pPr>
            <a:r>
              <a:rPr lang="en-US" sz="4800" dirty="0">
                <a:cs typeface="+mj-cs"/>
              </a:rPr>
              <a:t>出埃及的日期的两个理论</a:t>
            </a:r>
          </a:p>
        </p:txBody>
      </p:sp>
      <p:sp>
        <p:nvSpPr>
          <p:cNvPr id="10243" name="Rectangle 3"/>
          <p:cNvSpPr>
            <a:spLocks noGrp="1" noChangeArrowheads="1"/>
          </p:cNvSpPr>
          <p:nvPr>
            <p:ph type="body" idx="1"/>
          </p:nvPr>
        </p:nvSpPr>
        <p:spPr>
          <a:xfrm>
            <a:off x="2286000" y="1981200"/>
            <a:ext cx="5638800" cy="3201988"/>
          </a:xfrm>
        </p:spPr>
        <p:txBody>
          <a:bodyPr/>
          <a:lstStyle/>
          <a:p>
            <a:pPr eaLnBrk="1" hangingPunct="1">
              <a:defRPr/>
            </a:pPr>
            <a:r>
              <a:rPr lang="en-US" dirty="0">
                <a:cs typeface="+mn-cs"/>
              </a:rPr>
              <a:t>较为迟日期的理论</a:t>
            </a:r>
          </a:p>
          <a:p>
            <a:pPr eaLnBrk="1" hangingPunct="1">
              <a:buNone/>
              <a:defRPr/>
            </a:pPr>
            <a:r>
              <a:rPr lang="en-US" dirty="0">
                <a:cs typeface="+mn-cs"/>
              </a:rPr>
              <a:t>	(</a:t>
            </a:r>
            <a:r>
              <a:rPr lang="en-US" dirty="0"/>
              <a:t>在</a:t>
            </a:r>
            <a:r>
              <a:rPr lang="en-US" dirty="0">
                <a:cs typeface="+mn-cs"/>
              </a:rPr>
              <a:t>13</a:t>
            </a:r>
            <a:r>
              <a:rPr lang="en-US" baseline="30000" dirty="0">
                <a:cs typeface="+mn-cs"/>
              </a:rPr>
              <a:t>th</a:t>
            </a:r>
            <a:r>
              <a:rPr lang="en-US" dirty="0">
                <a:cs typeface="+mn-cs"/>
              </a:rPr>
              <a:t> 世纪)</a:t>
            </a:r>
          </a:p>
          <a:p>
            <a:pPr eaLnBrk="1" hangingPunct="1">
              <a:buFont typeface="Wingdings" charset="0"/>
              <a:buNone/>
              <a:defRPr/>
            </a:pPr>
            <a:endParaRPr lang="en-US" dirty="0">
              <a:cs typeface="+mn-cs"/>
            </a:endParaRPr>
          </a:p>
          <a:p>
            <a:pPr eaLnBrk="1" hangingPunct="1">
              <a:defRPr/>
            </a:pPr>
            <a:r>
              <a:rPr lang="en-US" dirty="0"/>
              <a:t>较为早日期的理论</a:t>
            </a:r>
          </a:p>
          <a:p>
            <a:pPr eaLnBrk="1" hangingPunct="1">
              <a:buNone/>
              <a:defRPr/>
            </a:pPr>
            <a:r>
              <a:rPr lang="en-US" dirty="0">
                <a:cs typeface="+mn-cs"/>
              </a:rPr>
              <a:t>	(在15</a:t>
            </a:r>
            <a:r>
              <a:rPr lang="en-US" baseline="30000" dirty="0">
                <a:cs typeface="+mn-cs"/>
              </a:rPr>
              <a:t>th</a:t>
            </a:r>
            <a:r>
              <a:rPr lang="en-US" dirty="0">
                <a:cs typeface="+mn-cs"/>
              </a:rPr>
              <a:t> </a:t>
            </a:r>
            <a:r>
              <a:rPr lang="en-US" dirty="0"/>
              <a:t>世纪</a:t>
            </a:r>
            <a:r>
              <a:rPr lang="en-US" dirty="0">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p:cTn id="15" dur="500" fill="hold"/>
                                        <p:tgtEl>
                                          <p:spTgt spid="102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iterate type="lt">
                                    <p:tmPct val="0"/>
                                  </p:iterate>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p:cTn id="23" dur="500" fill="hold"/>
                                        <p:tgtEl>
                                          <p:spTgt spid="102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2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2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iterate type="lt">
                                    <p:tmPct val="0"/>
                                  </p:iterate>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500" fill="hold"/>
                                        <p:tgtEl>
                                          <p:spTgt spid="102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2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2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6" presetClass="exit" presetSubtype="0" fill="hold" nodeType="clickEffect">
                                  <p:stCondLst>
                                    <p:cond delay="0"/>
                                  </p:stCondLst>
                                  <p:iterate type="lt">
                                    <p:tmPct val="10000"/>
                                  </p:iterate>
                                  <p:childTnLst>
                                    <p:anim from="(ppt_w)" to="(-ppt_w*2)" calcmode="lin" valueType="num">
                                      <p:cBhvr rctx="PPT">
                                        <p:cTn id="38" dur="500" autoRev="1">
                                          <p:stCondLst>
                                            <p:cond delay="0"/>
                                          </p:stCondLst>
                                        </p:cTn>
                                        <p:tgtEl>
                                          <p:spTgt spid="10243">
                                            <p:txEl>
                                              <p:pRg st="3" end="3"/>
                                            </p:txEl>
                                          </p:spTgt>
                                        </p:tgtEl>
                                        <p:attrNameLst>
                                          <p:attrName>ppt_w</p:attrName>
                                        </p:attrNameLst>
                                      </p:cBhvr>
                                    </p:anim>
                                    <p:anim by="(ppt_w*0.50)" calcmode="lin" valueType="num">
                                      <p:cBhvr>
                                        <p:cTn id="39" dur="500" decel="50000" autoRev="1">
                                          <p:stCondLst>
                                            <p:cond delay="0"/>
                                          </p:stCondLst>
                                        </p:cTn>
                                        <p:tgtEl>
                                          <p:spTgt spid="10243">
                                            <p:txEl>
                                              <p:pRg st="3" end="3"/>
                                            </p:txEl>
                                          </p:spTgt>
                                        </p:tgtEl>
                                        <p:attrNameLst>
                                          <p:attrName>ppt_x</p:attrName>
                                        </p:attrNameLst>
                                      </p:cBhvr>
                                    </p:anim>
                                    <p:anim from="(ppt_y)" to="(1+ppt_h/2)" calcmode="lin" valueType="num">
                                      <p:cBhvr>
                                        <p:cTn id="40" dur="1000">
                                          <p:stCondLst>
                                            <p:cond delay="0"/>
                                          </p:stCondLst>
                                        </p:cTn>
                                        <p:tgtEl>
                                          <p:spTgt spid="10243">
                                            <p:txEl>
                                              <p:pRg st="3" end="3"/>
                                            </p:txEl>
                                          </p:spTgt>
                                        </p:tgtEl>
                                        <p:attrNameLst>
                                          <p:attrName>ppt_y</p:attrName>
                                        </p:attrNameLst>
                                      </p:cBhvr>
                                    </p:anim>
                                    <p:animRot by="21600000">
                                      <p:cBhvr>
                                        <p:cTn id="41" dur="1000">
                                          <p:stCondLst>
                                            <p:cond delay="0"/>
                                          </p:stCondLst>
                                        </p:cTn>
                                        <p:tgtEl>
                                          <p:spTgt spid="10243">
                                            <p:txEl>
                                              <p:pRg st="3" end="3"/>
                                            </p:txEl>
                                          </p:spTgt>
                                        </p:tgtEl>
                                        <p:attrNameLst>
                                          <p:attrName>r</p:attrName>
                                        </p:attrNameLst>
                                      </p:cBhvr>
                                    </p:animRot>
                                    <p:set>
                                      <p:cBhvr>
                                        <p:cTn id="42" dur="1" fill="hold">
                                          <p:stCondLst>
                                            <p:cond delay="999"/>
                                          </p:stCondLst>
                                        </p:cTn>
                                        <p:tgtEl>
                                          <p:spTgt spid="10243">
                                            <p:txEl>
                                              <p:pRg st="3" end="3"/>
                                            </p:txEl>
                                          </p:spTgt>
                                        </p:tgtEl>
                                        <p:attrNameLst>
                                          <p:attrName>style.visibility</p:attrName>
                                        </p:attrNameLst>
                                      </p:cBhvr>
                                      <p:to>
                                        <p:strVal val="hidden"/>
                                      </p:to>
                                    </p:set>
                                  </p:childTnLst>
                                </p:cTn>
                              </p:par>
                              <p:par>
                                <p:cTn id="43" presetID="56" presetClass="exit" presetSubtype="0" fill="hold" nodeType="withEffect">
                                  <p:stCondLst>
                                    <p:cond delay="0"/>
                                  </p:stCondLst>
                                  <p:iterate type="lt">
                                    <p:tmPct val="10000"/>
                                  </p:iterate>
                                  <p:childTnLst>
                                    <p:anim from="(ppt_w)" to="(-ppt_w*2)" calcmode="lin" valueType="num">
                                      <p:cBhvr rctx="PPT">
                                        <p:cTn id="44" dur="500" autoRev="1">
                                          <p:stCondLst>
                                            <p:cond delay="0"/>
                                          </p:stCondLst>
                                        </p:cTn>
                                        <p:tgtEl>
                                          <p:spTgt spid="10243">
                                            <p:txEl>
                                              <p:pRg st="4" end="4"/>
                                            </p:txEl>
                                          </p:spTgt>
                                        </p:tgtEl>
                                        <p:attrNameLst>
                                          <p:attrName>ppt_w</p:attrName>
                                        </p:attrNameLst>
                                      </p:cBhvr>
                                    </p:anim>
                                    <p:anim by="(ppt_w*0.50)" calcmode="lin" valueType="num">
                                      <p:cBhvr>
                                        <p:cTn id="45" dur="500" decel="50000" autoRev="1">
                                          <p:stCondLst>
                                            <p:cond delay="0"/>
                                          </p:stCondLst>
                                        </p:cTn>
                                        <p:tgtEl>
                                          <p:spTgt spid="10243">
                                            <p:txEl>
                                              <p:pRg st="4" end="4"/>
                                            </p:txEl>
                                          </p:spTgt>
                                        </p:tgtEl>
                                        <p:attrNameLst>
                                          <p:attrName>ppt_x</p:attrName>
                                        </p:attrNameLst>
                                      </p:cBhvr>
                                    </p:anim>
                                    <p:anim from="(ppt_y)" to="(1+ppt_h/2)" calcmode="lin" valueType="num">
                                      <p:cBhvr>
                                        <p:cTn id="46" dur="1000">
                                          <p:stCondLst>
                                            <p:cond delay="0"/>
                                          </p:stCondLst>
                                        </p:cTn>
                                        <p:tgtEl>
                                          <p:spTgt spid="10243">
                                            <p:txEl>
                                              <p:pRg st="4" end="4"/>
                                            </p:txEl>
                                          </p:spTgt>
                                        </p:tgtEl>
                                        <p:attrNameLst>
                                          <p:attrName>ppt_y</p:attrName>
                                        </p:attrNameLst>
                                      </p:cBhvr>
                                    </p:anim>
                                    <p:animRot by="21600000">
                                      <p:cBhvr>
                                        <p:cTn id="47" dur="1000">
                                          <p:stCondLst>
                                            <p:cond delay="0"/>
                                          </p:stCondLst>
                                        </p:cTn>
                                        <p:tgtEl>
                                          <p:spTgt spid="10243">
                                            <p:txEl>
                                              <p:pRg st="4" end="4"/>
                                            </p:txEl>
                                          </p:spTgt>
                                        </p:tgtEl>
                                        <p:attrNameLst>
                                          <p:attrName>r</p:attrName>
                                        </p:attrNameLst>
                                      </p:cBhvr>
                                    </p:animRot>
                                    <p:set>
                                      <p:cBhvr>
                                        <p:cTn id="48" dur="1" fill="hold">
                                          <p:stCondLst>
                                            <p:cond delay="999"/>
                                          </p:stCondLst>
                                        </p:cTn>
                                        <p:tgtEl>
                                          <p:spTgt spid="1024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a:ln>
                  <a:noFill/>
                </a:ln>
                <a:solidFill>
                  <a:srgbClr val="FFFFFF"/>
                </a:solidFill>
                <a:effectLst/>
                <a:uLnTx/>
                <a:uFillTx/>
                <a:latin typeface="Arial" charset="0"/>
                <a:ea typeface="SimSun" charset="0"/>
                <a:cs typeface="SimSun" charset="0"/>
              </a:rPr>
              <a:t>免费获取这讲解</a:t>
            </a:r>
            <a:r>
              <a:rPr kumimoji="0" lang="en-US" altLang="ja-JP"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75489"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旧约全书概论链接地址</a:t>
            </a:r>
            <a:r>
              <a:rPr lang="zh-CN" altLang="en-US" sz="2800" b="1" dirty="0">
                <a:solidFill>
                  <a:srgbClr val="FFFFFF"/>
                </a:solidFill>
                <a:latin typeface="Arial" charset="0"/>
              </a:rPr>
              <a:t> </a:t>
            </a:r>
            <a:r>
              <a:rPr lang="en-US" altLang="ja-JP" sz="28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000000"/>
                </a:solidFill>
                <a:effectLst/>
                <a:uLnTx/>
                <a:uFillTx/>
                <a:latin typeface="Times New Roman" charset="0"/>
                <a:ea typeface="SimSun" charset="0"/>
                <a:cs typeface="Arial" charset="0"/>
              </a:rPr>
              <a:t>圣经学习下载</a:t>
            </a:r>
          </a:p>
        </p:txBody>
      </p:sp>
    </p:spTree>
    <p:extLst>
      <p:ext uri="{BB962C8B-B14F-4D97-AF65-F5344CB8AC3E}">
        <p14:creationId xmlns:p14="http://schemas.microsoft.com/office/powerpoint/2010/main" val="2117297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800" dirty="0"/>
              <a:t>较为迟日期理论的论据</a:t>
            </a:r>
            <a:endParaRPr lang="en-US" sz="3600"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历史性的</a:t>
            </a:r>
            <a:r>
              <a:rPr lang="en-US" sz="3600" dirty="0"/>
              <a:t>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考古的论据</a:t>
            </a:r>
            <a:endParaRPr lang="en-US" sz="3600" dirty="0">
              <a:cs typeface="+mn-cs"/>
            </a:endParaRPr>
          </a:p>
          <a:p>
            <a:pPr eaLnBrk="1" hangingPunct="1">
              <a:buFont typeface="Wingdings" charset="0"/>
              <a:buNone/>
              <a:defRPr/>
            </a:pPr>
            <a:endParaRPr lang="en-US" dirty="0">
              <a:cs typeface="+mn-cs"/>
            </a:endParaRPr>
          </a:p>
          <a:p>
            <a:pPr eaLnBrk="1" hangingPunct="1">
              <a:defRPr/>
            </a:pPr>
            <a:r>
              <a:rPr lang="en-US" sz="3600" dirty="0"/>
              <a:t>圣经的论据</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77859">
                                            <p:txEl>
                                              <p:pRg st="0" end="0"/>
                                            </p:txEl>
                                          </p:spTgt>
                                        </p:tgtEl>
                                        <p:attrNameLst>
                                          <p:attrName>style.color</p:attrName>
                                        </p:attrNameLst>
                                      </p:cBhvr>
                                      <p:to>
                                        <a:srgbClr val="00FF00"/>
                                      </p:to>
                                    </p:animClr>
                                    <p:animClr clrSpc="rgb" dir="cw">
                                      <p:cBhvr>
                                        <p:cTn id="28" dur="1900" fill="hold">
                                          <p:stCondLst>
                                            <p:cond delay="100"/>
                                          </p:stCondLst>
                                        </p:cTn>
                                        <p:tgtEl>
                                          <p:spTgt spid="377859">
                                            <p:txEl>
                                              <p:pRg st="0" end="0"/>
                                            </p:txEl>
                                          </p:spTgt>
                                        </p:tgtEl>
                                        <p:attrNameLst>
                                          <p:attrName>fillColor</p:attrName>
                                        </p:attrNameLst>
                                      </p:cBhvr>
                                      <p:to>
                                        <a:srgbClr val="00FF00"/>
                                      </p:to>
                                    </p:animClr>
                                    <p:set>
                                      <p:cBhvr>
                                        <p:cTn id="29" dur="1900" fill="hold">
                                          <p:stCondLst>
                                            <p:cond delay="100"/>
                                          </p:stCondLst>
                                        </p:cTn>
                                        <p:tgtEl>
                                          <p:spTgt spid="377859">
                                            <p:txEl>
                                              <p:pRg st="0" end="0"/>
                                            </p:txEl>
                                          </p:spTgt>
                                        </p:tgtEl>
                                        <p:attrNameLst>
                                          <p:attrName>fill.type</p:attrName>
                                        </p:attrNameLst>
                                      </p:cBhvr>
                                      <p:to>
                                        <p:strVal val="solid"/>
                                      </p:to>
                                    </p:set>
                                    <p:set>
                                      <p:cBhvr>
                                        <p:cTn id="30" dur="1900" fill="hold">
                                          <p:stCondLst>
                                            <p:cond delay="100"/>
                                          </p:stCondLst>
                                        </p:cTn>
                                        <p:tgtEl>
                                          <p:spTgt spid="377859">
                                            <p:txEl>
                                              <p:pRg st="0" end="0"/>
                                            </p:txEl>
                                          </p:spTgt>
                                        </p:tgtEl>
                                        <p:attrNameLst>
                                          <p:attrName>fill.on</p:attrName>
                                        </p:attrNameLst>
                                      </p:cBhvr>
                                      <p:to>
                                        <p:strVal val="true"/>
                                      </p:to>
                                    </p:set>
                                    <p:animScale>
                                      <p:cBhvr>
                                        <p:cTn id="31" dur="200" fill="hold">
                                          <p:stCondLst>
                                            <p:cond delay="0"/>
                                          </p:stCondLst>
                                        </p:cTn>
                                        <p:tgtEl>
                                          <p:spTgt spid="377859">
                                            <p:txEl>
                                              <p:pRg st="0" end="0"/>
                                            </p:txEl>
                                          </p:spTgt>
                                        </p:tgtEl>
                                      </p:cBhvr>
                                      <p:from x="100000" y="100000"/>
                                      <p:to x="100000" y="5000"/>
                                    </p:animScale>
                                    <p:animScale>
                                      <p:cBhvr>
                                        <p:cTn id="32" dur="200" fill="hold">
                                          <p:stCondLst>
                                            <p:cond delay="200"/>
                                          </p:stCondLst>
                                        </p:cTn>
                                        <p:tgtEl>
                                          <p:spTgt spid="377859">
                                            <p:txEl>
                                              <p:pRg st="0" end="0"/>
                                            </p:txEl>
                                          </p:spTgt>
                                        </p:tgtEl>
                                      </p:cBhvr>
                                      <p:from x="100000" y="5000"/>
                                      <p:to x="120000" y="150000"/>
                                    </p:animScale>
                                    <p:animScale>
                                      <p:cBhvr>
                                        <p:cTn id="33" dur="600" fill="hold">
                                          <p:stCondLst>
                                            <p:cond delay="1400"/>
                                          </p:stCondLst>
                                        </p:cTn>
                                        <p:tgtEl>
                                          <p:spTgt spid="377859">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4800" dirty="0"/>
              <a:t>较为迟历史性的论据</a:t>
            </a:r>
          </a:p>
        </p:txBody>
      </p:sp>
      <p:sp>
        <p:nvSpPr>
          <p:cNvPr id="366598" name="Rectangle 6"/>
          <p:cNvSpPr>
            <a:spLocks noChangeArrowheads="1"/>
          </p:cNvSpPr>
          <p:nvPr/>
        </p:nvSpPr>
        <p:spPr bwMode="auto">
          <a:xfrm>
            <a:off x="685800" y="1905000"/>
            <a:ext cx="777240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4000" dirty="0">
                <a:effectLst>
                  <a:outerShdw blurRad="38100" dist="38100" dir="2700000" algn="tl">
                    <a:srgbClr val="000000"/>
                  </a:outerShdw>
                </a:effectLst>
                <a:cs typeface="+mn-cs"/>
              </a:rPr>
              <a:t>以东,亚蒙和摩押的文化在15</a:t>
            </a:r>
            <a:r>
              <a:rPr lang="en-US" sz="4000" baseline="30000" dirty="0">
                <a:effectLst>
                  <a:outerShdw blurRad="38100" dist="38100" dir="2700000" algn="tl">
                    <a:srgbClr val="000000"/>
                  </a:outerShdw>
                </a:effectLst>
                <a:cs typeface="+mn-cs"/>
              </a:rPr>
              <a:t>th</a:t>
            </a:r>
            <a:r>
              <a:rPr lang="en-US" sz="4000" dirty="0">
                <a:effectLst>
                  <a:outerShdw blurRad="38100" dist="38100" dir="2700000" algn="tl">
                    <a:srgbClr val="000000"/>
                  </a:outerShdw>
                </a:effectLst>
                <a:cs typeface="+mn-cs"/>
              </a:rPr>
              <a:t> 世纪並未存在. 所以出埃及的日期必须在13</a:t>
            </a:r>
            <a:r>
              <a:rPr lang="en-US" sz="4000" baseline="30000" dirty="0">
                <a:effectLst>
                  <a:outerShdw blurRad="38100" dist="38100" dir="2700000" algn="tl">
                    <a:srgbClr val="000000"/>
                  </a:outerShdw>
                </a:effectLst>
                <a:cs typeface="+mn-cs"/>
              </a:rPr>
              <a:t>th</a:t>
            </a:r>
            <a:r>
              <a:rPr lang="en-US" sz="4000" dirty="0">
                <a:effectLst>
                  <a:outerShdw blurRad="38100" dist="38100" dir="2700000" algn="tl">
                    <a:srgbClr val="000000"/>
                  </a:outerShdw>
                </a:effectLst>
                <a:cs typeface="+mn-cs"/>
              </a:rPr>
              <a:t>世纪.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6594"/>
                                        </p:tgtEl>
                                        <p:attrNameLst>
                                          <p:attrName>style.visibility</p:attrName>
                                        </p:attrNameLst>
                                      </p:cBhvr>
                                      <p:to>
                                        <p:strVal val="visible"/>
                                      </p:to>
                                    </p:set>
                                    <p:anim calcmode="lin" valueType="num">
                                      <p:cBhvr>
                                        <p:cTn id="7" dur="1000" fill="hold"/>
                                        <p:tgtEl>
                                          <p:spTgt spid="366594"/>
                                        </p:tgtEl>
                                        <p:attrNameLst>
                                          <p:attrName>ppt_w</p:attrName>
                                        </p:attrNameLst>
                                      </p:cBhvr>
                                      <p:tavLst>
                                        <p:tav tm="0">
                                          <p:val>
                                            <p:strVal val="#ppt_w+.3"/>
                                          </p:val>
                                        </p:tav>
                                        <p:tav tm="100000">
                                          <p:val>
                                            <p:strVal val="#ppt_w"/>
                                          </p:val>
                                        </p:tav>
                                      </p:tavLst>
                                    </p:anim>
                                    <p:anim calcmode="lin" valueType="num">
                                      <p:cBhvr>
                                        <p:cTn id="8" dur="1000" fill="hold"/>
                                        <p:tgtEl>
                                          <p:spTgt spid="366594"/>
                                        </p:tgtEl>
                                        <p:attrNameLst>
                                          <p:attrName>ppt_h</p:attrName>
                                        </p:attrNameLst>
                                      </p:cBhvr>
                                      <p:tavLst>
                                        <p:tav tm="0">
                                          <p:val>
                                            <p:strVal val="#ppt_h"/>
                                          </p:val>
                                        </p:tav>
                                        <p:tav tm="100000">
                                          <p:val>
                                            <p:strVal val="#ppt_h"/>
                                          </p:val>
                                        </p:tav>
                                      </p:tavLst>
                                    </p:anim>
                                    <p:animEffect transition="in" filter="fade">
                                      <p:cBhvr>
                                        <p:cTn id="9" dur="1000"/>
                                        <p:tgtEl>
                                          <p:spTgt spid="366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iterate type="lt">
                                    <p:tmPct val="0"/>
                                  </p:iterate>
                                  <p:childTnLst>
                                    <p:set>
                                      <p:cBhvr>
                                        <p:cTn id="13" dur="1" fill="hold">
                                          <p:stCondLst>
                                            <p:cond delay="0"/>
                                          </p:stCondLst>
                                        </p:cTn>
                                        <p:tgtEl>
                                          <p:spTgt spid="366598"/>
                                        </p:tgtEl>
                                        <p:attrNameLst>
                                          <p:attrName>style.visibility</p:attrName>
                                        </p:attrNameLst>
                                      </p:cBhvr>
                                      <p:to>
                                        <p:strVal val="visible"/>
                                      </p:to>
                                    </p:set>
                                    <p:anim calcmode="lin" valueType="num">
                                      <p:cBhvr>
                                        <p:cTn id="14" dur="1000" fill="hold"/>
                                        <p:tgtEl>
                                          <p:spTgt spid="366598"/>
                                        </p:tgtEl>
                                        <p:attrNameLst>
                                          <p:attrName>ppt_w</p:attrName>
                                        </p:attrNameLst>
                                      </p:cBhvr>
                                      <p:tavLst>
                                        <p:tav tm="0">
                                          <p:val>
                                            <p:fltVal val="0"/>
                                          </p:val>
                                        </p:tav>
                                        <p:tav tm="100000">
                                          <p:val>
                                            <p:strVal val="#ppt_w"/>
                                          </p:val>
                                        </p:tav>
                                      </p:tavLst>
                                    </p:anim>
                                    <p:anim calcmode="lin" valueType="num">
                                      <p:cBhvr>
                                        <p:cTn id="15" dur="1000" fill="hold"/>
                                        <p:tgtEl>
                                          <p:spTgt spid="366598"/>
                                        </p:tgtEl>
                                        <p:attrNameLst>
                                          <p:attrName>ppt_h</p:attrName>
                                        </p:attrNameLst>
                                      </p:cBhvr>
                                      <p:tavLst>
                                        <p:tav tm="0">
                                          <p:val>
                                            <p:fltVal val="0"/>
                                          </p:val>
                                        </p:tav>
                                        <p:tav tm="100000">
                                          <p:val>
                                            <p:strVal val="#ppt_h"/>
                                          </p:val>
                                        </p:tav>
                                      </p:tavLst>
                                    </p:anim>
                                    <p:anim calcmode="lin" valueType="num">
                                      <p:cBhvr>
                                        <p:cTn id="16" dur="1000" fill="hold"/>
                                        <p:tgtEl>
                                          <p:spTgt spid="366598"/>
                                        </p:tgtEl>
                                        <p:attrNameLst>
                                          <p:attrName>style.rotation</p:attrName>
                                        </p:attrNameLst>
                                      </p:cBhvr>
                                      <p:tavLst>
                                        <p:tav tm="0">
                                          <p:val>
                                            <p:fltVal val="360"/>
                                          </p:val>
                                        </p:tav>
                                        <p:tav tm="100000">
                                          <p:val>
                                            <p:fltVal val="0"/>
                                          </p:val>
                                        </p:tav>
                                      </p:tavLst>
                                    </p:anim>
                                    <p:animEffect transition="in" filter="fade">
                                      <p:cBhvr>
                                        <p:cTn id="17" dur="1000"/>
                                        <p:tgtEl>
                                          <p:spTgt spid="366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3665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4000" dirty="0"/>
              <a:t>较为迟历史性的论据</a:t>
            </a:r>
            <a:endParaRPr lang="en-US" sz="3800" dirty="0">
              <a:cs typeface="+mj-cs"/>
            </a:endParaRPr>
          </a:p>
        </p:txBody>
      </p:sp>
      <p:sp>
        <p:nvSpPr>
          <p:cNvPr id="366595" name="Rectangle 3"/>
          <p:cNvSpPr>
            <a:spLocks noGrp="1" noChangeArrowheads="1"/>
          </p:cNvSpPr>
          <p:nvPr>
            <p:ph type="body" idx="1"/>
          </p:nvPr>
        </p:nvSpPr>
        <p:spPr>
          <a:xfrm>
            <a:off x="685800" y="1905000"/>
            <a:ext cx="7772400" cy="1828800"/>
          </a:xfrm>
        </p:spPr>
        <p:txBody>
          <a:bodyPr/>
          <a:lstStyle/>
          <a:p>
            <a:pPr eaLnBrk="1" hangingPunct="1">
              <a:defRPr/>
            </a:pPr>
            <a:r>
              <a:rPr lang="en-US" sz="4000" dirty="0">
                <a:cs typeface="+mn-cs"/>
              </a:rPr>
              <a:t>拉姆(</a:t>
            </a:r>
            <a:r>
              <a:rPr lang="en-US" sz="4000" dirty="0" err="1">
                <a:cs typeface="+mn-cs"/>
              </a:rPr>
              <a:t>Raamese</a:t>
            </a:r>
            <a:r>
              <a:rPr lang="en-US" sz="4000" dirty="0">
                <a:cs typeface="+mn-cs"/>
              </a:rPr>
              <a:t>)的城市是在 (出 1:11) 塞提一世(</a:t>
            </a:r>
            <a:r>
              <a:rPr lang="en-US" sz="4000" dirty="0" err="1">
                <a:cs typeface="+mn-cs"/>
              </a:rPr>
              <a:t>Seti</a:t>
            </a:r>
            <a:r>
              <a:rPr lang="en-US" sz="4000" dirty="0">
                <a:cs typeface="+mn-cs"/>
              </a:rPr>
              <a:t> 1318-1304) 开建和在拉姆二世(</a:t>
            </a:r>
            <a:r>
              <a:rPr lang="en-US" sz="4000" dirty="0" err="1">
                <a:cs typeface="+mn-cs"/>
              </a:rPr>
              <a:t>Rameses</a:t>
            </a:r>
            <a:r>
              <a:rPr lang="en-US" sz="4000" dirty="0">
                <a:cs typeface="+mn-cs"/>
              </a:rPr>
              <a:t> II,1304-1237)建成.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iterate type="lt">
                                    <p:tmPct val="0"/>
                                  </p:iterate>
                                  <p:childTnLst>
                                    <p:set>
                                      <p:cBhvr>
                                        <p:cTn id="6" dur="1" fill="hold">
                                          <p:stCondLst>
                                            <p:cond delay="0"/>
                                          </p:stCondLst>
                                        </p:cTn>
                                        <p:tgtEl>
                                          <p:spTgt spid="366595">
                                            <p:txEl>
                                              <p:pRg st="0" end="0"/>
                                            </p:txEl>
                                          </p:spTgt>
                                        </p:tgtEl>
                                        <p:attrNameLst>
                                          <p:attrName>style.visibility</p:attrName>
                                        </p:attrNameLst>
                                      </p:cBhvr>
                                      <p:to>
                                        <p:strVal val="visible"/>
                                      </p:to>
                                    </p:set>
                                    <p:anim calcmode="lin" valueType="num">
                                      <p:cBhvr>
                                        <p:cTn id="7" dur="1000" fill="hold"/>
                                        <p:tgtEl>
                                          <p:spTgt spid="3665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659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66595">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366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600" dirty="0"/>
              <a:t>较为迟历史性的论据</a:t>
            </a:r>
            <a:endParaRPr lang="en-US" sz="3800" dirty="0">
              <a:cs typeface="+mj-cs"/>
            </a:endParaRPr>
          </a:p>
        </p:txBody>
      </p:sp>
      <p:sp>
        <p:nvSpPr>
          <p:cNvPr id="366600" name="Rectangle 8"/>
          <p:cNvSpPr>
            <a:spLocks noChangeArrowheads="1"/>
          </p:cNvSpPr>
          <p:nvPr/>
        </p:nvSpPr>
        <p:spPr bwMode="auto">
          <a:xfrm>
            <a:off x="685800" y="1905000"/>
            <a:ext cx="77724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3200" dirty="0">
                <a:effectLst>
                  <a:outerShdw blurRad="38100" dist="38100" dir="2700000" algn="tl">
                    <a:srgbClr val="000000"/>
                  </a:outerShdw>
                </a:effectLst>
                <a:cs typeface="+mn-cs"/>
              </a:rPr>
              <a:t>苏幕唐四世(Thutmose IV)不是法定埃及王国的继承人和无法证明法定的继承人在第十个瘟疫中死亡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600"/>
                                        </p:tgtEl>
                                        <p:attrNameLst>
                                          <p:attrName>style.visibility</p:attrName>
                                        </p:attrNameLst>
                                      </p:cBhvr>
                                      <p:to>
                                        <p:strVal val="visible"/>
                                      </p:to>
                                    </p:set>
                                    <p:anim calcmode="lin" valueType="num">
                                      <p:cBhvr>
                                        <p:cTn id="7" dur="1000" fill="hold"/>
                                        <p:tgtEl>
                                          <p:spTgt spid="366600"/>
                                        </p:tgtEl>
                                        <p:attrNameLst>
                                          <p:attrName>ppt_w</p:attrName>
                                        </p:attrNameLst>
                                      </p:cBhvr>
                                      <p:tavLst>
                                        <p:tav tm="0">
                                          <p:val>
                                            <p:fltVal val="0"/>
                                          </p:val>
                                        </p:tav>
                                        <p:tav tm="100000">
                                          <p:val>
                                            <p:strVal val="#ppt_w"/>
                                          </p:val>
                                        </p:tav>
                                      </p:tavLst>
                                    </p:anim>
                                    <p:anim calcmode="lin" valueType="num">
                                      <p:cBhvr>
                                        <p:cTn id="8" dur="1000" fill="hold"/>
                                        <p:tgtEl>
                                          <p:spTgt spid="366600"/>
                                        </p:tgtEl>
                                        <p:attrNameLst>
                                          <p:attrName>ppt_h</p:attrName>
                                        </p:attrNameLst>
                                      </p:cBhvr>
                                      <p:tavLst>
                                        <p:tav tm="0">
                                          <p:val>
                                            <p:fltVal val="0"/>
                                          </p:val>
                                        </p:tav>
                                        <p:tav tm="100000">
                                          <p:val>
                                            <p:strVal val="#ppt_h"/>
                                          </p:val>
                                        </p:tav>
                                      </p:tavLst>
                                    </p:anim>
                                    <p:anim calcmode="lin" valueType="num">
                                      <p:cBhvr>
                                        <p:cTn id="9" dur="1000" fill="hold"/>
                                        <p:tgtEl>
                                          <p:spTgt spid="366600"/>
                                        </p:tgtEl>
                                        <p:attrNameLst>
                                          <p:attrName>style.rotation</p:attrName>
                                        </p:attrNameLst>
                                      </p:cBhvr>
                                      <p:tavLst>
                                        <p:tav tm="0">
                                          <p:val>
                                            <p:fltVal val="360"/>
                                          </p:val>
                                        </p:tav>
                                        <p:tav tm="100000">
                                          <p:val>
                                            <p:fltVal val="0"/>
                                          </p:val>
                                        </p:tav>
                                      </p:tavLst>
                                    </p:anim>
                                    <p:animEffect transition="in" filter="fade">
                                      <p:cBhvr>
                                        <p:cTn id="10" dur="1000"/>
                                        <p:tgtEl>
                                          <p:spTgt spid="366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600" dirty="0"/>
              <a:t>较为迟历史性的论据</a:t>
            </a:r>
            <a:endParaRPr lang="en-US" sz="3800" dirty="0">
              <a:cs typeface="+mj-cs"/>
            </a:endParaRPr>
          </a:p>
        </p:txBody>
      </p:sp>
      <p:sp>
        <p:nvSpPr>
          <p:cNvPr id="366597" name="Rectangle 5"/>
          <p:cNvSpPr>
            <a:spLocks noChangeArrowheads="1"/>
          </p:cNvSpPr>
          <p:nvPr/>
        </p:nvSpPr>
        <p:spPr bwMode="auto">
          <a:xfrm>
            <a:off x="685800" y="1905000"/>
            <a:ext cx="77724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3600" dirty="0">
                <a:effectLst>
                  <a:outerShdw blurRad="38100" dist="38100" dir="2700000" algn="tl">
                    <a:srgbClr val="000000"/>
                  </a:outerShdw>
                </a:effectLst>
              </a:rPr>
              <a:t>苏幕唐三世(</a:t>
            </a:r>
            <a:r>
              <a:rPr lang="en-US" sz="3600" dirty="0">
                <a:effectLst>
                  <a:outerShdw blurRad="38100" dist="38100" dir="2700000" algn="tl">
                    <a:srgbClr val="000000"/>
                  </a:outerShdw>
                </a:effectLst>
                <a:cs typeface="+mn-cs"/>
              </a:rPr>
              <a:t>Thutmose III, 1504-1450) 不是被人认知为一个伟大的建筑师.</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597"/>
                                        </p:tgtEl>
                                        <p:attrNameLst>
                                          <p:attrName>style.visibility</p:attrName>
                                        </p:attrNameLst>
                                      </p:cBhvr>
                                      <p:to>
                                        <p:strVal val="visible"/>
                                      </p:to>
                                    </p:set>
                                    <p:anim calcmode="lin" valueType="num">
                                      <p:cBhvr>
                                        <p:cTn id="7" dur="1000" fill="hold"/>
                                        <p:tgtEl>
                                          <p:spTgt spid="366597"/>
                                        </p:tgtEl>
                                        <p:attrNameLst>
                                          <p:attrName>ppt_w</p:attrName>
                                        </p:attrNameLst>
                                      </p:cBhvr>
                                      <p:tavLst>
                                        <p:tav tm="0">
                                          <p:val>
                                            <p:fltVal val="0"/>
                                          </p:val>
                                        </p:tav>
                                        <p:tav tm="100000">
                                          <p:val>
                                            <p:strVal val="#ppt_w"/>
                                          </p:val>
                                        </p:tav>
                                      </p:tavLst>
                                    </p:anim>
                                    <p:anim calcmode="lin" valueType="num">
                                      <p:cBhvr>
                                        <p:cTn id="8" dur="1000" fill="hold"/>
                                        <p:tgtEl>
                                          <p:spTgt spid="366597"/>
                                        </p:tgtEl>
                                        <p:attrNameLst>
                                          <p:attrName>ppt_h</p:attrName>
                                        </p:attrNameLst>
                                      </p:cBhvr>
                                      <p:tavLst>
                                        <p:tav tm="0">
                                          <p:val>
                                            <p:fltVal val="0"/>
                                          </p:val>
                                        </p:tav>
                                        <p:tav tm="100000">
                                          <p:val>
                                            <p:strVal val="#ppt_h"/>
                                          </p:val>
                                        </p:tav>
                                      </p:tavLst>
                                    </p:anim>
                                    <p:anim calcmode="lin" valueType="num">
                                      <p:cBhvr>
                                        <p:cTn id="9" dur="1000" fill="hold"/>
                                        <p:tgtEl>
                                          <p:spTgt spid="366597"/>
                                        </p:tgtEl>
                                        <p:attrNameLst>
                                          <p:attrName>style.rotation</p:attrName>
                                        </p:attrNameLst>
                                      </p:cBhvr>
                                      <p:tavLst>
                                        <p:tav tm="0">
                                          <p:val>
                                            <p:fltVal val="360"/>
                                          </p:val>
                                        </p:tav>
                                        <p:tav tm="100000">
                                          <p:val>
                                            <p:fltVal val="0"/>
                                          </p:val>
                                        </p:tav>
                                      </p:tavLst>
                                    </p:anim>
                                    <p:animEffect transition="in" filter="fade">
                                      <p:cBhvr>
                                        <p:cTn id="10" dur="1000"/>
                                        <p:tgtEl>
                                          <p:spTgt spid="366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7" grpId="0"/>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1641</TotalTime>
  <Words>1141</Words>
  <Application>Microsoft Macintosh PowerPoint</Application>
  <PresentationFormat>On-screen Show (4:3)</PresentationFormat>
  <Paragraphs>179</Paragraphs>
  <Slides>41</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41</vt:i4>
      </vt:variant>
    </vt:vector>
  </HeadingPairs>
  <TitlesOfParts>
    <vt:vector size="51" baseType="lpstr">
      <vt:lpstr>Arial</vt:lpstr>
      <vt:lpstr>Book Antiqua</vt:lpstr>
      <vt:lpstr>Calibri</vt:lpstr>
      <vt:lpstr>Tahoma</vt:lpstr>
      <vt:lpstr>Times New Roman</vt:lpstr>
      <vt:lpstr>Wingdings</vt:lpstr>
      <vt:lpstr>Slit</vt:lpstr>
      <vt:lpstr>Curtain Call</vt:lpstr>
      <vt:lpstr>Orbit</vt:lpstr>
      <vt:lpstr>21_Default Design</vt:lpstr>
      <vt:lpstr>出埃及记 的日期</vt:lpstr>
      <vt:lpstr>课程内容</vt:lpstr>
      <vt:lpstr>为什么我们须要了解出埃及的日期?</vt:lpstr>
      <vt:lpstr>出埃及的日期的两个理论</vt:lpstr>
      <vt:lpstr>较为迟日期理论的论据</vt:lpstr>
      <vt:lpstr>较为迟历史性的论据</vt:lpstr>
      <vt:lpstr>较为迟历史性的论据</vt:lpstr>
      <vt:lpstr>较为迟历史性的论据</vt:lpstr>
      <vt:lpstr>较为迟历史性的论据</vt:lpstr>
      <vt:lpstr>较为迟历史性的论据</vt:lpstr>
      <vt:lpstr>较为迟历史性的论据</vt:lpstr>
      <vt:lpstr>较为迟日期理论的论据</vt:lpstr>
      <vt:lpstr>较为迟日期理论的考古论据</vt:lpstr>
      <vt:lpstr>较为迟日期理论的论据</vt:lpstr>
      <vt:lpstr>较为迟日期理论的圣经论据</vt:lpstr>
      <vt:lpstr>旧约</vt:lpstr>
      <vt:lpstr>列上6:1</vt:lpstr>
      <vt:lpstr>出2:23</vt:lpstr>
      <vt:lpstr>出埃及的日期的两个理论</vt:lpstr>
      <vt:lpstr>较早日期理论的论据</vt:lpstr>
      <vt:lpstr>较早日期理论的圣经论据</vt:lpstr>
      <vt:lpstr>列上6:1</vt:lpstr>
      <vt:lpstr>列上 6:1</vt:lpstr>
      <vt:lpstr>士师 11:26</vt:lpstr>
      <vt:lpstr>士师  11:26</vt:lpstr>
      <vt:lpstr>出2:23</vt:lpstr>
      <vt:lpstr>出2:23</vt:lpstr>
      <vt:lpstr>较早日期理论的论据</vt:lpstr>
      <vt:lpstr>较早日期理论的考古论据</vt:lpstr>
      <vt:lpstr>较早日期理论的论据</vt:lpstr>
      <vt:lpstr>较早日期理论的历史论据</vt:lpstr>
      <vt:lpstr>结论</vt:lpstr>
      <vt:lpstr>应用</vt:lpstr>
      <vt:lpstr>其他信息  来源: John D. Currid, A Study Commentary on Exodus (Darlington, England: Evangelical Press, 2000)</vt:lpstr>
      <vt:lpstr>作者认可13thB.C.世纪  John D. Currid, A Study Commentary on Exodus (Darlington, England: Evangelical Press, 2000), 27</vt:lpstr>
      <vt:lpstr>和平移民理论I       originated by M. Noth and A. Alt,  John D. Currid, A Study Commentary on Exodus (Darlington, England: Evangelical Press, 2000), 29</vt:lpstr>
      <vt:lpstr>和平移民理论2 by G. Mendenhall in 1962  John D. Currid, A Study Commentary on Exodus (Darlington, England: Evangelical Press, 2000), 29</vt:lpstr>
      <vt:lpstr>农村迦南人 recently by Finkelstein  John D. Currid, A Study Commentary on Exodus (Darlington, England: Evangelical Press, 2000), 30</vt:lpstr>
      <vt:lpstr>问题与答案</vt:lpstr>
      <vt:lpstr>Black</vt:lpstr>
      <vt:lpstr>旧约全书概论链接地址 BibleStudyDownloads.org</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Arguments for the Late Date</dc:title>
  <dc:creator>Djenny Ruswandi</dc:creator>
  <cp:lastModifiedBy>Rick Griffith</cp:lastModifiedBy>
  <cp:revision>105</cp:revision>
  <dcterms:created xsi:type="dcterms:W3CDTF">2004-09-10T20:54:10Z</dcterms:created>
  <dcterms:modified xsi:type="dcterms:W3CDTF">2019-11-18T18:45:33Z</dcterms:modified>
</cp:coreProperties>
</file>