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  <p:sldMasterId id="2147483733" r:id="rId3"/>
  </p:sldMasterIdLst>
  <p:notesMasterIdLst>
    <p:notesMasterId r:id="rId52"/>
  </p:notesMasterIdLst>
  <p:handoutMasterIdLst>
    <p:handoutMasterId r:id="rId53"/>
  </p:handoutMasterIdLst>
  <p:sldIdLst>
    <p:sldId id="334" r:id="rId4"/>
    <p:sldId id="335" r:id="rId5"/>
    <p:sldId id="272" r:id="rId6"/>
    <p:sldId id="273" r:id="rId7"/>
    <p:sldId id="271" r:id="rId8"/>
    <p:sldId id="274" r:id="rId9"/>
    <p:sldId id="317" r:id="rId10"/>
    <p:sldId id="258" r:id="rId11"/>
    <p:sldId id="318" r:id="rId12"/>
    <p:sldId id="278" r:id="rId13"/>
    <p:sldId id="277" r:id="rId14"/>
    <p:sldId id="275" r:id="rId15"/>
    <p:sldId id="286" r:id="rId16"/>
    <p:sldId id="281" r:id="rId17"/>
    <p:sldId id="259" r:id="rId18"/>
    <p:sldId id="280" r:id="rId19"/>
    <p:sldId id="279" r:id="rId20"/>
    <p:sldId id="299" r:id="rId21"/>
    <p:sldId id="300" r:id="rId22"/>
    <p:sldId id="301" r:id="rId23"/>
    <p:sldId id="302" r:id="rId24"/>
    <p:sldId id="303" r:id="rId25"/>
    <p:sldId id="320" r:id="rId26"/>
    <p:sldId id="290" r:id="rId27"/>
    <p:sldId id="321" r:id="rId28"/>
    <p:sldId id="293" r:id="rId29"/>
    <p:sldId id="307" r:id="rId30"/>
    <p:sldId id="296" r:id="rId31"/>
    <p:sldId id="319" r:id="rId32"/>
    <p:sldId id="324" r:id="rId33"/>
    <p:sldId id="326" r:id="rId34"/>
    <p:sldId id="327" r:id="rId35"/>
    <p:sldId id="322" r:id="rId36"/>
    <p:sldId id="291" r:id="rId37"/>
    <p:sldId id="305" r:id="rId38"/>
    <p:sldId id="309" r:id="rId39"/>
    <p:sldId id="310" r:id="rId40"/>
    <p:sldId id="308" r:id="rId41"/>
    <p:sldId id="298" r:id="rId42"/>
    <p:sldId id="311" r:id="rId43"/>
    <p:sldId id="312" r:id="rId44"/>
    <p:sldId id="313" r:id="rId45"/>
    <p:sldId id="314" r:id="rId46"/>
    <p:sldId id="316" r:id="rId47"/>
    <p:sldId id="287" r:id="rId48"/>
    <p:sldId id="328" r:id="rId49"/>
    <p:sldId id="337" r:id="rId50"/>
    <p:sldId id="33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333300"/>
    <a:srgbClr val="FF3300"/>
    <a:srgbClr val="FF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2"/>
    <p:restoredTop sz="73851"/>
  </p:normalViewPr>
  <p:slideViewPr>
    <p:cSldViewPr>
      <p:cViewPr>
        <p:scale>
          <a:sx n="88" d="100"/>
          <a:sy n="88" d="100"/>
        </p:scale>
        <p:origin x="392" y="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1151B01-9824-104D-83B6-759932605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CF8D682-F972-5944-B340-D886A04CB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18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07F46C-9196-164A-83CA-6B4912B3CB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08DBC-42CD-7D48-AA2C-F75938E090C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76355-71B1-0641-A440-B5BC4D3BF70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FD7CFD-7A73-6243-9C25-09F0B628CC5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30173F-9A2F-504A-999B-3FF16A846AE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41560-E9CA-6C43-B9DC-759F953A9F1E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3197D0-D3B0-E946-8360-2AEE140668A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8DAFF-17EA-8B46-A06E-83862BB9A94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4FB13-E00B-104D-B1C9-37E85F219BB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5EB5C-5D6C-FB4C-B34D-E4F8433605D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605B8-F87D-BC41-A623-3C133C0535F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652609-F84B-3A4E-B7EE-249E601CEE8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B0C4F-EFF8-9740-B6DC-A08021F8F71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D3B0A-C9DA-614D-822F-372B5370B4EF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341BD6-E2F2-E74E-9CA7-0EA6A4439BC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B5081-9DB2-194A-A982-DB179B1F6B1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526B84-9DCA-DC44-900B-F936807F2CF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73A49D-982F-2841-8FAD-B0A5164029C8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E7E87-4E72-EF41-A1AA-3B24B030C188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86CE5D-BEA6-374B-8957-F44C5FE3B1D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C303F6-EA02-5D4C-8AB8-88A6D7D226E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08FFB-775B-9643-B8B9-23DDE0B650B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C99F9-2025-374B-ABDF-590FF0166E9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0E8C7-C3B6-C643-B3F2-4795027BB44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3A6BCA-6E11-384A-BE67-D682FB8DA7F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6742C-0E03-F043-81E7-E570F2D8D20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D261BE-7951-7048-B41D-2198474725C1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0A6EED-C0BC-9746-944C-FD05467E309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351D57-E354-8041-A516-DB4CFD6F248A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6AB9F-BAD7-CA4B-A41D-CAFAE8A3941B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DF9E6D-0918-0E4B-AEAB-361015E98B1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0F1E6-2C87-9049-9E81-ECEC0347C5FF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34BE5-FE51-4C47-936C-8368F34D25D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617E5-8EE5-1D43-BBD8-F308E3FEC08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8AE16-82D7-894F-8BD6-8E6AD632520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9ADD3-DEFC-F240-B90A-44E7F25C6A7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09548F-6509-EF4D-A770-1D8B1145CBCF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8CCA07-2297-C149-A5E4-2B7C46664C57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68311-8E3A-DF47-940D-C4E79C847C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OT</a:t>
            </a:r>
            <a:r>
              <a:rPr lang="en-US" baseline="0" dirty="0">
                <a:latin typeface="Arial" charset="0"/>
              </a:rPr>
              <a:t> Survey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  <p:extLst>
      <p:ext uri="{BB962C8B-B14F-4D97-AF65-F5344CB8AC3E}">
        <p14:creationId xmlns:p14="http://schemas.microsoft.com/office/powerpoint/2010/main" val="401247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4F758-66AB-FF41-8D49-E595B72410A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532D59-FE49-AB4B-8657-D52E8098FF0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22BE1-F473-5349-BBAC-0D36DDA7F2F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FA1A6E-1755-7942-9322-48C11734778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717057-C4B5-A847-B376-1B6F3448CCA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68840-3176-904C-A416-FF8C9F278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9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6072-68B0-8945-8B77-A99D07E62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87248-CACA-6C41-95C5-DE001AA1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8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8D109-B5C3-9444-92BB-02A92CCD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9F9C0-A560-8E41-A298-6BB85C10A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2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894CB-F2B2-E646-85C7-F4FC53DEA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57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3CB6749-A777-304D-ABF3-F816F10AB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899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F0A781B-8D7F-5944-B84D-A3495A9A8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168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A21A38A-08D4-AE41-96EB-0BB5063B3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946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57280E0-4CC2-F846-A59E-A23F2847A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5680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7AE40E-BC6F-174E-B817-E6BB00C38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98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81A6-5A59-1141-939F-D83221E5C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29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04CD930-4B56-5D43-A448-B69A21DCF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2734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C369ADB-0319-564C-AC9E-1D8B37AD0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425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482DD2-1E50-C740-BA0A-7F32CAB94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42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FDB117C-5A18-E547-83C1-85AFB814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26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FFF02F86-F0D1-D148-8E71-029D43C64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89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E70F8E9B-E471-F446-B2DA-B18EF3094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02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8E3684AA-747A-F34E-9AB6-A8F75F43F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12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3B81A6F9-A58C-4544-AE01-883D7FB34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82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E6CB433B-B211-5F48-A3A6-93DF062A7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2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BAD18714-DCC4-A54E-8617-E59C8BC59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4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AEB9-8B57-A64F-9635-E1FA6C6DA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D9D389D7-8313-9248-AC3D-1CBCFB2AD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71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8AE8EDFA-EF51-1244-9BDF-15D6EB397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16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F44DCB-E444-6949-9F48-6DF817B19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99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9D2D043-21EC-EB4B-9CB2-15CA99403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42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F0164CA6-8770-BF4D-898A-B43DDFF46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770E4-AE72-674C-A0CB-AB9DE0FFF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E50E-C87E-1240-979B-1E1CBE771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2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AC09-FB89-1840-AE13-3A289A7AD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6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63DB2-32E9-3D4C-9112-FAD60A1F3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B5461-A55F-154D-A120-3C175D685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7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9620-1B6B-D14B-947E-61F7C88B5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9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0090"/>
            </a:gs>
            <a:gs pos="100000">
              <a:schemeClr val="tx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8C60E0B1-8B8B-6942-9665-5368BA809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422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422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422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261FFC7A-D5F0-714B-A034-BB018E88F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MS PGothic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MS PGothic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</a:pPr>
            <a:fld id="{1356DC06-D135-8541-95BD-7C882F18835B}" type="slidenum">
              <a:rPr lang="en-US" smtClean="0">
                <a:ea typeface="ＭＳ Ｐゴシック" charset="0"/>
                <a:cs typeface="MS PGothic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7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venantinblood.com/bc/CovPic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000090"/>
            </a:gs>
            <a:gs pos="100000">
              <a:schemeClr val="tx2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JBSO025">
            <a:extLst>
              <a:ext uri="{FF2B5EF4-FFF2-40B4-BE49-F238E27FC236}">
                <a16:creationId xmlns:a16="http://schemas.microsoft.com/office/drawing/2014/main" id="{B69AD157-3895-DBDD-8F91-AB80A095E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983"/>
            <a:ext cx="62799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213007"/>
            <a:ext cx="5615130" cy="2522151"/>
          </a:xfrm>
          <a:ln>
            <a:miter lim="800000"/>
            <a:headEnd/>
            <a:tailEnd/>
          </a:ln>
        </p:spPr>
        <p:txBody>
          <a:bodyPr anchorCtr="1"/>
          <a:lstStyle/>
          <a:p>
            <a:pPr algn="r">
              <a:defRPr/>
            </a:pPr>
            <a:r>
              <a:rPr lang="zh-CN" altLang="en-US" sz="8800" b="1" dirty="0">
                <a:solidFill>
                  <a:srgbClr val="FFFFFF"/>
                </a:solidFill>
                <a:effectLst>
                  <a:glow rad="177800">
                    <a:schemeClr val="tx1"/>
                  </a:glow>
                </a:effectLst>
                <a:ea typeface="ＭＳ Ｐゴシック" pitchFamily="-111" charset="-128"/>
                <a:cs typeface="ＭＳ Ｐゴシック" pitchFamily="-111" charset="-128"/>
              </a:rPr>
              <a:t>祝福</a:t>
            </a:r>
            <a:endParaRPr lang="en-US" sz="8800" b="1" dirty="0">
              <a:solidFill>
                <a:srgbClr val="FFFFFF"/>
              </a:solidFill>
              <a:effectLst>
                <a:glow rad="177800">
                  <a:schemeClr val="tx1"/>
                </a:glow>
              </a:effectLst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EFD0E-8ECB-9B42-997D-CAD8ACA4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defTabSz="457200" fontAlgn="auto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Student Project for Dr. Rick Griffith,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BibleStudyDownloads.org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j-cs"/>
              </a:rPr>
              <a:t>祝福的範围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555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n-cs"/>
              </a:rPr>
              <a:t>第一个</a:t>
            </a:r>
            <a:r>
              <a:rPr lang="zh-CN" altLang="en-US" dirty="0">
                <a:solidFill>
                  <a:srgbClr val="FFFFFF"/>
                </a:solidFill>
              </a:rPr>
              <a:t>範围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：创造。当上帝创造了地球上的动物和亚当和夏娃时，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“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他祝福他们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”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（创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1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：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22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，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28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）
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n-cs"/>
              </a:rPr>
              <a:t>第二个</a:t>
            </a:r>
            <a:r>
              <a:rPr lang="zh-CN" altLang="en-US" dirty="0">
                <a:solidFill>
                  <a:srgbClr val="FFFFFF"/>
                </a:solidFill>
              </a:rPr>
              <a:t>範围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：诺亚和他的儿子的祝福（</a:t>
            </a:r>
            <a:r>
              <a:rPr lang="zh-CN" altLang="en-US" dirty="0">
                <a:solidFill>
                  <a:srgbClr val="FFFFFF"/>
                </a:solidFill>
              </a:rPr>
              <a:t>创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9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：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1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）
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n-cs"/>
              </a:rPr>
              <a:t>第三</a:t>
            </a:r>
            <a:r>
              <a:rPr lang="zh-CN" altLang="en-US" dirty="0">
                <a:solidFill>
                  <a:srgbClr val="FFFFFF"/>
                </a:solidFill>
              </a:rPr>
              <a:t>个範围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：亚伯拉罕及其后代的祝福（</a:t>
            </a:r>
            <a:r>
              <a:rPr lang="zh-CN" altLang="en-US" dirty="0">
                <a:solidFill>
                  <a:srgbClr val="FFFFFF"/>
                </a:solidFill>
              </a:rPr>
              <a:t>创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12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：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2-3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）
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cs typeface="+mj-cs"/>
              </a:rPr>
              <a:t>OT </a:t>
            </a:r>
            <a:r>
              <a:rPr lang="zh-CN" altLang="en-US" dirty="0">
                <a:solidFill>
                  <a:srgbClr val="FFFFFF"/>
                </a:solidFill>
                <a:cs typeface="+mj-cs"/>
              </a:rPr>
              <a:t>祝福的独特性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上帝用这个来识别他通过</a:t>
            </a:r>
            <a:r>
              <a:rPr lang="en-US" altLang="zh-CN" sz="3000" dirty="0">
                <a:solidFill>
                  <a:srgbClr val="FFFFFF"/>
                </a:solidFill>
                <a:cs typeface="+mn-cs"/>
              </a:rPr>
              <a:t>1</a:t>
            </a: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个家庭的祝福</a:t>
            </a:r>
            <a:r>
              <a:rPr lang="en-US" altLang="zh-CN" sz="3000" dirty="0">
                <a:solidFill>
                  <a:srgbClr val="FFFFFF"/>
                </a:solidFill>
                <a:cs typeface="+mn-cs"/>
              </a:rPr>
              <a:t>——“</a:t>
            </a: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选择的种子</a:t>
            </a:r>
            <a:r>
              <a:rPr lang="en-US" altLang="zh-CN" sz="3000" dirty="0">
                <a:solidFill>
                  <a:srgbClr val="FFFFFF"/>
                </a:solidFill>
                <a:cs typeface="+mn-cs"/>
              </a:rPr>
              <a:t>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神的主权选择见于谁没有或没有接受父权祝福（雅各不是以扫，以法不是马纳塞，犹大</a:t>
            </a:r>
            <a:r>
              <a:rPr lang="en-US" altLang="zh-CN" sz="3000" dirty="0">
                <a:solidFill>
                  <a:srgbClr val="FFFFFF"/>
                </a:solidFill>
                <a:cs typeface="+mn-cs"/>
              </a:rPr>
              <a:t>/</a:t>
            </a: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约瑟不是鲁本）</a:t>
            </a:r>
            <a:endParaRPr lang="en-US" altLang="zh-CN" sz="30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具有预言性</a:t>
            </a:r>
            <a:endParaRPr lang="en-US" sz="3000" dirty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CN" sz="3000" dirty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给予者与祝福接受者之间的个人</a:t>
            </a:r>
            <a:r>
              <a:rPr lang="en-US" altLang="zh-CN" sz="3000" dirty="0">
                <a:solidFill>
                  <a:srgbClr val="FFFFFF"/>
                </a:solidFill>
                <a:cs typeface="+mn-cs"/>
              </a:rPr>
              <a:t>/</a:t>
            </a: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关系</a:t>
            </a:r>
            <a:r>
              <a:rPr lang="en-US" altLang="zh-CN" sz="3000" dirty="0">
                <a:solidFill>
                  <a:srgbClr val="FFFFFF"/>
                </a:solidFill>
                <a:cs typeface="+mn-cs"/>
              </a:rPr>
              <a:t>/</a:t>
            </a: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情感关系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j-cs"/>
              </a:rPr>
              <a:t>父权祝福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525963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祝福孩子是一种常见的做法</a:t>
            </a:r>
            <a:endParaRPr lang="en-US" altLang="zh-CN" sz="30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每个孩子都得到了一般的祝福，但第一个孩子享有额外的特权，加上额外的特殊祝福。祝福遗赠给初生的儿子是其他兄弟的两倍遗产（王后</a:t>
            </a:r>
            <a:r>
              <a:rPr lang="en-US" altLang="zh-CN" sz="3000" dirty="0">
                <a:solidFill>
                  <a:srgbClr val="FFFFFF"/>
                </a:solidFill>
                <a:cs typeface="+mn-cs"/>
              </a:rPr>
              <a:t>2</a:t>
            </a: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：</a:t>
            </a:r>
            <a:r>
              <a:rPr lang="en-US" altLang="zh-CN" sz="3000" dirty="0">
                <a:solidFill>
                  <a:srgbClr val="FFFFFF"/>
                </a:solidFill>
                <a:cs typeface="+mn-cs"/>
              </a:rPr>
              <a:t>9</a:t>
            </a: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）</a:t>
            </a:r>
            <a:endParaRPr lang="en-US" altLang="zh-CN" sz="30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一旦说，祝福是不可挽回的（创</a:t>
            </a:r>
            <a:r>
              <a:rPr lang="en-US" altLang="zh-CN" sz="3000" dirty="0">
                <a:solidFill>
                  <a:srgbClr val="FFFFFF"/>
                </a:solidFill>
                <a:cs typeface="+mn-cs"/>
              </a:rPr>
              <a:t>27</a:t>
            </a: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：</a:t>
            </a:r>
            <a:r>
              <a:rPr lang="en-US" altLang="zh-CN" sz="3000" dirty="0">
                <a:solidFill>
                  <a:srgbClr val="FFFFFF"/>
                </a:solidFill>
                <a:cs typeface="+mn-cs"/>
              </a:rPr>
              <a:t>38</a:t>
            </a:r>
            <a:r>
              <a:rPr lang="zh-CN" altLang="en-US" sz="3000" dirty="0">
                <a:solidFill>
                  <a:srgbClr val="FFFFFF"/>
                </a:solidFill>
                <a:cs typeface="+mn-cs"/>
              </a:rPr>
              <a:t>）</a:t>
            </a:r>
            <a:endParaRPr lang="en-US" sz="3000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j-cs"/>
              </a:rPr>
              <a:t>创世记的祝福
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希伯来语中</a:t>
            </a:r>
            <a:r>
              <a:rPr lang="en-US" altLang="zh-CN" sz="2800" dirty="0">
                <a:solidFill>
                  <a:srgbClr val="FFFFFF"/>
                </a:solidFill>
                <a:cs typeface="+mn-cs"/>
              </a:rPr>
              <a:t>“</a:t>
            </a: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祝福</a:t>
            </a:r>
            <a:r>
              <a:rPr lang="en-US" altLang="zh-CN" sz="2800" dirty="0">
                <a:solidFill>
                  <a:srgbClr val="FFFFFF"/>
                </a:solidFill>
                <a:cs typeface="+mn-cs"/>
              </a:rPr>
              <a:t>”</a:t>
            </a: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（</a:t>
            </a:r>
            <a:r>
              <a:rPr lang="en-US" sz="2800" dirty="0" err="1">
                <a:solidFill>
                  <a:srgbClr val="FFFFFF"/>
                </a:solidFill>
                <a:cs typeface="+mn-cs"/>
              </a:rPr>
              <a:t>Barek</a:t>
            </a:r>
            <a:r>
              <a:rPr lang="en-US" sz="2800" dirty="0">
                <a:solidFill>
                  <a:srgbClr val="FFFFFF"/>
                </a:solidFill>
                <a:cs typeface="+mn-cs"/>
              </a:rPr>
              <a:t>）</a:t>
            </a: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的词在创世记中出现</a:t>
            </a:r>
            <a:r>
              <a:rPr lang="en-US" altLang="zh-CN" sz="2800" dirty="0">
                <a:solidFill>
                  <a:srgbClr val="FFFFFF"/>
                </a:solidFill>
                <a:cs typeface="+mn-cs"/>
              </a:rPr>
              <a:t>73</a:t>
            </a: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次</a:t>
            </a:r>
            <a:endParaRPr lang="en-US" altLang="zh-CN" sz="28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创世中的祝福确定了上帝的青睐</a:t>
            </a:r>
            <a:endParaRPr lang="en-US" sz="28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要得到祝福，接受者必须与祝福者和谐相处</a:t>
            </a:r>
            <a:endParaRPr lang="en-US" altLang="zh-CN" sz="28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神的祝福只延伸到那些寻求正义的人</a:t>
            </a:r>
            <a:endParaRPr lang="en-US" altLang="zh-CN" sz="28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那些在选定的种子内的人被神圣地授权祝福或诅咒他人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j-cs"/>
              </a:rPr>
              <a:t>祝福的概念：</a:t>
            </a:r>
            <a:r>
              <a:rPr lang="en-US" altLang="zh-CN" dirty="0">
                <a:solidFill>
                  <a:srgbClr val="FFFFFF"/>
                </a:solidFill>
                <a:cs typeface="+mj-cs"/>
              </a:rPr>
              <a:t>2</a:t>
            </a:r>
            <a:r>
              <a:rPr lang="zh-CN" altLang="en-US" dirty="0">
                <a:solidFill>
                  <a:srgbClr val="FFFFFF"/>
                </a:solidFill>
                <a:cs typeface="+mj-cs"/>
              </a:rPr>
              <a:t>个方面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3434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sz="2800" dirty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CN" altLang="en-US" sz="3600" dirty="0">
                <a:solidFill>
                  <a:srgbClr val="FFFFFF"/>
                </a:solidFill>
                <a:cs typeface="+mn-cs"/>
              </a:rPr>
              <a:t>上帝祝福人
</a:t>
            </a:r>
            <a:endParaRPr lang="en-US" sz="2800" dirty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CN" altLang="en-US" i="1" dirty="0">
                <a:solidFill>
                  <a:srgbClr val="FFFFFF"/>
                </a:solidFill>
                <a:cs typeface="+mn-cs"/>
              </a:rPr>
              <a:t>生育、繁荣和统治不是祝福的基本要素。最重要的就是上帝和受祝福的人之间的关系。神自由赐予，以便让受助人和其他人知道，神对受助人是受惠的。
</a:t>
            </a:r>
            <a:endParaRPr lang="en-US" sz="3600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bg1"/>
                </a:solidFill>
                <a:cs typeface="Arial"/>
              </a:rPr>
              <a:t>人祝福人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27088" y="1981200"/>
            <a:ext cx="7921625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8775" indent="-358775">
              <a:spcBef>
                <a:spcPct val="50000"/>
              </a:spcBef>
              <a:buFontTx/>
              <a:buChar char="•"/>
              <a:defRPr/>
            </a:pPr>
            <a:r>
              <a:rPr lang="zh-CN" altLang="en-US" sz="3000" dirty="0">
                <a:solidFill>
                  <a:schemeClr val="bg1"/>
                </a:solidFill>
                <a:latin typeface="Arial"/>
                <a:cs typeface="Arial"/>
              </a:rPr>
              <a:t>大多数人类的祝福是基于上帝和受祝福的人之间的关系
祝福不是上帝或另一个人给予的力量，一个人可以随心所欲地保持和分配。
上帝是祝福的终极源泉。
</a:t>
            </a:r>
            <a:endParaRPr lang="en-US" sz="3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42963"/>
            <a:ext cx="8229600" cy="5791200"/>
          </a:xfrm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cs typeface="+mn-cs"/>
              </a:rPr>
              <a:t>				</a:t>
            </a:r>
            <a:r>
              <a:rPr lang="en-US" sz="1400" dirty="0">
                <a:cs typeface="+mn-cs"/>
              </a:rPr>
              <a:t>Adam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dirty="0">
                <a:cs typeface="+mn-cs"/>
              </a:rPr>
              <a:t>Cain			Abel				</a:t>
            </a:r>
            <a:r>
              <a:rPr lang="en-US" sz="1800" b="1" dirty="0">
                <a:solidFill>
                  <a:srgbClr val="FF0066"/>
                </a:solidFill>
                <a:cs typeface="+mn-cs"/>
              </a:rPr>
              <a:t>Seth</a:t>
            </a:r>
            <a:endParaRPr lang="en-US" sz="1800" b="1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dirty="0">
                <a:cs typeface="+mn-cs"/>
              </a:rPr>
              <a:t>Enosh         </a:t>
            </a:r>
            <a:r>
              <a:rPr lang="en-US" sz="1400" dirty="0" err="1">
                <a:cs typeface="+mn-cs"/>
              </a:rPr>
              <a:t>Kenan</a:t>
            </a:r>
            <a:r>
              <a:rPr lang="en-US" sz="1400" dirty="0">
                <a:cs typeface="+mn-cs"/>
              </a:rPr>
              <a:t>        </a:t>
            </a:r>
            <a:r>
              <a:rPr lang="en-US" sz="1400" dirty="0" err="1">
                <a:cs typeface="+mn-cs"/>
              </a:rPr>
              <a:t>Mahalalel</a:t>
            </a:r>
            <a:r>
              <a:rPr lang="en-US" sz="1400" dirty="0">
                <a:cs typeface="+mn-cs"/>
              </a:rPr>
              <a:t>       Jared        Enoch         Methuselah         </a:t>
            </a:r>
            <a:r>
              <a:rPr lang="en-US" sz="1400" dirty="0" err="1">
                <a:cs typeface="+mn-cs"/>
              </a:rPr>
              <a:t>Lamech</a:t>
            </a:r>
            <a:r>
              <a:rPr lang="en-US" sz="1400" dirty="0">
                <a:cs typeface="+mn-cs"/>
              </a:rPr>
              <a:t>          </a:t>
            </a:r>
            <a:r>
              <a:rPr lang="en-US" sz="1800" b="1" dirty="0">
                <a:solidFill>
                  <a:srgbClr val="FF0066"/>
                </a:solidFill>
                <a:cs typeface="+mn-cs"/>
              </a:rPr>
              <a:t>Noah</a:t>
            </a:r>
            <a:endParaRPr lang="en-US" sz="1800" b="1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dirty="0">
                <a:cs typeface="+mn-cs"/>
              </a:rPr>
              <a:t>Shem			Ham				Japheth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dirty="0" err="1">
                <a:cs typeface="+mn-cs"/>
              </a:rPr>
              <a:t>Arphachad</a:t>
            </a:r>
            <a:r>
              <a:rPr lang="en-US" sz="1400" dirty="0">
                <a:cs typeface="+mn-cs"/>
              </a:rPr>
              <a:t>          Shelah           </a:t>
            </a:r>
            <a:r>
              <a:rPr lang="en-US" sz="1400" dirty="0" err="1">
                <a:cs typeface="+mn-cs"/>
              </a:rPr>
              <a:t>Eber</a:t>
            </a:r>
            <a:r>
              <a:rPr lang="en-US" sz="1400" dirty="0">
                <a:cs typeface="+mn-cs"/>
              </a:rPr>
              <a:t>            </a:t>
            </a:r>
            <a:r>
              <a:rPr lang="en-US" sz="1400" dirty="0" err="1">
                <a:cs typeface="+mn-cs"/>
              </a:rPr>
              <a:t>Peleg</a:t>
            </a:r>
            <a:r>
              <a:rPr lang="en-US" sz="1400" dirty="0">
                <a:cs typeface="+mn-cs"/>
              </a:rPr>
              <a:t>             </a:t>
            </a:r>
            <a:r>
              <a:rPr lang="en-US" sz="1400" dirty="0" err="1">
                <a:cs typeface="+mn-cs"/>
              </a:rPr>
              <a:t>Reu</a:t>
            </a:r>
            <a:r>
              <a:rPr lang="en-US" sz="1400" dirty="0">
                <a:cs typeface="+mn-cs"/>
              </a:rPr>
              <a:t>            </a:t>
            </a:r>
            <a:r>
              <a:rPr lang="en-US" sz="1400" dirty="0" err="1">
                <a:cs typeface="+mn-cs"/>
              </a:rPr>
              <a:t>Serug</a:t>
            </a:r>
            <a:r>
              <a:rPr lang="en-US" sz="1400" dirty="0">
                <a:cs typeface="+mn-cs"/>
              </a:rPr>
              <a:t>           </a:t>
            </a:r>
            <a:r>
              <a:rPr lang="en-US" sz="1400" dirty="0" err="1">
                <a:cs typeface="+mn-cs"/>
              </a:rPr>
              <a:t>Nahor</a:t>
            </a:r>
            <a:r>
              <a:rPr lang="en-US" sz="1400" dirty="0">
                <a:cs typeface="+mn-cs"/>
              </a:rPr>
              <a:t>       </a:t>
            </a:r>
            <a:r>
              <a:rPr lang="en-US" sz="1800" b="1" dirty="0" err="1">
                <a:solidFill>
                  <a:srgbClr val="FF0066"/>
                </a:solidFill>
                <a:cs typeface="+mn-cs"/>
              </a:rPr>
              <a:t>Terah</a:t>
            </a:r>
            <a:endParaRPr lang="en-US" sz="1800" b="1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dirty="0">
                <a:cs typeface="+mn-cs"/>
              </a:rPr>
              <a:t>Abraham			</a:t>
            </a:r>
            <a:r>
              <a:rPr lang="en-US" sz="1400" dirty="0" err="1">
                <a:cs typeface="+mn-cs"/>
              </a:rPr>
              <a:t>Nahor</a:t>
            </a:r>
            <a:r>
              <a:rPr lang="en-US" sz="1400" dirty="0">
                <a:cs typeface="+mn-cs"/>
              </a:rPr>
              <a:t>				Haran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dirty="0">
                <a:cs typeface="+mn-cs"/>
              </a:rPr>
              <a:t>Ishmael			</a:t>
            </a:r>
            <a:r>
              <a:rPr lang="en-US" sz="1800" b="1" dirty="0" err="1">
                <a:solidFill>
                  <a:srgbClr val="FF0066"/>
                </a:solidFill>
                <a:cs typeface="+mn-cs"/>
              </a:rPr>
              <a:t>Issac</a:t>
            </a:r>
            <a:r>
              <a:rPr lang="en-US" sz="1400" dirty="0">
                <a:cs typeface="+mn-cs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400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dirty="0">
                <a:cs typeface="+mn-cs"/>
              </a:rPr>
              <a:t>			Esau		</a:t>
            </a:r>
            <a:r>
              <a:rPr lang="en-US" sz="1800" b="1" dirty="0">
                <a:solidFill>
                  <a:srgbClr val="FF0066"/>
                </a:solidFill>
                <a:cs typeface="+mn-cs"/>
              </a:rPr>
              <a:t>Jacob</a:t>
            </a:r>
            <a:endParaRPr lang="en-US" sz="1800" b="1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dirty="0">
                <a:cs typeface="+mn-cs"/>
              </a:rPr>
              <a:t>Reuben Simeon   Levi   </a:t>
            </a:r>
            <a:r>
              <a:rPr lang="en-US" sz="1400" b="1" dirty="0">
                <a:solidFill>
                  <a:srgbClr val="FF0066"/>
                </a:solidFill>
                <a:cs typeface="+mn-cs"/>
              </a:rPr>
              <a:t>Judah</a:t>
            </a:r>
            <a:r>
              <a:rPr lang="en-US" sz="1400" b="1" dirty="0">
                <a:cs typeface="+mn-cs"/>
              </a:rPr>
              <a:t>  </a:t>
            </a:r>
            <a:r>
              <a:rPr lang="en-US" sz="1400" dirty="0">
                <a:cs typeface="+mn-cs"/>
              </a:rPr>
              <a:t> Dan   Naphtali   Gad   Asher   Issachar   Zebulun  </a:t>
            </a:r>
            <a:r>
              <a:rPr lang="en-US" sz="1400" b="1" dirty="0">
                <a:solidFill>
                  <a:srgbClr val="FF0066"/>
                </a:solidFill>
                <a:cs typeface="+mn-cs"/>
              </a:rPr>
              <a:t>Joseph</a:t>
            </a:r>
            <a:r>
              <a:rPr lang="en-US" sz="1800" b="1" dirty="0">
                <a:cs typeface="+mn-cs"/>
              </a:rPr>
              <a:t> </a:t>
            </a:r>
            <a:r>
              <a:rPr lang="en-US" sz="1400" dirty="0">
                <a:cs typeface="+mn-cs"/>
              </a:rPr>
              <a:t>Benjamin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792163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cs typeface="+mj-cs"/>
              </a:rPr>
              <a:t>年幼的儿子得到祝福</a:t>
            </a:r>
            <a:r>
              <a:rPr lang="en-US" sz="2400" b="1" dirty="0">
                <a:solidFill>
                  <a:srgbClr val="FF3300"/>
                </a:solidFill>
                <a:cs typeface="+mj-cs"/>
              </a:rPr>
              <a:t>(</a:t>
            </a:r>
            <a:r>
              <a:rPr lang="zh-CN" altLang="en-US" sz="2400" b="1" dirty="0">
                <a:solidFill>
                  <a:srgbClr val="FF3300"/>
                </a:solidFill>
                <a:cs typeface="+mj-cs"/>
              </a:rPr>
              <a:t>红色</a:t>
            </a:r>
            <a:r>
              <a:rPr lang="en-US" sz="2400" b="1" dirty="0">
                <a:solidFill>
                  <a:srgbClr val="FF3300"/>
                </a:solidFill>
                <a:cs typeface="+mj-cs"/>
              </a:rPr>
              <a:t>)</a:t>
            </a:r>
            <a:endParaRPr lang="en-US" b="1" dirty="0">
              <a:solidFill>
                <a:srgbClr val="FF3300"/>
              </a:solidFill>
              <a:cs typeface="+mj-cs"/>
            </a:endParaRP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762000" y="1376363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581400" y="1223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7086600" y="1376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762000" y="1985963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086600" y="18335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762000" y="2671763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8001000" y="1985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8001000" y="23669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762000" y="3424237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685800" y="4107532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762000" y="26717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762000" y="3276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>
            <a:off x="8077200" y="341642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8077200" y="3932907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685800" y="41075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53" name="Line 29"/>
          <p:cNvSpPr>
            <a:spLocks noChangeShapeType="1"/>
          </p:cNvSpPr>
          <p:nvPr/>
        </p:nvSpPr>
        <p:spPr bwMode="auto">
          <a:xfrm>
            <a:off x="685800" y="4793332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685800" y="464093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3429000" y="479333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2514600" y="5364832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685800" y="5868888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H="1">
            <a:off x="4343400" y="536483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26670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73152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3429000" y="521243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762000" y="1376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63" name="Line 39"/>
          <p:cNvSpPr>
            <a:spLocks noChangeShapeType="1"/>
          </p:cNvSpPr>
          <p:nvPr/>
        </p:nvSpPr>
        <p:spPr bwMode="auto">
          <a:xfrm>
            <a:off x="3429000" y="13763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65" name="Line 41"/>
          <p:cNvSpPr>
            <a:spLocks noChangeShapeType="1"/>
          </p:cNvSpPr>
          <p:nvPr/>
        </p:nvSpPr>
        <p:spPr bwMode="auto">
          <a:xfrm>
            <a:off x="3505200" y="26717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7239000" y="26717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>
            <a:off x="762000" y="1985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1752600" y="1985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2819400" y="1985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3733800" y="1985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4572000" y="1985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5791200" y="1985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6858000" y="19859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990600" y="341642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76" name="Line 52"/>
          <p:cNvSpPr>
            <a:spLocks noChangeShapeType="1"/>
          </p:cNvSpPr>
          <p:nvPr/>
        </p:nvSpPr>
        <p:spPr bwMode="auto">
          <a:xfrm>
            <a:off x="2133600" y="341642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77" name="Line 53"/>
          <p:cNvSpPr>
            <a:spLocks noChangeShapeType="1"/>
          </p:cNvSpPr>
          <p:nvPr/>
        </p:nvSpPr>
        <p:spPr bwMode="auto">
          <a:xfrm>
            <a:off x="3200400" y="341642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78" name="Line 54"/>
          <p:cNvSpPr>
            <a:spLocks noChangeShapeType="1"/>
          </p:cNvSpPr>
          <p:nvPr/>
        </p:nvSpPr>
        <p:spPr bwMode="auto">
          <a:xfrm>
            <a:off x="4191000" y="341642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79" name="Line 55"/>
          <p:cNvSpPr>
            <a:spLocks noChangeShapeType="1"/>
          </p:cNvSpPr>
          <p:nvPr/>
        </p:nvSpPr>
        <p:spPr bwMode="auto">
          <a:xfrm>
            <a:off x="5181600" y="341642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81" name="Line 57"/>
          <p:cNvSpPr>
            <a:spLocks noChangeShapeType="1"/>
          </p:cNvSpPr>
          <p:nvPr/>
        </p:nvSpPr>
        <p:spPr bwMode="auto">
          <a:xfrm>
            <a:off x="6172200" y="341642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7315200" y="341642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83" name="Line 59"/>
          <p:cNvSpPr>
            <a:spLocks noChangeShapeType="1"/>
          </p:cNvSpPr>
          <p:nvPr/>
        </p:nvSpPr>
        <p:spPr bwMode="auto">
          <a:xfrm>
            <a:off x="2514600" y="536483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6858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85" name="Line 61"/>
          <p:cNvSpPr>
            <a:spLocks noChangeShapeType="1"/>
          </p:cNvSpPr>
          <p:nvPr/>
        </p:nvSpPr>
        <p:spPr bwMode="auto">
          <a:xfrm>
            <a:off x="14478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>
            <a:off x="21336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87" name="Line 63"/>
          <p:cNvSpPr>
            <a:spLocks noChangeShapeType="1"/>
          </p:cNvSpPr>
          <p:nvPr/>
        </p:nvSpPr>
        <p:spPr bwMode="auto">
          <a:xfrm>
            <a:off x="32004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88" name="Line 64"/>
          <p:cNvSpPr>
            <a:spLocks noChangeShapeType="1"/>
          </p:cNvSpPr>
          <p:nvPr/>
        </p:nvSpPr>
        <p:spPr bwMode="auto">
          <a:xfrm>
            <a:off x="39624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89" name="Line 65"/>
          <p:cNvSpPr>
            <a:spLocks noChangeShapeType="1"/>
          </p:cNvSpPr>
          <p:nvPr/>
        </p:nvSpPr>
        <p:spPr bwMode="auto">
          <a:xfrm>
            <a:off x="45720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90" name="Line 66"/>
          <p:cNvSpPr>
            <a:spLocks noChangeShapeType="1"/>
          </p:cNvSpPr>
          <p:nvPr/>
        </p:nvSpPr>
        <p:spPr bwMode="auto">
          <a:xfrm>
            <a:off x="51816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91" name="Line 67"/>
          <p:cNvSpPr>
            <a:spLocks noChangeShapeType="1"/>
          </p:cNvSpPr>
          <p:nvPr/>
        </p:nvSpPr>
        <p:spPr bwMode="auto">
          <a:xfrm>
            <a:off x="58674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92" name="Line 68"/>
          <p:cNvSpPr>
            <a:spLocks noChangeShapeType="1"/>
          </p:cNvSpPr>
          <p:nvPr/>
        </p:nvSpPr>
        <p:spPr bwMode="auto">
          <a:xfrm>
            <a:off x="66294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93" name="Line 69"/>
          <p:cNvSpPr>
            <a:spLocks noChangeShapeType="1"/>
          </p:cNvSpPr>
          <p:nvPr/>
        </p:nvSpPr>
        <p:spPr bwMode="auto">
          <a:xfrm>
            <a:off x="8153400" y="58688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>
            <a:off x="3505200" y="41075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26695" name="Line 71"/>
          <p:cNvSpPr>
            <a:spLocks noChangeShapeType="1"/>
          </p:cNvSpPr>
          <p:nvPr/>
        </p:nvSpPr>
        <p:spPr bwMode="auto">
          <a:xfrm>
            <a:off x="7162800" y="41075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j-cs"/>
              </a:rPr>
              <a:t>旧约和新约祝福之间的差异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旧约
被选中的国家是上帝祝福的焦点</a:t>
            </a:r>
            <a:endParaRPr lang="en-US" sz="28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重要但不单单是强调有形财产</a:t>
            </a:r>
            <a:endParaRPr lang="en-US" altLang="zh-CN" sz="28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新约</a:t>
            </a:r>
            <a:endParaRPr lang="en-US" sz="2800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zh-CN" altLang="en-US" sz="2800" dirty="0">
                <a:solidFill>
                  <a:srgbClr val="FFFFFF"/>
                </a:solidFill>
                <a:cs typeface="+mn-cs"/>
              </a:rPr>
              <a:t>焦点改为个人信徒
不注重物质繁荣，因为祝福被设想为为天上的信徒保留的精神遗产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90600"/>
            <a:ext cx="7467600" cy="3657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b="1" dirty="0">
                <a:solidFill>
                  <a:srgbClr val="FFFFFF"/>
                </a:solidFill>
                <a:cs typeface="+mj-cs"/>
              </a:rPr>
              <a:t>追踪</a:t>
            </a:r>
            <a:br>
              <a:rPr lang="en-US" altLang="zh-CN" b="1" dirty="0">
                <a:solidFill>
                  <a:srgbClr val="FFFFFF"/>
                </a:solidFill>
                <a:cs typeface="+mj-cs"/>
              </a:rPr>
            </a:br>
            <a:r>
              <a:rPr lang="zh-CN" altLang="en-US" b="1" dirty="0">
                <a:solidFill>
                  <a:srgbClr val="FFFFFF"/>
                </a:solidFill>
                <a:cs typeface="+mj-cs"/>
              </a:rPr>
              <a:t>创世约</a:t>
            </a:r>
            <a:br>
              <a:rPr lang="en-US" altLang="zh-CN" b="1" dirty="0">
                <a:solidFill>
                  <a:srgbClr val="FFFFFF"/>
                </a:solidFill>
                <a:cs typeface="+mj-cs"/>
              </a:rPr>
            </a:br>
            <a:r>
              <a:rPr lang="zh-CN" altLang="en-US" b="1" dirty="0">
                <a:solidFill>
                  <a:srgbClr val="FFFFFF"/>
                </a:solidFill>
                <a:cs typeface="+mj-cs"/>
              </a:rPr>
              <a:t>年幼的得到祝福</a:t>
            </a:r>
            <a:br>
              <a:rPr lang="en-US" altLang="zh-CN" b="1" dirty="0">
                <a:solidFill>
                  <a:srgbClr val="FFFFFF"/>
                </a:solidFill>
                <a:cs typeface="+mj-cs"/>
              </a:rPr>
            </a:br>
            <a:r>
              <a:rPr lang="zh-CN" altLang="en-US" b="1" dirty="0">
                <a:solidFill>
                  <a:srgbClr val="FFFFFF"/>
                </a:solidFill>
                <a:cs typeface="+mj-cs"/>
              </a:rPr>
              <a:t>的主题
</a:t>
            </a:r>
            <a:endParaRPr lang="en-US" b="1" dirty="0">
              <a:solidFill>
                <a:srgbClr val="FFFFFF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75" y="25509"/>
            <a:ext cx="9144000" cy="6858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762000" y="1981200"/>
            <a:ext cx="23583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2"/>
                </a:solidFill>
                <a:latin typeface="Arial"/>
                <a:cs typeface="+mn-cs"/>
              </a:rPr>
              <a:t>"</a:t>
            </a:r>
            <a:r>
              <a:rPr lang="zh-CN" altLang="en-US" sz="3600" dirty="0">
                <a:solidFill>
                  <a:schemeClr val="tx2"/>
                </a:solidFill>
                <a:latin typeface="Arial"/>
                <a:cs typeface="+mn-cs"/>
              </a:rPr>
              <a:t>心</a:t>
            </a:r>
            <a:r>
              <a:rPr lang="en-US" altLang="zh-CN" sz="3600" dirty="0">
                <a:solidFill>
                  <a:schemeClr val="tx2"/>
                </a:solidFill>
                <a:latin typeface="Arial"/>
                <a:cs typeface="+mn-cs"/>
              </a:rPr>
              <a:t>"</a:t>
            </a:r>
            <a:r>
              <a:rPr lang="zh-CN" altLang="en-US" sz="3600" dirty="0">
                <a:solidFill>
                  <a:schemeClr val="tx2"/>
                </a:solidFill>
                <a:latin typeface="Arial"/>
                <a:cs typeface="+mn-cs"/>
              </a:rPr>
              <a:t>很重要
</a:t>
            </a:r>
            <a:endParaRPr lang="en-US" sz="36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685800" y="2819400"/>
            <a:ext cx="60805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cs typeface="+mn-cs"/>
              </a:rPr>
              <a:t>“</a:t>
            </a:r>
            <a:r>
              <a:rPr lang="zh-CN" altLang="en-US" sz="3600" dirty="0">
                <a:cs typeface="+mn-cs"/>
              </a:rPr>
              <a:t>第一产物</a:t>
            </a:r>
            <a:r>
              <a:rPr lang="en-US" altLang="zh-CN" sz="3600" dirty="0">
                <a:cs typeface="+mn-cs"/>
              </a:rPr>
              <a:t>"</a:t>
            </a:r>
            <a:r>
              <a:rPr lang="zh-CN" altLang="en-US" sz="3600" dirty="0">
                <a:cs typeface="+mn-cs"/>
              </a:rPr>
              <a:t>不等于</a:t>
            </a:r>
            <a:r>
              <a:rPr lang="en-US" altLang="zh-CN" sz="3600" dirty="0">
                <a:cs typeface="+mn-cs"/>
              </a:rPr>
              <a:t>"</a:t>
            </a:r>
            <a:r>
              <a:rPr lang="zh-CN" altLang="en-US" sz="3600" dirty="0">
                <a:cs typeface="+mn-cs"/>
              </a:rPr>
              <a:t>第一儿子</a:t>
            </a:r>
            <a:r>
              <a:rPr lang="en-US" altLang="zh-CN" sz="3600" dirty="0">
                <a:cs typeface="+mn-cs"/>
              </a:rPr>
              <a:t>"</a:t>
            </a:r>
            <a:r>
              <a:rPr lang="en-US" sz="3600" dirty="0">
                <a:latin typeface="Arial"/>
                <a:cs typeface="+mn-cs"/>
              </a:rPr>
              <a:t>"</a:t>
            </a:r>
            <a:endParaRPr lang="en-US" sz="3600" dirty="0"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457200" y="4495800"/>
            <a:ext cx="8305800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4400" dirty="0">
                <a:cs typeface="+mn-cs"/>
              </a:rPr>
              <a:t>...</a:t>
            </a:r>
            <a:r>
              <a:rPr lang="zh-CN" altLang="en-US" sz="4400" dirty="0">
                <a:cs typeface="+mn-cs"/>
              </a:rPr>
              <a:t>现在亚伯养着羊群，该隐在土里工作。
</a:t>
            </a:r>
            <a:endParaRPr lang="en-US" sz="4400" dirty="0">
              <a:cs typeface="+mn-cs"/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1143000" y="381000"/>
            <a:ext cx="5029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dirty="0">
                <a:cs typeface="+mn-cs"/>
              </a:rPr>
              <a:t>祝福的第一个秘密与：
</a:t>
            </a:r>
            <a:endParaRPr lang="en-US" sz="3600" dirty="0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andscape 06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" y="1828800"/>
            <a:ext cx="7772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+mn-cs"/>
              </a:rPr>
              <a:t>福哉爱主圣徒，彼此以爱结连，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+mn-cs"/>
              </a:rPr>
              <a:t>和睦相处，同心合意，在地如同在天。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+mn-cs"/>
              </a:rPr>
              <a:t>在父宝座面前，同心虔诚祈祷，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+mn-cs"/>
              </a:rPr>
              <a:t>同担忧惧，同得安慰，同一盼望目标。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+mn-cs"/>
              </a:rPr>
              <a:t>彼此同当忧患，彼此同肩重担，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+mn-cs"/>
              </a:rPr>
              <a:t>彼此共洒同情眼泪，彼此慰问劝勉。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+mn-cs"/>
              </a:rPr>
              <a:t>我们离别之时，内心难免依依，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0" dirty="0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cs typeface="+mn-cs"/>
              </a:rPr>
              <a:t>身虽远离，心仍契合，希望再会有期。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48" y="287476"/>
            <a:ext cx="9049395" cy="923330"/>
          </a:xfr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  <a:ea typeface="ＭＳ Ｐゴシック" charset="0"/>
                <a:cs typeface="+mn-cs"/>
              </a:rPr>
              <a:t>以 爱 相 连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0163" y="609600"/>
          <a:ext cx="46990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952633" imgH="1267002" progId="MSPhotoEd.3">
                  <p:embed/>
                </p:oleObj>
              </mc:Choice>
              <mc:Fallback>
                <p:oleObj name="Photo Editor Photo" r:id="rId3" imgW="952633" imgH="126700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609600"/>
                        <a:ext cx="46990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4724400" y="609600"/>
          <a:ext cx="4389438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952633" imgH="1267002" progId="MSPhotoEd.3">
                  <p:embed/>
                </p:oleObj>
              </mc:Choice>
              <mc:Fallback>
                <p:oleObj name="Photo Editor Photo" r:id="rId5" imgW="952633" imgH="1267002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09600"/>
                        <a:ext cx="4389438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1143000" y="4038600"/>
            <a:ext cx="7207250" cy="1938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00B050"/>
                </a:solidFill>
              </a:rPr>
              <a:t>亚 伯 也 将 他 羊 群 中 头 生 的 和 羊 的 脂 油 献 上 。 耶 和 华 看 中 了 亚 伯 和 他 的 供 物</a:t>
            </a:r>
            <a:r>
              <a:rPr lang="en-US" sz="4000" dirty="0">
                <a:solidFill>
                  <a:srgbClr val="00B050"/>
                </a:solidFill>
              </a:rPr>
              <a:t> 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ain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763" y="0"/>
            <a:ext cx="5156201" cy="6858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5334000" y="1143000"/>
            <a:ext cx="3505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schemeClr val="bg1"/>
                </a:solidFill>
              </a:rPr>
              <a:t>有 一 日 ， 该 隐 拿 地 里 的 出 产 为 供 物 献 给 耶 和 华 。</a:t>
            </a:r>
            <a:endParaRPr lang="en-US" altLang="zh-CN" sz="32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3200" dirty="0">
              <a:solidFill>
                <a:srgbClr val="FFFFFF"/>
              </a:solidFill>
              <a:cs typeface="+mn-cs"/>
            </a:endParaRPr>
          </a:p>
          <a:p>
            <a:pPr>
              <a:defRPr/>
            </a:pPr>
            <a:endParaRPr lang="en-US" sz="3200" dirty="0">
              <a:solidFill>
                <a:srgbClr val="FFFFFF"/>
              </a:solidFill>
              <a:cs typeface="+mn-cs"/>
            </a:endParaRPr>
          </a:p>
          <a:p>
            <a:pPr>
              <a:defRPr/>
            </a:pPr>
            <a:r>
              <a:rPr lang="zh-CN" altLang="en-US" sz="3600" dirty="0">
                <a:solidFill>
                  <a:schemeClr val="bg1"/>
                </a:solidFill>
              </a:rPr>
              <a:t>只 是 看 不 中 该 隐 和 他 的 供 物 。</a:t>
            </a:r>
            <a:endParaRPr lang="en-US" sz="44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cain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2636838" cy="3505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44034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19400" y="2971800"/>
          <a:ext cx="3300413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6335009" imgH="3685714" progId="MSPhotoEd.3">
                  <p:embed/>
                </p:oleObj>
              </mc:Choice>
              <mc:Fallback>
                <p:oleObj name="Photo Editor Photo" r:id="rId4" imgW="6335009" imgH="368571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71800"/>
                        <a:ext cx="3300413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248400" y="1676400"/>
          <a:ext cx="265588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952633" imgH="1267002" progId="MSPhotoEd.3">
                  <p:embed/>
                </p:oleObj>
              </mc:Choice>
              <mc:Fallback>
                <p:oleObj name="Photo Editor Photo" r:id="rId6" imgW="952633" imgH="1267002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265588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315436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dirty="0">
                <a:solidFill>
                  <a:srgbClr val="FFFFFF"/>
                </a:solidFill>
                <a:cs typeface="+mj-cs"/>
              </a:rPr>
              <a:t>上帝甚至在献祭之前就知道该隐的心。</a:t>
            </a:r>
            <a:br>
              <a:rPr lang="zh-CN" altLang="en-US" sz="3200" dirty="0">
                <a:solidFill>
                  <a:srgbClr val="FFFFFF"/>
                </a:solidFill>
                <a:cs typeface="+mj-cs"/>
              </a:rPr>
            </a:br>
            <a:r>
              <a:rPr lang="zh-CN" altLang="en-US" sz="3200" dirty="0">
                <a:solidFill>
                  <a:srgbClr val="FFFFFF"/>
                </a:solidFill>
                <a:cs typeface="+mj-cs"/>
              </a:rPr>
              <a:t>所以上帝拒绝了</a:t>
            </a:r>
            <a:r>
              <a:rPr lang="zh-CN" altLang="en-US" sz="3200" dirty="0">
                <a:solidFill>
                  <a:srgbClr val="FFFFFF"/>
                </a:solidFill>
              </a:rPr>
              <a:t>该隐</a:t>
            </a:r>
            <a:r>
              <a:rPr lang="zh-CN" altLang="en-US" sz="3200" dirty="0">
                <a:solidFill>
                  <a:srgbClr val="FFFFFF"/>
                </a:solidFill>
                <a:cs typeface="+mj-cs"/>
              </a:rPr>
              <a:t>的祭品。</a:t>
            </a:r>
            <a:br>
              <a:rPr lang="zh-CN" altLang="en-US" sz="3200" dirty="0">
                <a:solidFill>
                  <a:srgbClr val="FFFFFF"/>
                </a:solidFill>
                <a:cs typeface="+mj-cs"/>
              </a:rPr>
            </a:br>
            <a:r>
              <a:rPr lang="zh-CN" altLang="en-US" sz="3200" dirty="0">
                <a:solidFill>
                  <a:srgbClr val="FFFFFF"/>
                </a:solidFill>
              </a:rPr>
              <a:t>该隐</a:t>
            </a:r>
            <a:r>
              <a:rPr lang="zh-CN" altLang="en-US" sz="3200" dirty="0">
                <a:solidFill>
                  <a:srgbClr val="FFFFFF"/>
                </a:solidFill>
                <a:cs typeface="+mj-cs"/>
              </a:rPr>
              <a:t>把嫉妒的辛酸记在心里，这在他杀死弟弟时就暴露了出来。
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838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dirty="0">
                <a:solidFill>
                  <a:srgbClr val="FFFFFF"/>
                </a:solidFill>
                <a:cs typeface="+mn-cs"/>
              </a:rPr>
              <a:t>约翰一书</a:t>
            </a:r>
            <a:r>
              <a:rPr lang="en-US" altLang="zh-CN" sz="3200" dirty="0">
                <a:solidFill>
                  <a:srgbClr val="FFFFFF"/>
                </a:solidFill>
                <a:cs typeface="+mn-cs"/>
              </a:rPr>
              <a:t>3</a:t>
            </a:r>
            <a:r>
              <a:rPr lang="zh-CN" altLang="en-US" sz="3200" dirty="0">
                <a:solidFill>
                  <a:srgbClr val="FFFFFF"/>
                </a:solidFill>
                <a:cs typeface="+mn-cs"/>
              </a:rPr>
              <a:t>：</a:t>
            </a:r>
            <a:r>
              <a:rPr lang="en-US" altLang="zh-CN" sz="3200" dirty="0">
                <a:solidFill>
                  <a:srgbClr val="FFFFFF"/>
                </a:solidFill>
                <a:cs typeface="+mn-cs"/>
              </a:rPr>
              <a:t>12
</a:t>
            </a:r>
            <a:r>
              <a:rPr lang="en-US" sz="3200" dirty="0">
                <a:solidFill>
                  <a:srgbClr val="FFFFFF"/>
                </a:solidFill>
                <a:cs typeface="+mn-cs"/>
              </a:rPr>
              <a:t>"</a:t>
            </a:r>
            <a:r>
              <a:rPr lang="zh-CN" altLang="en-US" sz="3200" dirty="0">
                <a:solidFill>
                  <a:srgbClr val="FFFFFF"/>
                </a:solidFill>
                <a:cs typeface="+mn-cs"/>
              </a:rPr>
              <a:t>不要像</a:t>
            </a:r>
            <a:r>
              <a:rPr lang="zh-CN" altLang="en-US" sz="3200" dirty="0">
                <a:solidFill>
                  <a:srgbClr val="FFFFFF"/>
                </a:solidFill>
              </a:rPr>
              <a:t>该隐</a:t>
            </a:r>
            <a:r>
              <a:rPr lang="zh-CN" altLang="en-US" sz="3200" dirty="0">
                <a:solidFill>
                  <a:srgbClr val="FFFFFF"/>
                </a:solidFill>
                <a:cs typeface="+mn-cs"/>
              </a:rPr>
              <a:t>，谁属于邪恶的，并谋杀了他的兄弟。他为什么杀他？因为他自己的行为是邪恶的，他的兄弟是正义的。</a:t>
            </a:r>
            <a:endParaRPr lang="en-US" sz="3200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5563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solidFill>
                  <a:srgbClr val="FFFFFF"/>
                </a:solidFill>
                <a:cs typeface="+mj-cs"/>
              </a:rPr>
              <a:t>总结</a:t>
            </a:r>
            <a:endParaRPr lang="en-US" sz="4000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5029200" cy="762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  <a:cs typeface="+mn-cs"/>
              </a:rPr>
              <a:t>上帝比</a:t>
            </a:r>
            <a:r>
              <a:rPr lang="zh-CN" altLang="en-US" sz="2800" dirty="0">
                <a:solidFill>
                  <a:srgbClr val="FFFFFF"/>
                </a:solidFill>
              </a:rPr>
              <a:t>该隐</a:t>
            </a:r>
            <a:r>
              <a:rPr lang="zh-CN" altLang="en-US" sz="2800" b="1" dirty="0">
                <a:solidFill>
                  <a:srgbClr val="FFFFFF"/>
                </a:solidFill>
                <a:cs typeface="+mn-cs"/>
              </a:rPr>
              <a:t>更青睐亚伯。
</a:t>
            </a:r>
            <a:endParaRPr lang="en-US" sz="2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4800" y="18288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FFFFFF"/>
                </a:solidFill>
                <a:cs typeface="+mn-cs"/>
              </a:rPr>
              <a:t>这不是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"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礼物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"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，而是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"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送礼者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"
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0" y="2590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FFFFFF"/>
                </a:solidFill>
                <a:cs typeface="+mn-cs"/>
              </a:rPr>
              <a:t>亚伯给了他昂贵的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——“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脂油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"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，选择的部分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——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这是他羊群的长子。
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04800" y="3352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FFFFFF"/>
                </a:solidFill>
                <a:cs typeface="+mn-cs"/>
              </a:rPr>
              <a:t>重点是这两个人和他们的心状况。
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04800" y="4114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FFFFFF"/>
                </a:solidFill>
                <a:cs typeface="+mn-cs"/>
              </a:rPr>
              <a:t>神的恩惠是先对人，然后是祭品。
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04800" y="4876800"/>
            <a:ext cx="8839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zh-CN" altLang="en-US" dirty="0">
                <a:solidFill>
                  <a:srgbClr val="FFFFFF"/>
                </a:solidFill>
              </a:rPr>
              <a:t>该隐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的心，而不是祭物问题 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-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第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5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节 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- “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所以</a:t>
            </a:r>
            <a:r>
              <a:rPr lang="zh-CN" altLang="en-US" dirty="0">
                <a:solidFill>
                  <a:srgbClr val="FFFFFF"/>
                </a:solidFill>
              </a:rPr>
              <a:t>该隐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非常生气，他变了脸色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”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。</a:t>
            </a:r>
            <a:r>
              <a:rPr lang="zh-CN" altLang="en-US" dirty="0">
                <a:solidFill>
                  <a:srgbClr val="FFFFFF"/>
                </a:solidFill>
              </a:rPr>
              <a:t>该隐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没有纠正他的态度，而是让他的心进一步坚定了对谋杀的态度。</a:t>
            </a:r>
            <a:r>
              <a:rPr lang="zh-CN" altLang="en-US" dirty="0">
                <a:solidFill>
                  <a:srgbClr val="FFFFFF"/>
                </a:solidFill>
              </a:rPr>
              <a:t>该隐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把怒火藏在心里，远离他哥哥。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1989" grpId="0"/>
      <p:bldP spid="41990" grpId="0"/>
      <p:bldP spid="41991" grpId="0"/>
      <p:bldP spid="41992" grpId="0"/>
      <p:bldP spid="419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36912"/>
            <a:ext cx="8229600" cy="287965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zh-CN" altLang="en-US" sz="7200" b="1" dirty="0">
                <a:solidFill>
                  <a:srgbClr val="FFFFFF"/>
                </a:solidFill>
                <a:cs typeface="+mn-cs"/>
              </a:rPr>
              <a:t>祝福的第二个秘密
</a:t>
            </a:r>
            <a:endParaRPr lang="en-US" sz="7200" b="1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dirty="0">
                <a:solidFill>
                  <a:srgbClr val="FFFFFF"/>
                </a:solidFill>
                <a:cs typeface="+mj-cs"/>
              </a:rPr>
              <a:t>亚伯拉罕也是年幼的</a:t>
            </a:r>
            <a:endParaRPr lang="en-US" sz="4000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839200" cy="3429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"</a:t>
            </a:r>
            <a:r>
              <a:rPr lang="zh-CN" altLang="en-US" dirty="0">
                <a:solidFill>
                  <a:schemeClr val="bg1"/>
                </a:solidFill>
              </a:rPr>
              <a:t> 他 拉 生 亚 伯 兰 ， 拿 鹤 ， 哈 兰 。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" (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创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. 11:27).</a:t>
            </a:r>
          </a:p>
          <a:p>
            <a:pPr marL="0" indent="0" eaLnBrk="1" hangingPunct="1">
              <a:buFontTx/>
              <a:buNone/>
              <a:defRPr/>
            </a:pP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FFFF"/>
                </a:solidFill>
                <a:latin typeface="+mj-lt"/>
                <a:cs typeface="Arial"/>
              </a:rPr>
              <a:t>哈兰在亚伯兰和撒拉结婚之前就有了儿子（罗得），所以哈兰是家里年龄最大的。</a:t>
            </a:r>
            <a:r>
              <a:rPr lang="zh-CN" altLang="en-US" b="1" dirty="0">
                <a:solidFill>
                  <a:srgbClr val="FFFFFF"/>
                </a:solidFill>
                <a:cs typeface="Arial"/>
              </a:rPr>
              <a:t>
</a:t>
            </a:r>
            <a:endParaRPr lang="en-US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xfrm>
            <a:off x="4495800" y="609600"/>
            <a:ext cx="4343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600" b="1" dirty="0">
                <a:solidFill>
                  <a:srgbClr val="FFFFFF"/>
                </a:solidFill>
                <a:cs typeface="+mj-cs"/>
              </a:rPr>
              <a:t>亚伯拉罕的约</a:t>
            </a:r>
            <a:endParaRPr lang="en-US" sz="3600" b="1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828800"/>
            <a:ext cx="4038600" cy="4525963"/>
          </a:xfrm>
          <a:solidFill>
            <a:srgbClr val="85FFE0"/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en-US" altLang="zh-CN" sz="2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800" dirty="0">
                <a:latin typeface="+mj-lt"/>
              </a:rPr>
              <a:t>我 必 叫 你 成 为 大 国 ， 我 必 赐 福 给 你 ， 叫 你 的 名 为 大 ， 你 也 要 叫 别 人 得 福 。 </a:t>
            </a:r>
            <a:endParaRPr lang="en-US" altLang="zh-CN" sz="2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zh-CN" altLang="en-US" sz="2800" dirty="0">
                <a:latin typeface="+mj-lt"/>
              </a:rPr>
              <a:t>为 你 祝 福 的 ， 我 必 赐 福 与 他 。 那 咒 诅 你 的 ， 我 必 咒 诅 他 ， 地 上 的 万 族 都 要 因 你 得 福 。</a:t>
            </a:r>
            <a:endParaRPr lang="en-US" altLang="zh-CN" sz="2800" dirty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800" dirty="0">
                <a:latin typeface="+mj-lt"/>
              </a:rPr>
              <a:t>(</a:t>
            </a:r>
            <a:r>
              <a:rPr lang="zh-CN" altLang="en-US" sz="2800" dirty="0">
                <a:latin typeface="+mj-lt"/>
              </a:rPr>
              <a:t>创</a:t>
            </a:r>
            <a:r>
              <a:rPr lang="en-US" altLang="zh-CN" sz="2800" dirty="0">
                <a:latin typeface="+mj-lt"/>
              </a:rPr>
              <a:t>12:2-3)</a:t>
            </a:r>
            <a:endParaRPr lang="en-US" sz="2000" dirty="0">
              <a:latin typeface="+mj-lt"/>
              <a:cs typeface="+mn-cs"/>
            </a:endParaRPr>
          </a:p>
        </p:txBody>
      </p:sp>
      <p:pic>
        <p:nvPicPr>
          <p:cNvPr id="75782" name="Picture 6" descr="Blood Covenant,Blood, Covenant, Marriage, Jesus, Christ, Messiah, Salvation, Savior, Lord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4294188" cy="518318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1113"/>
          <a:ext cx="9144000" cy="684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714739" imgH="1076475" progId="MSPhotoEd.3">
                  <p:embed/>
                </p:oleObj>
              </mc:Choice>
              <mc:Fallback>
                <p:oleObj name="Photo Editor Photo" r:id="rId3" imgW="1714739" imgH="107647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113"/>
                        <a:ext cx="9144000" cy="684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838200" y="2057400"/>
            <a:ext cx="75438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6000" dirty="0">
                <a:cs typeface="+mn-cs"/>
              </a:rPr>
              <a:t>公义</a:t>
            </a:r>
            <a:endParaRPr lang="en-US" sz="6000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6000" dirty="0">
                <a:cs typeface="+mn-cs"/>
              </a:rPr>
              <a:t>信心</a:t>
            </a:r>
            <a:endParaRPr lang="en-US" sz="6000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6000" dirty="0">
                <a:cs typeface="+mn-cs"/>
              </a:rPr>
              <a:t>驯服
</a:t>
            </a:r>
            <a:endParaRPr lang="en-US" sz="6000" dirty="0">
              <a:cs typeface="+mn-cs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981200" y="685800"/>
            <a:ext cx="5029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400" dirty="0">
                <a:cs typeface="+mn-cs"/>
              </a:rPr>
              <a:t>秘密：
</a:t>
            </a:r>
            <a:endParaRPr lang="en-US" sz="4400" dirty="0"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95250"/>
          <a:ext cx="9144000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714739" imgH="1076475" progId="MSPhotoEd.3">
                  <p:embed/>
                </p:oleObj>
              </mc:Choice>
              <mc:Fallback>
                <p:oleObj name="Photo Editor Photo" r:id="rId3" imgW="1714739" imgH="1076475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250"/>
                        <a:ext cx="9144000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28600" y="533400"/>
            <a:ext cx="86868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/>
              <a:t>希伯来书 </a:t>
            </a:r>
            <a:r>
              <a:rPr lang="en-US" altLang="zh-CN" b="1"/>
              <a:t>11:8-9</a:t>
            </a:r>
            <a:endParaRPr lang="zh-CN" altLang="en-US" b="1"/>
          </a:p>
          <a:p>
            <a:pPr>
              <a:spcBef>
                <a:spcPct val="50000"/>
              </a:spcBef>
              <a:defRPr/>
            </a:pPr>
            <a:endParaRPr lang="en-US" b="1" dirty="0"/>
          </a:p>
          <a:p>
            <a:r>
              <a:rPr lang="en-US" altLang="zh-CN" b="1"/>
              <a:t>8 </a:t>
            </a:r>
            <a:r>
              <a:rPr lang="zh-CN" altLang="en-US" b="1"/>
              <a:t>因着信，亚伯拉罕 在蒙召的时候，就听命往他将要承受为业的地方去；他出去的时候，还不知道要往哪里去。</a:t>
            </a:r>
          </a:p>
          <a:p>
            <a:r>
              <a:rPr lang="en-US" altLang="zh-CN" b="1"/>
              <a:t>9 </a:t>
            </a:r>
            <a:r>
              <a:rPr lang="zh-CN" altLang="en-US" b="1"/>
              <a:t>因着信，他在应许之地寄居，好像是在异乡，与承受同样应许的 以撒、雅各 一样，住在帐棚里。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9600" dirty="0">
                <a:solidFill>
                  <a:srgbClr val="FFFFFF"/>
                </a:solidFill>
                <a:cs typeface="+mj-cs"/>
              </a:rPr>
              <a:t>快速测验</a:t>
            </a:r>
            <a:endParaRPr lang="en-US" sz="9600" dirty="0">
              <a:solidFill>
                <a:srgbClr val="FFFFFF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9407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688"/>
            <a:ext cx="9144000" cy="681831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39552" y="1641475"/>
            <a:ext cx="820891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希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11:13</a:t>
            </a: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cs typeface="+mn-cs"/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"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 这 些 人 都 是 存 着 信 心 死 的 ， 并 没 有 得 着 所 应 许 的 ， 却 从 远 处 望 见 ， 且 欢 喜 迎 接 ， 又 承 认 自 己 在 世 上 是 客 旅 ， 是 寄 居 的 。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 "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cs typeface="+mn-cs"/>
            </a:endParaRP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cs typeface="+mn-cs"/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16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节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cs typeface="+mn-cs"/>
            </a:endParaRPr>
          </a:p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" 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所 以 神 被 称 为 他 们 的 神 ， 并 不 以 为 耻 。 因 为 他 已 经 给 他 们 预 备 了 一 座 城 。</a:t>
            </a: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 "</a:t>
            </a:r>
            <a:r>
              <a:rPr lang="zh-CN" altLang="en-US" sz="2800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2466" name="Picture 3" descr="OABSO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5091113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562600" y="381000"/>
            <a:ext cx="358140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chemeClr val="bg1"/>
                </a:solidFill>
                <a:cs typeface="+mn-cs"/>
              </a:rPr>
              <a:t>驯服
</a:t>
            </a:r>
            <a:r>
              <a:rPr lang="zh-CN" altLang="en-US" sz="2800" b="1" dirty="0">
                <a:solidFill>
                  <a:schemeClr val="bg1"/>
                </a:solidFill>
                <a:cs typeface="+mn-cs"/>
              </a:rPr>
              <a:t>创</a:t>
            </a:r>
            <a:r>
              <a:rPr lang="en-US" sz="2800" b="1" dirty="0">
                <a:solidFill>
                  <a:schemeClr val="bg1"/>
                </a:solidFill>
                <a:cs typeface="+mn-cs"/>
              </a:rPr>
              <a:t>22:6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>
                <a:solidFill>
                  <a:schemeClr val="bg1"/>
                </a:solidFill>
              </a:rPr>
              <a:t>“</a:t>
            </a:r>
            <a:r>
              <a:rPr lang="zh-CN" altLang="en-US" sz="3200" dirty="0">
                <a:solidFill>
                  <a:schemeClr val="bg1"/>
                </a:solidFill>
              </a:rPr>
              <a:t>亚 伯 拉 罕 把 燔 祭 的 柴 放 在 他 儿 子 以 撒 身 上 ， 自 己 手 里 拿 着 火 与 刀 。</a:t>
            </a:r>
            <a:r>
              <a:rPr lang="en-US" altLang="zh-CN" sz="3200" dirty="0">
                <a:solidFill>
                  <a:schemeClr val="bg1"/>
                </a:solidFill>
              </a:rPr>
              <a:t>”</a:t>
            </a:r>
            <a:endParaRPr lang="en-US" sz="3600" b="1" dirty="0">
              <a:solidFill>
                <a:schemeClr val="bg1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64514" name="Picture 3" descr="OABSO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830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181600" y="1355725"/>
            <a:ext cx="3581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i="1" dirty="0">
                <a:latin typeface="Times New Roman" charset="0"/>
                <a:cs typeface="+mn-cs"/>
              </a:rPr>
              <a:t>“</a:t>
            </a:r>
            <a:r>
              <a:rPr lang="zh-CN" altLang="en-US" sz="3600" dirty="0"/>
              <a:t>你 们 既 属 乎 基 督 ， 就 是 亚 伯 拉 罕 的 后 裔 ， 是 照 着 应 许 承 受 产 业 的 了</a:t>
            </a:r>
            <a:r>
              <a:rPr lang="en-US" sz="5400" b="1" i="1" dirty="0">
                <a:latin typeface="Times New Roman" charset="0"/>
                <a:cs typeface="+mn-cs"/>
              </a:rPr>
              <a:t>.”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5181600" y="62023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latin typeface="Times New Roman" charset="0"/>
                <a:cs typeface="+mn-cs"/>
              </a:rPr>
              <a:t>加</a:t>
            </a:r>
            <a:r>
              <a:rPr lang="en-US" sz="3200" b="1" dirty="0">
                <a:latin typeface="Times New Roman" charset="0"/>
                <a:cs typeface="+mn-cs"/>
              </a:rPr>
              <a:t>3:29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76475"/>
            <a:ext cx="7632700" cy="23050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7200" b="1" dirty="0">
                <a:solidFill>
                  <a:srgbClr val="FFFFFF"/>
                </a:solidFill>
                <a:cs typeface="+mj-cs"/>
              </a:rPr>
              <a:t>祝福的</a:t>
            </a:r>
            <a:br>
              <a:rPr lang="en-US" altLang="zh-CN" sz="7200" b="1" dirty="0">
                <a:solidFill>
                  <a:srgbClr val="FFFFFF"/>
                </a:solidFill>
                <a:cs typeface="+mj-cs"/>
              </a:rPr>
            </a:br>
            <a:r>
              <a:rPr lang="zh-CN" altLang="en-US" sz="7200" b="1" dirty="0">
                <a:solidFill>
                  <a:srgbClr val="FFFFFF"/>
                </a:solidFill>
                <a:cs typeface="+mj-cs"/>
              </a:rPr>
              <a:t>第三个秘密</a:t>
            </a:r>
            <a:endParaRPr lang="en-US" sz="7200" b="1" dirty="0">
              <a:solidFill>
                <a:srgbClr val="FFFFFF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514600"/>
            <a:ext cx="4572000" cy="3429000"/>
          </a:xfrm>
        </p:spPr>
        <p:txBody>
          <a:bodyPr/>
          <a:lstStyle/>
          <a:p>
            <a:pPr marL="4763" indent="-4763" eaLnBrk="1" hangingPunct="1">
              <a:buFontTx/>
              <a:buNone/>
              <a:defRPr/>
            </a:pPr>
            <a:r>
              <a:rPr lang="en-US" sz="2400" b="1" dirty="0">
                <a:solidFill>
                  <a:srgbClr val="FFFFFF"/>
                </a:solidFill>
                <a:cs typeface="+mn-cs"/>
              </a:rPr>
              <a:t>创25:23</a:t>
            </a:r>
          </a:p>
          <a:p>
            <a:pPr marL="4763" indent="-4763" eaLnBrk="1" hangingPunct="1"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</a:rPr>
              <a:t>耶 和 华 对 她 说 ， 两 国 在 你 腹 内 。 两 族 要 从 你 身 上 出 来 。 这 族 必 强 于 那 族 。 将 来 </a:t>
            </a:r>
            <a:r>
              <a:rPr lang="zh-CN" altLang="en-US" dirty="0">
                <a:solidFill>
                  <a:srgbClr val="FFFF00"/>
                </a:solidFill>
              </a:rPr>
              <a:t>大 的 要 服 事 小 的 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  <a:endParaRPr lang="en-US" sz="2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4800" y="304800"/>
            <a:ext cx="4343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zh-CN" altLang="en-US" sz="4400" b="1" dirty="0">
                <a:solidFill>
                  <a:srgbClr val="FFFFFF"/>
                </a:solidFill>
                <a:cs typeface="+mn-cs"/>
              </a:rPr>
              <a:t>上帝的</a:t>
            </a:r>
            <a:endParaRPr lang="en-US" altLang="zh-CN" sz="4400" b="1" dirty="0">
              <a:solidFill>
                <a:srgbClr val="FFFFFF"/>
              </a:solidFill>
              <a:cs typeface="+mn-cs"/>
            </a:endParaRPr>
          </a:p>
          <a:p>
            <a:pPr algn="ctr">
              <a:defRPr/>
            </a:pPr>
            <a:r>
              <a:rPr lang="zh-CN" altLang="en-US" sz="4400" b="1" dirty="0">
                <a:solidFill>
                  <a:srgbClr val="FFFFFF"/>
                </a:solidFill>
                <a:cs typeface="+mn-cs"/>
              </a:rPr>
              <a:t>主权选择</a:t>
            </a:r>
            <a:endParaRPr lang="en-US" sz="4400" b="1" dirty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43016" name="Picture 8" descr="N08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609600"/>
            <a:ext cx="4173538" cy="54102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70658" name="Picture 3" descr="OJBSO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0"/>
            <a:ext cx="5900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876800" y="62484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zh-CN" altLang="en-US" sz="3200" b="1" dirty="0">
                <a:latin typeface="Times New Roman" charset="0"/>
                <a:cs typeface="+mn-cs"/>
              </a:rPr>
              <a:t>创</a:t>
            </a:r>
            <a:r>
              <a:rPr lang="en-US" sz="3200" b="1" dirty="0">
                <a:latin typeface="Times New Roman" charset="0"/>
                <a:cs typeface="+mn-cs"/>
              </a:rPr>
              <a:t>27:1-40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72706" name="Picture 3" descr="OJBSO02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0"/>
            <a:ext cx="5900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cs typeface="+mn-cs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zh-CN" altLang="en-US" b="1" dirty="0">
                <a:cs typeface="+mn-cs"/>
              </a:rPr>
              <a:t>创</a:t>
            </a:r>
            <a:r>
              <a:rPr lang="en-US" b="1" dirty="0">
                <a:cs typeface="+mn-cs"/>
              </a:rPr>
              <a:t>27:27-29</a:t>
            </a:r>
          </a:p>
          <a:p>
            <a:pPr>
              <a:spcBef>
                <a:spcPct val="20000"/>
              </a:spcBef>
              <a:defRPr/>
            </a:pPr>
            <a:br>
              <a:rPr lang="en-US" b="1" dirty="0">
                <a:cs typeface="+mn-cs"/>
              </a:rPr>
            </a:br>
            <a:r>
              <a:rPr lang="zh-CN" altLang="en-US" dirty="0"/>
              <a:t>他 父 亲 一 闻 他 衣 服 上 的 香 气 ， 就 给 他 祝 福 ， 说 ， 我 儿 的 香 气 如 同 耶 和 华 赐 福 之 田 地 的 香 气 一 样 。 愿 神 赐 你 天 上 的 甘 露 ， 地 上 的 肥 土 ， 并 许 多 五 谷 新 酒 。</a:t>
            </a:r>
            <a:endParaRPr lang="en-US" altLang="zh-CN" dirty="0"/>
          </a:p>
          <a:p>
            <a:pPr>
              <a:spcBef>
                <a:spcPct val="20000"/>
              </a:spcBef>
              <a:defRPr/>
            </a:pPr>
            <a:r>
              <a:rPr lang="zh-CN" altLang="en-US" dirty="0"/>
              <a:t>愿 多 民 事 奉 你 ， 多 国 跪 拜 你 。 愿 你 作 你 弟 兄 的 主 。 你 母 亲 的 儿 子 向 你 跪 拜 。 凡 咒 诅 你 的 ， 愿 他 受 咒 诅 。 为 你 祝 福 的 ， 愿 他 蒙 福 。</a:t>
            </a:r>
            <a:endParaRPr lang="en-US" b="1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Dsc09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437063" y="0"/>
            <a:ext cx="55451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u="sng" dirty="0">
                <a:cs typeface="+mn-cs"/>
              </a:rPr>
              <a:t>他太毛茸茸了，雅各的兄弟
</a:t>
            </a:r>
            <a:endParaRPr lang="en-US" dirty="0">
              <a:latin typeface="Times New Roman" charset="0"/>
              <a:cs typeface="+mn-cs"/>
            </a:endParaRPr>
          </a:p>
        </p:txBody>
      </p:sp>
      <p:pic>
        <p:nvPicPr>
          <p:cNvPr id="80901" name="Picture 5" descr="jacbes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7"/>
          <a:stretch>
            <a:fillRect/>
          </a:stretch>
        </p:blipFill>
        <p:spPr bwMode="auto">
          <a:xfrm>
            <a:off x="6207125" y="3509963"/>
            <a:ext cx="2503488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jacobandes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6898" r="5553" b="20482"/>
          <a:stretch>
            <a:fillRect/>
          </a:stretch>
        </p:blipFill>
        <p:spPr bwMode="auto">
          <a:xfrm>
            <a:off x="6199188" y="693738"/>
            <a:ext cx="2563812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03" name="Group 7"/>
          <p:cNvGrpSpPr>
            <a:grpSpLocks/>
          </p:cNvGrpSpPr>
          <p:nvPr/>
        </p:nvGrpSpPr>
        <p:grpSpPr bwMode="auto">
          <a:xfrm>
            <a:off x="5180013" y="660400"/>
            <a:ext cx="3819525" cy="6197600"/>
            <a:chOff x="3483" y="416"/>
            <a:chExt cx="2497" cy="3904"/>
          </a:xfrm>
        </p:grpSpPr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3483" y="416"/>
              <a:ext cx="2497" cy="3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pic>
          <p:nvPicPr>
            <p:cNvPr id="74764" name="Picture 9" descr="JacobandEsau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431"/>
              <a:ext cx="1932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906" name="Picture 10" descr="gen33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578225"/>
            <a:ext cx="2989262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11" descr="feb219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014788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12" descr="jacobandes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6744" r="5064" b="19894"/>
          <a:stretch>
            <a:fillRect/>
          </a:stretch>
        </p:blipFill>
        <p:spPr bwMode="auto">
          <a:xfrm>
            <a:off x="76200" y="76200"/>
            <a:ext cx="4270375" cy="4467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2" name="Picture 13" descr="esausellsbirthrigh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132263"/>
            <a:ext cx="4525962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Dsc09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4953000"/>
            <a:ext cx="9144000" cy="1752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52578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FFFFFF"/>
                </a:solidFill>
                <a:cs typeface="+mn-cs"/>
              </a:rPr>
              <a:t>神对雅各的选择终于战胜了他，</a:t>
            </a:r>
            <a:endParaRPr lang="en-US" altLang="zh-CN" sz="3200" b="1" dirty="0">
              <a:solidFill>
                <a:srgbClr val="FFFFFF"/>
              </a:solidFill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FFFFFF"/>
                </a:solidFill>
                <a:cs typeface="+mn-cs"/>
              </a:rPr>
              <a:t>而不受雅各的操纵。
</a:t>
            </a:r>
            <a:endParaRPr lang="en-US" sz="32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9144000" cy="1222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28600" y="76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cs typeface="+mn-cs"/>
              </a:rPr>
              <a:t>创世记 </a:t>
            </a:r>
            <a:r>
              <a:rPr lang="en-US" altLang="zh-CN" sz="3200" b="1" dirty="0">
                <a:cs typeface="+mn-cs"/>
              </a:rPr>
              <a:t>33
</a:t>
            </a:r>
            <a:r>
              <a:rPr lang="zh-CN" altLang="en-US" sz="3200" b="1" dirty="0">
                <a:cs typeface="+mn-cs"/>
              </a:rPr>
              <a:t>雅 各</a:t>
            </a:r>
            <a:r>
              <a:rPr lang="en-US" sz="3200" b="1" dirty="0">
                <a:cs typeface="+mn-cs"/>
              </a:rPr>
              <a:t>: </a:t>
            </a:r>
            <a:r>
              <a:rPr lang="zh-CN" altLang="en-US" sz="3200" b="1" dirty="0">
                <a:cs typeface="+mn-cs"/>
              </a:rPr>
              <a:t>从欺骗者到信徒</a:t>
            </a:r>
            <a:endParaRPr lang="en-US" sz="3200" b="1" dirty="0"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34590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cs typeface="+mn-cs"/>
              </a:rPr>
              <a:t>玛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1:2-3</a:t>
            </a:r>
          </a:p>
          <a:p>
            <a:pPr eaLnBrk="1" hangingPunct="1">
              <a:buFontTx/>
              <a:buNone/>
              <a:defRPr/>
            </a:pPr>
            <a:r>
              <a:rPr lang="zh-CN" altLang="en-US" sz="2400" dirty="0">
                <a:solidFill>
                  <a:srgbClr val="FFFF00"/>
                </a:solidFill>
              </a:rPr>
              <a:t>耶 和 华 说 ， 我 曾 爱 你 们 。 </a:t>
            </a:r>
            <a:endParaRPr lang="en-US" altLang="zh-CN" sz="24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zh-CN" sz="24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sz="2400" dirty="0">
                <a:solidFill>
                  <a:srgbClr val="FFFF00"/>
                </a:solidFill>
              </a:rPr>
              <a:t>你 们 却 说 ， 你 在 何 事 上 爱 我 们 呢 ？ </a:t>
            </a:r>
            <a:endParaRPr lang="en-US" altLang="zh-CN" sz="24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altLang="zh-CN" sz="24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sz="2400" dirty="0">
                <a:solidFill>
                  <a:srgbClr val="FFFF00"/>
                </a:solidFill>
              </a:rPr>
              <a:t>耶 和 华 说 ， 以 扫 不 是 雅 各 的 哥 哥 吗 ？我 却 爱 雅 各 ， 恶 以 扫 ， 使 他 的 山 岭 荒凉 ， 把 他 的 地 业 交 给 旷 野 的 野 狗 。</a:t>
            </a:r>
            <a:endParaRPr lang="en-US" sz="18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533400" y="4724400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bg1"/>
                </a:solidFill>
                <a:cs typeface="+mn-cs"/>
              </a:rPr>
              <a:t>罗</a:t>
            </a:r>
            <a:r>
              <a:rPr lang="en-US" b="1" dirty="0">
                <a:solidFill>
                  <a:schemeClr val="bg1"/>
                </a:solidFill>
                <a:cs typeface="+mn-cs"/>
              </a:rPr>
              <a:t>9:13</a:t>
            </a:r>
          </a:p>
          <a:p>
            <a:pPr>
              <a:defRPr/>
            </a:pPr>
            <a:r>
              <a:rPr lang="zh-CN" altLang="en-US" dirty="0">
                <a:solidFill>
                  <a:srgbClr val="FFFF00"/>
                </a:solidFill>
              </a:rPr>
              <a:t>正 如 经 上 所 记 ， 雅 各 是 我 所 爱 的 ， 以 扫 是 我 所 恶 的 。</a:t>
            </a:r>
            <a:endParaRPr lang="en-US" b="1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706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b="1" dirty="0">
                <a:solidFill>
                  <a:srgbClr val="FFFFFF"/>
                </a:solidFill>
                <a:latin typeface="Arial"/>
                <a:cs typeface="+mj-cs"/>
              </a:rPr>
              <a:t>“</a:t>
            </a:r>
            <a:r>
              <a:rPr lang="zh-CN" altLang="en-US" b="1" dirty="0">
                <a:solidFill>
                  <a:srgbClr val="FFFFFF"/>
                </a:solidFill>
                <a:cs typeface="+mj-cs"/>
              </a:rPr>
              <a:t>年幼的得到祝福</a:t>
            </a:r>
            <a:r>
              <a:rPr lang="en-US" altLang="ja-JP" b="1" dirty="0">
                <a:solidFill>
                  <a:srgbClr val="FFFFFF"/>
                </a:solidFill>
                <a:latin typeface="Arial"/>
                <a:cs typeface="+mj-cs"/>
              </a:rPr>
              <a:t>"</a:t>
            </a:r>
            <a:r>
              <a:rPr lang="en-US" b="1" dirty="0">
                <a:solidFill>
                  <a:srgbClr val="FFFFFF"/>
                </a:solidFill>
                <a:cs typeface="+mj-cs"/>
              </a:rPr>
              <a:t>: </a:t>
            </a:r>
            <a:br>
              <a:rPr lang="en-US" b="1" dirty="0">
                <a:solidFill>
                  <a:srgbClr val="FFFFFF"/>
                </a:solidFill>
                <a:cs typeface="+mj-cs"/>
              </a:rPr>
            </a:br>
            <a:r>
              <a:rPr lang="zh-CN" altLang="en-US" b="1" dirty="0">
                <a:solidFill>
                  <a:srgbClr val="FFFFFF"/>
                </a:solidFill>
                <a:cs typeface="+mj-cs"/>
              </a:rPr>
              <a:t>快速测验</a:t>
            </a:r>
            <a:endParaRPr lang="en-US" b="1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04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1.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以下哪一位是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《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圣经</a:t>
            </a:r>
            <a:r>
              <a:rPr lang="en-US" altLang="zh-CN" dirty="0">
                <a:solidFill>
                  <a:srgbClr val="FFFFFF"/>
                </a:solidFill>
                <a:cs typeface="+mn-cs"/>
              </a:rPr>
              <a:t>》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中的长子</a:t>
            </a:r>
            <a:r>
              <a:rPr lang="en-US" dirty="0">
                <a:solidFill>
                  <a:srgbClr val="FFFFFF"/>
                </a:solidFill>
                <a:cs typeface="+mn-cs"/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a)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该隐</a:t>
            </a:r>
            <a:r>
              <a:rPr lang="en-US" dirty="0">
                <a:solidFill>
                  <a:srgbClr val="FFFFFF"/>
                </a:solidFill>
                <a:cs typeface="+mn-cs"/>
              </a:rPr>
              <a:t>,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以诺和西门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B) </a:t>
            </a:r>
            <a:r>
              <a:rPr lang="zh-CN" altLang="en-US" dirty="0">
                <a:solidFill>
                  <a:srgbClr val="FFFFFF"/>
                </a:solidFill>
              </a:rPr>
              <a:t>该隐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、贾菲斯和亚伯拉罕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c) </a:t>
            </a:r>
            <a:r>
              <a:rPr lang="zh-CN" altLang="en-US" dirty="0">
                <a:solidFill>
                  <a:srgbClr val="FFFFFF"/>
                </a:solidFill>
              </a:rPr>
              <a:t>该隐</a:t>
            </a:r>
            <a:r>
              <a:rPr lang="en-US" dirty="0">
                <a:solidFill>
                  <a:srgbClr val="FFFFFF"/>
                </a:solidFill>
                <a:cs typeface="+mn-cs"/>
              </a:rPr>
              <a:t>,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闪和鲁贝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80898" name="Picture 3" descr="OJSEJ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905000"/>
            <a:ext cx="367506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4" descr="OJSEM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11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876800" y="6248400"/>
            <a:ext cx="4267200" cy="57943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ial"/>
                <a:cs typeface="Arial"/>
              </a:rPr>
              <a:t>创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37:1-11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2" name="Picture 3" descr="OJSSP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0"/>
            <a:ext cx="914400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876800" y="6248400"/>
            <a:ext cx="4267200" cy="57943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ial"/>
                <a:cs typeface="Arial"/>
              </a:rPr>
              <a:t>创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37–40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/>
              <a:cs typeface="Arial"/>
            </a:endParaRPr>
          </a:p>
        </p:txBody>
      </p:sp>
      <p:pic>
        <p:nvPicPr>
          <p:cNvPr id="84994" name="Picture 3" descr="OJSSS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876800" y="6248400"/>
            <a:ext cx="4267200" cy="57943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Arial"/>
                <a:cs typeface="Arial"/>
              </a:rPr>
              <a:t>创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 41–50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  <a:cs typeface="Arial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/>
              <a:cs typeface="Arial"/>
            </a:endParaRPr>
          </a:p>
        </p:txBody>
      </p:sp>
      <p:pic>
        <p:nvPicPr>
          <p:cNvPr id="87043" name="Picture 4" descr="OJSSP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0"/>
            <a:ext cx="43259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5" descr="OJSSS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57200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876800" y="381000"/>
            <a:ext cx="4267200" cy="120032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FFFF00"/>
                </a:solidFill>
                <a:latin typeface="Arial"/>
                <a:cs typeface="Arial"/>
              </a:rPr>
              <a:t>"</a:t>
            </a:r>
            <a:r>
              <a:rPr lang="zh-CN" altLang="en-US" sz="3200" dirty="0">
                <a:solidFill>
                  <a:srgbClr val="FFFF00"/>
                </a:solidFill>
              </a:rPr>
              <a:t> 从 前 你 们 的 意 思 是 要 害 我 ，</a:t>
            </a:r>
            <a:endParaRPr lang="en-US" sz="4000" b="1" i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876800" y="6248400"/>
            <a:ext cx="4267200" cy="46166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Arial"/>
                <a:cs typeface="Arial"/>
              </a:rPr>
              <a:t>创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50:20 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81769" y="3746501"/>
            <a:ext cx="4267200" cy="156966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dirty="0">
                <a:solidFill>
                  <a:srgbClr val="FFFF00"/>
                </a:solidFill>
              </a:rPr>
              <a:t>但 神 的 意 思 原 是 好 的 ， 要 保 全 许 多 人 的 性 命 </a:t>
            </a:r>
            <a:endParaRPr lang="en-US" sz="4000" b="1" i="1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utoUpdateAnimBg="0"/>
      <p:bldP spid="8500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j-cs"/>
              </a:rPr>
              <a:t>现在谁是得祝福者？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3600" b="1" dirty="0">
                <a:solidFill>
                  <a:srgbClr val="FFFFFF"/>
                </a:solidFill>
                <a:cs typeface="+mn-cs"/>
              </a:rPr>
              <a:t>那些有顺从的心，先寻求神的旨意的人（马太福音</a:t>
            </a:r>
            <a:r>
              <a:rPr lang="en-US" altLang="zh-CN" sz="3600" b="1" dirty="0">
                <a:solidFill>
                  <a:srgbClr val="FFFFFF"/>
                </a:solidFill>
                <a:cs typeface="+mn-cs"/>
              </a:rPr>
              <a:t>6</a:t>
            </a:r>
            <a:r>
              <a:rPr lang="zh-CN" altLang="en-US" sz="3600" b="1" dirty="0">
                <a:solidFill>
                  <a:srgbClr val="FFFFFF"/>
                </a:solidFill>
                <a:cs typeface="+mn-cs"/>
              </a:rPr>
              <a:t>：</a:t>
            </a:r>
            <a:r>
              <a:rPr lang="en-US" altLang="zh-CN" sz="3600" b="1" dirty="0">
                <a:solidFill>
                  <a:srgbClr val="FFFFFF"/>
                </a:solidFill>
                <a:cs typeface="+mn-cs"/>
              </a:rPr>
              <a:t>33</a:t>
            </a:r>
            <a:r>
              <a:rPr lang="zh-CN" altLang="en-US" sz="3600" b="1" dirty="0">
                <a:solidFill>
                  <a:srgbClr val="FFFFFF"/>
                </a:solidFill>
                <a:cs typeface="+mn-cs"/>
              </a:rPr>
              <a:t>）
在神眼中公义和忠心的人</a:t>
            </a:r>
            <a:endParaRPr lang="en-US" sz="3600" b="1" dirty="0">
              <a:solidFill>
                <a:srgbClr val="FFFFFF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600" b="1" dirty="0">
                <a:solidFill>
                  <a:srgbClr val="FFFFFF"/>
                </a:solidFill>
                <a:cs typeface="+mn-cs"/>
              </a:rPr>
              <a:t>那些遵守神的诫命和生活原则的人（八福）
上帝的主权</a:t>
            </a:r>
            <a:endParaRPr lang="en-US" sz="3600" b="1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8458200" cy="2514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6600" b="1" dirty="0">
                <a:solidFill>
                  <a:srgbClr val="FFFFFF"/>
                </a:solidFill>
                <a:cs typeface="+mj-cs"/>
              </a:rPr>
              <a:t>问答时间
</a:t>
            </a:r>
            <a:endParaRPr lang="en-US" sz="6600" b="1" dirty="0">
              <a:solidFill>
                <a:srgbClr val="FFFFFF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j-cs"/>
              </a:rPr>
              <a:t>得到祝福</a:t>
            </a:r>
            <a:r>
              <a:rPr lang="en-US" altLang="zh-CN" dirty="0">
                <a:solidFill>
                  <a:srgbClr val="FFFFFF"/>
                </a:solidFill>
                <a:cs typeface="+mj-cs"/>
              </a:rPr>
              <a:t> </a:t>
            </a:r>
            <a:r>
              <a:rPr lang="zh-CN" altLang="en-US" dirty="0">
                <a:solidFill>
                  <a:srgbClr val="FFFFFF"/>
                </a:solidFill>
                <a:cs typeface="+mj-cs"/>
              </a:rPr>
              <a:t>讨论组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zh-CN" altLang="en-US" sz="2800" b="1" dirty="0">
                <a:solidFill>
                  <a:srgbClr val="FFFFFF"/>
                </a:solidFill>
                <a:cs typeface="+mn-cs"/>
              </a:rPr>
              <a:t>为什么只有一些小儿子在祝福中？ （为什么大儿子闪仍然被选中？</a:t>
            </a:r>
            <a:endParaRPr lang="en-US" sz="2800" b="1" dirty="0">
              <a:solidFill>
                <a:srgbClr val="FFFFFF"/>
              </a:solidFill>
              <a:cs typeface="+mn-cs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en-US" altLang="zh-CN" sz="2800" b="1" dirty="0">
              <a:solidFill>
                <a:srgbClr val="FFFFFF"/>
              </a:solidFill>
              <a:cs typeface="+mn-cs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zh-CN" altLang="en-US" sz="2800" b="1" dirty="0">
                <a:solidFill>
                  <a:srgbClr val="FFFFFF"/>
                </a:solidFill>
                <a:cs typeface="+mn-cs"/>
              </a:rPr>
              <a:t>祝福是传给犹大（</a:t>
            </a:r>
            <a:r>
              <a:rPr lang="en-US" altLang="zh-CN" sz="2800" b="1" dirty="0">
                <a:solidFill>
                  <a:srgbClr val="FFFFFF"/>
                </a:solidFill>
                <a:cs typeface="+mn-cs"/>
              </a:rPr>
              <a:t>49</a:t>
            </a:r>
            <a:r>
              <a:rPr lang="zh-CN" altLang="en-US" sz="2800" b="1" dirty="0">
                <a:solidFill>
                  <a:srgbClr val="FFFFFF"/>
                </a:solidFill>
                <a:cs typeface="+mn-cs"/>
              </a:rPr>
              <a:t>：</a:t>
            </a:r>
            <a:r>
              <a:rPr lang="en-US" altLang="zh-CN" sz="2800" b="1" dirty="0">
                <a:solidFill>
                  <a:srgbClr val="FFFFFF"/>
                </a:solidFill>
                <a:cs typeface="+mn-cs"/>
              </a:rPr>
              <a:t>8-12</a:t>
            </a:r>
            <a:r>
              <a:rPr lang="zh-CN" altLang="en-US" sz="2800" b="1" dirty="0">
                <a:solidFill>
                  <a:srgbClr val="FFFFFF"/>
                </a:solidFill>
                <a:cs typeface="+mn-cs"/>
              </a:rPr>
              <a:t>）还是约瑟（创</a:t>
            </a:r>
            <a:r>
              <a:rPr lang="en-US" altLang="zh-CN" sz="2800" b="1" dirty="0">
                <a:solidFill>
                  <a:srgbClr val="FFFFFF"/>
                </a:solidFill>
                <a:cs typeface="+mn-cs"/>
              </a:rPr>
              <a:t>48</a:t>
            </a:r>
            <a:r>
              <a:rPr lang="zh-CN" altLang="en-US" sz="2800" b="1" dirty="0">
                <a:solidFill>
                  <a:srgbClr val="FFFFFF"/>
                </a:solidFill>
                <a:cs typeface="+mn-cs"/>
              </a:rPr>
              <a:t>）？</a:t>
            </a:r>
            <a:endParaRPr lang="en-US" sz="2800" b="1" dirty="0">
              <a:solidFill>
                <a:srgbClr val="FFFFFF"/>
              </a:solidFill>
              <a:cs typeface="+mn-cs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en-US" sz="2800" b="1" dirty="0">
              <a:solidFill>
                <a:srgbClr val="FFFFFF"/>
              </a:solidFill>
              <a:cs typeface="+mn-cs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zh-CN" altLang="en-US" sz="2800" b="1" dirty="0">
                <a:solidFill>
                  <a:srgbClr val="FFFFFF"/>
                </a:solidFill>
                <a:cs typeface="+mn-cs"/>
              </a:rPr>
              <a:t>我们今天应该只祝福我们的一个孩子吗？ 为什么或为什么不？</a:t>
            </a:r>
            <a:endParaRPr lang="en-US" sz="2800" b="1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SimSun" charset="0"/>
                <a:cs typeface="SimSun" charset="0"/>
              </a:rPr>
              <a:t>免费获取这讲解</a:t>
            </a:r>
            <a:r>
              <a:rPr kumimoji="0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7548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旧约全书概论链接地址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28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9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838158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2.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这是以下一对兄弟姐妹中较年幼的</a:t>
            </a:r>
            <a:r>
              <a:rPr lang="en-US" dirty="0">
                <a:solidFill>
                  <a:srgbClr val="FFFFFF"/>
                </a:solidFill>
                <a:cs typeface="+mn-cs"/>
              </a:rPr>
              <a:t>?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a)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利亚或拉结
</a:t>
            </a:r>
            <a:r>
              <a:rPr lang="en-US" dirty="0">
                <a:solidFill>
                  <a:srgbClr val="FFFFFF"/>
                </a:solidFill>
                <a:cs typeface="+mn-cs"/>
              </a:rPr>
              <a:t>b)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亚伦或摩西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c)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雅各或约翰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d)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安德鲁或彼得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e)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李显扬或李显龙
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j-cs"/>
              </a:rPr>
              <a:t>答案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5715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1c -</a:t>
            </a:r>
            <a:r>
              <a:rPr lang="zh-CN" altLang="en-US" dirty="0">
                <a:solidFill>
                  <a:srgbClr val="FFFFFF"/>
                </a:solidFill>
              </a:rPr>
              <a:t>该隐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zh-CN" altLang="en-US" dirty="0">
                <a:solidFill>
                  <a:srgbClr val="FFFFFF"/>
                </a:solidFill>
              </a:rPr>
              <a:t>闪和鲁贝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2a.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利亚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2b.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摩西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2c.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约翰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2d.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安德鲁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2e. </a:t>
            </a:r>
            <a:r>
              <a:rPr lang="zh-CN" altLang="en-US" dirty="0">
                <a:solidFill>
                  <a:srgbClr val="FFFFFF"/>
                </a:solidFill>
                <a:cs typeface="+mn-cs"/>
              </a:rPr>
              <a:t>李显扬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Clouds &amp; Sky 006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066800" y="685800"/>
            <a:ext cx="7010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年幼的</a:t>
            </a:r>
            <a:endParaRPr lang="en-US" altLang="zh-CN" sz="9600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cs typeface="+mn-cs"/>
            </a:endParaRPr>
          </a:p>
          <a:p>
            <a:pPr algn="ctr"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得到祝福</a:t>
            </a:r>
            <a:endParaRPr lang="en-US" sz="9600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j-cs"/>
              </a:rPr>
              <a:t>有什么大不了的？
</a:t>
            </a:r>
            <a:endParaRPr lang="en-US" dirty="0">
              <a:solidFill>
                <a:srgbClr val="FFFFFF"/>
              </a:solidFill>
              <a:cs typeface="+mj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176463"/>
            <a:ext cx="6400800" cy="4060825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n-cs"/>
              </a:rPr>
              <a:t>如果头生的儿子在旧约时代如此重要，那么为什么亚伯、以撒、雅各、犹大和约瑟对他们第一胎的兄弟享有特权的祝福呢？
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algn="l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cs typeface="+mn-cs"/>
              </a:rPr>
              <a:t>上帝有偏爱吗？
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poppies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400"/>
            <a:ext cx="9144000" cy="6832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755576" y="1600200"/>
            <a:ext cx="763284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96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那些的
祝福</a:t>
            </a:r>
            <a:r>
              <a:rPr lang="en-US" sz="96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cs typeface="+mn-cs"/>
              </a:rPr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2100</Words>
  <Application>Microsoft Macintosh PowerPoint</Application>
  <PresentationFormat>On-screen Show (4:3)</PresentationFormat>
  <Paragraphs>221</Paragraphs>
  <Slides>48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ＭＳ Ｐゴシック</vt:lpstr>
      <vt:lpstr>Arial</vt:lpstr>
      <vt:lpstr>Book Antiqua</vt:lpstr>
      <vt:lpstr>Times New Roman</vt:lpstr>
      <vt:lpstr>Wingdings</vt:lpstr>
      <vt:lpstr>Default Design</vt:lpstr>
      <vt:lpstr>Orbit</vt:lpstr>
      <vt:lpstr>21_Default Design</vt:lpstr>
      <vt:lpstr>Photo Editor Photo</vt:lpstr>
      <vt:lpstr>祝福</vt:lpstr>
      <vt:lpstr>以 爱 相 连</vt:lpstr>
      <vt:lpstr>快速测验</vt:lpstr>
      <vt:lpstr>“年幼的得到祝福":  快速测验</vt:lpstr>
      <vt:lpstr>PowerPoint Presentation</vt:lpstr>
      <vt:lpstr>答案</vt:lpstr>
      <vt:lpstr>PowerPoint Presentation</vt:lpstr>
      <vt:lpstr>有什么大不了的？
</vt:lpstr>
      <vt:lpstr>PowerPoint Presentation</vt:lpstr>
      <vt:lpstr>祝福的範围</vt:lpstr>
      <vt:lpstr>OT 祝福的独特性</vt:lpstr>
      <vt:lpstr>父权祝福</vt:lpstr>
      <vt:lpstr>创世记的祝福
</vt:lpstr>
      <vt:lpstr>祝福的概念：2个方面</vt:lpstr>
      <vt:lpstr>人祝福人</vt:lpstr>
      <vt:lpstr>年幼的儿子得到祝福(红色)</vt:lpstr>
      <vt:lpstr>旧约和新约祝福之间的差异</vt:lpstr>
      <vt:lpstr>追踪 创世约 年幼的得到祝福 的主题
</vt:lpstr>
      <vt:lpstr>PowerPoint Presentation</vt:lpstr>
      <vt:lpstr>PowerPoint Presentation</vt:lpstr>
      <vt:lpstr>PowerPoint Presentation</vt:lpstr>
      <vt:lpstr>PowerPoint Presentation</vt:lpstr>
      <vt:lpstr>上帝甚至在献祭之前就知道该隐的心。 所以上帝拒绝了该隐的祭品。 该隐把嫉妒的辛酸记在心里，这在他杀死弟弟时就暴露了出来。
</vt:lpstr>
      <vt:lpstr>总结</vt:lpstr>
      <vt:lpstr>PowerPoint Presentation</vt:lpstr>
      <vt:lpstr>亚伯拉罕也是年幼的</vt:lpstr>
      <vt:lpstr>亚伯拉罕的约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祝福的 第三个秘密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现在谁是得祝福者？</vt:lpstr>
      <vt:lpstr>问答时间
</vt:lpstr>
      <vt:lpstr>得到祝福 讨论组</vt:lpstr>
      <vt:lpstr>旧约全书概论链接地址 BibleStudyDownloads.org</vt:lpstr>
      <vt:lpstr>Black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 Ley</dc:creator>
  <cp:lastModifiedBy>Rick Griffith</cp:lastModifiedBy>
  <cp:revision>97</cp:revision>
  <cp:lastPrinted>2004-08-26T09:47:05Z</cp:lastPrinted>
  <dcterms:created xsi:type="dcterms:W3CDTF">2011-08-19T09:13:19Z</dcterms:created>
  <dcterms:modified xsi:type="dcterms:W3CDTF">2025-10-26T17:18:39Z</dcterms:modified>
</cp:coreProperties>
</file>