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1" r:id="rId2"/>
    <p:sldMasterId id="2147483649" r:id="rId3"/>
    <p:sldMasterId id="2147483788" r:id="rId4"/>
    <p:sldMasterId id="2147483801" r:id="rId5"/>
    <p:sldMasterId id="2147483919" r:id="rId6"/>
    <p:sldMasterId id="2147483931" r:id="rId7"/>
    <p:sldMasterId id="2147483943" r:id="rId8"/>
    <p:sldMasterId id="2147483967" r:id="rId9"/>
    <p:sldMasterId id="2147483980" r:id="rId10"/>
    <p:sldMasterId id="2147483992" r:id="rId11"/>
    <p:sldMasterId id="2147484004" r:id="rId12"/>
    <p:sldMasterId id="2147484422" r:id="rId13"/>
    <p:sldMasterId id="2147484659" r:id="rId14"/>
    <p:sldMasterId id="2147488056" r:id="rId15"/>
    <p:sldMasterId id="2147488068" r:id="rId16"/>
    <p:sldMasterId id="2147488081" r:id="rId17"/>
  </p:sldMasterIdLst>
  <p:notesMasterIdLst>
    <p:notesMasterId r:id="rId106"/>
  </p:notesMasterIdLst>
  <p:sldIdLst>
    <p:sldId id="302" r:id="rId18"/>
    <p:sldId id="400" r:id="rId19"/>
    <p:sldId id="303" r:id="rId20"/>
    <p:sldId id="304" r:id="rId21"/>
    <p:sldId id="360" r:id="rId22"/>
    <p:sldId id="385" r:id="rId23"/>
    <p:sldId id="401" r:id="rId24"/>
    <p:sldId id="402" r:id="rId25"/>
    <p:sldId id="403" r:id="rId26"/>
    <p:sldId id="404" r:id="rId27"/>
    <p:sldId id="405" r:id="rId28"/>
    <p:sldId id="406" r:id="rId29"/>
    <p:sldId id="506" r:id="rId30"/>
    <p:sldId id="465" r:id="rId31"/>
    <p:sldId id="466" r:id="rId32"/>
    <p:sldId id="467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509" r:id="rId47"/>
    <p:sldId id="482" r:id="rId48"/>
    <p:sldId id="483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503" r:id="rId64"/>
    <p:sldId id="504" r:id="rId65"/>
    <p:sldId id="443" r:id="rId66"/>
    <p:sldId id="512" r:id="rId67"/>
    <p:sldId id="445" r:id="rId68"/>
    <p:sldId id="446" r:id="rId69"/>
    <p:sldId id="447" r:id="rId70"/>
    <p:sldId id="448" r:id="rId71"/>
    <p:sldId id="449" r:id="rId72"/>
    <p:sldId id="450" r:id="rId73"/>
    <p:sldId id="451" r:id="rId74"/>
    <p:sldId id="452" r:id="rId75"/>
    <p:sldId id="384" r:id="rId76"/>
    <p:sldId id="390" r:id="rId77"/>
    <p:sldId id="391" r:id="rId78"/>
    <p:sldId id="392" r:id="rId79"/>
    <p:sldId id="393" r:id="rId80"/>
    <p:sldId id="511" r:id="rId81"/>
    <p:sldId id="395" r:id="rId82"/>
    <p:sldId id="396" r:id="rId83"/>
    <p:sldId id="398" r:id="rId84"/>
    <p:sldId id="462" r:id="rId85"/>
    <p:sldId id="378" r:id="rId86"/>
    <p:sldId id="369" r:id="rId87"/>
    <p:sldId id="370" r:id="rId88"/>
    <p:sldId id="371" r:id="rId89"/>
    <p:sldId id="380" r:id="rId90"/>
    <p:sldId id="381" r:id="rId91"/>
    <p:sldId id="374" r:id="rId92"/>
    <p:sldId id="373" r:id="rId93"/>
    <p:sldId id="377" r:id="rId94"/>
    <p:sldId id="368" r:id="rId95"/>
    <p:sldId id="388" r:id="rId96"/>
    <p:sldId id="454" r:id="rId97"/>
    <p:sldId id="455" r:id="rId98"/>
    <p:sldId id="463" r:id="rId99"/>
    <p:sldId id="464" r:id="rId100"/>
    <p:sldId id="458" r:id="rId101"/>
    <p:sldId id="510" r:id="rId102"/>
    <p:sldId id="459" r:id="rId103"/>
    <p:sldId id="460" r:id="rId104"/>
    <p:sldId id="461" r:id="rId10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9FC6"/>
    <a:srgbClr val="7A81FF"/>
    <a:srgbClr val="FFFFFF"/>
    <a:srgbClr val="C00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58"/>
    <p:restoredTop sz="94700"/>
  </p:normalViewPr>
  <p:slideViewPr>
    <p:cSldViewPr>
      <p:cViewPr varScale="1">
        <p:scale>
          <a:sx n="87" d="100"/>
          <a:sy n="87" d="100"/>
        </p:scale>
        <p:origin x="208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9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6" Type="http://schemas.openxmlformats.org/officeDocument/2006/relationships/slideMaster" Target="slideMasters/slideMaster16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viewProps" Target="viewProps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theme" Target="theme/theme1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tableStyles" Target="tableStyles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A9A424-1493-F346-82B8-5D2F87DBB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0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5CB29D-B19B-C84D-B585-567E2F05D36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348859-3910-294E-A430-17F92DA8895F}" type="slidenum">
              <a:rPr lang="en-US" sz="1200">
                <a:solidFill>
                  <a:srgbClr val="FFFFFF"/>
                </a:solidFill>
              </a:rPr>
              <a:pPr/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1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24CF9B-6CE6-1B49-AD61-EAB56BB05FBE}" type="slidenum">
              <a:rPr lang="en-US" sz="1200">
                <a:solidFill>
                  <a:srgbClr val="FFFFFF"/>
                </a:solidFill>
              </a:rPr>
              <a:pPr/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3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DD3760-12E1-4041-A9DB-66C4F3908332}" type="slidenum">
              <a:rPr lang="en-US" sz="1200">
                <a:solidFill>
                  <a:srgbClr val="FFFFFF"/>
                </a:solidFill>
              </a:rPr>
              <a:pPr/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07F061-07EA-FF4A-8473-53CCF534AE40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D7C546-7FCF-E644-847B-964039F7C0F1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6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25D3F-9E5D-3F4C-ADA4-912A318D4385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8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3FC7AB-6E28-0A44-BA3D-AD8E14181DF6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D05065-1507-1545-BEF5-555A5712E17A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1C5CCA-4A61-6D45-BBCC-E075D0968B6E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7D410B-5E6D-5F44-848F-1DE8E18A38EC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9CF87C-DB40-D64F-A4BA-7FE676D44B44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AC3843-F67E-C54F-8ED6-36BB750E1CE2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9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C0C895-3AA7-7B4D-8CC8-3E48651D6A87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EA482C-5F1F-AA41-8C5D-51020CFDAE5F}" type="slidenum">
              <a:rPr lang="en-US" sz="1200">
                <a:solidFill>
                  <a:srgbClr val="000000"/>
                </a:solidFill>
              </a:rPr>
              <a:pPr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806644-B688-7142-9DCD-F5867A009BFC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5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9504F1-AB86-C14A-A6DC-0FFCAB109F7F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7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19D854-20B2-1C4B-B400-84660CBAB1B5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0AA570-6169-1041-975E-FBCD3E48EA27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1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C31FF4-B95B-1145-AEF9-7A58A8FE9B00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3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ED3D84-3A0D-164F-9585-87516B194D05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5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AE722E-726B-5B43-BC11-FF962F11E661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7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9394AC-2135-F744-90E9-D7234829F5B2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B5BCBA-BB98-4543-9790-4472B994A6CF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498DF2-AF77-6B40-B70B-ADAEC22A6D78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1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8D85E4-CDC3-1747-9957-1050A7BDC703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3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1C5FC0-D2A3-2A46-AC98-BFA53211500C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5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23B69F-C59C-6146-B3B6-3B1D485647B7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7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8C3A18-8028-1448-9993-C662B3BED512}" type="slidenum">
              <a:rPr lang="en-US" sz="1200">
                <a:solidFill>
                  <a:srgbClr val="000000"/>
                </a:solidFill>
              </a:rPr>
              <a:pPr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9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15E870-A849-DB48-A862-8D4B996CBA7D}" type="slidenum">
              <a:rPr lang="en-US" sz="1200">
                <a:solidFill>
                  <a:srgbClr val="000000"/>
                </a:solidFill>
              </a:rPr>
              <a:pPr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1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7E852C-B48C-014A-800F-81B02BDCDD50}" type="slidenum">
              <a:rPr lang="en-US" sz="1200">
                <a:solidFill>
                  <a:srgbClr val="000000"/>
                </a:solidFill>
              </a:rPr>
              <a:pPr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8833E5-6579-0B43-9C2B-24B55637B234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5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43A9C0-30D2-E44F-A198-15FC0CE0C70C}" type="slidenum">
              <a:rPr lang="en-US" sz="1200">
                <a:solidFill>
                  <a:srgbClr val="000000"/>
                </a:solidFill>
              </a:rPr>
              <a:pPr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561840-A361-F543-95C6-5E197D12BAF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EF102E-C14C-2544-B376-B7015893DE6A}" type="slidenum">
              <a:rPr lang="en-US" sz="1200">
                <a:solidFill>
                  <a:srgbClr val="000000"/>
                </a:solidFill>
              </a:rPr>
              <a:pPr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797EDE-E6C0-604D-9534-6AA2D393AC0D}" type="slidenum">
              <a:rPr lang="en-US" sz="1200">
                <a:solidFill>
                  <a:srgbClr val="000000"/>
                </a:solidFill>
              </a:rPr>
              <a:pPr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2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AF04D-D4C5-D640-AADD-6C06D15B1D03}" type="slidenum">
              <a:rPr lang="en-US" sz="1200">
                <a:solidFill>
                  <a:srgbClr val="000000"/>
                </a:solidFill>
              </a:rPr>
              <a:pPr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9B458A-5227-2941-8A6F-C4615B017DCB}" type="slidenum">
              <a:rPr lang="en-US" sz="1200">
                <a:solidFill>
                  <a:srgbClr val="000000"/>
                </a:solidFill>
              </a:rPr>
              <a:pPr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68141C-F75F-454D-8E9D-457F5D0459E3}" type="slidenum">
              <a:rPr lang="en-US" sz="1200">
                <a:solidFill>
                  <a:srgbClr val="000000"/>
                </a:solidFill>
              </a:rPr>
              <a:pPr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8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47C0F0-F5F8-574E-8816-C2D537C5CD0D}" type="slidenum">
              <a:rPr lang="en-US" sz="1200">
                <a:solidFill>
                  <a:srgbClr val="000000"/>
                </a:solidFill>
              </a:rPr>
              <a:pPr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E292E5-D9B0-424B-B260-CDE6C877A582}" type="slidenum">
              <a:rPr lang="en-US" sz="1200">
                <a:solidFill>
                  <a:srgbClr val="000000"/>
                </a:solidFill>
              </a:rPr>
              <a:pPr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2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DCD34F-5159-5E40-BCC1-1D878D331FB4}" type="slidenum">
              <a:rPr lang="en-US" sz="1200">
                <a:solidFill>
                  <a:srgbClr val="000000"/>
                </a:solidFill>
              </a:rPr>
              <a:pPr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ACC0F5-79E0-9747-8868-6B3594DEAB29}" type="slidenum">
              <a:rPr lang="en-US" sz="1200">
                <a:solidFill>
                  <a:srgbClr val="000000"/>
                </a:solidFill>
              </a:rPr>
              <a:pPr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75A7C1-3929-C449-849D-1759AB049B5B}" type="slidenum">
              <a:rPr lang="en-US" sz="1200">
                <a:solidFill>
                  <a:srgbClr val="FFFFFF"/>
                </a:solidFill>
              </a:rPr>
              <a:pPr/>
              <a:t>49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6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F75FD1-2816-6C48-BA33-88577A5B6D61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7F061-07EA-FF4A-8473-53CCF534AE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244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1E8F65-ACC2-EA4A-B314-072E03EECF48}" type="slidenum">
              <a:rPr lang="en-US" sz="1200">
                <a:solidFill>
                  <a:srgbClr val="FFFFFF"/>
                </a:solidFill>
              </a:rPr>
              <a:pPr/>
              <a:t>51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68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2F2973-41FA-E343-90B6-9B5123DCEBC9}" type="slidenum">
              <a:rPr lang="en-US" sz="1200">
                <a:solidFill>
                  <a:srgbClr val="FFFFFF"/>
                </a:solidFill>
              </a:rPr>
              <a:pPr/>
              <a:t>52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0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C01E17-CE86-C245-9B5E-3C149AC3AF36}" type="slidenum">
              <a:rPr lang="en-US" sz="1200">
                <a:solidFill>
                  <a:srgbClr val="FFFFFF"/>
                </a:solidFill>
              </a:rPr>
              <a:pPr/>
              <a:t>53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2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53DE09-A15D-534A-9A12-F1BDE64FA1F2}" type="slidenum">
              <a:rPr lang="en-US" sz="1200">
                <a:solidFill>
                  <a:srgbClr val="FFFFFF"/>
                </a:solidFill>
              </a:rPr>
              <a:pPr/>
              <a:t>54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4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2BA70A-9869-A546-92FC-54229121E55F}" type="slidenum">
              <a:rPr lang="en-US" sz="1200">
                <a:solidFill>
                  <a:srgbClr val="FFFFFF"/>
                </a:solidFill>
              </a:rPr>
              <a:pPr/>
              <a:t>55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6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FC313C-9D5F-9340-8BC1-557C1FA1C210}" type="slidenum">
              <a:rPr lang="en-US" sz="1200">
                <a:solidFill>
                  <a:srgbClr val="FFFFFF"/>
                </a:solidFill>
              </a:rPr>
              <a:pPr/>
              <a:t>56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8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3CB952-4FFC-4046-BD9A-80F57E23925D}" type="slidenum">
              <a:rPr lang="en-US" sz="1200">
                <a:solidFill>
                  <a:srgbClr val="FFFFFF"/>
                </a:solidFill>
              </a:rPr>
              <a:pPr/>
              <a:t>57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80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574215-873D-8C4F-9045-2BE3318F0993}" type="slidenum">
              <a:rPr lang="en-US" sz="1200">
                <a:solidFill>
                  <a:srgbClr val="FFFFFF"/>
                </a:solidFill>
              </a:rPr>
              <a:pPr/>
              <a:t>58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82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5" name="Google Shape;5955;p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6" name="Google Shape;595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0300" y="674688"/>
            <a:ext cx="4597400" cy="3448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57" name="Google Shape;5957;p129:notes"/>
          <p:cNvSpPr txBox="1">
            <a:spLocks noGrp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848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10D8AE-14B0-F545-AC13-A10837D736A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68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600" b="1"/>
              <a:t>Sumerians said that the high god raped the air goddess, resulting in the moon god.</a:t>
            </a:r>
          </a:p>
          <a:p>
            <a:endParaRPr lang="en-US" sz="1600" b="1"/>
          </a:p>
          <a:p>
            <a:r>
              <a:rPr lang="en-US" sz="1600" b="1"/>
              <a:t>Babylonians taught that king of the created gods (Marduk) murdered his mother (Tiamat) and cut her into two halves that became the land and sea (cf. Gen. 1:6-8).  </a:t>
            </a:r>
          </a:p>
          <a:p>
            <a:r>
              <a:rPr lang="en-US" sz="1600" b="1"/>
              <a:t>So the world started from a son murdering his mother!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A8AAE5-43C8-AC48-8918-B458537F268A}" type="slidenum">
              <a:rPr lang="en-US" sz="1200">
                <a:solidFill>
                  <a:srgbClr val="000000"/>
                </a:solidFill>
              </a:rPr>
              <a:pPr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706C99-9C76-534A-828B-8B0F0F2F7BCF}" type="slidenum">
              <a:rPr lang="en-US" sz="1200">
                <a:solidFill>
                  <a:srgbClr val="000000"/>
                </a:solidFill>
              </a:rPr>
              <a:pPr/>
              <a:t>61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8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7BCDB1-8862-3548-B997-633CC9D25F51}" type="slidenum">
              <a:rPr lang="en-US" sz="1200">
                <a:solidFill>
                  <a:srgbClr val="000000"/>
                </a:solidFill>
              </a:rPr>
              <a:pPr/>
              <a:t>62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0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60A5DC-A3B9-964B-AEAE-9B506D0063C5}" type="slidenum">
              <a:rPr lang="en-US" sz="1200">
                <a:solidFill>
                  <a:srgbClr val="000000"/>
                </a:solidFill>
              </a:rPr>
              <a:pPr/>
              <a:t>63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2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AE11A0-81EB-A54E-B59F-20A2AFCA52EC}" type="slidenum">
              <a:rPr lang="en-US" sz="1200">
                <a:solidFill>
                  <a:srgbClr val="000000"/>
                </a:solidFill>
              </a:rPr>
              <a:pPr/>
              <a:t>64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EEF58E-E279-5645-BD65-2EE1D3743B27}" type="slidenum">
              <a:rPr lang="en-US" sz="1200">
                <a:solidFill>
                  <a:srgbClr val="000000"/>
                </a:solidFill>
              </a:rPr>
              <a:pPr/>
              <a:t>65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B587EE-1DE9-B445-AB9E-1525F94A1CBA}" type="slidenum">
              <a:rPr lang="en-US" sz="1200">
                <a:solidFill>
                  <a:srgbClr val="000000"/>
                </a:solidFill>
              </a:rPr>
              <a:pPr/>
              <a:t>66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FB1053-D92C-DC4A-A8EA-71A73E7F6BB5}" type="slidenum">
              <a:rPr lang="en-US" sz="1200">
                <a:solidFill>
                  <a:srgbClr val="000000"/>
                </a:solidFill>
              </a:rPr>
              <a:pPr/>
              <a:t>67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82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86177F-E2E0-8F46-B8C5-0D144954E4AF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410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7B7FEA-8AA3-AA42-BC43-A63F55C9FA0E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840E50-7449-2742-86AC-52BA67651BDA}" type="slidenum">
              <a:rPr lang="en-US" sz="1200">
                <a:solidFill>
                  <a:srgbClr val="FFFFFF"/>
                </a:solidFill>
              </a:rPr>
              <a:pPr/>
              <a:t>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4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BE3213-B056-4C42-AEE3-11C5AD4B2455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Suppose many huge trucks rumbled around the house without ever touching it.  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9E7CD7-606F-B34A-8C1D-DE815C6F656D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Trucks like that would cause such a stir that they would destroy the very foundation of the house, causing it to collapse.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DD36CA-C3FD-3C4A-BC40-ED8E73341AC8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B069EF-ACFF-484D-9327-C11785A9563D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416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D65D4B-EC70-BF4D-B148-B06D27111F87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6360B-6E7D-4B42-8962-D7215559EA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110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10A0BD-F4D8-C34E-A5BD-FC8EF6E00A89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ACC488-CDB3-AD4A-A006-053D7A86D55F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A95C07-C29A-3D43-B81B-F50149A798C0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0743A7-C532-7B4C-BEC0-3B9C0A871146}" type="slidenum">
              <a:rPr lang="en-US" sz="1200">
                <a:solidFill>
                  <a:srgbClr val="FFFFFF"/>
                </a:solidFill>
              </a:rPr>
              <a:pPr/>
              <a:t>80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9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086F81-CFD5-FF48-8A82-F99A76A2E6FB}" type="slidenum">
              <a:rPr lang="en-US" sz="1200">
                <a:solidFill>
                  <a:srgbClr val="FFFFFF"/>
                </a:solidFill>
              </a:rPr>
              <a:pPr/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7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47EF09-9094-294D-BDC9-34EC89175D2E}" type="slidenum">
              <a:rPr lang="en-US" sz="1200">
                <a:solidFill>
                  <a:srgbClr val="FFFFFF"/>
                </a:solidFill>
              </a:rPr>
              <a:pPr/>
              <a:t>81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29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486C54-56B3-1846-BAF0-72EA6E8EB982}" type="slidenum">
              <a:rPr lang="en-US" sz="1200">
                <a:solidFill>
                  <a:srgbClr val="000000"/>
                </a:solidFill>
              </a:rPr>
              <a:pPr/>
              <a:t>82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91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28D433E3-115A-0041-B8B4-DB26D8614E2D}" type="slidenum">
              <a:rPr lang="en-US" sz="1200" smtClean="0">
                <a:solidFill>
                  <a:prstClr val="black"/>
                </a:solidFill>
                <a:cs typeface="Arial" charset="0"/>
              </a:rPr>
              <a:pPr algn="r" eaLnBrk="1" hangingPunct="1">
                <a:defRPr/>
              </a:pPr>
              <a:t>82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9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91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The humanistic philosophies all are undermining the very foundation of what Christians believe by focusing their attacks at creation.  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Meanwhile, Christians accept their evolutionary theory and then focus our attacks at the results of humanism instead of attacking the foundation in </a:t>
            </a:r>
            <a:r>
              <a:rPr lang="en-US" dirty="0"/>
              <a:t>evolution.</a:t>
            </a:r>
          </a:p>
          <a:p>
            <a:pPr eaLnBrk="1" hangingPunct="1">
              <a:defRPr/>
            </a:pPr>
            <a:r>
              <a:rPr lang="en-US" dirty="0"/>
              <a:t>Some Christians shoot their own foundation and others are asleep or shooting other Christians.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12DA33-00FA-8948-9D41-AC95295CCC19}" type="slidenum">
              <a:rPr lang="en-US" sz="1200">
                <a:solidFill>
                  <a:srgbClr val="000000"/>
                </a:solidFill>
              </a:rPr>
              <a:pPr/>
              <a:t>83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93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13CF153B-E3E2-A74E-9376-36E3E0679845}" type="slidenum">
              <a:rPr lang="en-US" sz="1200" smtClean="0">
                <a:solidFill>
                  <a:prstClr val="black"/>
                </a:solidFill>
                <a:cs typeface="Arial" charset="0"/>
              </a:rPr>
              <a:pPr algn="r" eaLnBrk="1" hangingPunct="1">
                <a:defRPr/>
              </a:pPr>
              <a:t>83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9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938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D70F16-215E-7140-9617-54E98F1052B8}" type="slidenum">
              <a:rPr lang="en-US" sz="1200">
                <a:solidFill>
                  <a:srgbClr val="FFFFFF"/>
                </a:solidFill>
              </a:rPr>
              <a:pPr/>
              <a:t>84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3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8F1D9C-35DE-EB44-B212-27F603681625}" type="slidenum">
              <a:rPr lang="en-US" sz="1200">
                <a:solidFill>
                  <a:srgbClr val="FFFFFF"/>
                </a:solidFill>
              </a:rPr>
              <a:pPr/>
              <a:t>86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38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1AB8BF-9D55-4246-AD12-BEDB004EC6C8}" type="slidenum">
              <a:rPr lang="en-US" sz="1200">
                <a:solidFill>
                  <a:srgbClr val="FFFFFF"/>
                </a:solidFill>
              </a:rPr>
              <a:pPr/>
              <a:t>87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40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8B860E-0C7D-3C4C-9550-394435697D2E}" type="slidenum">
              <a:rPr lang="en-US" sz="1200">
                <a:solidFill>
                  <a:srgbClr val="FFFFFF"/>
                </a:solidFill>
              </a:rPr>
              <a:pPr/>
              <a:t>88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42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65B48-4ABE-E344-AAB1-CEB9BC3B0341}" type="slidenum">
              <a:rPr lang="en-US" sz="1200">
                <a:solidFill>
                  <a:srgbClr val="FFFFFF"/>
                </a:solidFill>
              </a:rPr>
              <a:pPr/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9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635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635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D5E4-8DFA-6A4D-B86D-CB38C4F96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31B0A-D19F-7D47-9539-6F088C418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317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1447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8116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34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8550989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9805625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16244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2387059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2685986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6215494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04172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2ADB-C439-8643-B3C8-C01FB68E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3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4470381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0102333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552895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9986782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9962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47261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43020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13173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09357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94120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04352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7349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91504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512290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622054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20529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6309116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8244078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550355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124282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3735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63414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3023354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42459879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7312253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1803724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4134725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6439848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6C3528-C68C-0046-994F-A0761DFE5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958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4D083C-9EFD-3349-A609-AE2AFB2E9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985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74E2B7-0FAF-6845-B516-50E951FCB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373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FF74F63-371E-5D49-9AA0-82AA52DAA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71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20136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EECE9-808C-B043-B5C0-A6142F989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449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0533C67-D17A-9640-A750-A2824CA02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900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5BB072-4AA5-B64B-AABD-B22A6E802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038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24CA15-46D7-9842-A003-2D7A2DB02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129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03E095-9937-5F4E-94B5-C1132C520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623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246F3C-8339-5346-A77A-A129A8E0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913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8D806E-944F-0640-B177-846A28BEF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71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9705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706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4040983-3B7F-784C-B3BC-09D18D00A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010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2DFBA-1E48-A249-A9AB-5E72C64D2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86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B926-E5DF-4A41-97B5-8FCB56934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31416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0A829-B274-BD48-8696-8E6C8DCBE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506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ABC57-D388-D645-976E-C6C86A08F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17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6FA93-0F28-2340-811B-316D64137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76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9E92F-575B-FD4B-BBEA-B5E1E887C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580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6E3D-A3C3-1A4C-B4E9-0E295F1E9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81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E9763-11A7-0647-8D6E-D425C46F1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39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6F4BB-B455-1841-BE59-9712B1DB8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3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1AA39-406F-974F-A9D2-17A3FB52E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556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91828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161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27955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39271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2199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524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5004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5129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702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0728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3023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80396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32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3" name="Google Shape;2443;p3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4" name="Google Shape;2444;p32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528481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1071010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p323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7" name="Google Shape;2447;p3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2448" name="Google Shape;2448;p32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9" name="Google Shape;2449;p32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0" name="Google Shape;2450;p3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032465"/>
      </p:ext>
    </p:extLst>
  </p:cSld>
  <p:clrMapOvr>
    <a:masterClrMapping/>
  </p:clrMapOvr>
  <p:transition spd="med">
    <p:fade thruBlk="1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32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3" name="Google Shape;2453;p32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54" name="Google Shape;2454;p32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5" name="Google Shape;2455;p32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6" name="Google Shape;2456;p32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453418"/>
      </p:ext>
    </p:extLst>
  </p:cSld>
  <p:clrMapOvr>
    <a:masterClrMapping/>
  </p:clrMapOvr>
  <p:transition spd="med">
    <p:fade thruBlk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Google Shape;2458;p325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9" name="Google Shape;2459;p325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2460" name="Google Shape;2460;p32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1" name="Google Shape;2461;p3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2" name="Google Shape;2462;p32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623491"/>
      </p:ext>
    </p:extLst>
  </p:cSld>
  <p:clrMapOvr>
    <a:masterClrMapping/>
  </p:clrMapOvr>
  <p:transition spd="med">
    <p:fade thruBlk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p32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5" name="Google Shape;2465;p32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2466" name="Google Shape;2466;p326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2467" name="Google Shape;2467;p32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8" name="Google Shape;2468;p3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9" name="Google Shape;2469;p32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00703"/>
      </p:ext>
    </p:extLst>
  </p:cSld>
  <p:clrMapOvr>
    <a:masterClrMapping/>
  </p:clrMapOvr>
  <p:transition spd="med">
    <p:fade thruBlk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p3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2" name="Google Shape;2472;p32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2473" name="Google Shape;2473;p3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2474" name="Google Shape;2474;p32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2475" name="Google Shape;2475;p32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2476" name="Google Shape;2476;p3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7" name="Google Shape;2477;p32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8" name="Google Shape;2478;p32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040447"/>
      </p:ext>
    </p:extLst>
  </p:cSld>
  <p:clrMapOvr>
    <a:masterClrMapping/>
  </p:clrMapOvr>
  <p:transition spd="med">
    <p:fade thruBlk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p32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1" name="Google Shape;2481;p32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2" name="Google Shape;2482;p3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3" name="Google Shape;2483;p32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167059"/>
      </p:ext>
    </p:extLst>
  </p:cSld>
  <p:clrMapOvr>
    <a:masterClrMapping/>
  </p:clrMapOvr>
  <p:transition spd="med">
    <p:fade thruBlk="1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p32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6" name="Google Shape;2486;p329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2487" name="Google Shape;2487;p329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2488" name="Google Shape;2488;p32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9" name="Google Shape;2489;p32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0" name="Google Shape;2490;p3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643127"/>
      </p:ext>
    </p:extLst>
  </p:cSld>
  <p:clrMapOvr>
    <a:masterClrMapping/>
  </p:clrMapOvr>
  <p:transition spd="med">
    <p:fade thruBlk="1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3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3" name="Google Shape;2493;p3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94" name="Google Shape;2494;p3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2495" name="Google Shape;2495;p33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6" name="Google Shape;2496;p3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7" name="Google Shape;2497;p33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038618"/>
      </p:ext>
    </p:extLst>
  </p:cSld>
  <p:clrMapOvr>
    <a:masterClrMapping/>
  </p:clrMapOvr>
  <p:transition spd="med">
    <p:fade thruBlk="1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p33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0" name="Google Shape;2500;p331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01" name="Google Shape;2501;p33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2" name="Google Shape;2502;p33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3" name="Google Shape;2503;p33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022738"/>
      </p:ext>
    </p:extLst>
  </p:cSld>
  <p:clrMapOvr>
    <a:masterClrMapping/>
  </p:clrMapOvr>
  <p:transition spd="med">
    <p:fade thruBlk="1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332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6" name="Google Shape;2506;p332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07" name="Google Shape;2507;p33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8" name="Google Shape;2508;p3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9" name="Google Shape;2509;p33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339300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95311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itle and Table"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p33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2" name="Google Shape;2512;p3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3" name="Google Shape;2513;p33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4" name="Google Shape;2514;p3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353092"/>
      </p:ext>
    </p:extLst>
  </p:cSld>
  <p:clrMapOvr>
    <a:masterClrMapping/>
  </p:clrMapOvr>
  <p:transition spd="med">
    <p:fade thruBlk="1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00784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822553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078837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72355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6430956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6509401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131895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78825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87049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21216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529170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4179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DBA71-BF59-DC48-83E5-1FC18E20C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09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60823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9013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81203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9EF10-004E-AC44-89E9-A7E2BD996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22034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4BE5-B507-BE41-8F40-B2C2BA8F6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92840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D836-2CB0-504D-B4E6-5022E1F2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1338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7552-8595-E04D-B85A-DBE89FABB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64277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87EC-908C-AA42-B3D9-62F8DD1BB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07970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E0E6-719F-7449-A7EE-78504A55E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23245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89D9D-16DD-724C-9148-E87426AB2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30645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F7AD3-705E-2342-A2B1-DF73EBB88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2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DAAC9-ABE1-434C-986C-DDD95EB25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32958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BE2C-FF6C-334A-8DFE-F372B7EE3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30120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52D81-3764-1148-B86B-45CA0F724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9119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6B7DB-4EA6-9848-874D-A0944F041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2404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729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9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3A9E-EB29-0E47-B3FF-5C0A77577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49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FCF95-2858-0042-BCCC-1C9125B88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99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B8966-48B9-3449-A4FB-811AEEC64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53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E24A0-52B2-F344-B182-3A819AAD2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6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92047-F456-D143-859D-1B7652D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0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E5021-8E4C-9948-9481-F8C7543D8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BA205-AB25-0F4F-8FD0-28C2FB850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1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56C7-820F-FD4A-B7C5-98FC7CAFE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91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6F82-D136-8946-8C7F-7A583C3EF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8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02BDF-87CB-4043-A80E-7910B5BC0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11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F2ED3-F5D8-BF40-8227-7E9501CF1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43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AE4FC-BC6B-124E-8DC0-94DE300A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28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01E70-8CC6-DF48-A153-3C7AB6D0E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85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24E6F-ABC2-3240-9EED-5542E6C33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10785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57CB5-4CAE-B141-AB47-F6028B37B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7921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628AA-CF55-8F4C-9012-44DF74560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37637"/>
      </p:ext>
    </p:extLst>
  </p:cSld>
  <p:clrMapOvr>
    <a:masterClrMapping/>
  </p:clrMapOvr>
  <p:transition spd="med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4D60-C108-6146-B1B7-BFBCF5F5E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52350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2805-3423-D64E-A755-8F254C15E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356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4D10A-022C-D549-AE08-96E66B500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51126"/>
      </p:ext>
    </p:extLst>
  </p:cSld>
  <p:clrMapOvr>
    <a:masterClrMapping/>
  </p:clrMapOvr>
  <p:transition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40482-3C05-284E-B72D-9031E1B6B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44185"/>
      </p:ext>
    </p:extLst>
  </p:cSld>
  <p:clrMapOvr>
    <a:masterClrMapping/>
  </p:clrMapOvr>
  <p:transition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27977-DB3A-AE42-947F-15E7B70D9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12221"/>
      </p:ext>
    </p:extLst>
  </p:cSld>
  <p:clrMapOvr>
    <a:masterClrMapping/>
  </p:clrMapOvr>
  <p:transition spd="med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291F6-3B29-6B4E-8C93-D2288C601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48674"/>
      </p:ext>
    </p:extLst>
  </p:cSld>
  <p:clrMapOvr>
    <a:masterClrMapping/>
  </p:clrMapOvr>
  <p:transition spd="med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F3624-0DCF-3840-85E1-7C94138A4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3697"/>
      </p:ext>
    </p:extLst>
  </p:cSld>
  <p:clrMapOvr>
    <a:masterClrMapping/>
  </p:clrMapOvr>
  <p:transition spd="med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78D28-16D3-B54C-BAB1-C2DCA38D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84142"/>
      </p:ext>
    </p:extLst>
  </p:cSld>
  <p:clrMapOvr>
    <a:masterClrMapping/>
  </p:clrMapOvr>
  <p:transition spd="med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1A504-C854-914C-9439-CE0CF05AB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36394"/>
      </p:ext>
    </p:extLst>
  </p:cSld>
  <p:clrMapOvr>
    <a:masterClrMapping/>
  </p:clrMapOvr>
  <p:transition spd="med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82C1D-FB5D-7445-8A65-A75D8D0E0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1633"/>
      </p:ext>
    </p:extLst>
  </p:cSld>
  <p:clrMapOvr>
    <a:masterClrMapping/>
  </p:clrMapOvr>
  <p:transition spd="med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26817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6817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F5CA2A6-D6F4-F44F-941C-C6928F496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57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CFF8B35-F872-E948-86BC-BE140667C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7397B-F227-4F4F-8612-BDAA8F697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43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905AD8C-6636-0B45-AD17-278F6878E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5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165271-0E3B-AB46-AEE7-EB1F335EA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179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8C616A-0590-0C43-BE0B-CD00F9836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48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AC842E69-B289-AC42-9309-E4A42C2DC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39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427CA91-D9A2-2943-9165-7A2E65DC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2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A5C0863-BDFF-9543-BC13-3DFAE7AEA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83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3841A85-FE15-9841-B534-0D449CEF3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03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E2FCBFB-9692-C144-BF44-9227A5FC2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81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D519A98-EF1B-8F41-844C-726333F42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26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0763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401B9-0EA5-B64D-B6DD-3A42D722C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21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401116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107646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325717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312782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0397585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782905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683857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774460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23343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47792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C64E2-CEBD-5C48-BB1F-0DC045264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212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9963885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5398173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4748759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6695202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679094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8081491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82214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875321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50048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62495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67464-2E75-6C44-A5C3-0422A42DF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2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7053079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89550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37894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963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2074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6140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635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851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9642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65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02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BAB8531-1745-784D-A3DE-43310169E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98" r:id="rId1"/>
    <p:sldLayoutId id="2147487875" r:id="rId2"/>
    <p:sldLayoutId id="2147487876" r:id="rId3"/>
    <p:sldLayoutId id="2147487877" r:id="rId4"/>
    <p:sldLayoutId id="2147487878" r:id="rId5"/>
    <p:sldLayoutId id="2147487879" r:id="rId6"/>
    <p:sldLayoutId id="2147487880" r:id="rId7"/>
    <p:sldLayoutId id="2147487881" r:id="rId8"/>
    <p:sldLayoutId id="2147487882" r:id="rId9"/>
    <p:sldLayoutId id="2147487883" r:id="rId10"/>
    <p:sldLayoutId id="2147487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2" r:id="rId1"/>
    <p:sldLayoutId id="2147488023" r:id="rId2"/>
    <p:sldLayoutId id="2147488024" r:id="rId3"/>
    <p:sldLayoutId id="2147488025" r:id="rId4"/>
    <p:sldLayoutId id="2147488026" r:id="rId5"/>
    <p:sldLayoutId id="2147488027" r:id="rId6"/>
    <p:sldLayoutId id="2147488028" r:id="rId7"/>
    <p:sldLayoutId id="2147488029" r:id="rId8"/>
    <p:sldLayoutId id="2147488030" r:id="rId9"/>
    <p:sldLayoutId id="2147488031" r:id="rId10"/>
    <p:sldLayoutId id="2147488032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35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43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04356" name="Text Box 1028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404357" name="Text Box 1029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53" r:id="rId1"/>
    <p:sldLayoutId id="2147487954" r:id="rId2"/>
    <p:sldLayoutId id="2147487955" r:id="rId3"/>
    <p:sldLayoutId id="2147487956" r:id="rId4"/>
    <p:sldLayoutId id="2147487957" r:id="rId5"/>
    <p:sldLayoutId id="2147487958" r:id="rId6"/>
    <p:sldLayoutId id="2147487959" r:id="rId7"/>
    <p:sldLayoutId id="2147487960" r:id="rId8"/>
    <p:sldLayoutId id="2147487961" r:id="rId9"/>
    <p:sldLayoutId id="2147487962" r:id="rId10"/>
    <p:sldLayoutId id="2147487963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3124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  <p:sp>
        <p:nvSpPr>
          <p:cNvPr id="901132" name="Text Box 12"/>
          <p:cNvSpPr txBox="1">
            <a:spLocks noChangeArrowheads="1"/>
          </p:cNvSpPr>
          <p:nvPr userDrawn="1"/>
        </p:nvSpPr>
        <p:spPr bwMode="auto">
          <a:xfrm>
            <a:off x="4800600" y="64008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rgbClr val="8496F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33" r:id="rId1"/>
    <p:sldLayoutId id="2147488034" r:id="rId2"/>
    <p:sldLayoutId id="2147488035" r:id="rId3"/>
    <p:sldLayoutId id="2147488036" r:id="rId4"/>
    <p:sldLayoutId id="2147488037" r:id="rId5"/>
    <p:sldLayoutId id="2147488038" r:id="rId6"/>
    <p:sldLayoutId id="2147488039" r:id="rId7"/>
    <p:sldLayoutId id="2147488040" r:id="rId8"/>
    <p:sldLayoutId id="2147488041" r:id="rId9"/>
    <p:sldLayoutId id="2147488042" r:id="rId10"/>
    <p:sldLayoutId id="2147488043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a typeface="ＭＳ Ｐゴシック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fld id="{B61EFC0E-CEB8-8D45-8BA7-3F21E5B28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4" r:id="rId1"/>
    <p:sldLayoutId id="2147488045" r:id="rId2"/>
    <p:sldLayoutId id="2147488046" r:id="rId3"/>
    <p:sldLayoutId id="2147488047" r:id="rId4"/>
    <p:sldLayoutId id="2147488048" r:id="rId5"/>
    <p:sldLayoutId id="2147488049" r:id="rId6"/>
    <p:sldLayoutId id="2147488050" r:id="rId7"/>
    <p:sldLayoutId id="2147488051" r:id="rId8"/>
    <p:sldLayoutId id="2147488052" r:id="rId9"/>
    <p:sldLayoutId id="2147488053" r:id="rId10"/>
    <p:sldLayoutId id="21474880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1776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790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776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1777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67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5868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868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868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5F4E7B-CE4B-D74B-97F7-3F8DDD87E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5868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55" r:id="rId1"/>
    <p:sldLayoutId id="2147487964" r:id="rId2"/>
    <p:sldLayoutId id="2147487965" r:id="rId3"/>
    <p:sldLayoutId id="2147487966" r:id="rId4"/>
    <p:sldLayoutId id="2147487967" r:id="rId5"/>
    <p:sldLayoutId id="2147487968" r:id="rId6"/>
    <p:sldLayoutId id="2147487969" r:id="rId7"/>
    <p:sldLayoutId id="2147487970" r:id="rId8"/>
    <p:sldLayoutId id="2147487971" r:id="rId9"/>
    <p:sldLayoutId id="2147487972" r:id="rId10"/>
    <p:sldLayoutId id="2147487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52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57" r:id="rId1"/>
    <p:sldLayoutId id="2147488058" r:id="rId2"/>
    <p:sldLayoutId id="2147488059" r:id="rId3"/>
    <p:sldLayoutId id="2147488060" r:id="rId4"/>
    <p:sldLayoutId id="2147488061" r:id="rId5"/>
    <p:sldLayoutId id="2147488062" r:id="rId6"/>
    <p:sldLayoutId id="2147488063" r:id="rId7"/>
    <p:sldLayoutId id="2147488064" r:id="rId8"/>
    <p:sldLayoutId id="2147488065" r:id="rId9"/>
    <p:sldLayoutId id="2147488066" r:id="rId10"/>
    <p:sldLayoutId id="214748806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32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37" name="Google Shape;2437;p32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38" name="Google Shape;2438;p3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9" name="Google Shape;2439;p32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0" name="Google Shape;2440;p32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114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8069" r:id="rId1"/>
    <p:sldLayoutId id="2147488070" r:id="rId2"/>
    <p:sldLayoutId id="2147488071" r:id="rId3"/>
    <p:sldLayoutId id="2147488072" r:id="rId4"/>
    <p:sldLayoutId id="2147488073" r:id="rId5"/>
    <p:sldLayoutId id="2147488074" r:id="rId6"/>
    <p:sldLayoutId id="2147488075" r:id="rId7"/>
    <p:sldLayoutId id="2147488076" r:id="rId8"/>
    <p:sldLayoutId id="2147488077" r:id="rId9"/>
    <p:sldLayoutId id="2147488078" r:id="rId10"/>
    <p:sldLayoutId id="2147488079" r:id="rId11"/>
    <p:sldLayoutId id="2147488080" r:id="rId12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36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2" r:id="rId1"/>
    <p:sldLayoutId id="2147488083" r:id="rId2"/>
    <p:sldLayoutId id="2147488084" r:id="rId3"/>
    <p:sldLayoutId id="2147488085" r:id="rId4"/>
    <p:sldLayoutId id="2147488086" r:id="rId5"/>
    <p:sldLayoutId id="2147488087" r:id="rId6"/>
    <p:sldLayoutId id="2147488088" r:id="rId7"/>
    <p:sldLayoutId id="2147488089" r:id="rId8"/>
    <p:sldLayoutId id="2147488090" r:id="rId9"/>
    <p:sldLayoutId id="2147488091" r:id="rId10"/>
    <p:sldLayoutId id="2147488092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85" r:id="rId1"/>
    <p:sldLayoutId id="2147487886" r:id="rId2"/>
    <p:sldLayoutId id="2147487887" r:id="rId3"/>
    <p:sldLayoutId id="2147487888" r:id="rId4"/>
    <p:sldLayoutId id="2147487889" r:id="rId5"/>
    <p:sldLayoutId id="2147487890" r:id="rId6"/>
    <p:sldLayoutId id="2147487891" r:id="rId7"/>
    <p:sldLayoutId id="2147487892" r:id="rId8"/>
    <p:sldLayoutId id="2147487893" r:id="rId9"/>
    <p:sldLayoutId id="2147487894" r:id="rId10"/>
    <p:sldLayoutId id="2147487895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E935649C-61D4-7A44-A8A4-3413D1717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96" r:id="rId1"/>
    <p:sldLayoutId id="2147487897" r:id="rId2"/>
    <p:sldLayoutId id="2147487898" r:id="rId3"/>
    <p:sldLayoutId id="2147487899" r:id="rId4"/>
    <p:sldLayoutId id="2147487900" r:id="rId5"/>
    <p:sldLayoutId id="2147487901" r:id="rId6"/>
    <p:sldLayoutId id="2147487902" r:id="rId7"/>
    <p:sldLayoutId id="2147487903" r:id="rId8"/>
    <p:sldLayoutId id="2147487904" r:id="rId9"/>
    <p:sldLayoutId id="2147487905" r:id="rId10"/>
    <p:sldLayoutId id="2147487906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62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6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626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6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7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5702EB0-59CB-C145-A3C5-5CCAB4AA4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99" r:id="rId1"/>
    <p:sldLayoutId id="2147487907" r:id="rId2"/>
    <p:sldLayoutId id="2147487908" r:id="rId3"/>
    <p:sldLayoutId id="2147487909" r:id="rId4"/>
    <p:sldLayoutId id="2147487910" r:id="rId5"/>
    <p:sldLayoutId id="2147487911" r:id="rId6"/>
    <p:sldLayoutId id="2147487912" r:id="rId7"/>
    <p:sldLayoutId id="2147487913" r:id="rId8"/>
    <p:sldLayoutId id="2147487914" r:id="rId9"/>
    <p:sldLayoutId id="2147487915" r:id="rId10"/>
    <p:sldLayoutId id="2147487916" r:id="rId11"/>
    <p:sldLayoutId id="21474879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EA07104-0721-9341-BB6B-4376A1109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18" r:id="rId1"/>
    <p:sldLayoutId id="2147487919" r:id="rId2"/>
    <p:sldLayoutId id="2147487920" r:id="rId3"/>
    <p:sldLayoutId id="2147487921" r:id="rId4"/>
    <p:sldLayoutId id="2147487922" r:id="rId5"/>
    <p:sldLayoutId id="2147487923" r:id="rId6"/>
    <p:sldLayoutId id="2147487924" r:id="rId7"/>
    <p:sldLayoutId id="2147487925" r:id="rId8"/>
    <p:sldLayoutId id="2147487926" r:id="rId9"/>
    <p:sldLayoutId id="2147487927" r:id="rId10"/>
    <p:sldLayoutId id="2147487928" r:id="rId11"/>
    <p:sldLayoutId id="2147487929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026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267139" name="Freeform 1027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0" name="Freeform 1028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1" name="Freeform 1029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2" name="Freeform 1030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3" name="Oval 1031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4" name="Oval 1032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5" name="Oval 1033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267146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67147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67148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7149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7150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D4255563-2469-BE4A-AC4B-E8FE393ED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00" r:id="rId1"/>
    <p:sldLayoutId id="2147488001" r:id="rId2"/>
    <p:sldLayoutId id="2147488002" r:id="rId3"/>
    <p:sldLayoutId id="2147488003" r:id="rId4"/>
    <p:sldLayoutId id="2147488004" r:id="rId5"/>
    <p:sldLayoutId id="2147488005" r:id="rId6"/>
    <p:sldLayoutId id="2147488006" r:id="rId7"/>
    <p:sldLayoutId id="2147488007" r:id="rId8"/>
    <p:sldLayoutId id="2147488008" r:id="rId9"/>
    <p:sldLayoutId id="2147488009" r:id="rId10"/>
    <p:sldLayoutId id="21474880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026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275331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474747"/>
                </a:solidFill>
                <a:cs typeface="+mn-cs"/>
              </a:endParaRPr>
            </a:p>
          </p:txBody>
        </p:sp>
        <p:grpSp>
          <p:nvGrpSpPr>
            <p:cNvPr id="65542" name="Group 1028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275333" name="Rectangle 1029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4" name="Freeform 1030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5" name="Freeform 1031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6" name="Freeform 1032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7" name="Freeform 1033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8" name="Freeform 1034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9" name="Freeform 1035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0" name="Freeform 1036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1" name="Freeform 1037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2" name="Freeform 1038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3" name="Freeform 1039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4" name="Freeform 1040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5" name="Freeform 1041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6" name="Freeform 1042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7" name="Freeform 1043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8" name="Freeform 1044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9" name="Freeform 1045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0" name="Freeform 1046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1" name="Freeform 1047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2" name="Freeform 1048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3" name="Freeform 1049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4" name="Freeform 1050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5" name="Freeform 1051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</p:grpSp>
        <p:grpSp>
          <p:nvGrpSpPr>
            <p:cNvPr id="65543" name="Group 1052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275357" name="Rectangle 10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8" name="Rectangle 1054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9" name="Rectangle 105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</p:grpSp>
      </p:grpSp>
      <p:sp>
        <p:nvSpPr>
          <p:cNvPr id="2275360" name="Text Box 105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cs typeface="+mn-cs"/>
              </a:rPr>
              <a:t>2005</a:t>
            </a:r>
            <a:r>
              <a:rPr lang="en-US" sz="900" b="1">
                <a:solidFill>
                  <a:srgbClr val="FFFFFF"/>
                </a:solidFill>
                <a:cs typeface="+mn-cs"/>
              </a:rPr>
              <a:t> TBBMI</a:t>
            </a:r>
          </a:p>
        </p:txBody>
      </p:sp>
      <p:sp>
        <p:nvSpPr>
          <p:cNvPr id="2275361" name="Rectangle 1057"/>
          <p:cNvSpPr>
            <a:spLocks noChangeArrowheads="1"/>
          </p:cNvSpPr>
          <p:nvPr/>
        </p:nvSpPr>
        <p:spPr bwMode="auto">
          <a:xfrm>
            <a:off x="7561263" y="65325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9.6.03c.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30" r:id="rId1"/>
    <p:sldLayoutId id="2147487931" r:id="rId2"/>
    <p:sldLayoutId id="2147487932" r:id="rId3"/>
    <p:sldLayoutId id="2147487933" r:id="rId4"/>
    <p:sldLayoutId id="2147487934" r:id="rId5"/>
    <p:sldLayoutId id="2147487935" r:id="rId6"/>
    <p:sldLayoutId id="2147487936" r:id="rId7"/>
    <p:sldLayoutId id="2147487937" r:id="rId8"/>
    <p:sldLayoutId id="2147487938" r:id="rId9"/>
    <p:sldLayoutId id="2147487939" r:id="rId10"/>
    <p:sldLayoutId id="2147487940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1" r:id="rId1"/>
    <p:sldLayoutId id="2147488012" r:id="rId2"/>
    <p:sldLayoutId id="2147488013" r:id="rId3"/>
    <p:sldLayoutId id="2147488014" r:id="rId4"/>
    <p:sldLayoutId id="2147488015" r:id="rId5"/>
    <p:sldLayoutId id="2147488016" r:id="rId6"/>
    <p:sldLayoutId id="2147488017" r:id="rId7"/>
    <p:sldLayoutId id="2147488018" r:id="rId8"/>
    <p:sldLayoutId id="2147488019" r:id="rId9"/>
    <p:sldLayoutId id="2147488020" r:id="rId10"/>
    <p:sldLayoutId id="214748802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23623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80">
                    <a:gamma/>
                    <a:shade val="2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80"/>
                </a:solidFill>
                <a:cs typeface="+mn-cs"/>
              </a:endParaRPr>
            </a:p>
          </p:txBody>
        </p:sp>
        <p:sp useBgFill="1">
          <p:nvSpPr>
            <p:cNvPr id="2362372" name="Freeform 4"/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80"/>
                </a:solidFill>
                <a:cs typeface="+mn-cs"/>
              </a:endParaRPr>
            </a:p>
          </p:txBody>
        </p:sp>
      </p:grpSp>
      <p:sp>
        <p:nvSpPr>
          <p:cNvPr id="23623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623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41" r:id="rId1"/>
    <p:sldLayoutId id="2147487942" r:id="rId2"/>
    <p:sldLayoutId id="2147487943" r:id="rId3"/>
    <p:sldLayoutId id="2147487944" r:id="rId4"/>
    <p:sldLayoutId id="2147487945" r:id="rId5"/>
    <p:sldLayoutId id="2147487946" r:id="rId6"/>
    <p:sldLayoutId id="2147487947" r:id="rId7"/>
    <p:sldLayoutId id="2147487948" r:id="rId8"/>
    <p:sldLayoutId id="2147487949" r:id="rId9"/>
    <p:sldLayoutId id="2147487950" r:id="rId10"/>
    <p:sldLayoutId id="2147487951" r:id="rId11"/>
    <p:sldLayoutId id="2147487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file:///OTB%20PPT/Chronology.ppt#-1,10,The Mystery of the Genesis  5 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tags" Target="../tags/tag2.xml"/><Relationship Id="rId16" Type="http://schemas.openxmlformats.org/officeDocument/2006/relationships/image" Target="../media/image14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jpeg"/><Relationship Id="rId5" Type="http://schemas.openxmlformats.org/officeDocument/2006/relationships/tags" Target="../tags/tag5.xml"/><Relationship Id="rId15" Type="http://schemas.openxmlformats.org/officeDocument/2006/relationships/image" Target="../media/image13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17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8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 descr="Herodian aqueduct foundations, tb n0525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4445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06375" y="47625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80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基礎的鞏固</a:t>
            </a:r>
            <a:endParaRPr lang="en-US" sz="8000" b="1" i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51520" y="4077072"/>
            <a:ext cx="8686800" cy="13096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Dr. Rick Griffith</a:t>
            </a:r>
            <a:br>
              <a:rPr lang="en-US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</a:br>
            <a:r>
              <a:rPr lang="zh-TW" altLang="en-US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新加坡神學院</a:t>
            </a:r>
            <a:endParaRPr lang="en-US" sz="3600" b="1" i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9344" y="6115655"/>
            <a:ext cx="9144000" cy="74234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新加坡神學院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十字路國際教會</a:t>
            </a:r>
            <a:r>
              <a:rPr lang="en-US" altLang="zh-TW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新加坡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• cicfamily.com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0C477000-9A4F-CBF5-0473-58405B705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23" y="3000440"/>
            <a:ext cx="8686800" cy="13096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60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繁體</a:t>
            </a:r>
            <a:endParaRPr lang="en-US" b="1" i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28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28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2804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78178" name="Picture 2" descr="Footprints in Sand at 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24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69776"/>
            <a:ext cx="7772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chemeClr val="bg1"/>
                </a:solidFill>
                <a:cs typeface="+mj-cs"/>
              </a:rPr>
              <a:t>我們去哪裏？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82500" name="Rectangle 4"/>
          <p:cNvSpPr>
            <a:spLocks noChangeArrowheads="1"/>
          </p:cNvSpPr>
          <p:nvPr/>
        </p:nvSpPr>
        <p:spPr bwMode="auto">
          <a:xfrm>
            <a:off x="228599" y="2667000"/>
            <a:ext cx="3657601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cs typeface="+mn-cs"/>
              </a:rPr>
              <a:t>創世紀</a:t>
            </a:r>
            <a:r>
              <a:rPr lang="en-US" sz="4400" dirty="0">
                <a:solidFill>
                  <a:srgbClr val="FFFFFF"/>
                </a:solidFill>
                <a:cs typeface="+mn-cs"/>
              </a:rPr>
              <a:t> 第</a:t>
            </a:r>
            <a:r>
              <a:rPr lang="en-US" altLang="zh-TW" sz="4400" dirty="0">
                <a:solidFill>
                  <a:srgbClr val="FFFFFF"/>
                </a:solidFill>
                <a:cs typeface="+mn-cs"/>
              </a:rPr>
              <a:t>1</a:t>
            </a:r>
            <a:r>
              <a:rPr lang="zh-TW" altLang="en-US" sz="4400" dirty="0">
                <a:solidFill>
                  <a:srgbClr val="FFFFFF"/>
                </a:solidFill>
                <a:cs typeface="+mn-cs"/>
              </a:rPr>
              <a:t>章</a:t>
            </a: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1" name="AutoShape 5"/>
          <p:cNvSpPr>
            <a:spLocks noChangeArrowheads="1"/>
          </p:cNvSpPr>
          <p:nvPr/>
        </p:nvSpPr>
        <p:spPr bwMode="auto">
          <a:xfrm rot="3021413">
            <a:off x="1752600" y="3657600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2" name="Rectangle 6"/>
          <p:cNvSpPr>
            <a:spLocks noChangeArrowheads="1"/>
          </p:cNvSpPr>
          <p:nvPr/>
        </p:nvSpPr>
        <p:spPr bwMode="auto">
          <a:xfrm>
            <a:off x="2590800" y="4800600"/>
            <a:ext cx="3124200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cs typeface="+mn-cs"/>
              </a:rPr>
              <a:t>挑</a:t>
            </a:r>
            <a:r>
              <a:rPr lang="zh-TW" altLang="en-US" sz="4400" dirty="0">
                <a:solidFill>
                  <a:srgbClr val="FFFFFF"/>
                </a:solidFill>
                <a:cs typeface="+mn-cs"/>
              </a:rPr>
              <a:t>戰</a:t>
            </a: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3" name="AutoShape 7"/>
          <p:cNvSpPr>
            <a:spLocks noChangeArrowheads="1"/>
          </p:cNvSpPr>
          <p:nvPr/>
        </p:nvSpPr>
        <p:spPr bwMode="auto">
          <a:xfrm rot="-3182237">
            <a:off x="5181600" y="3656013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4" name="Rectangle 8"/>
          <p:cNvSpPr>
            <a:spLocks noChangeArrowheads="1"/>
          </p:cNvSpPr>
          <p:nvPr/>
        </p:nvSpPr>
        <p:spPr bwMode="auto">
          <a:xfrm>
            <a:off x="5257800" y="2667000"/>
            <a:ext cx="3124200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cs typeface="+mn-cs"/>
              </a:rPr>
              <a:t>回應</a:t>
            </a: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8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8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8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8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8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2500" grpId="0"/>
      <p:bldP spid="2282502" grpId="0"/>
      <p:bldP spid="22825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80226" name="Picture 2" descr="pps cebarre 7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89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454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5715000" cy="3886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cs typeface="+mj-cs"/>
              </a:rPr>
              <a:t>I. 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我們的神是</a:t>
            </a:r>
            <a:r>
              <a:rPr lang="zh-TW" altLang="en-US" b="1" dirty="0">
                <a:solidFill>
                  <a:srgbClr val="FFFF00"/>
                </a:solidFill>
                <a:cs typeface="+mj-cs"/>
              </a:rPr>
              <a:t>王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，祂創造的一切與人為的思想有明顯的差異。</a:t>
            </a:r>
            <a:br>
              <a:rPr lang="en-US" b="1" dirty="0">
                <a:solidFill>
                  <a:schemeClr val="bg1"/>
                </a:solidFill>
                <a:cs typeface="+mj-cs"/>
              </a:rPr>
            </a:br>
            <a:r>
              <a:rPr lang="en-US" b="1" dirty="0">
                <a:solidFill>
                  <a:schemeClr val="bg1"/>
                </a:solidFill>
                <a:cs typeface="+mj-cs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創</a:t>
            </a:r>
            <a:r>
              <a:rPr lang="en-US" altLang="zh-TW" b="1" dirty="0">
                <a:solidFill>
                  <a:schemeClr val="bg1"/>
                </a:solidFill>
                <a:cs typeface="+mj-cs"/>
              </a:rPr>
              <a:t>1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)</a:t>
            </a:r>
            <a:endParaRPr lang="en-US" b="1" dirty="0"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pic>
        <p:nvPicPr>
          <p:cNvPr id="18227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408112" y="1508125"/>
            <a:ext cx="3276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</a:t>
            </a:r>
            <a:r>
              <a:rPr lang="en-US" altLang="zh-TW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1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zh-TW" alt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光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7" name="Text Box 5"/>
          <p:cNvSpPr txBox="1">
            <a:spLocks noChangeArrowheads="1"/>
          </p:cNvSpPr>
          <p:nvPr/>
        </p:nvSpPr>
        <p:spPr bwMode="auto">
          <a:xfrm>
            <a:off x="408112" y="2879725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第2天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劃分水和空氣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8" name="Text Box 6"/>
          <p:cNvSpPr txBox="1">
            <a:spLocks noChangeArrowheads="1"/>
          </p:cNvSpPr>
          <p:nvPr/>
        </p:nvSpPr>
        <p:spPr bwMode="auto">
          <a:xfrm>
            <a:off x="408112" y="4708525"/>
            <a:ext cx="403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第3天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劃分陸地和海洋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9" name="Text Box 7"/>
          <p:cNvSpPr txBox="1">
            <a:spLocks noChangeArrowheads="1"/>
          </p:cNvSpPr>
          <p:nvPr/>
        </p:nvSpPr>
        <p:spPr bwMode="auto">
          <a:xfrm>
            <a:off x="4446712" y="1219200"/>
            <a:ext cx="464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第4日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排列太陽，月</a:t>
            </a:r>
            <a:r>
              <a:rPr lang="zh-TW" alt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亮和眾星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0" name="Text Box 8"/>
          <p:cNvSpPr txBox="1">
            <a:spLocks noChangeArrowheads="1"/>
          </p:cNvSpPr>
          <p:nvPr/>
        </p:nvSpPr>
        <p:spPr bwMode="auto">
          <a:xfrm>
            <a:off x="4446712" y="2879725"/>
            <a:ext cx="419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第5天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魚和雀鳥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1" name="Text Box 9"/>
          <p:cNvSpPr txBox="1">
            <a:spLocks noChangeArrowheads="1"/>
          </p:cNvSpPr>
          <p:nvPr/>
        </p:nvSpPr>
        <p:spPr bwMode="auto">
          <a:xfrm>
            <a:off x="4446712" y="47085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第6天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動物和人類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2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TW" altLang="en-US" sz="2800" b="1" i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創世紀</a:t>
            </a:r>
            <a:r>
              <a:rPr lang="en-US" sz="2800" b="1" i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1:3-31</a:t>
            </a:r>
          </a:p>
        </p:txBody>
      </p:sp>
      <p:sp>
        <p:nvSpPr>
          <p:cNvPr id="182282" name="Rectangle 11"/>
          <p:cNvSpPr>
            <a:spLocks noChangeArrowheads="1"/>
          </p:cNvSpPr>
          <p:nvPr/>
        </p:nvSpPr>
        <p:spPr bwMode="auto">
          <a:xfrm>
            <a:off x="207963" y="1219200"/>
            <a:ext cx="8778875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18228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4" name="Line 13"/>
          <p:cNvSpPr>
            <a:spLocks noChangeShapeType="1"/>
          </p:cNvSpPr>
          <p:nvPr/>
        </p:nvSpPr>
        <p:spPr bwMode="auto">
          <a:xfrm>
            <a:off x="255588" y="2743200"/>
            <a:ext cx="8731250" cy="38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5" name="Line 14"/>
          <p:cNvSpPr>
            <a:spLocks noChangeShapeType="1"/>
          </p:cNvSpPr>
          <p:nvPr/>
        </p:nvSpPr>
        <p:spPr bwMode="auto">
          <a:xfrm>
            <a:off x="179388" y="4419600"/>
            <a:ext cx="8807450" cy="17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cs typeface="Arial" charset="0"/>
              </a:rPr>
              <a:t>33</a:t>
            </a:r>
          </a:p>
        </p:txBody>
      </p:sp>
      <p:sp>
        <p:nvSpPr>
          <p:cNvPr id="18228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zh-TW" alt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混沌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glow rad="101600">
                  <a:schemeClr val="tx1">
                    <a:alpha val="91000"/>
                  </a:schemeClr>
                </a:glow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2288" name="WordArt 17"/>
          <p:cNvSpPr>
            <a:spLocks noChangeArrowheads="1" noChangeShapeType="1" noTextEdit="1"/>
          </p:cNvSpPr>
          <p:nvPr/>
        </p:nvSpPr>
        <p:spPr bwMode="auto">
          <a:xfrm>
            <a:off x="5334000" y="18864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>
              <a:defRPr/>
            </a:pPr>
            <a:r>
              <a:rPr lang="zh-TW" alt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ea typeface="Arial"/>
                <a:cs typeface="Arial"/>
              </a:rPr>
              <a:t>空白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glow rad="101600">
                  <a:schemeClr val="tx1">
                    <a:alpha val="91000"/>
                  </a:schemeClr>
                </a:glow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61650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成形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chemeClr val="tx1">
                    <a:alpha val="91000"/>
                  </a:scheme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61652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1861653" name="AutoShape 21"/>
          <p:cNvSpPr>
            <a:spLocks noChangeArrowheads="1"/>
          </p:cNvSpPr>
          <p:nvPr/>
        </p:nvSpPr>
        <p:spPr bwMode="auto">
          <a:xfrm>
            <a:off x="6248400" y="692696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25806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sz="5400" b="1" dirty="0">
                <a:solidFill>
                  <a:srgbClr val="FAFE1E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 charset="0"/>
                <a:ea typeface="ＭＳ Ｐゴシック" charset="0"/>
              </a:rPr>
              <a:t>創造的日子</a:t>
            </a:r>
            <a:endParaRPr lang="en-US" b="1" dirty="0"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861651" name="WordArt 19"/>
          <p:cNvSpPr>
            <a:spLocks noChangeArrowheads="1" noChangeShapeType="1" noTextEdit="1"/>
          </p:cNvSpPr>
          <p:nvPr/>
        </p:nvSpPr>
        <p:spPr bwMode="auto">
          <a:xfrm>
            <a:off x="6858000" y="620688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填滿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chemeClr val="tx1">
                    <a:alpha val="91000"/>
                  </a:scheme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6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6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6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6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6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6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652" grpId="0" animBg="1"/>
      <p:bldP spid="18616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2" descr="npo0000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2" name="Text Box 3"/>
          <p:cNvSpPr txBox="1">
            <a:spLocks noChangeArrowheads="1"/>
          </p:cNvSpPr>
          <p:nvPr/>
        </p:nvSpPr>
        <p:spPr bwMode="auto">
          <a:xfrm>
            <a:off x="2667000" y="381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latin typeface="Papyrus" charset="0"/>
            </a:endParaRPr>
          </a:p>
        </p:txBody>
      </p:sp>
      <p:sp>
        <p:nvSpPr>
          <p:cNvPr id="2324487" name="Rectangle 7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latin typeface="Tahoma" charset="0"/>
                <a:ea typeface="ＭＳ Ｐゴシック" charset="0"/>
                <a:cs typeface="ＭＳ Ｐゴシック" charset="0"/>
              </a:rPr>
              <a:t>六天的創造</a:t>
            </a:r>
            <a:endParaRPr lang="en-US" sz="5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010400" y="0"/>
            <a:ext cx="20574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Day 1</a:t>
            </a:r>
          </a:p>
        </p:txBody>
      </p:sp>
      <p:pic>
        <p:nvPicPr>
          <p:cNvPr id="186370" name="Picture 18" descr="npo0000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6532" name="Text Box 4"/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26533" name="Text Box 5"/>
          <p:cNvSpPr txBox="1">
            <a:spLocks noChangeArrowheads="1"/>
          </p:cNvSpPr>
          <p:nvPr/>
        </p:nvSpPr>
        <p:spPr bwMode="auto">
          <a:xfrm>
            <a:off x="1905000" y="4800600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起初，神創造天地。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(1)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npo0000c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76200"/>
            <a:ext cx="93726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8581" name="Text Box 5"/>
          <p:cNvSpPr txBox="1">
            <a:spLocks noChangeArrowheads="1"/>
          </p:cNvSpPr>
          <p:nvPr/>
        </p:nvSpPr>
        <p:spPr bwMode="auto">
          <a:xfrm>
            <a:off x="76200" y="4508500"/>
            <a:ext cx="9067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地是空虛混沌；深淵上一片黑暗；神的靈運行在水面上。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(2)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5BDDBEE-919E-2E46-96B1-E49EC8670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62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162800" y="152400"/>
            <a:ext cx="1905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Light</a:t>
            </a:r>
          </a:p>
        </p:txBody>
      </p:sp>
      <p:pic>
        <p:nvPicPr>
          <p:cNvPr id="190466" name="Picture 6" descr="npo0000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220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0629" name="Text Box 5"/>
          <p:cNvSpPr txBox="1">
            <a:spLocks noChangeArrowheads="1"/>
          </p:cNvSpPr>
          <p:nvPr/>
        </p:nvSpPr>
        <p:spPr bwMode="auto">
          <a:xfrm>
            <a:off x="4283968" y="1628800"/>
            <a:ext cx="486003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要有光！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就有了光。神看光是好的，他就把光暗分開了。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(3-4)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667EA784-82EC-2343-BEC0-730C1D63E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6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562600" y="0"/>
            <a:ext cx="351155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First Day</a:t>
            </a:r>
          </a:p>
        </p:txBody>
      </p:sp>
      <p:pic>
        <p:nvPicPr>
          <p:cNvPr id="192514" name="Picture 7" descr="npo0000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2676" name="Text Box 4"/>
          <p:cNvSpPr txBox="1">
            <a:spLocks noChangeArrowheads="1"/>
          </p:cNvSpPr>
          <p:nvPr/>
        </p:nvSpPr>
        <p:spPr bwMode="auto">
          <a:xfrm>
            <a:off x="1907704" y="355303"/>
            <a:ext cx="533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1</a:t>
            </a:r>
            <a:r>
              <a:rPr lang="zh-TW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2332677" name="Text Box 5"/>
          <p:cNvSpPr txBox="1">
            <a:spLocks noChangeArrowheads="1"/>
          </p:cNvSpPr>
          <p:nvPr/>
        </p:nvSpPr>
        <p:spPr bwMode="auto">
          <a:xfrm>
            <a:off x="4139952" y="2659063"/>
            <a:ext cx="463562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神稱光為晝，稱暗為夜。有晚上，有早晨；這是第一日。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(5)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2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152400"/>
            <a:ext cx="29718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2</a:t>
            </a:r>
          </a:p>
        </p:txBody>
      </p:sp>
      <p:pic>
        <p:nvPicPr>
          <p:cNvPr id="194562" name="Picture 6" descr="npo0000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25" name="Text Box 5"/>
          <p:cNvSpPr txBox="1">
            <a:spLocks noChangeArrowheads="1"/>
          </p:cNvSpPr>
          <p:nvPr/>
        </p:nvSpPr>
        <p:spPr bwMode="auto">
          <a:xfrm>
            <a:off x="76200" y="4495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眾水之間要有穹蒼，把水和水分開！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事就這樣成了。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(6)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68CE2CB-C8D7-5A4D-A46B-EABD01DD2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5974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6858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Comic Sans MS" charset="0"/>
              </a:rPr>
              <a:t>Gen. 1:1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79388" y="83820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11700" b="1" i="1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  <a:cs typeface="+mj-cs"/>
              </a:rPr>
              <a:t>“</a:t>
            </a:r>
            <a:r>
              <a:rPr lang="en-US" sz="11700" b="1" i="1" dirty="0" err="1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Kosher-Normal" charset="0"/>
                <a:cs typeface="+mj-cs"/>
              </a:rPr>
              <a:t>起初</a:t>
            </a:r>
            <a:r>
              <a:rPr lang="ja-JP" altLang="en-US" sz="11700" b="1" i="1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  <a:cs typeface="+mj-cs"/>
              </a:rPr>
              <a:t>”</a:t>
            </a:r>
            <a:endParaRPr lang="en-US" sz="11700" b="1" i="1" dirty="0">
              <a:solidFill>
                <a:srgbClr val="FFFF00"/>
              </a:solidFill>
              <a:effectLst>
                <a:glow rad="101600">
                  <a:schemeClr val="tx1">
                    <a:alpha val="88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7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00800" y="152400"/>
            <a:ext cx="25908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Expanse</a:t>
            </a:r>
          </a:p>
        </p:txBody>
      </p:sp>
      <p:pic>
        <p:nvPicPr>
          <p:cNvPr id="196610" name="Picture 2" descr="npo0000d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6773" name="Text Box 5"/>
          <p:cNvSpPr txBox="1">
            <a:spLocks noChangeArrowheads="1"/>
          </p:cNvSpPr>
          <p:nvPr/>
        </p:nvSpPr>
        <p:spPr bwMode="auto">
          <a:xfrm>
            <a:off x="0" y="44196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神造了穹蒼，把穹蒼以下的水和穹蒼以上的水分開了。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(7)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908F3EB-8658-E64F-9F2A-18DF9B4DB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81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086600" y="0"/>
            <a:ext cx="183515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Sky</a:t>
            </a:r>
          </a:p>
        </p:txBody>
      </p:sp>
      <p:pic>
        <p:nvPicPr>
          <p:cNvPr id="198658" name="Picture 8" descr="blue-sky-16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8821" name="Text Box 5"/>
          <p:cNvSpPr txBox="1">
            <a:spLocks noChangeArrowheads="1"/>
          </p:cNvSpPr>
          <p:nvPr/>
        </p:nvSpPr>
        <p:spPr bwMode="auto">
          <a:xfrm>
            <a:off x="804664" y="1846565"/>
            <a:ext cx="4343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神稱穹蒼為天。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8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上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 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2A8E2EC-9C29-084F-84C7-8F272019E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86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Second Day</a:t>
            </a:r>
          </a:p>
        </p:txBody>
      </p:sp>
      <p:pic>
        <p:nvPicPr>
          <p:cNvPr id="200706" name="Picture 8" descr="npo0000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0869" name="Text Box 5"/>
          <p:cNvSpPr txBox="1">
            <a:spLocks noChangeArrowheads="1"/>
          </p:cNvSpPr>
          <p:nvPr/>
        </p:nvSpPr>
        <p:spPr bwMode="auto">
          <a:xfrm>
            <a:off x="1266825" y="5157192"/>
            <a:ext cx="72675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有晚上，有早晨；這是第二日。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(8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下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6619B67-FECC-5F4A-A3A1-190728C7C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92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162800" y="0"/>
            <a:ext cx="1905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3</a:t>
            </a:r>
          </a:p>
        </p:txBody>
      </p:sp>
      <p:pic>
        <p:nvPicPr>
          <p:cNvPr id="202754" name="Picture 7" descr="npo0000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-76200"/>
            <a:ext cx="92027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2916" name="Text Box 4"/>
          <p:cNvSpPr txBox="1">
            <a:spLocks noChangeArrowheads="1"/>
          </p:cNvSpPr>
          <p:nvPr/>
        </p:nvSpPr>
        <p:spPr bwMode="auto">
          <a:xfrm>
            <a:off x="1066800" y="3733800"/>
            <a:ext cx="7010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天下的水要聚在一處，使旱地露出來！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事就這樣成了。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(9)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B98D9F3-0B4E-8140-91AA-8C15D20FE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7" descr="npo0000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64" name="Text Box 4"/>
          <p:cNvSpPr txBox="1">
            <a:spLocks noChangeArrowheads="1"/>
          </p:cNvSpPr>
          <p:nvPr/>
        </p:nvSpPr>
        <p:spPr bwMode="auto">
          <a:xfrm>
            <a:off x="4716016" y="1600200"/>
            <a:ext cx="427558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神稱旱地為地，稱水的聚處為海。神看這是好的。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(10)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B7FB938-272A-6643-9AF3-6AC5A2292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01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228600"/>
            <a:ext cx="28194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Vegetation</a:t>
            </a:r>
          </a:p>
        </p:txBody>
      </p:sp>
      <p:pic>
        <p:nvPicPr>
          <p:cNvPr id="206850" name="Picture 7" descr="npo0000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-55563"/>
            <a:ext cx="920273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7013" name="Text Box 5"/>
          <p:cNvSpPr txBox="1">
            <a:spLocks noChangeArrowheads="1"/>
          </p:cNvSpPr>
          <p:nvPr/>
        </p:nvSpPr>
        <p:spPr bwMode="auto">
          <a:xfrm>
            <a:off x="381000" y="1117188"/>
            <a:ext cx="86106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地上要長出青草、結種子的蔬菜和結果子的樹木，各從其類，在地上的果子都包著核！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事就這樣成了。於是，地上長出了青草和結種子的蔬菜，各從其類；又長出結果子的樹木，各從其類，果子都包著核。神看這是好的。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(11-12)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189DD02-C54F-6643-84A5-60317271F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06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228600"/>
            <a:ext cx="27432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Third Day</a:t>
            </a:r>
          </a:p>
        </p:txBody>
      </p:sp>
      <p:pic>
        <p:nvPicPr>
          <p:cNvPr id="208898" name="Picture 7" descr="npo0000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9060" name="Text Box 4"/>
          <p:cNvSpPr txBox="1">
            <a:spLocks noChangeArrowheads="1"/>
          </p:cNvSpPr>
          <p:nvPr/>
        </p:nvSpPr>
        <p:spPr bwMode="auto">
          <a:xfrm>
            <a:off x="4788024" y="2667000"/>
            <a:ext cx="405117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有晚上，有早晨；這是第三日。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(13)</a:t>
            </a:r>
          </a:p>
        </p:txBody>
      </p:sp>
      <p:sp>
        <p:nvSpPr>
          <p:cNvPr id="208901" name="Rectangle 8"/>
          <p:cNvSpPr>
            <a:spLocks noChangeArrowheads="1"/>
          </p:cNvSpPr>
          <p:nvPr/>
        </p:nvSpPr>
        <p:spPr bwMode="auto">
          <a:xfrm>
            <a:off x="838200" y="0"/>
            <a:ext cx="990600" cy="838200"/>
          </a:xfrm>
          <a:prstGeom prst="rect">
            <a:avLst/>
          </a:prstGeom>
          <a:solidFill>
            <a:srgbClr val="05050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6CC13AF-DFB2-844F-BDC5-A6A7F4FA9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11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0"/>
            <a:ext cx="3124200" cy="6858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4</a:t>
            </a:r>
          </a:p>
        </p:txBody>
      </p:sp>
      <p:pic>
        <p:nvPicPr>
          <p:cNvPr id="210946" name="Picture 2" descr="npo0000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1108" name="Text Box 4"/>
          <p:cNvSpPr txBox="1">
            <a:spLocks noChangeArrowheads="1"/>
          </p:cNvSpPr>
          <p:nvPr/>
        </p:nvSpPr>
        <p:spPr bwMode="auto">
          <a:xfrm>
            <a:off x="304800" y="3441700"/>
            <a:ext cx="8839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在天上穹蒼中，要有光體來分晝夜；這些光體要作為記號，定節令、日子和年歲；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(14)</a:t>
            </a:r>
            <a:endParaRPr lang="en-US" sz="4400" b="1" dirty="0">
              <a:solidFill>
                <a:srgbClr val="FFFFFF"/>
              </a:solidFill>
              <a:effectLst>
                <a:glow rad="139700">
                  <a:schemeClr val="accent4">
                    <a:lumMod val="10000"/>
                    <a:alpha val="99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1DAB2D0-52F8-FC4A-AFB0-0FDCEEBA6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16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953000" y="152400"/>
            <a:ext cx="4038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Sun &amp; Moon</a:t>
            </a:r>
          </a:p>
        </p:txBody>
      </p:sp>
      <p:pic>
        <p:nvPicPr>
          <p:cNvPr id="212994" name="Picture 7" descr="npo0000e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3156" name="Text Box 4"/>
          <p:cNvSpPr txBox="1">
            <a:spLocks noChangeArrowheads="1"/>
          </p:cNvSpPr>
          <p:nvPr/>
        </p:nvSpPr>
        <p:spPr bwMode="auto">
          <a:xfrm>
            <a:off x="2895600" y="3749675"/>
            <a:ext cx="6096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defRPr/>
            </a:pPr>
            <a:r>
              <a:rPr lang="zh-TW" altLang="en-US" sz="4400" dirty="0"/>
              <a:t>它們要在天上穹蒼中發光，照耀地上！</a:t>
            </a:r>
            <a:r>
              <a:rPr lang="en-US" altLang="zh-TW" sz="4400" dirty="0"/>
              <a:t>”</a:t>
            </a:r>
            <a:r>
              <a:rPr lang="zh-TW" altLang="en-US" sz="4400" dirty="0"/>
              <a:t>事就這樣成了。</a:t>
            </a:r>
            <a:r>
              <a:rPr lang="en-US" altLang="ja-JP" sz="4400" dirty="0"/>
              <a:t> (15)</a:t>
            </a:r>
            <a:endParaRPr lang="en-US" sz="44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5FCAF05-3014-7843-A0F9-7949B3D4F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0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705600" y="0"/>
            <a:ext cx="2362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Sun</a:t>
            </a:r>
          </a:p>
        </p:txBody>
      </p:sp>
      <p:pic>
        <p:nvPicPr>
          <p:cNvPr id="215042" name="Picture 2" descr="Picture17 (Medium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04" name="Text Box 4"/>
          <p:cNvSpPr txBox="1">
            <a:spLocks noChangeArrowheads="1"/>
          </p:cNvSpPr>
          <p:nvPr/>
        </p:nvSpPr>
        <p:spPr bwMode="auto">
          <a:xfrm>
            <a:off x="1115616" y="4968875"/>
            <a:ext cx="7848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於是，神造了兩個大光體，大的管晝，⋯⋯ </a:t>
            </a:r>
            <a:r>
              <a:rPr lang="en-US" sz="4400" dirty="0"/>
              <a:t>(16</a:t>
            </a:r>
            <a:r>
              <a:rPr lang="zh-TW" altLang="en-US" sz="4400" dirty="0"/>
              <a:t>上</a:t>
            </a:r>
            <a:r>
              <a:rPr lang="en-US" sz="4400" dirty="0"/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245133D-208C-5347-B2B3-62CFF2D3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/>
                <a:cs typeface="Arial"/>
              </a:rPr>
              <a:t>©2003 TBBMI</a:t>
            </a: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7586663" y="6526213"/>
            <a:ext cx="6477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7.5.03a.</a:t>
            </a:r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17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658812" y="1812925"/>
            <a:ext cx="2922588" cy="7078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Arial"/>
                <a:cs typeface="Arial"/>
              </a:rPr>
              <a:t>希伯來文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276600" y="1752600"/>
            <a:ext cx="4114800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e-IL" sz="4800" b="1">
                <a:solidFill>
                  <a:schemeClr val="bg1"/>
                </a:solidFill>
                <a:latin typeface="Arial"/>
                <a:cs typeface="Arial"/>
              </a:rPr>
              <a:t>ty</a:t>
            </a:r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v</a:t>
            </a:r>
            <a:r>
              <a:rPr lang="he-IL" sz="4800" b="1">
                <a:solidFill>
                  <a:schemeClr val="bg1"/>
                </a:solidFill>
                <a:latin typeface="Arial"/>
                <a:cs typeface="Arial"/>
              </a:rPr>
              <a:t>arb</a:t>
            </a: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990600" y="4437112"/>
            <a:ext cx="66294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i="1" dirty="0">
                <a:solidFill>
                  <a:schemeClr val="bg1"/>
                </a:solidFill>
                <a:latin typeface="Arial"/>
                <a:cs typeface="Arial"/>
              </a:rPr>
              <a:t>起源</a:t>
            </a:r>
            <a:r>
              <a:rPr lang="en-US" sz="4000" b="1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zh-TW" altLang="en-US" sz="4000" b="1" i="1" dirty="0">
                <a:solidFill>
                  <a:schemeClr val="bg1"/>
                </a:solidFill>
                <a:latin typeface="Arial"/>
                <a:cs typeface="Arial"/>
              </a:rPr>
              <a:t>來源</a:t>
            </a:r>
            <a:r>
              <a:rPr lang="en-US" sz="4000" b="1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zh-TW" altLang="en-US" sz="4000" b="1" i="1" dirty="0">
                <a:solidFill>
                  <a:schemeClr val="bg1"/>
                </a:solidFill>
                <a:latin typeface="Arial"/>
                <a:cs typeface="Arial"/>
              </a:rPr>
              <a:t>誕生</a:t>
            </a:r>
            <a:endParaRPr lang="en-US" sz="4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5105400" y="1812925"/>
            <a:ext cx="2922588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bereshith</a:t>
            </a:r>
            <a:endParaRPr lang="he-IL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827584" y="3657600"/>
            <a:ext cx="2753816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Arial"/>
                <a:cs typeface="Arial"/>
              </a:rPr>
              <a:t>希臘文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215051" name="Text Box 11"/>
          <p:cNvSpPr txBox="1">
            <a:spLocks noChangeArrowheads="1"/>
          </p:cNvSpPr>
          <p:nvPr/>
        </p:nvSpPr>
        <p:spPr bwMode="auto">
          <a:xfrm>
            <a:off x="3200400" y="3657600"/>
            <a:ext cx="3352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ge,nesij</a:t>
            </a: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1143000" y="2511301"/>
            <a:ext cx="66294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i="1" dirty="0">
                <a:solidFill>
                  <a:schemeClr val="bg1"/>
                </a:solidFill>
                <a:latin typeface="Arial"/>
                <a:cs typeface="Arial"/>
              </a:rPr>
              <a:t>起初</a:t>
            </a:r>
            <a:endParaRPr lang="en-US" sz="4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3" name="Text Box 13"/>
          <p:cNvSpPr txBox="1">
            <a:spLocks noChangeArrowheads="1"/>
          </p:cNvSpPr>
          <p:nvPr/>
        </p:nvSpPr>
        <p:spPr bwMode="auto">
          <a:xfrm>
            <a:off x="5165725" y="3657600"/>
            <a:ext cx="2286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genesis</a:t>
            </a:r>
            <a:endParaRPr lang="he-IL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5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760040" y="381000"/>
            <a:ext cx="7772400" cy="923330"/>
          </a:xfrm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Arial"/>
                <a:cs typeface="Arial"/>
              </a:rPr>
              <a:t>關於書卷的名稱</a:t>
            </a:r>
            <a:endParaRPr lang="en-US" sz="5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1806" name="Picture 16" descr="Genesis in Gr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038" y="3505200"/>
            <a:ext cx="22526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7" name="Picture 17" descr="bereshith in Hebr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412875"/>
            <a:ext cx="2305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25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76200"/>
            <a:ext cx="2819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Moon</a:t>
            </a:r>
          </a:p>
        </p:txBody>
      </p:sp>
      <p:pic>
        <p:nvPicPr>
          <p:cNvPr id="217090" name="Picture 7" descr="npo0000e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700" y="-12700"/>
            <a:ext cx="92837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52" name="Text Box 4"/>
          <p:cNvSpPr txBox="1">
            <a:spLocks noChangeArrowheads="1"/>
          </p:cNvSpPr>
          <p:nvPr/>
        </p:nvSpPr>
        <p:spPr bwMode="auto">
          <a:xfrm>
            <a:off x="228600" y="1768748"/>
            <a:ext cx="491946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⋯⋯</a:t>
            </a:r>
            <a:r>
              <a:rPr lang="zh-TW" alt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小的管夜；⋯⋯ </a:t>
            </a: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(16</a:t>
            </a:r>
            <a:r>
              <a:rPr lang="zh-TW" alt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中</a:t>
            </a: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83A737-D440-7047-8CE8-BD0F0BA26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3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934200" y="76200"/>
            <a:ext cx="2057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Stars</a:t>
            </a:r>
          </a:p>
        </p:txBody>
      </p:sp>
      <p:pic>
        <p:nvPicPr>
          <p:cNvPr id="219138" name="Picture 2" descr="npo0000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299" name="Text Box 3"/>
          <p:cNvSpPr txBox="1">
            <a:spLocks noChangeArrowheads="1"/>
          </p:cNvSpPr>
          <p:nvPr/>
        </p:nvSpPr>
        <p:spPr bwMode="auto">
          <a:xfrm>
            <a:off x="5148064" y="4572000"/>
            <a:ext cx="355131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defTabSz="457200" eaLnBrk="1" fontAlgn="auto" hangingPunct="1">
              <a:spcBef>
                <a:spcPct val="50000"/>
              </a:spcBef>
              <a:spcAft>
                <a:spcPts val="0"/>
              </a:spcAft>
              <a:defRPr sz="3600" b="1">
                <a:solidFill>
                  <a:srgbClr val="FFFFFF"/>
                </a:solidFill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又造了星星。</a:t>
            </a:r>
            <a:r>
              <a:rPr lang="en-US" sz="4400" dirty="0"/>
              <a:t>(16</a:t>
            </a:r>
            <a:r>
              <a:rPr lang="zh-TW" altLang="en-US" sz="4400" dirty="0"/>
              <a:t>下</a:t>
            </a:r>
            <a:r>
              <a:rPr lang="en-US" sz="4400" dirty="0"/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6B51B66F-42ED-B349-8F7C-0005D55D6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35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019800" y="0"/>
            <a:ext cx="3048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Fourth Day</a:t>
            </a:r>
          </a:p>
        </p:txBody>
      </p:sp>
      <p:pic>
        <p:nvPicPr>
          <p:cNvPr id="221186" name="Picture 2" descr="npo0000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348" name="Text Box 4"/>
          <p:cNvSpPr txBox="1">
            <a:spLocks noChangeArrowheads="1"/>
          </p:cNvSpPr>
          <p:nvPr/>
        </p:nvSpPr>
        <p:spPr bwMode="auto">
          <a:xfrm>
            <a:off x="0" y="2819400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神把這些光體安放在天上穹蒼中，照耀地上，管晝夜，分光暗。神看這是好的。有晚上，有早晨；這是第四日。</a:t>
            </a:r>
            <a:r>
              <a:rPr lang="en-US" sz="4400" dirty="0"/>
              <a:t> (17-19)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3E7EC14-674E-0042-846D-1F39C7D87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40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76200"/>
            <a:ext cx="2743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5</a:t>
            </a:r>
          </a:p>
        </p:txBody>
      </p:sp>
      <p:pic>
        <p:nvPicPr>
          <p:cNvPr id="223234" name="Picture 11" descr="npo0000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3396" name="Text Box 4"/>
          <p:cNvSpPr txBox="1">
            <a:spLocks noChangeArrowheads="1"/>
          </p:cNvSpPr>
          <p:nvPr/>
        </p:nvSpPr>
        <p:spPr bwMode="auto">
          <a:xfrm>
            <a:off x="516632" y="3962400"/>
            <a:ext cx="671966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zh-TW" altLang="en-US" sz="4400" dirty="0"/>
              <a:t>神說：</a:t>
            </a:r>
            <a:r>
              <a:rPr lang="en-US" altLang="zh-TW" sz="4400" dirty="0"/>
              <a:t>“</a:t>
            </a:r>
            <a:r>
              <a:rPr lang="zh-TW" altLang="en-US" sz="4400" dirty="0"/>
              <a:t>水要滋長生物；⋯⋯</a:t>
            </a:r>
            <a:r>
              <a:rPr lang="en-US" altLang="zh-TW" sz="4400" dirty="0"/>
              <a:t>”</a:t>
            </a:r>
            <a:r>
              <a:rPr lang="zh-TW" altLang="en-US" sz="4400" dirty="0"/>
              <a:t> </a:t>
            </a:r>
            <a:r>
              <a:rPr lang="en-US" altLang="ja-JP" sz="4400" dirty="0"/>
              <a:t>(20</a:t>
            </a:r>
            <a:r>
              <a:rPr lang="zh-TW" altLang="en-US" sz="4400" dirty="0"/>
              <a:t>上</a:t>
            </a:r>
            <a:r>
              <a:rPr lang="en-US" altLang="ja-JP" sz="4400" dirty="0"/>
              <a:t>)</a:t>
            </a:r>
            <a:endParaRPr lang="en-US" sz="44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78E83F5-AFB1-DB49-BF6F-B985189B6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4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152400"/>
            <a:ext cx="2667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Birds</a:t>
            </a:r>
          </a:p>
        </p:txBody>
      </p:sp>
      <p:pic>
        <p:nvPicPr>
          <p:cNvPr id="225282" name="Picture 11" descr="npo0000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44" name="Text Box 4"/>
          <p:cNvSpPr txBox="1">
            <a:spLocks noChangeArrowheads="1"/>
          </p:cNvSpPr>
          <p:nvPr/>
        </p:nvSpPr>
        <p:spPr bwMode="auto">
          <a:xfrm>
            <a:off x="3995936" y="3886200"/>
            <a:ext cx="507186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>
              <a:defRPr/>
            </a:pPr>
            <a:r>
              <a:rPr lang="en-SG" altLang="ja-JP" sz="4400" dirty="0"/>
              <a:t>“</a:t>
            </a:r>
            <a:r>
              <a:rPr lang="ja-JP" altLang="en-US" sz="4400"/>
              <a:t>⋯⋯地上和天空之中，要有雀鳥飛翔！</a:t>
            </a:r>
            <a:r>
              <a:rPr lang="en-US" altLang="ja-JP" sz="4400" dirty="0"/>
              <a:t>”</a:t>
            </a:r>
            <a:r>
              <a:rPr lang="zh-TW" altLang="en-US" sz="4400" dirty="0"/>
              <a:t> </a:t>
            </a:r>
            <a:r>
              <a:rPr lang="en-US" altLang="ja-JP" sz="4400" dirty="0"/>
              <a:t>(20</a:t>
            </a:r>
            <a:r>
              <a:rPr lang="zh-TW" altLang="en-US" sz="4400" dirty="0"/>
              <a:t>下</a:t>
            </a:r>
            <a:r>
              <a:rPr lang="en-US" altLang="ja-JP" sz="4400" dirty="0"/>
              <a:t>)</a:t>
            </a:r>
            <a:endParaRPr lang="en-US" sz="44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F24351F-3ECF-F342-91E1-604AD0406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4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152400"/>
            <a:ext cx="2667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Whales</a:t>
            </a:r>
          </a:p>
        </p:txBody>
      </p:sp>
      <p:pic>
        <p:nvPicPr>
          <p:cNvPr id="227330" name="Picture 7" descr="npo0000ee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7492" name="Text Box 4"/>
          <p:cNvSpPr txBox="1">
            <a:spLocks noChangeArrowheads="1"/>
          </p:cNvSpPr>
          <p:nvPr/>
        </p:nvSpPr>
        <p:spPr bwMode="auto">
          <a:xfrm>
            <a:off x="144016" y="4419600"/>
            <a:ext cx="88924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於是，神創造了大魚和在水中滋生各種能活動的生物，各從其類；⋯⋯ </a:t>
            </a:r>
            <a:r>
              <a:rPr lang="en-US" sz="4400" dirty="0"/>
              <a:t>(21</a:t>
            </a:r>
            <a:r>
              <a:rPr lang="zh-TW" altLang="en-US" sz="4400" dirty="0"/>
              <a:t>上</a:t>
            </a:r>
            <a:r>
              <a:rPr lang="en-US" sz="4400" dirty="0"/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92097E4-9938-F34E-B1E9-C94055D11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54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152400"/>
            <a:ext cx="27432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Penguins</a:t>
            </a:r>
          </a:p>
        </p:txBody>
      </p:sp>
      <p:pic>
        <p:nvPicPr>
          <p:cNvPr id="229378" name="Picture 7" descr="npo0000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9540" name="Text Box 4"/>
          <p:cNvSpPr txBox="1">
            <a:spLocks noChangeArrowheads="1"/>
          </p:cNvSpPr>
          <p:nvPr/>
        </p:nvSpPr>
        <p:spPr bwMode="auto">
          <a:xfrm>
            <a:off x="707504" y="3645024"/>
            <a:ext cx="4800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⋯⋯</a:t>
            </a:r>
            <a:r>
              <a:rPr lang="zh-TW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又創造了各種有翅膀的飛鳥，各從其類。神看這是好的。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(21</a:t>
            </a:r>
            <a:r>
              <a:rPr lang="zh-TW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下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D9D2AD4-7EC1-8146-A44C-A3FD75A8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59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76200"/>
            <a:ext cx="3124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Multiply</a:t>
            </a:r>
          </a:p>
        </p:txBody>
      </p:sp>
      <p:pic>
        <p:nvPicPr>
          <p:cNvPr id="231426" name="Picture 11" descr="npo0000f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1587" name="Text Box 3"/>
          <p:cNvSpPr txBox="1">
            <a:spLocks noChangeArrowheads="1"/>
          </p:cNvSpPr>
          <p:nvPr/>
        </p:nvSpPr>
        <p:spPr bwMode="auto">
          <a:xfrm>
            <a:off x="0" y="28329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71588" name="Text Box 4"/>
          <p:cNvSpPr txBox="1">
            <a:spLocks noChangeArrowheads="1"/>
          </p:cNvSpPr>
          <p:nvPr/>
        </p:nvSpPr>
        <p:spPr bwMode="auto">
          <a:xfrm>
            <a:off x="2267744" y="3825875"/>
            <a:ext cx="644420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神就賜福給它們，說：</a:t>
            </a:r>
            <a:r>
              <a:rPr lang="en-US" altLang="zh-TW" sz="4400" dirty="0"/>
              <a:t>“</a:t>
            </a:r>
            <a:r>
              <a:rPr lang="zh-TW" altLang="en-US" sz="4400" dirty="0"/>
              <a:t>要繁殖增多，充滿海洋；雀鳥也要在地上增多！</a:t>
            </a:r>
            <a:r>
              <a:rPr lang="en-US" altLang="zh-TW" sz="4400" dirty="0"/>
              <a:t>”</a:t>
            </a:r>
            <a:r>
              <a:rPr lang="en-US" altLang="ja-JP" sz="4400" dirty="0"/>
              <a:t> (22)</a:t>
            </a:r>
            <a:endParaRPr lang="en-US" sz="4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64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77000" y="152400"/>
            <a:ext cx="2514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Fifth Day</a:t>
            </a:r>
          </a:p>
        </p:txBody>
      </p:sp>
      <p:pic>
        <p:nvPicPr>
          <p:cNvPr id="233474" name="Picture 2" descr="npo0000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3636" name="Text Box 4"/>
          <p:cNvSpPr txBox="1">
            <a:spLocks noChangeArrowheads="1"/>
          </p:cNvSpPr>
          <p:nvPr/>
        </p:nvSpPr>
        <p:spPr bwMode="auto">
          <a:xfrm>
            <a:off x="4788024" y="3717032"/>
            <a:ext cx="383934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有晚上，有早晨；這是第五日。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(23)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E3A48DC-7C94-CE4E-9596-F4B3327A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8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791200" y="152400"/>
            <a:ext cx="3200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Animals</a:t>
            </a:r>
          </a:p>
        </p:txBody>
      </p:sp>
      <p:pic>
        <p:nvPicPr>
          <p:cNvPr id="235522" name="Picture 6" descr="npo0000f6"/>
          <p:cNvPicPr>
            <a:picLocks noChangeAspect="1" noChangeArrowheads="1"/>
          </p:cNvPicPr>
          <p:nvPr/>
        </p:nvPicPr>
        <p:blipFill>
          <a:blip r:embed="rId3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684" name="Text Box 4"/>
          <p:cNvSpPr txBox="1">
            <a:spLocks noChangeArrowheads="1"/>
          </p:cNvSpPr>
          <p:nvPr/>
        </p:nvSpPr>
        <p:spPr bwMode="auto">
          <a:xfrm>
            <a:off x="152400" y="1600200"/>
            <a:ext cx="8763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神說：</a:t>
            </a:r>
            <a:r>
              <a:rPr lang="en-US" altLang="zh-TW" sz="4400" dirty="0"/>
              <a:t>“</a:t>
            </a:r>
            <a:r>
              <a:rPr lang="zh-TW" altLang="en-US" sz="4400" dirty="0"/>
              <a:t>地上要生出活物來，各從其類；牲畜、昆蟲和地上的野獸，各從其類！</a:t>
            </a:r>
            <a:r>
              <a:rPr lang="en-US" altLang="zh-TW" sz="4400" dirty="0"/>
              <a:t>”</a:t>
            </a:r>
            <a:r>
              <a:rPr lang="zh-TW" altLang="en-US" sz="4400" dirty="0"/>
              <a:t>事就這樣成了。於是，神造了地上的野獸，各從其類；牲畜，各從其類；地上的各種昆蟲，各從其類。神看這是好的。</a:t>
            </a:r>
            <a:r>
              <a:rPr lang="en-US" altLang="ja-JP" sz="4400" dirty="0"/>
              <a:t>(24-25)</a:t>
            </a:r>
            <a:endParaRPr lang="en-US" sz="44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BFC25AB-E07A-EB45-B03C-39848A96C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關於書卷的問題</a:t>
            </a:r>
            <a:endParaRPr lang="en-US" dirty="0">
              <a:effectLst>
                <a:glow rad="1778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©2003 TBBMI</a:t>
            </a:r>
          </a:p>
        </p:txBody>
      </p:sp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7586663" y="6526213"/>
            <a:ext cx="6477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glow rad="177800">
                    <a:schemeClr val="tx1"/>
                  </a:glow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7.5.03a.</a:t>
            </a: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glow rad="177800">
                    <a:schemeClr val="tx1"/>
                  </a:glow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18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95288" y="1752600"/>
            <a:ext cx="83629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" 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開始</a:t>
            </a:r>
            <a:r>
              <a:rPr lang="en-US" altLang="zh-TW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"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107950" y="2790825"/>
            <a:ext cx="90868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我們從哪裏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來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這世界為甚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麼有罪惡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有希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望嗎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 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6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629400" y="76200"/>
            <a:ext cx="2362200" cy="457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r>
              <a:rPr lang="en-US" sz="3600" b="1">
                <a:effectLst/>
                <a:latin typeface="Arial" charset="0"/>
                <a:ea typeface="ＭＳ Ｐゴシック" charset="0"/>
                <a:cs typeface="Arial" charset="0"/>
              </a:rPr>
              <a:t>Man</a:t>
            </a:r>
          </a:p>
        </p:txBody>
      </p:sp>
      <p:pic>
        <p:nvPicPr>
          <p:cNvPr id="237570" name="Picture 7" descr="npo0000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6</a:t>
            </a:r>
            <a:r>
              <a:rPr lang="zh-TW" altLang="en-US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000000"/>
              </a:solidFill>
              <a:effectLst>
                <a:glow rad="279400">
                  <a:schemeClr val="tx1">
                    <a:alpha val="75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1431032" y="1358766"/>
            <a:ext cx="638132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我們要照著我們的形象，按著我們的樣式造人；使他們管理海裏的魚、空中的鳥、地上的牲畜，以及全地，和地上所有爬行的生物！</a:t>
            </a:r>
            <a:r>
              <a:rPr lang="en-US" altLang="zh-TW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”</a:t>
            </a:r>
            <a:r>
              <a:rPr lang="en-US" altLang="ja-JP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(26)</a:t>
            </a:r>
            <a:endParaRPr lang="en-US" sz="4400" b="1" dirty="0">
              <a:solidFill>
                <a:srgbClr val="000000"/>
              </a:solidFill>
              <a:effectLst>
                <a:glow rad="279400">
                  <a:schemeClr val="tx1">
                    <a:alpha val="75000"/>
                  </a:schemeClr>
                </a:glo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Woman</a:t>
            </a:r>
          </a:p>
        </p:txBody>
      </p:sp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6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39620" name="Picture 8" descr="expuls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825" y="1524000"/>
            <a:ext cx="399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5" name="Text Box 9"/>
          <p:cNvSpPr txBox="1">
            <a:spLocks noChangeArrowheads="1"/>
          </p:cNvSpPr>
          <p:nvPr/>
        </p:nvSpPr>
        <p:spPr bwMode="auto">
          <a:xfrm>
            <a:off x="1295400" y="3219450"/>
            <a:ext cx="5410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sz="4400" dirty="0" err="1"/>
              <a:t>就是照著他的形象創造了人</a:t>
            </a:r>
            <a:r>
              <a:rPr lang="zh-TW" altLang="en-US" sz="4400" dirty="0"/>
              <a:t>；</a:t>
            </a:r>
            <a:endParaRPr lang="en-US" sz="4400" dirty="0"/>
          </a:p>
        </p:txBody>
      </p:sp>
      <p:sp>
        <p:nvSpPr>
          <p:cNvPr id="2379786" name="Text Box 10"/>
          <p:cNvSpPr txBox="1">
            <a:spLocks noChangeArrowheads="1"/>
          </p:cNvSpPr>
          <p:nvPr/>
        </p:nvSpPr>
        <p:spPr bwMode="auto">
          <a:xfrm>
            <a:off x="304800" y="1219200"/>
            <a:ext cx="5410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en-US" sz="4400" dirty="0" err="1"/>
              <a:t>於是，神照著自己的形象創造人</a:t>
            </a:r>
            <a:r>
              <a:rPr lang="zh-TW" altLang="en-US" sz="4400" dirty="0"/>
              <a:t>；</a:t>
            </a:r>
            <a:endParaRPr lang="en-US" sz="4400" dirty="0"/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3429000" y="5105400"/>
            <a:ext cx="5410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sz="4400" dirty="0" err="1"/>
              <a:t>他所創造的有男有女</a:t>
            </a:r>
            <a:r>
              <a:rPr lang="en-US" sz="4400" dirty="0"/>
              <a:t>。(27).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54F8207-B501-A449-80E1-C086F525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7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37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30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u="sng">
                <a:latin typeface="Arial" charset="0"/>
                <a:ea typeface="ＭＳ Ｐゴシック" charset="0"/>
                <a:cs typeface="Arial" charset="0"/>
              </a:rPr>
              <a:t>Mandate</a:t>
            </a:r>
            <a:endParaRPr lang="en-US" sz="360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1666" name="Picture 2" descr="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7303" name="Text Box 7"/>
          <p:cNvSpPr txBox="1">
            <a:spLocks noChangeArrowheads="1"/>
          </p:cNvSpPr>
          <p:nvPr/>
        </p:nvSpPr>
        <p:spPr bwMode="auto">
          <a:xfrm>
            <a:off x="228600" y="5591175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和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地上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爬行的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所有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生物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。” 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(28)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4" name="Text Box 8"/>
          <p:cNvSpPr txBox="1">
            <a:spLocks noChangeArrowheads="1"/>
          </p:cNvSpPr>
          <p:nvPr/>
        </p:nvSpPr>
        <p:spPr bwMode="auto">
          <a:xfrm>
            <a:off x="228600" y="838453"/>
            <a:ext cx="419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空中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的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鳥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5" name="Text Box 9"/>
          <p:cNvSpPr txBox="1">
            <a:spLocks noChangeArrowheads="1"/>
          </p:cNvSpPr>
          <p:nvPr/>
        </p:nvSpPr>
        <p:spPr bwMode="auto">
          <a:xfrm>
            <a:off x="228600" y="3718773"/>
            <a:ext cx="6096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也要管理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海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裏的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魚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6" name="Text Box 10"/>
          <p:cNvSpPr txBox="1">
            <a:spLocks noChangeArrowheads="1"/>
          </p:cNvSpPr>
          <p:nvPr/>
        </p:nvSpPr>
        <p:spPr bwMode="auto">
          <a:xfrm>
            <a:off x="5436096" y="760636"/>
            <a:ext cx="363170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神就賜福給他們，對他們說：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要繁殖增多；充滿這地，征服它；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8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7303" grpId="0"/>
      <p:bldP spid="2487304" grpId="0"/>
      <p:bldP spid="248730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350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3714" name="Picture 2" descr="MixedFrui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9351" name="Text Box 7"/>
          <p:cNvSpPr txBox="1">
            <a:spLocks noChangeArrowheads="1"/>
          </p:cNvSpPr>
          <p:nvPr/>
        </p:nvSpPr>
        <p:spPr bwMode="auto">
          <a:xfrm>
            <a:off x="1676400" y="882586"/>
            <a:ext cx="7239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defRPr/>
            </a:pPr>
            <a:r>
              <a:rPr lang="zh-TW" altLang="en-US" sz="4400" dirty="0"/>
              <a:t>神說，</a:t>
            </a:r>
            <a:r>
              <a:rPr lang="en-US" altLang="zh-TW" sz="4400" dirty="0"/>
              <a:t>“</a:t>
            </a:r>
            <a:r>
              <a:rPr lang="zh-TW" altLang="en-US" sz="4400" dirty="0"/>
              <a:t>看哪！我把全地上結種子的各樣蔬菜，和一切果樹上有種子的果子，都賜給你們作食物。</a:t>
            </a:r>
            <a:r>
              <a:rPr lang="en-US" altLang="ja-JP" sz="4400" dirty="0"/>
              <a:t>(29) </a:t>
            </a:r>
            <a:endParaRPr lang="en-US" sz="4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398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5762" name="Picture 2" descr="Harvest Image   Zucchin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1399" name="Text Box 7"/>
          <p:cNvSpPr txBox="1">
            <a:spLocks noChangeArrowheads="1"/>
          </p:cNvSpPr>
          <p:nvPr/>
        </p:nvSpPr>
        <p:spPr bwMode="auto">
          <a:xfrm>
            <a:off x="251520" y="2492896"/>
            <a:ext cx="874008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ja-JP" altLang="en-US" sz="4400"/>
              <a:t>至於地上的各種野獸，空中的各種飛鳥，和地上爬行有生命的各種活物，我把一切青草蔬菜賜給它們作食物。</a:t>
            </a:r>
            <a:r>
              <a:rPr lang="en-US" altLang="ja-JP" sz="4400" dirty="0"/>
              <a:t>”</a:t>
            </a:r>
            <a:r>
              <a:rPr lang="zh-TW" altLang="en-US" sz="4400" dirty="0"/>
              <a:t>事就言樣成了。</a:t>
            </a:r>
            <a:r>
              <a:rPr lang="en-US" altLang="ja-JP" sz="4400" dirty="0"/>
              <a:t>(30) </a:t>
            </a:r>
            <a:endParaRPr lang="en-US" sz="4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44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77000" y="152400"/>
            <a:ext cx="2514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Sixth Day</a:t>
            </a:r>
          </a:p>
        </p:txBody>
      </p:sp>
      <p:pic>
        <p:nvPicPr>
          <p:cNvPr id="247810" name="Picture 2" descr="Bright Sun Rising in Dark 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3444" name="Text Box 4"/>
          <p:cNvSpPr txBox="1">
            <a:spLocks noChangeArrowheads="1"/>
          </p:cNvSpPr>
          <p:nvPr/>
        </p:nvSpPr>
        <p:spPr bwMode="auto">
          <a:xfrm>
            <a:off x="3779912" y="1873855"/>
            <a:ext cx="492784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神看他所造的一切都很好。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有晚上，有早晨；這是第六日。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(31)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739377F-38FD-AC4D-B495-DBA18F5A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4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76200"/>
            <a:ext cx="2819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Summary</a:t>
            </a:r>
          </a:p>
        </p:txBody>
      </p:sp>
      <p:pic>
        <p:nvPicPr>
          <p:cNvPr id="249858" name="Picture 2" descr="npo0000f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5492" name="Text Box 4"/>
          <p:cNvSpPr txBox="1">
            <a:spLocks noChangeArrowheads="1"/>
          </p:cNvSpPr>
          <p:nvPr/>
        </p:nvSpPr>
        <p:spPr bwMode="auto">
          <a:xfrm>
            <a:off x="4114800" y="3886200"/>
            <a:ext cx="4876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這樣，天地萬物都造齊了。</a:t>
            </a:r>
            <a:r>
              <a:rPr lang="en-US" sz="4400" dirty="0"/>
              <a:t>(2:1)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AC12BD4-B836-6E46-8925-5E1AAF89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45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705600" y="76200"/>
            <a:ext cx="221615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7</a:t>
            </a:r>
          </a:p>
        </p:txBody>
      </p:sp>
      <p:pic>
        <p:nvPicPr>
          <p:cNvPr id="251906" name="Picture 2" descr="npo0000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0452" name="Text Box 4"/>
          <p:cNvSpPr txBox="1">
            <a:spLocks noChangeArrowheads="1"/>
          </p:cNvSpPr>
          <p:nvPr/>
        </p:nvSpPr>
        <p:spPr bwMode="auto">
          <a:xfrm>
            <a:off x="457200" y="4267200"/>
            <a:ext cx="8534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zh-TW" altLang="en-US" sz="4400" dirty="0"/>
              <a:t>第七日，神完成了他所作的工；在第疝日神歇了他所作的一切工。</a:t>
            </a:r>
            <a:r>
              <a:rPr lang="en-US" sz="4400" dirty="0"/>
              <a:t>(2:2)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4795FA5-0E60-AB40-BCC2-F07A0A123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0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00800" y="0"/>
            <a:ext cx="2743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Sabbath</a:t>
            </a:r>
          </a:p>
        </p:txBody>
      </p:sp>
      <p:pic>
        <p:nvPicPr>
          <p:cNvPr id="253954" name="Picture 2" descr="npo0000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48816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7092" name="Text Box 4"/>
          <p:cNvSpPr txBox="1">
            <a:spLocks noChangeArrowheads="1"/>
          </p:cNvSpPr>
          <p:nvPr/>
        </p:nvSpPr>
        <p:spPr bwMode="auto">
          <a:xfrm>
            <a:off x="179512" y="3861048"/>
            <a:ext cx="871912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神賜福第七日，把它分別為聖，因為在這一日，神停了他一切所創造的工，歇息了。</a:t>
            </a:r>
            <a:r>
              <a:rPr lang="en-US" sz="4400" dirty="0"/>
              <a:t>(2:3)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0C23636-DCF5-9943-9ED4-B0216767E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33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6" r="16353"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633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cs typeface="+mj-cs"/>
              </a:rPr>
              <a:t>創世記第一章 </a:t>
            </a:r>
            <a:r>
              <a:rPr lang="en-US" altLang="zh-TW" dirty="0">
                <a:solidFill>
                  <a:schemeClr val="tx1"/>
                </a:solidFill>
                <a:cs typeface="+mj-cs"/>
              </a:rPr>
              <a:t>“</a:t>
            </a:r>
            <a:r>
              <a:rPr lang="zh-TW" altLang="en-US" dirty="0">
                <a:solidFill>
                  <a:schemeClr val="tx1"/>
                </a:solidFill>
                <a:cs typeface="+mj-cs"/>
              </a:rPr>
              <a:t>神是王</a:t>
            </a:r>
            <a:r>
              <a:rPr lang="en-US" altLang="zh-TW" dirty="0">
                <a:solidFill>
                  <a:schemeClr val="tx1"/>
                </a:solidFill>
                <a:cs typeface="+mj-cs"/>
              </a:rPr>
              <a:t>”</a:t>
            </a:r>
            <a:endParaRPr lang="en-US" dirty="0">
              <a:cs typeface="+mj-cs"/>
            </a:endParaRPr>
          </a:p>
        </p:txBody>
      </p:sp>
      <p:sp>
        <p:nvSpPr>
          <p:cNvPr id="2363396" name="Rectangle 4"/>
          <p:cNvSpPr>
            <a:spLocks noChangeArrowheads="1"/>
          </p:cNvSpPr>
          <p:nvPr/>
        </p:nvSpPr>
        <p:spPr bwMode="auto">
          <a:xfrm>
            <a:off x="457200" y="1905000"/>
            <a:ext cx="8610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不是被造的神</a:t>
            </a:r>
            <a:r>
              <a:rPr lang="zh-TW" alt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(1:1)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僅靠文字來創造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 (1:4)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創造是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輕而易舉</a:t>
            </a:r>
            <a:endParaRPr lang="en-US" sz="3600" b="1" dirty="0">
              <a:solidFill>
                <a:srgbClr val="FFFFFF"/>
              </a:solidFill>
              <a:effectLst>
                <a:outerShdw blurRad="50800" dist="76200" dir="2700000" algn="tl" rotWithShape="0">
                  <a:srgbClr val="000000">
                    <a:alpha val="90000"/>
                  </a:srgbClr>
                </a:outerShdw>
              </a:effectLst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創造出被人視為眾神的太陽和月亮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 (1:16)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與人共同管理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 (1:26)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339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65891" name="Picture 4" descr="ear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013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398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j-cs"/>
              </a:rPr>
              <a:t>與創世記相似的描述</a:t>
            </a:r>
            <a:endParaRPr lang="en-US" b="1" dirty="0">
              <a:cs typeface="+mj-cs"/>
            </a:endParaRPr>
          </a:p>
        </p:txBody>
      </p:sp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796280" y="1052736"/>
            <a:ext cx="5647928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孟斐斯神學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048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Memphite Theology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《</a:t>
            </a:r>
            <a:r>
              <a:rPr lang="zh-TW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埃努瑪埃利什</a:t>
            </a: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》</a:t>
            </a:r>
            <a:r>
              <a:rPr lang="zh-TW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endParaRPr lang="en-US" altLang="zh-TW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556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Enuma </a:t>
            </a: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Elish</a:t>
            </a:r>
            <a:endParaRPr lang="en-US" altLang="zh-TW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《</a:t>
            </a:r>
            <a:r>
              <a:rPr lang="zh-TW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阿特拉哈西斯史詩</a:t>
            </a: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》</a:t>
            </a:r>
            <a:r>
              <a:rPr lang="en-SG" sz="3600" dirty="0"/>
              <a:t> </a:t>
            </a:r>
          </a:p>
          <a:p>
            <a:pPr marL="3048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Atrahasis</a:t>
            </a: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Epic</a:t>
            </a:r>
            <a:endParaRPr lang="en-US" altLang="zh-TW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《</a:t>
            </a:r>
            <a:r>
              <a:rPr lang="zh-TW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吉加墨斯史詩</a:t>
            </a: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》</a:t>
            </a:r>
          </a:p>
          <a:p>
            <a:pPr marL="3556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Gilgamesh Epic</a:t>
            </a:r>
          </a:p>
        </p:txBody>
      </p:sp>
      <p:sp>
        <p:nvSpPr>
          <p:cNvPr id="364552" name="Rectangle 8"/>
          <p:cNvSpPr>
            <a:spLocks noChangeArrowheads="1"/>
          </p:cNvSpPr>
          <p:nvPr/>
        </p:nvSpPr>
        <p:spPr bwMode="auto">
          <a:xfrm>
            <a:off x="5807397" y="1052736"/>
            <a:ext cx="3013075" cy="485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創造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創造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創造及洪水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洪水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4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4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4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4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4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4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4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4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4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4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45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45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51" grpId="0" build="p"/>
      <p:bldP spid="36455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8227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408112" y="1508125"/>
            <a:ext cx="3276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7" name="Text Box 5"/>
          <p:cNvSpPr txBox="1">
            <a:spLocks noChangeArrowheads="1"/>
          </p:cNvSpPr>
          <p:nvPr/>
        </p:nvSpPr>
        <p:spPr bwMode="auto">
          <a:xfrm>
            <a:off x="408112" y="2879725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第2天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劃分水和空氣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8" name="Text Box 6"/>
          <p:cNvSpPr txBox="1">
            <a:spLocks noChangeArrowheads="1"/>
          </p:cNvSpPr>
          <p:nvPr/>
        </p:nvSpPr>
        <p:spPr bwMode="auto">
          <a:xfrm>
            <a:off x="408112" y="4708525"/>
            <a:ext cx="403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第3天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劃分陸地和海洋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9" name="Text Box 7"/>
          <p:cNvSpPr txBox="1">
            <a:spLocks noChangeArrowheads="1"/>
          </p:cNvSpPr>
          <p:nvPr/>
        </p:nvSpPr>
        <p:spPr bwMode="auto">
          <a:xfrm>
            <a:off x="4446712" y="1219200"/>
            <a:ext cx="464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第4日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排列太陽，月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亮和眾星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0" name="Text Box 8"/>
          <p:cNvSpPr txBox="1">
            <a:spLocks noChangeArrowheads="1"/>
          </p:cNvSpPr>
          <p:nvPr/>
        </p:nvSpPr>
        <p:spPr bwMode="auto">
          <a:xfrm>
            <a:off x="4446712" y="2879725"/>
            <a:ext cx="419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第5天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魚和雀鳥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1" name="Text Box 9"/>
          <p:cNvSpPr txBox="1">
            <a:spLocks noChangeArrowheads="1"/>
          </p:cNvSpPr>
          <p:nvPr/>
        </p:nvSpPr>
        <p:spPr bwMode="auto">
          <a:xfrm>
            <a:off x="4446712" y="47085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第6天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動物和人類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2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創世紀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1:3-31</a:t>
            </a:r>
          </a:p>
        </p:txBody>
      </p:sp>
      <p:sp>
        <p:nvSpPr>
          <p:cNvPr id="182282" name="Rectangle 11"/>
          <p:cNvSpPr>
            <a:spLocks noChangeArrowheads="1"/>
          </p:cNvSpPr>
          <p:nvPr/>
        </p:nvSpPr>
        <p:spPr bwMode="auto">
          <a:xfrm>
            <a:off x="207963" y="1219200"/>
            <a:ext cx="8778875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8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84" name="Line 13"/>
          <p:cNvSpPr>
            <a:spLocks noChangeShapeType="1"/>
          </p:cNvSpPr>
          <p:nvPr/>
        </p:nvSpPr>
        <p:spPr bwMode="auto">
          <a:xfrm>
            <a:off x="255588" y="2743200"/>
            <a:ext cx="8731250" cy="38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85" name="Line 14"/>
          <p:cNvSpPr>
            <a:spLocks noChangeShapeType="1"/>
          </p:cNvSpPr>
          <p:nvPr/>
        </p:nvSpPr>
        <p:spPr bwMode="auto">
          <a:xfrm>
            <a:off x="179388" y="4419600"/>
            <a:ext cx="8807450" cy="17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8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33</a:t>
            </a:r>
          </a:p>
        </p:txBody>
      </p:sp>
      <p:sp>
        <p:nvSpPr>
          <p:cNvPr id="18228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混沌</a:t>
            </a:r>
            <a:endParaRPr kumimoji="0" lang="en-US" sz="3600" b="1" i="0" u="none" strike="noStrike" kern="10" cap="none" spc="-36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2288" name="WordArt 17"/>
          <p:cNvSpPr>
            <a:spLocks noChangeArrowheads="1" noChangeShapeType="1" noTextEdit="1"/>
          </p:cNvSpPr>
          <p:nvPr/>
        </p:nvSpPr>
        <p:spPr bwMode="auto">
          <a:xfrm>
            <a:off x="5334000" y="18864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空白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glow rad="101600">
                  <a:srgbClr val="000000">
                    <a:alpha val="91000"/>
                  </a:srgbClr>
                </a:glow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0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成形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2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61653" name="AutoShape 21"/>
          <p:cNvSpPr>
            <a:spLocks noChangeArrowheads="1"/>
          </p:cNvSpPr>
          <p:nvPr/>
        </p:nvSpPr>
        <p:spPr bwMode="auto">
          <a:xfrm>
            <a:off x="6248400" y="692696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806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sz="5400" b="1" dirty="0">
                <a:solidFill>
                  <a:srgbClr val="FAFE1E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 charset="0"/>
                <a:ea typeface="ＭＳ Ｐゴシック" charset="0"/>
              </a:rPr>
              <a:t>創造的日子</a:t>
            </a:r>
            <a:endParaRPr lang="en-US" b="1" dirty="0"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861651" name="WordArt 19"/>
          <p:cNvSpPr>
            <a:spLocks noChangeArrowheads="1" noChangeShapeType="1" noTextEdit="1"/>
          </p:cNvSpPr>
          <p:nvPr/>
        </p:nvSpPr>
        <p:spPr bwMode="auto">
          <a:xfrm>
            <a:off x="6858000" y="620688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填滿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317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6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6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6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6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6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6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652" grpId="0" animBg="1"/>
      <p:bldP spid="186165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60098" name="Picture 2" descr="pps cebarre 1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74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74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II.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今天，創造論和神的王權仍然繼續受到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抨擊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。</a:t>
            </a:r>
            <a:endParaRPr lang="en-US" dirty="0">
              <a:effectLst>
                <a:outerShdw blurRad="50800" dist="88900" dir="2700000" algn="tl" rotWithShape="0">
                  <a:srgbClr val="000000">
                    <a:alpha val="92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2" descr="EARTH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9539" name="Text Box 3"/>
          <p:cNvSpPr txBox="1">
            <a:spLocks noChangeArrowheads="1"/>
          </p:cNvSpPr>
          <p:nvPr/>
        </p:nvSpPr>
        <p:spPr bwMode="auto">
          <a:xfrm>
            <a:off x="34925" y="3946525"/>
            <a:ext cx="32766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在前的創造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0" name="Text Box 4"/>
          <p:cNvSpPr txBox="1">
            <a:spLocks noChangeArrowheads="1"/>
          </p:cNvSpPr>
          <p:nvPr/>
        </p:nvSpPr>
        <p:spPr bwMode="auto">
          <a:xfrm>
            <a:off x="34925" y="5213350"/>
            <a:ext cx="29718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兩階</a:t>
            </a:r>
            <a:r>
              <a:rPr lang="zh-TW" altLang="en-US" sz="36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段的創造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1" name="Text Box 5"/>
          <p:cNvSpPr txBox="1">
            <a:spLocks noChangeArrowheads="1"/>
          </p:cNvSpPr>
          <p:nvPr/>
        </p:nvSpPr>
        <p:spPr bwMode="auto">
          <a:xfrm>
            <a:off x="34925" y="2066925"/>
            <a:ext cx="2895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日齢</a:t>
            </a:r>
            <a:endParaRPr lang="en-US" sz="40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2" name="Text Box 6"/>
          <p:cNvSpPr txBox="1">
            <a:spLocks noChangeArrowheads="1"/>
          </p:cNvSpPr>
          <p:nvPr/>
        </p:nvSpPr>
        <p:spPr bwMode="auto">
          <a:xfrm>
            <a:off x="34925" y="3071813"/>
            <a:ext cx="35814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文學的角度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3" name="Text Box 7"/>
          <p:cNvSpPr txBox="1">
            <a:spLocks noChangeArrowheads="1"/>
          </p:cNvSpPr>
          <p:nvPr/>
        </p:nvSpPr>
        <p:spPr bwMode="auto">
          <a:xfrm>
            <a:off x="34925" y="1196975"/>
            <a:ext cx="35814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全天24小時</a:t>
            </a:r>
          </a:p>
        </p:txBody>
      </p:sp>
      <p:sp>
        <p:nvSpPr>
          <p:cNvPr id="2369544" name="Text Box 8"/>
          <p:cNvSpPr txBox="1">
            <a:spLocks noChangeArrowheads="1"/>
          </p:cNvSpPr>
          <p:nvPr/>
        </p:nvSpPr>
        <p:spPr bwMode="auto">
          <a:xfrm>
            <a:off x="3168650" y="3946525"/>
            <a:ext cx="6019800" cy="120032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0513" indent="-290513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25475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創造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|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間隔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 </a:t>
            </a:r>
            <a:r>
              <a:rPr lang="en-US" sz="36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再創造</a:t>
            </a:r>
            <a:b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1:1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       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1:2-2:3</a:t>
            </a:r>
          </a:p>
        </p:txBody>
      </p:sp>
      <p:sp>
        <p:nvSpPr>
          <p:cNvPr id="2369545" name="Text Box 9"/>
          <p:cNvSpPr txBox="1">
            <a:spLocks noChangeArrowheads="1"/>
          </p:cNvSpPr>
          <p:nvPr/>
        </p:nvSpPr>
        <p:spPr bwMode="auto">
          <a:xfrm>
            <a:off x="3168650" y="5213350"/>
            <a:ext cx="58547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創造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|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間隔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 </a:t>
            </a:r>
            <a:r>
              <a:rPr lang="en-US" sz="36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創造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	   </a:t>
            </a:r>
          </a:p>
        </p:txBody>
      </p:sp>
      <p:sp>
        <p:nvSpPr>
          <p:cNvPr id="2369546" name="Text Box 10"/>
          <p:cNvSpPr txBox="1">
            <a:spLocks noChangeArrowheads="1"/>
          </p:cNvSpPr>
          <p:nvPr/>
        </p:nvSpPr>
        <p:spPr bwMode="auto">
          <a:xfrm>
            <a:off x="3203575" y="2141538"/>
            <a:ext cx="544195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天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=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無限期的時代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7" name="Text Box 11"/>
          <p:cNvSpPr txBox="1">
            <a:spLocks noChangeArrowheads="1"/>
          </p:cNvSpPr>
          <p:nvPr/>
        </p:nvSpPr>
        <p:spPr bwMode="auto">
          <a:xfrm>
            <a:off x="3203575" y="1241425"/>
            <a:ext cx="544195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天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= 字面上的</a:t>
            </a:r>
            <a:r>
              <a:rPr lang="en-US" altLang="zh-TW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24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小時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8" name="Text Box 12"/>
          <p:cNvSpPr txBox="1">
            <a:spLocks noChangeArrowheads="1"/>
          </p:cNvSpPr>
          <p:nvPr/>
        </p:nvSpPr>
        <p:spPr bwMode="auto">
          <a:xfrm>
            <a:off x="3168650" y="3116263"/>
            <a:ext cx="544195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7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天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=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象徵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性的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9" name="Text Box 13"/>
          <p:cNvSpPr txBox="1">
            <a:spLocks noChangeArrowheads="1"/>
          </p:cNvSpPr>
          <p:nvPr/>
        </p:nvSpPr>
        <p:spPr bwMode="auto">
          <a:xfrm>
            <a:off x="4692650" y="6248400"/>
            <a:ext cx="4267200" cy="5794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創世記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236955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138336"/>
            <a:ext cx="6553200" cy="9144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創造的理論</a:t>
            </a:r>
            <a:endParaRPr lang="en-US" dirty="0"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62158" name="Text Box 15"/>
          <p:cNvSpPr txBox="1">
            <a:spLocks noChangeArrowheads="1"/>
          </p:cNvSpPr>
          <p:nvPr/>
        </p:nvSpPr>
        <p:spPr bwMode="auto">
          <a:xfrm>
            <a:off x="3244850" y="5759450"/>
            <a:ext cx="368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5100" indent="-1651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	1:1-2:3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   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2:4-25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6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6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6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6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6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6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6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6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6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6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15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1587" name="Rectangle 3"/>
          <p:cNvSpPr>
            <a:spLocks noGrp="1" noChangeArrowheads="1"/>
          </p:cNvSpPr>
          <p:nvPr>
            <p:ph type="title"/>
          </p:nvPr>
        </p:nvSpPr>
        <p:spPr>
          <a:xfrm>
            <a:off x="-799493" y="57340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FFFFFF"/>
                </a:solidFill>
                <a:cs typeface="+mj-cs"/>
              </a:rPr>
              <a:t>創造</a:t>
            </a:r>
            <a:r>
              <a:rPr lang="en-US" dirty="0">
                <a:solidFill>
                  <a:srgbClr val="FFFFFF"/>
                </a:solidFill>
                <a:cs typeface="+mj-cs"/>
              </a:rPr>
              <a:t> </a:t>
            </a:r>
            <a:r>
              <a:rPr lang="zh-TW" altLang="en-US" dirty="0">
                <a:solidFill>
                  <a:srgbClr val="FFFFFF"/>
                </a:solidFill>
                <a:cs typeface="+mj-cs"/>
              </a:rPr>
              <a:t>  或  </a:t>
            </a:r>
            <a:r>
              <a:rPr lang="en-US" dirty="0">
                <a:solidFill>
                  <a:srgbClr val="FFFFFF"/>
                </a:solidFill>
                <a:cs typeface="+mj-cs"/>
              </a:rPr>
              <a:t> </a:t>
            </a:r>
            <a:r>
              <a:rPr lang="zh-TW" altLang="en-US" dirty="0">
                <a:solidFill>
                  <a:srgbClr val="FFFFFF"/>
                </a:solidFill>
                <a:cs typeface="+mj-cs"/>
              </a:rPr>
              <a:t>進化</a:t>
            </a:r>
            <a:r>
              <a:rPr lang="en-US" dirty="0">
                <a:solidFill>
                  <a:srgbClr val="FFFFFF"/>
                </a:solidFill>
                <a:cs typeface="+mj-cs"/>
              </a:rPr>
              <a:t>?</a:t>
            </a:r>
          </a:p>
        </p:txBody>
      </p:sp>
      <p:pic>
        <p:nvPicPr>
          <p:cNvPr id="237158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76200"/>
            <a:ext cx="521493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71589" name="Rectangle 5"/>
          <p:cNvSpPr>
            <a:spLocks noChangeArrowheads="1"/>
          </p:cNvSpPr>
          <p:nvPr/>
        </p:nvSpPr>
        <p:spPr bwMode="auto">
          <a:xfrm>
            <a:off x="2590800" y="76200"/>
            <a:ext cx="6553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pic>
        <p:nvPicPr>
          <p:cNvPr id="237159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50575">
            <a:off x="3120045" y="1630539"/>
            <a:ext cx="5638800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F7D65FFB-3FE8-A44D-B07C-CA4D4EBA63DD}"/>
              </a:ext>
            </a:extLst>
          </p:cNvPr>
          <p:cNvSpPr>
            <a:spLocks noChangeArrowheads="1"/>
          </p:cNvSpPr>
          <p:nvPr/>
        </p:nvSpPr>
        <p:spPr bwMode="auto">
          <a:xfrm rot="20837825">
            <a:off x="4895553" y="1471265"/>
            <a:ext cx="3835400" cy="3013075"/>
          </a:xfrm>
          <a:prstGeom prst="rect">
            <a:avLst/>
          </a:prstGeom>
          <a:solidFill>
            <a:srgbClr val="4100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br>
              <a:rPr lang="en-US" altLang="zh-CN" sz="4400" b="1" dirty="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</a:br>
            <a:r>
              <a:rPr lang="zh-CN" altLang="en-US" sz="4400" b="1" dirty="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超級爸爸</a:t>
            </a:r>
            <a:br>
              <a:rPr lang="en-US" altLang="zh-CN" sz="4400" b="1" dirty="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</a:br>
            <a:r>
              <a:rPr lang="en-US" altLang="zh-CN" sz="7200" b="1" dirty="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?</a:t>
            </a:r>
            <a:endParaRPr lang="en-US" altLang="zh-CN" sz="4400" dirty="0">
              <a:solidFill>
                <a:srgbClr val="FFFFFF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371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7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158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3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3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FFFFFF"/>
                </a:solidFill>
                <a:cs typeface="+mj-cs"/>
              </a:rPr>
              <a:t>神在第六天創造了恐龍</a:t>
            </a:r>
            <a:endParaRPr lang="en-US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37363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48940">
            <a:off x="457200" y="-76200"/>
            <a:ext cx="508635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56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568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153400" cy="1828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FFFFFF"/>
                </a:solidFill>
                <a:cs typeface="+mj-cs"/>
              </a:rPr>
              <a:t>進化是跟據演變的理論，而這理論很容易被矇騙！</a:t>
            </a:r>
            <a:endParaRPr lang="en-US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37568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5510">
            <a:off x="-533400" y="1981200"/>
            <a:ext cx="629443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7568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6694">
            <a:off x="3862388" y="3657600"/>
            <a:ext cx="573881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57546BE6-4648-354E-A6F2-6AC7B7DB62B5}"/>
              </a:ext>
            </a:extLst>
          </p:cNvPr>
          <p:cNvSpPr txBox="1">
            <a:spLocks noChangeArrowheads="1"/>
          </p:cNvSpPr>
          <p:nvPr/>
        </p:nvSpPr>
        <p:spPr bwMode="auto">
          <a:xfrm rot="537810">
            <a:off x="403420" y="1970302"/>
            <a:ext cx="3505200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000099"/>
                </a:solidFill>
                <a:latin typeface="DFKai-SB" charset="0"/>
                <a:ea typeface="DFKai-SB" charset="0"/>
                <a:cs typeface="DFKai-SB" charset="0"/>
              </a:rPr>
              <a:t>進化的童話故事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77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7731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FF"/>
                </a:solidFill>
                <a:cs typeface="+mj-cs"/>
              </a:rPr>
              <a:t>Expelled Movie Clip</a:t>
            </a:r>
          </a:p>
        </p:txBody>
      </p:sp>
      <p:pic>
        <p:nvPicPr>
          <p:cNvPr id="270340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BD9DDAD-6128-B043-A80A-4DB7B23CE08B}"/>
              </a:ext>
            </a:extLst>
          </p:cNvPr>
          <p:cNvSpPr txBox="1">
            <a:spLocks noChangeArrowheads="1"/>
          </p:cNvSpPr>
          <p:nvPr/>
        </p:nvSpPr>
        <p:spPr bwMode="auto">
          <a:xfrm rot="21048121">
            <a:off x="1981200" y="2646956"/>
            <a:ext cx="4724400" cy="7694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400" b="1" dirty="0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智慧不被允許</a:t>
            </a:r>
            <a:endParaRPr lang="en-US" altLang="zh-TW" sz="4400" b="1" dirty="0">
              <a:solidFill>
                <a:srgbClr val="FF0000"/>
              </a:solidFill>
              <a:latin typeface="DFKai-SB" charset="0"/>
              <a:ea typeface="DFKai-SB" charset="0"/>
              <a:cs typeface="DFKai-SB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37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37978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74434" name="Picture 2" descr="pps cebarre 9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231616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806450" indent="-806450" algn="l" eaLnBrk="1" hangingPunct="1">
              <a:defRPr/>
            </a:pPr>
            <a:r>
              <a:rPr lang="en-US" b="1" dirty="0">
                <a:solidFill>
                  <a:schemeClr val="bg1"/>
                </a:solidFill>
                <a:cs typeface="+mj-cs"/>
              </a:rPr>
              <a:t>III. 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神是王也是創造者，我們必需</a:t>
            </a:r>
            <a:r>
              <a:rPr lang="zh-TW" altLang="en-US" b="1" dirty="0">
                <a:solidFill>
                  <a:srgbClr val="FFFF00"/>
                </a:solidFill>
                <a:cs typeface="+mj-cs"/>
              </a:rPr>
              <a:t>保衞</a:t>
            </a:r>
            <a:r>
              <a:rPr lang="zh-TW" altLang="en-US" b="1" dirty="0">
                <a:solidFill>
                  <a:schemeClr val="bg1"/>
                </a:solidFill>
              </a:rPr>
              <a:t>一切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對神的抨擊。</a:t>
            </a:r>
            <a:endParaRPr lang="en-US" dirty="0"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" name="Google Shape;5959;p731"/>
          <p:cNvSpPr txBox="1">
            <a:spLocks noGrp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24-Hour View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0" name="Google Shape;5960;p7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-152400"/>
            <a:ext cx="6018213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961;p731">
            <a:extLst>
              <a:ext uri="{FF2B5EF4-FFF2-40B4-BE49-F238E27FC236}">
                <a16:creationId xmlns:a16="http://schemas.microsoft.com/office/drawing/2014/main" id="{CD279D48-1C4A-CD48-9A10-3DBF6E57137F}"/>
              </a:ext>
            </a:extLst>
          </p:cNvPr>
          <p:cNvSpPr/>
          <p:nvPr/>
        </p:nvSpPr>
        <p:spPr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5963;p731">
            <a:extLst>
              <a:ext uri="{FF2B5EF4-FFF2-40B4-BE49-F238E27FC236}">
                <a16:creationId xmlns:a16="http://schemas.microsoft.com/office/drawing/2014/main" id="{153F1D50-2FD6-B141-98BC-7EB3E9027C02}"/>
              </a:ext>
            </a:extLst>
          </p:cNvPr>
          <p:cNvSpPr/>
          <p:nvPr/>
        </p:nvSpPr>
        <p:spPr>
          <a:xfrm>
            <a:off x="5148263" y="4221163"/>
            <a:ext cx="1511300" cy="1223962"/>
          </a:xfrm>
          <a:prstGeom prst="wedgeRoundRectCallout">
            <a:avLst>
              <a:gd name="adj1" fmla="val -85187"/>
              <a:gd name="adj2" fmla="val -5821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1" name="Google Shape;5961;p731"/>
          <p:cNvSpPr/>
          <p:nvPr/>
        </p:nvSpPr>
        <p:spPr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哪，你現在要做什麼呢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3" name="Google Shape;5963;p731"/>
          <p:cNvSpPr/>
          <p:nvPr/>
        </p:nvSpPr>
        <p:spPr>
          <a:xfrm>
            <a:off x="5148263" y="4221163"/>
            <a:ext cx="1511300" cy="1223962"/>
          </a:xfrm>
          <a:prstGeom prst="wedgeRoundRectCallout">
            <a:avLst>
              <a:gd name="adj1" fmla="val -85187"/>
              <a:gd name="adj2" fmla="val -5821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我要稱它為一天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。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5" name="Google Shape;5965;p731"/>
          <p:cNvSpPr/>
          <p:nvPr/>
        </p:nvSpPr>
        <p:spPr>
          <a:xfrm>
            <a:off x="3276600" y="260350"/>
            <a:ext cx="4319588" cy="2016125"/>
          </a:xfrm>
          <a:prstGeom prst="wedgeRoundRectCallout">
            <a:avLst>
              <a:gd name="adj1" fmla="val -28630"/>
              <a:gd name="adj2" fmla="val 75514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呀，我剛剛在地上造了以24小時為期的白晝和黑夜。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8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1" grpId="0" animBg="1"/>
      <p:bldP spid="59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16793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6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6821" name="Text Box 5"/>
          <p:cNvSpPr txBox="1">
            <a:spLocks noChangeArrowheads="1"/>
          </p:cNvSpPr>
          <p:nvPr/>
        </p:nvSpPr>
        <p:spPr bwMode="auto">
          <a:xfrm>
            <a:off x="228600" y="2895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諸天借著耶和華的話而造，天上的萬象借著他口中的氣而成。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zh-TW" alt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66822" name="Text Box 6"/>
          <p:cNvSpPr txBox="1">
            <a:spLocks noChangeArrowheads="1"/>
          </p:cNvSpPr>
          <p:nvPr/>
        </p:nvSpPr>
        <p:spPr bwMode="auto">
          <a:xfrm>
            <a:off x="685800" y="4816475"/>
            <a:ext cx="79406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毫無疑問地，這裏不會有延</a:t>
            </a:r>
            <a:r>
              <a:rPr lang="zh-TW" alt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遲的想法，或反複試驗的過程，或一個循序漸進的實現</a:t>
            </a:r>
            <a:r>
              <a:rPr lang="en-US" altLang="zh-TW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b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– John Whitcomb, </a:t>
            </a:r>
            <a:r>
              <a:rPr lang="en-US" altLang="ja-JP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The Early Earth</a:t>
            </a: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, 24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66823" name="Rectangle 7"/>
          <p:cNvSpPr>
            <a:spLocks noChangeArrowheads="1"/>
          </p:cNvSpPr>
          <p:nvPr/>
        </p:nvSpPr>
        <p:spPr bwMode="auto">
          <a:xfrm>
            <a:off x="76200" y="17526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429625" y="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70b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6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46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46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6821" grpId="0"/>
      <p:bldP spid="2466822" grpId="0"/>
      <p:bldP spid="2466823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8869" name="Rectangle 5"/>
          <p:cNvSpPr>
            <a:spLocks noChangeArrowheads="1"/>
          </p:cNvSpPr>
          <p:nvPr/>
        </p:nvSpPr>
        <p:spPr bwMode="auto">
          <a:xfrm>
            <a:off x="76200" y="17526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晚上和早晨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429625" y="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70b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4CB14DC-B45A-6340-9730-E26301634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8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8869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2" descr="Nighttime with Lake and Northern Ligh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57150"/>
            <a:ext cx="89662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09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93080"/>
            <a:ext cx="9144000" cy="19558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chemeClr val="bg1"/>
                </a:solidFill>
                <a:ea typeface="ＭＳ Ｐゴシック" pitchFamily="-112" charset="-128"/>
              </a:rPr>
              <a:t>除了創世記第一章，但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 8:26 </a:t>
            </a:r>
            <a:r>
              <a:rPr lang="zh-TW" altLang="en-US" sz="4000" b="1" dirty="0">
                <a:solidFill>
                  <a:schemeClr val="bg1"/>
                </a:solidFill>
                <a:ea typeface="ＭＳ Ｐゴシック" pitchFamily="-112" charset="-128"/>
              </a:rPr>
              <a:t>也提及</a:t>
            </a:r>
            <a:br>
              <a:rPr lang="en-SG" altLang="zh-TW" sz="4000" b="1" dirty="0">
                <a:solidFill>
                  <a:schemeClr val="bg1"/>
                </a:solidFill>
                <a:ea typeface="ＭＳ Ｐゴシック" pitchFamily="-112" charset="-128"/>
              </a:rPr>
            </a:b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“</a:t>
            </a:r>
            <a:r>
              <a:rPr lang="zh-TW" altLang="en-US" sz="4000" b="1" dirty="0">
                <a:solidFill>
                  <a:schemeClr val="bg1"/>
                </a:solidFill>
                <a:ea typeface="ＭＳ Ｐゴシック" pitchFamily="-112" charset="-128"/>
              </a:rPr>
              <a:t>晚上和早晨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”</a:t>
            </a:r>
            <a:b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</a:b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––</a:t>
            </a:r>
            <a:r>
              <a:rPr lang="zh-TW" altLang="en-US" sz="4000" b="1" dirty="0">
                <a:solidFill>
                  <a:schemeClr val="bg1"/>
                </a:solidFill>
                <a:ea typeface="ＭＳ Ｐゴシック" pitchFamily="-112" charset="-128"/>
              </a:rPr>
              <a:t> 從字面上的意思</a:t>
            </a:r>
            <a:endParaRPr lang="en-US" sz="4000" b="1" dirty="0">
              <a:solidFill>
                <a:schemeClr val="bg1"/>
              </a:solidFill>
              <a:ea typeface="ＭＳ Ｐゴシック" pitchFamily="-112" charset="-128"/>
            </a:endParaRPr>
          </a:p>
        </p:txBody>
      </p:sp>
      <p:sp>
        <p:nvSpPr>
          <p:cNvPr id="2470916" name="Rectangle 4"/>
          <p:cNvSpPr>
            <a:spLocks noChangeArrowheads="1"/>
          </p:cNvSpPr>
          <p:nvPr/>
        </p:nvSpPr>
        <p:spPr bwMode="auto">
          <a:xfrm>
            <a:off x="251520" y="3505200"/>
            <a:ext cx="874846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ja-JP" altLang="en-US" sz="4000" b="1">
                <a:solidFill>
                  <a:srgbClr val="FFFFFF"/>
                </a:solidFill>
                <a:cs typeface="Arial" charset="0"/>
              </a:rPr>
              <a:t>“</a:t>
            </a:r>
            <a:r>
              <a:rPr lang="ja-JP" altLang="en-US" sz="4000" b="1">
                <a:solidFill>
                  <a:srgbClr val="FFFF00"/>
                </a:solidFill>
                <a:cs typeface="Arial" charset="0"/>
              </a:rPr>
              <a:t>晚上和早晨</a:t>
            </a:r>
            <a:r>
              <a:rPr lang="ja-JP" altLang="en-US" sz="4000" b="1">
                <a:solidFill>
                  <a:srgbClr val="FFFFFF"/>
                </a:solidFill>
                <a:cs typeface="Arial" charset="0"/>
              </a:rPr>
              <a:t>的異象是確實的，但要將這個異象保密，因為那是關於將來許多的日子。”</a:t>
            </a:r>
            <a:r>
              <a:rPr lang="en-US" altLang="ja-JP" sz="3200" b="1" dirty="0">
                <a:solidFill>
                  <a:srgbClr val="FFFFFF"/>
                </a:solidFill>
                <a:cs typeface="Arial" charset="0"/>
              </a:rPr>
              <a:t> (NASB)</a:t>
            </a:r>
            <a:endParaRPr lang="en-US" sz="40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2965" name="Rectangle 5"/>
          <p:cNvSpPr>
            <a:spLocks noChangeArrowheads="1"/>
          </p:cNvSpPr>
          <p:nvPr/>
        </p:nvSpPr>
        <p:spPr bwMode="auto">
          <a:xfrm>
            <a:off x="152400" y="1905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“晚上和早晨”</a:t>
            </a:r>
            <a:endParaRPr lang="en-US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數字的形容詞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“第一⋯⋯”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72967" name="Rectangle 7"/>
          <p:cNvSpPr>
            <a:spLocks noChangeArrowheads="1"/>
          </p:cNvSpPr>
          <p:nvPr/>
        </p:nvSpPr>
        <p:spPr bwMode="auto">
          <a:xfrm>
            <a:off x="990600" y="4260304"/>
            <a:ext cx="784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None/>
              <a:defRPr/>
            </a:pP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跟據希伯來文，如果</a:t>
            </a:r>
            <a:r>
              <a:rPr lang="zh-TW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在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日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</a:t>
            </a:r>
            <a:r>
              <a:rPr lang="en-US" altLang="ja-JP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yom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 </a:t>
            </a:r>
            <a:r>
              <a:rPr lang="ja-JP" alt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之前帶有一個數字的形容詞，那麼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ja-JP" alt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日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ja-JP" alt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要按照字面意思來解</a:t>
            </a:r>
            <a:r>
              <a:rPr lang="zh-TW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釋！</a:t>
            </a:r>
            <a:endParaRPr lang="en-US" sz="36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839B25F-2874-3840-88F9-648A26350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2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7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2965" grpId="0" build="p" autoUpdateAnimBg="0"/>
      <p:bldP spid="247296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2" descr="tabernacle1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5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ea typeface="ＭＳ Ｐゴシック" charset="0"/>
              </a:rPr>
              <a:t>民數記</a:t>
            </a:r>
            <a:r>
              <a:rPr 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ea typeface="ＭＳ Ｐゴシック" charset="0"/>
              </a:rPr>
              <a:t> 7:12</a:t>
            </a:r>
            <a:endParaRPr lang="en-US" b="1" dirty="0">
              <a:effectLst>
                <a:glow rad="228600">
                  <a:schemeClr val="tx1">
                    <a:alpha val="99000"/>
                  </a:schemeClr>
                </a:glow>
              </a:effectLst>
              <a:ea typeface="ＭＳ Ｐゴシック" charset="0"/>
            </a:endParaRPr>
          </a:p>
        </p:txBody>
      </p:sp>
      <p:sp>
        <p:nvSpPr>
          <p:cNvPr id="2475012" name="Rectangle 4"/>
          <p:cNvSpPr>
            <a:spLocks noChangeArrowheads="1"/>
          </p:cNvSpPr>
          <p:nvPr/>
        </p:nvSpPr>
        <p:spPr bwMode="auto">
          <a:xfrm>
            <a:off x="76200" y="2362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“</a:t>
            </a:r>
            <a:r>
              <a:rPr lang="zh-TW" altLang="en-US" sz="4400" b="1" dirty="0">
                <a:solidFill>
                  <a:srgbClr val="FFFF00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頭一天</a:t>
            </a:r>
            <a:r>
              <a:rPr lang="zh-TW" altLang="en-US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獻上供物的，是猶大支派的亞米拿達的兒子拿順。</a:t>
            </a:r>
            <a:r>
              <a:rPr lang="en-US" altLang="zh-TW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”</a:t>
            </a:r>
            <a:endParaRPr lang="en-US" sz="4400" b="1" dirty="0">
              <a:solidFill>
                <a:srgbClr val="000000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525094"/>
      </p:ext>
    </p:extLst>
  </p:cSld>
  <p:clrMapOvr>
    <a:masterClrMapping/>
  </p:clrMapOvr>
  <p:transition spd="med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2" descr="scrolls">
            <a:hlinkClick r:id="rId3" action="ppaction://hlinkpres?slideindex=10&amp;slidetitle=The Mystery of the Genesis  5 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7061" name="Rectangle 5"/>
          <p:cNvSpPr>
            <a:spLocks noChangeArrowheads="1"/>
          </p:cNvSpPr>
          <p:nvPr/>
        </p:nvSpPr>
        <p:spPr bwMode="auto">
          <a:xfrm>
            <a:off x="0" y="1905000"/>
            <a:ext cx="891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“晚上和早晨”</a:t>
            </a:r>
            <a:endParaRPr lang="en-US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數字的形容詞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“第一⋯⋯”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工作和休息的方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式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658ED88-E036-2644-B685-96257BE1E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7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7061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 descr="calendar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925" y="44450"/>
            <a:ext cx="5905500" cy="1439863"/>
          </a:xfrm>
          <a:solidFill>
            <a:srgbClr val="3333CC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一星期有七天的規律是源自創世記第一章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1157" name="Rectangle 5"/>
          <p:cNvSpPr>
            <a:spLocks noChangeArrowheads="1"/>
          </p:cNvSpPr>
          <p:nvPr/>
        </p:nvSpPr>
        <p:spPr bwMode="auto">
          <a:xfrm>
            <a:off x="76200" y="182880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“晚上和早晨”</a:t>
            </a:r>
            <a:endParaRPr lang="en-US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數字的形容詞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“第一⋯⋯”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工作和休息的方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式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太陽和月亮在第四天才被創造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FCEC5A9-5336-4B44-8B65-C8157381C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1157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2" descr="creation-hand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46338"/>
            <a:ext cx="47879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89235"/>
            <a:ext cx="7020272" cy="2879725"/>
          </a:xfrm>
        </p:spPr>
        <p:txBody>
          <a:bodyPr anchor="t"/>
          <a:lstStyle/>
          <a:p>
            <a:pPr>
              <a:defRPr/>
            </a:pPr>
            <a:r>
              <a:rPr lang="zh-TW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要保護你對創造的基礎信仰！</a:t>
            </a: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Psalm 11:3 KJV 00422</a:t>
            </a:r>
          </a:p>
        </p:txBody>
      </p:sp>
      <p:sp>
        <p:nvSpPr>
          <p:cNvPr id="409603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0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05" name="Text Box 5"/>
          <p:cNvSpPr txBox="1">
            <a:spLocks noChangeArrowheads="1"/>
          </p:cNvSpPr>
          <p:nvPr/>
        </p:nvSpPr>
        <p:spPr bwMode="auto">
          <a:xfrm>
            <a:off x="228600" y="533400"/>
            <a:ext cx="8474075" cy="366254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8800" b="1" dirty="0">
                <a:solidFill>
                  <a:srgbClr val="FFFFFF"/>
                </a:solidFill>
              </a:rPr>
              <a:t>詩篇</a:t>
            </a:r>
            <a:r>
              <a:rPr lang="en-US" sz="8800" b="1" dirty="0">
                <a:solidFill>
                  <a:srgbClr val="FFFFFF"/>
                </a:solidFill>
              </a:rPr>
              <a:t> 11:3</a:t>
            </a:r>
            <a:endParaRPr lang="en-US" sz="72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zh-TW" altLang="en-US" sz="7200" dirty="0">
                <a:solidFill>
                  <a:srgbClr val="FFFFFF"/>
                </a:solidFill>
              </a:rPr>
              <a:t>根基既然毀壞，義人還能作甚麽呢？</a:t>
            </a:r>
            <a:endParaRPr lang="en-US" sz="7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82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3283" name="Rectangle 3"/>
          <p:cNvSpPr>
            <a:spLocks noGrp="1" noChangeArrowheads="1"/>
          </p:cNvSpPr>
          <p:nvPr>
            <p:ph type="title"/>
          </p:nvPr>
        </p:nvSpPr>
        <p:spPr>
          <a:xfrm>
            <a:off x="4469953" y="277813"/>
            <a:ext cx="4854575" cy="10937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 b="1" dirty="0">
                <a:solidFill>
                  <a:schemeClr val="bg1"/>
                </a:solidFill>
                <a:cs typeface="+mj-cs"/>
              </a:rPr>
              <a:t>《</a:t>
            </a:r>
            <a:r>
              <a:rPr lang="zh-TW" altLang="en-US" sz="3600" b="1" dirty="0">
                <a:solidFill>
                  <a:schemeClr val="bg1"/>
                </a:solidFill>
                <a:cs typeface="+mj-cs"/>
              </a:rPr>
              <a:t>阿特拉哈西斯史詩</a:t>
            </a:r>
            <a:r>
              <a:rPr lang="en-US" altLang="zh-TW" sz="3600" b="1" dirty="0">
                <a:solidFill>
                  <a:schemeClr val="bg1"/>
                </a:solidFill>
                <a:cs typeface="+mj-cs"/>
              </a:rPr>
              <a:t>》</a:t>
            </a:r>
            <a:endParaRPr lang="en-US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73284" name="Rectangle 4"/>
          <p:cNvSpPr>
            <a:spLocks noChangeArrowheads="1"/>
          </p:cNvSpPr>
          <p:nvPr/>
        </p:nvSpPr>
        <p:spPr bwMode="auto">
          <a:xfrm>
            <a:off x="250825" y="333375"/>
            <a:ext cx="3505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“讓生育女神創造後代，也</a:t>
            </a:r>
            <a:r>
              <a:rPr lang="ja-JP" altLang="en-US" sz="3200" b="1">
                <a:solidFill>
                  <a:srgbClr val="FFFF00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讓人承擔眾神的勞累</a:t>
            </a:r>
            <a:r>
              <a:rPr lang="ja-JP" altLang="en-US" sz="3200" b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⋯⋯創造人類使他們可以承受枷鎖⋯⋯把寧圖女神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(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Nintu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)</a:t>
            </a:r>
            <a:r>
              <a:rPr lang="zh-TW" altLang="en-US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混合泥土，讓神與人完全融合在泥土中，這樣神的肉身裏會有靈</a:t>
            </a:r>
            <a:r>
              <a:rPr lang="en-US" altLang="zh-TW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”</a:t>
            </a:r>
            <a:br>
              <a:rPr lang="en-US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(Arnold/Beyer, 24)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bg1">
                    <a:alpha val="89000"/>
                  </a:schemeClr>
                </a:glow>
              </a:effectLst>
              <a:cs typeface="+mn-cs"/>
            </a:endParaRPr>
          </a:p>
        </p:txBody>
      </p:sp>
      <p:sp>
        <p:nvSpPr>
          <p:cNvPr id="2273285" name="Rectangle 5"/>
          <p:cNvSpPr>
            <a:spLocks noChangeArrowheads="1"/>
          </p:cNvSpPr>
          <p:nvPr/>
        </p:nvSpPr>
        <p:spPr bwMode="auto">
          <a:xfrm>
            <a:off x="4495800" y="1447800"/>
            <a:ext cx="46482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阿卡德公元前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1650</a:t>
            </a: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年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關於創造和洪水的故事</a:t>
            </a:r>
            <a:endParaRPr lang="en-US" altLang="zh-TW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創造人是為了幫助勞累過度的眾神們</a:t>
            </a:r>
            <a:endParaRPr lang="en-SG" altLang="zh-TW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人是用泥土所造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1 00418</a:t>
            </a:r>
          </a:p>
        </p:txBody>
      </p:sp>
      <p:sp>
        <p:nvSpPr>
          <p:cNvPr id="391171" name="Freeform 3"/>
          <p:cNvSpPr>
            <a:spLocks/>
          </p:cNvSpPr>
          <p:nvPr/>
        </p:nvSpPr>
        <p:spPr bwMode="auto">
          <a:xfrm>
            <a:off x="1722438" y="0"/>
            <a:ext cx="5697537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2 00419</a:t>
            </a:r>
          </a:p>
        </p:txBody>
      </p:sp>
      <p:sp>
        <p:nvSpPr>
          <p:cNvPr id="393219" name="Freeform 3"/>
          <p:cNvSpPr>
            <a:spLocks/>
          </p:cNvSpPr>
          <p:nvPr/>
        </p:nvSpPr>
        <p:spPr bwMode="auto">
          <a:xfrm>
            <a:off x="1882775" y="0"/>
            <a:ext cx="5376863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3 00420</a:t>
            </a:r>
          </a:p>
        </p:txBody>
      </p:sp>
      <p:sp>
        <p:nvSpPr>
          <p:cNvPr id="395267" name="Freeform 3"/>
          <p:cNvSpPr>
            <a:spLocks/>
          </p:cNvSpPr>
          <p:nvPr/>
        </p:nvSpPr>
        <p:spPr bwMode="auto">
          <a:xfrm>
            <a:off x="1830388" y="0"/>
            <a:ext cx="5481637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Blocks-Genesis Doctrine &amp; Doctrines 00405</a:t>
            </a:r>
          </a:p>
        </p:txBody>
      </p:sp>
      <p:sp>
        <p:nvSpPr>
          <p:cNvPr id="413699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3701" name="AutoShape 5" descr="White marble"/>
          <p:cNvSpPr>
            <a:spLocks noChangeArrowheads="1"/>
          </p:cNvSpPr>
          <p:nvPr/>
        </p:nvSpPr>
        <p:spPr bwMode="auto">
          <a:xfrm>
            <a:off x="8382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創世記</a:t>
            </a:r>
            <a:endParaRPr lang="en-US" sz="44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 Bold" charset="0"/>
            </a:endParaRPr>
          </a:p>
        </p:txBody>
      </p:sp>
      <p:sp>
        <p:nvSpPr>
          <p:cNvPr id="413702" name="AutoShape 6" descr="White marble"/>
          <p:cNvSpPr>
            <a:spLocks noChangeArrowheads="1"/>
          </p:cNvSpPr>
          <p:nvPr/>
        </p:nvSpPr>
        <p:spPr bwMode="auto">
          <a:xfrm>
            <a:off x="838200" y="3276600"/>
            <a:ext cx="3048000" cy="19050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教義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3" name="AutoShape 7" descr="White marble"/>
          <p:cNvSpPr>
            <a:spLocks noChangeArrowheads="1"/>
          </p:cNvSpPr>
          <p:nvPr/>
        </p:nvSpPr>
        <p:spPr bwMode="auto">
          <a:xfrm>
            <a:off x="51816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創世記</a:t>
            </a:r>
            <a:endParaRPr lang="en-US" sz="44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 Bold" charset="0"/>
            </a:endParaRPr>
          </a:p>
        </p:txBody>
      </p:sp>
      <p:sp>
        <p:nvSpPr>
          <p:cNvPr id="413704" name="AutoShape 8" descr="White marble"/>
          <p:cNvSpPr>
            <a:spLocks noChangeArrowheads="1"/>
          </p:cNvSpPr>
          <p:nvPr/>
        </p:nvSpPr>
        <p:spPr bwMode="auto">
          <a:xfrm>
            <a:off x="5181600" y="4495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7</a:t>
            </a:r>
            <a:r>
              <a:rPr lang="zh-TW" alt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天的星期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5" name="AutoShape 9" descr="White marble"/>
          <p:cNvSpPr>
            <a:spLocks noChangeArrowheads="1"/>
          </p:cNvSpPr>
          <p:nvPr/>
        </p:nvSpPr>
        <p:spPr bwMode="auto">
          <a:xfrm>
            <a:off x="5181600" y="3810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工作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6" name="AutoShape 10" descr="White marble"/>
          <p:cNvSpPr>
            <a:spLocks noChangeArrowheads="1"/>
          </p:cNvSpPr>
          <p:nvPr/>
        </p:nvSpPr>
        <p:spPr bwMode="auto">
          <a:xfrm>
            <a:off x="5181600" y="31242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管轄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7" name="AutoShape 11" descr="White marble"/>
          <p:cNvSpPr>
            <a:spLocks noChangeArrowheads="1"/>
          </p:cNvSpPr>
          <p:nvPr/>
        </p:nvSpPr>
        <p:spPr bwMode="auto">
          <a:xfrm>
            <a:off x="5181600" y="24384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詛咒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8" name="AutoShape 12" descr="White marble"/>
          <p:cNvSpPr>
            <a:spLocks noChangeArrowheads="1"/>
          </p:cNvSpPr>
          <p:nvPr/>
        </p:nvSpPr>
        <p:spPr bwMode="auto">
          <a:xfrm>
            <a:off x="5181600" y="17526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最後的亞當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9" name="AutoShape 13" descr="White marble"/>
          <p:cNvSpPr>
            <a:spLocks noChangeArrowheads="1"/>
          </p:cNvSpPr>
          <p:nvPr/>
        </p:nvSpPr>
        <p:spPr bwMode="auto">
          <a:xfrm>
            <a:off x="5181600" y="1066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第一次降</a:t>
            </a:r>
            <a:r>
              <a:rPr lang="zh-TW" alt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臨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10" name="AutoShape 14" descr="White marble"/>
          <p:cNvSpPr>
            <a:spLocks noChangeArrowheads="1"/>
          </p:cNvSpPr>
          <p:nvPr/>
        </p:nvSpPr>
        <p:spPr bwMode="auto">
          <a:xfrm>
            <a:off x="5181600" y="381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第二次再來</a:t>
            </a:r>
            <a:endParaRPr lang="en-US" sz="2000" b="1" dirty="0">
              <a:latin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1" grpId="0" animBg="1" autoUpdateAnimBg="0"/>
      <p:bldP spid="413702" grpId="0" animBg="1" autoUpdateAnimBg="0"/>
      <p:bldP spid="413703" grpId="0" animBg="1" autoUpdateAnimBg="0"/>
      <p:bldP spid="413704" grpId="0" animBg="1" autoUpdateAnimBg="0"/>
      <p:bldP spid="413705" grpId="0" animBg="1" autoUpdateAnimBg="0"/>
      <p:bldP spid="413706" grpId="0" animBg="1" autoUpdateAnimBg="0"/>
      <p:bldP spid="413707" grpId="0" animBg="1" autoUpdateAnimBg="0"/>
      <p:bldP spid="413708" grpId="0" animBg="1" autoUpdateAnimBg="0"/>
      <p:bldP spid="413709" grpId="0" animBg="1" autoUpdateAnimBg="0"/>
      <p:bldP spid="413710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cs typeface="+mj-cs"/>
              </a:rPr>
              <a:t>Blocks-God</a:t>
            </a:r>
            <a:r>
              <a:rPr lang="fr-FR" dirty="0">
                <a:cs typeface="+mj-cs"/>
              </a:rPr>
              <a:t>'</a:t>
            </a:r>
            <a:r>
              <a:rPr lang="en-US" dirty="0">
                <a:cs typeface="+mj-cs"/>
              </a:rPr>
              <a:t>s Word &amp; Man</a:t>
            </a:r>
            <a:r>
              <a:rPr lang="fr-FR" dirty="0">
                <a:cs typeface="+mj-cs"/>
              </a:rPr>
              <a:t>'</a:t>
            </a:r>
            <a:r>
              <a:rPr lang="en-US" dirty="0">
                <a:cs typeface="+mj-cs"/>
              </a:rPr>
              <a:t>s Opinion 00403</a:t>
            </a:r>
          </a:p>
        </p:txBody>
      </p:sp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57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5749" name="AutoShape 5" descr="White marble"/>
          <p:cNvSpPr>
            <a:spLocks noChangeArrowheads="1"/>
          </p:cNvSpPr>
          <p:nvPr/>
        </p:nvSpPr>
        <p:spPr bwMode="auto">
          <a:xfrm>
            <a:off x="684213" y="4724400"/>
            <a:ext cx="3430587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創造</a:t>
            </a:r>
            <a:endParaRPr lang="en-US" sz="4800" b="1" dirty="0">
              <a:effectLst>
                <a:outerShdw blurRad="38100" dist="38100" dir="2700000" algn="tl">
                  <a:srgbClr val="DDDDDD"/>
                </a:outerShdw>
              </a:effectLst>
              <a:latin typeface="Arial Black" charset="0"/>
            </a:endParaRPr>
          </a:p>
          <a:p>
            <a:pPr algn="ctr">
              <a:defRPr/>
            </a:pPr>
            <a:r>
              <a:rPr lang="en-SG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神的話語</a:t>
            </a:r>
            <a:endParaRPr lang="en-US" b="1" dirty="0"/>
          </a:p>
        </p:txBody>
      </p:sp>
      <p:sp>
        <p:nvSpPr>
          <p:cNvPr id="415750" name="AutoShape 6" descr="White marble"/>
          <p:cNvSpPr>
            <a:spLocks noChangeArrowheads="1"/>
          </p:cNvSpPr>
          <p:nvPr/>
        </p:nvSpPr>
        <p:spPr bwMode="auto">
          <a:xfrm>
            <a:off x="684213" y="37338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律法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1" name="AutoShape 7" descr="White marble"/>
          <p:cNvSpPr>
            <a:spLocks noChangeArrowheads="1"/>
          </p:cNvSpPr>
          <p:nvPr/>
        </p:nvSpPr>
        <p:spPr bwMode="auto">
          <a:xfrm>
            <a:off x="684213" y="27432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婚姻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2" name="AutoShape 8" descr="White marble"/>
          <p:cNvSpPr>
            <a:spLocks noChangeArrowheads="1"/>
          </p:cNvSpPr>
          <p:nvPr/>
        </p:nvSpPr>
        <p:spPr bwMode="auto">
          <a:xfrm>
            <a:off x="684213" y="17526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規範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3" name="AutoShape 9" descr="White marble"/>
          <p:cNvSpPr>
            <a:spLocks noChangeArrowheads="1"/>
          </p:cNvSpPr>
          <p:nvPr/>
        </p:nvSpPr>
        <p:spPr bwMode="auto">
          <a:xfrm>
            <a:off x="684213" y="457200"/>
            <a:ext cx="3430587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生命的意</a:t>
            </a:r>
            <a:r>
              <a:rPr lang="zh-TW" alt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義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4" name="AutoShape 10" descr="White marble"/>
          <p:cNvSpPr>
            <a:spLocks noChangeArrowheads="1"/>
          </p:cNvSpPr>
          <p:nvPr/>
        </p:nvSpPr>
        <p:spPr bwMode="auto">
          <a:xfrm>
            <a:off x="4932363" y="4724400"/>
            <a:ext cx="360045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進化</a:t>
            </a:r>
            <a:endParaRPr lang="en-US" sz="4800" b="1" dirty="0">
              <a:effectLst>
                <a:outerShdw blurRad="38100" dist="38100" dir="2700000" algn="tl">
                  <a:srgbClr val="DDDDDD"/>
                </a:outerShdw>
              </a:effectLst>
              <a:latin typeface="Arial Black" charset="0"/>
            </a:endParaRPr>
          </a:p>
          <a:p>
            <a:pPr algn="ctr">
              <a:defRPr/>
            </a:pPr>
            <a:r>
              <a:rPr lang="en-SG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人的觀點</a:t>
            </a:r>
            <a:endParaRPr lang="en-US" b="1" dirty="0"/>
          </a:p>
        </p:txBody>
      </p:sp>
      <p:sp>
        <p:nvSpPr>
          <p:cNvPr id="415755" name="AutoShape 11" descr="White marble"/>
          <p:cNvSpPr>
            <a:spLocks noChangeArrowheads="1"/>
          </p:cNvSpPr>
          <p:nvPr/>
        </p:nvSpPr>
        <p:spPr bwMode="auto">
          <a:xfrm>
            <a:off x="4932363" y="37338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不遵守律法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6" name="AutoShape 12" descr="White marble"/>
          <p:cNvSpPr>
            <a:spLocks noChangeArrowheads="1"/>
          </p:cNvSpPr>
          <p:nvPr/>
        </p:nvSpPr>
        <p:spPr bwMode="auto">
          <a:xfrm>
            <a:off x="4932363" y="27432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同性戀</a:t>
            </a:r>
            <a:endParaRPr lang="en-US" sz="36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 Bold" charset="0"/>
            </a:endParaRPr>
          </a:p>
        </p:txBody>
      </p:sp>
      <p:sp>
        <p:nvSpPr>
          <p:cNvPr id="415757" name="AutoShape 13" descr="White marble"/>
          <p:cNvSpPr>
            <a:spLocks noChangeArrowheads="1"/>
          </p:cNvSpPr>
          <p:nvPr/>
        </p:nvSpPr>
        <p:spPr bwMode="auto">
          <a:xfrm>
            <a:off x="4932363" y="17526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色情刋物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8" name="AutoShape 14" descr="White marble"/>
          <p:cNvSpPr>
            <a:spLocks noChangeArrowheads="1"/>
          </p:cNvSpPr>
          <p:nvPr/>
        </p:nvSpPr>
        <p:spPr bwMode="auto">
          <a:xfrm>
            <a:off x="4932363" y="457200"/>
            <a:ext cx="360045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墮胎</a:t>
            </a:r>
            <a:endParaRPr lang="en-US" sz="2000" b="1" dirty="0">
              <a:latin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9" grpId="0" animBg="1" autoUpdateAnimBg="0"/>
      <p:bldP spid="415750" grpId="0" animBg="1" autoUpdateAnimBg="0"/>
      <p:bldP spid="415751" grpId="0" animBg="1" autoUpdateAnimBg="0"/>
      <p:bldP spid="415752" grpId="0" animBg="1" autoUpdateAnimBg="0"/>
      <p:bldP spid="415753" grpId="0" animBg="1" autoUpdateAnimBg="0"/>
      <p:bldP spid="415754" grpId="0" animBg="1" autoUpdateAnimBg="0"/>
      <p:bldP spid="415755" grpId="0" animBg="1" autoUpdateAnimBg="0"/>
      <p:bldP spid="415756" grpId="0" animBg="1" autoUpdateAnimBg="0"/>
      <p:bldP spid="415757" grpId="0" animBg="1" autoUpdateAnimBg="0"/>
      <p:bldP spid="415758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13" y="652463"/>
            <a:ext cx="82804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進化的奧妙是時間和死亡。時間使物種能夠慢慢地積累對牠們有利的突變，而死亡給予新物種出現的空間。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88" y="5837238"/>
            <a:ext cx="91455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 Sagan, program entitled "One Voice in the Cosmic Fugue."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725" y="6475413"/>
            <a:ext cx="36718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2003 </a:t>
            </a:r>
            <a:r>
              <a:rPr lang="en-US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 in Genesis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4EFBC4-931D-0845-ACE6-D2021D555725}"/>
              </a:ext>
            </a:extLst>
          </p:cNvPr>
          <p:cNvGrpSpPr/>
          <p:nvPr/>
        </p:nvGrpSpPr>
        <p:grpSpPr>
          <a:xfrm>
            <a:off x="0" y="231775"/>
            <a:ext cx="9586913" cy="6392863"/>
            <a:chOff x="0" y="231775"/>
            <a:chExt cx="9586913" cy="6392863"/>
          </a:xfrm>
        </p:grpSpPr>
        <p:sp>
          <p:nvSpPr>
            <p:cNvPr id="156674" name="Freeform 3"/>
            <p:cNvSpPr>
              <a:spLocks/>
            </p:cNvSpPr>
            <p:nvPr/>
          </p:nvSpPr>
          <p:spPr bwMode="auto">
            <a:xfrm>
              <a:off x="0" y="231775"/>
              <a:ext cx="9144000" cy="6392863"/>
            </a:xfrm>
            <a:custGeom>
              <a:avLst/>
              <a:gdLst>
                <a:gd name="T0" fmla="*/ 0 w 10000"/>
                <a:gd name="T1" fmla="*/ 0 h 10000"/>
                <a:gd name="T2" fmla="*/ 2147483647 w 10000"/>
                <a:gd name="T3" fmla="*/ 0 h 10000"/>
                <a:gd name="T4" fmla="*/ 2147483647 w 10000"/>
                <a:gd name="T5" fmla="*/ 2147483647 h 10000"/>
                <a:gd name="T6" fmla="*/ 0 w 10000"/>
                <a:gd name="T7" fmla="*/ 2147483647 h 10000"/>
                <a:gd name="T8" fmla="*/ 0 w 10000"/>
                <a:gd name="T9" fmla="*/ 0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0"/>
                <a:gd name="T16" fmla="*/ 0 h 10000"/>
                <a:gd name="T17" fmla="*/ 10000 w 10000"/>
                <a:gd name="T18" fmla="*/ 10000 h 1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6677" name="AutoShape 6"/>
            <p:cNvSpPr>
              <a:spLocks noChangeArrowheads="1"/>
            </p:cNvSpPr>
            <p:nvPr/>
          </p:nvSpPr>
          <p:spPr bwMode="auto">
            <a:xfrm>
              <a:off x="5319713" y="1300829"/>
              <a:ext cx="4267200" cy="2286000"/>
            </a:xfrm>
            <a:prstGeom prst="irregularSeal1">
              <a:avLst/>
            </a:prstGeom>
            <a:solidFill>
              <a:srgbClr val="E6B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2017C8-92F9-ED49-9C29-952C9DBEAB2D}"/>
                </a:ext>
              </a:extLst>
            </p:cNvPr>
            <p:cNvSpPr/>
            <p:nvPr/>
          </p:nvSpPr>
          <p:spPr>
            <a:xfrm>
              <a:off x="365125" y="2132856"/>
              <a:ext cx="2478683" cy="1800200"/>
            </a:xfrm>
            <a:prstGeom prst="rect">
              <a:avLst/>
            </a:prstGeom>
            <a:solidFill>
              <a:srgbClr val="DE00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1CC6E-BA72-E14A-8D10-9D40C68C766C}"/>
                </a:ext>
              </a:extLst>
            </p:cNvPr>
            <p:cNvSpPr/>
            <p:nvPr/>
          </p:nvSpPr>
          <p:spPr>
            <a:xfrm>
              <a:off x="1742370" y="247612"/>
              <a:ext cx="5277902" cy="1200660"/>
            </a:xfrm>
            <a:prstGeom prst="rect">
              <a:avLst/>
            </a:prstGeom>
            <a:solidFill>
              <a:srgbClr val="FEFFF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-819472"/>
            <a:ext cx="8408987" cy="693075"/>
          </a:xfrm>
        </p:spPr>
        <p:txBody>
          <a:bodyPr/>
          <a:lstStyle/>
          <a:p>
            <a:pPr indent="0" eaLnBrk="1" hangingPunct="1"/>
            <a:r>
              <a:rPr lang="en-US" dirty="0">
                <a:latin typeface="Arial" charset="0"/>
              </a:rPr>
              <a:t>Evolution: Death-Man 00413</a:t>
            </a:r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340321" y="487007"/>
            <a:ext cx="5181600" cy="1098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進化論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156676" name="Text Box 5"/>
          <p:cNvSpPr txBox="1">
            <a:spLocks noChangeArrowheads="1"/>
          </p:cNvSpPr>
          <p:nvPr/>
        </p:nvSpPr>
        <p:spPr bwMode="auto">
          <a:xfrm>
            <a:off x="316632" y="1916832"/>
            <a:ext cx="2743200" cy="228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死亡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流血</a:t>
            </a:r>
            <a:b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</a:b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痛苦</a:t>
            </a:r>
            <a:b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</a:b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疾病</a:t>
            </a:r>
          </a:p>
        </p:txBody>
      </p:sp>
      <p:sp>
        <p:nvSpPr>
          <p:cNvPr id="156678" name="Text Box 7"/>
          <p:cNvSpPr txBox="1">
            <a:spLocks noChangeArrowheads="1"/>
          </p:cNvSpPr>
          <p:nvPr/>
        </p:nvSpPr>
        <p:spPr bwMode="auto">
          <a:xfrm>
            <a:off x="5854525" y="1954935"/>
            <a:ext cx="2655887" cy="823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人的生存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6248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Creation: Actions-Death 00412</a:t>
            </a:r>
          </a:p>
        </p:txBody>
      </p:sp>
      <p:sp>
        <p:nvSpPr>
          <p:cNvPr id="407555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2323" name="Text Box 4"/>
          <p:cNvSpPr txBox="1">
            <a:spLocks noChangeArrowheads="1"/>
          </p:cNvSpPr>
          <p:nvPr/>
        </p:nvSpPr>
        <p:spPr bwMode="auto">
          <a:xfrm>
            <a:off x="2000250" y="457200"/>
            <a:ext cx="4629150" cy="1006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Arial Black" charset="0"/>
              </a:rPr>
              <a:t>創造</a:t>
            </a:r>
            <a:endParaRPr lang="en-US" sz="6000" b="1" dirty="0">
              <a:latin typeface="Arial Black" charset="0"/>
            </a:endParaRPr>
          </a:p>
        </p:txBody>
      </p:sp>
      <p:sp>
        <p:nvSpPr>
          <p:cNvPr id="312324" name="AutoShape 5"/>
          <p:cNvSpPr>
            <a:spLocks noChangeArrowheads="1"/>
          </p:cNvSpPr>
          <p:nvPr/>
        </p:nvSpPr>
        <p:spPr bwMode="auto">
          <a:xfrm>
            <a:off x="1752600" y="11430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5" name="Text Box 6"/>
          <p:cNvSpPr txBox="1">
            <a:spLocks noChangeArrowheads="1"/>
          </p:cNvSpPr>
          <p:nvPr/>
        </p:nvSpPr>
        <p:spPr bwMode="auto">
          <a:xfrm>
            <a:off x="2449513" y="2062589"/>
            <a:ext cx="2655887" cy="646331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600" b="1" dirty="0">
                <a:latin typeface="Arial Black" charset="0"/>
              </a:rPr>
              <a:t>人的行為</a:t>
            </a:r>
            <a:endParaRPr lang="en-US" sz="1800" b="1" dirty="0">
              <a:latin typeface="Arial Black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4369993-30D1-C74A-9BCB-CFD29CBDB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3733800"/>
            <a:ext cx="1365920" cy="1323439"/>
          </a:xfrm>
          <a:prstGeom prst="rect">
            <a:avLst/>
          </a:prstGeom>
          <a:solidFill>
            <a:srgbClr val="CCC3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latin typeface="Alan Den" charset="0"/>
              </a:rPr>
              <a:t>死亡</a:t>
            </a:r>
          </a:p>
          <a:p>
            <a:pPr algn="ctr"/>
            <a:endParaRPr lang="en-US" sz="3200" dirty="0">
              <a:latin typeface="Alan Den" charset="0"/>
            </a:endParaRPr>
          </a:p>
          <a:p>
            <a:pPr algn="ctr"/>
            <a:endParaRPr lang="en-US" sz="1600" dirty="0">
              <a:latin typeface="Alan Den" charset="0"/>
            </a:endParaRP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Reinterpretations 00363</a:t>
            </a:r>
          </a:p>
        </p:txBody>
      </p:sp>
      <p:pic>
        <p:nvPicPr>
          <p:cNvPr id="389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A375BD2A-E9D1-1140-990A-067DED3D0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22350"/>
          </a:xfrm>
          <a:prstGeom prst="rect">
            <a:avLst/>
          </a:prstGeom>
          <a:solidFill>
            <a:srgbClr val="BF002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ja-JP" altLang="en-US" sz="61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重新詮釋</a:t>
            </a:r>
            <a:endParaRPr lang="en-US" sz="61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细黑" charset="0"/>
              <a:cs typeface="华文细黑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867A1021-92D2-9449-A023-09E6AC75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679575"/>
            <a:ext cx="2454424" cy="5847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地方的洪水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3EB3737-67F6-2447-B821-345B4D782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544" y="1268760"/>
            <a:ext cx="1830560" cy="107721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有神論的</a:t>
            </a:r>
            <a:endParaRPr lang="en-SG" altLang="zh-TW" sz="3200" b="1" dirty="0">
              <a:solidFill>
                <a:srgbClr val="FFFFFF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進化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519AEE5-971B-FB4A-9420-494D422C6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48" y="1628800"/>
            <a:ext cx="1542528" cy="5847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日齡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37F0E65D-518B-A049-AFAE-8A5EDF85A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541191"/>
            <a:ext cx="2743200" cy="830997"/>
          </a:xfrm>
          <a:prstGeom prst="rect">
            <a:avLst/>
          </a:prstGeom>
          <a:solidFill>
            <a:srgbClr val="B4C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800" b="1" dirty="0">
                <a:ea typeface="DFKai-SB" charset="0"/>
                <a:cs typeface="DFKai-SB" charset="0"/>
              </a:rPr>
              <a:t>創世記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73223B9-D493-3D44-9FCF-BCA6E491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5301208"/>
            <a:ext cx="2250232" cy="107721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漸進的</a:t>
            </a:r>
            <a:endParaRPr lang="en-SG" altLang="zh-TW" sz="3200" b="1" dirty="0">
              <a:solidFill>
                <a:srgbClr val="FFFFFF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創造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34D13CA-4F8D-6F47-AA50-FEAB60B11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735" y="5573620"/>
            <a:ext cx="1962361" cy="107721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間隔</a:t>
            </a:r>
            <a:endParaRPr lang="en-SG" altLang="zh-TW" sz="3200" b="1" dirty="0">
              <a:solidFill>
                <a:srgbClr val="FFFFFF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理論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FD327F46-AD16-6F49-A8FB-29AB3B448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200" y="5376118"/>
            <a:ext cx="2250232" cy="107721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結構的</a:t>
            </a:r>
            <a:endParaRPr lang="en-SG" altLang="zh-TW" sz="3200" b="1" dirty="0">
              <a:solidFill>
                <a:srgbClr val="FFFFFF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假設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31641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354" name="Rectangle 2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DRESSING</a:t>
            </a:r>
          </a:p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2276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56" name="Line 4"/>
          <p:cNvSpPr>
            <a:spLocks noChangeShapeType="1"/>
          </p:cNvSpPr>
          <p:nvPr/>
        </p:nvSpPr>
        <p:spPr bwMode="auto">
          <a:xfrm>
            <a:off x="4600575" y="19431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57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276358" name="Rectangle 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23</a:t>
            </a:r>
          </a:p>
        </p:txBody>
      </p:sp>
      <p:sp>
        <p:nvSpPr>
          <p:cNvPr id="2276359" name="Text Box 7"/>
          <p:cNvSpPr txBox="1">
            <a:spLocks noChangeArrowheads="1"/>
          </p:cNvSpPr>
          <p:nvPr/>
        </p:nvSpPr>
        <p:spPr bwMode="auto">
          <a:xfrm>
            <a:off x="7209213" y="6283732"/>
            <a:ext cx="12025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1200" b="1" dirty="0">
                <a:solidFill>
                  <a:srgbClr val="FFFFFF"/>
                </a:solidFill>
                <a:cs typeface="+mn-cs"/>
              </a:rPr>
              <a:t>手冊</a:t>
            </a:r>
            <a:r>
              <a:rPr lang="en-US" sz="1200" b="1" dirty="0">
                <a:solidFill>
                  <a:srgbClr val="FFFFFF"/>
                </a:solidFill>
                <a:cs typeface="+mn-cs"/>
              </a:rPr>
              <a:t> pg. 26-29</a:t>
            </a:r>
          </a:p>
        </p:txBody>
      </p:sp>
      <p:pic>
        <p:nvPicPr>
          <p:cNvPr id="2276360" name="Picture 8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1" name="Picture 9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2" name="Picture 10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268288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2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3" name="Picture 11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6364" name="Rectangle 1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5" name="Rectangle 13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76366" name="AutoShape 1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7" name="Rectangle 1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8" name="AutoShape 1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9" name="Line 1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0" name="Line 1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1" name="Line 1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2" name="Line 2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3" name="Line 2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4" name="Rectangle 22"/>
          <p:cNvSpPr>
            <a:spLocks noChangeArrowheads="1"/>
          </p:cNvSpPr>
          <p:nvPr/>
        </p:nvSpPr>
        <p:spPr bwMode="auto">
          <a:xfrm>
            <a:off x="8007350" y="3429000"/>
            <a:ext cx="439222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Chicago" charset="0"/>
                <a:cs typeface="+mn-cs"/>
              </a:rPr>
              <a:t>摩西</a:t>
            </a:r>
            <a:endParaRPr lang="en-US" sz="1000" b="1" dirty="0">
              <a:solidFill>
                <a:srgbClr val="000000"/>
              </a:solidFill>
              <a:latin typeface="Chicago" charset="0"/>
              <a:cs typeface="+mn-cs"/>
            </a:endParaRPr>
          </a:p>
        </p:txBody>
      </p:sp>
      <p:sp>
        <p:nvSpPr>
          <p:cNvPr id="2276375" name="Rectangle 23"/>
          <p:cNvSpPr>
            <a:spLocks noChangeArrowheads="1"/>
          </p:cNvSpPr>
          <p:nvPr/>
        </p:nvSpPr>
        <p:spPr bwMode="auto">
          <a:xfrm>
            <a:off x="8156575" y="3841750"/>
            <a:ext cx="439222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西奈</a:t>
            </a:r>
            <a:endParaRPr lang="en-US" sz="10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6376" name="Rectangle 24"/>
          <p:cNvSpPr>
            <a:spLocks noChangeArrowheads="1"/>
          </p:cNvSpPr>
          <p:nvPr/>
        </p:nvSpPr>
        <p:spPr bwMode="auto">
          <a:xfrm>
            <a:off x="7970881" y="4025900"/>
            <a:ext cx="795088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德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 - </a:t>
            </a: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民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 - </a:t>
            </a: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禮</a:t>
            </a:r>
            <a:endParaRPr lang="en-US" sz="10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6377" name="Rectangle 25"/>
          <p:cNvSpPr>
            <a:spLocks noChangeArrowheads="1"/>
          </p:cNvSpPr>
          <p:nvPr/>
        </p:nvSpPr>
        <p:spPr bwMode="auto">
          <a:xfrm>
            <a:off x="7956376" y="4197350"/>
            <a:ext cx="952183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加低斯巴尼亞</a:t>
            </a:r>
            <a:endParaRPr lang="en-US" sz="10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6378" name="Rectangle 26"/>
          <p:cNvSpPr>
            <a:spLocks noChangeArrowheads="1"/>
          </p:cNvSpPr>
          <p:nvPr/>
        </p:nvSpPr>
        <p:spPr bwMode="auto">
          <a:xfrm>
            <a:off x="8267700" y="4365104"/>
            <a:ext cx="323806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76379" name="Line 2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80" name="Rectangle 28"/>
          <p:cNvSpPr>
            <a:spLocks noChangeArrowheads="1"/>
          </p:cNvSpPr>
          <p:nvPr/>
        </p:nvSpPr>
        <p:spPr bwMode="auto">
          <a:xfrm>
            <a:off x="8120063" y="3670300"/>
            <a:ext cx="567462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出埃及</a:t>
            </a:r>
            <a:endParaRPr lang="en-US" sz="10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pic>
        <p:nvPicPr>
          <p:cNvPr id="2276381" name="Picture 29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313" y="762000"/>
            <a:ext cx="2633662" cy="1976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2" name="Picture 30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825" y="24384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3" name="Picture 31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163" y="24876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4" name="Picture 32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6387" name="Text Box 35"/>
          <p:cNvSpPr txBox="1">
            <a:spLocks noChangeArrowheads="1"/>
          </p:cNvSpPr>
          <p:nvPr/>
        </p:nvSpPr>
        <p:spPr bwMode="auto">
          <a:xfrm>
            <a:off x="1424781" y="1737518"/>
            <a:ext cx="6351588" cy="353321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6040"/>
              </a:lnSpc>
              <a:spcBef>
                <a:spcPct val="50000"/>
              </a:spcBef>
              <a:defRPr/>
            </a:pPr>
            <a:r>
              <a:rPr lang="en-US" sz="7200" b="1" dirty="0" err="1">
                <a:solidFill>
                  <a:srgbClr val="FFEA18"/>
                </a:solidFill>
                <a:latin typeface="Comic Sans MS" charset="0"/>
                <a:cs typeface="+mn-cs"/>
              </a:rPr>
              <a:t>這表示</a:t>
            </a:r>
            <a:r>
              <a:rPr lang="en-US" sz="7200" b="1" dirty="0">
                <a:solidFill>
                  <a:srgbClr val="FFEA18"/>
                </a:solidFill>
                <a:latin typeface="Comic Sans MS" charset="0"/>
                <a:cs typeface="+mn-cs"/>
              </a:rPr>
              <a:t>⋯⋯</a:t>
            </a:r>
          </a:p>
          <a:p>
            <a:pPr algn="ctr">
              <a:lnSpc>
                <a:spcPts val="6040"/>
              </a:lnSpc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EA18"/>
                </a:solidFill>
                <a:latin typeface="Comic Sans MS" charset="0"/>
                <a:cs typeface="+mn-cs"/>
              </a:rPr>
              <a:t>40年？</a:t>
            </a:r>
          </a:p>
          <a:p>
            <a:pPr algn="ctr">
              <a:lnSpc>
                <a:spcPts val="6040"/>
              </a:lnSpc>
              <a:spcBef>
                <a:spcPct val="50000"/>
              </a:spcBef>
              <a:defRPr/>
            </a:pPr>
            <a:r>
              <a:rPr lang="en-US" sz="7200" b="1" dirty="0" err="1">
                <a:solidFill>
                  <a:srgbClr val="FFEA18"/>
                </a:solidFill>
                <a:latin typeface="Comic Sans MS" charset="0"/>
                <a:cs typeface="+mn-cs"/>
              </a:rPr>
              <a:t>在這裏</a:t>
            </a:r>
            <a:r>
              <a:rPr lang="en-US" sz="7200" b="1" dirty="0">
                <a:solidFill>
                  <a:srgbClr val="FFEA18"/>
                </a:solidFill>
                <a:latin typeface="Comic Sans MS" charset="0"/>
                <a:cs typeface="+mn-cs"/>
              </a:rPr>
              <a:t>？</a:t>
            </a:r>
          </a:p>
        </p:txBody>
      </p:sp>
      <p:sp>
        <p:nvSpPr>
          <p:cNvPr id="2276388" name="Text Box 3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6389" name="Text Box 3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  <a:latin typeface="Comic Sans MS" charset="0"/>
                <a:cs typeface="+mn-cs"/>
              </a:rPr>
              <a:t>Num. 32:13</a:t>
            </a:r>
            <a:endParaRPr lang="en-US" sz="800" b="1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7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27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7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7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7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7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7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7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7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7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6360" grpId="0" autoUpdateAnimBg="0"/>
      <p:bldP spid="2276361" grpId="0" autoUpdateAnimBg="0"/>
      <p:bldP spid="2276362" grpId="0" autoUpdateAnimBg="0"/>
      <p:bldP spid="2276384" grpId="0" autoUpdateAnimBg="0"/>
      <p:bldP spid="2276387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2" descr="1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9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06680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cs typeface="+mj-cs"/>
              </a:rPr>
              <a:t>現今主要的觀點</a:t>
            </a:r>
            <a:endParaRPr lang="en-US" sz="4800" b="1" dirty="0">
              <a:effectLst>
                <a:glow rad="127000">
                  <a:schemeClr val="tx1"/>
                </a:glow>
              </a:effectLst>
              <a:cs typeface="+mj-cs"/>
            </a:endParaRPr>
          </a:p>
        </p:txBody>
      </p:sp>
      <p:sp>
        <p:nvSpPr>
          <p:cNvPr id="2427908" name="Rectangle 4"/>
          <p:cNvSpPr>
            <a:spLocks noChangeArrowheads="1"/>
          </p:cNvSpPr>
          <p:nvPr/>
        </p:nvSpPr>
        <p:spPr bwMode="auto">
          <a:xfrm>
            <a:off x="220663" y="1905000"/>
            <a:ext cx="895985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1313" indent="-341313"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I.	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我們的神是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王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，祂創造了一切與人類想法相反的東西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。 (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創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1) </a:t>
            </a:r>
          </a:p>
        </p:txBody>
      </p:sp>
      <p:sp>
        <p:nvSpPr>
          <p:cNvPr id="2427909" name="Rectangle 5"/>
          <p:cNvSpPr>
            <a:spLocks noChangeArrowheads="1"/>
          </p:cNvSpPr>
          <p:nvPr/>
        </p:nvSpPr>
        <p:spPr bwMode="auto">
          <a:xfrm>
            <a:off x="107950" y="3565525"/>
            <a:ext cx="88153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indent="-576263"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II.	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現今，創造論和神的王權都不斷受到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抨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擊</a:t>
            </a:r>
            <a:r>
              <a:rPr lang="zh-TW" alt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。</a:t>
            </a:r>
            <a:endParaRPr lang="en-US" sz="3600" b="1" dirty="0">
              <a:solidFill>
                <a:srgbClr val="FFFFFF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27910" name="Rectangle 6"/>
          <p:cNvSpPr>
            <a:spLocks noChangeArrowheads="1"/>
          </p:cNvSpPr>
          <p:nvPr/>
        </p:nvSpPr>
        <p:spPr bwMode="auto">
          <a:xfrm>
            <a:off x="76200" y="5013325"/>
            <a:ext cx="9067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indent="-576263"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III.	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神是王也是創造者，我們必需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保衞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一切對神的抨</a:t>
            </a:r>
            <a:r>
              <a:rPr lang="zh-TW" alt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擊。</a:t>
            </a:r>
            <a:endParaRPr lang="en-US" sz="4800" b="1" dirty="0">
              <a:solidFill>
                <a:srgbClr val="FFFFFF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908" grpId="0" build="p" autoUpdateAnimBg="0"/>
      <p:bldP spid="2427909" grpId="0" build="p" autoUpdateAnimBg="0"/>
      <p:bldP spid="2427910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320514" name="Picture 2" descr="宇宙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8931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b="1" u="sng" dirty="0">
                <a:solidFill>
                  <a:schemeClr val="bg1"/>
                </a:solidFill>
                <a:cs typeface="+mj-cs"/>
              </a:rPr>
              <a:t>主要概念</a:t>
            </a:r>
            <a:endParaRPr lang="en-US" b="1" dirty="0">
              <a:cs typeface="+mj-cs"/>
            </a:endParaRPr>
          </a:p>
        </p:txBody>
      </p:sp>
      <p:sp>
        <p:nvSpPr>
          <p:cNvPr id="2428932" name="Rectangle 4"/>
          <p:cNvSpPr>
            <a:spLocks noChangeArrowheads="1"/>
          </p:cNvSpPr>
          <p:nvPr/>
        </p:nvSpPr>
        <p:spPr bwMode="auto">
          <a:xfrm>
            <a:off x="152400" y="2971800"/>
            <a:ext cx="8915400" cy="2438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FFFFFF"/>
                </a:solidFill>
                <a:cs typeface="+mn-cs"/>
              </a:rPr>
              <a:t>我們如何與現今的異教哲學作戰？</a:t>
            </a:r>
            <a:br>
              <a:rPr lang="en-US" sz="4400" b="1" dirty="0">
                <a:solidFill>
                  <a:srgbClr val="FFFFFF"/>
                </a:solidFill>
                <a:cs typeface="+mn-cs"/>
              </a:rPr>
            </a:br>
            <a:br>
              <a:rPr lang="en-US" sz="4400" b="1" dirty="0">
                <a:solidFill>
                  <a:srgbClr val="FFFFFF"/>
                </a:solidFill>
                <a:cs typeface="+mn-cs"/>
              </a:rPr>
            </a:br>
            <a:r>
              <a:rPr lang="zh-TW" altLang="en-US" sz="4400" b="1" dirty="0">
                <a:solidFill>
                  <a:srgbClr val="FFFFFF"/>
                </a:solidFill>
                <a:cs typeface="+mn-cs"/>
              </a:rPr>
              <a:t>保衞神</a:t>
            </a:r>
            <a:br>
              <a:rPr lang="en-US" sz="4400" b="1" dirty="0">
                <a:solidFill>
                  <a:srgbClr val="FFFFFF"/>
                </a:solidFill>
                <a:cs typeface="+mn-cs"/>
              </a:rPr>
            </a:br>
            <a:r>
              <a:rPr lang="zh-TW" altLang="en-US" sz="5400" b="1" dirty="0">
                <a:solidFill>
                  <a:srgbClr val="FFFFFF"/>
                </a:solidFill>
                <a:cs typeface="+mn-cs"/>
              </a:rPr>
              <a:t>作為</a:t>
            </a:r>
            <a:r>
              <a:rPr lang="zh-TW" altLang="en-US" sz="5400" b="1" dirty="0">
                <a:solidFill>
                  <a:srgbClr val="FFFF00"/>
                </a:solidFill>
                <a:cs typeface="+mn-cs"/>
              </a:rPr>
              <a:t>創造者</a:t>
            </a:r>
            <a:r>
              <a:rPr lang="zh-TW" altLang="en-US" sz="5400" b="1" dirty="0">
                <a:solidFill>
                  <a:srgbClr val="FFFFFF"/>
                </a:solidFill>
                <a:cs typeface="+mn-cs"/>
              </a:rPr>
              <a:t>和</a:t>
            </a:r>
            <a:r>
              <a:rPr lang="zh-TW" altLang="en-US" sz="5400" b="1" dirty="0">
                <a:solidFill>
                  <a:srgbClr val="FFFF00"/>
                </a:solidFill>
                <a:cs typeface="+mn-cs"/>
              </a:rPr>
              <a:t>君主</a:t>
            </a:r>
            <a:r>
              <a:rPr lang="zh-TW" altLang="en-US" sz="5400" b="1" dirty="0">
                <a:solidFill>
                  <a:srgbClr val="FFFFFF"/>
                </a:solidFill>
                <a:cs typeface="+mn-cs"/>
              </a:rPr>
              <a:t>！</a:t>
            </a:r>
            <a:endParaRPr lang="en-US" sz="4400" b="1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10" descr="\\.psf\Host\Users\mmurphy\Desktop\000 For Maria to layer for Russia.004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2" name="Rectangle 3"/>
          <p:cNvSpPr>
            <a:spLocks/>
          </p:cNvSpPr>
          <p:nvPr/>
        </p:nvSpPr>
        <p:spPr bwMode="auto">
          <a:xfrm>
            <a:off x="2019123" y="1236147"/>
            <a:ext cx="1472757" cy="3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/>
            <a:r>
              <a:rPr lang="zh-TW" altLang="en-US" sz="2200" b="1" dirty="0">
                <a:solidFill>
                  <a:srgbClr val="FFFFFF"/>
                </a:solidFill>
                <a:cs typeface="Arial" charset="0"/>
                <a:sym typeface="Arial" charset="0"/>
              </a:rPr>
              <a:t>道德相對論</a:t>
            </a:r>
            <a:endParaRPr lang="en-US" sz="2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3" name="Rectangle 4"/>
          <p:cNvSpPr>
            <a:spLocks/>
          </p:cNvSpPr>
          <p:nvPr/>
        </p:nvSpPr>
        <p:spPr bwMode="auto">
          <a:xfrm>
            <a:off x="1697478" y="404664"/>
            <a:ext cx="570266" cy="3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墮胎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4" name="Rectangle 5"/>
          <p:cNvSpPr>
            <a:spLocks/>
          </p:cNvSpPr>
          <p:nvPr/>
        </p:nvSpPr>
        <p:spPr bwMode="auto">
          <a:xfrm>
            <a:off x="431283" y="239068"/>
            <a:ext cx="828349" cy="6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同性戀</a:t>
            </a:r>
            <a:endParaRPr lang="en-SG" altLang="zh-TW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pPr algn="ctr"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婚姻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5" name="Rectangle 6"/>
          <p:cNvSpPr>
            <a:spLocks/>
          </p:cNvSpPr>
          <p:nvPr/>
        </p:nvSpPr>
        <p:spPr bwMode="auto">
          <a:xfrm>
            <a:off x="863330" y="1268760"/>
            <a:ext cx="828350" cy="3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安樂死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5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2866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1800" dirty="0">
                <a:solidFill>
                  <a:schemeClr val="bg1"/>
                </a:solidFill>
              </a:rPr>
              <a:t>汽球問題</a:t>
            </a:r>
            <a:r>
              <a:rPr lang="en-US" sz="1800" dirty="0">
                <a:solidFill>
                  <a:schemeClr val="bg1"/>
                </a:solidFill>
              </a:rPr>
              <a:t>—</a:t>
            </a:r>
            <a:r>
              <a:rPr lang="zh-TW" altLang="en-US" sz="1800" dirty="0">
                <a:solidFill>
                  <a:schemeClr val="bg1"/>
                </a:solidFill>
              </a:rPr>
              <a:t>進化 對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zh-TW" altLang="en-US" sz="1800" dirty="0">
                <a:solidFill>
                  <a:schemeClr val="bg1"/>
                </a:solidFill>
              </a:rPr>
              <a:t>創造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090760" name="Rectangle 6"/>
          <p:cNvSpPr>
            <a:spLocks/>
          </p:cNvSpPr>
          <p:nvPr/>
        </p:nvSpPr>
        <p:spPr bwMode="auto">
          <a:xfrm>
            <a:off x="1965765" y="5462588"/>
            <a:ext cx="878043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cs typeface="Arial" charset="0"/>
                <a:sym typeface="Arial" charset="0"/>
              </a:rPr>
              <a:t>進化</a:t>
            </a:r>
            <a:endParaRPr lang="en-US" sz="3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61" name="Rectangle 5"/>
          <p:cNvSpPr>
            <a:spLocks/>
          </p:cNvSpPr>
          <p:nvPr/>
        </p:nvSpPr>
        <p:spPr bwMode="auto">
          <a:xfrm>
            <a:off x="6358253" y="5465763"/>
            <a:ext cx="878043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cs typeface="Arial" charset="0"/>
                <a:sym typeface="Arial" charset="0"/>
              </a:rPr>
              <a:t>創造</a:t>
            </a:r>
            <a:endParaRPr lang="en-US" sz="3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63" name="TextBox 10"/>
          <p:cNvSpPr txBox="1">
            <a:spLocks noChangeArrowheads="1"/>
          </p:cNvSpPr>
          <p:nvPr/>
        </p:nvSpPr>
        <p:spPr bwMode="auto">
          <a:xfrm>
            <a:off x="6096000" y="115888"/>
            <a:ext cx="4114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rgbClr val="FFFFFF"/>
                </a:solidFill>
                <a:cs typeface="Arial" charset="0"/>
              </a:rPr>
              <a:t>問題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90764" name="TextBox 11"/>
          <p:cNvSpPr txBox="1">
            <a:spLocks noChangeArrowheads="1"/>
          </p:cNvSpPr>
          <p:nvPr/>
        </p:nvSpPr>
        <p:spPr bwMode="auto">
          <a:xfrm>
            <a:off x="7058025" y="623888"/>
            <a:ext cx="1716088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en-US" sz="1800" b="1" dirty="0">
                <a:solidFill>
                  <a:srgbClr val="FFFFFF"/>
                </a:solidFill>
                <a:cs typeface="Arial" charset="0"/>
              </a:rPr>
              <a:t>詩篇</a:t>
            </a:r>
            <a:r>
              <a:rPr lang="en-US" sz="1800" b="1" dirty="0">
                <a:solidFill>
                  <a:srgbClr val="FFFFFF"/>
                </a:solidFill>
                <a:cs typeface="Arial" charset="0"/>
              </a:rPr>
              <a:t> 11:3</a:t>
            </a:r>
          </a:p>
        </p:txBody>
      </p:sp>
      <p:sp>
        <p:nvSpPr>
          <p:cNvPr id="322572" name="TextBox 2"/>
          <p:cNvSpPr txBox="1">
            <a:spLocks noChangeArrowheads="1"/>
          </p:cNvSpPr>
          <p:nvPr/>
        </p:nvSpPr>
        <p:spPr bwMode="auto">
          <a:xfrm>
            <a:off x="8100392" y="1676400"/>
            <a:ext cx="82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1400" b="1" dirty="0">
                <a:solidFill>
                  <a:srgbClr val="FFFFFF"/>
                </a:solidFill>
                <a:cs typeface="Arial" charset="0"/>
              </a:rPr>
              <a:t>基督教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2573" name="TextBox 14"/>
          <p:cNvSpPr txBox="1">
            <a:spLocks noChangeArrowheads="1"/>
          </p:cNvSpPr>
          <p:nvPr/>
        </p:nvSpPr>
        <p:spPr bwMode="auto">
          <a:xfrm>
            <a:off x="457200" y="2438400"/>
            <a:ext cx="94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1400" b="1" dirty="0">
                <a:solidFill>
                  <a:srgbClr val="FFFFFF"/>
                </a:solidFill>
                <a:cs typeface="Arial" charset="0"/>
              </a:rPr>
              <a:t>人文主義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8" descr="\\.psf\Host\Users\mmurphy\Desktop\000 For Maria to layer for Russia.005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9280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080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1800" dirty="0">
                <a:solidFill>
                  <a:schemeClr val="tx1"/>
                </a:solidFill>
              </a:rPr>
              <a:t>汽球問題</a:t>
            </a:r>
            <a:r>
              <a:rPr lang="en-US" sz="1800" dirty="0">
                <a:solidFill>
                  <a:schemeClr val="tx1"/>
                </a:solidFill>
              </a:rPr>
              <a:t>—</a:t>
            </a:r>
            <a:r>
              <a:rPr lang="zh-TW" altLang="en-US" sz="1800" dirty="0">
                <a:solidFill>
                  <a:schemeClr val="tx1"/>
                </a:solidFill>
              </a:rPr>
              <a:t>人的話語 對 神的話語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092811" name="TextBox 10"/>
          <p:cNvSpPr txBox="1">
            <a:spLocks noChangeArrowheads="1"/>
          </p:cNvSpPr>
          <p:nvPr/>
        </p:nvSpPr>
        <p:spPr bwMode="auto">
          <a:xfrm>
            <a:off x="6096000" y="115888"/>
            <a:ext cx="41148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rgbClr val="FFFFFF"/>
                </a:solidFill>
                <a:cs typeface="Arial" charset="0"/>
              </a:rPr>
              <a:t>解決方法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92812" name="TextBox 11"/>
          <p:cNvSpPr txBox="1">
            <a:spLocks noChangeArrowheads="1"/>
          </p:cNvSpPr>
          <p:nvPr/>
        </p:nvSpPr>
        <p:spPr bwMode="auto">
          <a:xfrm>
            <a:off x="7000874" y="623888"/>
            <a:ext cx="1891605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en-US" sz="1800" b="1" dirty="0">
                <a:solidFill>
                  <a:srgbClr val="FFFFFF"/>
                </a:solidFill>
                <a:cs typeface="Arial" charset="0"/>
              </a:rPr>
              <a:t>以賽亞書</a:t>
            </a:r>
            <a:r>
              <a:rPr lang="en-US" sz="1800" b="1" dirty="0">
                <a:solidFill>
                  <a:srgbClr val="FFFFFF"/>
                </a:solidFill>
                <a:cs typeface="Arial" charset="0"/>
              </a:rPr>
              <a:t> 58:12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54D3F125-A57C-8740-A61C-C8A8FAEC270E}"/>
              </a:ext>
            </a:extLst>
          </p:cNvPr>
          <p:cNvSpPr>
            <a:spLocks/>
          </p:cNvSpPr>
          <p:nvPr/>
        </p:nvSpPr>
        <p:spPr bwMode="auto">
          <a:xfrm>
            <a:off x="827584" y="1175172"/>
            <a:ext cx="828349" cy="6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同性戀</a:t>
            </a:r>
            <a:endParaRPr lang="en-SG" altLang="zh-TW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pPr algn="ctr"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婚姻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7AAAAD3-E2CF-3B4F-8EF3-3BDB579196A5}"/>
              </a:ext>
            </a:extLst>
          </p:cNvPr>
          <p:cNvSpPr>
            <a:spLocks/>
          </p:cNvSpPr>
          <p:nvPr/>
        </p:nvSpPr>
        <p:spPr bwMode="auto">
          <a:xfrm>
            <a:off x="2019123" y="1236147"/>
            <a:ext cx="1472757" cy="3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/>
            <a:r>
              <a:rPr lang="zh-TW" altLang="en-US" sz="2200" b="1" dirty="0">
                <a:solidFill>
                  <a:srgbClr val="FFFFFF"/>
                </a:solidFill>
                <a:cs typeface="Arial" charset="0"/>
                <a:sym typeface="Arial" charset="0"/>
              </a:rPr>
              <a:t>道德相對論</a:t>
            </a:r>
            <a:endParaRPr lang="en-US" sz="2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BB6669-B664-8145-B7C7-05DDD4A28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38400"/>
            <a:ext cx="94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1400" b="1" dirty="0">
                <a:solidFill>
                  <a:srgbClr val="FFFFFF"/>
                </a:solidFill>
                <a:cs typeface="Arial" charset="0"/>
              </a:rPr>
              <a:t>人文主義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CBD1A83B-B310-0A45-BA2D-3B0A1E6E2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392" y="1676400"/>
            <a:ext cx="82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1400" b="1" dirty="0">
                <a:solidFill>
                  <a:srgbClr val="FFFFFF"/>
                </a:solidFill>
                <a:cs typeface="Arial" charset="0"/>
              </a:rPr>
              <a:t>基督教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BDDDCB8D-6487-C64A-BF95-4ECAA2116EA0}"/>
              </a:ext>
            </a:extLst>
          </p:cNvPr>
          <p:cNvSpPr>
            <a:spLocks/>
          </p:cNvSpPr>
          <p:nvPr/>
        </p:nvSpPr>
        <p:spPr bwMode="auto">
          <a:xfrm>
            <a:off x="1553794" y="5462588"/>
            <a:ext cx="1701986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cs typeface="Arial" charset="0"/>
                <a:sym typeface="Arial" charset="0"/>
              </a:rPr>
              <a:t>人的話語</a:t>
            </a:r>
            <a:endParaRPr lang="en-US" sz="3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ACE0599-921E-3F4A-AAB3-A99884989103}"/>
              </a:ext>
            </a:extLst>
          </p:cNvPr>
          <p:cNvSpPr>
            <a:spLocks/>
          </p:cNvSpPr>
          <p:nvPr/>
        </p:nvSpPr>
        <p:spPr bwMode="auto">
          <a:xfrm>
            <a:off x="5904722" y="5461268"/>
            <a:ext cx="1701986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cs typeface="Arial" charset="0"/>
                <a:sym typeface="Arial" charset="0"/>
              </a:rPr>
              <a:t>神的話語</a:t>
            </a:r>
            <a:endParaRPr lang="en-US" sz="3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AiG Web Address 00439</a:t>
            </a:r>
          </a:p>
        </p:txBody>
      </p:sp>
      <p:sp>
        <p:nvSpPr>
          <p:cNvPr id="2435075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4E6BB56-FB58-8248-B166-35246F022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48680"/>
            <a:ext cx="1944688" cy="6131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FFFFFF"/>
                </a:solidFill>
                <a:cs typeface="Times New Roman" charset="0"/>
              </a:rPr>
              <a:t>查訪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5F7CD21-2376-AC4A-B234-9790D4558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52736"/>
            <a:ext cx="6912768" cy="871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zh-CN" altLang="en-US" sz="4800" b="1" dirty="0">
                <a:solidFill>
                  <a:srgbClr val="FFFFFF"/>
                </a:solidFill>
                <a:cs typeface="Times New Roman" charset="0"/>
              </a:rPr>
              <a:t>有關創世記的答</a:t>
            </a:r>
            <a:r>
              <a:rPr lang="zh-TW" altLang="en-US" sz="4800" b="1" dirty="0">
                <a:solidFill>
                  <a:srgbClr val="FFFFFF"/>
                </a:solidFill>
                <a:cs typeface="Times New Roman" charset="0"/>
              </a:rPr>
              <a:t>案</a:t>
            </a:r>
            <a:endParaRPr lang="zh-CN" altLang="en-US" sz="4800" b="1" dirty="0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5D1CAE4-7E81-5D41-A464-E8D76198E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905" y="1844824"/>
            <a:ext cx="3888432" cy="72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4400" b="1" dirty="0">
                <a:solidFill>
                  <a:srgbClr val="FFFFFF"/>
                </a:solidFill>
                <a:cs typeface="Times New Roman" charset="0"/>
              </a:rPr>
              <a:t>網</a:t>
            </a:r>
            <a:r>
              <a:rPr lang="zh-TW" altLang="en-US" sz="4400" b="1" dirty="0">
                <a:solidFill>
                  <a:srgbClr val="FFFFFF"/>
                </a:solidFill>
                <a:cs typeface="Times New Roman" charset="0"/>
              </a:rPr>
              <a:t>站：</a:t>
            </a:r>
            <a:endParaRPr lang="zh-CN" altLang="en-US" sz="4400" b="1" dirty="0">
              <a:solidFill>
                <a:srgbClr val="FFFFFF"/>
              </a:solidFill>
              <a:cs typeface="Times New Roman" charset="0"/>
            </a:endParaRPr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舊約講道鏈接：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免費獲得此資料及文稿！</a:t>
            </a:r>
            <a:endParaRPr lang="en-US" sz="1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58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437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437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cs typeface="+mj-cs"/>
              </a:rPr>
              <a:t>Expelled Movie Clip</a:t>
            </a:r>
          </a:p>
        </p:txBody>
      </p:sp>
      <p:pic>
        <p:nvPicPr>
          <p:cNvPr id="330756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7" name="TextBox 1"/>
          <p:cNvSpPr txBox="1">
            <a:spLocks noChangeArrowheads="1"/>
          </p:cNvSpPr>
          <p:nvPr/>
        </p:nvSpPr>
        <p:spPr bwMode="auto">
          <a:xfrm>
            <a:off x="34925" y="5013325"/>
            <a:ext cx="8760732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3200" b="1" dirty="0">
                <a:solidFill>
                  <a:schemeClr val="bg1"/>
                </a:solidFill>
              </a:rPr>
              <a:t>影片分享網站</a:t>
            </a:r>
            <a:r>
              <a:rPr lang="en-US" altLang="zh-TW" sz="3200" b="1" dirty="0">
                <a:solidFill>
                  <a:schemeClr val="bg1"/>
                </a:solidFill>
              </a:rPr>
              <a:t>(</a:t>
            </a:r>
            <a:r>
              <a:rPr lang="en-US" sz="3200" b="1" dirty="0">
                <a:solidFill>
                  <a:schemeClr val="bg1"/>
                </a:solidFill>
              </a:rPr>
              <a:t>YouTube): </a:t>
            </a:r>
            <a:r>
              <a:rPr lang="en-US" sz="3200" b="1" dirty="0" err="1">
                <a:solidFill>
                  <a:schemeClr val="bg1"/>
                </a:solidFill>
              </a:rPr>
              <a:t>escapingplatoscave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E140354-92DC-0843-8DB6-9E02CE73A6FD}"/>
              </a:ext>
            </a:extLst>
          </p:cNvPr>
          <p:cNvSpPr txBox="1">
            <a:spLocks noChangeArrowheads="1"/>
          </p:cNvSpPr>
          <p:nvPr/>
        </p:nvSpPr>
        <p:spPr bwMode="auto">
          <a:xfrm rot="21048121">
            <a:off x="1981200" y="2646956"/>
            <a:ext cx="4724400" cy="7694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400" b="1" dirty="0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智慧不被允許</a:t>
            </a:r>
            <a:endParaRPr lang="en-US" altLang="zh-TW" sz="4400" b="1" dirty="0">
              <a:solidFill>
                <a:srgbClr val="FF0000"/>
              </a:solidFill>
              <a:latin typeface="DFKai-SB" charset="0"/>
              <a:ea typeface="DFKai-SB" charset="0"/>
              <a:cs typeface="DFKai-SB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78BF32-95A5-084A-BEE6-EB12115CEB19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2802" name="Picture 6" descr="FreedomHe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A75397-A0A0-1F49-97DB-5FEE5BC2A336}"/>
                </a:ext>
              </a:extLst>
            </p:cNvPr>
            <p:cNvSpPr/>
            <p:nvPr/>
          </p:nvSpPr>
          <p:spPr bwMode="auto">
            <a:xfrm>
              <a:off x="1259632" y="3829362"/>
              <a:ext cx="6624736" cy="535742"/>
            </a:xfrm>
            <a:prstGeom prst="rect">
              <a:avLst/>
            </a:prstGeom>
            <a:solidFill>
              <a:srgbClr val="6A9FC6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9933">
                      <a:alpha val="19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400">
                <a:solidFill>
                  <a:srgbClr val="000000"/>
                </a:solidFill>
              </a:endParaRPr>
            </a:p>
          </p:txBody>
        </p:sp>
      </p:grpSp>
      <p:sp>
        <p:nvSpPr>
          <p:cNvPr id="2439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257800"/>
            <a:ext cx="82296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chemeClr val="bg1"/>
                </a:solidFill>
                <a:cs typeface="+mj-cs"/>
              </a:rPr>
              <a:t>造物主也能照顧你！</a:t>
            </a:r>
            <a:endParaRPr lang="en-US" sz="4800" b="1" dirty="0"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2EAAF3-411F-8E4B-90AF-54096C30EE76}"/>
              </a:ext>
            </a:extLst>
          </p:cNvPr>
          <p:cNvSpPr/>
          <p:nvPr/>
        </p:nvSpPr>
        <p:spPr bwMode="auto">
          <a:xfrm>
            <a:off x="1619672" y="1556792"/>
            <a:ext cx="6480720" cy="57606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8496F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4B8E-342B-8D46-9752-34759C93E52B}"/>
              </a:ext>
            </a:extLst>
          </p:cNvPr>
          <p:cNvSpPr txBox="1"/>
          <p:nvPr/>
        </p:nvSpPr>
        <p:spPr>
          <a:xfrm>
            <a:off x="1547664" y="1573049"/>
            <a:ext cx="6174060" cy="2215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b="1" i="1" dirty="0">
                <a:solidFill>
                  <a:srgbClr val="FFFFFF"/>
                </a:solidFill>
              </a:rPr>
              <a:t>自由</a:t>
            </a:r>
            <a:endParaRPr lang="en-US" sz="13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3BDCB-337F-4046-9257-6FA79E0E5F55}"/>
              </a:ext>
            </a:extLst>
          </p:cNvPr>
          <p:cNvSpPr/>
          <p:nvPr/>
        </p:nvSpPr>
        <p:spPr bwMode="auto">
          <a:xfrm>
            <a:off x="1043608" y="3665435"/>
            <a:ext cx="6840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4400" dirty="0">
                <a:solidFill>
                  <a:srgbClr val="000000"/>
                </a:solidFill>
              </a:rPr>
              <a:t>可 在 這 裏 找 到</a:t>
            </a: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44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44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44122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402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8403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42</a:t>
            </a:r>
          </a:p>
        </p:txBody>
      </p:sp>
      <p:pic>
        <p:nvPicPr>
          <p:cNvPr id="2278405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8406" name="Text Box 6"/>
          <p:cNvSpPr txBox="1">
            <a:spLocks noChangeArrowheads="1"/>
          </p:cNvSpPr>
          <p:nvPr/>
        </p:nvSpPr>
        <p:spPr bwMode="auto">
          <a:xfrm>
            <a:off x="3117850" y="4221088"/>
            <a:ext cx="3681413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FFD34A"/>
                </a:solidFill>
                <a:latin typeface="Comic Sans MS" charset="0"/>
                <a:cs typeface="+mn-cs"/>
              </a:rPr>
              <a:t>古代的耶利哥</a:t>
            </a:r>
            <a:endParaRPr lang="en-US" sz="3200" b="1" dirty="0">
              <a:solidFill>
                <a:srgbClr val="FFD34A"/>
              </a:solidFill>
              <a:latin typeface="Comic Sans MS" charset="0"/>
              <a:cs typeface="+mn-cs"/>
            </a:endParaRPr>
          </a:p>
        </p:txBody>
      </p:sp>
      <p:sp>
        <p:nvSpPr>
          <p:cNvPr id="2278407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114FFB"/>
                </a:solidFill>
                <a:latin typeface="Comic Sans MS" charset="0"/>
                <a:cs typeface="+mn-cs"/>
              </a:rPr>
              <a:t>死海</a:t>
            </a:r>
            <a:endParaRPr lang="en-US" sz="3200" b="1" dirty="0">
              <a:solidFill>
                <a:srgbClr val="114FFB"/>
              </a:solidFill>
              <a:latin typeface="Comic Sans MS" charset="0"/>
              <a:cs typeface="+mn-cs"/>
            </a:endParaRPr>
          </a:p>
        </p:txBody>
      </p:sp>
      <p:sp>
        <p:nvSpPr>
          <p:cNvPr id="2278408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114FFB"/>
                </a:solidFill>
                <a:latin typeface="Comic Sans MS" charset="0"/>
                <a:cs typeface="+mn-cs"/>
              </a:rPr>
              <a:t>約旦河</a:t>
            </a:r>
            <a:endParaRPr lang="en-US" sz="3200" b="1" dirty="0">
              <a:solidFill>
                <a:srgbClr val="114FFB"/>
              </a:solidFill>
              <a:latin typeface="Comic Sans MS" charset="0"/>
              <a:cs typeface="+mn-cs"/>
            </a:endParaRPr>
          </a:p>
        </p:txBody>
      </p:sp>
      <p:sp>
        <p:nvSpPr>
          <p:cNvPr id="2278409" name="Arc 9"/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0" name="Arc 10"/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1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2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8413" name="Rectangle 13"/>
          <p:cNvSpPr>
            <a:spLocks noChangeArrowheads="1"/>
          </p:cNvSpPr>
          <p:nvPr/>
        </p:nvSpPr>
        <p:spPr bwMode="auto">
          <a:xfrm>
            <a:off x="2858769" y="5167313"/>
            <a:ext cx="3480441" cy="107721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rgbClr val="FFEA18"/>
                </a:solidFill>
                <a:latin typeface="Comic Sans MS" charset="0"/>
                <a:cs typeface="+mn-cs"/>
              </a:rPr>
              <a:t>從耶利哥⋯⋯</a:t>
            </a:r>
            <a:endParaRPr lang="en-US" sz="3200" b="1" dirty="0">
              <a:solidFill>
                <a:srgbClr val="FFEA18"/>
              </a:solidFill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EA18"/>
                </a:solidFill>
                <a:latin typeface="Comic Sans MS" charset="0"/>
                <a:cs typeface="+mn-cs"/>
              </a:rPr>
              <a:t>望向東面的約旦河</a:t>
            </a:r>
            <a:endParaRPr lang="en-US" sz="3200" b="1" dirty="0">
              <a:solidFill>
                <a:srgbClr val="FFEA18"/>
              </a:solidFill>
              <a:latin typeface="Comic Sans MS" charset="0"/>
              <a:cs typeface="+mn-cs"/>
            </a:endParaRPr>
          </a:p>
        </p:txBody>
      </p:sp>
      <p:sp>
        <p:nvSpPr>
          <p:cNvPr id="2278414" name="Text Box 14"/>
          <p:cNvSpPr txBox="1">
            <a:spLocks noChangeArrowheads="1"/>
          </p:cNvSpPr>
          <p:nvPr/>
        </p:nvSpPr>
        <p:spPr bwMode="auto">
          <a:xfrm>
            <a:off x="2546772" y="2852936"/>
            <a:ext cx="3681412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FFD34A"/>
                </a:solidFill>
                <a:latin typeface="Comic Sans MS" charset="0"/>
                <a:cs typeface="+mn-cs"/>
              </a:rPr>
              <a:t>現代的耶利哥</a:t>
            </a:r>
            <a:endParaRPr lang="en-US" sz="3200" b="1" dirty="0">
              <a:solidFill>
                <a:srgbClr val="FFD34A"/>
              </a:solidFill>
              <a:latin typeface="Comic Sans MS" charset="0"/>
              <a:cs typeface="+mn-cs"/>
            </a:endParaRPr>
          </a:p>
        </p:txBody>
      </p:sp>
      <p:sp>
        <p:nvSpPr>
          <p:cNvPr id="2278415" name="Freeform 1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6" name="Rectangle 1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7" name="Freeform 1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8" name="AutoShape 1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9" name="Rectangle 1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0" name="Rectangle 2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1" name="AutoShape 2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2" name="Line 2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3" name="Line 2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4" name="Rectangle 24"/>
          <p:cNvSpPr>
            <a:spLocks noChangeArrowheads="1"/>
          </p:cNvSpPr>
          <p:nvPr/>
        </p:nvSpPr>
        <p:spPr bwMode="auto">
          <a:xfrm>
            <a:off x="8108994" y="3473376"/>
            <a:ext cx="567462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Chicago" charset="0"/>
                <a:cs typeface="+mn-cs"/>
              </a:rPr>
              <a:t>約書亞</a:t>
            </a:r>
            <a:endParaRPr lang="en-US" sz="1000" b="1" dirty="0">
              <a:solidFill>
                <a:srgbClr val="000000"/>
              </a:solidFill>
              <a:latin typeface="Chicago" charset="0"/>
              <a:cs typeface="+mn-cs"/>
            </a:endParaRPr>
          </a:p>
        </p:txBody>
      </p:sp>
      <p:sp>
        <p:nvSpPr>
          <p:cNvPr id="2278425" name="Rectangle 25"/>
          <p:cNvSpPr>
            <a:spLocks noChangeArrowheads="1"/>
          </p:cNvSpPr>
          <p:nvPr/>
        </p:nvSpPr>
        <p:spPr bwMode="auto">
          <a:xfrm>
            <a:off x="8004417" y="3617392"/>
            <a:ext cx="888063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耶利哥</a:t>
            </a:r>
            <a:r>
              <a:rPr lang="en-US" altLang="zh-TW" sz="10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/</a:t>
            </a:r>
            <a:r>
              <a:rPr lang="zh-TW" altLang="en-US" sz="10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艾城</a:t>
            </a:r>
            <a:endParaRPr lang="en-US" sz="1000" b="1" dirty="0">
              <a:solidFill>
                <a:srgbClr val="000000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278404" name="Text Box 4"/>
          <p:cNvSpPr txBox="1">
            <a:spLocks noChangeArrowheads="1"/>
          </p:cNvSpPr>
          <p:nvPr/>
        </p:nvSpPr>
        <p:spPr bwMode="auto">
          <a:xfrm>
            <a:off x="7209213" y="6237312"/>
            <a:ext cx="12025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1200" b="1" dirty="0">
                <a:solidFill>
                  <a:srgbClr val="FFFFFF"/>
                </a:solidFill>
                <a:cs typeface="+mn-cs"/>
              </a:rPr>
              <a:t>手冊</a:t>
            </a:r>
            <a:r>
              <a:rPr lang="en-US" sz="1200" b="1" dirty="0">
                <a:solidFill>
                  <a:srgbClr val="FFFFFF"/>
                </a:solidFill>
                <a:cs typeface="+mn-cs"/>
              </a:rPr>
              <a:t> pg. 26-29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27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27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227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2004:Templates:Presentations:Designs:Chocolate</Template>
  <TotalTime>6050</TotalTime>
  <Words>2212</Words>
  <Application>Microsoft Macintosh PowerPoint</Application>
  <PresentationFormat>On-screen Show (4:3)</PresentationFormat>
  <Paragraphs>499</Paragraphs>
  <Slides>88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88</vt:i4>
      </vt:variant>
    </vt:vector>
  </HeadingPairs>
  <TitlesOfParts>
    <vt:vector size="124" baseType="lpstr">
      <vt:lpstr>Alan Den</vt:lpstr>
      <vt:lpstr>B VAG Rounded Bold</vt:lpstr>
      <vt:lpstr>Chicago</vt:lpstr>
      <vt:lpstr>DFKai-SB</vt:lpstr>
      <vt:lpstr>Kosher-Normal</vt:lpstr>
      <vt:lpstr>ＭＳ Ｐゴシック</vt:lpstr>
      <vt:lpstr>华文细黑</vt:lpstr>
      <vt:lpstr>Times</vt:lpstr>
      <vt:lpstr>Arial</vt:lpstr>
      <vt:lpstr>Arial Black</vt:lpstr>
      <vt:lpstr>Arial Narrow Bold</vt:lpstr>
      <vt:lpstr>Comic Sans MS</vt:lpstr>
      <vt:lpstr>Geneva</vt:lpstr>
      <vt:lpstr>Helvetica</vt:lpstr>
      <vt:lpstr>Monotype Sorts</vt:lpstr>
      <vt:lpstr>Papyrus</vt:lpstr>
      <vt:lpstr>Tahoma</vt:lpstr>
      <vt:lpstr>Times New Roman</vt:lpstr>
      <vt:lpstr>Wingdings</vt:lpstr>
      <vt:lpstr>Orbit</vt:lpstr>
      <vt:lpstr>Title &amp; Bullets</vt:lpstr>
      <vt:lpstr>Default Design</vt:lpstr>
      <vt:lpstr>1_Orbit</vt:lpstr>
      <vt:lpstr>1_Default Design</vt:lpstr>
      <vt:lpstr>2_Orbit</vt:lpstr>
      <vt:lpstr>untitled 3</vt:lpstr>
      <vt:lpstr>2_Default Design</vt:lpstr>
      <vt:lpstr>blstripc.ppt - Blue Stripes</vt:lpstr>
      <vt:lpstr>3_Default Design</vt:lpstr>
      <vt:lpstr>1_Title &amp; Bullets</vt:lpstr>
      <vt:lpstr>4_Default Design</vt:lpstr>
      <vt:lpstr>6_Default Design</vt:lpstr>
      <vt:lpstr>Compass</vt:lpstr>
      <vt:lpstr>3_Orbit</vt:lpstr>
      <vt:lpstr>10_Default Design</vt:lpstr>
      <vt:lpstr>2_Title &amp; Bullets</vt:lpstr>
      <vt:lpstr>基礎的鞏固</vt:lpstr>
      <vt:lpstr>“起初”</vt:lpstr>
      <vt:lpstr>關於書卷的名稱</vt:lpstr>
      <vt:lpstr>關於書卷的問題</vt:lpstr>
      <vt:lpstr>與創世記相似的描述</vt:lpstr>
      <vt:lpstr>Black</vt:lpstr>
      <vt:lpstr>《阿特拉哈西斯史詩》</vt:lpstr>
      <vt:lpstr>PowerPoint Presentation</vt:lpstr>
      <vt:lpstr>PowerPoint Presentation</vt:lpstr>
      <vt:lpstr>Black</vt:lpstr>
      <vt:lpstr>我們去哪裏？</vt:lpstr>
      <vt:lpstr>I. 我們的神是王，祂創造的一切與人為的思想有明顯的差異。 (創1)</vt:lpstr>
      <vt:lpstr>創造的日子</vt:lpstr>
      <vt:lpstr>六天的創造</vt:lpstr>
      <vt:lpstr>Day 1</vt:lpstr>
      <vt:lpstr>PowerPoint Presentation</vt:lpstr>
      <vt:lpstr>Light</vt:lpstr>
      <vt:lpstr>First Day</vt:lpstr>
      <vt:lpstr>Day 2</vt:lpstr>
      <vt:lpstr>Expanse</vt:lpstr>
      <vt:lpstr>Sky</vt:lpstr>
      <vt:lpstr>Second Day</vt:lpstr>
      <vt:lpstr>Day 3</vt:lpstr>
      <vt:lpstr>PowerPoint Presentation</vt:lpstr>
      <vt:lpstr>Vegetation</vt:lpstr>
      <vt:lpstr>Third Day</vt:lpstr>
      <vt:lpstr>Day 4</vt:lpstr>
      <vt:lpstr>Sun &amp; Moon</vt:lpstr>
      <vt:lpstr>Sun</vt:lpstr>
      <vt:lpstr>Moon</vt:lpstr>
      <vt:lpstr>Stars</vt:lpstr>
      <vt:lpstr>Fourth Day</vt:lpstr>
      <vt:lpstr>Day 5</vt:lpstr>
      <vt:lpstr>Birds</vt:lpstr>
      <vt:lpstr>Whales</vt:lpstr>
      <vt:lpstr>Penguins</vt:lpstr>
      <vt:lpstr>Multiply</vt:lpstr>
      <vt:lpstr>Fifth Day</vt:lpstr>
      <vt:lpstr>Animals</vt:lpstr>
      <vt:lpstr>Man</vt:lpstr>
      <vt:lpstr>Woman</vt:lpstr>
      <vt:lpstr>Mandate</vt:lpstr>
      <vt:lpstr>Food</vt:lpstr>
      <vt:lpstr>Food</vt:lpstr>
      <vt:lpstr>Sixth Day</vt:lpstr>
      <vt:lpstr>Summary</vt:lpstr>
      <vt:lpstr>Day 7</vt:lpstr>
      <vt:lpstr>Sabbath</vt:lpstr>
      <vt:lpstr>創世記第一章 “神是王”</vt:lpstr>
      <vt:lpstr>創造的日子</vt:lpstr>
      <vt:lpstr>II. 今天，創造論和神的王權仍然繼續受到抨擊。</vt:lpstr>
      <vt:lpstr>創造的理論</vt:lpstr>
      <vt:lpstr>創造   或   進化?</vt:lpstr>
      <vt:lpstr>神在第六天創造了恐龍</vt:lpstr>
      <vt:lpstr>進化是跟據演變的理論，而這理論很容易被矇騙！</vt:lpstr>
      <vt:lpstr>Expelled Movie Clip</vt:lpstr>
      <vt:lpstr>Black</vt:lpstr>
      <vt:lpstr>III. 神是王也是創造者，我們必需保衞一切對神的抨擊。</vt:lpstr>
      <vt:lpstr>The 24-Hour View</vt:lpstr>
      <vt:lpstr>為甚麼是24小時？</vt:lpstr>
      <vt:lpstr>PowerPoint Presentation</vt:lpstr>
      <vt:lpstr>除了創世記第一章，但 8:26 也提及 “晚上和早晨” –– 從字面上的意思</vt:lpstr>
      <vt:lpstr>PowerPoint Presentation</vt:lpstr>
      <vt:lpstr>民數記 7:12</vt:lpstr>
      <vt:lpstr>PowerPoint Presentation</vt:lpstr>
      <vt:lpstr>一星期有七天的規律是源自創世記第一章</vt:lpstr>
      <vt:lpstr>PowerPoint Presentation</vt:lpstr>
      <vt:lpstr>要保護你對創造的基礎信仰！</vt:lpstr>
      <vt:lpstr>Psalm 11:3 KJV 00422</vt:lpstr>
      <vt:lpstr>House 1 00418</vt:lpstr>
      <vt:lpstr>House 2 00419</vt:lpstr>
      <vt:lpstr>House 3 00420</vt:lpstr>
      <vt:lpstr>Blocks-Genesis Doctrine &amp; Doctrines 00405</vt:lpstr>
      <vt:lpstr>Blocks-God's Word &amp; Man's Opinion 00403</vt:lpstr>
      <vt:lpstr>Q335-Sagan 00434</vt:lpstr>
      <vt:lpstr>Evolution: Death-Man 00413</vt:lpstr>
      <vt:lpstr>Creation: Actions-Death 00412</vt:lpstr>
      <vt:lpstr>Reinterpretations 00363</vt:lpstr>
      <vt:lpstr>Black</vt:lpstr>
      <vt:lpstr>現今主要的觀點</vt:lpstr>
      <vt:lpstr>主要概念</vt:lpstr>
      <vt:lpstr>汽球問題—進化 對 創造</vt:lpstr>
      <vt:lpstr>汽球問題—人的話語 對 神的話語</vt:lpstr>
      <vt:lpstr>AiG Web Address 00439</vt:lpstr>
      <vt:lpstr>舊約講道鏈接： BibleStudyDownloads.org</vt:lpstr>
      <vt:lpstr>Expelled Movie Clip</vt:lpstr>
      <vt:lpstr>造物主也能照顧你！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Days of Creation</dc:title>
  <dc:creator>Rick Griffith</dc:creator>
  <cp:lastModifiedBy>Rick Griffith</cp:lastModifiedBy>
  <cp:revision>258</cp:revision>
  <dcterms:created xsi:type="dcterms:W3CDTF">2004-09-10T02:55:13Z</dcterms:created>
  <dcterms:modified xsi:type="dcterms:W3CDTF">2024-07-17T00:48:27Z</dcterms:modified>
</cp:coreProperties>
</file>