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4.xml" ContentType="application/vnd.openxmlformats-officedocument.theme+xml"/>
  <Override PartName="/ppt/slideLayouts/slideLayout118.xml" ContentType="application/vnd.openxmlformats-officedocument.presentationml.slideLayout+xml"/>
  <Override PartName="/ppt/theme/theme15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8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0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0" r:id="rId3"/>
    <p:sldMasterId id="2147483832" r:id="rId4"/>
    <p:sldMasterId id="2147483983" r:id="rId5"/>
    <p:sldMasterId id="2147484007" r:id="rId6"/>
    <p:sldMasterId id="2147484031" r:id="rId7"/>
    <p:sldMasterId id="2147484043" r:id="rId8"/>
    <p:sldMasterId id="2147484106" r:id="rId9"/>
    <p:sldMasterId id="2147484130" r:id="rId10"/>
    <p:sldMasterId id="2147484132" r:id="rId11"/>
    <p:sldMasterId id="2147484136" r:id="rId12"/>
    <p:sldMasterId id="2147484138" r:id="rId13"/>
    <p:sldMasterId id="2147484140" r:id="rId14"/>
    <p:sldMasterId id="2147484152" r:id="rId15"/>
    <p:sldMasterId id="2147484154" r:id="rId16"/>
    <p:sldMasterId id="2147484167" r:id="rId17"/>
    <p:sldMasterId id="2147484179" r:id="rId18"/>
    <p:sldMasterId id="2147484182" r:id="rId19"/>
    <p:sldMasterId id="2147484194" r:id="rId20"/>
    <p:sldMasterId id="2147484206" r:id="rId21"/>
  </p:sldMasterIdLst>
  <p:notesMasterIdLst>
    <p:notesMasterId r:id="rId110"/>
  </p:notesMasterIdLst>
  <p:sldIdLst>
    <p:sldId id="302" r:id="rId22"/>
    <p:sldId id="277" r:id="rId23"/>
    <p:sldId id="278" r:id="rId24"/>
    <p:sldId id="279" r:id="rId25"/>
    <p:sldId id="363" r:id="rId26"/>
    <p:sldId id="384" r:id="rId27"/>
    <p:sldId id="429" r:id="rId28"/>
    <p:sldId id="381" r:id="rId29"/>
    <p:sldId id="382" r:id="rId30"/>
    <p:sldId id="385" r:id="rId31"/>
    <p:sldId id="405" r:id="rId32"/>
    <p:sldId id="406" r:id="rId33"/>
    <p:sldId id="35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96" r:id="rId42"/>
    <p:sldId id="258" r:id="rId43"/>
    <p:sldId id="259" r:id="rId44"/>
    <p:sldId id="260" r:id="rId45"/>
    <p:sldId id="261" r:id="rId46"/>
    <p:sldId id="262" r:id="rId47"/>
    <p:sldId id="263" r:id="rId48"/>
    <p:sldId id="264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76" r:id="rId61"/>
    <p:sldId id="352" r:id="rId62"/>
    <p:sldId id="353" r:id="rId63"/>
    <p:sldId id="397" r:id="rId64"/>
    <p:sldId id="398" r:id="rId65"/>
    <p:sldId id="399" r:id="rId66"/>
    <p:sldId id="298" r:id="rId67"/>
    <p:sldId id="299" r:id="rId68"/>
    <p:sldId id="300" r:id="rId69"/>
    <p:sldId id="425" r:id="rId70"/>
    <p:sldId id="357" r:id="rId71"/>
    <p:sldId id="464" r:id="rId72"/>
    <p:sldId id="426" r:id="rId73"/>
    <p:sldId id="427" r:id="rId74"/>
    <p:sldId id="428" r:id="rId75"/>
    <p:sldId id="449" r:id="rId76"/>
    <p:sldId id="364" r:id="rId77"/>
    <p:sldId id="386" r:id="rId78"/>
    <p:sldId id="403" r:id="rId79"/>
    <p:sldId id="463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62" r:id="rId89"/>
    <p:sldId id="366" r:id="rId90"/>
    <p:sldId id="367" r:id="rId91"/>
    <p:sldId id="368" r:id="rId92"/>
    <p:sldId id="369" r:id="rId93"/>
    <p:sldId id="379" r:id="rId94"/>
    <p:sldId id="380" r:id="rId95"/>
    <p:sldId id="372" r:id="rId96"/>
    <p:sldId id="373" r:id="rId97"/>
    <p:sldId id="374" r:id="rId98"/>
    <p:sldId id="375" r:id="rId99"/>
    <p:sldId id="387" r:id="rId100"/>
    <p:sldId id="454" r:id="rId101"/>
    <p:sldId id="455" r:id="rId102"/>
    <p:sldId id="376" r:id="rId103"/>
    <p:sldId id="377" r:id="rId104"/>
    <p:sldId id="424" r:id="rId105"/>
    <p:sldId id="414" r:id="rId106"/>
    <p:sldId id="383" r:id="rId107"/>
    <p:sldId id="460" r:id="rId108"/>
    <p:sldId id="390" r:id="rId1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E"/>
    <a:srgbClr val="DE0023"/>
    <a:srgbClr val="CCFF33"/>
    <a:srgbClr val="FFCC00"/>
    <a:srgbClr val="FF9900"/>
    <a:srgbClr val="663300"/>
    <a:srgbClr val="FFFFCC"/>
    <a:srgbClr val="6666FF"/>
    <a:srgbClr val="000099"/>
    <a:srgbClr val="B4CC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7"/>
    <p:restoredTop sz="94647"/>
  </p:normalViewPr>
  <p:slideViewPr>
    <p:cSldViewPr>
      <p:cViewPr>
        <p:scale>
          <a:sx n="113" d="100"/>
          <a:sy n="113" d="100"/>
        </p:scale>
        <p:origin x="968" y="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12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113" Type="http://schemas.openxmlformats.org/officeDocument/2006/relationships/theme" Target="theme/theme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08" Type="http://schemas.openxmlformats.org/officeDocument/2006/relationships/slide" Target="slides/slide87.xml"/><Relationship Id="rId54" Type="http://schemas.openxmlformats.org/officeDocument/2006/relationships/slide" Target="slides/slide33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989C2BD3-CB9D-0C42-BCC6-5DECA5591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2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28" charset="0"/>
        <a:ea typeface="Geneva" pitchFamily="-108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5CB29D-B19B-C84D-B585-567E2F05D3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25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59F16B-0C02-3E43-B452-A7F440AFD406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24CF9B-6CE6-1B49-AD61-EAB56BB05FBE}" type="slidenum">
              <a:rPr lang="en-US" sz="1200">
                <a:solidFill>
                  <a:srgbClr val="FFFFFF"/>
                </a:solidFill>
              </a:rPr>
              <a:pPr/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D3760-12E1-4041-A9DB-66C4F3908332}" type="slidenum">
              <a:rPr lang="en-US" sz="1200">
                <a:solidFill>
                  <a:srgbClr val="FFFFFF"/>
                </a:solidFill>
              </a:rPr>
              <a:pPr/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8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8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E99A39-746F-3041-BFEE-A3C8BA11E380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2E2A97-CF6E-DC4A-850E-AEE9975558A7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AB645B-11AC-164B-8C88-AE067649F24E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E9C94B-CF0A-E049-96A5-2EEF3020D00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0B80D6-9A89-F54F-A96B-48D1585E072E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FDBA0D-CD2C-B947-AC21-F86949295C60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ACC83F-2643-8442-92B9-AD3004AD9B0F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C97D9F-D19B-A542-9C2D-214439C5E94C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62F50E-B5D2-A741-AFED-F804F468990D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C0C895-3AA7-7B4D-8CC8-3E48651D6A8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01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73190C-D87C-C046-B8B5-BEF535F804E2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3B9B76-5809-7449-8D9F-A8C668F2DF70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FF5FA5-B8C1-864F-B1F6-AEF52550F830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9936B-5C9A-DB4F-B315-ABB67E06D52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A15CF8-B287-C646-A2CD-61310A8F4EF7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82EB61-1D8B-6A48-85A0-4CA9CB36EB9B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276EA3-7A9B-684D-AE60-539A80648197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B876CA-1AE9-824E-98AE-E324F2DFAB78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10CBB6-B1B8-7147-97DE-AD1E69B869AA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53A191-BB13-1D4C-8AA3-1B9A769D398A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72E714-4459-6440-A647-57C38018A372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2049ED-E845-0C4B-96FB-851ED9362D13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52D150-C21D-7443-A2D5-E6492CE5B27F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54B6-524C-8E43-8EC8-099EBBD64B4B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5577DD-3739-7641-9F39-6CA7D4ECE4A5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44A907-68F1-5A43-9EC3-F76CE36C3B21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DCF539-B63E-5A45-8324-8CDDBFB6F1D9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B7EAAD-78CB-1A46-B510-B5E58FA61BE2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43DC37-4100-FB47-9F1B-8DF03DE7D430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E4AEB8-CEBE-7A49-BCF4-CD8745E8603A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184BF4-F68C-034C-95C3-26ED9C72AA0B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CEAD58-CF53-0C4F-9CB5-FAF8D72F1C8B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131646-E71E-EB4E-92A8-ABB6CE5A013F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9B458A-5227-2941-8A6F-C4615B017DCB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68141C-F75F-454D-8E9D-457F5D0459E3}" type="slidenum">
              <a:rPr lang="en-US" sz="1200">
                <a:solidFill>
                  <a:srgbClr val="000000"/>
                </a:solidFill>
              </a:rPr>
              <a:pPr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347C0F0-F5F8-574E-8816-C2D537C5CD0D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5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solidFill>
            <a:srgbClr val="FFFFFF"/>
          </a:solidFill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D7E8E6-AC7E-454F-B130-A2E6C0AFAD6C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42437C-1151-4C43-A95F-04B05BD4C4F8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45D527-3A5C-5743-B10F-1CA8311A4E12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703263"/>
            <a:ext cx="4586287" cy="344011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2925"/>
            <a:ext cx="5000625" cy="4075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1BF816-71E3-5B41-AA05-66B7C6727CDC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49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638BAC-F164-344A-92EE-22E00CAC7111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AD27F-3A30-7747-A303-CCD9F9CBFC5D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1E8F65-ACC2-EA4A-B314-072E03EECF48}" type="slidenum">
              <a:rPr lang="en-US" sz="1200">
                <a:solidFill>
                  <a:srgbClr val="FFFFFF"/>
                </a:solidFill>
              </a:rPr>
              <a:pPr/>
              <a:t>51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68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801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113E50-D2FB-EE45-ACCF-40B16890A562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E4C390-AB28-6344-B0D7-4074C82A9134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B48F44-ABCB-F049-9B09-F73DDA0875D9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54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2BA70A-9869-A546-92FC-54229121E55F}" type="slidenum">
              <a:rPr lang="en-US" sz="1200">
                <a:solidFill>
                  <a:srgbClr val="FFFFFF"/>
                </a:solidFill>
              </a:rPr>
              <a:pPr/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767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15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197629-B0BF-3242-AED5-D5FAF8EF4325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8341BF-7064-0C40-8CE4-FAB7E8BA9732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574215-873D-8C4F-9045-2BE3318F0993}" type="slidenum">
              <a:rPr lang="en-US" sz="1200">
                <a:solidFill>
                  <a:srgbClr val="FFFFFF"/>
                </a:solidFill>
              </a:rPr>
              <a:pPr/>
              <a:t>58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38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5" name="Google Shape;5955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6" name="Google Shape;5956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74688"/>
            <a:ext cx="4597400" cy="3448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57" name="Google Shape;5957;p129:notes"/>
          <p:cNvSpPr txBox="1">
            <a:spLocks noGrp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690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0DEB6-231F-4945-BA7E-8CA11D09C2EB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CC1644-9F6B-7540-9C77-9076A59F7882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899B48-8C84-FC48-8FCD-0F7E3880474D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61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96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BE9968-9C7A-AF4B-8C61-7BE7435FBAC3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62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DEDB83-83D9-8E44-9EC0-0397251CF486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63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8BC510-66D8-EF49-8010-756F7E5BC069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4C0A58-5785-9343-A306-697B54E6F45A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4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FD615A2-3E65-EE4C-843A-787C2E67DB9A}" type="slidenum">
              <a:rPr lang="zh-CN" altLang="en-US" sz="1200">
                <a:solidFill>
                  <a:srgbClr val="000000"/>
                </a:solidFill>
              </a:rPr>
              <a:pPr algn="r"/>
              <a:t>66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C185AE-14F0-0D4B-91A5-C4309728C3C5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43852C-B82C-C54E-A512-D9005A9D02BA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15B4A9-AC96-524A-93C2-C19409ACE2E7}" type="slidenum">
              <a:rPr lang="en-US" sz="1200"/>
              <a:pPr eaLnBrk="1" hangingPunct="1"/>
              <a:t>70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08C718-B22D-634D-B34C-F54592A14FD9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BE3127-F852-714B-82EB-CEBD65537281}" type="slidenum">
              <a:rPr lang="en-US" sz="1200"/>
              <a:pPr eaLnBrk="1" hangingPunct="1"/>
              <a:t>71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Suppose many huge trucks rumbled around the house without ever touching it.  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C2BA0D-C5DE-3C42-B259-14817E2741E8}" type="slidenum">
              <a:rPr lang="en-US" sz="1200"/>
              <a:pPr eaLnBrk="1" hangingPunct="1"/>
              <a:t>72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Trucks like that would cause such a stir that they would destroy the very foundation of the house, causing it to collapse.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D13C3C-8D53-6B40-9EE7-097EE249AEA7}" type="slidenum">
              <a:rPr lang="en-US" sz="1200"/>
              <a:pPr eaLnBrk="1" hangingPunct="1"/>
              <a:t>73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92C4E7-6229-F54B-9806-EEA21B7D5256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AE194D-7032-1C4D-8896-9D4210811DA1}" type="slidenum">
              <a:rPr lang="en-US" sz="1200"/>
              <a:pPr eaLnBrk="1" hangingPunct="1"/>
              <a:t>75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B6360B-6E7D-4B42-8962-D7215559EAEC}" type="slidenum">
              <a:rPr lang="en-US" sz="1200"/>
              <a:pPr eaLnBrk="1" hangingPunct="1"/>
              <a:t>76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B1CA2C-17B4-DC4F-940F-BEE56EFF7542}" type="slidenum">
              <a:rPr lang="en-US" sz="1200"/>
              <a:pPr eaLnBrk="1" hangingPunct="1"/>
              <a:t>77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717CF1-6AC6-184A-82F8-9FB4DFC8669A}" type="slidenum">
              <a:rPr lang="en-US" sz="1200"/>
              <a:pPr eaLnBrk="1" hangingPunct="1"/>
              <a:t>78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B33AF7-97E5-AF4D-9AD2-AE9B4EDE4AA1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743A7-C532-7B4C-BEC0-3B9C0A8711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9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3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62E75C-F11C-9F4C-89D8-97AFE2E0A0D0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47EF09-9094-294D-BDC9-34EC89175D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29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1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C7F7DA-C107-BE4C-A9C1-CC0E00DD0DD1}" type="slidenum">
              <a:rPr lang="en-US" sz="1200"/>
              <a:pPr eaLnBrk="1" hangingPunct="1"/>
              <a:t>82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8FE06C-CEB2-4E49-94BF-E7ECF8A3AE7F}" type="slidenum">
              <a:rPr lang="en-US" sz="1200"/>
              <a:pPr eaLnBrk="1" hangingPunct="1"/>
              <a:t>83</a:t>
            </a:fld>
            <a:endParaRPr lang="en-US" sz="120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36F4E3-A97C-C945-B138-3C1535B68C73}" type="slidenum">
              <a:rPr lang="zh-CN" altLang="en-US" sz="1200">
                <a:solidFill>
                  <a:srgbClr val="000000"/>
                </a:solidFill>
              </a:rPr>
              <a:pPr eaLnBrk="1" hangingPunct="1"/>
              <a:t>84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168311-8E3A-DF47-940D-C4E79C847CDD}" type="slidenum">
              <a:rPr lang="en-US" sz="1200">
                <a:solidFill>
                  <a:srgbClr val="000000"/>
                </a:solidFill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Survey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403A18-2733-F147-A15C-35CD24FCD32D}" type="slidenum">
              <a:rPr lang="en-US" sz="1200"/>
              <a:pPr eaLnBrk="1" hangingPunct="1"/>
              <a:t>86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1AB8BF-9D55-4246-AD12-BEDB004EC6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40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23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6788C3-350B-9E4B-A08E-0FD39EE40DEA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91412-CB82-7145-AE70-ABD44A4F6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93FB4-7A39-3240-BE68-4CB5CD25D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17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0164CA6-8770-BF4D-898A-B43DDFF46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22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0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2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DEEDB-7425-F94C-AED0-7B8FF37170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83167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BACED-CBA9-8E4F-ABA7-E9B19827897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105240"/>
      </p:ext>
    </p:extLst>
  </p:cSld>
  <p:clrMapOvr>
    <a:masterClrMapping/>
  </p:clrMapOvr>
  <p:transition spd="med">
    <p:randomBar dir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1FC0-3E52-8B4E-A0F0-04FC814CA9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49603"/>
      </p:ext>
    </p:extLst>
  </p:cSld>
  <p:clrMapOvr>
    <a:masterClrMapping/>
  </p:clrMapOvr>
  <p:transition spd="med">
    <p:randomBar dir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AFEE4-A9B3-CB45-9B62-ACC8AD2612F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8137581"/>
      </p:ext>
    </p:extLst>
  </p:cSld>
  <p:clrMapOvr>
    <a:masterClrMapping/>
  </p:clrMapOvr>
  <p:transition spd="med">
    <p:randomBar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1330C-F726-3248-86DD-1EF43B9BD0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18344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35D7A-576F-6043-B669-27A438D0E42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88559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78561-EFB8-BC4D-8BAA-4472ADEE2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02927"/>
      </p:ext>
    </p:extLst>
  </p:cSld>
  <p:clrMapOvr>
    <a:masterClrMapping/>
  </p:clrMapOvr>
  <p:transition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037CD-53C6-C94D-AAD9-300756197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38005"/>
      </p:ext>
    </p:extLst>
  </p:cSld>
  <p:clrMapOvr>
    <a:masterClrMapping/>
  </p:clrMapOvr>
  <p:transition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9706A-CEA2-4141-B95A-A8CF449F0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90498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D754E-09E7-5545-97C7-C5D9B4CE8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412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E3BD-ABF8-5E40-802F-86B0CF382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20215"/>
      </p:ext>
    </p:extLst>
  </p:cSld>
  <p:clrMapOvr>
    <a:masterClrMapping/>
  </p:clrMapOvr>
  <p:transition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38FA0-3040-AE4F-A739-688C35F45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12773"/>
      </p:ext>
    </p:extLst>
  </p:cSld>
  <p:clrMapOvr>
    <a:masterClrMapping/>
  </p:clrMapOvr>
  <p:transition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31536-245D-B74E-9925-324290363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93486"/>
      </p:ext>
    </p:extLst>
  </p:cSld>
  <p:clrMapOvr>
    <a:masterClrMapping/>
  </p:clrMapOvr>
  <p:transition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0488C-66E4-2D4E-8E39-4AF2C698A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36295"/>
      </p:ext>
    </p:extLst>
  </p:cSld>
  <p:clrMapOvr>
    <a:masterClrMapping/>
  </p:clrMapOvr>
  <p:transition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57BB4-5771-4648-A63A-105E60C41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68934"/>
      </p:ext>
    </p:extLst>
  </p:cSld>
  <p:clrMapOvr>
    <a:masterClrMapping/>
  </p:clrMapOvr>
  <p:transition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5F302-CAF9-464B-B6CC-6C0DBD9D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51081"/>
      </p:ext>
    </p:extLst>
  </p:cSld>
  <p:clrMapOvr>
    <a:masterClrMapping/>
  </p:clrMapOvr>
  <p:transition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3C1DB-3A04-CD4F-9018-E5C64AF18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85898"/>
      </p:ext>
    </p:extLst>
  </p:cSld>
  <p:clrMapOvr>
    <a:masterClrMapping/>
  </p:clrMapOvr>
  <p:transition spd="med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0FC51-FF89-6A42-B144-994250EB8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2185"/>
      </p:ext>
    </p:extLst>
  </p:cSld>
  <p:clrMapOvr>
    <a:masterClrMapping/>
  </p:clrMapOvr>
  <p:transition spd="med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0671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082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1199397"/>
      </p:ext>
    </p:extLst>
  </p:cSld>
  <p:clrMapOvr>
    <a:masterClrMapping/>
  </p:clrMapOvr>
  <p:transition>
    <p:wheel spokes="0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8829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8050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9439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5805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0548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803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9366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076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78522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96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283974"/>
      </p:ext>
    </p:extLst>
  </p:cSld>
  <p:clrMapOvr>
    <a:masterClrMapping/>
  </p:clrMapOvr>
  <p:transition>
    <p:wheel spokes="0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00055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BCC58-C59E-F24A-B811-D39E36FE3EB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29141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CBBCE-3BA5-6944-B644-26A05886672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97146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6E344-06B6-A344-8905-62C341C2C05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32097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0825-9B7E-1E43-88E7-4305EAE4E27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52132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D028-7415-8340-8064-D9DED1C7FC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09161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A8C3F-2A54-E649-84F5-76145558F2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89343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2D252-656B-4D4C-A6B6-98C633E6F7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80623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827CF-0CA0-B041-BF57-81C81F3335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2926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CE721-B720-BF48-910C-BC3803D690F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79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545436"/>
      </p:ext>
    </p:extLst>
  </p:cSld>
  <p:clrMapOvr>
    <a:masterClrMapping/>
  </p:clrMapOvr>
  <p:transition>
    <p:wheel spokes="0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9CAA5-B0CD-574C-BDF4-1C0019D5104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17217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1CC1F-F57E-F74C-9519-B5422AFA83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67968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4D42E-CC55-794B-A440-C9F0D31995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90024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3346-41AB-DD4A-B5A7-DAC4A7335FE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34643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9601966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025833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6609127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38107991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1312864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189155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95880"/>
      </p:ext>
    </p:extLst>
  </p:cSld>
  <p:clrMapOvr>
    <a:masterClrMapping/>
  </p:clrMapOvr>
  <p:transition>
    <p:wheel spokes="0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7760062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4536883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1378512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27957278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</p:spTree>
    <p:extLst>
      <p:ext uri="{BB962C8B-B14F-4D97-AF65-F5344CB8AC3E}">
        <p14:creationId xmlns:p14="http://schemas.microsoft.com/office/powerpoint/2010/main" val="7081895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7595469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7781946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6579408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970646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76216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686443"/>
      </p:ext>
    </p:extLst>
  </p:cSld>
  <p:clrMapOvr>
    <a:masterClrMapping/>
  </p:clrMapOvr>
  <p:transition>
    <p:wheel spokes="0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064299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5923212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7302404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34916052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1305658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2325143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7290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7291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3A9E-EB29-0E47-B3FF-5C0A77577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428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FCF95-2858-0042-BCCC-1C9125B88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531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B8966-48B9-3449-A4FB-811AEEC6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7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24A0-52B2-F344-B182-3A819AAD2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8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559878"/>
      </p:ext>
    </p:extLst>
  </p:cSld>
  <p:clrMapOvr>
    <a:masterClrMapping/>
  </p:clrMapOvr>
  <p:transition>
    <p:wheel spokes="0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92047-F456-D143-859D-1B7652DE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158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5021-8E4C-9948-9481-F8C7543D8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712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A56C7-820F-FD4A-B7C5-98FC7CAF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08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A6F82-D136-8946-8C7F-7A583C3EF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266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2BDF-87CB-4043-A80E-7910B5BC0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340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F2ED3-F5D8-BF40-8227-7E9501CF1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08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AE4FC-BC6B-124E-8DC0-94DE300A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317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01E70-8CC6-DF48-A153-3C7AB6D0E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954764"/>
      </p:ext>
    </p:extLst>
  </p:cSld>
  <p:clrMapOvr>
    <a:masterClrMapping/>
  </p:clrMapOvr>
  <p:transition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403628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73E6B-B04D-A842-B249-8B9A708A7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1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946632"/>
      </p:ext>
    </p:extLst>
  </p:cSld>
  <p:clrMapOvr>
    <a:masterClrMapping/>
  </p:clrMapOvr>
  <p:transition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951272"/>
      </p:ext>
    </p:extLst>
  </p:cSld>
  <p:clrMapOvr>
    <a:masterClrMapping/>
  </p:clrMapOvr>
  <p:transition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033012"/>
      </p:ext>
    </p:extLst>
  </p:cSld>
  <p:clrMapOvr>
    <a:masterClrMapping/>
  </p:clrMapOvr>
  <p:transition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26822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66053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03451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8" y="1631950"/>
            <a:ext cx="4003675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31950"/>
            <a:ext cx="4005262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111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7819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53737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553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8C297-0D21-7C45-810C-2151D9671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52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7238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9426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918625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7025" y="0"/>
            <a:ext cx="210185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888" y="0"/>
            <a:ext cx="615473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25548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8FDB88-483D-F148-A9F9-8B3750D85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984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971254-F89B-D941-93CC-4350523B7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2529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9B3E2C-3486-2246-8A5E-4C90B082F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5308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AEF24AF-B74A-6D46-AC02-D7BAC97EB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3058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4D80E3C-A478-234E-83A3-D1A83F6C3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967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10FE5F-FEA4-364C-A190-E2D89DC06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5074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0C86F-42E9-4544-92D4-5782FAF33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04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A873094-E65A-C44C-B965-5D1CA8AD1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736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AE1E49A-31D8-E54F-BF51-F2D3B8FB2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28102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A7837A7-84BD-D64B-8E1A-724BCDC8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1798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BA2F5C-A6F1-4F4C-A316-2DDAB0574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8658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DDDAA1D-D12D-FF4B-A604-49685D068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0218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2759831-1E8A-2941-900C-2CBA6D9AB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07536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C5AB3-5117-E140-BFE4-DF00594A0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10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68ECE-4357-614F-9883-1D3B623FA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3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D6BD7-8FBA-524F-B3C7-600223BA4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2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47C92-7383-5F41-A5EA-D95363F19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B32E9-C6F1-944E-BB0E-8393012D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3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E51B-1F4B-B841-9FE9-848A611DA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974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8A56E-EDD8-A945-80FA-9A1D15457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0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F162-40D5-304D-8FC0-AAF78BF1F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92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3164-9B25-5C43-A8EA-7052B5751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23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36E9-36A3-FD4F-990B-61F023646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1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C1EC8-D19C-3441-85CE-C39410565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8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A85A-C424-2948-AE52-558A6DF6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2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9EF10-004E-AC44-89E9-A7E2BD996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00569"/>
      </p:ext>
    </p:extLst>
  </p:cSld>
  <p:clrMapOvr>
    <a:masterClrMapping/>
  </p:clrMapOvr>
  <p:transition spd="med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4BE5-B507-BE41-8F40-B2C2BA8F69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03658"/>
      </p:ext>
    </p:extLst>
  </p:cSld>
  <p:clrMapOvr>
    <a:masterClrMapping/>
  </p:clrMapOvr>
  <p:transition spd="med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D836-2CB0-504D-B4E6-5022E1F255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21455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9937B-EEDF-7E45-9530-414D1F615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38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37552-8595-E04D-B85A-DBE89FABB3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3378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87EC-908C-AA42-B3D9-62F8DD1BB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1146"/>
      </p:ext>
    </p:extLst>
  </p:cSld>
  <p:clrMapOvr>
    <a:masterClrMapping/>
  </p:clrMapOvr>
  <p:transition spd="med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E0E6-719F-7449-A7EE-78504A55E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90725"/>
      </p:ext>
    </p:extLst>
  </p:cSld>
  <p:clrMapOvr>
    <a:masterClrMapping/>
  </p:clrMapOvr>
  <p:transition spd="med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89D9D-16DD-724C-9148-E87426AB2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6892"/>
      </p:ext>
    </p:extLst>
  </p:cSld>
  <p:clrMapOvr>
    <a:masterClrMapping/>
  </p:clrMapOvr>
  <p:transition spd="med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DAAC9-ABE1-434C-986C-DDD95EB25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12209"/>
      </p:ext>
    </p:extLst>
  </p:cSld>
  <p:clrMapOvr>
    <a:masterClrMapping/>
  </p:clrMapOvr>
  <p:transition spd="med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4BE2C-FF6C-334A-8DFE-F372B7EE30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07858"/>
      </p:ext>
    </p:extLst>
  </p:cSld>
  <p:clrMapOvr>
    <a:masterClrMapping/>
  </p:clrMapOvr>
  <p:transition spd="med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52D81-3764-1148-B86B-45CA0F7247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22185"/>
      </p:ext>
    </p:extLst>
  </p:cSld>
  <p:clrMapOvr>
    <a:masterClrMapping/>
  </p:clrMapOvr>
  <p:transition spd="med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6B7DB-4EA6-9848-874D-A0944F0416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5461"/>
      </p:ext>
    </p:extLst>
  </p:cSld>
  <p:clrMapOvr>
    <a:masterClrMapping/>
  </p:clrMapOvr>
  <p:transition spd="med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3253911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58250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9EDB8-7619-BC4F-9B4C-163C72D31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32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14902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907593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895863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1375768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9508924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478520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46507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563119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</p:spTree>
    <p:extLst>
      <p:ext uri="{BB962C8B-B14F-4D97-AF65-F5344CB8AC3E}">
        <p14:creationId xmlns:p14="http://schemas.microsoft.com/office/powerpoint/2010/main" val="2774263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9705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59706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2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2" charset="-5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4040983-3B7F-784C-B3BC-09D18D00A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2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4756B-C768-EF4A-B17A-19692074F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257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2DFBA-1E48-A249-A9AB-5E72C64D2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91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B926-E5DF-4A41-97B5-8FCB56934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720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A829-B274-BD48-8696-8E6C8DCBE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91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ABC57-D388-D645-976E-C6C86A08F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350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6FA93-0F28-2340-811B-316D6413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3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E92F-575B-FD4B-BBEA-B5E1E887C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508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B6E3D-A3C3-1A4C-B4E9-0E295F1E9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3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9763-11A7-0647-8D6E-D425C46F1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197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F4BB-B455-1841-BE59-9712B1DB8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7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AA39-406F-974F-A9D2-17A3FB52E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9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01567-8294-474C-B2E1-42225F56F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539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FFF02F86-F0D1-D148-8E71-029D43C64B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91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70F8E9B-E471-F446-B2DA-B18EF3094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690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E3684AA-747A-F34E-9AB6-A8F75F43F7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217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3B81A6F9-A58C-4544-AE01-883D7FB344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92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E6CB433B-B211-5F48-A3A6-93DF062A7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820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BAD18714-DCC4-A54E-8617-E59C8BC59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97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D9D389D7-8313-9248-AC3D-1CBCFB2AD4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13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8AE8EDFA-EF51-1244-9BDF-15D6EB397C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43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F44DCB-E444-6949-9F48-6DF817B198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513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9D2D043-21EC-EB4B-9CB2-15CA99403E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5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0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Geneva" charset="0"/>
              </a:defRPr>
            </a:lvl1pPr>
          </a:lstStyle>
          <a:p>
            <a:pPr>
              <a:defRPr/>
            </a:pPr>
            <a:fld id="{6BFF2444-2226-D84A-B5CD-42D47A780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69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269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269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269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28" charset="0"/>
              </a:endParaRPr>
            </a:p>
          </p:txBody>
        </p:sp>
        <p:sp>
          <p:nvSpPr>
            <p:cNvPr id="891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1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9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9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22572AA1-E31D-2442-BFFB-A33C2D6F448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36559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28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76FA924-B49D-3540-AB71-344A0BECEF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501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114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114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115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A36E06F4-A21D-7A48-9AA1-6693A455A1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7461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319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319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319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29D02B73-9078-6746-B758-B4BCD21EFA5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22256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3312EBC-2818-8C4B-89C5-E8FA39C49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4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3838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zh-CN" altLang="en-US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838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zh-CN" altLang="en-US" sz="14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81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  <a:ea typeface="ＭＳ Ｐゴシック" charset="0"/>
          <a:cs typeface="ＭＳ Ｐゴシック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  <a:ea typeface="ＭＳ Ｐゴシック" charset="0"/>
          <a:cs typeface="ＭＳ Ｐゴシック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  <a:ea typeface="ＭＳ Ｐゴシック" charset="0"/>
          <a:cs typeface="ＭＳ Ｐゴシック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  <a:ea typeface="ＭＳ Ｐゴシック" charset="0"/>
          <a:cs typeface="ＭＳ Ｐゴシック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12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2" charset="0"/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2" charset="0"/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2" charset="0"/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12" charset="0"/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8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026"/>
          <p:cNvGrpSpPr>
            <a:grpSpLocks/>
          </p:cNvGrpSpPr>
          <p:nvPr/>
        </p:nvGrpSpPr>
        <p:grpSpPr bwMode="auto">
          <a:xfrm>
            <a:off x="0" y="0"/>
            <a:ext cx="9145588" cy="6845300"/>
            <a:chOff x="0" y="0"/>
            <a:chExt cx="5761" cy="4312"/>
          </a:xfrm>
        </p:grpSpPr>
        <p:sp>
          <p:nvSpPr>
            <p:cNvPr id="40965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000080"/>
                </a:gs>
                <a:gs pos="100000">
                  <a:srgbClr val="00002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 useBgFill="1">
          <p:nvSpPr>
            <p:cNvPr id="40966" name="Freeform 1028"/>
            <p:cNvSpPr>
              <a:spLocks/>
            </p:cNvSpPr>
            <p:nvPr/>
          </p:nvSpPr>
          <p:spPr bwMode="auto">
            <a:xfrm>
              <a:off x="0" y="73"/>
              <a:ext cx="5761" cy="4166"/>
            </a:xfrm>
            <a:custGeom>
              <a:avLst/>
              <a:gdLst>
                <a:gd name="T0" fmla="*/ 1 w 5761"/>
                <a:gd name="T1" fmla="*/ 3948 h 4166"/>
                <a:gd name="T2" fmla="*/ 1 w 5761"/>
                <a:gd name="T3" fmla="*/ 3997 h 4166"/>
                <a:gd name="T4" fmla="*/ 5760 w 5761"/>
                <a:gd name="T5" fmla="*/ 4105 h 4166"/>
                <a:gd name="T6" fmla="*/ 5760 w 5761"/>
                <a:gd name="T7" fmla="*/ 4165 h 4166"/>
                <a:gd name="T8" fmla="*/ 1 w 5761"/>
                <a:gd name="T9" fmla="*/ 61 h 4166"/>
                <a:gd name="T10" fmla="*/ 1 w 5761"/>
                <a:gd name="T11" fmla="*/ 108 h 4166"/>
                <a:gd name="T12" fmla="*/ 5760 w 5761"/>
                <a:gd name="T13" fmla="*/ 216 h 4166"/>
                <a:gd name="T14" fmla="*/ 5760 w 5761"/>
                <a:gd name="T15" fmla="*/ 277 h 4166"/>
                <a:gd name="T16" fmla="*/ 1 w 5761"/>
                <a:gd name="T17" fmla="*/ 384 h 4166"/>
                <a:gd name="T18" fmla="*/ 1 w 5761"/>
                <a:gd name="T19" fmla="*/ 432 h 4166"/>
                <a:gd name="T20" fmla="*/ 5760 w 5761"/>
                <a:gd name="T21" fmla="*/ 540 h 4166"/>
                <a:gd name="T22" fmla="*/ 5760 w 5761"/>
                <a:gd name="T23" fmla="*/ 600 h 4166"/>
                <a:gd name="T24" fmla="*/ 1 w 5761"/>
                <a:gd name="T25" fmla="*/ 708 h 4166"/>
                <a:gd name="T26" fmla="*/ 1 w 5761"/>
                <a:gd name="T27" fmla="*/ 756 h 4166"/>
                <a:gd name="T28" fmla="*/ 5760 w 5761"/>
                <a:gd name="T29" fmla="*/ 865 h 4166"/>
                <a:gd name="T30" fmla="*/ 5760 w 5761"/>
                <a:gd name="T31" fmla="*/ 925 h 4166"/>
                <a:gd name="T32" fmla="*/ 1 w 5761"/>
                <a:gd name="T33" fmla="*/ 1032 h 4166"/>
                <a:gd name="T34" fmla="*/ 1 w 5761"/>
                <a:gd name="T35" fmla="*/ 1080 h 4166"/>
                <a:gd name="T36" fmla="*/ 5760 w 5761"/>
                <a:gd name="T37" fmla="*/ 1188 h 4166"/>
                <a:gd name="T38" fmla="*/ 5760 w 5761"/>
                <a:gd name="T39" fmla="*/ 1248 h 4166"/>
                <a:gd name="T40" fmla="*/ 1 w 5761"/>
                <a:gd name="T41" fmla="*/ 1357 h 4166"/>
                <a:gd name="T42" fmla="*/ 1 w 5761"/>
                <a:gd name="T43" fmla="*/ 1404 h 4166"/>
                <a:gd name="T44" fmla="*/ 5760 w 5761"/>
                <a:gd name="T45" fmla="*/ 1512 h 4166"/>
                <a:gd name="T46" fmla="*/ 5760 w 5761"/>
                <a:gd name="T47" fmla="*/ 1572 h 4166"/>
                <a:gd name="T48" fmla="*/ 1 w 5761"/>
                <a:gd name="T49" fmla="*/ 1680 h 4166"/>
                <a:gd name="T50" fmla="*/ 1 w 5761"/>
                <a:gd name="T51" fmla="*/ 1728 h 4166"/>
                <a:gd name="T52" fmla="*/ 5760 w 5761"/>
                <a:gd name="T53" fmla="*/ 1836 h 4166"/>
                <a:gd name="T54" fmla="*/ 5760 w 5761"/>
                <a:gd name="T55" fmla="*/ 1896 h 4166"/>
                <a:gd name="T56" fmla="*/ 1 w 5761"/>
                <a:gd name="T57" fmla="*/ 2005 h 4166"/>
                <a:gd name="T58" fmla="*/ 1 w 5761"/>
                <a:gd name="T59" fmla="*/ 2052 h 4166"/>
                <a:gd name="T60" fmla="*/ 5760 w 5761"/>
                <a:gd name="T61" fmla="*/ 2161 h 4166"/>
                <a:gd name="T62" fmla="*/ 5760 w 5761"/>
                <a:gd name="T63" fmla="*/ 2220 h 4166"/>
                <a:gd name="T64" fmla="*/ 1 w 5761"/>
                <a:gd name="T65" fmla="*/ 2328 h 4166"/>
                <a:gd name="T66" fmla="*/ 1 w 5761"/>
                <a:gd name="T67" fmla="*/ 2376 h 4166"/>
                <a:gd name="T68" fmla="*/ 5760 w 5761"/>
                <a:gd name="T69" fmla="*/ 2484 h 4166"/>
                <a:gd name="T70" fmla="*/ 5760 w 5761"/>
                <a:gd name="T71" fmla="*/ 2545 h 4166"/>
                <a:gd name="T72" fmla="*/ 1 w 5761"/>
                <a:gd name="T73" fmla="*/ 2652 h 4166"/>
                <a:gd name="T74" fmla="*/ 1 w 5761"/>
                <a:gd name="T75" fmla="*/ 2700 h 4166"/>
                <a:gd name="T76" fmla="*/ 5760 w 5761"/>
                <a:gd name="T77" fmla="*/ 2808 h 4166"/>
                <a:gd name="T78" fmla="*/ 5760 w 5761"/>
                <a:gd name="T79" fmla="*/ 2868 h 4166"/>
                <a:gd name="T80" fmla="*/ 1 w 5761"/>
                <a:gd name="T81" fmla="*/ 2977 h 4166"/>
                <a:gd name="T82" fmla="*/ 1 w 5761"/>
                <a:gd name="T83" fmla="*/ 3024 h 4166"/>
                <a:gd name="T84" fmla="*/ 5760 w 5761"/>
                <a:gd name="T85" fmla="*/ 3132 h 4166"/>
                <a:gd name="T86" fmla="*/ 5760 w 5761"/>
                <a:gd name="T87" fmla="*/ 3192 h 4166"/>
                <a:gd name="T88" fmla="*/ 1 w 5761"/>
                <a:gd name="T89" fmla="*/ 3301 h 4166"/>
                <a:gd name="T90" fmla="*/ 1 w 5761"/>
                <a:gd name="T91" fmla="*/ 3348 h 4166"/>
                <a:gd name="T92" fmla="*/ 5760 w 5761"/>
                <a:gd name="T93" fmla="*/ 3457 h 4166"/>
                <a:gd name="T94" fmla="*/ 5760 w 5761"/>
                <a:gd name="T95" fmla="*/ 3516 h 4166"/>
                <a:gd name="T96" fmla="*/ 1 w 5761"/>
                <a:gd name="T97" fmla="*/ 3624 h 4166"/>
                <a:gd name="T98" fmla="*/ 1 w 5761"/>
                <a:gd name="T99" fmla="*/ 3672 h 4166"/>
                <a:gd name="T100" fmla="*/ 5760 w 5761"/>
                <a:gd name="T101" fmla="*/ 3781 h 4166"/>
                <a:gd name="T102" fmla="*/ 5760 w 5761"/>
                <a:gd name="T103" fmla="*/ 3841 h 4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61" h="4166">
                  <a:moveTo>
                    <a:pt x="5760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60" y="3948"/>
                  </a:lnTo>
                  <a:lnTo>
                    <a:pt x="5760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60" y="4056"/>
                  </a:lnTo>
                  <a:lnTo>
                    <a:pt x="5760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60" y="4165"/>
                  </a:lnTo>
                  <a:lnTo>
                    <a:pt x="5760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60" y="60"/>
                  </a:lnTo>
                  <a:lnTo>
                    <a:pt x="5760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60" y="169"/>
                  </a:lnTo>
                  <a:lnTo>
                    <a:pt x="5760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60" y="277"/>
                  </a:lnTo>
                  <a:lnTo>
                    <a:pt x="5760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60" y="384"/>
                  </a:lnTo>
                  <a:lnTo>
                    <a:pt x="5760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60" y="493"/>
                  </a:lnTo>
                  <a:lnTo>
                    <a:pt x="5760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60" y="600"/>
                  </a:lnTo>
                  <a:lnTo>
                    <a:pt x="5760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60" y="709"/>
                  </a:lnTo>
                  <a:lnTo>
                    <a:pt x="5760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60" y="817"/>
                  </a:lnTo>
                  <a:lnTo>
                    <a:pt x="5760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60" y="925"/>
                  </a:lnTo>
                  <a:lnTo>
                    <a:pt x="5760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60" y="1033"/>
                  </a:lnTo>
                  <a:lnTo>
                    <a:pt x="5760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60" y="1140"/>
                  </a:lnTo>
                  <a:lnTo>
                    <a:pt x="5760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60" y="1248"/>
                  </a:lnTo>
                  <a:lnTo>
                    <a:pt x="5760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60" y="1356"/>
                  </a:lnTo>
                  <a:lnTo>
                    <a:pt x="5760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60" y="1464"/>
                  </a:lnTo>
                  <a:lnTo>
                    <a:pt x="5760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60" y="1572"/>
                  </a:lnTo>
                  <a:lnTo>
                    <a:pt x="5760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60" y="1681"/>
                  </a:lnTo>
                  <a:lnTo>
                    <a:pt x="5760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60" y="1789"/>
                  </a:lnTo>
                  <a:lnTo>
                    <a:pt x="5760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60" y="1896"/>
                  </a:lnTo>
                  <a:lnTo>
                    <a:pt x="5760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60" y="2004"/>
                  </a:lnTo>
                  <a:lnTo>
                    <a:pt x="5760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60" y="2112"/>
                  </a:lnTo>
                  <a:lnTo>
                    <a:pt x="5760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60" y="2220"/>
                  </a:lnTo>
                  <a:lnTo>
                    <a:pt x="5760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60" y="2328"/>
                  </a:lnTo>
                  <a:lnTo>
                    <a:pt x="5760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60" y="2436"/>
                  </a:lnTo>
                  <a:lnTo>
                    <a:pt x="5760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60" y="2545"/>
                  </a:lnTo>
                  <a:lnTo>
                    <a:pt x="5760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60" y="2652"/>
                  </a:lnTo>
                  <a:lnTo>
                    <a:pt x="5760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60" y="2760"/>
                  </a:lnTo>
                  <a:lnTo>
                    <a:pt x="5760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60" y="2868"/>
                  </a:lnTo>
                  <a:lnTo>
                    <a:pt x="5760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60" y="2976"/>
                  </a:lnTo>
                  <a:lnTo>
                    <a:pt x="5760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60" y="3084"/>
                  </a:lnTo>
                  <a:lnTo>
                    <a:pt x="5760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60" y="3192"/>
                  </a:lnTo>
                  <a:lnTo>
                    <a:pt x="5760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60" y="3300"/>
                  </a:lnTo>
                  <a:lnTo>
                    <a:pt x="5760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60" y="3409"/>
                  </a:lnTo>
                  <a:lnTo>
                    <a:pt x="5760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60" y="3516"/>
                  </a:lnTo>
                  <a:lnTo>
                    <a:pt x="5760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60" y="3625"/>
                  </a:lnTo>
                  <a:lnTo>
                    <a:pt x="5760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60" y="3733"/>
                  </a:lnTo>
                  <a:lnTo>
                    <a:pt x="5760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60" y="3841"/>
                  </a:lnTo>
                  <a:lnTo>
                    <a:pt x="5760" y="3889"/>
                  </a:lnTo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2000">
                <a:solidFill>
                  <a:srgbClr val="FFFFFF"/>
                </a:solidFill>
              </a:endParaRPr>
            </a:p>
          </p:txBody>
        </p:sp>
      </p:grpSp>
      <p:sp>
        <p:nvSpPr>
          <p:cNvPr id="40963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0964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274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-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E68C074-17B1-AE41-9DE1-27F7CE5535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853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pitchFamily="-128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60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060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1060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28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02FCAA68-57CB-8745-A789-9A7FBD43F2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2813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0" r:id="rId1"/>
    <p:sldLayoutId id="2147484181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3124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Words: Catherine Cameron</a:t>
            </a:r>
          </a:p>
          <a:p>
            <a:pPr>
              <a:defRPr/>
            </a:pPr>
            <a:r>
              <a:rPr lang="en-US"/>
              <a:t>Music: Ludwig von Beethoven</a:t>
            </a:r>
          </a:p>
        </p:txBody>
      </p:sp>
      <p:sp>
        <p:nvSpPr>
          <p:cNvPr id="901132" name="Text Box 12"/>
          <p:cNvSpPr txBox="1">
            <a:spLocks noChangeArrowheads="1"/>
          </p:cNvSpPr>
          <p:nvPr userDrawn="1"/>
        </p:nvSpPr>
        <p:spPr bwMode="auto">
          <a:xfrm>
            <a:off x="4800600" y="64008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rgbClr val="8496F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  <p:extLst>
      <p:ext uri="{BB962C8B-B14F-4D97-AF65-F5344CB8AC3E}">
        <p14:creationId xmlns:p14="http://schemas.microsoft.com/office/powerpoint/2010/main" val="174500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cs typeface="Arial" charset="0"/>
              </a:endParaRPr>
            </a:p>
          </p:txBody>
        </p:sp>
        <p:grpSp>
          <p:nvGrpSpPr>
            <p:cNvPr id="13318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91845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28" charset="0"/>
                  <a:ea typeface="+mn-ea"/>
                  <a:cs typeface="+mn-cs"/>
                </a:endParaRPr>
              </a:p>
            </p:txBody>
          </p:sp>
          <p:sp>
            <p:nvSpPr>
              <p:cNvPr id="1332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19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20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1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  <p:sp>
            <p:nvSpPr>
              <p:cNvPr id="13322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13315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900" b="1">
                <a:solidFill>
                  <a:srgbClr val="FFFFFF"/>
                </a:solidFill>
                <a:cs typeface="Arial" charset="0"/>
              </a:rPr>
              <a:t>© </a:t>
            </a:r>
            <a:r>
              <a:rPr lang="en-US" altLang="zh-CN" sz="1000" b="1">
                <a:solidFill>
                  <a:srgbClr val="FFFFFF"/>
                </a:solidFill>
                <a:cs typeface="Arial" charset="0"/>
              </a:rPr>
              <a:t>2006</a:t>
            </a:r>
            <a:r>
              <a:rPr lang="en-US" altLang="zh-CN" sz="900" b="1">
                <a:solidFill>
                  <a:srgbClr val="FFFFFF"/>
                </a:solidFill>
                <a:cs typeface="Arial" charset="0"/>
              </a:rPr>
              <a:t> TBBMI</a:t>
            </a:r>
          </a:p>
        </p:txBody>
      </p:sp>
      <p:sp>
        <p:nvSpPr>
          <p:cNvPr id="291873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Arial" pitchFamily="-1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Arial" pitchFamily="-128" charset="0"/>
          <a:cs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  <p:extLst>
      <p:ext uri="{BB962C8B-B14F-4D97-AF65-F5344CB8AC3E}">
        <p14:creationId xmlns:p14="http://schemas.microsoft.com/office/powerpoint/2010/main" val="192256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62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2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66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626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6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7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85702EB0-59CB-C145-A3C5-5CCAB4AA4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63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9888" y="0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4188" y="1631950"/>
            <a:ext cx="816133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484188" y="6289675"/>
            <a:ext cx="206533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3151188" y="6289675"/>
            <a:ext cx="28273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</a:tabLs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lnSpc>
                <a:spcPts val="1700"/>
              </a:lnSpc>
              <a:defRPr/>
            </a:pPr>
            <a:r>
              <a:rPr lang="en-US" sz="140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charset="0"/>
        </a:defRPr>
      </a:lvl1pPr>
      <a:lvl2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2pPr>
      <a:lvl3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3pPr>
      <a:lvl4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4pPr>
      <a:lvl5pPr marL="25400" indent="-25400" algn="ctr" rtl="0" eaLnBrk="0" fontAlgn="base" hangingPunct="0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  <a:ea typeface="ＭＳ Ｐゴシック" charset="0"/>
          <a:cs typeface="Geneva" charset="0"/>
        </a:defRPr>
      </a:lvl5pPr>
      <a:lvl6pPr marL="4826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6pPr>
      <a:lvl7pPr marL="9398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7pPr>
      <a:lvl8pPr marL="13970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8pPr>
      <a:lvl9pPr marL="1854200" algn="ctr" rtl="0" fontAlgn="base">
        <a:lnSpc>
          <a:spcPts val="53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28" charset="0"/>
        </a:defRPr>
      </a:lvl9pPr>
    </p:titleStyle>
    <p:bodyStyle>
      <a:lvl1pPr marL="441325" indent="-415925" algn="l" rtl="0" eaLnBrk="0" fontAlgn="base" hangingPunct="0">
        <a:lnSpc>
          <a:spcPts val="3800"/>
        </a:lnSpc>
        <a:spcBef>
          <a:spcPct val="0"/>
        </a:spcBef>
        <a:spcAft>
          <a:spcPts val="80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809625" indent="-342900" algn="l" rtl="0" eaLnBrk="0" fontAlgn="base" hangingPunct="0">
        <a:lnSpc>
          <a:spcPts val="3400"/>
        </a:lnSpc>
        <a:spcBef>
          <a:spcPct val="0"/>
        </a:spcBef>
        <a:spcAft>
          <a:spcPts val="60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2pPr>
      <a:lvl3pPr marL="1257300" indent="-342900" algn="l" rtl="0" eaLnBrk="0" fontAlgn="base" hangingPunct="0">
        <a:lnSpc>
          <a:spcPts val="2900"/>
        </a:lnSpc>
        <a:spcBef>
          <a:spcPct val="0"/>
        </a:spcBef>
        <a:spcAft>
          <a:spcPts val="60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3pPr>
      <a:lvl4pPr marL="1714500" indent="-342900" algn="l" rtl="0" eaLnBrk="0" fontAlgn="base" hangingPunct="0">
        <a:lnSpc>
          <a:spcPts val="2400"/>
        </a:lnSpc>
        <a:spcBef>
          <a:spcPct val="0"/>
        </a:spcBef>
        <a:spcAft>
          <a:spcPts val="50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4pPr>
      <a:lvl5pPr marL="2171700" indent="-342900" algn="l" rtl="0" eaLnBrk="0" fontAlgn="base" hangingPunct="0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Geneva" pitchFamily="-108" charset="-128"/>
          <a:cs typeface="Geneva" charset="0"/>
        </a:defRPr>
      </a:lvl5pPr>
      <a:lvl6pPr marL="26289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30861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5433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4000500" indent="-342900" algn="l" rtl="0" fontAlgn="base">
        <a:lnSpc>
          <a:spcPts val="2400"/>
        </a:lnSpc>
        <a:spcBef>
          <a:spcPct val="0"/>
        </a:spcBef>
        <a:spcAft>
          <a:spcPts val="100"/>
        </a:spcAft>
        <a:buSzPct val="100000"/>
        <a:buFont typeface="Arial" pitchFamily="-128" charset="0"/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defTabSz="914353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defTabSz="914353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76D8001-19ED-AE4A-B9E0-F235EFD26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9" charset="-128"/>
          <a:cs typeface="ＭＳ Ｐゴシック" pitchFamily="-109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9" charset="-128"/>
          <a:cs typeface="Arial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Geneva" pitchFamily="-108" charset="-128"/>
          <a:cs typeface="Arial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pitchFamily="-108" charset="-128"/>
          <a:cs typeface="Arial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Arial"/>
              </a:defRPr>
            </a:lvl1pPr>
          </a:lstStyle>
          <a:p>
            <a:pPr>
              <a:defRPr/>
            </a:pPr>
            <a:fld id="{C0D69A2C-56A3-B745-A256-95BD9CC77E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6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charset="0"/>
          <a:cs typeface="SimSu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935649C-61D4-7A44-A8A4-3413D1717E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4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6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05550"/>
            <a:ext cx="28956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600" b="0" i="1">
                <a:solidFill>
                  <a:srgbClr val="FFFFFF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169861" name="Text Box 5"/>
          <p:cNvSpPr txBox="1">
            <a:spLocks noChangeArrowheads="1"/>
          </p:cNvSpPr>
          <p:nvPr userDrawn="1"/>
        </p:nvSpPr>
        <p:spPr bwMode="auto">
          <a:xfrm>
            <a:off x="5410200" y="64770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600" i="1">
                <a:solidFill>
                  <a:srgbClr val="FFFFFF"/>
                </a:solidFill>
                <a:latin typeface="Times New Roman" charset="0"/>
                <a:cs typeface="+mn-cs"/>
              </a:rPr>
              <a:t>Worship in Song – Tom Anderson</a:t>
            </a:r>
          </a:p>
        </p:txBody>
      </p:sp>
    </p:spTree>
    <p:extLst>
      <p:ext uri="{BB962C8B-B14F-4D97-AF65-F5344CB8AC3E}">
        <p14:creationId xmlns:p14="http://schemas.microsoft.com/office/powerpoint/2010/main" val="23134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1776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90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1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776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1777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8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9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0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1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2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3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4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5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6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7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8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89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90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867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55868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sp>
        <p:nvSpPr>
          <p:cNvPr id="1558681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58682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3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58684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5F4E7B-CE4B-D74B-97F7-3F8DDD87E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58685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3895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2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MS PGothic" charset="0"/>
              </a:defRPr>
            </a:lvl1pPr>
          </a:lstStyle>
          <a:p>
            <a:pPr>
              <a:defRPr/>
            </a:pPr>
            <a:endParaRPr lang="en-US">
              <a:cs typeface="MS PGothic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1356DC06-D135-8541-95BD-7C882F18835B}" type="slidenum">
              <a:rPr lang="en-US" smtClean="0">
                <a:cs typeface="MS PGothic" charset="0"/>
              </a:rPr>
              <a:pPr/>
              <a:t>‹#›</a:t>
            </a:fld>
            <a:endParaRPr lang="en-US"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5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3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520PPT/Chronology.ppt#-1,10,The Mystery of the Genesis  5 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file:///OTB%2520PPT/Chronology.ppt#-1,10,The Mystery of the Genesis  5 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legislative.nasa.gov/images/earth.jpg&amp;imgrefurl=http://legislative.nasa.gov/earth.html&amp;h=489&amp;w=400&amp;prev=/images?q=Earth&amp;svnum=10&amp;hl=en&amp;lr=&amp;ie=UTF-8&amp;oe=UTF-8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plus.maths.org/issue14/features/garbett/scrolls.gif&amp;imgrefurl=http://plus.maths.org/issue14/features/garbett/&amp;h=195&amp;w=323&amp;prev=/images?q=Scrolls&amp;svnum=10&amp;hl=en&amp;lr=&amp;ie=UTF-8&amp;oe=UTF-8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tags" Target="../tags/tag2.xml"/><Relationship Id="rId16" Type="http://schemas.openxmlformats.org/officeDocument/2006/relationships/image" Target="../media/image14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jpeg"/><Relationship Id="rId5" Type="http://schemas.openxmlformats.org/officeDocument/2006/relationships/tags" Target="../tags/tag5.xml"/><Relationship Id="rId15" Type="http://schemas.openxmlformats.org/officeDocument/2006/relationships/image" Target="../media/image13.jpeg"/><Relationship Id="rId10" Type="http://schemas.openxmlformats.org/officeDocument/2006/relationships/notesSlide" Target="../notesSlides/notesSlide8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Herodian aqueduct foundations, tb n0525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7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6375" y="47625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80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基礎的鞏固</a:t>
            </a:r>
            <a:endParaRPr lang="en-US" sz="8000" b="1" i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51520" y="4077072"/>
            <a:ext cx="8686800" cy="13096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Dr. Rick Griffith</a:t>
            </a:r>
            <a:br>
              <a:rPr lang="en-US" altLang="ja-JP" sz="36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</a:br>
            <a:r>
              <a:rPr lang="zh-TW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+mj-cs"/>
              </a:rPr>
              <a:t>新加坡神學院</a:t>
            </a:r>
            <a:endParaRPr lang="en-US" sz="3600" b="1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Kosher-Normal" charset="0"/>
              <a:cs typeface="+mj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9344" y="6115655"/>
            <a:ext cx="9144000" cy="74234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新加坡神學院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十字路國際教會</a:t>
            </a:r>
            <a:r>
              <a:rPr lang="en-US" altLang="zh-TW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• </a:t>
            </a:r>
            <a:r>
              <a:rPr lang="zh-TW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新加坡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 • cicfamily.com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046271730"/>
      </p:ext>
    </p:extLst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78178" name="Picture 2" descr="Footprints in Sand at 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249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69776"/>
            <a:ext cx="7772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bg1"/>
                </a:solidFill>
                <a:cs typeface="+mj-cs"/>
              </a:rPr>
              <a:t>我們去哪裏？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2282500" name="Rectangle 4"/>
          <p:cNvSpPr>
            <a:spLocks noChangeArrowheads="1"/>
          </p:cNvSpPr>
          <p:nvPr/>
        </p:nvSpPr>
        <p:spPr bwMode="auto">
          <a:xfrm>
            <a:off x="228599" y="2667000"/>
            <a:ext cx="3657601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創世紀</a:t>
            </a:r>
            <a:r>
              <a:rPr lang="en-US" sz="4400" dirty="0">
                <a:solidFill>
                  <a:srgbClr val="FFFFFF"/>
                </a:solidFill>
                <a:cs typeface="+mn-cs"/>
              </a:rPr>
              <a:t> 第</a:t>
            </a:r>
            <a:r>
              <a:rPr lang="en-US" altLang="zh-TW" sz="4400" dirty="0">
                <a:solidFill>
                  <a:srgbClr val="FFFFFF"/>
                </a:solidFill>
                <a:cs typeface="+mn-cs"/>
              </a:rPr>
              <a:t>1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章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1" name="AutoShape 5"/>
          <p:cNvSpPr>
            <a:spLocks noChangeArrowheads="1"/>
          </p:cNvSpPr>
          <p:nvPr/>
        </p:nvSpPr>
        <p:spPr bwMode="auto">
          <a:xfrm rot="3021413">
            <a:off x="1752600" y="3657600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2" name="Rectangle 6"/>
          <p:cNvSpPr>
            <a:spLocks noChangeArrowheads="1"/>
          </p:cNvSpPr>
          <p:nvPr/>
        </p:nvSpPr>
        <p:spPr bwMode="auto">
          <a:xfrm>
            <a:off x="2590800" y="48006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挑</a:t>
            </a:r>
            <a:r>
              <a:rPr lang="zh-TW" altLang="en-US" sz="4400" dirty="0">
                <a:solidFill>
                  <a:srgbClr val="FFFFFF"/>
                </a:solidFill>
                <a:cs typeface="+mn-cs"/>
              </a:rPr>
              <a:t>戰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3" name="AutoShape 7"/>
          <p:cNvSpPr>
            <a:spLocks noChangeArrowheads="1"/>
          </p:cNvSpPr>
          <p:nvPr/>
        </p:nvSpPr>
        <p:spPr bwMode="auto">
          <a:xfrm rot="-3182237">
            <a:off x="5181600" y="3656013"/>
            <a:ext cx="11430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282504" name="Rectangle 8"/>
          <p:cNvSpPr>
            <a:spLocks noChangeArrowheads="1"/>
          </p:cNvSpPr>
          <p:nvPr/>
        </p:nvSpPr>
        <p:spPr bwMode="auto">
          <a:xfrm>
            <a:off x="5257800" y="2667000"/>
            <a:ext cx="3124200" cy="762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 err="1">
                <a:solidFill>
                  <a:srgbClr val="FFFFFF"/>
                </a:solidFill>
                <a:cs typeface="+mn-cs"/>
              </a:rPr>
              <a:t>回應</a:t>
            </a:r>
            <a:endParaRPr lang="en-US" sz="4400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5893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8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8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8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8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2500" grpId="0"/>
      <p:bldP spid="2282502" grpId="0"/>
      <p:bldP spid="22825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180226" name="Picture 2" descr="pps cebarre 7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89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5715000" cy="3886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I. 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我們的神是</a:t>
            </a:r>
            <a:r>
              <a:rPr lang="zh-TW" altLang="en-US" b="1" dirty="0">
                <a:solidFill>
                  <a:srgbClr val="FFFF00"/>
                </a:solidFill>
                <a:cs typeface="+mj-cs"/>
              </a:rPr>
              <a:t>王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，祂創造的一切與人為的思想有明顯的差異。</a:t>
            </a:r>
            <a:br>
              <a:rPr lang="en-US" b="1" dirty="0">
                <a:solidFill>
                  <a:schemeClr val="bg1"/>
                </a:solidFill>
                <a:cs typeface="+mj-cs"/>
              </a:rPr>
            </a:br>
            <a:r>
              <a:rPr lang="en-US" b="1" dirty="0">
                <a:solidFill>
                  <a:schemeClr val="bg1"/>
                </a:solidFill>
                <a:cs typeface="+mj-cs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cs typeface="+mj-cs"/>
              </a:rPr>
              <a:t>創</a:t>
            </a:r>
            <a:r>
              <a:rPr lang="en-US" altLang="zh-TW" b="1" dirty="0">
                <a:solidFill>
                  <a:schemeClr val="bg1"/>
                </a:solidFill>
                <a:cs typeface="+mj-cs"/>
              </a:rPr>
              <a:t>1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)</a:t>
            </a:r>
            <a:endParaRPr lang="en-US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4328508"/>
      </p:ext>
    </p:extLst>
  </p:cSld>
  <p:clrMapOvr>
    <a:masterClrMapping/>
  </p:clrMapOvr>
  <p:transition spd="med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8370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2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4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8379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0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1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58383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4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224275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224276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4277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0" grpId="0" autoUpdateAnimBg="0"/>
      <p:bldP spid="224261" grpId="0" autoUpdateAnimBg="0"/>
      <p:bldP spid="224262" grpId="0" autoUpdateAnimBg="0"/>
      <p:bldP spid="224263" grpId="0" autoUpdateAnimBg="0"/>
      <p:bldP spid="224264" grpId="0" autoUpdateAnimBg="0"/>
      <p:bldP spid="224265" grpId="0" autoUpdateAnimBg="0"/>
      <p:bldP spid="224274" grpId="0" animBg="1"/>
      <p:bldP spid="224275" grpId="0" animBg="1"/>
      <p:bldP spid="224276" grpId="0" animBg="1"/>
      <p:bldP spid="2242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2" descr="npo0000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5600" b="1" dirty="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六</a:t>
            </a:r>
            <a:r>
              <a:rPr lang="zh-CN" altLang="en-US" sz="5600" b="1" dirty="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天创造</a:t>
            </a:r>
            <a:endParaRPr lang="en-US" sz="5600" b="1" dirty="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26670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 b="1"/>
          </a:p>
        </p:txBody>
      </p:sp>
      <p:grpSp>
        <p:nvGrpSpPr>
          <p:cNvPr id="60420" name="Group 6"/>
          <p:cNvGrpSpPr>
            <a:grpSpLocks/>
          </p:cNvGrpSpPr>
          <p:nvPr/>
        </p:nvGrpSpPr>
        <p:grpSpPr bwMode="auto">
          <a:xfrm>
            <a:off x="152400" y="228600"/>
            <a:ext cx="1066800" cy="838200"/>
            <a:chOff x="96" y="144"/>
            <a:chExt cx="672" cy="528"/>
          </a:xfrm>
        </p:grpSpPr>
        <p:sp>
          <p:nvSpPr>
            <p:cNvPr id="60421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0422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1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400" b="1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rPr>
                <a:t>创造</a:t>
              </a: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8" descr="npo0000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10400" y="0"/>
            <a:ext cx="20574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810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000" b="1" dirty="0">
                <a:solidFill>
                  <a:schemeClr val="bg1"/>
                </a:solidFill>
                <a:cs typeface="ＭＳ Ｐゴシック" charset="0"/>
              </a:rPr>
              <a:t>…</a:t>
            </a:r>
            <a:r>
              <a:rPr lang="zh-CN" altLang="en-US" sz="3000" b="1" dirty="0">
                <a:solidFill>
                  <a:schemeClr val="bg1"/>
                </a:solidFill>
                <a:ea typeface="SimSun" charset="0"/>
                <a:cs typeface="SimSun" charset="0"/>
              </a:rPr>
              <a:t>第一天</a:t>
            </a:r>
            <a:endParaRPr lang="en-US" altLang="zh-CN" sz="3000" b="1" dirty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343400" y="5791200"/>
            <a:ext cx="480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起初神创造天地 </a:t>
            </a: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247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247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npo0000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726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0" y="0"/>
            <a:ext cx="3048000" cy="457200"/>
          </a:xfrm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空虚混沌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667000" y="304800"/>
            <a:ext cx="40386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-228600" y="58674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地是空虚混沌，渊面黑暗；神的灵运行在水面上。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4517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4518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4519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npo0000c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228600"/>
            <a:ext cx="1905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2971800" y="457200"/>
            <a:ext cx="3962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0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000" b="1" dirty="0">
                <a:solidFill>
                  <a:schemeClr val="bg1"/>
                </a:solidFill>
                <a:ea typeface="SimSun" charset="0"/>
                <a:cs typeface="SimSun" charset="0"/>
              </a:rPr>
              <a:t>第一天</a:t>
            </a:r>
            <a:endParaRPr lang="en-US" sz="3000" b="1" dirty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895600" y="54864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神说：“要有光。”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就有光。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 (3). 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656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656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656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 descr="npo0000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0"/>
            <a:ext cx="3511550" cy="533400"/>
          </a:xfrm>
        </p:spPr>
        <p:txBody>
          <a:bodyPr/>
          <a:lstStyle/>
          <a:p>
            <a:pPr algn="r" eaLnBrk="1" hangingPunct="1"/>
            <a:r>
              <a:rPr lang="zh-CN" altLang="en-US" sz="2800">
                <a:latin typeface="Arial" charset="0"/>
                <a:ea typeface="SimSun" charset="0"/>
                <a:cs typeface="SimSun" charset="0"/>
              </a:rPr>
              <a:t>第一天</a:t>
            </a:r>
            <a:endParaRPr lang="en-US" altLang="zh-CN" sz="2800"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24200" y="365125"/>
            <a:ext cx="3810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000" b="1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第一天</a:t>
            </a:r>
            <a:endParaRPr lang="en-US" altLang="zh-CN" sz="3000" b="1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000" b="1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048000" y="5334000"/>
            <a:ext cx="609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神称光为昼，称暗为夜。有晚上，有早晨，这是头一天。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68613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68614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68615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6" descr="npo0000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72400" y="152400"/>
            <a:ext cx="1219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71800" y="304800"/>
            <a:ext cx="3048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第二天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56388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神说：诸水之间要有空气，将水分为上下。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(6).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0661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0662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0663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-100013"/>
            <a:ext cx="9144000" cy="6958013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1960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latin typeface="Comic Sans MS" charset="0"/>
              </a:rPr>
              <a:t>Gen. 1:1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8686800" cy="4191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起初</a:t>
            </a:r>
            <a:r>
              <a:rPr lang="en-US" altLang="zh-CN" sz="168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”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" y="6174059"/>
            <a:ext cx="9138534" cy="665006"/>
          </a:xfrm>
          <a:prstGeom prst="rect">
            <a:avLst/>
          </a:prstGeom>
          <a:solidFill>
            <a:srgbClr val="02010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www.biblestudydownloads.org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npo0000d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848600" y="228600"/>
            <a:ext cx="11430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空气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048000" y="381000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第二天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28600" y="55626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神就造出空气，将空气以下的水，空气以上的水分开了。              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(7).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270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271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271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8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086600" y="0"/>
            <a:ext cx="183515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>
                <a:latin typeface="Arial" charset="0"/>
                <a:ea typeface="ＭＳ Ｐゴシック" charset="0"/>
                <a:cs typeface="Arial" charset="0"/>
              </a:rPr>
              <a:t>Sky</a:t>
            </a:r>
          </a:p>
        </p:txBody>
      </p:sp>
      <p:pic>
        <p:nvPicPr>
          <p:cNvPr id="198658" name="Picture 8" descr="blue-sky-16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8820" name="Text Box 4"/>
          <p:cNvSpPr txBox="1">
            <a:spLocks noChangeArrowheads="1"/>
          </p:cNvSpPr>
          <p:nvPr/>
        </p:nvSpPr>
        <p:spPr bwMode="auto">
          <a:xfrm>
            <a:off x="1676400" y="39688"/>
            <a:ext cx="6324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神的创造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第二天</a:t>
            </a:r>
          </a:p>
        </p:txBody>
      </p:sp>
      <p:sp>
        <p:nvSpPr>
          <p:cNvPr id="2338821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4191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神称空气为天 </a:t>
            </a:r>
            <a:endParaRPr lang="en-GB" altLang="zh-CN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(“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天” 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8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上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1297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8" descr="npo0000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3"/>
            <a:ext cx="9144000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第二天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819400" y="304800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第二天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57400" y="57150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有晚上，有早晨，是第二天。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8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6805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6806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6807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npo0000d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-76200"/>
            <a:ext cx="920273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71800" y="288925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第三天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905000" y="3733800"/>
            <a:ext cx="51054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神说：“天下的水要聚在一处，使旱地露出来。”事就这样成了。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(9).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7885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7885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7162800" y="0"/>
            <a:ext cx="1905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7" descr="npo0000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895600" y="517525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第三天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86400" y="3657600"/>
            <a:ext cx="3505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神称旱地为地，称水的聚处为海。神看着是好的。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(10).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090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090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090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地和海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7" descr="npo0000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152400"/>
            <a:ext cx="28194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青草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43200" y="122238"/>
            <a:ext cx="314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第三天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28600" y="3276600"/>
            <a:ext cx="86106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神说：“地要发生青草和结种子的菜蔬，并结果子的树木，各从其类，果子都包着核。” 事就这样成了。于是地发生了青草和结种子的菜蔬，各从其类；并结果子的树木，各从其类，果子都包着核。神看着是好的。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(11-12).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2949" name="Group 6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2950" name="AutoShape 7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2951" name="Text Box 8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7" descr="npo0000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19625" y="1955800"/>
            <a:ext cx="31527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第三天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400800" y="3581400"/>
            <a:ext cx="2743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有晚上，有早晨，是第三天。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499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499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8499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743200" cy="3810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第三天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npo0000e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71800" y="441325"/>
            <a:ext cx="4264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第四天</a:t>
            </a:r>
            <a:endParaRPr lang="en-US" altLang="zh-CN" sz="32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200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04800" y="5105400"/>
            <a:ext cx="80772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神说：“天上要有光体，可以分昼夜，作记号，定节令，日子，年岁。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(14);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704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704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0"/>
            <a:ext cx="3124200" cy="6858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7" descr="npo0000e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339752" y="257175"/>
            <a:ext cx="383244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第四天</a:t>
            </a:r>
            <a:endParaRPr lang="en-US" altLang="zh-CN" sz="32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5846763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并要发光在天空，普照在地上。事就这样成了。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8909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8909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8909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029200" y="76200"/>
            <a:ext cx="4038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太阳与月亮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Picture17 (Medium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55776" y="211138"/>
            <a:ext cx="35402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ea typeface="SimSun" charset="0"/>
                <a:cs typeface="SimSun" charset="0"/>
              </a:rPr>
              <a:t>第四天</a:t>
            </a:r>
            <a:endParaRPr lang="en-US" altLang="zh-CN" sz="3600" b="1" dirty="0"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cs typeface="ＭＳ Ｐゴシック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105525"/>
            <a:ext cx="906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于是神造了两个大光，大的管昼。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114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114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114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9114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15240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太阳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希伯来文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3276600" y="1752600"/>
            <a:ext cx="4114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sz="4800" b="1">
                <a:latin typeface="Hebpar" charset="0"/>
              </a:rPr>
              <a:t>ty</a:t>
            </a:r>
            <a:r>
              <a:rPr lang="en-US" sz="4800" b="1">
                <a:latin typeface="Hebpar" charset="0"/>
              </a:rPr>
              <a:t>v</a:t>
            </a:r>
            <a:r>
              <a:rPr lang="he-IL" sz="4800" b="1">
                <a:latin typeface="Hebpar" charset="0"/>
              </a:rPr>
              <a:t>arb</a:t>
            </a:r>
            <a:endParaRPr lang="he-IL" sz="4800" b="1">
              <a:solidFill>
                <a:schemeClr val="bg1"/>
              </a:solidFill>
              <a:latin typeface="Hebpar" charset="0"/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0600" y="4327525"/>
            <a:ext cx="662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		根源，来源，诞生</a:t>
            </a:r>
            <a:endParaRPr lang="en-US" sz="4000" b="1" i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486400" y="1752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bereshith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990600" y="3657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希腊文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:</a:t>
            </a:r>
            <a:endParaRPr lang="en-US" sz="4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3200400" y="3657600"/>
            <a:ext cx="3352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Greekth" charset="0"/>
              </a:rPr>
              <a:t>genesij</a:t>
            </a:r>
            <a:endParaRPr lang="en-US" sz="4400" b="1">
              <a:solidFill>
                <a:schemeClr val="bg1"/>
              </a:solidFill>
              <a:latin typeface="Greekth" charset="0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600200" y="2438400"/>
            <a:ext cx="411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4000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 起初</a:t>
            </a:r>
            <a:endParaRPr lang="en-US" altLang="zh-CN" sz="4000" b="1" i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953000" y="3657600"/>
            <a:ext cx="228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genesis</a:t>
            </a:r>
          </a:p>
        </p:txBody>
      </p:sp>
      <p:sp>
        <p:nvSpPr>
          <p:cNvPr id="4711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914400"/>
          </a:xfrm>
          <a:effectLst>
            <a:outerShdw blurRad="63500" dist="38099" dir="2700000" algn="ctr" rotWithShape="0">
              <a:srgbClr val="0033CC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54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经卷名称</a:t>
            </a:r>
          </a:p>
        </p:txBody>
      </p:sp>
      <p:pic>
        <p:nvPicPr>
          <p:cNvPr id="44046" name="Picture 16" descr="Genesis in Gr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7399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17" descr="bereshith in Hebr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62100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7" descr="npo0000e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971800" y="212725"/>
            <a:ext cx="3048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b="1" dirty="0">
                <a:solidFill>
                  <a:schemeClr val="bg1"/>
                </a:solidFill>
                <a:ea typeface="SimSun" charset="0"/>
                <a:cs typeface="SimSun" charset="0"/>
              </a:rPr>
              <a:t>第四天</a:t>
            </a:r>
            <a:endParaRPr lang="en-US" altLang="zh-CN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38862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小的管夜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318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319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319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318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月阳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npo0000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029200" y="4876800"/>
            <a:ext cx="388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又造从星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16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56118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第四天</a:t>
            </a:r>
            <a:endParaRPr lang="en-US" altLang="zh-CN" sz="32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9523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523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9523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934200" y="76200"/>
            <a:ext cx="2057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从星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npo0000e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895600" y="381000"/>
            <a:ext cx="419668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200" b="1" dirty="0">
                <a:solidFill>
                  <a:schemeClr val="bg1"/>
                </a:solidFill>
                <a:ea typeface="SimSun" charset="0"/>
                <a:cs typeface="SimSun" charset="0"/>
              </a:rPr>
              <a:t>第四天</a:t>
            </a:r>
            <a:endParaRPr lang="en-US" altLang="zh-CN" sz="32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5241925"/>
            <a:ext cx="9144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就把这些光摆列在天空，普照在地上，管理昼夜，分别明暗。神看着是好的。有晚上，有早晨，是第四日。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(17-19).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728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728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663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152400"/>
            <a:ext cx="3048000" cy="5334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第四天</a:t>
            </a: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1" descr="npo0000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95500" y="455613"/>
            <a:ext cx="4305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第五天</a:t>
            </a:r>
            <a:endParaRPr lang="en-US" altLang="zh-CN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cs typeface="ＭＳ Ｐゴシック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4416425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神说：“水要多多滋生有生命的物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20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)…”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9933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9933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9933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76200"/>
            <a:ext cx="2743200" cy="4572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1" descr="npo0000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195736" y="228600"/>
            <a:ext cx="39002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ea typeface="SimSun" charset="0"/>
                <a:cs typeface="SimSun" charset="0"/>
              </a:rPr>
              <a:t>第五天</a:t>
            </a:r>
            <a:endParaRPr lang="en-US" altLang="zh-CN" sz="3600" b="1" dirty="0"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dirty="0"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cs typeface="ＭＳ Ｐゴシック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962400" y="4886325"/>
            <a:ext cx="5257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“…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要有雀鸟飞在地面以上，天空之中。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”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(20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138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138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138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雀鸟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7" descr="npo0000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95736" y="365125"/>
            <a:ext cx="4608512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4000" b="1" dirty="0">
                <a:ea typeface="SimSun" charset="0"/>
                <a:cs typeface="SimSun" charset="0"/>
              </a:rPr>
              <a:t>神的创造</a:t>
            </a:r>
            <a:r>
              <a:rPr lang="en-US" altLang="ja-JP" sz="4000" b="1" dirty="0">
                <a:ea typeface="SimSun" charset="0"/>
                <a:cs typeface="SimSun" charset="0"/>
              </a:rPr>
              <a:t>…</a:t>
            </a:r>
            <a:r>
              <a:rPr lang="zh-CN" altLang="en-US" sz="4000" b="1" dirty="0">
                <a:ea typeface="SimSun" charset="0"/>
                <a:cs typeface="SimSun" charset="0"/>
              </a:rPr>
              <a:t>第五天</a:t>
            </a:r>
            <a:endParaRPr lang="en-US" altLang="zh-CN" sz="4000" b="1" dirty="0"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b="1" dirty="0">
              <a:cs typeface="ＭＳ Ｐゴシック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5089525"/>
            <a:ext cx="50292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神就造出大鱼和水中所滋生各样有生命的动物，各从其类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(21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上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)…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342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343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343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342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324600" y="152400"/>
            <a:ext cx="26670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金鱼</a:t>
            </a:r>
            <a:endParaRPr lang="en-US" altLang="zh-CN" sz="2400"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7" descr="npo0000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200400" y="228600"/>
            <a:ext cx="4323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第五天</a:t>
            </a:r>
            <a:endParaRPr lang="en-US" altLang="zh-CN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4810125"/>
            <a:ext cx="4038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…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又造出各样飞鸟，各从其类。神看着是好的。</a:t>
            </a:r>
            <a:r>
              <a:rPr lang="en-US" altLang="ja-JP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 (21</a:t>
            </a:r>
            <a:r>
              <a:rPr lang="zh-CN" alt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下</a:t>
            </a:r>
            <a:r>
              <a:rPr lang="en-US" altLang="ja-JP" sz="3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).</a:t>
            </a:r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05476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5478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5479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547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76200"/>
            <a:ext cx="27432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企鹅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1" descr="npo0000f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07704" y="152400"/>
            <a:ext cx="4035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第五天</a:t>
            </a:r>
            <a:endParaRPr lang="en-US" sz="3600" b="1" dirty="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54324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神就赐福给这一切，说：“滋生繁多，充满海中的水；雀鸟也要多生在地上。”</a:t>
            </a:r>
            <a:r>
              <a:rPr lang="en-US" sz="3200" b="1">
                <a:solidFill>
                  <a:schemeClr val="bg1"/>
                </a:solidFill>
                <a:latin typeface="Arial" pitchFamily="-128" charset="0"/>
                <a:ea typeface="SimSun" pitchFamily="2" charset="-128"/>
                <a:cs typeface="SimSun" pitchFamily="2" charset="-128"/>
              </a:rPr>
              <a:t> (22).</a:t>
            </a:r>
          </a:p>
        </p:txBody>
      </p:sp>
      <p:grpSp>
        <p:nvGrpSpPr>
          <p:cNvPr id="107524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7527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7525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943600" y="76200"/>
            <a:ext cx="3124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滋生繁多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npo0000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763688" y="136525"/>
            <a:ext cx="4179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第五天</a:t>
            </a:r>
            <a:endParaRPr lang="en-US" altLang="zh-CN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248400" y="4657725"/>
            <a:ext cx="2667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有晚上，有早晨，是第五日。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0957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0957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0957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0" y="76200"/>
            <a:ext cx="25146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第五天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6" descr="npo0000f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07704" y="381000"/>
            <a:ext cx="41120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ea typeface="SimSun" charset="0"/>
                <a:cs typeface="SimSun" charset="0"/>
              </a:rPr>
              <a:t>第六天</a:t>
            </a:r>
            <a:endParaRPr lang="en-US" altLang="zh-CN" sz="3600" b="1" dirty="0"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-76200" y="4038600"/>
            <a:ext cx="8915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神说：“地要生出活物来，各从其类；牲畜，昆虫，野兽，各从其类。”事就这样成了。于是神造出野兽，各从其类；牲畜，各从其类；地上一切昆虫，各从其类。神看着是好的。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(24-25).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162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162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162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162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76200"/>
            <a:ext cx="3200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动物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 cstate="screen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创世记之问题</a:t>
            </a:r>
            <a:endParaRPr lang="en-US" altLang="zh-CN">
              <a:solidFill>
                <a:srgbClr val="FFFF00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545388" y="6527800"/>
            <a:ext cx="7302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7.5.03a.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8077200" y="652621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sz="1000" b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066800" y="1371600"/>
            <a:ext cx="29638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创造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990600" y="2514600"/>
            <a:ext cx="5715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人从那里莱？</a:t>
            </a:r>
            <a:r>
              <a:rPr lang="en-US" altLang="ja-JP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?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世界为何有罪恶？</a:t>
            </a:r>
            <a:r>
              <a:rPr lang="en-US" altLang="ja-JP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zh-CN" altLang="en-US" sz="44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我们有盼望吗？</a:t>
            </a:r>
            <a:endParaRPr lang="en-US" sz="44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9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7" descr="npo0000f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676400" y="381000"/>
            <a:ext cx="4343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第六天</a:t>
            </a:r>
            <a:endParaRPr lang="en-US" altLang="zh-CN" sz="3600" b="1" dirty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676400" y="3505200"/>
            <a:ext cx="6019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神说：“我们要照着我们的形象，按着我们的样式造人，使他们管理海里的鱼，空中的鸟，地上的牲畜和全地，并地上所爬的一切昆虫。”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  <a:cs typeface="SimSun" charset="0"/>
              </a:rPr>
              <a:t> </a:t>
            </a: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ＭＳ Ｐゴシック" charset="0"/>
              </a:rPr>
              <a:t>(26).</a:t>
            </a:r>
          </a:p>
        </p:txBody>
      </p:sp>
      <p:grpSp>
        <p:nvGrpSpPr>
          <p:cNvPr id="11366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367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367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366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705600" y="0"/>
            <a:ext cx="2362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人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301280" y="294363"/>
            <a:ext cx="4480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第六天</a:t>
            </a:r>
            <a:endParaRPr lang="en-US" altLang="zh-CN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grpSp>
        <p:nvGrpSpPr>
          <p:cNvPr id="115715" name="Group 4"/>
          <p:cNvGrpSpPr>
            <a:grpSpLocks/>
          </p:cNvGrpSpPr>
          <p:nvPr/>
        </p:nvGrpSpPr>
        <p:grpSpPr bwMode="auto">
          <a:xfrm>
            <a:off x="457200" y="304800"/>
            <a:ext cx="1066800" cy="914400"/>
            <a:chOff x="96" y="144"/>
            <a:chExt cx="672" cy="576"/>
          </a:xfrm>
        </p:grpSpPr>
        <p:sp>
          <p:nvSpPr>
            <p:cNvPr id="115721" name="AutoShape 5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5722" name="Text Box 6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571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8229600" y="0"/>
            <a:ext cx="83820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女人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5717" name="Picture 8" descr="expuls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524000"/>
            <a:ext cx="3990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1295400" y="4772025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乃是照着他的形象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04800" y="1219200"/>
            <a:ext cx="541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神就照着自己的形象造人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3429000" y="5686425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造男造女 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(</a:t>
            </a:r>
            <a:r>
              <a:rPr 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27)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9" grpId="0"/>
      <p:bldP spid="209930" grpId="0"/>
      <p:bldP spid="2099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7762" name="Group 3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7768" name="AutoShape 4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7769" name="Text Box 5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7763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/>
            <a:r>
              <a:rPr lang="zh-CN" altLang="en-US" sz="2400" u="sng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命令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66700" y="5410200"/>
            <a:ext cx="6134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和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地上各样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行动的活物。</a:t>
            </a:r>
            <a:r>
              <a:rPr lang="en-US" altLang="ja-JP" sz="3200" b="1">
                <a:solidFill>
                  <a:schemeClr val="bg1"/>
                </a:solidFill>
                <a:cs typeface="ＭＳ Ｐゴシック" charset="0"/>
              </a:rPr>
              <a:t>” (28).</a:t>
            </a:r>
            <a:endParaRPr lang="en-US" sz="3200" b="1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1600200" y="381000"/>
            <a:ext cx="4819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空中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鸟</a:t>
            </a:r>
            <a:endParaRPr lang="en-US" sz="3200" b="1" u="sng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304800" y="3352800"/>
            <a:ext cx="701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也要管理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海里</a:t>
            </a: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的</a:t>
            </a:r>
            <a:r>
              <a:rPr lang="zh-CN" altLang="en-US" sz="3200" b="1" u="sng">
                <a:solidFill>
                  <a:schemeClr val="bg1"/>
                </a:solidFill>
                <a:ea typeface="SimSun" charset="0"/>
                <a:cs typeface="SimSun" charset="0"/>
              </a:rPr>
              <a:t>鱼</a:t>
            </a:r>
            <a:endParaRPr lang="en-US" sz="3200" b="1" u="sng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5105400" y="2590800"/>
            <a:ext cx="4038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神就赐福给他们，又对他们说：“要生养众多，遍满地面，治理这地。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/>
      <p:bldP spid="211976" grpId="0"/>
      <p:bldP spid="21197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350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3714" name="Picture 2" descr="MixedFrui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9351" name="Text Box 7"/>
          <p:cNvSpPr txBox="1">
            <a:spLocks noChangeArrowheads="1"/>
          </p:cNvSpPr>
          <p:nvPr/>
        </p:nvSpPr>
        <p:spPr bwMode="auto">
          <a:xfrm>
            <a:off x="1676400" y="685800"/>
            <a:ext cx="7239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r">
              <a:defRPr/>
            </a:pPr>
            <a:r>
              <a:rPr lang="zh-CN" altLang="en-US" sz="5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神说：“看哪！我把全地上结种子的各样蔬菜，和一切果树上有种子的果子，都赐给你们作食物。</a:t>
            </a:r>
            <a:r>
              <a:rPr lang="ja-JP" altLang="en-US" sz="5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”</a:t>
            </a:r>
            <a:r>
              <a:rPr lang="en-US" altLang="ja-JP" sz="5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 </a:t>
            </a:r>
          </a:p>
          <a:p>
            <a:pPr algn="r">
              <a:defRPr/>
            </a:pPr>
            <a:r>
              <a:rPr lang="en-US" altLang="ja-JP" sz="40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(29) </a:t>
            </a:r>
            <a:endParaRPr lang="en-US" sz="4000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012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8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172200" y="0"/>
            <a:ext cx="289560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 b="1" u="sng">
                <a:latin typeface="Arial" charset="0"/>
                <a:ea typeface="ＭＳ Ｐゴシック" charset="0"/>
                <a:cs typeface="Arial" charset="0"/>
              </a:rPr>
              <a:t>Food</a:t>
            </a:r>
            <a:endParaRPr lang="en-US" sz="3600" b="1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45762" name="Picture 2" descr="Harvest Image   Zucchin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8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1399" name="Text Box 7"/>
          <p:cNvSpPr txBox="1">
            <a:spLocks noChangeArrowheads="1"/>
          </p:cNvSpPr>
          <p:nvPr/>
        </p:nvSpPr>
        <p:spPr bwMode="auto">
          <a:xfrm>
            <a:off x="0" y="1809850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spcBef>
                <a:spcPct val="50000"/>
              </a:spcBef>
              <a:defRPr sz="3600" b="1">
                <a:solidFill>
                  <a:srgbClr val="FFFFFF"/>
                </a:solidFill>
                <a:effectLst>
                  <a:glow rad="139700">
                    <a:schemeClr val="accent4">
                      <a:lumMod val="10000"/>
                      <a:alpha val="99000"/>
                    </a:schemeClr>
                  </a:glow>
                </a:effectLst>
                <a:cs typeface="Arial" charset="0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ja-JP" altLang="en-US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“</a:t>
            </a:r>
            <a:r>
              <a:rPr lang="zh-CN" altLang="en-US" sz="5400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至于地上的各种野兽，空中的各种飞鸟，和地上爬行有生命的各种活物，我把一切青草蔬菜赐给牠们作食物。”事就这样成了。</a:t>
            </a:r>
            <a:endParaRPr lang="en-GB" altLang="zh-CN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</a:endParaRPr>
          </a:p>
          <a:p>
            <a:pPr>
              <a:defRPr/>
            </a:pPr>
            <a:r>
              <a:rPr lang="en-US" altLang="ja-JP" dirty="0">
                <a:effectLst>
                  <a:glow rad="139700">
                    <a:srgbClr val="DADADA">
                      <a:lumMod val="10000"/>
                      <a:alpha val="99000"/>
                    </a:srgbClr>
                  </a:glow>
                </a:effectLst>
              </a:rPr>
              <a:t> (30). </a:t>
            </a:r>
            <a:endParaRPr lang="en-US" dirty="0">
              <a:effectLst>
                <a:glow rad="139700">
                  <a:srgbClr val="DADADA">
                    <a:lumMod val="10000"/>
                    <a:alpha val="99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901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3448" name="Rectangle 8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477000" y="152400"/>
            <a:ext cx="2514600" cy="5334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600">
                <a:latin typeface="Arial" charset="0"/>
                <a:ea typeface="ＭＳ Ｐゴシック" charset="0"/>
                <a:cs typeface="Arial" charset="0"/>
              </a:rPr>
              <a:t>Sixth Day</a:t>
            </a:r>
          </a:p>
        </p:txBody>
      </p:sp>
      <p:pic>
        <p:nvPicPr>
          <p:cNvPr id="247810" name="Picture 2" descr="Bright Sun Rising in Dark 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34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神的创造</a:t>
            </a:r>
            <a:r>
              <a:rPr lang="en-US" altLang="zh-CN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…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第七天</a:t>
            </a:r>
          </a:p>
        </p:txBody>
      </p:sp>
      <p:sp>
        <p:nvSpPr>
          <p:cNvPr id="2493444" name="Text Box 4"/>
          <p:cNvSpPr txBox="1">
            <a:spLocks noChangeArrowheads="1"/>
          </p:cNvSpPr>
          <p:nvPr/>
        </p:nvSpPr>
        <p:spPr bwMode="auto">
          <a:xfrm>
            <a:off x="4419600" y="1295400"/>
            <a:ext cx="44958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神看他所造的一切都很好。</a:t>
            </a:r>
            <a:endParaRPr lang="en-GB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endParaRPr lang="en-GB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有晚上，有早晨；这是第六日。</a:t>
            </a:r>
            <a:endParaRPr lang="en-GB" altLang="zh-CN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(31).</a:t>
            </a:r>
          </a:p>
        </p:txBody>
      </p:sp>
    </p:spTree>
    <p:extLst>
      <p:ext uri="{BB962C8B-B14F-4D97-AF65-F5344CB8AC3E}">
        <p14:creationId xmlns:p14="http://schemas.microsoft.com/office/powerpoint/2010/main" val="2438245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npo0000f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195736" y="457200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第七天</a:t>
            </a:r>
            <a:endParaRPr lang="en-US" altLang="zh-CN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  <a:cs typeface="ＭＳ Ｐゴシック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962400" y="5181600"/>
            <a:ext cx="5029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天地万物都造齐了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(2:1)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19812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19814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19815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1981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172200" y="76200"/>
            <a:ext cx="2819400" cy="5334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总结</a:t>
            </a:r>
            <a:endParaRPr lang="en-U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npo0000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619672" y="381000"/>
            <a:ext cx="46287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第七天</a:t>
            </a:r>
            <a:endParaRPr lang="en-US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28600" y="5486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到第七日，神造物的工已经完毕，就在第七日歇了他一切的工，安息了。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(2:2).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1860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1862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1863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18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228600"/>
            <a:ext cx="2216150" cy="6096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第七日</a:t>
            </a:r>
            <a:endParaRPr lang="en-US" altLang="zh-CN" sz="2400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npo0000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448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907704" y="304800"/>
            <a:ext cx="41120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神的创造</a:t>
            </a:r>
            <a:r>
              <a:rPr lang="en-US" altLang="ja-JP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…</a:t>
            </a:r>
            <a:r>
              <a:rPr lang="zh-CN" altLang="en-US" sz="3600" b="1" dirty="0">
                <a:solidFill>
                  <a:schemeClr val="bg1"/>
                </a:solidFill>
                <a:ea typeface="SimSun" charset="0"/>
                <a:cs typeface="SimSun" charset="0"/>
              </a:rPr>
              <a:t>第七天</a:t>
            </a:r>
            <a:endParaRPr lang="en-US" sz="3600" b="1" dirty="0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-228600" y="5715000"/>
            <a:ext cx="9372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ea typeface="SimSun" charset="0"/>
                <a:cs typeface="SimSun" charset="0"/>
              </a:rPr>
              <a:t>神赐福给第七日，定为圣日，因为在这日神歇了他一切创造的工，就安息了。</a:t>
            </a:r>
            <a:r>
              <a:rPr lang="en-US" altLang="zh-CN" sz="3200" b="1">
                <a:solidFill>
                  <a:schemeClr val="bg1"/>
                </a:solidFill>
                <a:ea typeface="SimSun" charset="0"/>
                <a:cs typeface="SimSun" charset="0"/>
              </a:rPr>
              <a:t> </a:t>
            </a:r>
            <a:r>
              <a:rPr lang="en-US" altLang="ja-JP" sz="3200" b="1">
                <a:solidFill>
                  <a:schemeClr val="bg1"/>
                </a:solidFill>
                <a:ea typeface="SimSun" charset="0"/>
                <a:cs typeface="SimSun" charset="0"/>
              </a:rPr>
              <a:t>(2:3).</a:t>
            </a:r>
            <a:endParaRPr lang="en-US" sz="3200" b="1">
              <a:solidFill>
                <a:schemeClr val="bg1"/>
              </a:solidFill>
              <a:ea typeface="SimSun" charset="0"/>
              <a:cs typeface="SimSun" charset="0"/>
            </a:endParaRPr>
          </a:p>
        </p:txBody>
      </p:sp>
      <p:grpSp>
        <p:nvGrpSpPr>
          <p:cNvPr id="123908" name="Group 5"/>
          <p:cNvGrpSpPr>
            <a:grpSpLocks/>
          </p:cNvGrpSpPr>
          <p:nvPr/>
        </p:nvGrpSpPr>
        <p:grpSpPr bwMode="auto">
          <a:xfrm>
            <a:off x="152400" y="228600"/>
            <a:ext cx="1066800" cy="914400"/>
            <a:chOff x="96" y="144"/>
            <a:chExt cx="672" cy="576"/>
          </a:xfrm>
        </p:grpSpPr>
        <p:sp>
          <p:nvSpPr>
            <p:cNvPr id="123910" name="AutoShape 6"/>
            <p:cNvSpPr>
              <a:spLocks noChangeArrowheads="1"/>
            </p:cNvSpPr>
            <p:nvPr/>
          </p:nvSpPr>
          <p:spPr bwMode="auto">
            <a:xfrm>
              <a:off x="96" y="144"/>
              <a:ext cx="672" cy="528"/>
            </a:xfrm>
            <a:prstGeom prst="cloudCallout">
              <a:avLst>
                <a:gd name="adj1" fmla="val 67111"/>
                <a:gd name="adj2" fmla="val 62310"/>
              </a:avLst>
            </a:prstGeom>
            <a:solidFill>
              <a:schemeClr val="tx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/>
              <a:endParaRPr lang="en-US" sz="2400">
                <a:latin typeface="Times New Roman" charset="0"/>
              </a:endParaRPr>
            </a:p>
          </p:txBody>
        </p:sp>
        <p:sp>
          <p:nvSpPr>
            <p:cNvPr id="123911" name="Text Box 7"/>
            <p:cNvSpPr txBox="1">
              <a:spLocks noChangeArrowheads="1"/>
            </p:cNvSpPr>
            <p:nvPr/>
          </p:nvSpPr>
          <p:spPr bwMode="auto">
            <a:xfrm>
              <a:off x="144" y="288"/>
              <a:ext cx="62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b="1">
                  <a:solidFill>
                    <a:schemeClr val="bg1"/>
                  </a:solidFill>
                  <a:ea typeface="SimSun" charset="0"/>
                  <a:cs typeface="SimSun" charset="0"/>
                </a:rPr>
                <a:t>创造</a:t>
              </a:r>
              <a:endParaRPr lang="en-US" altLang="ja-JP" sz="1800" b="1">
                <a:solidFill>
                  <a:schemeClr val="bg1"/>
                </a:solidFill>
                <a:ea typeface="SimSun" charset="0"/>
                <a:cs typeface="SimSun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en-US" sz="1400" b="1">
                <a:solidFill>
                  <a:srgbClr val="000000"/>
                </a:solidFill>
                <a:latin typeface="Times New Roman" charset="0"/>
              </a:endParaRPr>
            </a:p>
          </p:txBody>
        </p:sp>
      </p:grpSp>
      <p:sp>
        <p:nvSpPr>
          <p:cNvPr id="123909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400800" y="0"/>
            <a:ext cx="2743200" cy="457200"/>
          </a:xfrm>
        </p:spPr>
        <p:txBody>
          <a:bodyPr/>
          <a:lstStyle/>
          <a:p>
            <a:pPr algn="r" eaLnBrk="1" hangingPunct="1"/>
            <a:r>
              <a:rPr lang="zh-CN" altLang="en-US" sz="2400">
                <a:latin typeface="Arial" charset="0"/>
                <a:ea typeface="SimSun" charset="0"/>
                <a:cs typeface="SimSun" charset="0"/>
              </a:rPr>
              <a:t>安息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zh-CN" altLang="en-US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rPr>
              <a:t>创世记第一章里的“国度”</a:t>
            </a: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34925" y="1600200"/>
            <a:ext cx="9217025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A0D">
                <a:alpha val="74998"/>
              </a:srgbClr>
            </a:outerShdw>
          </a:effectLst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zh-CN" alt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自有永有的神不是被造的</a:t>
            </a:r>
            <a:r>
              <a:rPr lang="en-US" altLang="ja-JP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 (1:1)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zh-CN" alt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仅凭言语便完成创造</a:t>
            </a:r>
            <a:r>
              <a:rPr lang="en-US" altLang="ja-JP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 (1:4)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zh-CN" alt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对他而言创造没有难度</a:t>
            </a:r>
            <a:endParaRPr lang="en-US" altLang="ja-JP" sz="4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zh-CN" alt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（常常被人敬拜的）太阳与月亮是被神所创造的</a:t>
            </a:r>
            <a:r>
              <a:rPr lang="en-US" altLang="zh-CN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 </a:t>
            </a:r>
            <a:r>
              <a:rPr lang="en-US" altLang="ja-JP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(1:16)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FF00"/>
              </a:buClr>
              <a:buSzPct val="75000"/>
              <a:buFont typeface="Monotype Sorts" charset="0"/>
              <a:buChar char="n"/>
              <a:defRPr/>
            </a:pPr>
            <a:r>
              <a:rPr lang="zh-CN" altLang="en-US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“使他们（人）管理</a:t>
            </a:r>
            <a:r>
              <a:rPr lang="en-US" altLang="zh-CN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……”</a:t>
            </a:r>
            <a:r>
              <a:rPr lang="en-US" altLang="ja-JP" sz="4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charset="0"/>
                <a:ea typeface="SimSun" charset="0"/>
                <a:cs typeface="SimSun" charset="0"/>
              </a:rPr>
              <a:t>(1:26)</a:t>
            </a:r>
            <a:endParaRPr lang="en-US" altLang="zh-CN" sz="4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321540" name="Text Box 106"/>
          <p:cNvSpPr txBox="1">
            <a:spLocks noChangeArrowheads="1"/>
          </p:cNvSpPr>
          <p:nvPr/>
        </p:nvSpPr>
        <p:spPr bwMode="auto">
          <a:xfrm>
            <a:off x="8305800" y="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>
                <a:solidFill>
                  <a:srgbClr val="FFFFFF"/>
                </a:solidFill>
              </a:rPr>
              <a:t>71a</a:t>
            </a:r>
          </a:p>
        </p:txBody>
      </p:sp>
    </p:spTree>
    <p:extLst>
      <p:ext uri="{BB962C8B-B14F-4D97-AF65-F5344CB8AC3E}">
        <p14:creationId xmlns:p14="http://schemas.microsoft.com/office/powerpoint/2010/main" val="16400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131" name="Picture 3" descr="ear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0130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与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世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同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观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的</a:t>
            </a:r>
            <a:r>
              <a:rPr lang="ja-JP" altLang="en-US" sz="4000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记录</a:t>
            </a:r>
            <a:endParaRPr lang="en-US" sz="1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5029200" cy="2743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Memphite Theology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Enuma Elish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Atrahasis Epic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b="1">
                <a:solidFill>
                  <a:schemeClr val="bg1"/>
                </a:solidFill>
                <a:latin typeface="Arial" charset="0"/>
              </a:rPr>
              <a:t>Gilgamesh Epic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4137025" cy="2741613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  </a:t>
            </a:r>
            <a:endParaRPr lang="en-US" altLang="zh-CN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创造与洪水  </a:t>
            </a:r>
            <a:endParaRPr lang="en-US" sz="32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zh-CN" altLang="en-US" sz="32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洪水  </a:t>
            </a:r>
            <a:endParaRPr lang="en-US" sz="32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6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65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65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65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65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65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9" grpId="0" build="p"/>
      <p:bldP spid="23655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0" y="0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5954" name="Picture 3" descr="EARTH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第一天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光</a:t>
            </a:r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第二天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水与空气分开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第三天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</a:t>
            </a:r>
            <a:endParaRPr lang="en-US" altLang="zh-CN" sz="4000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旱地与海分开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第四天</a:t>
            </a:r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太阳，月亮与众星摆列在天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鱼与雀鸟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4495800" y="4495800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第五天</a:t>
            </a:r>
            <a:r>
              <a:rPr lang="en-US" altLang="ja-JP" sz="4000" b="1">
                <a:solidFill>
                  <a:srgbClr val="FFFF00"/>
                </a:solidFill>
                <a:latin typeface="Times New Roman" charset="0"/>
                <a:cs typeface="ＭＳ Ｐゴシック" charset="0"/>
              </a:rPr>
              <a:t>:</a:t>
            </a:r>
            <a:r>
              <a:rPr lang="en-US" altLang="ja-JP" sz="4000" b="1">
                <a:solidFill>
                  <a:schemeClr val="bg1"/>
                </a:solidFill>
                <a:latin typeface="Times New Roman" charset="0"/>
                <a:cs typeface="ＭＳ Ｐゴシック" charset="0"/>
              </a:rPr>
              <a:t>  </a:t>
            </a:r>
            <a:r>
              <a:rPr lang="zh-CN" altLang="en-US" sz="4000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动物与人</a:t>
            </a:r>
            <a:endParaRPr lang="en-US" sz="2000" b="1">
              <a:solidFill>
                <a:schemeClr val="bg1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222218" name="Text Box 10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200" b="1">
                <a:solidFill>
                  <a:schemeClr val="bg1"/>
                </a:solidFill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1:3-31</a:t>
            </a:r>
          </a:p>
        </p:txBody>
      </p:sp>
      <p:sp>
        <p:nvSpPr>
          <p:cNvPr id="125962" name="Rectangle 11"/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25963" name="Line 12"/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Line 13"/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Line 14"/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6" name="WordArt 16"/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混沌</a:t>
            </a:r>
          </a:p>
        </p:txBody>
      </p:sp>
      <p:sp>
        <p:nvSpPr>
          <p:cNvPr id="125967" name="WordArt 17"/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zh-TW" alt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blurRad="63500"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空虚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blurRad="63500"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68" name="WordArt 18"/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形成</a:t>
            </a:r>
          </a:p>
        </p:txBody>
      </p:sp>
      <p:sp>
        <p:nvSpPr>
          <p:cNvPr id="125969" name="WordArt 19"/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充满</a:t>
            </a:r>
            <a:endParaRPr lang="en-US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25970" name="AutoShape 20"/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AutoShape 21"/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5972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latin typeface="Arial" charset="0"/>
                <a:ea typeface="SimSun" charset="0"/>
                <a:cs typeface="SimSun" charset="0"/>
              </a:rPr>
              <a:t>六天的创造</a:t>
            </a:r>
            <a:endParaRPr lang="en-US" sz="2000" b="1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60098" name="Picture 2" descr="pps cebarre 1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48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II.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今天，創造論和神的王權仍然繼續受到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抨擊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>
                      <a:alpha val="92000"/>
                    </a:srgbClr>
                  </a:outerShdw>
                </a:effectLst>
                <a:cs typeface="+mj-cs"/>
              </a:rPr>
              <a:t>。</a:t>
            </a:r>
            <a:endParaRPr lang="en-US" dirty="0">
              <a:effectLst>
                <a:outerShdw blurRad="50800" dist="88900" dir="2700000" algn="tl" rotWithShape="0">
                  <a:srgbClr val="000000">
                    <a:alpha val="92000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3169425"/>
      </p:ext>
    </p:extLst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EARTH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304800" y="3990975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重述论</a:t>
            </a:r>
            <a:endParaRPr lang="zh-CN" altLang="en-US" sz="1800">
              <a:solidFill>
                <a:srgbClr val="000000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ea typeface="SimSun" charset="0"/>
              <a:cs typeface="SimSun" charset="0"/>
            </a:endParaRP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304800" y="52578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两段论</a:t>
            </a:r>
            <a:endParaRPr lang="zh-CN" altLang="en-US" sz="3600" b="1">
              <a:solidFill>
                <a:srgbClr val="FFFFFF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304800" y="21336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ea typeface="SimSun" charset="0"/>
                <a:cs typeface="SimSun" charset="0"/>
              </a:rPr>
              <a:t>表征理解</a:t>
            </a:r>
            <a:endParaRPr lang="zh-CN" altLang="en-US" sz="3600" b="1">
              <a:solidFill>
                <a:srgbClr val="FFFFFF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04800" y="3108325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ea typeface="SimSun" charset="0"/>
                <a:cs typeface="SimSun" charset="0"/>
              </a:rPr>
              <a:t>文学手法</a:t>
            </a:r>
            <a:endParaRPr lang="zh-CN" altLang="en-US" sz="3600" b="1">
              <a:solidFill>
                <a:srgbClr val="FFFFFF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87" name="Text Box 7"/>
          <p:cNvSpPr txBox="1">
            <a:spLocks noChangeArrowheads="1"/>
          </p:cNvSpPr>
          <p:nvPr/>
        </p:nvSpPr>
        <p:spPr bwMode="auto">
          <a:xfrm>
            <a:off x="304800" y="1263650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字面理解</a:t>
            </a:r>
            <a:endParaRPr lang="zh-CN" altLang="en-US" sz="3600" b="1">
              <a:solidFill>
                <a:srgbClr val="FFFFFF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88" name="Text Box 8"/>
          <p:cNvSpPr txBox="1">
            <a:spLocks noChangeArrowheads="1"/>
          </p:cNvSpPr>
          <p:nvPr/>
        </p:nvSpPr>
        <p:spPr bwMode="auto">
          <a:xfrm>
            <a:off x="3352800" y="3946525"/>
            <a:ext cx="6019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290513" indent="-290513" eaLnBrk="0" hangingPunct="0"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092450" algn="l"/>
              </a:tabLs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创造</a:t>
            </a:r>
            <a:r>
              <a:rPr lang="en-US" altLang="ja-JP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|</a:t>
            </a: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   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间隔</a:t>
            </a:r>
            <a:r>
              <a:rPr lang="en-US" altLang="ja-JP" sz="3600" b="1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   </a:t>
            </a:r>
            <a:r>
              <a:rPr lang="en-US" altLang="ja-JP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| 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再创造</a:t>
            </a:r>
            <a:br>
              <a:rPr lang="en-US" altLang="ja-JP" sz="1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</a:b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1:1	1:2-2:3</a:t>
            </a:r>
            <a:endParaRPr lang="en-US" altLang="zh-CN" sz="3600" b="1" dirty="0">
              <a:solidFill>
                <a:srgbClr val="FFFF00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3757613" y="5213350"/>
            <a:ext cx="5854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CN" altLang="en-US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创造</a:t>
            </a: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|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   </a:t>
            </a:r>
            <a:r>
              <a:rPr lang="en-US" altLang="zh-CN" sz="3600" b="1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ea typeface="SimSun" charset="0"/>
                <a:cs typeface="SimSun" charset="0"/>
              </a:rPr>
              <a:t>间隔       </a:t>
            </a:r>
            <a:r>
              <a:rPr lang="zh-CN" altLang="en-US" dirty="0">
                <a:solidFill>
                  <a:schemeClr val="bg1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</a:rPr>
              <a:t> </a:t>
            </a:r>
            <a:r>
              <a:rPr lang="en-US" altLang="ja-JP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| 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创造</a:t>
            </a:r>
            <a:r>
              <a:rPr lang="en-US" altLang="ja-JP" sz="3600" b="1" u="sng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 </a:t>
            </a: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	   </a:t>
            </a: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endParaRPr lang="zh-CN" altLang="en-US" sz="3600" b="1" dirty="0">
              <a:solidFill>
                <a:srgbClr val="FFFF00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</a:endParaRPr>
          </a:p>
        </p:txBody>
      </p:sp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3429000" y="2089150"/>
            <a:ext cx="571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1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天代表一段不确定的时间</a:t>
            </a:r>
          </a:p>
        </p:txBody>
      </p: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3429000" y="1219200"/>
            <a:ext cx="594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1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天</a:t>
            </a: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即是</a:t>
            </a:r>
            <a:r>
              <a:rPr lang="ja-JP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 </a:t>
            </a:r>
            <a:r>
              <a:rPr lang="en-US" altLang="ja-JP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</a:rPr>
              <a:t>24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ea typeface="SimSun" charset="0"/>
                <a:cs typeface="SimSun" charset="0"/>
              </a:rPr>
              <a:t>小时</a:t>
            </a:r>
            <a:endParaRPr lang="zh-CN" altLang="en-US" sz="3600" b="1" dirty="0">
              <a:solidFill>
                <a:srgbClr val="FFFF00"/>
              </a:solidFill>
              <a:effectLst>
                <a:glow rad="165100">
                  <a:srgbClr val="000000">
                    <a:alpha val="75000"/>
                  </a:srgbClr>
                </a:glow>
              </a:effectLst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25292" name="Text Box 12"/>
          <p:cNvSpPr txBox="1">
            <a:spLocks noChangeArrowheads="1"/>
          </p:cNvSpPr>
          <p:nvPr/>
        </p:nvSpPr>
        <p:spPr bwMode="auto">
          <a:xfrm>
            <a:off x="3352800" y="3124200"/>
            <a:ext cx="544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7 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  <a:ea typeface="SimSun" charset="0"/>
                <a:cs typeface="SimSun" charset="0"/>
              </a:rPr>
              <a:t>天</a:t>
            </a:r>
            <a:r>
              <a:rPr lang="zh-CN" alt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是一种象征性描述</a:t>
            </a:r>
          </a:p>
        </p:txBody>
      </p:sp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algn="r">
              <a:defRPr/>
            </a:pPr>
            <a:r>
              <a:rPr lang="zh-CN" alt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Arial" pitchFamily="-128" charset="0"/>
                <a:ea typeface="SimSun" pitchFamily="2" charset="-128"/>
                <a:cs typeface="SimSun" pitchFamily="2" charset="-128"/>
              </a:rPr>
              <a:t>创世记 </a:t>
            </a:r>
            <a:r>
              <a:rPr lang="en-US" sz="36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Arial" pitchFamily="-128" charset="0"/>
                <a:ea typeface="SimSun" pitchFamily="2" charset="-128"/>
                <a:cs typeface="SimSun" pitchFamily="2" charset="-128"/>
              </a:rPr>
              <a:t>1</a:t>
            </a:r>
          </a:p>
        </p:txBody>
      </p:sp>
      <p:sp>
        <p:nvSpPr>
          <p:cNvPr id="225294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28600"/>
            <a:ext cx="6553200" cy="9144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solidFill>
                  <a:schemeClr val="bg1"/>
                </a:solidFill>
                <a:effectLst>
                  <a:glow rad="165100">
                    <a:schemeClr val="tx2">
                      <a:alpha val="75000"/>
                    </a:schemeClr>
                  </a:glow>
                </a:effectLst>
                <a:latin typeface="Arial" charset="0"/>
                <a:ea typeface="SimSun" charset="0"/>
                <a:cs typeface="SimSun" charset="0"/>
              </a:rPr>
              <a:t>对创世故事的几种理解</a:t>
            </a:r>
            <a:endParaRPr lang="zh-CN" altLang="en-US" sz="1600">
              <a:solidFill>
                <a:schemeClr val="bg1"/>
              </a:solidFill>
              <a:effectLst>
                <a:glow rad="165100">
                  <a:schemeClr val="tx2">
                    <a:alpha val="75000"/>
                  </a:schemeClr>
                </a:glow>
              </a:effectLst>
              <a:latin typeface="Arial" charset="0"/>
              <a:cs typeface="Geneva" charset="0"/>
            </a:endParaRPr>
          </a:p>
        </p:txBody>
      </p:sp>
      <p:sp>
        <p:nvSpPr>
          <p:cNvPr id="225295" name="Text Box 15"/>
          <p:cNvSpPr txBox="1">
            <a:spLocks noChangeArrowheads="1"/>
          </p:cNvSpPr>
          <p:nvPr/>
        </p:nvSpPr>
        <p:spPr bwMode="auto">
          <a:xfrm>
            <a:off x="3419475" y="5734050"/>
            <a:ext cx="437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165100" indent="-165100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pitchFamily="-128" charset="0"/>
                <a:ea typeface="ＭＳ Ｐゴシック" pitchFamily="-112" charset="-128"/>
                <a:cs typeface="ＭＳ Ｐゴシック" pitchFamily="-112" charset="-128"/>
              </a:rPr>
              <a:t>	1:1-2:3		  2:4-25</a:t>
            </a:r>
          </a:p>
        </p:txBody>
      </p:sp>
      <p:sp>
        <p:nvSpPr>
          <p:cNvPr id="301072" name="Text Box 16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zh-CN" sz="2400" b="1">
                <a:solidFill>
                  <a:srgbClr val="FFFFFF"/>
                </a:solidFill>
                <a:effectLst>
                  <a:glow rad="165100">
                    <a:srgbClr val="000000">
                      <a:alpha val="75000"/>
                    </a:srgbClr>
                  </a:glow>
                </a:effectLst>
                <a:latin typeface="Times New Roman" charset="0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273094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5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8175"/>
            <a:ext cx="5715000" cy="1143000"/>
          </a:xfrm>
        </p:spPr>
        <p:txBody>
          <a:bodyPr/>
          <a:lstStyle/>
          <a:p>
            <a:pPr eaLnBrk="1" hangingPunct="1"/>
            <a:r>
              <a:rPr lang="ja-JP" altLang="en-US" b="1">
                <a:solidFill>
                  <a:schemeClr val="bg1"/>
                </a:solidFill>
                <a:latin typeface="Arial" charset="0"/>
                <a:ea typeface="华文细黑" charset="0"/>
                <a:cs typeface="华文细黑" charset="0"/>
              </a:rPr>
              <a:t>创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造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或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进化</a:t>
            </a:r>
            <a:r>
              <a:rPr lang="zh-CN" altLang="en-US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 </a:t>
            </a: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49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590800" y="0"/>
            <a:ext cx="65532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32138" y="1700213"/>
            <a:ext cx="5638800" cy="3243262"/>
            <a:chOff x="2544" y="944"/>
            <a:chExt cx="3552" cy="2043"/>
          </a:xfrm>
        </p:grpSpPr>
        <p:pic>
          <p:nvPicPr>
            <p:cNvPr id="414726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50575">
              <a:off x="2544" y="1050"/>
              <a:ext cx="3552" cy="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727" name="Rectangle 6"/>
            <p:cNvSpPr>
              <a:spLocks noChangeArrowheads="1"/>
            </p:cNvSpPr>
            <p:nvPr/>
          </p:nvSpPr>
          <p:spPr bwMode="auto">
            <a:xfrm rot="-762175">
              <a:off x="3655" y="944"/>
              <a:ext cx="2416" cy="1898"/>
            </a:xfrm>
            <a:prstGeom prst="rect">
              <a:avLst/>
            </a:prstGeom>
            <a:solidFill>
              <a:srgbClr val="410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br>
                <a:rPr lang="en-US" altLang="zh-CN" sz="4400" b="1">
                  <a:solidFill>
                    <a:srgbClr val="FFFFFF"/>
                  </a:solidFill>
                  <a:latin typeface="Times New Roman" charset="0"/>
                  <a:ea typeface="SimSun" charset="0"/>
                  <a:cs typeface="SimSun" charset="0"/>
                </a:rPr>
              </a:br>
              <a:r>
                <a:rPr lang="zh-CN" altLang="en-US" sz="4400" b="1">
                  <a:solidFill>
                    <a:srgbClr val="FFFFFF"/>
                  </a:solidFill>
                  <a:latin typeface="Times New Roman" charset="0"/>
                  <a:ea typeface="SimSun" charset="0"/>
                  <a:cs typeface="SimSun" charset="0"/>
                </a:rPr>
                <a:t>我的老祖宗</a:t>
              </a:r>
              <a:br>
                <a:rPr lang="en-US" altLang="zh-CN" sz="4400" b="1">
                  <a:solidFill>
                    <a:srgbClr val="FFFFFF"/>
                  </a:solidFill>
                  <a:latin typeface="Times New Roman" charset="0"/>
                  <a:ea typeface="SimSun" charset="0"/>
                  <a:cs typeface="SimSun" charset="0"/>
                </a:rPr>
              </a:br>
              <a:r>
                <a:rPr lang="en-US" altLang="zh-CN" sz="7200" b="1">
                  <a:solidFill>
                    <a:srgbClr val="FFFFFF"/>
                  </a:solidFill>
                  <a:latin typeface="Times New Roman" charset="0"/>
                  <a:ea typeface="SimSun" charset="0"/>
                  <a:cs typeface="SimSun" charset="0"/>
                </a:rPr>
                <a:t>?</a:t>
              </a:r>
              <a:endParaRPr lang="en-US" altLang="zh-CN" sz="4400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18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6771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381000"/>
            <a:ext cx="3352800" cy="2743200"/>
          </a:xfrm>
        </p:spPr>
        <p:txBody>
          <a:bodyPr/>
          <a:lstStyle/>
          <a:p>
            <a:pPr eaLnBrk="1" hangingPunct="1"/>
            <a:r>
              <a:rPr lang="zh-CN" altLang="en-US" sz="4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神在第六日创造了恐龙</a:t>
            </a:r>
            <a:br>
              <a:rPr lang="zh-CN" altLang="en-US" sz="400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</a:br>
            <a:endParaRPr lang="zh-CN" altLang="en-US" sz="1600">
              <a:solidFill>
                <a:srgbClr val="FFFFFF"/>
              </a:solidFill>
              <a:latin typeface="Arial" charset="0"/>
              <a:cs typeface="Geneva" charset="0"/>
            </a:endParaRPr>
          </a:p>
        </p:txBody>
      </p:sp>
      <p:pic>
        <p:nvPicPr>
          <p:cNvPr id="41677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"/>
          <a:stretch>
            <a:fillRect/>
          </a:stretch>
        </p:blipFill>
        <p:spPr bwMode="auto">
          <a:xfrm rot="-648940">
            <a:off x="457200" y="-76200"/>
            <a:ext cx="50863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3" name="Text Box 4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FFFFFF"/>
                </a:solidFill>
                <a:latin typeface="Times New Roman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8118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sp>
        <p:nvSpPr>
          <p:cNvPr id="23756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srgbClr val="FFFFFF"/>
              </a:solidFill>
              <a:cs typeface="+mn-cs"/>
            </a:endParaRPr>
          </a:p>
        </p:txBody>
      </p:sp>
      <p:sp>
        <p:nvSpPr>
          <p:cNvPr id="237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153400" cy="1828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FFFF"/>
                </a:solidFill>
                <a:cs typeface="+mj-cs"/>
              </a:rPr>
              <a:t>進化是跟據演變的理論，而這理論很容易被矇騙！</a:t>
            </a:r>
            <a:endParaRPr lang="en-US" dirty="0">
              <a:solidFill>
                <a:srgbClr val="FFFFFF"/>
              </a:solidFill>
              <a:cs typeface="+mj-cs"/>
            </a:endParaRPr>
          </a:p>
        </p:txBody>
      </p:sp>
      <p:pic>
        <p:nvPicPr>
          <p:cNvPr id="237568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5510">
            <a:off x="-533400" y="1981200"/>
            <a:ext cx="62944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7568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16694">
            <a:off x="3862388" y="3657600"/>
            <a:ext cx="57388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57546BE6-4648-354E-A6F2-6AC7B7DB62B5}"/>
              </a:ext>
            </a:extLst>
          </p:cNvPr>
          <p:cNvSpPr txBox="1">
            <a:spLocks noChangeArrowheads="1"/>
          </p:cNvSpPr>
          <p:nvPr/>
        </p:nvSpPr>
        <p:spPr bwMode="auto">
          <a:xfrm rot="537810">
            <a:off x="403420" y="1970302"/>
            <a:ext cx="3505200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dirty="0">
                <a:solidFill>
                  <a:srgbClr val="000099"/>
                </a:solidFill>
                <a:latin typeface="DFKai-SB" charset="0"/>
                <a:ea typeface="DFKai-SB" charset="0"/>
                <a:cs typeface="DFKai-SB" charset="0"/>
              </a:rPr>
              <a:t>進化的童話故事</a:t>
            </a:r>
          </a:p>
        </p:txBody>
      </p:sp>
    </p:spTree>
    <p:extLst>
      <p:ext uri="{BB962C8B-B14F-4D97-AF65-F5344CB8AC3E}">
        <p14:creationId xmlns:p14="http://schemas.microsoft.com/office/powerpoint/2010/main" val="1810759634"/>
      </p:ext>
    </p:extLst>
  </p:cSld>
  <p:clrMapOvr>
    <a:masterClrMapping/>
  </p:clrMapOvr>
  <p:transition spd="med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34147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3619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Words &amp; Music: Marc Byrd,</a:t>
            </a:r>
          </a:p>
          <a:p>
            <a:pPr>
              <a:defRPr/>
            </a:pPr>
            <a:r>
              <a:rPr lang="en-US"/>
              <a:t>Steve Hindalong</a:t>
            </a:r>
          </a:p>
        </p:txBody>
      </p:sp>
      <p:pic>
        <p:nvPicPr>
          <p:cNvPr id="274434" name="Picture 2" descr="pps cebarre 9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18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231616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806450" indent="-806450" algn="l" eaLnBrk="1" hangingPunct="1">
              <a:defRPr/>
            </a:pPr>
            <a:r>
              <a:rPr lang="en-US" b="1" dirty="0">
                <a:solidFill>
                  <a:schemeClr val="bg1"/>
                </a:solidFill>
                <a:cs typeface="+mj-cs"/>
              </a:rPr>
              <a:t>III. We must </a:t>
            </a:r>
            <a:r>
              <a:rPr lang="en-US" b="1" dirty="0">
                <a:solidFill>
                  <a:srgbClr val="FFFF00"/>
                </a:solidFill>
                <a:cs typeface="+mj-cs"/>
              </a:rPr>
              <a:t>defend</a:t>
            </a:r>
            <a:r>
              <a:rPr lang="en-US" b="1" dirty="0">
                <a:solidFill>
                  <a:schemeClr val="bg1"/>
                </a:solidFill>
                <a:cs typeface="+mj-cs"/>
              </a:rPr>
              <a:t> against attacks on God as Creator and King.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9190811"/>
      </p:ext>
    </p:extLst>
  </p:cSld>
  <p:clrMapOvr>
    <a:masterClrMapping/>
  </p:clrMapOvr>
  <p:transition spd="med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" name="Google Shape;5959;p731"/>
          <p:cNvSpPr txBox="1">
            <a:spLocks noGrp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24-Hour View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0" name="Google Shape;5960;p7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-152400"/>
            <a:ext cx="6018213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961;p731">
            <a:extLst>
              <a:ext uri="{FF2B5EF4-FFF2-40B4-BE49-F238E27FC236}">
                <a16:creationId xmlns:a16="http://schemas.microsoft.com/office/drawing/2014/main" id="{CD279D48-1C4A-CD48-9A10-3DBF6E57137F}"/>
              </a:ext>
            </a:extLst>
          </p:cNvPr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5963;p731">
            <a:extLst>
              <a:ext uri="{FF2B5EF4-FFF2-40B4-BE49-F238E27FC236}">
                <a16:creationId xmlns:a16="http://schemas.microsoft.com/office/drawing/2014/main" id="{153F1D50-2FD6-B141-98BC-7EB3E9027C02}"/>
              </a:ext>
            </a:extLst>
          </p:cNvPr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61" name="Google Shape;5961;p731"/>
          <p:cNvSpPr/>
          <p:nvPr/>
        </p:nvSpPr>
        <p:spPr>
          <a:xfrm>
            <a:off x="4643438" y="2492375"/>
            <a:ext cx="1944687" cy="1296988"/>
          </a:xfrm>
          <a:prstGeom prst="wedgeRoundRectCallout">
            <a:avLst>
              <a:gd name="adj1" fmla="val 58378"/>
              <a:gd name="adj2" fmla="val 34115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哪，你現在要做什麼呢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5963" name="Google Shape;5963;p731"/>
          <p:cNvSpPr/>
          <p:nvPr/>
        </p:nvSpPr>
        <p:spPr>
          <a:xfrm>
            <a:off x="5148263" y="4221163"/>
            <a:ext cx="1511300" cy="1223962"/>
          </a:xfrm>
          <a:prstGeom prst="wedgeRoundRectCallout">
            <a:avLst>
              <a:gd name="adj1" fmla="val -85187"/>
              <a:gd name="adj2" fmla="val -5821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我要稱它為一天</a:t>
            </a:r>
            <a:r>
              <a:rPr lang="en-US" sz="2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dirty="0"/>
          </a:p>
        </p:txBody>
      </p:sp>
      <p:sp>
        <p:nvSpPr>
          <p:cNvPr id="5965" name="Google Shape;5965;p731"/>
          <p:cNvSpPr/>
          <p:nvPr/>
        </p:nvSpPr>
        <p:spPr>
          <a:xfrm>
            <a:off x="3276600" y="260350"/>
            <a:ext cx="4319588" cy="2016125"/>
          </a:xfrm>
          <a:prstGeom prst="wedgeRoundRectCallout">
            <a:avLst>
              <a:gd name="adj1" fmla="val -28630"/>
              <a:gd name="adj2" fmla="val 75514"/>
              <a:gd name="adj3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呀，我剛剛在地上造了以24小時為期的白晝和黑夜。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742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1" grpId="0" animBg="1"/>
      <p:bldP spid="59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7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为何是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小时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altLang="zh-CN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295400"/>
          </a:xfrm>
        </p:spPr>
        <p:txBody>
          <a:bodyPr/>
          <a:lstStyle/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瞬时创造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 </a:t>
            </a:r>
            <a:r>
              <a:rPr lang="en-US" altLang="zh-CN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诗</a:t>
            </a:r>
            <a:r>
              <a:rPr lang="zh-TW" altLang="en-US" sz="4800" b="1" i="1">
                <a:latin typeface="Arial" charset="0"/>
                <a:ea typeface="PMingLiU" charset="0"/>
                <a:cs typeface="PMingLiU" charset="0"/>
              </a:rPr>
              <a:t> </a:t>
            </a:r>
            <a:r>
              <a:rPr lang="en-US" altLang="ja-JP" sz="4800" b="1" i="1">
                <a:latin typeface="Arial" charset="0"/>
                <a:ea typeface="ＭＳ Ｐゴシック" charset="0"/>
                <a:cs typeface="ＭＳ Ｐゴシック" charset="0"/>
              </a:rPr>
              <a:t>33:6)</a:t>
            </a:r>
            <a:endParaRPr lang="en-US" altLang="zh-CN" sz="4800" b="1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600" y="2895600"/>
            <a:ext cx="868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zh-CN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诸天借着耶和华的话而造，天上的万象借着他口中的气而成。</a:t>
            </a:r>
            <a:endParaRPr lang="en-US" altLang="zh-CN" sz="3200" b="1" i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85800" y="4816475"/>
            <a:ext cx="794067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“</a:t>
            </a:r>
            <a:r>
              <a:rPr lang="zh-CN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这里描述得很明显不是一个漫长的、一步一步实现的过程</a:t>
            </a:r>
            <a:r>
              <a:rPr lang="ja-JP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”</a:t>
            </a:r>
            <a:r>
              <a:rPr lang="en-US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br>
              <a:rPr lang="en-US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altLang="ja-JP" sz="18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 John Whitcomb, </a:t>
            </a:r>
            <a:r>
              <a:rPr lang="en-US" altLang="ja-JP" sz="18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The Early Earth</a:t>
            </a:r>
            <a:r>
              <a:rPr lang="en-US" altLang="ja-JP" sz="18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, 24</a:t>
            </a:r>
            <a:endParaRPr lang="en-US" altLang="zh-CN" sz="18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62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5" name="Picture 2" descr="scrolls">
            <a:hlinkClick r:id="rId3" action="ppaction://hlinkpres?slideindex=10&amp;slidetitle=The Mystery of the Genesis  5 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为何是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小时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altLang="zh-CN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2209800"/>
          </a:xfrm>
        </p:spPr>
        <p:txBody>
          <a:bodyPr/>
          <a:lstStyle/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瞬时创造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 </a:t>
            </a:r>
            <a:r>
              <a:rPr lang="en-US" altLang="zh-CN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诗</a:t>
            </a:r>
            <a:r>
              <a:rPr lang="zh-TW" altLang="en-US" sz="4800" b="1" i="1">
                <a:latin typeface="Arial" charset="0"/>
                <a:ea typeface="PMingLiU" charset="0"/>
                <a:cs typeface="PMingLiU" charset="0"/>
              </a:rPr>
              <a:t> </a:t>
            </a:r>
            <a:r>
              <a:rPr lang="en-US" altLang="ja-JP" sz="4800" b="1" i="1">
                <a:latin typeface="Arial" charset="0"/>
                <a:ea typeface="ＭＳ Ｐゴシック" charset="0"/>
                <a:cs typeface="ＭＳ Ｐゴシック" charset="0"/>
              </a:rPr>
              <a:t>33:6)</a:t>
            </a:r>
          </a:p>
          <a:p>
            <a:pPr marL="465138" indent="-465138" algn="l" eaLnBrk="1" hangingPunct="1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</p:txBody>
      </p:sp>
    </p:spTree>
    <p:extLst>
      <p:ext uri="{BB962C8B-B14F-4D97-AF65-F5344CB8AC3E}">
        <p14:creationId xmlns:p14="http://schemas.microsoft.com/office/powerpoint/2010/main" val="352276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3" name="Picture 2" descr="Nighttime with Lake and Northern Lights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9662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0915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圣经中除创世纪一章以外，唯独但</a:t>
            </a:r>
            <a:r>
              <a:rPr lang="en-US" altLang="zh-CN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8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：</a:t>
            </a:r>
            <a:r>
              <a:rPr lang="en-US" altLang="zh-CN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26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有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</a:rPr>
              <a:t>关于</a:t>
            </a:r>
            <a:r>
              <a:rPr lang="ja-JP" altLang="en-US" b="1">
                <a:solidFill>
                  <a:schemeClr val="bg1"/>
                </a:solidFill>
                <a:latin typeface="Times New Roman" charset="0"/>
              </a:rPr>
              <a:t>“</a:t>
            </a:r>
            <a:r>
              <a:rPr lang="zh-CN" altLang="en-US" b="1">
                <a:solidFill>
                  <a:srgbClr val="FFFF00"/>
                </a:solidFill>
                <a:latin typeface="Times New Roman" charset="0"/>
                <a:ea typeface="SimSun" charset="0"/>
                <a:cs typeface="SimSun" charset="0"/>
              </a:rPr>
              <a:t>晚上和早晨</a:t>
            </a:r>
            <a:r>
              <a:rPr lang="en-US" altLang="zh-CN" b="1">
                <a:solidFill>
                  <a:schemeClr val="bg1"/>
                </a:solidFill>
                <a:latin typeface="Times New Roman" charset="0"/>
              </a:rPr>
              <a:t>”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</a:rPr>
              <a:t>的描述</a:t>
            </a:r>
            <a:r>
              <a:rPr lang="en-US" altLang="zh-CN" b="1">
                <a:solidFill>
                  <a:schemeClr val="bg1"/>
                </a:solidFill>
                <a:latin typeface="Times New Roman" charset="0"/>
              </a:rPr>
              <a:t>——</a:t>
            </a:r>
            <a:r>
              <a:rPr lang="zh-CN" altLang="en-US" b="1">
                <a:solidFill>
                  <a:schemeClr val="bg1"/>
                </a:solidFill>
                <a:latin typeface="Times New Roman" charset="0"/>
              </a:rPr>
              <a:t>而那里是应当按照字面意思理解的</a:t>
            </a:r>
            <a:endParaRPr lang="zh-CN" altLang="en-US" b="1">
              <a:solidFill>
                <a:schemeClr val="bg1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470916" name="Rectangle 4"/>
          <p:cNvSpPr>
            <a:spLocks noChangeArrowheads="1"/>
          </p:cNvSpPr>
          <p:nvPr/>
        </p:nvSpPr>
        <p:spPr bwMode="auto">
          <a:xfrm>
            <a:off x="287338" y="3505200"/>
            <a:ext cx="83169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000">
                <a:solidFill>
                  <a:srgbClr val="FFFFFF"/>
                </a:solidFill>
                <a:ea typeface="SimSun" charset="0"/>
                <a:cs typeface="SimSun" charset="0"/>
              </a:rPr>
              <a:t>“关于所说二千三百个晚上和早晨的异象是真的，但你要把这异象封住，因为那是关于将来许多的年日的。</a:t>
            </a:r>
            <a:r>
              <a:rPr lang="en-US" altLang="zh-CN" sz="4000">
                <a:solidFill>
                  <a:srgbClr val="FFFFFF"/>
                </a:solidFill>
                <a:ea typeface="SimSun" charset="0"/>
                <a:cs typeface="SimSun" charset="0"/>
              </a:rPr>
              <a:t>” </a:t>
            </a:r>
            <a:endParaRPr lang="zh-CN" altLang="en-US" sz="4000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49155"/>
      </p:ext>
    </p:extLst>
  </p:cSld>
  <p:clrMapOvr>
    <a:masterClrMapping/>
  </p:clrMapOvr>
  <p:transition spd="med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1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为何是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小时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altLang="zh-CN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2971800"/>
          </a:xfrm>
        </p:spPr>
        <p:txBody>
          <a:bodyPr/>
          <a:lstStyle/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瞬时创造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 </a:t>
            </a:r>
            <a:r>
              <a:rPr lang="en-US" altLang="zh-CN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诗</a:t>
            </a:r>
            <a:r>
              <a:rPr lang="zh-TW" altLang="en-US" sz="4800" b="1" i="1">
                <a:latin typeface="Arial" charset="0"/>
                <a:ea typeface="PMingLiU" charset="0"/>
                <a:cs typeface="PMingLiU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数字形容词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90600" y="4764088"/>
            <a:ext cx="784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None/>
              <a:defRPr/>
            </a:pPr>
            <a:r>
              <a:rPr lang="zh-CN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ea typeface="SimSun" charset="0"/>
                <a:cs typeface="SimSun" charset="0"/>
              </a:rPr>
              <a:t>按照希伯莱文文法，若</a:t>
            </a:r>
            <a:r>
              <a:rPr lang="en-US" altLang="zh-CN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ea typeface="SimSun" charset="0"/>
                <a:cs typeface="SimSun" charset="0"/>
              </a:rPr>
              <a:t> “</a:t>
            </a:r>
            <a:r>
              <a:rPr lang="zh-CN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ea typeface="SimSun" charset="0"/>
                <a:cs typeface="SimSun" charset="0"/>
              </a:rPr>
              <a:t>天”（</a:t>
            </a:r>
            <a:r>
              <a:rPr lang="en-US" altLang="zh-CN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ea typeface="SimSun" charset="0"/>
                <a:cs typeface="SimSun" charset="0"/>
              </a:rPr>
              <a:t>yom</a:t>
            </a:r>
            <a:r>
              <a:rPr lang="zh-CN" altLang="en-US" sz="4000" b="1" i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ea typeface="SimSun" charset="0"/>
                <a:cs typeface="SimSun" charset="0"/>
              </a:rPr>
              <a:t>）前带有数字形容词时，则“天”应当按照字面意思来理解</a:t>
            </a:r>
            <a:endParaRPr lang="zh-CN" altLang="en-US" sz="4000" b="1" i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6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2" descr="tabernacle1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501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民 </a:t>
            </a:r>
            <a:r>
              <a:rPr lang="en-US" altLang="zh-CN">
                <a:solidFill>
                  <a:schemeClr val="bg1"/>
                </a:solidFill>
                <a:latin typeface="Times New Roman" charset="0"/>
              </a:rPr>
              <a:t>7:12</a:t>
            </a:r>
            <a:endParaRPr lang="en-US" altLang="zh-CN">
              <a:latin typeface="Times New Roman" charset="0"/>
            </a:endParaRPr>
          </a:p>
        </p:txBody>
      </p:sp>
      <p:sp>
        <p:nvSpPr>
          <p:cNvPr id="2475012" name="Rectangle 4"/>
          <p:cNvSpPr>
            <a:spLocks noChangeArrowheads="1"/>
          </p:cNvSpPr>
          <p:nvPr/>
        </p:nvSpPr>
        <p:spPr bwMode="auto">
          <a:xfrm>
            <a:off x="762000" y="2362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400" b="1">
                <a:solidFill>
                  <a:srgbClr val="FFFFFF"/>
                </a:solidFill>
                <a:ea typeface="SimSun" charset="0"/>
                <a:cs typeface="SimSun" charset="0"/>
              </a:rPr>
              <a:t>“头</a:t>
            </a:r>
            <a:r>
              <a:rPr lang="zh-CN" altLang="en-US" sz="4400" b="1">
                <a:solidFill>
                  <a:srgbClr val="FFFF00"/>
                </a:solidFill>
                <a:ea typeface="SimSun" charset="0"/>
                <a:cs typeface="SimSun" charset="0"/>
              </a:rPr>
              <a:t>一天</a:t>
            </a:r>
            <a:r>
              <a:rPr lang="zh-CN" altLang="en-US" sz="4400" b="1">
                <a:solidFill>
                  <a:srgbClr val="FFFFFF"/>
                </a:solidFill>
                <a:ea typeface="SimSun" charset="0"/>
                <a:cs typeface="SimSun" charset="0"/>
              </a:rPr>
              <a:t>献上供物的，是犹大支派的亚米拿达的儿子拿顺。”</a:t>
            </a:r>
          </a:p>
        </p:txBody>
      </p:sp>
    </p:spTree>
    <p:extLst>
      <p:ext uri="{BB962C8B-B14F-4D97-AF65-F5344CB8AC3E}">
        <p14:creationId xmlns:p14="http://schemas.microsoft.com/office/powerpoint/2010/main" val="3009074035"/>
      </p:ext>
    </p:extLst>
  </p:cSld>
  <p:clrMapOvr>
    <a:masterClrMapping/>
  </p:clrMapOvr>
  <p:transition spd="med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7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为何是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小时</a:t>
            </a:r>
            <a:r>
              <a:rPr lang="en-US" altLang="ja-JP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?</a:t>
            </a:r>
            <a:endParaRPr lang="en-US" altLang="zh-CN" sz="66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4800600"/>
          </a:xfrm>
        </p:spPr>
        <p:txBody>
          <a:bodyPr/>
          <a:lstStyle/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瞬时创造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 </a:t>
            </a:r>
            <a:r>
              <a:rPr lang="en-US" altLang="zh-CN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诗</a:t>
            </a:r>
            <a:r>
              <a:rPr lang="zh-TW" altLang="en-US" sz="4800" b="1" i="1">
                <a:latin typeface="Arial" charset="0"/>
                <a:ea typeface="PMingLiU" charset="0"/>
                <a:cs typeface="PMingLiU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数字形容词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工作与休息的模式</a:t>
            </a:r>
          </a:p>
        </p:txBody>
      </p:sp>
    </p:spTree>
    <p:extLst>
      <p:ext uri="{BB962C8B-B14F-4D97-AF65-F5344CB8AC3E}">
        <p14:creationId xmlns:p14="http://schemas.microsoft.com/office/powerpoint/2010/main" val="39917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1" descr="calendar-f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44450"/>
            <a:ext cx="5905500" cy="1439863"/>
          </a:xfrm>
          <a:solidFill>
            <a:srgbClr val="33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一周七天的制定来</a:t>
            </a:r>
            <a:b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源于创世纪第一章</a:t>
            </a:r>
          </a:p>
        </p:txBody>
      </p:sp>
    </p:spTree>
    <p:extLst>
      <p:ext uri="{BB962C8B-B14F-4D97-AF65-F5344CB8AC3E}">
        <p14:creationId xmlns:p14="http://schemas.microsoft.com/office/powerpoint/2010/main" val="41214176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49" name="Picture 2" descr="scroll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lum bright="-3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9144000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49250"/>
            <a:ext cx="7772400" cy="1022350"/>
          </a:xfrm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为何是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24</a:t>
            </a:r>
            <a:r>
              <a:rPr lang="zh-CN" alt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小时？</a:t>
            </a: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1828800"/>
            <a:ext cx="9144000" cy="1752600"/>
          </a:xfrm>
        </p:spPr>
        <p:txBody>
          <a:bodyPr/>
          <a:lstStyle/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瞬时创造</a:t>
            </a:r>
            <a:r>
              <a:rPr lang="en-US" altLang="zh-CN" sz="4800" b="1" i="1"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诗</a:t>
            </a:r>
            <a:r>
              <a:rPr lang="zh-TW" altLang="en-US" sz="4800" b="1" i="1">
                <a:latin typeface="Arial" charset="0"/>
                <a:ea typeface="PMingLiU" charset="0"/>
                <a:cs typeface="PMingLiU" charset="0"/>
              </a:rPr>
              <a:t> </a:t>
            </a:r>
            <a:r>
              <a:rPr lang="en-US" altLang="ja-JP" sz="4800" b="1" i="1">
                <a:latin typeface="Arial" charset="0"/>
              </a:rPr>
              <a:t>33:6)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有晚上有早晨”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数字形容词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(“</a:t>
            </a:r>
            <a:r>
              <a:rPr lang="zh-TW" altLang="en-US" sz="4800" b="1" i="1">
                <a:latin typeface="DFKai-SB" charset="0"/>
                <a:ea typeface="DFKai-SB" charset="0"/>
                <a:cs typeface="DFKai-SB" charset="0"/>
              </a:rPr>
              <a:t>第一</a:t>
            </a:r>
            <a:r>
              <a:rPr lang="en-US" altLang="zh-TW" sz="4800" b="1" i="1">
                <a:latin typeface="DFKai-SB" charset="0"/>
                <a:ea typeface="DFKai-SB" charset="0"/>
                <a:cs typeface="DFKai-SB" charset="0"/>
              </a:rPr>
              <a:t>…”)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工作与休息的模式</a:t>
            </a:r>
          </a:p>
          <a:p>
            <a:pPr marL="465138" indent="-465138" algn="l">
              <a:buFont typeface="Wingdings" charset="0"/>
              <a:buChar char="l"/>
              <a:defRPr/>
            </a:pPr>
            <a:r>
              <a:rPr lang="zh-CN" altLang="en-US" sz="4800" b="1" i="1">
                <a:latin typeface="DFKai-SB" charset="0"/>
                <a:ea typeface="DFKai-SB" charset="0"/>
                <a:cs typeface="DFKai-SB" charset="0"/>
              </a:rPr>
              <a:t>太阳和月亮在第四天才被造</a:t>
            </a:r>
          </a:p>
        </p:txBody>
      </p:sp>
    </p:spTree>
    <p:extLst>
      <p:ext uri="{BB962C8B-B14F-4D97-AF65-F5344CB8AC3E}">
        <p14:creationId xmlns:p14="http://schemas.microsoft.com/office/powerpoint/2010/main" val="34876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2" descr="creation-hand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6338"/>
            <a:ext cx="47879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89235"/>
            <a:ext cx="7020272" cy="2879725"/>
          </a:xfrm>
        </p:spPr>
        <p:txBody>
          <a:bodyPr anchor="t"/>
          <a:lstStyle/>
          <a:p>
            <a:pPr>
              <a:defRPr/>
            </a:pPr>
            <a:r>
              <a:rPr lang="zh-TW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要保護你對創造的基礎信仰！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857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Psalm 11:3 KJV 00422</a:t>
            </a:r>
          </a:p>
        </p:txBody>
      </p:sp>
      <p:sp>
        <p:nvSpPr>
          <p:cNvPr id="142338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228600" y="533400"/>
            <a:ext cx="847407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zh-TW" altLang="en-US" sz="8800" b="1">
                <a:solidFill>
                  <a:srgbClr val="FFFFFF"/>
                </a:solidFill>
                <a:cs typeface="ＭＳ Ｐゴシック" charset="0"/>
              </a:rPr>
              <a:t>詩</a:t>
            </a:r>
            <a:r>
              <a:rPr lang="en-US" altLang="ja-JP" sz="8800" b="1">
                <a:solidFill>
                  <a:srgbClr val="FFFFFF"/>
                </a:solidFill>
                <a:cs typeface="ＭＳ Ｐゴシック" charset="0"/>
              </a:rPr>
              <a:t>11:3</a:t>
            </a:r>
            <a:endParaRPr lang="en-US" altLang="ja-JP" sz="7200">
              <a:solidFill>
                <a:srgbClr val="FFFFFF"/>
              </a:solidFill>
              <a:cs typeface="ＭＳ Ｐゴシック" charset="0"/>
            </a:endParaRPr>
          </a:p>
          <a:p>
            <a:pPr>
              <a:defRPr/>
            </a:pPr>
            <a:r>
              <a:rPr lang="zh-TW" altLang="en-US" sz="7200">
                <a:solidFill>
                  <a:srgbClr val="FFFFFF"/>
                </a:solidFill>
                <a:cs typeface="ＭＳ Ｐゴシック" charset="0"/>
              </a:rPr>
              <a:t>根基若毀壞，義人還能做甚麼呢</a:t>
            </a:r>
            <a:r>
              <a:rPr lang="en-US" altLang="ja-JP" sz="7200">
                <a:solidFill>
                  <a:srgbClr val="FFFFFF"/>
                </a:solidFill>
                <a:cs typeface="ＭＳ Ｐゴシック" charset="0"/>
              </a:rPr>
              <a:t>?</a:t>
            </a:r>
            <a:endParaRPr lang="en-US" sz="72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Rectangle 3"/>
          <p:cNvSpPr>
            <a:spLocks noGrp="1" noChangeArrowheads="1"/>
          </p:cNvSpPr>
          <p:nvPr>
            <p:ph type="title"/>
          </p:nvPr>
        </p:nvSpPr>
        <p:spPr>
          <a:xfrm>
            <a:off x="4643438" y="277813"/>
            <a:ext cx="4392612" cy="109378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阿特拉哈西斯史诗</a:t>
            </a:r>
            <a:endParaRPr lang="en-US" altLang="zh-CN" sz="4000" b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"/>
            <a:ext cx="3505200" cy="62484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Wingdings" charset="0"/>
              <a:buNone/>
              <a:defRPr/>
            </a:pPr>
            <a:r>
              <a:rPr lang="ja-JP" altLang="en-US" sz="3200" b="1" dirty="0">
                <a:latin typeface="华文黑体" charset="0"/>
                <a:ea typeface="华文黑体" charset="0"/>
                <a:cs typeface="华文黑体" charset="0"/>
              </a:rPr>
              <a:t>“</a:t>
            </a:r>
            <a:r>
              <a:rPr lang="en-US" altLang="ja-JP" sz="3200" b="1" dirty="0">
                <a:latin typeface="华文黑体" charset="0"/>
                <a:ea typeface="华文黑体" charset="0"/>
                <a:cs typeface="华文黑体" charset="0"/>
              </a:rPr>
              <a:t> </a:t>
            </a:r>
            <a:r>
              <a:rPr lang="zh-CN" altLang="en-US" sz="3200" b="1" dirty="0">
                <a:latin typeface="华文黑体" charset="0"/>
                <a:ea typeface="华文黑体" charset="0"/>
                <a:cs typeface="华文黑体" charset="0"/>
              </a:rPr>
              <a:t>让生育女神生养众多，</a:t>
            </a:r>
            <a:r>
              <a:rPr lang="zh-CN" altLang="en-US" sz="3200" b="1" dirty="0">
                <a:solidFill>
                  <a:srgbClr val="FFFF00"/>
                </a:solidFill>
                <a:latin typeface="华文黑体" charset="0"/>
                <a:ea typeface="华文黑体" charset="0"/>
                <a:cs typeface="华文黑体" charset="0"/>
              </a:rPr>
              <a:t>让人类为各神而劳碌</a:t>
            </a:r>
            <a:r>
              <a:rPr lang="en-US" altLang="zh-CN" sz="3200" b="1" dirty="0">
                <a:solidFill>
                  <a:srgbClr val="FFFF00"/>
                </a:solidFill>
                <a:latin typeface="华文黑体" charset="0"/>
                <a:ea typeface="华文黑体" charset="0"/>
                <a:cs typeface="华文黑体" charset="0"/>
              </a:rPr>
              <a:t>…</a:t>
            </a:r>
            <a:r>
              <a:rPr lang="zh-CN" altLang="en-US" sz="3200" b="1" dirty="0">
                <a:solidFill>
                  <a:srgbClr val="FFFF00"/>
                </a:solidFill>
                <a:latin typeface="华文黑体" charset="0"/>
                <a:ea typeface="华文黑体" charset="0"/>
                <a:cs typeface="华文黑体" charset="0"/>
              </a:rPr>
              <a:t>让被造的人类替神工作</a:t>
            </a:r>
            <a:r>
              <a:rPr lang="en-US" altLang="zh-CN" sz="3200" b="1" dirty="0">
                <a:solidFill>
                  <a:srgbClr val="FFFF00"/>
                </a:solidFill>
                <a:latin typeface="华文黑体" charset="0"/>
                <a:ea typeface="华文黑体" charset="0"/>
                <a:cs typeface="华文黑体" charset="0"/>
              </a:rPr>
              <a:t>…</a:t>
            </a:r>
            <a:r>
              <a:rPr lang="zh-CN" altLang="en-US" sz="3200" b="1" dirty="0">
                <a:latin typeface="华文黑体" charset="0"/>
                <a:ea typeface="华文黑体" charset="0"/>
                <a:cs typeface="华文黑体" charset="0"/>
              </a:rPr>
              <a:t>让</a:t>
            </a:r>
            <a:r>
              <a:rPr lang="en-US" altLang="zh-CN" sz="3200" b="1" dirty="0" err="1">
                <a:latin typeface="华文黑体" charset="0"/>
                <a:ea typeface="华文黑体" charset="0"/>
                <a:cs typeface="华文黑体" charset="0"/>
              </a:rPr>
              <a:t>Nintu</a:t>
            </a:r>
            <a:r>
              <a:rPr lang="zh-CN" altLang="en-US" sz="3200" b="1" dirty="0">
                <a:latin typeface="华文黑体" charset="0"/>
                <a:ea typeface="华文黑体" charset="0"/>
                <a:cs typeface="华文黑体" charset="0"/>
              </a:rPr>
              <a:t>把神与人揉进黏土中，神的灵将自神的肉体而出。</a:t>
            </a:r>
            <a:r>
              <a:rPr lang="en-US" altLang="zh-CN" sz="3200" b="1" dirty="0">
                <a:latin typeface="华文黑体" charset="0"/>
                <a:ea typeface="华文黑体" charset="0"/>
                <a:cs typeface="华文黑体" charset="0"/>
              </a:rPr>
              <a:t>”</a:t>
            </a:r>
          </a:p>
          <a:p>
            <a:pPr marL="0" indent="0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altLang="zh-CN" sz="3200" b="1" dirty="0">
                <a:latin typeface="华文黑体" charset="0"/>
                <a:ea typeface="华文黑体" charset="0"/>
                <a:cs typeface="华文黑体" charset="0"/>
              </a:rPr>
              <a:t>(Arnold/Beyer, 24)</a:t>
            </a: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524000"/>
            <a:ext cx="4648200" cy="2895600"/>
          </a:xfrm>
        </p:spPr>
        <p:txBody>
          <a:bodyPr/>
          <a:lstStyle/>
          <a:p>
            <a:pPr eaLnBrk="1" hangingPunct="1">
              <a:buClr>
                <a:schemeClr val="bg2"/>
              </a:buClr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阿卡德人创作于 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1650 BC </a:t>
            </a:r>
          </a:p>
          <a:p>
            <a:pPr eaLnBrk="1" hangingPunct="1">
              <a:buClr>
                <a:schemeClr val="bg2"/>
              </a:buClr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黑体" charset="0"/>
                <a:ea typeface="华文黑体" charset="0"/>
                <a:cs typeface="华文黑体" charset="0"/>
              </a:rPr>
              <a:t>创世与洪水的故事</a:t>
            </a:r>
            <a:endParaRPr lang="en-US" altLang="zh-CN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黑体" charset="0"/>
              <a:ea typeface="华文黑体" charset="0"/>
              <a:cs typeface="华文黑体" charset="0"/>
            </a:endParaRPr>
          </a:p>
          <a:p>
            <a:pPr eaLnBrk="1" hangingPunct="1">
              <a:buClr>
                <a:schemeClr val="bg2"/>
              </a:buClr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黑体" charset="0"/>
                <a:ea typeface="华文黑体" charset="0"/>
                <a:cs typeface="华文黑体" charset="0"/>
              </a:rPr>
              <a:t>神造人是为了减轻神祗们的劳苦工作</a:t>
            </a:r>
            <a:endParaRPr lang="en-US" altLang="ja-JP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华文黑体" charset="0"/>
              <a:ea typeface="华文黑体" charset="0"/>
              <a:cs typeface="华文黑体" charset="0"/>
            </a:endParaRPr>
          </a:p>
          <a:p>
            <a:pPr eaLnBrk="1" hangingPunct="1">
              <a:buClr>
                <a:schemeClr val="bg2"/>
              </a:buClr>
              <a:defRPr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华文黑体" charset="0"/>
                <a:ea typeface="华文黑体" charset="0"/>
                <a:cs typeface="华文黑体" charset="0"/>
              </a:rPr>
              <a:t>人是用黏土做的</a:t>
            </a:r>
          </a:p>
        </p:txBody>
      </p:sp>
      <p:sp>
        <p:nvSpPr>
          <p:cNvPr id="436229" name="Text Box 6"/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ffectLst>
            <a:outerShdw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  <a:latin typeface="Times New Roman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0949078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1 00418</a:t>
            </a:r>
          </a:p>
        </p:txBody>
      </p:sp>
      <p:sp>
        <p:nvSpPr>
          <p:cNvPr id="144386" name="Freeform 3"/>
          <p:cNvSpPr>
            <a:spLocks/>
          </p:cNvSpPr>
          <p:nvPr/>
        </p:nvSpPr>
        <p:spPr bwMode="auto">
          <a:xfrm>
            <a:off x="1722438" y="0"/>
            <a:ext cx="56975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2 00419</a:t>
            </a:r>
          </a:p>
        </p:txBody>
      </p:sp>
      <p:sp>
        <p:nvSpPr>
          <p:cNvPr id="146434" name="Freeform 3"/>
          <p:cNvSpPr>
            <a:spLocks/>
          </p:cNvSpPr>
          <p:nvPr/>
        </p:nvSpPr>
        <p:spPr bwMode="auto">
          <a:xfrm>
            <a:off x="1882775" y="0"/>
            <a:ext cx="5376863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House 3 00420</a:t>
            </a:r>
          </a:p>
        </p:txBody>
      </p:sp>
      <p:sp>
        <p:nvSpPr>
          <p:cNvPr id="148482" name="Freeform 3"/>
          <p:cNvSpPr>
            <a:spLocks/>
          </p:cNvSpPr>
          <p:nvPr/>
        </p:nvSpPr>
        <p:spPr bwMode="auto">
          <a:xfrm>
            <a:off x="1830388" y="0"/>
            <a:ext cx="5481637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Blocks-Genesis Doctrine &amp; Doctrines 00405</a:t>
            </a:r>
          </a:p>
        </p:txBody>
      </p:sp>
      <p:sp>
        <p:nvSpPr>
          <p:cNvPr id="15053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3413" name="AutoShape 5" descr="White marble"/>
          <p:cNvSpPr>
            <a:spLocks noChangeArrowheads="1"/>
          </p:cNvSpPr>
          <p:nvPr/>
        </p:nvSpPr>
        <p:spPr bwMode="auto">
          <a:xfrm>
            <a:off x="8382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zh-TW" altLang="en-US" sz="5400" b="1"/>
          </a:p>
        </p:txBody>
      </p:sp>
      <p:sp>
        <p:nvSpPr>
          <p:cNvPr id="273414" name="AutoShape 6" descr="White marble"/>
          <p:cNvSpPr>
            <a:spLocks noChangeArrowheads="1"/>
          </p:cNvSpPr>
          <p:nvPr/>
        </p:nvSpPr>
        <p:spPr bwMode="auto">
          <a:xfrm>
            <a:off x="838200" y="3276600"/>
            <a:ext cx="3048000" cy="19050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教義</a:t>
            </a:r>
            <a:endParaRPr lang="zh-TW" altLang="en-US" sz="6000" b="1">
              <a:latin typeface="Arial Black" charset="0"/>
            </a:endParaRPr>
          </a:p>
        </p:txBody>
      </p:sp>
      <p:sp>
        <p:nvSpPr>
          <p:cNvPr id="273415" name="AutoShape 7" descr="White marble"/>
          <p:cNvSpPr>
            <a:spLocks noChangeArrowheads="1"/>
          </p:cNvSpPr>
          <p:nvPr/>
        </p:nvSpPr>
        <p:spPr bwMode="auto">
          <a:xfrm>
            <a:off x="5181600" y="5181600"/>
            <a:ext cx="3048000" cy="1066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54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創世記</a:t>
            </a:r>
            <a:endParaRPr lang="en-US" sz="5400" b="1">
              <a:effectLst>
                <a:outerShdw blurRad="38100" dist="38100" dir="2700000" algn="tl">
                  <a:srgbClr val="DDDDDD"/>
                </a:outerShdw>
              </a:effectLst>
              <a:latin typeface="新細明體" charset="0"/>
            </a:endParaRPr>
          </a:p>
        </p:txBody>
      </p:sp>
      <p:sp>
        <p:nvSpPr>
          <p:cNvPr id="273416" name="AutoShape 8" descr="White marble"/>
          <p:cNvSpPr>
            <a:spLocks noChangeArrowheads="1"/>
          </p:cNvSpPr>
          <p:nvPr/>
        </p:nvSpPr>
        <p:spPr bwMode="auto">
          <a:xfrm>
            <a:off x="5181600" y="4495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七天創造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7" name="AutoShape 9" descr="White marble"/>
          <p:cNvSpPr>
            <a:spLocks noChangeArrowheads="1"/>
          </p:cNvSpPr>
          <p:nvPr/>
        </p:nvSpPr>
        <p:spPr bwMode="auto">
          <a:xfrm>
            <a:off x="5181600" y="3810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工作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8" name="AutoShape 10" descr="White marble"/>
          <p:cNvSpPr>
            <a:spLocks noChangeArrowheads="1"/>
          </p:cNvSpPr>
          <p:nvPr/>
        </p:nvSpPr>
        <p:spPr bwMode="auto">
          <a:xfrm>
            <a:off x="5181600" y="31242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治理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19" name="AutoShape 11" descr="White marble"/>
          <p:cNvSpPr>
            <a:spLocks noChangeArrowheads="1"/>
          </p:cNvSpPr>
          <p:nvPr/>
        </p:nvSpPr>
        <p:spPr bwMode="auto">
          <a:xfrm>
            <a:off x="5181600" y="24384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咒詛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0" name="AutoShape 12" descr="White marble"/>
          <p:cNvSpPr>
            <a:spLocks noChangeArrowheads="1"/>
          </p:cNvSpPr>
          <p:nvPr/>
        </p:nvSpPr>
        <p:spPr bwMode="auto">
          <a:xfrm>
            <a:off x="5181600" y="17526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末後的亞當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3421" name="AutoShape 13" descr="White marble"/>
          <p:cNvSpPr>
            <a:spLocks noChangeArrowheads="1"/>
          </p:cNvSpPr>
          <p:nvPr/>
        </p:nvSpPr>
        <p:spPr bwMode="auto">
          <a:xfrm>
            <a:off x="5181600" y="10668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第一次降臨</a:t>
            </a:r>
          </a:p>
        </p:txBody>
      </p:sp>
      <p:sp>
        <p:nvSpPr>
          <p:cNvPr id="273422" name="AutoShape 14" descr="White marble"/>
          <p:cNvSpPr>
            <a:spLocks noChangeArrowheads="1"/>
          </p:cNvSpPr>
          <p:nvPr/>
        </p:nvSpPr>
        <p:spPr bwMode="auto">
          <a:xfrm>
            <a:off x="5181600" y="381000"/>
            <a:ext cx="3048000" cy="6858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第二次再來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4" grpId="0" animBg="1" autoUpdateAnimBg="0"/>
      <p:bldP spid="273415" grpId="0" animBg="1" autoUpdateAnimBg="0"/>
      <p:bldP spid="273416" grpId="0" animBg="1" autoUpdateAnimBg="0"/>
      <p:bldP spid="273417" grpId="0" animBg="1" autoUpdateAnimBg="0"/>
      <p:bldP spid="273418" grpId="0" animBg="1" autoUpdateAnimBg="0"/>
      <p:bldP spid="273419" grpId="0" animBg="1" autoUpdateAnimBg="0"/>
      <p:bldP spid="273420" grpId="0" animBg="1" autoUpdateAnimBg="0"/>
      <p:bldP spid="273421" grpId="0" animBg="1" autoUpdateAnimBg="0"/>
      <p:bldP spid="273422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Blocks-God's Word &amp; Man's Opinion 00403</a:t>
            </a:r>
          </a:p>
        </p:txBody>
      </p:sp>
      <p:pic>
        <p:nvPicPr>
          <p:cNvPr id="152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75461" name="AutoShape 5" descr="White marble"/>
          <p:cNvSpPr>
            <a:spLocks noChangeArrowheads="1"/>
          </p:cNvSpPr>
          <p:nvPr/>
        </p:nvSpPr>
        <p:spPr bwMode="auto">
          <a:xfrm>
            <a:off x="10668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 b="1">
                <a:latin typeface="新細明體" charset="0"/>
              </a:rPr>
              <a:t>創造</a:t>
            </a:r>
          </a:p>
          <a:p>
            <a:pPr algn="ctr" eaLnBrk="0" hangingPunct="0">
              <a:defRPr/>
            </a:pPr>
            <a:r>
              <a:rPr lang="zh-TW" altLang="en-US" sz="3200" b="1">
                <a:latin typeface="新細明體" charset="0"/>
              </a:rPr>
              <a:t>神的話語</a:t>
            </a:r>
            <a:endParaRPr lang="zh-TW" altLang="en-US" sz="3200" b="1"/>
          </a:p>
        </p:txBody>
      </p:sp>
      <p:sp>
        <p:nvSpPr>
          <p:cNvPr id="275462" name="AutoShape 6" descr="White marble"/>
          <p:cNvSpPr>
            <a:spLocks noChangeArrowheads="1"/>
          </p:cNvSpPr>
          <p:nvPr/>
        </p:nvSpPr>
        <p:spPr bwMode="auto">
          <a:xfrm>
            <a:off x="10668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律法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3" name="AutoShape 7" descr="White marble"/>
          <p:cNvSpPr>
            <a:spLocks noChangeArrowheads="1"/>
          </p:cNvSpPr>
          <p:nvPr/>
        </p:nvSpPr>
        <p:spPr bwMode="auto">
          <a:xfrm>
            <a:off x="10668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婚姻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4" name="AutoShape 8" descr="White marble"/>
          <p:cNvSpPr>
            <a:spLocks noChangeArrowheads="1"/>
          </p:cNvSpPr>
          <p:nvPr/>
        </p:nvSpPr>
        <p:spPr bwMode="auto">
          <a:xfrm>
            <a:off x="10668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latin typeface="Arial Black" charset="0"/>
              </a:rPr>
              <a:t>道德規範</a:t>
            </a:r>
          </a:p>
        </p:txBody>
      </p:sp>
      <p:sp>
        <p:nvSpPr>
          <p:cNvPr id="275465" name="AutoShape 9" descr="White marble"/>
          <p:cNvSpPr>
            <a:spLocks noChangeArrowheads="1"/>
          </p:cNvSpPr>
          <p:nvPr/>
        </p:nvSpPr>
        <p:spPr bwMode="auto">
          <a:xfrm>
            <a:off x="10668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生命的意義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6" name="AutoShape 10" descr="White marble"/>
          <p:cNvSpPr>
            <a:spLocks noChangeArrowheads="1"/>
          </p:cNvSpPr>
          <p:nvPr/>
        </p:nvSpPr>
        <p:spPr bwMode="auto">
          <a:xfrm>
            <a:off x="5105400" y="4724400"/>
            <a:ext cx="3048000" cy="1676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800">
                <a:latin typeface="新細明體" charset="0"/>
              </a:rPr>
              <a:t>進化論</a:t>
            </a:r>
          </a:p>
          <a:p>
            <a:pPr algn="ctr" eaLnBrk="0" hangingPunct="0">
              <a:defRPr/>
            </a:pPr>
            <a:r>
              <a:rPr lang="zh-TW" altLang="en-U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新細明體" charset="0"/>
              </a:rPr>
              <a:t>人的意見</a:t>
            </a:r>
            <a:endParaRPr lang="zh-TW" altLang="en-US" sz="3200" b="1"/>
          </a:p>
        </p:txBody>
      </p:sp>
      <p:sp>
        <p:nvSpPr>
          <p:cNvPr id="275467" name="AutoShape 11" descr="White marble"/>
          <p:cNvSpPr>
            <a:spLocks noChangeArrowheads="1"/>
          </p:cNvSpPr>
          <p:nvPr/>
        </p:nvSpPr>
        <p:spPr bwMode="auto">
          <a:xfrm>
            <a:off x="5105400" y="37338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不法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8" name="AutoShape 12" descr="White marble"/>
          <p:cNvSpPr>
            <a:spLocks noChangeArrowheads="1"/>
          </p:cNvSpPr>
          <p:nvPr/>
        </p:nvSpPr>
        <p:spPr bwMode="auto">
          <a:xfrm>
            <a:off x="5105400" y="27432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同性戀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69" name="AutoShape 13" descr="White marble"/>
          <p:cNvSpPr>
            <a:spLocks noChangeArrowheads="1"/>
          </p:cNvSpPr>
          <p:nvPr/>
        </p:nvSpPr>
        <p:spPr bwMode="auto">
          <a:xfrm>
            <a:off x="5105400" y="1752600"/>
            <a:ext cx="3048000" cy="9906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色情刋物</a:t>
            </a:r>
            <a:endParaRPr lang="zh-TW" altLang="en-US" sz="4000" b="1">
              <a:latin typeface="Arial Black" charset="0"/>
            </a:endParaRPr>
          </a:p>
        </p:txBody>
      </p:sp>
      <p:sp>
        <p:nvSpPr>
          <p:cNvPr id="275470" name="AutoShape 14" descr="White marble"/>
          <p:cNvSpPr>
            <a:spLocks noChangeArrowheads="1"/>
          </p:cNvSpPr>
          <p:nvPr/>
        </p:nvSpPr>
        <p:spPr bwMode="auto">
          <a:xfrm>
            <a:off x="5105400" y="457200"/>
            <a:ext cx="3048000" cy="1295400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Arial Black" charset="0"/>
              </a:rPr>
              <a:t>墮胎</a:t>
            </a:r>
            <a:endParaRPr lang="zh-TW" altLang="en-US" sz="4000" b="1"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62" grpId="0" animBg="1" autoUpdateAnimBg="0"/>
      <p:bldP spid="275463" grpId="0" animBg="1" autoUpdateAnimBg="0"/>
      <p:bldP spid="275464" grpId="0" animBg="1" autoUpdateAnimBg="0"/>
      <p:bldP spid="275465" grpId="0" animBg="1" autoUpdateAnimBg="0"/>
      <p:bldP spid="275466" grpId="0" animBg="1" autoUpdateAnimBg="0"/>
      <p:bldP spid="275467" grpId="0" animBg="1" autoUpdateAnimBg="0"/>
      <p:bldP spid="275468" grpId="0" animBg="1" autoUpdateAnimBg="0"/>
      <p:bldP spid="275469" grpId="0" animBg="1" autoUpdateAnimBg="0"/>
      <p:bldP spid="275470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Q335-Sagan 00434</a:t>
            </a:r>
          </a:p>
        </p:txBody>
      </p:sp>
      <p:sp>
        <p:nvSpPr>
          <p:cNvPr id="257028" name="Rectangle 4"/>
          <p:cNvSpPr>
            <a:spLocks noChangeArrowheads="1"/>
          </p:cNvSpPr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gradFill rotWithShape="0">
            <a:gsLst>
              <a:gs pos="0">
                <a:srgbClr val="6D0D19"/>
              </a:gs>
              <a:gs pos="100000">
                <a:srgbClr val="6D0D1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latin typeface="Arial" pitchFamily="-12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52400" y="973138"/>
            <a:ext cx="88392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ja-JP" altLang="en-US" sz="4800">
                <a:solidFill>
                  <a:srgbClr val="FFFFFF"/>
                </a:solidFill>
                <a:cs typeface="ＭＳ Ｐゴシック" charset="0"/>
              </a:rPr>
              <a:t>“</a:t>
            </a:r>
            <a:r>
              <a:rPr lang="zh-TW" altLang="en-US" sz="6000">
                <a:solidFill>
                  <a:srgbClr val="FFFFFF"/>
                </a:solidFill>
                <a:cs typeface="ＭＳ Ｐゴシック" charset="0"/>
              </a:rPr>
              <a:t>進化論的秘訣在時間和死亡。時 間使有益的突變慢慢累積起來。死亡容讓新的品種可以</a:t>
            </a:r>
            <a:r>
              <a:rPr lang="zh-TW" altLang="en-US" sz="6000">
                <a:solidFill>
                  <a:srgbClr val="FFFFFF"/>
                </a:solidFill>
                <a:ea typeface="新細明體" charset="0"/>
                <a:cs typeface="新細明體" charset="0"/>
              </a:rPr>
              <a:t>產</a:t>
            </a:r>
            <a:r>
              <a:rPr lang="zh-TW" altLang="en-US" sz="6000">
                <a:solidFill>
                  <a:srgbClr val="FFFFFF"/>
                </a:solidFill>
                <a:cs typeface="ＭＳ Ｐゴシック" charset="0"/>
              </a:rPr>
              <a:t>生</a:t>
            </a:r>
            <a:r>
              <a:rPr lang="zh-TW" altLang="en-US" sz="4800">
                <a:solidFill>
                  <a:srgbClr val="FFFFFF"/>
                </a:solidFill>
                <a:cs typeface="ＭＳ Ｐゴシック" charset="0"/>
              </a:rPr>
              <a:t>。</a:t>
            </a:r>
            <a:r>
              <a:rPr lang="en-US" altLang="ja-JP" sz="4800">
                <a:solidFill>
                  <a:srgbClr val="FFFFFF"/>
                </a:solidFill>
                <a:cs typeface="ＭＳ Ｐゴシック" charset="0"/>
              </a:rPr>
              <a:t>”</a:t>
            </a:r>
            <a:endParaRPr lang="en-US" sz="4800">
              <a:solidFill>
                <a:srgbClr val="FFFFFF"/>
              </a:solidFill>
              <a:cs typeface="ＭＳ Ｐゴシック" charset="0"/>
            </a:endParaRPr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4EFBC4-931D-0845-ACE6-D2021D555725}"/>
              </a:ext>
            </a:extLst>
          </p:cNvPr>
          <p:cNvGrpSpPr/>
          <p:nvPr/>
        </p:nvGrpSpPr>
        <p:grpSpPr>
          <a:xfrm>
            <a:off x="0" y="231775"/>
            <a:ext cx="9586913" cy="6392863"/>
            <a:chOff x="0" y="231775"/>
            <a:chExt cx="9586913" cy="6392863"/>
          </a:xfrm>
        </p:grpSpPr>
        <p:sp>
          <p:nvSpPr>
            <p:cNvPr id="156674" name="Freeform 3"/>
            <p:cNvSpPr>
              <a:spLocks/>
            </p:cNvSpPr>
            <p:nvPr/>
          </p:nvSpPr>
          <p:spPr bwMode="auto">
            <a:xfrm>
              <a:off x="0" y="231775"/>
              <a:ext cx="9144000" cy="6392863"/>
            </a:xfrm>
            <a:custGeom>
              <a:avLst/>
              <a:gdLst>
                <a:gd name="T0" fmla="*/ 0 w 10000"/>
                <a:gd name="T1" fmla="*/ 0 h 10000"/>
                <a:gd name="T2" fmla="*/ 2147483647 w 10000"/>
                <a:gd name="T3" fmla="*/ 0 h 10000"/>
                <a:gd name="T4" fmla="*/ 2147483647 w 10000"/>
                <a:gd name="T5" fmla="*/ 2147483647 h 10000"/>
                <a:gd name="T6" fmla="*/ 0 w 10000"/>
                <a:gd name="T7" fmla="*/ 2147483647 h 10000"/>
                <a:gd name="T8" fmla="*/ 0 w 10000"/>
                <a:gd name="T9" fmla="*/ 0 h 1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00"/>
                <a:gd name="T16" fmla="*/ 0 h 10000"/>
                <a:gd name="T17" fmla="*/ 10000 w 10000"/>
                <a:gd name="T18" fmla="*/ 10000 h 1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77" name="AutoShape 6"/>
            <p:cNvSpPr>
              <a:spLocks noChangeArrowheads="1"/>
            </p:cNvSpPr>
            <p:nvPr/>
          </p:nvSpPr>
          <p:spPr bwMode="auto">
            <a:xfrm>
              <a:off x="5319713" y="1300829"/>
              <a:ext cx="4267200" cy="2286000"/>
            </a:xfrm>
            <a:prstGeom prst="irregularSeal1">
              <a:avLst/>
            </a:prstGeom>
            <a:solidFill>
              <a:srgbClr val="E6B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2017C8-92F9-ED49-9C29-952C9DBEAB2D}"/>
                </a:ext>
              </a:extLst>
            </p:cNvPr>
            <p:cNvSpPr/>
            <p:nvPr/>
          </p:nvSpPr>
          <p:spPr>
            <a:xfrm>
              <a:off x="365125" y="2132856"/>
              <a:ext cx="2478683" cy="1800200"/>
            </a:xfrm>
            <a:prstGeom prst="rect">
              <a:avLst/>
            </a:prstGeom>
            <a:solidFill>
              <a:srgbClr val="DE00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1CC6E-BA72-E14A-8D10-9D40C68C766C}"/>
                </a:ext>
              </a:extLst>
            </p:cNvPr>
            <p:cNvSpPr/>
            <p:nvPr/>
          </p:nvSpPr>
          <p:spPr>
            <a:xfrm>
              <a:off x="1742370" y="247612"/>
              <a:ext cx="5277902" cy="1200660"/>
            </a:xfrm>
            <a:prstGeom prst="rect">
              <a:avLst/>
            </a:prstGeom>
            <a:solidFill>
              <a:srgbClr val="FEFFF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-819472"/>
            <a:ext cx="8408987" cy="693075"/>
          </a:xfrm>
        </p:spPr>
        <p:txBody>
          <a:bodyPr/>
          <a:lstStyle/>
          <a:p>
            <a:pPr indent="0" eaLnBrk="1" hangingPunct="1"/>
            <a:r>
              <a:rPr lang="en-US" dirty="0">
                <a:latin typeface="Arial" charset="0"/>
              </a:rPr>
              <a:t>Evolution: Death-Man 00413</a:t>
            </a: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340321" y="487007"/>
            <a:ext cx="5181600" cy="1098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6600" b="1" dirty="0">
                <a:solidFill>
                  <a:schemeClr val="bg1"/>
                </a:solidFill>
                <a:latin typeface="Arial Black" charset="0"/>
              </a:rPr>
              <a:t>進化論</a:t>
            </a:r>
            <a:endParaRPr lang="en-US" sz="6000" b="1" dirty="0">
              <a:latin typeface="Arial Black" charset="0"/>
            </a:endParaRPr>
          </a:p>
        </p:txBody>
      </p:sp>
      <p:sp>
        <p:nvSpPr>
          <p:cNvPr id="156676" name="Text Box 5"/>
          <p:cNvSpPr txBox="1">
            <a:spLocks noChangeArrowheads="1"/>
          </p:cNvSpPr>
          <p:nvPr/>
        </p:nvSpPr>
        <p:spPr bwMode="auto">
          <a:xfrm>
            <a:off x="316632" y="1916832"/>
            <a:ext cx="2743200" cy="228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 dirty="0">
                <a:solidFill>
                  <a:srgbClr val="FFFFFF"/>
                </a:solidFill>
                <a:latin typeface="Arial Black" charset="0"/>
              </a:rPr>
              <a:t>死亡</a:t>
            </a:r>
          </a:p>
          <a:p>
            <a:pPr algn="ctr"/>
            <a:r>
              <a:rPr lang="zh-TW" altLang="en-US" sz="3200" dirty="0">
                <a:solidFill>
                  <a:srgbClr val="FFFFFF"/>
                </a:solidFill>
                <a:latin typeface="Arial Black" charset="0"/>
              </a:rPr>
              <a:t>流血</a:t>
            </a:r>
            <a:br>
              <a:rPr lang="zh-TW" altLang="en-US" sz="3200" dirty="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 dirty="0">
                <a:solidFill>
                  <a:srgbClr val="FFFFFF"/>
                </a:solidFill>
                <a:latin typeface="Arial Black" charset="0"/>
              </a:rPr>
              <a:t>痛苦</a:t>
            </a:r>
            <a:br>
              <a:rPr lang="zh-TW" altLang="en-US" sz="3200" dirty="0">
                <a:solidFill>
                  <a:srgbClr val="FFFFFF"/>
                </a:solidFill>
                <a:latin typeface="Arial Black" charset="0"/>
              </a:rPr>
            </a:br>
            <a:r>
              <a:rPr lang="zh-TW" altLang="en-US" sz="3200" dirty="0">
                <a:solidFill>
                  <a:srgbClr val="FFFFFF"/>
                </a:solidFill>
                <a:latin typeface="Arial Black" charset="0"/>
              </a:rPr>
              <a:t>疾病</a:t>
            </a:r>
          </a:p>
        </p:txBody>
      </p:sp>
      <p:sp>
        <p:nvSpPr>
          <p:cNvPr id="156678" name="Text Box 7"/>
          <p:cNvSpPr txBox="1">
            <a:spLocks noChangeArrowheads="1"/>
          </p:cNvSpPr>
          <p:nvPr/>
        </p:nvSpPr>
        <p:spPr bwMode="auto">
          <a:xfrm>
            <a:off x="5854525" y="1954935"/>
            <a:ext cx="2655887" cy="823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 dirty="0">
                <a:latin typeface="Arial Black" charset="0"/>
              </a:rPr>
              <a:t>人的生存</a:t>
            </a:r>
            <a:r>
              <a:rPr lang="zh-TW" altLang="en-US" sz="2800" dirty="0">
                <a:latin typeface="Arial Black" charset="0"/>
              </a:rPr>
              <a:t> </a:t>
            </a:r>
            <a:endParaRPr lang="en-US" sz="1400" dirty="0">
              <a:latin typeface="Arial Black" charset="0"/>
            </a:endParaRP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Creation: Actions-Death 00412</a:t>
            </a:r>
          </a:p>
        </p:txBody>
      </p:sp>
      <p:sp>
        <p:nvSpPr>
          <p:cNvPr id="158722" name="Freeform 3"/>
          <p:cNvSpPr>
            <a:spLocks/>
          </p:cNvSpPr>
          <p:nvPr/>
        </p:nvSpPr>
        <p:spPr bwMode="auto">
          <a:xfrm>
            <a:off x="0" y="231775"/>
            <a:ext cx="9144000" cy="6392863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23" name="Text Box 4"/>
          <p:cNvSpPr txBox="1">
            <a:spLocks noChangeArrowheads="1"/>
          </p:cNvSpPr>
          <p:nvPr/>
        </p:nvSpPr>
        <p:spPr bwMode="auto">
          <a:xfrm>
            <a:off x="2000250" y="457200"/>
            <a:ext cx="4629150" cy="100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>
                <a:latin typeface="Arial Black" charset="0"/>
              </a:rPr>
              <a:t>創造論</a:t>
            </a:r>
          </a:p>
        </p:txBody>
      </p:sp>
      <p:sp>
        <p:nvSpPr>
          <p:cNvPr id="158724" name="AutoShape 5"/>
          <p:cNvSpPr>
            <a:spLocks noChangeArrowheads="1"/>
          </p:cNvSpPr>
          <p:nvPr/>
        </p:nvSpPr>
        <p:spPr bwMode="auto">
          <a:xfrm>
            <a:off x="1752600" y="1295400"/>
            <a:ext cx="4267200" cy="2286000"/>
          </a:xfrm>
          <a:prstGeom prst="irregularSeal1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Text Box 6"/>
          <p:cNvSpPr txBox="1">
            <a:spLocks noChangeArrowheads="1"/>
          </p:cNvSpPr>
          <p:nvPr/>
        </p:nvSpPr>
        <p:spPr bwMode="auto">
          <a:xfrm>
            <a:off x="2438400" y="1828800"/>
            <a:ext cx="2655888" cy="701675"/>
          </a:xfrm>
          <a:prstGeom prst="rect">
            <a:avLst/>
          </a:prstGeom>
          <a:solidFill>
            <a:srgbClr val="E6B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latin typeface="Arial Black" charset="0"/>
              </a:rPr>
              <a:t>人的行為</a:t>
            </a:r>
            <a:endParaRPr lang="en-US" sz="4000" b="1">
              <a:latin typeface="Arial Black" charset="0"/>
            </a:endParaRPr>
          </a:p>
        </p:txBody>
      </p:sp>
      <p:sp>
        <p:nvSpPr>
          <p:cNvPr id="158726" name="Text Box 7"/>
          <p:cNvSpPr txBox="1">
            <a:spLocks noChangeArrowheads="1"/>
          </p:cNvSpPr>
          <p:nvPr/>
        </p:nvSpPr>
        <p:spPr bwMode="auto">
          <a:xfrm>
            <a:off x="7162800" y="3733800"/>
            <a:ext cx="1295400" cy="1158875"/>
          </a:xfrm>
          <a:prstGeom prst="rect">
            <a:avLst/>
          </a:prstGeom>
          <a:solidFill>
            <a:srgbClr val="CCC3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2800" b="1">
                <a:latin typeface="Alan Den" charset="0"/>
              </a:rPr>
              <a:t>死亡</a:t>
            </a:r>
          </a:p>
          <a:p>
            <a:pPr algn="ctr"/>
            <a:endParaRPr lang="en-US" sz="2800">
              <a:latin typeface="Alan Den" charset="0"/>
            </a:endParaRPr>
          </a:p>
          <a:p>
            <a:pPr algn="ctr"/>
            <a:endParaRPr lang="en-US" sz="1400">
              <a:latin typeface="Alan Den" charset="0"/>
            </a:endParaRP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Reinterpretations 00363</a:t>
            </a:r>
          </a:p>
        </p:txBody>
      </p:sp>
      <p:pic>
        <p:nvPicPr>
          <p:cNvPr id="1607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solidFill>
            <a:srgbClr val="BF002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新理</a:t>
            </a:r>
            <a:r>
              <a:rPr lang="ja-JP" altLang="en-US" sz="61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华文细黑" charset="0"/>
                <a:cs typeface="华文细黑" charset="0"/>
              </a:rPr>
              <a:t>论</a:t>
            </a:r>
            <a:endParaRPr lang="en-US" sz="61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华文细黑" charset="0"/>
              <a:cs typeface="华文细黑" charset="0"/>
            </a:endParaRPr>
          </a:p>
        </p:txBody>
      </p:sp>
      <p:sp>
        <p:nvSpPr>
          <p:cNvPr id="160772" name="Text Box 5"/>
          <p:cNvSpPr txBox="1">
            <a:spLocks noChangeArrowheads="1"/>
          </p:cNvSpPr>
          <p:nvPr/>
        </p:nvSpPr>
        <p:spPr bwMode="auto">
          <a:xfrm>
            <a:off x="533400" y="1679575"/>
            <a:ext cx="2216150" cy="579438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TW" altLang="en-US" sz="3200" b="1">
                <a:solidFill>
                  <a:srgbClr val="FFFFFF"/>
                </a:solidFill>
              </a:rPr>
              <a:t>局部洪水論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60773" name="Text Box 6"/>
          <p:cNvSpPr txBox="1">
            <a:spLocks noChangeArrowheads="1"/>
          </p:cNvSpPr>
          <p:nvPr/>
        </p:nvSpPr>
        <p:spPr bwMode="auto">
          <a:xfrm>
            <a:off x="3498850" y="1274763"/>
            <a:ext cx="2139950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神導</a:t>
            </a:r>
          </a:p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進化論</a:t>
            </a:r>
          </a:p>
        </p:txBody>
      </p:sp>
      <p:sp>
        <p:nvSpPr>
          <p:cNvPr id="160774" name="Text Box 7"/>
          <p:cNvSpPr txBox="1">
            <a:spLocks noChangeArrowheads="1"/>
          </p:cNvSpPr>
          <p:nvPr/>
        </p:nvSpPr>
        <p:spPr bwMode="auto">
          <a:xfrm>
            <a:off x="457200" y="5105400"/>
            <a:ext cx="2516188" cy="13112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漸進創造論</a:t>
            </a:r>
          </a:p>
        </p:txBody>
      </p:sp>
      <p:sp>
        <p:nvSpPr>
          <p:cNvPr id="160775" name="Text Box 8"/>
          <p:cNvSpPr txBox="1">
            <a:spLocks noChangeArrowheads="1"/>
          </p:cNvSpPr>
          <p:nvPr/>
        </p:nvSpPr>
        <p:spPr bwMode="auto">
          <a:xfrm>
            <a:off x="3429000" y="5715000"/>
            <a:ext cx="1981200" cy="762000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>
                <a:solidFill>
                  <a:srgbClr val="FFFFFF"/>
                </a:solidFill>
              </a:rPr>
              <a:t>重造論</a:t>
            </a:r>
          </a:p>
        </p:txBody>
      </p:sp>
      <p:sp>
        <p:nvSpPr>
          <p:cNvPr id="160776" name="Text Box 9"/>
          <p:cNvSpPr txBox="1">
            <a:spLocks noChangeArrowheads="1"/>
          </p:cNvSpPr>
          <p:nvPr/>
        </p:nvSpPr>
        <p:spPr bwMode="auto">
          <a:xfrm>
            <a:off x="6100763" y="5486400"/>
            <a:ext cx="2012950" cy="823913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800" b="1">
                <a:solidFill>
                  <a:srgbClr val="FFFFFF"/>
                </a:solidFill>
              </a:rPr>
              <a:t>外框論</a:t>
            </a:r>
            <a:endParaRPr lang="en-US" sz="4800" b="1">
              <a:solidFill>
                <a:srgbClr val="FFFFFF"/>
              </a:solidFill>
            </a:endParaRPr>
          </a:p>
        </p:txBody>
      </p:sp>
      <p:sp>
        <p:nvSpPr>
          <p:cNvPr id="160777" name="Text Box 10"/>
          <p:cNvSpPr txBox="1">
            <a:spLocks noChangeArrowheads="1"/>
          </p:cNvSpPr>
          <p:nvPr/>
        </p:nvSpPr>
        <p:spPr bwMode="auto">
          <a:xfrm>
            <a:off x="5791200" y="1574800"/>
            <a:ext cx="2724150" cy="701675"/>
          </a:xfrm>
          <a:prstGeom prst="rect">
            <a:avLst/>
          </a:prstGeom>
          <a:solidFill>
            <a:srgbClr val="1E1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000" b="1">
                <a:solidFill>
                  <a:srgbClr val="FFFFFF"/>
                </a:solidFill>
              </a:rPr>
              <a:t>一日千年論</a:t>
            </a:r>
          </a:p>
        </p:txBody>
      </p:sp>
      <p:sp>
        <p:nvSpPr>
          <p:cNvPr id="160778" name="Text Box 11"/>
          <p:cNvSpPr txBox="1">
            <a:spLocks noChangeArrowheads="1"/>
          </p:cNvSpPr>
          <p:nvPr/>
        </p:nvSpPr>
        <p:spPr bwMode="auto">
          <a:xfrm>
            <a:off x="3048000" y="3657600"/>
            <a:ext cx="2743200" cy="823913"/>
          </a:xfrm>
          <a:prstGeom prst="rect">
            <a:avLst/>
          </a:prstGeom>
          <a:solidFill>
            <a:srgbClr val="B4C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>
                <a:ea typeface="DFKai-SB" charset="0"/>
                <a:cs typeface="DFKai-SB" charset="0"/>
              </a:rPr>
              <a:t>創世記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Black</a:t>
            </a:r>
          </a:p>
        </p:txBody>
      </p:sp>
      <p:sp>
        <p:nvSpPr>
          <p:cNvPr id="162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6281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历史</a:t>
            </a:r>
          </a:p>
          <a:p>
            <a:pPr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Times" charset="0"/>
                <a:cs typeface="Arial" charset="0"/>
              </a:rPr>
              <a:t> 舞台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28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rgbClr val="FFA27C"/>
                </a:solidFill>
                <a:latin typeface="Comic Sans MS" charset="0"/>
                <a:cs typeface="Arial" charset="0"/>
              </a:rPr>
              <a:t> </a:t>
            </a: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23</a:t>
            </a:r>
          </a:p>
        </p:txBody>
      </p:sp>
      <p:pic>
        <p:nvPicPr>
          <p:cNvPr id="292871" name="Picture 7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2" name="Picture 8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3" name="Picture 9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 r="519" b="1036"/>
          <a:stretch>
            <a:fillRect/>
          </a:stretch>
        </p:blipFill>
        <p:spPr bwMode="auto">
          <a:xfrm>
            <a:off x="138113" y="331788"/>
            <a:ext cx="3208337" cy="2133600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4" name="Picture 10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5" name="Picture 11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6" name="Picture 12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7" name="Picture 13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2878" name="Picture 14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80" name="Text Box 16"/>
          <p:cNvSpPr txBox="1">
            <a:spLocks noChangeArrowheads="1"/>
          </p:cNvSpPr>
          <p:nvPr/>
        </p:nvSpPr>
        <p:spPr bwMode="auto">
          <a:xfrm>
            <a:off x="1782763" y="44450"/>
            <a:ext cx="27352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zh-CN" sz="1400" b="1">
                <a:cs typeface="Arial" charset="0"/>
              </a:rPr>
              <a:t>民</a:t>
            </a:r>
            <a:r>
              <a:rPr lang="zh-CN" altLang="en-US" sz="1400" b="1">
                <a:solidFill>
                  <a:srgbClr val="00DFCA"/>
                </a:solidFill>
                <a:cs typeface="Arial" charset="0"/>
              </a:rPr>
              <a:t> </a:t>
            </a:r>
            <a:r>
              <a:rPr lang="en-US" altLang="zh-CN" sz="1400" b="1">
                <a:cs typeface="Arial" charset="0"/>
              </a:rPr>
              <a:t>32:49; 34:1</a:t>
            </a:r>
          </a:p>
        </p:txBody>
      </p:sp>
      <p:sp>
        <p:nvSpPr>
          <p:cNvPr id="292881" name="Text Box 17"/>
          <p:cNvSpPr txBox="1">
            <a:spLocks noChangeArrowheads="1"/>
          </p:cNvSpPr>
          <p:nvPr/>
        </p:nvSpPr>
        <p:spPr bwMode="auto">
          <a:xfrm>
            <a:off x="1352550" y="1800225"/>
            <a:ext cx="63515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chemeClr val="accent1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chemeClr val="accent1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chemeClr val="accent1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2" name="Text Box 18"/>
          <p:cNvSpPr txBox="1">
            <a:spLocks noChangeArrowheads="1"/>
          </p:cNvSpPr>
          <p:nvPr/>
        </p:nvSpPr>
        <p:spPr bwMode="auto">
          <a:xfrm>
            <a:off x="2209800" y="179705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0000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rgbClr val="FF0000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2883" name="Text Box 19"/>
          <p:cNvSpPr txBox="1">
            <a:spLocks noChangeArrowheads="1"/>
          </p:cNvSpPr>
          <p:nvPr/>
        </p:nvSpPr>
        <p:spPr bwMode="auto">
          <a:xfrm>
            <a:off x="2206625" y="1803400"/>
            <a:ext cx="4649788" cy="338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不会吧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…   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在此地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?</a:t>
            </a:r>
          </a:p>
          <a:p>
            <a:pPr algn="ctr">
              <a:defRPr/>
            </a:pPr>
            <a:r>
              <a:rPr lang="zh-CN" altLang="en-US" sz="7200" b="1">
                <a:solidFill>
                  <a:srgbClr val="FFEA18"/>
                </a:solidFill>
                <a:cs typeface="Arial" charset="0"/>
              </a:rPr>
              <a:t>四十年</a:t>
            </a:r>
            <a:r>
              <a:rPr lang="en-US" altLang="zh-CN" sz="7200" b="1">
                <a:solidFill>
                  <a:srgbClr val="FFEA18"/>
                </a:solidFill>
                <a:cs typeface="Arial" charset="0"/>
              </a:rPr>
              <a:t>?</a:t>
            </a:r>
            <a:r>
              <a:rPr lang="en-US" altLang="zh-CN" sz="7200" b="1">
                <a:solidFill>
                  <a:srgbClr val="FFEA18"/>
                </a:solidFill>
                <a:latin typeface="Comic Sans MS" charset="0"/>
                <a:cs typeface="Arial" charset="0"/>
              </a:rPr>
              <a:t> </a:t>
            </a:r>
            <a:endParaRPr lang="en-US" altLang="zh-CN" sz="1600" b="1">
              <a:solidFill>
                <a:srgbClr val="00DFCA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52242" name="Text Box 20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grpSp>
        <p:nvGrpSpPr>
          <p:cNvPr id="52243" name="Group 2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52244" name="Group 2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52246" name="Group 2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52248" name="Group 24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2250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2252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3" name="Rectangle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2254" name="AutoShap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5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6" name="AutoShap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2257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8" name="Line 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5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0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1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2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2263" name="Line 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64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225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2249" name="Rectangle 40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2247" name="Rectangle 41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2245" name="Rectangle 42"/>
            <p:cNvSpPr>
              <a:spLocks noChangeArrowheads="1"/>
            </p:cNvSpPr>
            <p:nvPr/>
          </p:nvSpPr>
          <p:spPr bwMode="auto">
            <a:xfrm>
              <a:off x="5189" y="2755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2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  <p:bldP spid="292872" grpId="0" autoUpdateAnimBg="0"/>
      <p:bldP spid="292873" grpId="0" autoUpdateAnimBg="0"/>
      <p:bldP spid="292878" grpId="0" autoUpdateAnimBg="0"/>
      <p:bldP spid="292881" grpId="0"/>
      <p:bldP spid="292882" grpId="0"/>
      <p:bldP spid="29288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2" descr="1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066800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cs typeface="+mj-cs"/>
              </a:rPr>
              <a:t>現今主要的觀點</a:t>
            </a:r>
            <a:endParaRPr lang="en-US" sz="4800" b="1" dirty="0">
              <a:effectLst>
                <a:glow rad="127000">
                  <a:schemeClr val="tx1"/>
                </a:glow>
              </a:effectLst>
              <a:cs typeface="+mj-cs"/>
            </a:endParaRPr>
          </a:p>
        </p:txBody>
      </p:sp>
      <p:sp>
        <p:nvSpPr>
          <p:cNvPr id="2427908" name="Rectangle 4"/>
          <p:cNvSpPr>
            <a:spLocks noChangeArrowheads="1"/>
          </p:cNvSpPr>
          <p:nvPr/>
        </p:nvSpPr>
        <p:spPr bwMode="auto">
          <a:xfrm>
            <a:off x="220663" y="1905000"/>
            <a:ext cx="895985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1313" marR="0" lvl="0" indent="-341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I.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我們的神是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王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，祂創造了一切與人類想法相反的東西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。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 1) </a:t>
            </a:r>
          </a:p>
        </p:txBody>
      </p:sp>
      <p:sp>
        <p:nvSpPr>
          <p:cNvPr id="2427909" name="Rectangle 5"/>
          <p:cNvSpPr>
            <a:spLocks noChangeArrowheads="1"/>
          </p:cNvSpPr>
          <p:nvPr/>
        </p:nvSpPr>
        <p:spPr bwMode="auto">
          <a:xfrm>
            <a:off x="107950" y="3565525"/>
            <a:ext cx="88153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marR="0" lvl="0" indent="-576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II.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現今，創造論和神的王權都不斷受到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擊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427910" name="Rectangle 6"/>
          <p:cNvSpPr>
            <a:spLocks noChangeArrowheads="1"/>
          </p:cNvSpPr>
          <p:nvPr/>
        </p:nvSpPr>
        <p:spPr bwMode="auto">
          <a:xfrm>
            <a:off x="76200" y="5013325"/>
            <a:ext cx="9067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576263" marR="0" lvl="0" indent="-576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III.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神是王也是創造者，我們必需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保衞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一切對神的抨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+mn-cs"/>
              </a:rPr>
              <a:t>擊。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388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7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908" grpId="0" build="p" autoUpdateAnimBg="0"/>
      <p:bldP spid="2427909" grpId="0" build="p" autoUpdateAnimBg="0"/>
      <p:bldP spid="242791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Words &amp; Music: Marc Byrd,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Steve Hindalong</a:t>
            </a:r>
          </a:p>
        </p:txBody>
      </p:sp>
      <p:pic>
        <p:nvPicPr>
          <p:cNvPr id="320514" name="Picture 2" descr="宇宙"/>
          <p:cNvPicPr>
            <a:picLocks noChangeAspect="1" noChangeArrowheads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893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b="1" u="sng" dirty="0">
                <a:solidFill>
                  <a:schemeClr val="bg1"/>
                </a:solidFill>
                <a:cs typeface="+mj-cs"/>
              </a:rPr>
              <a:t>主要概念</a:t>
            </a:r>
            <a:endParaRPr lang="en-US" b="1" dirty="0">
              <a:cs typeface="+mj-cs"/>
            </a:endParaRPr>
          </a:p>
        </p:txBody>
      </p:sp>
      <p:sp>
        <p:nvSpPr>
          <p:cNvPr id="2428932" name="Rectangle 4"/>
          <p:cNvSpPr>
            <a:spLocks noChangeArrowheads="1"/>
          </p:cNvSpPr>
          <p:nvPr/>
        </p:nvSpPr>
        <p:spPr bwMode="auto">
          <a:xfrm>
            <a:off x="152400" y="2971800"/>
            <a:ext cx="8915400" cy="2438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我們如何與現今的異教哲學作戰？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保衞神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</a:b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作為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創造者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和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君主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62453"/>
      </p:ext>
    </p:extLst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Castles-Problem: Evolution &amp; Creation 00408</a:t>
            </a:r>
          </a:p>
        </p:txBody>
      </p:sp>
      <p:pic>
        <p:nvPicPr>
          <p:cNvPr id="164866" name="Picture 3" descr="Castle-Prob Evol+Crea 00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4"/>
          <p:cNvSpPr txBox="1">
            <a:spLocks noChangeArrowheads="1"/>
          </p:cNvSpPr>
          <p:nvPr/>
        </p:nvSpPr>
        <p:spPr bwMode="auto">
          <a:xfrm>
            <a:off x="2514600" y="5486400"/>
            <a:ext cx="1828800" cy="579438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</a:p>
        </p:txBody>
      </p:sp>
      <p:sp>
        <p:nvSpPr>
          <p:cNvPr id="164868" name="Text Box 5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</a:p>
        </p:txBody>
      </p:sp>
      <p:sp>
        <p:nvSpPr>
          <p:cNvPr id="164869" name="Oval 6"/>
          <p:cNvSpPr>
            <a:spLocks noChangeArrowheads="1"/>
          </p:cNvSpPr>
          <p:nvPr/>
        </p:nvSpPr>
        <p:spPr bwMode="auto">
          <a:xfrm>
            <a:off x="1219200" y="152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墮胎</a:t>
            </a:r>
          </a:p>
        </p:txBody>
      </p:sp>
      <p:sp>
        <p:nvSpPr>
          <p:cNvPr id="164870" name="Oval 7"/>
          <p:cNvSpPr>
            <a:spLocks noChangeArrowheads="1"/>
          </p:cNvSpPr>
          <p:nvPr/>
        </p:nvSpPr>
        <p:spPr bwMode="auto">
          <a:xfrm>
            <a:off x="1371600" y="12954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</a:p>
        </p:txBody>
      </p:sp>
      <p:sp>
        <p:nvSpPr>
          <p:cNvPr id="164871" name="Oval 8"/>
          <p:cNvSpPr>
            <a:spLocks noChangeArrowheads="1"/>
          </p:cNvSpPr>
          <p:nvPr/>
        </p:nvSpPr>
        <p:spPr bwMode="auto">
          <a:xfrm>
            <a:off x="2514600" y="76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</a:p>
        </p:txBody>
      </p:sp>
      <p:sp>
        <p:nvSpPr>
          <p:cNvPr id="164872" name="Oval 9"/>
          <p:cNvSpPr>
            <a:spLocks noChangeArrowheads="1"/>
          </p:cNvSpPr>
          <p:nvPr/>
        </p:nvSpPr>
        <p:spPr bwMode="auto">
          <a:xfrm>
            <a:off x="2590800" y="1219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色情</a:t>
            </a:r>
          </a:p>
        </p:txBody>
      </p:sp>
      <p:sp>
        <p:nvSpPr>
          <p:cNvPr id="164873" name="Oval 10"/>
          <p:cNvSpPr>
            <a:spLocks noChangeArrowheads="1"/>
          </p:cNvSpPr>
          <p:nvPr/>
        </p:nvSpPr>
        <p:spPr bwMode="auto">
          <a:xfrm>
            <a:off x="3657600" y="1143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種族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歧視</a:t>
            </a:r>
          </a:p>
        </p:txBody>
      </p:sp>
      <p:sp>
        <p:nvSpPr>
          <p:cNvPr id="164874" name="Oval 11"/>
          <p:cNvSpPr>
            <a:spLocks noChangeArrowheads="1"/>
          </p:cNvSpPr>
          <p:nvPr/>
        </p:nvSpPr>
        <p:spPr bwMode="auto">
          <a:xfrm>
            <a:off x="3886200" y="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8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4875" name="Text Box 12"/>
          <p:cNvSpPr txBox="1">
            <a:spLocks noChangeArrowheads="1"/>
          </p:cNvSpPr>
          <p:nvPr/>
        </p:nvSpPr>
        <p:spPr bwMode="auto">
          <a:xfrm>
            <a:off x="5638800" y="228600"/>
            <a:ext cx="3048000" cy="17367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5400" b="1"/>
              <a:t>問題</a:t>
            </a:r>
          </a:p>
          <a:p>
            <a:pPr algn="ctr"/>
            <a:r>
              <a:rPr lang="zh-TW" altLang="en-US" sz="5400" b="1"/>
              <a:t>所在</a:t>
            </a:r>
            <a:endParaRPr lang="en-US" sz="5400" b="1"/>
          </a:p>
        </p:txBody>
      </p:sp>
      <p:sp>
        <p:nvSpPr>
          <p:cNvPr id="164876" name="Text Box 13"/>
          <p:cNvSpPr txBox="1">
            <a:spLocks noChangeArrowheads="1"/>
          </p:cNvSpPr>
          <p:nvPr/>
        </p:nvSpPr>
        <p:spPr bwMode="auto">
          <a:xfrm>
            <a:off x="990600" y="3581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4877" name="Text Box 14"/>
          <p:cNvSpPr txBox="1">
            <a:spLocks noChangeArrowheads="1"/>
          </p:cNvSpPr>
          <p:nvPr/>
        </p:nvSpPr>
        <p:spPr bwMode="auto">
          <a:xfrm>
            <a:off x="8001000" y="35814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b="1">
                <a:ea typeface="新細明體" charset="0"/>
                <a:cs typeface="新細明體" charset="0"/>
              </a:rPr>
              <a:t>基督教</a:t>
            </a:r>
          </a:p>
        </p:txBody>
      </p:sp>
      <p:sp>
        <p:nvSpPr>
          <p:cNvPr id="265231" name="Oval 15"/>
          <p:cNvSpPr>
            <a:spLocks noChangeArrowheads="1"/>
          </p:cNvSpPr>
          <p:nvPr/>
        </p:nvSpPr>
        <p:spPr bwMode="auto">
          <a:xfrm rot="2167590">
            <a:off x="5630863" y="4191000"/>
            <a:ext cx="1295400" cy="1371600"/>
          </a:xfrm>
          <a:prstGeom prst="ellipse">
            <a:avLst/>
          </a:prstGeom>
          <a:noFill/>
          <a:ln w="57150">
            <a:solidFill>
              <a:srgbClr val="C000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652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3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>
                <a:latin typeface="Arial" charset="0"/>
              </a:rPr>
              <a:t>Castles-Solution: Evolution &amp; Creation 00409</a:t>
            </a:r>
          </a:p>
        </p:txBody>
      </p:sp>
      <p:pic>
        <p:nvPicPr>
          <p:cNvPr id="166914" name="Picture 3" descr="Castle-Sol Evol+Crea 004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ext Box 4"/>
          <p:cNvSpPr txBox="1">
            <a:spLocks noChangeArrowheads="1"/>
          </p:cNvSpPr>
          <p:nvPr/>
        </p:nvSpPr>
        <p:spPr bwMode="auto">
          <a:xfrm>
            <a:off x="5181600" y="228600"/>
            <a:ext cx="3429000" cy="1431925"/>
          </a:xfrm>
          <a:prstGeom prst="rect">
            <a:avLst/>
          </a:prstGeom>
          <a:solidFill>
            <a:srgbClr val="A3CE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400" b="1"/>
              <a:t>解決</a:t>
            </a:r>
          </a:p>
          <a:p>
            <a:pPr algn="ctr"/>
            <a:r>
              <a:rPr lang="zh-TW" altLang="en-US" sz="4400" b="1"/>
              <a:t>辦法</a:t>
            </a:r>
            <a:endParaRPr lang="zh-TW" altLang="en-US" sz="1600" b="1"/>
          </a:p>
        </p:txBody>
      </p:sp>
      <p:sp>
        <p:nvSpPr>
          <p:cNvPr id="166916" name="Text Box 5"/>
          <p:cNvSpPr txBox="1">
            <a:spLocks noChangeArrowheads="1"/>
          </p:cNvSpPr>
          <p:nvPr/>
        </p:nvSpPr>
        <p:spPr bwMode="auto">
          <a:xfrm>
            <a:off x="2514600" y="5576888"/>
            <a:ext cx="1828800" cy="579437"/>
          </a:xfrm>
          <a:prstGeom prst="rect">
            <a:avLst/>
          </a:prstGeom>
          <a:solidFill>
            <a:srgbClr val="E2BC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進化論</a:t>
            </a:r>
            <a:endParaRPr lang="en-US" sz="3200" b="1"/>
          </a:p>
        </p:txBody>
      </p:sp>
      <p:sp>
        <p:nvSpPr>
          <p:cNvPr id="166917" name="Text Box 6"/>
          <p:cNvSpPr txBox="1">
            <a:spLocks noChangeArrowheads="1"/>
          </p:cNvSpPr>
          <p:nvPr/>
        </p:nvSpPr>
        <p:spPr bwMode="auto">
          <a:xfrm>
            <a:off x="5334000" y="5410200"/>
            <a:ext cx="1828800" cy="579438"/>
          </a:xfrm>
          <a:prstGeom prst="rect">
            <a:avLst/>
          </a:prstGeom>
          <a:solidFill>
            <a:srgbClr val="B1B1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200" b="1"/>
              <a:t>創造論</a:t>
            </a:r>
            <a:endParaRPr lang="en-US" sz="3200" b="1"/>
          </a:p>
        </p:txBody>
      </p:sp>
      <p:sp>
        <p:nvSpPr>
          <p:cNvPr id="166918" name="Oval 7"/>
          <p:cNvSpPr>
            <a:spLocks noChangeArrowheads="1"/>
          </p:cNvSpPr>
          <p:nvPr/>
        </p:nvSpPr>
        <p:spPr bwMode="auto">
          <a:xfrm>
            <a:off x="2514600" y="4572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家庭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解体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19" name="Oval 8"/>
          <p:cNvSpPr>
            <a:spLocks noChangeArrowheads="1"/>
          </p:cNvSpPr>
          <p:nvPr/>
        </p:nvSpPr>
        <p:spPr bwMode="auto">
          <a:xfrm>
            <a:off x="1828800" y="14478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學校</a:t>
            </a:r>
          </a:p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暴力</a:t>
            </a: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6920" name="Oval 9"/>
          <p:cNvSpPr>
            <a:spLocks noChangeArrowheads="1"/>
          </p:cNvSpPr>
          <p:nvPr/>
        </p:nvSpPr>
        <p:spPr bwMode="auto">
          <a:xfrm>
            <a:off x="1371600" y="381000"/>
            <a:ext cx="1447800" cy="1447800"/>
          </a:xfrm>
          <a:prstGeom prst="ellipse">
            <a:avLst/>
          </a:prstGeom>
          <a:solidFill>
            <a:srgbClr val="BF01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zh-TW" altLang="en-US" sz="2400" b="1">
                <a:solidFill>
                  <a:srgbClr val="FFFFFF"/>
                </a:solidFill>
              </a:rPr>
              <a:t>同性戀</a:t>
            </a:r>
          </a:p>
        </p:txBody>
      </p:sp>
      <p:sp>
        <p:nvSpPr>
          <p:cNvPr id="166921" name="Rectangle 10"/>
          <p:cNvSpPr>
            <a:spLocks noChangeArrowheads="1"/>
          </p:cNvSpPr>
          <p:nvPr/>
        </p:nvSpPr>
        <p:spPr bwMode="auto">
          <a:xfrm>
            <a:off x="914400" y="35814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人文主義</a:t>
            </a:r>
          </a:p>
        </p:txBody>
      </p:sp>
      <p:sp>
        <p:nvSpPr>
          <p:cNvPr id="166922" name="Rectangle 11"/>
          <p:cNvSpPr>
            <a:spLocks noChangeArrowheads="1"/>
          </p:cNvSpPr>
          <p:nvPr/>
        </p:nvSpPr>
        <p:spPr bwMode="auto">
          <a:xfrm>
            <a:off x="7848600" y="26670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>
                <a:ea typeface="新細明體" charset="0"/>
                <a:cs typeface="新細明體" charset="0"/>
              </a:rPr>
              <a:t>基督教</a:t>
            </a:r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zh-CN">
                <a:latin typeface="Arial" charset="0"/>
              </a:rPr>
              <a:t>AiG Web Address 00439</a:t>
            </a:r>
          </a:p>
        </p:txBody>
      </p:sp>
      <p:sp>
        <p:nvSpPr>
          <p:cNvPr id="432130" name="Freeform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0 h 10000"/>
              <a:gd name="T4" fmla="*/ 2147483647 w 10000"/>
              <a:gd name="T5" fmla="*/ 2147483647 h 10000"/>
              <a:gd name="T6" fmla="*/ 0 w 10000"/>
              <a:gd name="T7" fmla="*/ 2147483647 h 10000"/>
              <a:gd name="T8" fmla="*/ 0 w 10000"/>
              <a:gd name="T9" fmla="*/ 0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00"/>
              <a:gd name="T16" fmla="*/ 0 h 10000"/>
              <a:gd name="T17" fmla="*/ 10000 w 10000"/>
              <a:gd name="T18" fmla="*/ 10000 h 1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971550" y="655638"/>
            <a:ext cx="1944688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zh-CN" altLang="en-US" sz="3200" b="1">
                <a:solidFill>
                  <a:srgbClr val="FFFFFF"/>
                </a:solidFill>
                <a:cs typeface="Times New Roman" charset="0"/>
              </a:rPr>
              <a:t>欢迎访问</a:t>
            </a: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3708400" y="1773238"/>
            <a:ext cx="4319588" cy="70167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4000" b="1">
                <a:solidFill>
                  <a:srgbClr val="FFFFFF"/>
                </a:solidFill>
              </a:rPr>
              <a:t>网站</a:t>
            </a:r>
          </a:p>
        </p:txBody>
      </p:sp>
    </p:spTree>
    <p:extLst>
      <p:ext uri="{BB962C8B-B14F-4D97-AF65-F5344CB8AC3E}">
        <p14:creationId xmlns:p14="http://schemas.microsoft.com/office/powerpoint/2010/main" val="235379363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免费获取这讲解</a:t>
            </a:r>
            <a:r>
              <a:rPr lang="en-US" altLang="ja-JP" sz="4000" b="1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75489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旧约全书概论链接地址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413759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010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1295400"/>
            <a:ext cx="3352800" cy="3733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latin typeface="Arial" charset="0"/>
              </a:rPr>
              <a:t>Expelled Movie Clip</a:t>
            </a:r>
          </a:p>
        </p:txBody>
      </p:sp>
      <p:pic>
        <p:nvPicPr>
          <p:cNvPr id="171011" name="Picture 4" descr="expelled-flyer-hor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不准有智慧</a:t>
            </a:r>
            <a:r>
              <a:rPr lang="en-US" altLang="zh-TW" sz="5400" b="1">
                <a:solidFill>
                  <a:srgbClr val="FF0000"/>
                </a:solidFill>
                <a:latin typeface="DFKai-SB" charset="0"/>
                <a:ea typeface="DFKai-SB" charset="0"/>
                <a:cs typeface="DFKai-SB" charset="0"/>
              </a:rPr>
              <a:t>!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78BF32-95A5-084A-BEE6-EB12115CEB19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32802" name="Picture 6" descr="FreedomHe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A75397-A0A0-1F49-97DB-5FEE5BC2A336}"/>
                </a:ext>
              </a:extLst>
            </p:cNvPr>
            <p:cNvSpPr/>
            <p:nvPr/>
          </p:nvSpPr>
          <p:spPr bwMode="auto">
            <a:xfrm>
              <a:off x="1259632" y="3829362"/>
              <a:ext cx="6624736" cy="535742"/>
            </a:xfrm>
            <a:prstGeom prst="rect">
              <a:avLst/>
            </a:prstGeom>
            <a:solidFill>
              <a:srgbClr val="6A9FC6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9933">
                      <a:alpha val="19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sq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439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257800"/>
            <a:ext cx="82296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chemeClr val="bg1"/>
                </a:solidFill>
                <a:cs typeface="+mj-cs"/>
              </a:rPr>
              <a:t>造物主也能照顧你！</a:t>
            </a:r>
            <a:endParaRPr lang="en-US" sz="4800" b="1" dirty="0"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2EAAF3-411F-8E4B-90AF-54096C30EE76}"/>
              </a:ext>
            </a:extLst>
          </p:cNvPr>
          <p:cNvSpPr/>
          <p:nvPr/>
        </p:nvSpPr>
        <p:spPr bwMode="auto">
          <a:xfrm>
            <a:off x="1619672" y="1556792"/>
            <a:ext cx="6480720" cy="57606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8496F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4B8E-342B-8D46-9752-34759C93E52B}"/>
              </a:ext>
            </a:extLst>
          </p:cNvPr>
          <p:cNvSpPr txBox="1"/>
          <p:nvPr/>
        </p:nvSpPr>
        <p:spPr>
          <a:xfrm>
            <a:off x="1547664" y="1573049"/>
            <a:ext cx="6174060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自由</a:t>
            </a:r>
            <a:endParaRPr kumimoji="0" lang="en-US" sz="13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3BDCB-337F-4046-9257-6FA79E0E5F55}"/>
              </a:ext>
            </a:extLst>
          </p:cNvPr>
          <p:cNvSpPr/>
          <p:nvPr/>
        </p:nvSpPr>
        <p:spPr bwMode="auto">
          <a:xfrm>
            <a:off x="1043608" y="3665435"/>
            <a:ext cx="6840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9933">
                    <a:alpha val="1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可 在 這 裏 找 到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642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34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891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en-US" altLang="zh-CN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Arial" charset="0"/>
              </a:rPr>
              <a:t>42</a:t>
            </a:r>
          </a:p>
        </p:txBody>
      </p:sp>
      <p:pic>
        <p:nvPicPr>
          <p:cNvPr id="54275" name="Picture 4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5889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3117850" y="4287838"/>
            <a:ext cx="36814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古代的耶利哥城</a:t>
            </a:r>
            <a:endParaRPr lang="en-US" altLang="zh-CN" sz="3200" b="1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5000625" y="1074738"/>
            <a:ext cx="342106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accent1"/>
                </a:solidFill>
                <a:latin typeface="Comic Sans MS" charset="0"/>
                <a:cs typeface="Arial" charset="0"/>
              </a:rPr>
              <a:t>死海</a:t>
            </a:r>
            <a:endParaRPr lang="en-US" altLang="zh-CN" sz="3200" b="1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446213" y="1490663"/>
            <a:ext cx="34210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accent1"/>
                </a:solidFill>
                <a:latin typeface="Comic Sans MS" charset="0"/>
                <a:cs typeface="Arial" charset="0"/>
              </a:rPr>
              <a:t>约旦河</a:t>
            </a:r>
            <a:endParaRPr lang="en-US" altLang="zh-CN" sz="3200" b="1">
              <a:solidFill>
                <a:schemeClr val="accent1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896" name="Arc 8"/>
          <p:cNvSpPr>
            <a:spLocks/>
          </p:cNvSpPr>
          <p:nvPr/>
        </p:nvSpPr>
        <p:spPr bwMode="auto">
          <a:xfrm flipH="1" flipV="1">
            <a:off x="15668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7" name="Arc 9"/>
          <p:cNvSpPr>
            <a:spLocks/>
          </p:cNvSpPr>
          <p:nvPr/>
        </p:nvSpPr>
        <p:spPr bwMode="auto">
          <a:xfrm flipH="1" flipV="1">
            <a:off x="12969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898" name="Arc 10"/>
          <p:cNvSpPr>
            <a:spLocks/>
          </p:cNvSpPr>
          <p:nvPr/>
        </p:nvSpPr>
        <p:spPr bwMode="auto">
          <a:xfrm flipH="1" flipV="1">
            <a:off x="1054100" y="1685925"/>
            <a:ext cx="18923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703263" y="5661025"/>
            <a:ext cx="791845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从耶利哥的东面观望约旦</a:t>
            </a:r>
            <a:endParaRPr lang="en-US" altLang="zh-CN" sz="3200" b="1">
              <a:solidFill>
                <a:srgbClr val="FFEA18"/>
              </a:solidFill>
              <a:latin typeface="Comic Sans MS" charset="0"/>
              <a:cs typeface="Arial" charset="0"/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2424113" y="2979738"/>
            <a:ext cx="36814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3200" b="1">
                <a:solidFill>
                  <a:schemeClr val="tx2"/>
                </a:solidFill>
                <a:latin typeface="Comic Sans MS" charset="0"/>
                <a:cs typeface="Arial" charset="0"/>
              </a:rPr>
              <a:t>现代的耶利哥城</a:t>
            </a:r>
            <a:endParaRPr lang="en-US" altLang="zh-CN" sz="3200" b="1">
              <a:solidFill>
                <a:schemeClr val="tx2"/>
              </a:solidFill>
              <a:latin typeface="Comic Sans MS" charset="0"/>
              <a:cs typeface="Arial" charset="0"/>
            </a:endParaRPr>
          </a:p>
        </p:txBody>
      </p:sp>
      <p:grpSp>
        <p:nvGrpSpPr>
          <p:cNvPr id="54285" name="Group 14"/>
          <p:cNvGrpSpPr>
            <a:grpSpLocks/>
          </p:cNvGrpSpPr>
          <p:nvPr/>
        </p:nvGrpSpPr>
        <p:grpSpPr bwMode="auto">
          <a:xfrm>
            <a:off x="7948613" y="3429000"/>
            <a:ext cx="955675" cy="1330325"/>
            <a:chOff x="5007" y="2160"/>
            <a:chExt cx="602" cy="838"/>
          </a:xfrm>
        </p:grpSpPr>
        <p:grpSp>
          <p:nvGrpSpPr>
            <p:cNvPr id="54289" name="Group 15"/>
            <p:cNvGrpSpPr>
              <a:grpSpLocks/>
            </p:cNvGrpSpPr>
            <p:nvPr/>
          </p:nvGrpSpPr>
          <p:grpSpPr bwMode="auto">
            <a:xfrm>
              <a:off x="5007" y="2160"/>
              <a:ext cx="602" cy="838"/>
              <a:chOff x="5007" y="2160"/>
              <a:chExt cx="602" cy="838"/>
            </a:xfrm>
          </p:grpSpPr>
          <p:grpSp>
            <p:nvGrpSpPr>
              <p:cNvPr id="54291" name="Group 1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2" cy="838"/>
                <a:chOff x="5007" y="2160"/>
                <a:chExt cx="602" cy="838"/>
              </a:xfrm>
            </p:grpSpPr>
            <p:grpSp>
              <p:nvGrpSpPr>
                <p:cNvPr id="54293" name="Group 1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429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429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29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5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800" b="1">
                          <a:solidFill>
                            <a:srgbClr val="000000"/>
                          </a:solidFill>
                          <a:cs typeface="Arial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4299" name="AutoShap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0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1" name="AutoShap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54302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3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4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6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摩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西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  <p:sp>
                  <p:nvSpPr>
                    <p:cNvPr id="5430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9" name="Rectangl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88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900" b="1">
                          <a:solidFill>
                            <a:srgbClr val="000000"/>
                          </a:solidFill>
                          <a:cs typeface="Arial" charset="0"/>
                        </a:rPr>
                        <a:t>出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cs typeface="Arial" charset="0"/>
                        </a:rPr>
                        <a:t>埃及</a:t>
                      </a:r>
                      <a:endParaRPr lang="en-US" altLang="zh-CN" sz="900" b="1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429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404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pPr eaLnBrk="0" hangingPunct="0"/>
                    <a:r>
                      <a:rPr lang="zh-CN" altLang="en-US" sz="900" b="1">
                        <a:solidFill>
                          <a:srgbClr val="000000"/>
                        </a:solidFill>
                        <a:cs typeface="Arial" charset="0"/>
                      </a:rPr>
                      <a:t>西奈山</a:t>
                    </a:r>
                    <a:endParaRPr lang="en-US" altLang="zh-CN" sz="900" b="1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sp>
              <p:nvSpPr>
                <p:cNvPr id="54294" name="Rectangle 33"/>
                <p:cNvSpPr>
                  <a:spLocks noChangeArrowheads="1"/>
                </p:cNvSpPr>
                <p:nvPr/>
              </p:nvSpPr>
              <p:spPr bwMode="auto">
                <a:xfrm>
                  <a:off x="5087" y="2520"/>
                  <a:ext cx="522" cy="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/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德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民 </a:t>
                  </a:r>
                  <a:r>
                    <a:rPr lang="en-US" altLang="zh-CN" sz="900" b="1">
                      <a:solidFill>
                        <a:srgbClr val="000000"/>
                      </a:solidFill>
                      <a:cs typeface="Arial" charset="0"/>
                    </a:rPr>
                    <a:t>– </a:t>
                  </a:r>
                  <a:r>
                    <a:rPr lang="zh-CN" altLang="en-US" sz="900" b="1">
                      <a:solidFill>
                        <a:srgbClr val="000000"/>
                      </a:solidFill>
                      <a:cs typeface="Arial" charset="0"/>
                    </a:rPr>
                    <a:t>礼</a:t>
                  </a:r>
                  <a:endParaRPr lang="zh-CN" altLang="en-US" sz="1600" b="1">
                    <a:solidFill>
                      <a:srgbClr val="00DFCA"/>
                    </a:solidFill>
                    <a:latin typeface="Comic Sans MS" charset="0"/>
                    <a:cs typeface="Arial" charset="0"/>
                  </a:endParaRPr>
                </a:p>
              </p:txBody>
            </p:sp>
          </p:grpSp>
          <p:sp>
            <p:nvSpPr>
              <p:cNvPr id="54292" name="Rectangle 34"/>
              <p:cNvSpPr>
                <a:spLocks noChangeArrowheads="1"/>
              </p:cNvSpPr>
              <p:nvPr/>
            </p:nvSpPr>
            <p:spPr bwMode="auto">
              <a:xfrm>
                <a:off x="5054" y="263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zh-CN" altLang="en-US" sz="900" b="1">
                    <a:solidFill>
                      <a:srgbClr val="000000"/>
                    </a:solidFill>
                    <a:cs typeface="Arial" charset="0"/>
                  </a:rPr>
                  <a:t>加低斯巴尼亚</a:t>
                </a:r>
                <a:endParaRPr lang="zh-CN" altLang="en-US" sz="1600" b="1">
                  <a:solidFill>
                    <a:srgbClr val="00DFCA"/>
                  </a:solidFill>
                  <a:latin typeface="Comic Sans MS" charset="0"/>
                  <a:cs typeface="Arial" charset="0"/>
                </a:endParaRPr>
              </a:p>
            </p:txBody>
          </p:sp>
        </p:grpSp>
        <p:sp>
          <p:nvSpPr>
            <p:cNvPr id="54290" name="Rectangle 35"/>
            <p:cNvSpPr>
              <a:spLocks noChangeArrowheads="1"/>
            </p:cNvSpPr>
            <p:nvPr/>
          </p:nvSpPr>
          <p:spPr bwMode="auto">
            <a:xfrm>
              <a:off x="5204" y="2749"/>
              <a:ext cx="19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eaLnBrk="0" hangingPunct="0"/>
              <a:r>
                <a:rPr lang="en-US" altLang="zh-CN" sz="900" b="1">
                  <a:solidFill>
                    <a:srgbClr val="000000"/>
                  </a:solidFill>
                  <a:cs typeface="Arial" charset="0"/>
                </a:rPr>
                <a:t>40</a:t>
              </a:r>
            </a:p>
          </p:txBody>
        </p:sp>
      </p:grpSp>
      <p:sp>
        <p:nvSpPr>
          <p:cNvPr id="54286" name="Text Box 36"/>
          <p:cNvSpPr txBox="1">
            <a:spLocks noChangeArrowheads="1"/>
          </p:cNvSpPr>
          <p:nvPr/>
        </p:nvSpPr>
        <p:spPr bwMode="auto">
          <a:xfrm>
            <a:off x="7065963" y="6284913"/>
            <a:ext cx="14890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1200" b="1">
                <a:cs typeface="Arial" charset="0"/>
              </a:rPr>
              <a:t>学生手册第</a:t>
            </a:r>
            <a:r>
              <a:rPr lang="en-US" altLang="zh-CN" sz="1200" b="1">
                <a:cs typeface="Arial" charset="0"/>
              </a:rPr>
              <a:t>26-29</a:t>
            </a:r>
            <a:r>
              <a:rPr lang="zh-CN" altLang="en-US" sz="1200" b="1">
                <a:cs typeface="Arial" charset="0"/>
              </a:rPr>
              <a:t>页</a:t>
            </a:r>
          </a:p>
        </p:txBody>
      </p:sp>
      <p:sp>
        <p:nvSpPr>
          <p:cNvPr id="293925" name="Arc 37"/>
          <p:cNvSpPr>
            <a:spLocks/>
          </p:cNvSpPr>
          <p:nvPr/>
        </p:nvSpPr>
        <p:spPr bwMode="auto">
          <a:xfrm flipH="1" flipV="1">
            <a:off x="779463" y="1830388"/>
            <a:ext cx="1587500" cy="294163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  <p:sp>
        <p:nvSpPr>
          <p:cNvPr id="293926" name="Arc 38"/>
          <p:cNvSpPr>
            <a:spLocks/>
          </p:cNvSpPr>
          <p:nvPr/>
        </p:nvSpPr>
        <p:spPr bwMode="auto">
          <a:xfrm flipH="1" flipV="1">
            <a:off x="1890713" y="1762125"/>
            <a:ext cx="2365375" cy="1235075"/>
          </a:xfrm>
          <a:custGeom>
            <a:avLst/>
            <a:gdLst>
              <a:gd name="G0" fmla="+- 0 0 0"/>
              <a:gd name="G1" fmla="+- 21583 0 0"/>
              <a:gd name="G2" fmla="+- 21600 0 0"/>
              <a:gd name="T0" fmla="*/ 847 w 21600"/>
              <a:gd name="T1" fmla="*/ 0 h 21583"/>
              <a:gd name="T2" fmla="*/ 21600 w 21600"/>
              <a:gd name="T3" fmla="*/ 21583 h 21583"/>
              <a:gd name="T4" fmla="*/ 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</a:path>
              <a:path w="21600" h="21583" stroke="0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  <a:lnTo>
                  <a:pt x="0" y="2158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2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9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9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6_Default Design">
  <a:themeElements>
    <a:clrScheme name="2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6_Default Design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lstripc.ppt - Blue Stripes">
  <a:themeElements>
    <a:clrScheme name="">
      <a:dk1>
        <a:srgbClr val="0000FF"/>
      </a:dk1>
      <a:lt1>
        <a:srgbClr val="FFFFFF"/>
      </a:lt1>
      <a:dk2>
        <a:srgbClr val="000080"/>
      </a:dk2>
      <a:lt2>
        <a:srgbClr val="FFFF00"/>
      </a:lt2>
      <a:accent1>
        <a:srgbClr val="FF8000"/>
      </a:accent1>
      <a:accent2>
        <a:srgbClr val="FFA040"/>
      </a:accent2>
      <a:accent3>
        <a:srgbClr val="AAAAC0"/>
      </a:accent3>
      <a:accent4>
        <a:srgbClr val="DADADA"/>
      </a:accent4>
      <a:accent5>
        <a:srgbClr val="FFC0AA"/>
      </a:accent5>
      <a:accent6>
        <a:srgbClr val="E79139"/>
      </a:accent6>
      <a:hlink>
        <a:srgbClr val="E000E0"/>
      </a:hlink>
      <a:folHlink>
        <a:srgbClr val="8080FF"/>
      </a:folHlink>
    </a:clrScheme>
    <a:fontScheme name="blstripc.ppt - Blue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stripc.ppt - Blue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stripc.ppt - Blue Strip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stripc.ppt - Blue Strip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Arial"/>
        <a:cs typeface="Arial"/>
      </a:majorFont>
      <a:minorFont>
        <a:latin typeface="Times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xmlns="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BADFE2"/>
      </a:accent1>
      <a:accent2>
        <a:srgbClr val="333399"/>
      </a:accent2>
      <a:accent3>
        <a:srgbClr val="AAAAAA"/>
      </a:accent3>
      <a:accent4>
        <a:srgbClr val="000000"/>
      </a:accent4>
      <a:accent5>
        <a:srgbClr val="D9ECEE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7_Default Design">
  <a:themeElements>
    <a:clrScheme name="2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Default Design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53882" dir="2700000" algn="ctr" rotWithShape="0">
            <a:srgbClr val="8496F0"/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9933">
                  <a:alpha val="19000"/>
                </a:srgbClr>
              </a:solidFill>
            </a14:hiddenFill>
          </a:ex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3563</TotalTime>
  <Words>2561</Words>
  <Application>Microsoft Macintosh PowerPoint</Application>
  <PresentationFormat>On-screen Show (4:3)</PresentationFormat>
  <Paragraphs>520</Paragraphs>
  <Slides>88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88</vt:i4>
      </vt:variant>
    </vt:vector>
  </HeadingPairs>
  <TitlesOfParts>
    <vt:vector size="128" baseType="lpstr">
      <vt:lpstr>Alan Den</vt:lpstr>
      <vt:lpstr>B VAG Rounded Bold</vt:lpstr>
      <vt:lpstr>DFKai-SB</vt:lpstr>
      <vt:lpstr>Greekth</vt:lpstr>
      <vt:lpstr>Hebpar</vt:lpstr>
      <vt:lpstr>Kosher-Normal</vt:lpstr>
      <vt:lpstr>新細明體</vt:lpstr>
      <vt:lpstr>SimSun</vt:lpstr>
      <vt:lpstr>华文黑体</vt:lpstr>
      <vt:lpstr>Arial</vt:lpstr>
      <vt:lpstr>Arial Black</vt:lpstr>
      <vt:lpstr>Book Antiqua</vt:lpstr>
      <vt:lpstr>Comic Sans MS</vt:lpstr>
      <vt:lpstr>Impact</vt:lpstr>
      <vt:lpstr>Monotype Sorts</vt:lpstr>
      <vt:lpstr>Tahoma</vt:lpstr>
      <vt:lpstr>Times</vt:lpstr>
      <vt:lpstr>Times New Roman</vt:lpstr>
      <vt:lpstr>Wingdings</vt:lpstr>
      <vt:lpstr>Default Design</vt:lpstr>
      <vt:lpstr>1_untitled 3</vt:lpstr>
      <vt:lpstr>Title &amp; Bullets</vt:lpstr>
      <vt:lpstr>7_Default Design</vt:lpstr>
      <vt:lpstr>27_Default Design</vt:lpstr>
      <vt:lpstr>1_Default Design</vt:lpstr>
      <vt:lpstr>2_Default Design</vt:lpstr>
      <vt:lpstr>Compass</vt:lpstr>
      <vt:lpstr>22_Default Design</vt:lpstr>
      <vt:lpstr>4_Orbit</vt:lpstr>
      <vt:lpstr>5_Default Design</vt:lpstr>
      <vt:lpstr>6_Orbit</vt:lpstr>
      <vt:lpstr>5_Orbit</vt:lpstr>
      <vt:lpstr>26_Default Design</vt:lpstr>
      <vt:lpstr>1_Title &amp; Bullets</vt:lpstr>
      <vt:lpstr>1_blstripc.ppt - Blue Stripes</vt:lpstr>
      <vt:lpstr>3_Default Design</vt:lpstr>
      <vt:lpstr>7_Orbit</vt:lpstr>
      <vt:lpstr>6_Default Design</vt:lpstr>
      <vt:lpstr>4_Default Design</vt:lpstr>
      <vt:lpstr>1_Orbit</vt:lpstr>
      <vt:lpstr>基礎的鞏固</vt:lpstr>
      <vt:lpstr>“起初”</vt:lpstr>
      <vt:lpstr>经卷名称</vt:lpstr>
      <vt:lpstr>创世记之问题</vt:lpstr>
      <vt:lpstr>与创世记同观的记录</vt:lpstr>
      <vt:lpstr>Black</vt:lpstr>
      <vt:lpstr>阿特拉哈西斯史诗</vt:lpstr>
      <vt:lpstr>PowerPoint Presentation</vt:lpstr>
      <vt:lpstr>PowerPoint Presentation</vt:lpstr>
      <vt:lpstr>Black</vt:lpstr>
      <vt:lpstr>我們去哪裏？</vt:lpstr>
      <vt:lpstr>I. 我們的神是王，祂創造的一切與人為的思想有明顯的差異。 (創1)</vt:lpstr>
      <vt:lpstr>六天的创造</vt:lpstr>
      <vt:lpstr>六天创造</vt:lpstr>
      <vt:lpstr>第一天</vt:lpstr>
      <vt:lpstr>空虚混沌</vt:lpstr>
      <vt:lpstr>光</vt:lpstr>
      <vt:lpstr>第一天</vt:lpstr>
      <vt:lpstr>第二天</vt:lpstr>
      <vt:lpstr>空气</vt:lpstr>
      <vt:lpstr>Sky</vt:lpstr>
      <vt:lpstr>第二天</vt:lpstr>
      <vt:lpstr>第三天</vt:lpstr>
      <vt:lpstr>地和海</vt:lpstr>
      <vt:lpstr>青草</vt:lpstr>
      <vt:lpstr>第三天</vt:lpstr>
      <vt:lpstr>第四天</vt:lpstr>
      <vt:lpstr>太阳与月亮</vt:lpstr>
      <vt:lpstr>太阳</vt:lpstr>
      <vt:lpstr>月阳</vt:lpstr>
      <vt:lpstr>从星</vt:lpstr>
      <vt:lpstr>第四天</vt:lpstr>
      <vt:lpstr>第五天</vt:lpstr>
      <vt:lpstr>雀鸟</vt:lpstr>
      <vt:lpstr>金鱼</vt:lpstr>
      <vt:lpstr>企鹅</vt:lpstr>
      <vt:lpstr>滋生繁多</vt:lpstr>
      <vt:lpstr>第五天</vt:lpstr>
      <vt:lpstr>动物</vt:lpstr>
      <vt:lpstr>人</vt:lpstr>
      <vt:lpstr>女人</vt:lpstr>
      <vt:lpstr>命令</vt:lpstr>
      <vt:lpstr>Food</vt:lpstr>
      <vt:lpstr>Food</vt:lpstr>
      <vt:lpstr>Sixth Day</vt:lpstr>
      <vt:lpstr>总结</vt:lpstr>
      <vt:lpstr>第七日</vt:lpstr>
      <vt:lpstr>安息</vt:lpstr>
      <vt:lpstr>创世记第一章里的“国度”</vt:lpstr>
      <vt:lpstr>六天的创造</vt:lpstr>
      <vt:lpstr>II. 今天，創造論和神的王權仍然繼續受到抨擊。</vt:lpstr>
      <vt:lpstr>对创世故事的几种理解</vt:lpstr>
      <vt:lpstr>创造或进化 </vt:lpstr>
      <vt:lpstr>神在第六日创造了恐龙 </vt:lpstr>
      <vt:lpstr>進化是跟據演變的理論，而這理論很容易被矇騙！</vt:lpstr>
      <vt:lpstr>Expelled Movie Clip</vt:lpstr>
      <vt:lpstr>Black</vt:lpstr>
      <vt:lpstr>III. We must defend against attacks on God as Creator and King.</vt:lpstr>
      <vt:lpstr>The 24-Hour View</vt:lpstr>
      <vt:lpstr>为何是24小时?</vt:lpstr>
      <vt:lpstr>为何是24小时?</vt:lpstr>
      <vt:lpstr>圣经中除创世纪一章以外，唯独但8：26有关于“晚上和早晨”的描述——而那里是应当按照字面意思理解的</vt:lpstr>
      <vt:lpstr>为何是24小时?</vt:lpstr>
      <vt:lpstr>民 7:12</vt:lpstr>
      <vt:lpstr>为何是24小时?</vt:lpstr>
      <vt:lpstr>一周七天的制定来 源于创世纪第一章</vt:lpstr>
      <vt:lpstr>为何是24小时？</vt:lpstr>
      <vt:lpstr>要保護你對創造的基礎信仰！</vt:lpstr>
      <vt:lpstr>Psalm 11:3 KJV 00422</vt:lpstr>
      <vt:lpstr>House 1 00418</vt:lpstr>
      <vt:lpstr>House 2 00419</vt:lpstr>
      <vt:lpstr>House 3 00420</vt:lpstr>
      <vt:lpstr>Blocks-Genesis Doctrine &amp; Doctrines 00405</vt:lpstr>
      <vt:lpstr>Blocks-God's Word &amp; Man's Opinion 00403</vt:lpstr>
      <vt:lpstr>Q335-Sagan 00434</vt:lpstr>
      <vt:lpstr>Evolution: Death-Man 00413</vt:lpstr>
      <vt:lpstr>Creation: Actions-Death 00412</vt:lpstr>
      <vt:lpstr>Reinterpretations 00363</vt:lpstr>
      <vt:lpstr>Black</vt:lpstr>
      <vt:lpstr>現今主要的觀點</vt:lpstr>
      <vt:lpstr>主要概念</vt:lpstr>
      <vt:lpstr>Castles-Problem: Evolution &amp; Creation 00408</vt:lpstr>
      <vt:lpstr>Castles-Solution: Evolution &amp; Creation 00409</vt:lpstr>
      <vt:lpstr>AiG Web Address 00439</vt:lpstr>
      <vt:lpstr>旧约全书概论链接地址 BibleStudyDownloads.org</vt:lpstr>
      <vt:lpstr>Expelled Movie Clip</vt:lpstr>
      <vt:lpstr>造物主也能照顧你！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</dc:title>
  <dc:creator>user</dc:creator>
  <cp:lastModifiedBy>Rick Griffith</cp:lastModifiedBy>
  <cp:revision>229</cp:revision>
  <dcterms:created xsi:type="dcterms:W3CDTF">2006-10-18T02:07:35Z</dcterms:created>
  <dcterms:modified xsi:type="dcterms:W3CDTF">2019-11-14T11:56:28Z</dcterms:modified>
</cp:coreProperties>
</file>