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737" r:id="rId3"/>
    <p:sldMasterId id="2147483749" r:id="rId4"/>
    <p:sldMasterId id="2147483785" r:id="rId5"/>
    <p:sldMasterId id="2147483797" r:id="rId6"/>
    <p:sldMasterId id="2147483810" r:id="rId7"/>
    <p:sldMasterId id="2147483822" r:id="rId8"/>
    <p:sldMasterId id="2147483834" r:id="rId9"/>
    <p:sldMasterId id="2147483846" r:id="rId10"/>
    <p:sldMasterId id="2147483858" r:id="rId11"/>
    <p:sldMasterId id="2147483870" r:id="rId12"/>
    <p:sldMasterId id="2147483882" r:id="rId13"/>
  </p:sldMasterIdLst>
  <p:notesMasterIdLst>
    <p:notesMasterId r:id="rId68"/>
  </p:notesMasterIdLst>
  <p:sldIdLst>
    <p:sldId id="435" r:id="rId14"/>
    <p:sldId id="369" r:id="rId15"/>
    <p:sldId id="370" r:id="rId16"/>
    <p:sldId id="267" r:id="rId17"/>
    <p:sldId id="4038" r:id="rId18"/>
    <p:sldId id="672" r:id="rId19"/>
    <p:sldId id="373" r:id="rId20"/>
    <p:sldId id="279" r:id="rId21"/>
    <p:sldId id="4037" r:id="rId22"/>
    <p:sldId id="278" r:id="rId23"/>
    <p:sldId id="693" r:id="rId24"/>
    <p:sldId id="694" r:id="rId25"/>
    <p:sldId id="695" r:id="rId26"/>
    <p:sldId id="432" r:id="rId27"/>
    <p:sldId id="4057" r:id="rId28"/>
    <p:sldId id="4043" r:id="rId29"/>
    <p:sldId id="844" r:id="rId30"/>
    <p:sldId id="4044" r:id="rId31"/>
    <p:sldId id="269" r:id="rId32"/>
    <p:sldId id="784" r:id="rId33"/>
    <p:sldId id="4031" r:id="rId34"/>
    <p:sldId id="4027" r:id="rId35"/>
    <p:sldId id="4029" r:id="rId36"/>
    <p:sldId id="4028" r:id="rId37"/>
    <p:sldId id="4030" r:id="rId38"/>
    <p:sldId id="4040" r:id="rId39"/>
    <p:sldId id="3350" r:id="rId40"/>
    <p:sldId id="366" r:id="rId41"/>
    <p:sldId id="367" r:id="rId42"/>
    <p:sldId id="368" r:id="rId43"/>
    <p:sldId id="696" r:id="rId44"/>
    <p:sldId id="4045" r:id="rId45"/>
    <p:sldId id="364" r:id="rId46"/>
    <p:sldId id="365" r:id="rId47"/>
    <p:sldId id="4056" r:id="rId48"/>
    <p:sldId id="4053" r:id="rId49"/>
    <p:sldId id="4054" r:id="rId50"/>
    <p:sldId id="4051" r:id="rId51"/>
    <p:sldId id="4052" r:id="rId52"/>
    <p:sldId id="4050" r:id="rId53"/>
    <p:sldId id="434" r:id="rId54"/>
    <p:sldId id="4039" r:id="rId55"/>
    <p:sldId id="443" r:id="rId56"/>
    <p:sldId id="4055" r:id="rId57"/>
    <p:sldId id="433" r:id="rId58"/>
    <p:sldId id="4047" r:id="rId59"/>
    <p:sldId id="4049" r:id="rId60"/>
    <p:sldId id="4041" r:id="rId61"/>
    <p:sldId id="412" r:id="rId62"/>
    <p:sldId id="4048" r:id="rId63"/>
    <p:sldId id="4042" r:id="rId64"/>
    <p:sldId id="4046" r:id="rId65"/>
    <p:sldId id="268" r:id="rId66"/>
    <p:sldId id="407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E"/>
    <a:srgbClr val="FEFEFE"/>
    <a:srgbClr val="F9F9FB"/>
    <a:srgbClr val="007D50"/>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71" autoAdjust="0"/>
    <p:restoredTop sz="93271" autoAdjust="0"/>
  </p:normalViewPr>
  <p:slideViewPr>
    <p:cSldViewPr snapToGrid="0" snapToObjects="1">
      <p:cViewPr>
        <p:scale>
          <a:sx n="91" d="100"/>
          <a:sy n="91" d="100"/>
        </p:scale>
        <p:origin x="376" y="1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5/29/26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news.nationalgeographic.com/2018/02/prophet-isaiah-jerusalem-seal-archaeology-bible/" TargetMode="External"/><Relationship Id="rId3" Type="http://schemas.openxmlformats.org/officeDocument/2006/relationships/hyperlink" Target="http://archaeology.huji.ac.il/depart/biblical/eilatm/eilatm.asp" TargetMode="External"/><Relationship Id="rId7" Type="http://schemas.openxmlformats.org/officeDocument/2006/relationships/hyperlink" Target="https://www.thetrumpet.com/16854-an-interview-with-israeli-archaeologist-dr-eilat-mazar"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biblegateway.com/passage/?search=Isaiah+37%E2%80%9339&amp;version=NIV" TargetMode="External"/><Relationship Id="rId5" Type="http://schemas.openxmlformats.org/officeDocument/2006/relationships/hyperlink" Target="https://www.biblegateway.com/passage/?search=2%20Kings+19" TargetMode="External"/><Relationship Id="rId4" Type="http://schemas.openxmlformats.org/officeDocument/2006/relationships/hyperlink" Target="http://www.biblicalarchaeology.org/isaiah"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txBody>
          <a:bodyPr/>
          <a:lstStyle/>
          <a:p>
            <a:endParaRPr lang="en-US"/>
          </a:p>
        </p:txBody>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99B7DF-D025-C649-8E0F-E837B884CA2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714" name="Rectangle 2"/>
          <p:cNvSpPr>
            <a:spLocks noGrp="1" noRot="1" noChangeAspect="1" noChangeArrowheads="1" noTextEdit="1"/>
          </p:cNvSpPr>
          <p:nvPr>
            <p:ph type="sldImg"/>
          </p:nvPr>
        </p:nvSpPr>
        <p:spPr>
          <a:ln/>
        </p:spPr>
        <p:txBody>
          <a:bodyPr/>
          <a:lstStyle/>
          <a:p>
            <a:endParaRPr lang="en-US"/>
          </a:p>
        </p:txBody>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560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D3086FBC-5E0D-4247-977A-A886576552F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7F9ED8-E664-C14A-9BA9-5DD2805D1B7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65606"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969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7B21C82F-211E-9948-850E-541FDD44525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F38C2BE-1241-CB43-9F17-04E8EBF0842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69702"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0313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473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txBody>
          <a:bodyPr/>
          <a:lstStyle/>
          <a:p>
            <a:endParaRPr lang="en-US"/>
          </a:p>
        </p:txBody>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103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Babylon is mentioned more than twice as often in chapters 1–39 than in 40–66.  The only shift is one of perspective from a present to a future time.  Besides, Isaiah may have prophesied chapters 1–39 before Assyria conquered Israel and then preached chapters 40–66 afterwards concerning Babylon.</a:t>
            </a:r>
          </a:p>
        </p:txBody>
      </p:sp>
    </p:spTree>
    <p:extLst>
      <p:ext uri="{BB962C8B-B14F-4D97-AF65-F5344CB8AC3E}">
        <p14:creationId xmlns:p14="http://schemas.microsoft.com/office/powerpoint/2010/main" val="40999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differences are exaggerated by critics and can be explained by different emphases (condemnation verses consolation).  Critics often will not admit that content, time of writing, and circumstances normally affect an author's style.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1133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4FAB3CDF-AA5D-B943-B253-D89C41A0204F}"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3CCA148-B7E8-5B40-905A-42CFD2E00749}"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1133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1826A7BE-3F5A-C441-90FD-9419FA653D51}"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337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DE17341D-1622-9A4B-85CF-41849E5454A6}"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80" name="Text Box 2"/>
          <p:cNvSpPr txBox="1">
            <a:spLocks noChangeArrowheads="1"/>
          </p:cNvSpPr>
          <p:nvPr/>
        </p:nvSpPr>
        <p:spPr bwMode="auto">
          <a:xfrm>
            <a:off x="1004888" y="695325"/>
            <a:ext cx="4838700" cy="342106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1338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Critics lead us to believe that the same author could not write both of judgment and salvation. Yet:</a:t>
            </a:r>
          </a:p>
          <a:p>
            <a:pPr marL="228600" indent="-228600">
              <a:buAutoNum type="arabicPeriod"/>
            </a:pPr>
            <a:r>
              <a:rPr lang="en-US" dirty="0">
                <a:latin typeface="Times New Roman" charset="0"/>
                <a:ea typeface="ＭＳ Ｐゴシック" charset="0"/>
                <a:cs typeface="ＭＳ Ｐゴシック" charset="0"/>
              </a:rPr>
              <a:t>Many authors do this today.</a:t>
            </a:r>
          </a:p>
          <a:p>
            <a:pPr marL="228600" indent="-228600">
              <a:buAutoNum type="arabicPeriod"/>
            </a:pPr>
            <a:r>
              <a:rPr lang="en-US" dirty="0">
                <a:latin typeface="Times New Roman" charset="0"/>
                <a:ea typeface="ＭＳ Ｐゴシック" charset="0"/>
                <a:cs typeface="ＭＳ Ｐゴシック" charset="0"/>
              </a:rPr>
              <a:t>The differences between the sections are over-emphasized when in reality Isaiah 1–39 speaks of condemnation but also includes a deliverance section (chapters 7–12), and Isaiah 40–66 emphasizes salvation but even ends with judgment in the final verses.</a:t>
            </a:r>
          </a:p>
          <a:p>
            <a:pPr marL="0" indent="0">
              <a:buNone/>
            </a:pPr>
            <a:r>
              <a:rPr lang="en-US" dirty="0">
                <a:latin typeface="Times New Roman" charset="0"/>
                <a:ea typeface="ＭＳ Ｐゴシック" charset="0"/>
                <a:cs typeface="ＭＳ Ｐゴシック" charset="0"/>
              </a:rPr>
              <a:t>—————</a:t>
            </a:r>
          </a:p>
          <a:p>
            <a:r>
              <a:rPr lang="en-US" sz="1200" kern="1200" dirty="0">
                <a:solidFill>
                  <a:schemeClr val="tx1"/>
                </a:solidFill>
                <a:effectLst/>
                <a:latin typeface="+mn-lt"/>
                <a:ea typeface="+mn-ea"/>
                <a:cs typeface="+mn-cs"/>
              </a:rPr>
              <a:t>Paul Tanner Notes:</a:t>
            </a:r>
          </a:p>
          <a:p>
            <a:r>
              <a:rPr lang="en-US" sz="1200" kern="1200" dirty="0">
                <a:solidFill>
                  <a:schemeClr val="tx1"/>
                </a:solidFill>
                <a:effectLst/>
                <a:latin typeface="+mn-lt"/>
                <a:ea typeface="+mn-ea"/>
                <a:cs typeface="+mn-cs"/>
              </a:rPr>
              <a:t>Notice the use of the title "The Holy One of Israel" in Isaiah. This occurs 12x in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1—39 and 13x in 40—66. Given that the title only occurs six other times in the rest of the OT, this even distribution within Isaiah strongly argues for one author. </a:t>
            </a:r>
          </a:p>
          <a:p>
            <a:r>
              <a:rPr lang="en-US" sz="1200" kern="1200" dirty="0">
                <a:solidFill>
                  <a:schemeClr val="tx1"/>
                </a:solidFill>
                <a:effectLst/>
                <a:latin typeface="+mn-lt"/>
                <a:ea typeface="+mn-ea"/>
                <a:cs typeface="+mn-cs"/>
              </a:rPr>
              <a:t>There are 40-50 other phrases that appear in both sections (e.g., "Truly the mouth of the LORD has spoken"). </a:t>
            </a:r>
          </a:p>
          <a:p>
            <a:pPr marL="228600" indent="-228600">
              <a:buAutoNum type="arabicPeriod"/>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66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911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104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3248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These two concepts are not contradictory and both depict each section.</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319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0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7520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D33E4873-06FD-9840-A0E4-97E58356DE4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36EA62F-71CC-0745-94F7-9DE48C56B93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1075206" name="Text Box 3"/>
          <p:cNvSpPr>
            <a:spLocks noGrp="1" noChangeArrowheads="1"/>
          </p:cNvSpPr>
          <p:nvPr>
            <p:ph type="body"/>
          </p:nvPr>
        </p:nvSpPr>
        <p:spPr>
          <a:xfrm>
            <a:off x="914400" y="4343400"/>
            <a:ext cx="5029200" cy="4114800"/>
          </a:xfrm>
          <a:solidFill>
            <a:srgbClr val="FFFFFF"/>
          </a:solidFill>
          <a:ln w="9360">
            <a:solidFill>
              <a:srgbClr val="000000"/>
            </a:solidFill>
            <a:miter lim="800000"/>
          </a:ln>
        </p:spPr>
        <p:txBody>
          <a:bodyPr/>
          <a:lstStyle/>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Jewish scholars of the intertestamental period could not reconcile </a:t>
            </a:r>
            <a:r>
              <a:rPr lang="ko-KR" altLang="en-US" sz="1600" dirty="0" err="1">
                <a:latin typeface="Calibri" charset="0"/>
                <a:ea typeface="ＭＳ Ｐゴシック" charset="0"/>
                <a:cs typeface="ＭＳ Ｐゴシック" charset="0"/>
              </a:rPr>
              <a:t>以赛亚</a:t>
            </a:r>
            <a:r>
              <a:rPr lang="uk-UA" altLang="ja-JP" sz="1600" dirty="0">
                <a:latin typeface="Calibri" charset="0"/>
                <a:ea typeface="ＭＳ Ｐゴシック" charset="0"/>
                <a:cs typeface="ＭＳ Ｐゴシック" charset="0"/>
              </a:rPr>
              <a:t>'</a:t>
            </a:r>
            <a:r>
              <a:rPr lang="en-GB" altLang="ja-JP" sz="1600" dirty="0">
                <a:latin typeface="Calibri" charset="0"/>
                <a:ea typeface="ＭＳ Ｐゴシック" charset="0"/>
                <a:cs typeface="ＭＳ Ｐゴシック" charset="0"/>
              </a:rPr>
              <a:t>s two seemingly contradictory depictions of the Messiah.  Therefore, some thought there existed two Messiahs—one to rule and one to suffer.  Others said </a:t>
            </a:r>
            <a:r>
              <a:rPr lang="ko-KR" altLang="en-US" sz="1600" dirty="0" err="1">
                <a:latin typeface="Calibri" charset="0"/>
                <a:ea typeface="ＭＳ Ｐゴシック" charset="0"/>
                <a:cs typeface="ＭＳ Ｐゴシック" charset="0"/>
              </a:rPr>
              <a:t>以赛亚</a:t>
            </a:r>
            <a:r>
              <a:rPr lang="en-GB" altLang="ja-JP" sz="1600" dirty="0">
                <a:latin typeface="Calibri" charset="0"/>
                <a:ea typeface="ＭＳ Ｐゴシック" charset="0"/>
                <a:cs typeface="ＭＳ Ｐゴシック" charset="0"/>
              </a:rPr>
              <a:t> 53 depicted not the Messiah but the suffering Jewish people.  </a:t>
            </a:r>
          </a:p>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zh-CN" altLang="en-US" sz="1600" dirty="0">
                <a:latin typeface="Calibri" charset="0"/>
                <a:ea typeface="ＭＳ Ｐゴシック" charset="0"/>
                <a:cs typeface="ＭＳ Ｐゴシック" charset="0"/>
              </a:rPr>
              <a:t>在新旧约中间时期的犹太学者无法调和以赛亚对弥赛亚的两种看似矛盾的描述。因此，有些人认为存在两位弥赛亚</a:t>
            </a:r>
            <a:r>
              <a:rPr lang="en-US" altLang="zh-CN" sz="1600" dirty="0">
                <a:latin typeface="Calibri" charset="0"/>
                <a:ea typeface="ＭＳ Ｐゴシック" charset="0"/>
                <a:cs typeface="ＭＳ Ｐゴシック" charset="0"/>
              </a:rPr>
              <a:t>——</a:t>
            </a:r>
            <a:r>
              <a:rPr lang="zh-CN" altLang="en-US" sz="1600" dirty="0">
                <a:latin typeface="Calibri" charset="0"/>
                <a:ea typeface="ＭＳ Ｐゴシック" charset="0"/>
                <a:cs typeface="ＭＳ Ｐゴシック" charset="0"/>
              </a:rPr>
              <a:t>一位掌权，一位受苦。另一些人则认为以赛亚书第</a:t>
            </a:r>
            <a:r>
              <a:rPr lang="en-US" altLang="zh-CN" sz="1600" dirty="0">
                <a:latin typeface="Calibri" charset="0"/>
                <a:ea typeface="ＭＳ Ｐゴシック" charset="0"/>
                <a:cs typeface="ＭＳ Ｐゴシック" charset="0"/>
              </a:rPr>
              <a:t>53</a:t>
            </a:r>
            <a:r>
              <a:rPr lang="zh-CN" altLang="en-US" sz="1600" dirty="0">
                <a:latin typeface="Calibri" charset="0"/>
                <a:ea typeface="ＭＳ Ｐゴシック" charset="0"/>
                <a:cs typeface="ＭＳ Ｐゴシック" charset="0"/>
              </a:rPr>
              <a:t>章描述的不是弥赛亚，而是受苦的犹太人民。</a:t>
            </a:r>
            <a:endParaRPr lang="en-GB" sz="1600" dirty="0">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6B30170A-CA99-D843-A45E-18959C0F8E3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7411"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CA9E927-F8E1-BF42-8635-81D18206C363}"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28</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7412"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57413"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E482120D-A5BC-C343-9AA2-4364FF4248A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945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F019A78A-E896-0640-A1A6-2A658A0E054B}"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29</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9460"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5946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txBody>
          <a:bodyPr/>
          <a:lstStyle/>
          <a:p>
            <a:endParaRPr lang="en-US"/>
          </a:p>
        </p:txBody>
      </p:sp>
      <p:sp>
        <p:nvSpPr>
          <p:cNvPr id="194563"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30273D16-6CA5-444E-9D37-C0D150955A7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1507"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BDE3DBB-72DD-D74F-B309-0F894CA071C4}"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61508"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61509"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txBody>
          <a:bodyPr/>
          <a:lstStyle/>
          <a:p>
            <a:endParaRPr lang="en-US"/>
          </a:p>
        </p:txBody>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7721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33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F2091DEC-349D-B44D-AD6C-8A694497BC6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3316" name="Rectangle 1"/>
          <p:cNvSpPr>
            <a:spLocks noGrp="1" noRot="1" noChangeAspect="1" noChangeArrowheads="1"/>
          </p:cNvSpPr>
          <p:nvPr>
            <p:ph type="sldImg"/>
          </p:nvPr>
        </p:nvSpPr>
        <p:spPr>
          <a:xfrm>
            <a:off x="1143000" y="685800"/>
            <a:ext cx="4572000" cy="3429000"/>
          </a:xfrm>
          <a:solidFill>
            <a:srgbClr val="FFFFFF"/>
          </a:solidFill>
          <a:ln/>
        </p:spPr>
        <p:txBody>
          <a:bodyPr/>
          <a:lstStyle/>
          <a:p>
            <a:endParaRPr lang="en-US"/>
          </a:p>
        </p:txBody>
      </p:sp>
      <p:sp>
        <p:nvSpPr>
          <p:cNvPr id="65331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536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B601D56C-4B6B-A34C-89D0-476540544DF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34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5364" name="Rectangle 1"/>
          <p:cNvSpPr>
            <a:spLocks noGrp="1" noRot="1" noChangeAspect="1" noChangeArrowheads="1"/>
          </p:cNvSpPr>
          <p:nvPr>
            <p:ph type="sldImg"/>
          </p:nvPr>
        </p:nvSpPr>
        <p:spPr>
          <a:xfrm>
            <a:off x="1143000" y="685800"/>
            <a:ext cx="4572000" cy="3429000"/>
          </a:xfrm>
          <a:solidFill>
            <a:srgbClr val="FFFFFF"/>
          </a:solidFill>
          <a:ln/>
        </p:spPr>
        <p:txBody>
          <a:bodyPr/>
          <a:lstStyle/>
          <a:p>
            <a:endParaRPr lang="en-US"/>
          </a:p>
        </p:txBody>
      </p:sp>
      <p:sp>
        <p:nvSpPr>
          <p:cNvPr id="65536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877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24619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60945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24360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35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2063BF3-037A-9340-A419-A761AFD9446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9810" name="Rectangle 2"/>
          <p:cNvSpPr>
            <a:spLocks noGrp="1" noRot="1" noChangeAspect="1" noChangeArrowheads="1" noTextEdit="1"/>
          </p:cNvSpPr>
          <p:nvPr>
            <p:ph type="sldImg"/>
          </p:nvPr>
        </p:nvSpPr>
        <p:spPr>
          <a:ln/>
        </p:spPr>
        <p:txBody>
          <a:bodyPr/>
          <a:lstStyle/>
          <a:p>
            <a:endParaRPr lang="en-US"/>
          </a:p>
        </p:txBody>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0777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txBody>
          <a:bodyPr/>
          <a:lstStyle/>
          <a:p>
            <a:endParaRPr lang="en-US"/>
          </a:p>
        </p:txBody>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b="1" dirty="0">
                <a:solidFill>
                  <a:schemeClr val="tx2"/>
                </a:solidFill>
                <a:effectLst>
                  <a:glow rad="127000">
                    <a:schemeClr val="bg1"/>
                  </a:glow>
                </a:effectLst>
                <a:latin typeface="Arial" charset="0"/>
                <a:ea typeface="ＭＳ Ｐゴシック" charset="0"/>
                <a:cs typeface="ＭＳ Ｐゴシック" charset="0"/>
              </a:rPr>
              <a:t>Image Credit: https://</a:t>
            </a:r>
            <a:r>
              <a:rPr lang="en-US" sz="1200" b="1" dirty="0" err="1">
                <a:solidFill>
                  <a:schemeClr val="tx2"/>
                </a:solidFill>
                <a:effectLst>
                  <a:glow rad="127000">
                    <a:schemeClr val="bg1"/>
                  </a:glow>
                </a:effectLst>
                <a:latin typeface="Arial" charset="0"/>
                <a:ea typeface="ＭＳ Ｐゴシック" charset="0"/>
                <a:cs typeface="ＭＳ Ｐゴシック" charset="0"/>
              </a:rPr>
              <a:t>theresurgent.com</a:t>
            </a:r>
            <a:r>
              <a:rPr lang="en-US" sz="1200" b="1" dirty="0">
                <a:solidFill>
                  <a:schemeClr val="tx2"/>
                </a:solidFill>
                <a:effectLst>
                  <a:glow rad="127000">
                    <a:schemeClr val="bg1"/>
                  </a:glow>
                </a:effectLst>
                <a:latin typeface="Arial" charset="0"/>
                <a:ea typeface="ＭＳ Ｐゴシック" charset="0"/>
                <a:cs typeface="ＭＳ Ｐゴシック" charset="0"/>
              </a:rPr>
              <a:t>/2018/03/14/did-archeologists-discover-</a:t>
            </a:r>
            <a:r>
              <a:rPr lang="en-US" sz="1200" b="1" dirty="0" err="1">
                <a:solidFill>
                  <a:schemeClr val="tx2"/>
                </a:solidFill>
                <a:effectLst>
                  <a:glow rad="127000">
                    <a:schemeClr val="bg1"/>
                  </a:glow>
                </a:effectLst>
                <a:latin typeface="Arial" charset="0"/>
                <a:ea typeface="ＭＳ Ｐゴシック" charset="0"/>
                <a:cs typeface="ＭＳ Ｐゴシック" charset="0"/>
              </a:rPr>
              <a:t>isaiah</a:t>
            </a:r>
            <a:r>
              <a:rPr lang="en-US" sz="1200" b="1" dirty="0">
                <a:solidFill>
                  <a:schemeClr val="tx2"/>
                </a:solidFill>
                <a:effectLst>
                  <a:glow rad="127000">
                    <a:schemeClr val="bg1"/>
                  </a:glow>
                </a:effectLst>
                <a:latin typeface="Arial" charset="0"/>
                <a:ea typeface="ＭＳ Ｐゴシック" charset="0"/>
                <a:cs typeface="ＭＳ Ｐゴシック" charset="0"/>
              </a:rPr>
              <a:t>-the-prophets-personal-seal/</a:t>
            </a:r>
          </a:p>
          <a:p>
            <a:endParaRPr lang="en-US" sz="1200" b="1" dirty="0">
              <a:solidFill>
                <a:schemeClr val="tx2"/>
              </a:solidFill>
              <a:effectLst>
                <a:glow rad="127000">
                  <a:schemeClr val="bg1"/>
                </a:glow>
              </a:effectLst>
              <a:latin typeface="Arial" charset="0"/>
              <a:ea typeface="ＭＳ Ｐゴシック" charset="0"/>
              <a:cs typeface="ＭＳ Ｐゴシック" charset="0"/>
            </a:endParaRPr>
          </a:p>
          <a:p>
            <a:r>
              <a:rPr lang="en-US" sz="1200" b="1" dirty="0">
                <a:solidFill>
                  <a:schemeClr val="tx2"/>
                </a:solidFill>
                <a:effectLst>
                  <a:glow rad="127000">
                    <a:schemeClr val="bg1"/>
                  </a:glow>
                </a:effectLst>
                <a:latin typeface="Arial" charset="0"/>
                <a:ea typeface="ＭＳ Ｐゴシック" charset="0"/>
                <a:cs typeface="ＭＳ Ｐゴシック" charset="0"/>
              </a:rPr>
              <a:t>Article:</a:t>
            </a:r>
          </a:p>
          <a:p>
            <a:r>
              <a:rPr lang="en-US" sz="1200" b="1" dirty="0">
                <a:solidFill>
                  <a:schemeClr val="tx2"/>
                </a:solidFill>
                <a:effectLst>
                  <a:glow rad="127000">
                    <a:schemeClr val="bg1"/>
                  </a:glow>
                </a:effectLst>
                <a:latin typeface="Arial" charset="0"/>
                <a:ea typeface="ＭＳ Ｐゴシック" charset="0"/>
                <a:cs typeface="ＭＳ Ｐゴシック" charset="0"/>
              </a:rPr>
              <a:t>In find of biblical proportions, seal of Prophet Isaiah said found in Jerusalem</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By Amanda </a:t>
            </a:r>
            <a:r>
              <a:rPr lang="en-US" sz="1200" b="1" kern="0" dirty="0" err="1">
                <a:solidFill>
                  <a:schemeClr val="tx2"/>
                </a:solidFill>
                <a:effectLst>
                  <a:glow rad="127000">
                    <a:schemeClr val="bg1"/>
                  </a:glow>
                </a:effectLst>
                <a:latin typeface="Arial" charset="0"/>
                <a:ea typeface="ＭＳ Ｐゴシック" charset="0"/>
                <a:cs typeface="ＭＳ Ｐゴシック" charset="0"/>
              </a:rPr>
              <a:t>Borschel</a:t>
            </a:r>
            <a:r>
              <a:rPr lang="en-US" sz="1200" b="1" kern="0" dirty="0">
                <a:solidFill>
                  <a:schemeClr val="tx2"/>
                </a:solidFill>
                <a:effectLst>
                  <a:glow rad="127000">
                    <a:schemeClr val="bg1"/>
                  </a:glow>
                </a:effectLst>
                <a:latin typeface="Arial" charset="0"/>
                <a:ea typeface="ＭＳ Ｐゴシック" charset="0"/>
                <a:cs typeface="ＭＳ Ｐゴシック" charset="0"/>
              </a:rPr>
              <a:t>-Dan • 22 February 2018, 7:00 am</a:t>
            </a:r>
          </a:p>
          <a:p>
            <a:r>
              <a:rPr lang="en-US" dirty="0"/>
              <a:t>https://</a:t>
            </a:r>
            <a:r>
              <a:rPr lang="en-US" dirty="0" err="1"/>
              <a:t>www.timesofisrael.com</a:t>
            </a:r>
            <a:r>
              <a:rPr lang="en-US" dirty="0"/>
              <a:t>/in-find-of-biblical-proportions-proof-of-prophet-isaiah-believed-unearthed/</a:t>
            </a:r>
          </a:p>
          <a:p>
            <a:r>
              <a:rPr lang="en-US" dirty="0"/>
              <a:t>Accessed 1 Nov 2021</a:t>
            </a:r>
          </a:p>
          <a:p>
            <a:endParaRPr lang="en-US" dirty="0"/>
          </a:p>
          <a:p>
            <a:r>
              <a:rPr lang="en-US" dirty="0"/>
              <a:t>The hand of the Prophet Isaiah himself may have created an 8th century BCE seal impression discovered in First Temple remains near Jerusalem’s Temple Mount, according to Hebrew University archaeologist </a:t>
            </a:r>
            <a:r>
              <a:rPr lang="en-US" dirty="0">
                <a:hlinkClick r:id="rId3"/>
              </a:rPr>
              <a:t>Dr. Eilat Mazar</a:t>
            </a:r>
            <a:r>
              <a:rPr lang="en-US" dirty="0"/>
              <a:t>.</a:t>
            </a:r>
          </a:p>
          <a:p>
            <a:endParaRPr lang="en-US" dirty="0"/>
          </a:p>
          <a:p>
            <a:r>
              <a:rPr lang="en-US" dirty="0"/>
              <a:t>“We appear to have discovered a seal impression, which may have belonged to the prophet Isaiah, in a scientific, archaeological excavation,” said Mazar this week in a press release announcing the breathtaking discovery.</a:t>
            </a:r>
          </a:p>
          <a:p>
            <a:endParaRPr lang="en-US" dirty="0"/>
          </a:p>
          <a:p>
            <a:r>
              <a:rPr lang="en-US" dirty="0"/>
              <a:t>Mazar’s team uncovered the minuscule bulla, or seal impression, during renewed excavations at the </a:t>
            </a:r>
            <a:r>
              <a:rPr lang="en-US" dirty="0" err="1"/>
              <a:t>Ophel</a:t>
            </a:r>
            <a:r>
              <a:rPr lang="en-US" dirty="0"/>
              <a:t>, located at the foot of the southern wall of the Temple Mount in Jerusalem. The discovery was published on Wednesday in an article, “</a:t>
            </a:r>
            <a:r>
              <a:rPr lang="en-US" dirty="0">
                <a:hlinkClick r:id="rId4"/>
              </a:rPr>
              <a:t>Is This the Prophet Isaiah’s Signature?</a:t>
            </a:r>
            <a:r>
              <a:rPr lang="en-US" dirty="0"/>
              <a:t>” as part of a massive March-June issue of the Biblical Archaeology Review dedicated to its recently retired founding editor, Hershel Shanks.</a:t>
            </a:r>
          </a:p>
          <a:p>
            <a:endParaRPr lang="en-US" dirty="0"/>
          </a:p>
          <a:p>
            <a:r>
              <a:rPr lang="en-US" dirty="0"/>
              <a:t>The clay impression is inscribed with letters and what appears to be a grazing doe, “a motif of blessing and protection found in Judah, particularly in Jerusalem,” according to the BAR article.</a:t>
            </a:r>
          </a:p>
          <a:p>
            <a:endParaRPr lang="en-US" dirty="0"/>
          </a:p>
          <a:p>
            <a:r>
              <a:rPr lang="en-US" dirty="0"/>
              <a:t>Isaiah Bulla, a 2,700-year-old clay seal impression which potentially belonged to the biblical prophet Isaiah. (</a:t>
            </a:r>
            <a:r>
              <a:rPr lang="en-US" dirty="0" err="1"/>
              <a:t>Ouria</a:t>
            </a:r>
            <a:r>
              <a:rPr lang="en-US" dirty="0"/>
              <a:t> </a:t>
            </a:r>
            <a:r>
              <a:rPr lang="en-US" dirty="0" err="1"/>
              <a:t>Tadmor</a:t>
            </a:r>
            <a:r>
              <a:rPr lang="en-US" dirty="0"/>
              <a:t>/© </a:t>
            </a:r>
            <a:r>
              <a:rPr lang="en-US" dirty="0" err="1"/>
              <a:t>Eilat</a:t>
            </a:r>
            <a:r>
              <a:rPr lang="en-US" dirty="0"/>
              <a:t> Mazar)</a:t>
            </a:r>
          </a:p>
          <a:p>
            <a:r>
              <a:rPr lang="en-US" dirty="0"/>
              <a:t>The oval-shaped bulla, however, is not intact. On its legible portion, there is an inscription with First Temple Hebrew letters that seem to spell out the name </a:t>
            </a:r>
            <a:r>
              <a:rPr lang="en-US" i="1" dirty="0" err="1"/>
              <a:t>l’Yesha’yah</a:t>
            </a:r>
            <a:r>
              <a:rPr lang="en-US" i="1" dirty="0"/>
              <a:t>[u]</a:t>
            </a:r>
            <a:r>
              <a:rPr lang="en-US" dirty="0"/>
              <a:t> (Belonging to Isaiah). On a line below, there is the partial word </a:t>
            </a:r>
            <a:r>
              <a:rPr lang="en-US" i="1" dirty="0" err="1"/>
              <a:t>nvy</a:t>
            </a:r>
            <a:r>
              <a:rPr lang="en-US" dirty="0"/>
              <a:t>, which presumably spells out “prophet.”</a:t>
            </a:r>
          </a:p>
          <a:p>
            <a:endParaRPr lang="en-US" dirty="0"/>
          </a:p>
          <a:p>
            <a:r>
              <a:rPr lang="en-US" dirty="0"/>
              <a:t>“Because the bulla has been slightly damaged at the end of the word </a:t>
            </a:r>
            <a:r>
              <a:rPr lang="en-US" i="1" dirty="0" err="1"/>
              <a:t>nvy</a:t>
            </a:r>
            <a:r>
              <a:rPr lang="en-US" dirty="0"/>
              <a:t>, it is not known if it originally ended with the Hebrew letter </a:t>
            </a:r>
            <a:r>
              <a:rPr lang="en-US" i="1" dirty="0"/>
              <a:t>aleph</a:t>
            </a:r>
            <a:r>
              <a:rPr lang="en-US" dirty="0"/>
              <a:t>, which would have resulted in the Hebrew word for ‘prophet’ and would have definitively identified the seal as the signature of the prophet Isaiah,” Mazar said.</a:t>
            </a:r>
          </a:p>
          <a:p>
            <a:r>
              <a:rPr lang="en-US" dirty="0"/>
              <a:t>Archaeologist </a:t>
            </a:r>
            <a:r>
              <a:rPr lang="en-US" dirty="0" err="1"/>
              <a:t>Eilat</a:t>
            </a:r>
            <a:r>
              <a:rPr lang="en-US" dirty="0"/>
              <a:t> Mazar in the 2018 winter </a:t>
            </a:r>
            <a:r>
              <a:rPr lang="en-US" dirty="0" err="1"/>
              <a:t>Ophel</a:t>
            </a:r>
            <a:r>
              <a:rPr lang="en-US" dirty="0"/>
              <a:t> Excavations in Jerusalem. (YouTube screenshot)</a:t>
            </a:r>
          </a:p>
          <a:p>
            <a:endParaRPr lang="en-US" dirty="0"/>
          </a:p>
          <a:p>
            <a:r>
              <a:rPr lang="en-US" dirty="0"/>
              <a:t>In the BAR article, Mazar leaves room for the possibility that the inscription on the Isaiah bulla does not refer to the biblical prophet. “Without an aleph at the end, the word </a:t>
            </a:r>
            <a:r>
              <a:rPr lang="en-US" i="1" dirty="0" err="1"/>
              <a:t>nvy</a:t>
            </a:r>
            <a:r>
              <a:rPr lang="en-US" dirty="0"/>
              <a:t> is most likely just a personal name. Although it does not appear in the Bible, it does appear on seals and a seal impression on a jar handle, all from unprovenanced, private collections.”</a:t>
            </a:r>
          </a:p>
          <a:p>
            <a:endParaRPr lang="en-US" dirty="0"/>
          </a:p>
          <a:p>
            <a:r>
              <a:rPr lang="en-US" dirty="0"/>
              <a:t>“The name of Isaiah, however, is clear,” she said.</a:t>
            </a:r>
          </a:p>
          <a:p>
            <a:r>
              <a:rPr lang="en-US" dirty="0"/>
              <a:t> </a:t>
            </a:r>
            <a:endParaRPr lang="en-US" dirty="0">
              <a:effectLst/>
            </a:endParaRPr>
          </a:p>
          <a:p>
            <a:r>
              <a:rPr lang="en-US" b="1" dirty="0"/>
              <a:t>Millennia-old connections between a prophet and his king</a:t>
            </a:r>
          </a:p>
          <a:p>
            <a:r>
              <a:rPr lang="en-US" dirty="0"/>
              <a:t>The most well-known of the biblical prophets, Isaiah is thought by scholars to have been active circa in the late 8th century and early 7th century BCE.</a:t>
            </a:r>
          </a:p>
          <a:p>
            <a:r>
              <a:rPr lang="en-US" dirty="0"/>
              <a:t>The Isaiah bulla was discovered in wet-sifted material that was taken from an Iron Age layer close to bedrock that was near a foundation trench cut for a wall of a Herodian vault. The material was found close to a structure that was first discovered in 1986-87 and is today thought to have been a “royal bakery.”</a:t>
            </a:r>
          </a:p>
          <a:p>
            <a:endParaRPr lang="en-US" dirty="0"/>
          </a:p>
          <a:p>
            <a:r>
              <a:rPr lang="en-US" dirty="0"/>
              <a:t>Picture: The </a:t>
            </a:r>
            <a:r>
              <a:rPr lang="en-US" dirty="0" err="1"/>
              <a:t>Ophel</a:t>
            </a:r>
            <a:r>
              <a:rPr lang="en-US" dirty="0"/>
              <a:t> excavations at the foot of the southern wall of the Temple Mount in Jerusalem (courtesy of Andrew Shiva)</a:t>
            </a:r>
          </a:p>
          <a:p>
            <a:endParaRPr lang="en-US" dirty="0"/>
          </a:p>
          <a:p>
            <a:r>
              <a:rPr lang="en-US" dirty="0"/>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endParaRPr lang="en-US" dirty="0"/>
          </a:p>
          <a:p>
            <a:r>
              <a:rPr lang="en-US" dirty="0"/>
              <a:t>A seal impression of King Hezekiah unearthed in the </a:t>
            </a:r>
            <a:r>
              <a:rPr lang="en-US" dirty="0" err="1"/>
              <a:t>Ophel</a:t>
            </a:r>
            <a:r>
              <a:rPr lang="en-US" dirty="0"/>
              <a:t> excavations at the foot of the southern wall of the Temple Mount, conducted by the Hebrew University of Jerusalem’s Institute of Archaeology (</a:t>
            </a:r>
            <a:r>
              <a:rPr lang="en-US" dirty="0" err="1"/>
              <a:t>ourtesy</a:t>
            </a:r>
            <a:r>
              <a:rPr lang="en-US" dirty="0"/>
              <a:t> of </a:t>
            </a:r>
            <a:r>
              <a:rPr lang="en-US" dirty="0" err="1"/>
              <a:t>Eilat</a:t>
            </a:r>
            <a:r>
              <a:rPr lang="en-US" dirty="0"/>
              <a:t> Mazar; photo by </a:t>
            </a:r>
            <a:r>
              <a:rPr lang="en-US" dirty="0" err="1"/>
              <a:t>Ouria</a:t>
            </a:r>
            <a:r>
              <a:rPr lang="en-US" dirty="0"/>
              <a:t> </a:t>
            </a:r>
            <a:r>
              <a:rPr lang="en-US" dirty="0" err="1"/>
              <a:t>Tadmor</a:t>
            </a:r>
            <a:r>
              <a:rPr lang="en-US" dirty="0"/>
              <a:t>)</a:t>
            </a:r>
          </a:p>
          <a:p>
            <a:endParaRPr lang="en-US" dirty="0"/>
          </a:p>
          <a:p>
            <a:r>
              <a:rPr lang="en-US" dirty="0"/>
              <a:t>Upon the discovery of the Hezekiah bulla in 2015, Mazar called the artifact “the closest as ever that we can get to something that was most likely held by King Hezekiah himself.”</a:t>
            </a:r>
          </a:p>
          <a:p>
            <a:endParaRPr lang="en-US" dirty="0"/>
          </a:p>
          <a:p>
            <a:r>
              <a:rPr lang="en-US" dirty="0"/>
              <a:t>This week Mazar said in a press release released by BAR that it is logical that the Isaiah and Hezekiah bullae would be discovered in such close proximity.</a:t>
            </a:r>
          </a:p>
          <a:p>
            <a:r>
              <a:rPr lang="en-US" dirty="0"/>
              <a:t>“If it is the case that this bulla is indeed that of the prophet Isaiah, then it should not come as a surprise to discover this bulla next to one bearing King Hezekiah’s name given the symbiotic relationship of the prophet Isaiah and King Hezekiah described in the Bible,” said Mazar.</a:t>
            </a:r>
          </a:p>
          <a:p>
            <a:r>
              <a:rPr lang="en-US" dirty="0"/>
              <a:t> </a:t>
            </a:r>
            <a:endParaRPr lang="en-US" dirty="0">
              <a:effectLst/>
            </a:endParaRPr>
          </a:p>
          <a:p>
            <a:r>
              <a:rPr lang="en-US" dirty="0"/>
              <a:t>There are several biblical instances of interactions between Isaiah and Hezekiah which indicate the prophet was a spiritual advisor to the king. He consoled the ruler that the Israelites would survive the siege. In the BAR article, Mazar writes, “The names of King Hezekiah and the prophet Isaiah are mentioned in one breath 14 of the 29 times the name of Isaiah is recalled (</a:t>
            </a:r>
            <a:r>
              <a:rPr lang="en-US" dirty="0">
                <a:hlinkClick r:id="rId5"/>
              </a:rPr>
              <a:t>2 Kings 19–20</a:t>
            </a:r>
            <a:r>
              <a:rPr lang="en-US" dirty="0"/>
              <a:t>; </a:t>
            </a:r>
            <a:r>
              <a:rPr lang="en-US" dirty="0">
                <a:hlinkClick r:id="rId6"/>
              </a:rPr>
              <a:t>Isaiah 37–39</a:t>
            </a:r>
            <a:r>
              <a:rPr lang="en-US" dirty="0"/>
              <a:t>). No other figure was closer to King Hezekiah than the prophet Isaiah.”</a:t>
            </a:r>
          </a:p>
          <a:p>
            <a:endParaRPr lang="en-US" dirty="0"/>
          </a:p>
          <a:p>
            <a:r>
              <a:rPr lang="en-US" dirty="0"/>
              <a:t>Picture: Dara Horn walking through Hezekiah’s Tunnel in Jerusalem, August 2017. (Brendan Schulman)</a:t>
            </a:r>
          </a:p>
          <a:p>
            <a:endParaRPr lang="en-US" dirty="0"/>
          </a:p>
          <a:p>
            <a:r>
              <a:rPr lang="en-US" dirty="0"/>
              <a:t>The Hezekiah and Isaiah bullae join other similar finds from previous excavations. Digging in 2005-2008 at the summit of the City of David in a large structure which may have been the palace of biblical King David, she discovered a clay impression with a First Temple Hebrew inscription bearing the name of a high-ranking Israelite official who is recorded by the biblical Jeremiah, “</a:t>
            </a:r>
            <a:r>
              <a:rPr lang="en-US" dirty="0" err="1"/>
              <a:t>Jehucal</a:t>
            </a:r>
            <a:r>
              <a:rPr lang="en-US" dirty="0"/>
              <a:t>, son of </a:t>
            </a:r>
            <a:r>
              <a:rPr lang="en-US" dirty="0" err="1"/>
              <a:t>Shelemiah</a:t>
            </a:r>
            <a:r>
              <a:rPr lang="en-US" dirty="0"/>
              <a:t>, son of </a:t>
            </a:r>
            <a:r>
              <a:rPr lang="en-US" dirty="0" err="1"/>
              <a:t>Shovi</a:t>
            </a:r>
            <a:r>
              <a:rPr lang="en-US" dirty="0"/>
              <a:t>.” Years later, a few meters from the </a:t>
            </a:r>
            <a:r>
              <a:rPr lang="en-US" dirty="0" err="1"/>
              <a:t>Jehucal</a:t>
            </a:r>
            <a:r>
              <a:rPr lang="en-US" dirty="0"/>
              <a:t> bulla, she found a seal impression belonging to a second high-ranking official, “Gedaliah, son of </a:t>
            </a:r>
            <a:r>
              <a:rPr lang="en-US" dirty="0" err="1"/>
              <a:t>Pashur</a:t>
            </a:r>
            <a:r>
              <a:rPr lang="en-US" dirty="0"/>
              <a:t>,” who is also found in Jeremiah. Dozens more bullae have been discovered.</a:t>
            </a:r>
          </a:p>
          <a:p>
            <a:endParaRPr lang="en-US" dirty="0"/>
          </a:p>
          <a:p>
            <a:r>
              <a:rPr lang="en-US" dirty="0"/>
              <a:t>Mazar </a:t>
            </a:r>
            <a:r>
              <a:rPr lang="en-US" dirty="0">
                <a:hlinkClick r:id="rId7"/>
              </a:rPr>
              <a:t>recently reopened the Ophel excavation</a:t>
            </a:r>
            <a:r>
              <a:rPr lang="en-US" dirty="0"/>
              <a:t> and is currently digging in the House of the Medallion, which she excavated in 2013, and a rare untouched Second Temple-period cave.</a:t>
            </a:r>
          </a:p>
          <a:p>
            <a:endParaRPr lang="en-US" dirty="0"/>
          </a:p>
          <a:p>
            <a:r>
              <a:rPr lang="en-US" dirty="0"/>
              <a:t>The find has not been peer reviewed and some have already begun to push back against Mazar’s hypothesis, noting that the lack of an </a:t>
            </a:r>
            <a:r>
              <a:rPr lang="en-US" i="1" dirty="0"/>
              <a:t>aleph</a:t>
            </a:r>
            <a:r>
              <a:rPr lang="en-US" dirty="0"/>
              <a:t> after the </a:t>
            </a:r>
            <a:r>
              <a:rPr lang="en-US" dirty="0" err="1"/>
              <a:t>nvy</a:t>
            </a:r>
            <a:r>
              <a:rPr lang="en-US" dirty="0"/>
              <a:t> leaves room for doubt.</a:t>
            </a:r>
          </a:p>
          <a:p>
            <a:endParaRPr lang="en-US" dirty="0"/>
          </a:p>
          <a:p>
            <a:r>
              <a:rPr lang="en-US" dirty="0"/>
              <a:t>“The critically important letter that would be needed to confirm that the second word is the title ‘prophet’ is an </a:t>
            </a:r>
            <a:r>
              <a:rPr lang="en-US" i="1" dirty="0"/>
              <a:t>aleph</a:t>
            </a:r>
            <a:r>
              <a:rPr lang="en-US" dirty="0"/>
              <a:t>. But no </a:t>
            </a:r>
            <a:r>
              <a:rPr lang="en-US" i="1" dirty="0"/>
              <a:t>aleph</a:t>
            </a:r>
            <a:r>
              <a:rPr lang="en-US" dirty="0"/>
              <a:t> is legible on this bulla, and so that reading cannot be confirmed at all,” Semitic languages professor </a:t>
            </a:r>
            <a:r>
              <a:rPr lang="en-US" dirty="0">
                <a:hlinkClick r:id="rId8"/>
              </a:rPr>
              <a:t>Christopher Rollston</a:t>
            </a:r>
            <a:r>
              <a:rPr lang="en-US" dirty="0"/>
              <a:t> told National Geographic.</a:t>
            </a:r>
          </a:p>
          <a:p>
            <a:endParaRPr lang="en-US" dirty="0"/>
          </a:p>
          <a:p>
            <a:r>
              <a:rPr lang="en-US" dirty="0"/>
              <a:t>Picture: Isaiah, in an illustration from the Providence Lithograph Company (Wikipedia)</a:t>
            </a:r>
          </a:p>
          <a:p>
            <a:endParaRPr lang="en-US" dirty="0"/>
          </a:p>
          <a:p>
            <a:r>
              <a:rPr lang="en-US" dirty="0"/>
              <a:t>“The assumption that this is a [seal] of Isaiah the prophet is scintillating, but it is certainly not something that we should assume is at all certain,” he added. “It’s not.”</a:t>
            </a:r>
          </a:p>
          <a:p>
            <a:endParaRPr lang="en-US" dirty="0"/>
          </a:p>
          <a:p>
            <a:r>
              <a:rPr lang="en-US" dirty="0"/>
              <a:t>Israeli epigrapher Dr. Haggai </a:t>
            </a:r>
            <a:r>
              <a:rPr lang="en-US" dirty="0" err="1"/>
              <a:t>Misgav</a:t>
            </a:r>
            <a:r>
              <a:rPr lang="en-US" dirty="0"/>
              <a:t> took to Facebook to express his skepticism over the possibility of this bulla having belonged to the Prophet Isaiah. Echoing </a:t>
            </a:r>
            <a:r>
              <a:rPr lang="en-US" dirty="0" err="1"/>
              <a:t>Rollston’s</a:t>
            </a:r>
            <a:r>
              <a:rPr lang="en-US" dirty="0"/>
              <a:t> concerns over the missing “aleph,” the Hebrew University lecturer wrote that since the impression would have been tied to a sack of goods, it is highly unlikely the title “prophet” would have been used at all.</a:t>
            </a:r>
          </a:p>
          <a:p>
            <a:endParaRPr lang="en-US" dirty="0"/>
          </a:p>
          <a:p>
            <a:r>
              <a:rPr lang="en-US" dirty="0"/>
              <a:t>“But as always there is no shortage of those who jump on the finds with cries of, ‘Hurray, we have proven the Bible,'” writes </a:t>
            </a:r>
            <a:r>
              <a:rPr lang="en-US" dirty="0" err="1"/>
              <a:t>Misgav</a:t>
            </a:r>
            <a:r>
              <a:rPr lang="en-US" dirty="0"/>
              <a:t>.</a:t>
            </a:r>
          </a:p>
          <a:p>
            <a:endParaRPr lang="en-US" dirty="0"/>
          </a:p>
          <a:p>
            <a:r>
              <a:rPr lang="en-US" dirty="0"/>
              <a:t>While Mazar herself admits that the missing </a:t>
            </a:r>
            <a:r>
              <a:rPr lang="en-US" i="1" dirty="0"/>
              <a:t>aleph</a:t>
            </a:r>
            <a:r>
              <a:rPr lang="en-US" dirty="0"/>
              <a:t> can be problematic, she says the discovery is important nonetheless.</a:t>
            </a:r>
          </a:p>
          <a:p>
            <a:r>
              <a:rPr lang="en-US" dirty="0"/>
              <a:t> </a:t>
            </a:r>
            <a:endParaRPr lang="en-US" dirty="0">
              <a:effectLst/>
            </a:endParaRPr>
          </a:p>
          <a:p>
            <a:r>
              <a:rPr lang="en-US" dirty="0"/>
              <a:t>“Whether or not the bulla we found in the </a:t>
            </a:r>
            <a:r>
              <a:rPr lang="en-US" dirty="0" err="1"/>
              <a:t>Ophel</a:t>
            </a:r>
            <a:r>
              <a:rPr lang="en-US" dirty="0"/>
              <a:t> excavations is the bulla of the prophet Isaiah, it remains, nevertheless, a unique and fantastic discovery,” writes Mazar in the BAR article.</a:t>
            </a:r>
          </a:p>
          <a:p>
            <a:endParaRPr lang="en-US" dirty="0"/>
          </a:p>
          <a:p>
            <a:r>
              <a:rPr lang="en-US" dirty="0"/>
              <a:t>“Finding this bulla leads us to consider the personality and the proximity of the prophet Isaiah as one of the closest advisers to King Hezekiah — not only with regard to the events of his time, but also in assessing them from an informed perspective and foreseeing their influence over future events,” she writes.</a:t>
            </a:r>
          </a:p>
          <a:p>
            <a:endParaRPr lang="en-US" dirty="0"/>
          </a:p>
          <a:p>
            <a:r>
              <a:rPr lang="en-US" b="1" dirty="0"/>
              <a:t>A gift fit for a true friend to archaeologists</a:t>
            </a:r>
          </a:p>
          <a:p>
            <a:r>
              <a:rPr lang="en-US" dirty="0"/>
              <a:t>On his way to catch a plane, the new editor of the Biblical Archaeology Review, Dr. Robert Cargill, told The Times of Israel that the publication of the exciting new find in his magazine “came about by very fortunate timing.”</a:t>
            </a:r>
          </a:p>
          <a:p>
            <a:endParaRPr lang="en-US" dirty="0"/>
          </a:p>
          <a:p>
            <a:r>
              <a:rPr lang="en-US" dirty="0"/>
              <a:t>Picture: Dr. Robert Cargill, editor of the Biblical Archaeology Review. (courtesy)</a:t>
            </a:r>
          </a:p>
          <a:p>
            <a:endParaRPr lang="en-US" dirty="0"/>
          </a:p>
          <a:p>
            <a:r>
              <a:rPr lang="en-US" dirty="0"/>
              <a:t>As Cargill was preparing the double issue of BAR in honor of founding editor Shanks, he approached Mazar to ask her for a contribution.</a:t>
            </a:r>
          </a:p>
          <a:p>
            <a:endParaRPr lang="en-US" dirty="0"/>
          </a:p>
          <a:p>
            <a:r>
              <a:rPr lang="en-US" dirty="0"/>
              <a:t>“She said, ‘Your timing couldn’t be better,'” related Cargill. Mazar was getting ready to publish this new discovery. “She allowed us to publish it as a gift to Hershel [Shanks] to say thank you for his support of archaeology and Israel,” said Cargill.</a:t>
            </a:r>
          </a:p>
          <a:p>
            <a:endParaRPr lang="en-US" dirty="0"/>
          </a:p>
          <a:p>
            <a:r>
              <a:rPr lang="en-US" dirty="0"/>
              <a:t>The magazine was first published in 1975 and has focused, sometimes controversially, on finds that claim to offer insights into the ancient workings of the Holy Land — often in approachable articles written by top scholars.</a:t>
            </a:r>
          </a:p>
          <a:p>
            <a:endParaRPr lang="en-US" dirty="0"/>
          </a:p>
          <a:p>
            <a:r>
              <a:rPr lang="en-US" dirty="0"/>
              <a:t>Shanks, not an archaeologist himself, is a lawyer by training. But in the past four decades, he has written innumerable articles and several books about ancient Israel and biblical archaeology.</a:t>
            </a:r>
          </a:p>
          <a:p>
            <a:endParaRPr lang="en-US" dirty="0"/>
          </a:p>
          <a:p>
            <a:r>
              <a:rPr lang="en-US" dirty="0"/>
              <a:t>Standing in front of the </a:t>
            </a:r>
            <a:r>
              <a:rPr lang="en-US" dirty="0" err="1"/>
              <a:t>Ophel</a:t>
            </a:r>
            <a:r>
              <a:rPr lang="en-US" dirty="0"/>
              <a:t> excavation are (from left) Suzanne Singer, the former BAR Managing Editor; Israeli archaeologist Dr. Gabriel </a:t>
            </a:r>
            <a:r>
              <a:rPr lang="en-US" dirty="0" err="1"/>
              <a:t>Barkay</a:t>
            </a:r>
            <a:r>
              <a:rPr lang="en-US" dirty="0"/>
              <a:t>; Hershel Shanks, BAR Editor Emeritus who recently retired as Editor; and Israeli archaeologist Dr. </a:t>
            </a:r>
            <a:r>
              <a:rPr lang="en-US" dirty="0" err="1"/>
              <a:t>Eilat</a:t>
            </a:r>
            <a:r>
              <a:rPr lang="en-US" dirty="0"/>
              <a:t> Mazar. (</a:t>
            </a:r>
            <a:r>
              <a:rPr lang="en-US" dirty="0" err="1"/>
              <a:t>Eilat</a:t>
            </a:r>
            <a:r>
              <a:rPr lang="en-US" dirty="0"/>
              <a:t> Mazar)</a:t>
            </a:r>
          </a:p>
          <a:p>
            <a:endParaRPr lang="en-US" dirty="0"/>
          </a:p>
          <a:p>
            <a:r>
              <a:rPr lang="en-US" dirty="0"/>
              <a:t>In part of her “gift” to Shanks, Mazar wrote: “Like the prophet Isaiah, Hershel is very caring and enthusiastic about current events pertaining to Israel and the greater Near East, in this case those relating to excavations, discoveries, and studies of Biblical archaeology… Creating this valuable link between scholars and the public in the sphere of Biblical archaeology was his ‘prophetic’ vision.”</a:t>
            </a:r>
          </a:p>
          <a:p>
            <a:endParaRPr lang="en-US" dirty="0"/>
          </a:p>
          <a:p>
            <a:r>
              <a:rPr lang="en-US" dirty="0"/>
              <a:t>Cargill, a religious studies assistant professor at University of Iowa, said he respected Mazar’s “careful, responsible treatment” of the bulla in the BAR article.</a:t>
            </a:r>
          </a:p>
          <a:p>
            <a:r>
              <a:rPr lang="en-US" dirty="0"/>
              <a:t>“She didn’t rush to conclusively say she had found the seal of Isaiah… In our article she gives the possible alternatives,” said Cargill, who called himself “a natural skeptic.”</a:t>
            </a:r>
          </a:p>
          <a:p>
            <a:endParaRPr lang="en-US" dirty="0"/>
          </a:p>
          <a:p>
            <a:r>
              <a:rPr lang="en-US" dirty="0"/>
              <a:t>Drawing by </a:t>
            </a:r>
            <a:r>
              <a:rPr lang="en-US" dirty="0" err="1"/>
              <a:t>Reut</a:t>
            </a:r>
            <a:r>
              <a:rPr lang="en-US" dirty="0"/>
              <a:t> </a:t>
            </a:r>
            <a:r>
              <a:rPr lang="en-US" dirty="0" err="1"/>
              <a:t>Livyatan</a:t>
            </a:r>
            <a:r>
              <a:rPr lang="en-US" dirty="0"/>
              <a:t> Ben-Arie of the Isaiah Bulla, a 2,700-year-old clay seal impression which potentially belonged to the biblical prophet Isaiah. (Illustration: </a:t>
            </a:r>
            <a:r>
              <a:rPr lang="en-US" dirty="0" err="1"/>
              <a:t>Reut</a:t>
            </a:r>
            <a:r>
              <a:rPr lang="en-US" dirty="0"/>
              <a:t> </a:t>
            </a:r>
            <a:r>
              <a:rPr lang="en-US" dirty="0" err="1"/>
              <a:t>Livyatan</a:t>
            </a:r>
            <a:r>
              <a:rPr lang="en-US" dirty="0"/>
              <a:t> Ben-Arie/© </a:t>
            </a:r>
            <a:r>
              <a:rPr lang="en-US" dirty="0" err="1"/>
              <a:t>Eilat</a:t>
            </a:r>
            <a:r>
              <a:rPr lang="en-US" dirty="0"/>
              <a:t> Mazar; Photo by </a:t>
            </a:r>
            <a:r>
              <a:rPr lang="en-US" dirty="0" err="1"/>
              <a:t>Ouria</a:t>
            </a:r>
            <a:r>
              <a:rPr lang="en-US" dirty="0"/>
              <a:t> </a:t>
            </a:r>
            <a:r>
              <a:rPr lang="en-US" dirty="0" err="1"/>
              <a:t>Tadmor</a:t>
            </a:r>
            <a:r>
              <a:rPr lang="en-US" dirty="0"/>
              <a:t>/© </a:t>
            </a:r>
            <a:r>
              <a:rPr lang="en-US" dirty="0" err="1"/>
              <a:t>Eilat</a:t>
            </a:r>
            <a:r>
              <a:rPr lang="en-US" dirty="0"/>
              <a:t> Mazar)</a:t>
            </a:r>
          </a:p>
          <a:p>
            <a:endParaRPr lang="en-US" dirty="0"/>
          </a:p>
          <a:p>
            <a:r>
              <a:rPr lang="en-US" dirty="0"/>
              <a:t>“But if you’re asking me, I think she’s got it. You’re looking at the first archaeological reference of the prophet Isaiah outside of the Bible,” said Cargill. “It’s amazing.”</a:t>
            </a:r>
          </a:p>
          <a:p>
            <a:endParaRPr lang="en-US" dirty="0"/>
          </a:p>
        </p:txBody>
      </p:sp>
    </p:spTree>
    <p:extLst>
      <p:ext uri="{BB962C8B-B14F-4D97-AF65-F5344CB8AC3E}">
        <p14:creationId xmlns:p14="http://schemas.microsoft.com/office/powerpoint/2010/main" val="409095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txBody>
          <a:bodyPr/>
          <a:lstStyle/>
          <a:p>
            <a:endParaRPr lang="en-US"/>
          </a:p>
        </p:txBody>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6400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33838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864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From Paul Tanner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Testament authors (including Jesus!) make frequent reference to Isaiah and attribute the quotation to the prophet Isaiah. Note that Jn 12:38-41 quotes Isa 53:1 and 6:9, and attributes them both to Isaiah (cf. Mt 3:3; 12:17; Lk 3:4; Acts 8:28; Rom 9:27-33; 10:16-21).”</a:t>
            </a:r>
            <a:endParaRPr lang="en-US" dirty="0"/>
          </a:p>
        </p:txBody>
      </p:sp>
    </p:spTree>
    <p:extLst>
      <p:ext uri="{BB962C8B-B14F-4D97-AF65-F5344CB8AC3E}">
        <p14:creationId xmlns:p14="http://schemas.microsoft.com/office/powerpoint/2010/main" val="3322961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63493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71760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txBody>
          <a:bodyPr/>
          <a:lstStyle/>
          <a:p>
            <a:endParaRPr lang="en-US"/>
          </a:p>
        </p:txBody>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24608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087446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176480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792C3E-CB9F-F149-AA3B-80244C098E13}" type="slidenum">
              <a:rPr kumimoji="0" lang="en-US" sz="1200" b="0" i="0" u="none" strike="noStrike" kern="1200" cap="none" spc="0" normalizeH="0" baseline="0" noProof="0">
                <a:ln>
                  <a:noFill/>
                </a:ln>
                <a:solidFill>
                  <a:prstClr val="black"/>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charset="0"/>
              <a:ea typeface="ＭＳ Ｐゴシック" charset="0"/>
            </a:endParaRPr>
          </a:p>
        </p:txBody>
      </p:sp>
      <p:sp>
        <p:nvSpPr>
          <p:cNvPr id="130050" name="Rectangle 2"/>
          <p:cNvSpPr>
            <a:spLocks noGrp="1" noRot="1" noChangeAspect="1" noChangeArrowheads="1" noTextEdit="1"/>
          </p:cNvSpPr>
          <p:nvPr>
            <p:ph type="sldImg"/>
          </p:nvPr>
        </p:nvSpPr>
        <p:spPr>
          <a:ln/>
        </p:spPr>
        <p:txBody>
          <a:bodyPr/>
          <a:lstStyle/>
          <a:p>
            <a:endParaRPr lang="en-US"/>
          </a:p>
        </p:txBody>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txBody>
          <a:bodyPr/>
          <a:lstStyle/>
          <a:p>
            <a:endParaRPr lang="en-US"/>
          </a:p>
        </p:txBody>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5BC80B-1B5B-224F-986A-A3CFEBAAF4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762" name="Rectangle 2"/>
          <p:cNvSpPr>
            <a:spLocks noGrp="1" noRot="1" noChangeAspect="1" noChangeArrowheads="1" noTextEdit="1"/>
          </p:cNvSpPr>
          <p:nvPr>
            <p:ph type="sldImg"/>
          </p:nvPr>
        </p:nvSpPr>
        <p:spPr>
          <a:ln/>
        </p:spPr>
        <p:txBody>
          <a:bodyPr/>
          <a:lstStyle/>
          <a:p>
            <a:endParaRPr lang="en-US"/>
          </a:p>
        </p:txBody>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txBody>
          <a:bodyPr/>
          <a:lstStyle/>
          <a:p>
            <a:endParaRPr lang="en-US"/>
          </a:p>
        </p:txBody>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As Isaiah served the LORD in Jerusalem, every other city in Judah was conquered one by one. </a:t>
            </a:r>
          </a:p>
        </p:txBody>
      </p:sp>
    </p:spTree>
    <p:extLst>
      <p:ext uri="{BB962C8B-B14F-4D97-AF65-F5344CB8AC3E}">
        <p14:creationId xmlns:p14="http://schemas.microsoft.com/office/powerpoint/2010/main" val="34484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96306082"/>
      </p:ext>
    </p:extLst>
  </p:cSld>
  <p:clrMapOvr>
    <a:masterClrMapping/>
  </p:clrMapOvr>
  <p:transition spd="med">
    <p:zoom dir="in"/>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7581885"/>
      </p:ext>
    </p:extLst>
  </p:cSld>
  <p:clrMapOvr>
    <a:masterClrMapping/>
  </p:clrMapOvr>
  <p:transition spd="med">
    <p:zoom dir="in"/>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20228524"/>
      </p:ext>
    </p:extLst>
  </p:cSld>
  <p:clrMapOvr>
    <a:masterClrMapping/>
  </p:clrMapOvr>
  <p:transition spd="med">
    <p:zoom dir="in"/>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ea typeface="+mn-ea"/>
              <a:cs typeface="+mn-cs"/>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35851"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5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C793467-CF17-044F-A3E1-7C860E725F88}" type="slidenum">
              <a:rPr lang="en-US"/>
              <a:pPr>
                <a:defRPr/>
              </a:pPr>
              <a:t>‹#›</a:t>
            </a:fld>
            <a:endParaRPr lang="en-US"/>
          </a:p>
        </p:txBody>
      </p:sp>
    </p:spTree>
    <p:extLst>
      <p:ext uri="{BB962C8B-B14F-4D97-AF65-F5344CB8AC3E}">
        <p14:creationId xmlns:p14="http://schemas.microsoft.com/office/powerpoint/2010/main" val="21527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5330801-DBB1-1F41-8354-A7EAEB6FBDEB}" type="slidenum">
              <a:rPr lang="en-US"/>
              <a:pPr>
                <a:defRPr/>
              </a:pPr>
              <a:t>‹#›</a:t>
            </a:fld>
            <a:endParaRPr lang="en-US"/>
          </a:p>
        </p:txBody>
      </p:sp>
    </p:spTree>
    <p:extLst>
      <p:ext uri="{BB962C8B-B14F-4D97-AF65-F5344CB8AC3E}">
        <p14:creationId xmlns:p14="http://schemas.microsoft.com/office/powerpoint/2010/main" val="969092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3A96F3C-C1EC-9740-8CF5-21D8DC14E03A}" type="slidenum">
              <a:rPr lang="en-US"/>
              <a:pPr>
                <a:defRPr/>
              </a:pPr>
              <a:t>‹#›</a:t>
            </a:fld>
            <a:endParaRPr lang="en-US"/>
          </a:p>
        </p:txBody>
      </p:sp>
    </p:spTree>
    <p:extLst>
      <p:ext uri="{BB962C8B-B14F-4D97-AF65-F5344CB8AC3E}">
        <p14:creationId xmlns:p14="http://schemas.microsoft.com/office/powerpoint/2010/main" val="1186452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09DF75F-F7C3-DA4E-A550-282159BA23ED}" type="slidenum">
              <a:rPr lang="en-US"/>
              <a:pPr>
                <a:defRPr/>
              </a:pPr>
              <a:t>‹#›</a:t>
            </a:fld>
            <a:endParaRPr lang="en-US"/>
          </a:p>
        </p:txBody>
      </p:sp>
    </p:spTree>
    <p:extLst>
      <p:ext uri="{BB962C8B-B14F-4D97-AF65-F5344CB8AC3E}">
        <p14:creationId xmlns:p14="http://schemas.microsoft.com/office/powerpoint/2010/main" val="2248798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CF63F0BB-A5D7-9946-BCEE-143F2A9C87F8}" type="slidenum">
              <a:rPr lang="en-US"/>
              <a:pPr>
                <a:defRPr/>
              </a:pPr>
              <a:t>‹#›</a:t>
            </a:fld>
            <a:endParaRPr lang="en-US"/>
          </a:p>
        </p:txBody>
      </p:sp>
    </p:spTree>
    <p:extLst>
      <p:ext uri="{BB962C8B-B14F-4D97-AF65-F5344CB8AC3E}">
        <p14:creationId xmlns:p14="http://schemas.microsoft.com/office/powerpoint/2010/main" val="2822347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FADA433-896C-7745-B9C0-EC4E4F547D19}" type="slidenum">
              <a:rPr lang="en-US"/>
              <a:pPr>
                <a:defRPr/>
              </a:pPr>
              <a:t>‹#›</a:t>
            </a:fld>
            <a:endParaRPr lang="en-US"/>
          </a:p>
        </p:txBody>
      </p:sp>
    </p:spTree>
    <p:extLst>
      <p:ext uri="{BB962C8B-B14F-4D97-AF65-F5344CB8AC3E}">
        <p14:creationId xmlns:p14="http://schemas.microsoft.com/office/powerpoint/2010/main" val="28710493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3E3B2E9-B125-BB4C-A9F3-66A7632CDC02}" type="slidenum">
              <a:rPr lang="en-US"/>
              <a:pPr>
                <a:defRPr/>
              </a:pPr>
              <a:t>‹#›</a:t>
            </a:fld>
            <a:endParaRPr lang="en-US"/>
          </a:p>
        </p:txBody>
      </p:sp>
    </p:spTree>
    <p:extLst>
      <p:ext uri="{BB962C8B-B14F-4D97-AF65-F5344CB8AC3E}">
        <p14:creationId xmlns:p14="http://schemas.microsoft.com/office/powerpoint/2010/main" val="286888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FBE539E-F466-6C4F-9EAC-9D41EB5E2762}" type="slidenum">
              <a:rPr lang="en-US"/>
              <a:pPr>
                <a:defRPr/>
              </a:pPr>
              <a:t>‹#›</a:t>
            </a:fld>
            <a:endParaRPr lang="en-US"/>
          </a:p>
        </p:txBody>
      </p:sp>
    </p:spTree>
    <p:extLst>
      <p:ext uri="{BB962C8B-B14F-4D97-AF65-F5344CB8AC3E}">
        <p14:creationId xmlns:p14="http://schemas.microsoft.com/office/powerpoint/2010/main" val="1701717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EC66634-6A4E-3B4B-9EF4-FB463088944E}" type="slidenum">
              <a:rPr lang="en-US"/>
              <a:pPr>
                <a:defRPr/>
              </a:pPr>
              <a:t>‹#›</a:t>
            </a:fld>
            <a:endParaRPr lang="en-US"/>
          </a:p>
        </p:txBody>
      </p:sp>
    </p:spTree>
    <p:extLst>
      <p:ext uri="{BB962C8B-B14F-4D97-AF65-F5344CB8AC3E}">
        <p14:creationId xmlns:p14="http://schemas.microsoft.com/office/powerpoint/2010/main" val="28225428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3DFE245-3FC7-6743-8548-F7F2F5459E7E}" type="slidenum">
              <a:rPr lang="en-US"/>
              <a:pPr>
                <a:defRPr/>
              </a:pPr>
              <a:t>‹#›</a:t>
            </a:fld>
            <a:endParaRPr lang="en-US"/>
          </a:p>
        </p:txBody>
      </p:sp>
    </p:spTree>
    <p:extLst>
      <p:ext uri="{BB962C8B-B14F-4D97-AF65-F5344CB8AC3E}">
        <p14:creationId xmlns:p14="http://schemas.microsoft.com/office/powerpoint/2010/main" val="32529228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BE31079-8564-104C-949F-940801BAF270}" type="slidenum">
              <a:rPr lang="en-US"/>
              <a:pPr>
                <a:defRPr/>
              </a:pPr>
              <a:t>‹#›</a:t>
            </a:fld>
            <a:endParaRPr lang="en-US"/>
          </a:p>
        </p:txBody>
      </p:sp>
    </p:spTree>
    <p:extLst>
      <p:ext uri="{BB962C8B-B14F-4D97-AF65-F5344CB8AC3E}">
        <p14:creationId xmlns:p14="http://schemas.microsoft.com/office/powerpoint/2010/main" val="42307632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D13178A-C38F-E94B-B9BE-51FA483AAADB}" type="slidenum">
              <a:rPr lang="en-GB"/>
              <a:pPr>
                <a:defRPr/>
              </a:pPr>
              <a:t>‹#›</a:t>
            </a:fld>
            <a:endParaRPr lang="en-GB"/>
          </a:p>
        </p:txBody>
      </p:sp>
    </p:spTree>
    <p:extLst>
      <p:ext uri="{BB962C8B-B14F-4D97-AF65-F5344CB8AC3E}">
        <p14:creationId xmlns:p14="http://schemas.microsoft.com/office/powerpoint/2010/main" val="25388735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46C48899-49F2-0744-8BF4-494F13616380}" type="slidenum">
              <a:rPr lang="en-GB"/>
              <a:pPr>
                <a:defRPr/>
              </a:pPr>
              <a:t>‹#›</a:t>
            </a:fld>
            <a:endParaRPr lang="en-GB"/>
          </a:p>
        </p:txBody>
      </p:sp>
    </p:spTree>
    <p:extLst>
      <p:ext uri="{BB962C8B-B14F-4D97-AF65-F5344CB8AC3E}">
        <p14:creationId xmlns:p14="http://schemas.microsoft.com/office/powerpoint/2010/main" val="17949927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BCCB459-581F-884A-90DC-428D547B82F8}" type="slidenum">
              <a:rPr lang="en-GB"/>
              <a:pPr>
                <a:defRPr/>
              </a:pPr>
              <a:t>‹#›</a:t>
            </a:fld>
            <a:endParaRPr lang="en-GB"/>
          </a:p>
        </p:txBody>
      </p:sp>
    </p:spTree>
    <p:extLst>
      <p:ext uri="{BB962C8B-B14F-4D97-AF65-F5344CB8AC3E}">
        <p14:creationId xmlns:p14="http://schemas.microsoft.com/office/powerpoint/2010/main" val="3373773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6AB37C8F-7217-FB4C-B743-83E80BB66EE2}" type="slidenum">
              <a:rPr lang="en-GB"/>
              <a:pPr>
                <a:defRPr/>
              </a:pPr>
              <a:t>‹#›</a:t>
            </a:fld>
            <a:endParaRPr lang="en-GB"/>
          </a:p>
        </p:txBody>
      </p:sp>
    </p:spTree>
    <p:extLst>
      <p:ext uri="{BB962C8B-B14F-4D97-AF65-F5344CB8AC3E}">
        <p14:creationId xmlns:p14="http://schemas.microsoft.com/office/powerpoint/2010/main" val="21616128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F1DCA293-9B98-5145-97ED-BAE613F150B2}" type="slidenum">
              <a:rPr lang="en-GB"/>
              <a:pPr>
                <a:defRPr/>
              </a:pPr>
              <a:t>‹#›</a:t>
            </a:fld>
            <a:endParaRPr lang="en-GB"/>
          </a:p>
        </p:txBody>
      </p:sp>
    </p:spTree>
    <p:extLst>
      <p:ext uri="{BB962C8B-B14F-4D97-AF65-F5344CB8AC3E}">
        <p14:creationId xmlns:p14="http://schemas.microsoft.com/office/powerpoint/2010/main" val="12255853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24ECC177-D8BE-FA49-961D-6DF728EEB157}" type="slidenum">
              <a:rPr lang="en-GB"/>
              <a:pPr>
                <a:defRPr/>
              </a:pPr>
              <a:t>‹#›</a:t>
            </a:fld>
            <a:endParaRPr lang="en-GB"/>
          </a:p>
        </p:txBody>
      </p:sp>
    </p:spTree>
    <p:extLst>
      <p:ext uri="{BB962C8B-B14F-4D97-AF65-F5344CB8AC3E}">
        <p14:creationId xmlns:p14="http://schemas.microsoft.com/office/powerpoint/2010/main" val="14531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45516D-E399-F04D-A3CC-546CA79BF3D4}" type="slidenum">
              <a:rPr lang="en-GB"/>
              <a:pPr>
                <a:defRPr/>
              </a:pPr>
              <a:t>‹#›</a:t>
            </a:fld>
            <a:endParaRPr lang="en-GB"/>
          </a:p>
        </p:txBody>
      </p:sp>
    </p:spTree>
    <p:extLst>
      <p:ext uri="{BB962C8B-B14F-4D97-AF65-F5344CB8AC3E}">
        <p14:creationId xmlns:p14="http://schemas.microsoft.com/office/powerpoint/2010/main" val="41022547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10D790-1BCF-604B-AF18-FF1316C39A07}" type="slidenum">
              <a:rPr lang="en-GB"/>
              <a:pPr>
                <a:defRPr/>
              </a:pPr>
              <a:t>‹#›</a:t>
            </a:fld>
            <a:endParaRPr lang="en-GB"/>
          </a:p>
        </p:txBody>
      </p:sp>
    </p:spTree>
    <p:extLst>
      <p:ext uri="{BB962C8B-B14F-4D97-AF65-F5344CB8AC3E}">
        <p14:creationId xmlns:p14="http://schemas.microsoft.com/office/powerpoint/2010/main" val="16391968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BA47FB7-15EF-D84D-930B-A2D7E178E23B}" type="slidenum">
              <a:rPr lang="en-GB"/>
              <a:pPr>
                <a:defRPr/>
              </a:pPr>
              <a:t>‹#›</a:t>
            </a:fld>
            <a:endParaRPr lang="en-GB"/>
          </a:p>
        </p:txBody>
      </p:sp>
    </p:spTree>
    <p:extLst>
      <p:ext uri="{BB962C8B-B14F-4D97-AF65-F5344CB8AC3E}">
        <p14:creationId xmlns:p14="http://schemas.microsoft.com/office/powerpoint/2010/main" val="16706863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6606732E-642F-E543-A4E2-95AFB5124943}" type="slidenum">
              <a:rPr lang="en-GB"/>
              <a:pPr>
                <a:defRPr/>
              </a:pPr>
              <a:t>‹#›</a:t>
            </a:fld>
            <a:endParaRPr lang="en-GB"/>
          </a:p>
        </p:txBody>
      </p:sp>
    </p:spTree>
    <p:extLst>
      <p:ext uri="{BB962C8B-B14F-4D97-AF65-F5344CB8AC3E}">
        <p14:creationId xmlns:p14="http://schemas.microsoft.com/office/powerpoint/2010/main" val="1829577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807A517-ADF2-9545-97FB-89301DBF01A6}" type="slidenum">
              <a:rPr lang="en-GB"/>
              <a:pPr>
                <a:defRPr/>
              </a:pPr>
              <a:t>‹#›</a:t>
            </a:fld>
            <a:endParaRPr lang="en-GB"/>
          </a:p>
        </p:txBody>
      </p:sp>
    </p:spTree>
    <p:extLst>
      <p:ext uri="{BB962C8B-B14F-4D97-AF65-F5344CB8AC3E}">
        <p14:creationId xmlns:p14="http://schemas.microsoft.com/office/powerpoint/2010/main" val="21999026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257E356C-2610-C044-AFCB-D3F526B0C4B6}" type="slidenum">
              <a:rPr lang="en-GB"/>
              <a:pPr>
                <a:defRPr/>
              </a:pPr>
              <a:t>‹#›</a:t>
            </a:fld>
            <a:endParaRPr lang="en-GB"/>
          </a:p>
        </p:txBody>
      </p:sp>
    </p:spTree>
    <p:extLst>
      <p:ext uri="{BB962C8B-B14F-4D97-AF65-F5344CB8AC3E}">
        <p14:creationId xmlns:p14="http://schemas.microsoft.com/office/powerpoint/2010/main" val="28476900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AD97EC80-B6F4-CB45-8161-5CAC234558BB}" type="slidenum">
              <a:rPr lang="en-GB"/>
              <a:pPr>
                <a:defRPr/>
              </a:pPr>
              <a:t>‹#›</a:t>
            </a:fld>
            <a:endParaRPr lang="en-GB"/>
          </a:p>
        </p:txBody>
      </p:sp>
    </p:spTree>
    <p:extLst>
      <p:ext uri="{BB962C8B-B14F-4D97-AF65-F5344CB8AC3E}">
        <p14:creationId xmlns:p14="http://schemas.microsoft.com/office/powerpoint/2010/main" val="28518003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7C9FCE7F-B3B6-534C-A5DE-5FD14275620A}" type="slidenum">
              <a:rPr lang="en-GB"/>
              <a:pPr>
                <a:defRPr/>
              </a:pPr>
              <a:t>‹#›</a:t>
            </a:fld>
            <a:endParaRPr lang="en-GB"/>
          </a:p>
        </p:txBody>
      </p:sp>
    </p:spTree>
    <p:extLst>
      <p:ext uri="{BB962C8B-B14F-4D97-AF65-F5344CB8AC3E}">
        <p14:creationId xmlns:p14="http://schemas.microsoft.com/office/powerpoint/2010/main" val="40413109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idx="10"/>
          </p:nvPr>
        </p:nvSpPr>
        <p:spPr>
          <a:ln/>
        </p:spPr>
        <p:txBody>
          <a:bodyPr/>
          <a:lstStyle>
            <a:lvl1pPr>
              <a:defRPr/>
            </a:lvl1pPr>
          </a:lstStyle>
          <a:p>
            <a:pPr>
              <a:defRPr/>
            </a:pPr>
            <a:fld id="{3F5AEF04-DAE4-504C-B732-EF91B3458DB8}" type="slidenum">
              <a:rPr lang="en-GB"/>
              <a:pPr>
                <a:defRPr/>
              </a:pPr>
              <a:t>‹#›</a:t>
            </a:fld>
            <a:endParaRPr lang="en-GB"/>
          </a:p>
        </p:txBody>
      </p:sp>
    </p:spTree>
    <p:extLst>
      <p:ext uri="{BB962C8B-B14F-4D97-AF65-F5344CB8AC3E}">
        <p14:creationId xmlns:p14="http://schemas.microsoft.com/office/powerpoint/2010/main" val="3748758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idx="10"/>
          </p:nvPr>
        </p:nvSpPr>
        <p:spPr>
          <a:ln/>
        </p:spPr>
        <p:txBody>
          <a:bodyPr/>
          <a:lstStyle>
            <a:lvl1pPr>
              <a:defRPr/>
            </a:lvl1pPr>
          </a:lstStyle>
          <a:p>
            <a:pPr>
              <a:defRPr/>
            </a:pPr>
            <a:fld id="{0724BEF6-8B7C-B942-A92C-D2BA9B5C5593}" type="slidenum">
              <a:rPr lang="en-GB"/>
              <a:pPr>
                <a:defRPr/>
              </a:pPr>
              <a:t>‹#›</a:t>
            </a:fld>
            <a:endParaRPr lang="en-GB"/>
          </a:p>
        </p:txBody>
      </p:sp>
    </p:spTree>
    <p:extLst>
      <p:ext uri="{BB962C8B-B14F-4D97-AF65-F5344CB8AC3E}">
        <p14:creationId xmlns:p14="http://schemas.microsoft.com/office/powerpoint/2010/main" val="2566885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idx="10"/>
          </p:nvPr>
        </p:nvSpPr>
        <p:spPr>
          <a:ln/>
        </p:spPr>
        <p:txBody>
          <a:bodyPr/>
          <a:lstStyle>
            <a:lvl1pPr>
              <a:defRPr/>
            </a:lvl1pPr>
          </a:lstStyle>
          <a:p>
            <a:pPr>
              <a:defRPr/>
            </a:pPr>
            <a:fld id="{B77DBAFB-FD53-5A45-97B0-674BD7E7C811}" type="slidenum">
              <a:rPr lang="en-GB"/>
              <a:pPr>
                <a:defRPr/>
              </a:pPr>
              <a:t>‹#›</a:t>
            </a:fld>
            <a:endParaRPr lang="en-GB"/>
          </a:p>
        </p:txBody>
      </p:sp>
    </p:spTree>
    <p:extLst>
      <p:ext uri="{BB962C8B-B14F-4D97-AF65-F5344CB8AC3E}">
        <p14:creationId xmlns:p14="http://schemas.microsoft.com/office/powerpoint/2010/main" val="15850818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6C4F314E-C61F-F144-8D0F-8B7F8DCFBE33}" type="slidenum">
              <a:rPr lang="en-GB"/>
              <a:pPr>
                <a:defRPr/>
              </a:pPr>
              <a:t>‹#›</a:t>
            </a:fld>
            <a:endParaRPr lang="en-GB"/>
          </a:p>
        </p:txBody>
      </p:sp>
    </p:spTree>
    <p:extLst>
      <p:ext uri="{BB962C8B-B14F-4D97-AF65-F5344CB8AC3E}">
        <p14:creationId xmlns:p14="http://schemas.microsoft.com/office/powerpoint/2010/main" val="18571141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6BEC227-5E7D-EC45-9590-4B083A691F83}" type="slidenum">
              <a:rPr lang="en-GB"/>
              <a:pPr>
                <a:defRPr/>
              </a:pPr>
              <a:t>‹#›</a:t>
            </a:fld>
            <a:endParaRPr lang="en-GB"/>
          </a:p>
        </p:txBody>
      </p:sp>
    </p:spTree>
    <p:extLst>
      <p:ext uri="{BB962C8B-B14F-4D97-AF65-F5344CB8AC3E}">
        <p14:creationId xmlns:p14="http://schemas.microsoft.com/office/powerpoint/2010/main" val="6780147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CA9BE12-EF34-334D-BEE6-33F3E42BD1F6}" type="slidenum">
              <a:rPr lang="en-GB"/>
              <a:pPr>
                <a:defRPr/>
              </a:pPr>
              <a:t>‹#›</a:t>
            </a:fld>
            <a:endParaRPr lang="en-GB"/>
          </a:p>
        </p:txBody>
      </p:sp>
    </p:spTree>
    <p:extLst>
      <p:ext uri="{BB962C8B-B14F-4D97-AF65-F5344CB8AC3E}">
        <p14:creationId xmlns:p14="http://schemas.microsoft.com/office/powerpoint/2010/main" val="4570780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51B03044-6D58-B04C-B1D3-1D13201274F6}" type="slidenum">
              <a:rPr lang="en-GB"/>
              <a:pPr>
                <a:defRPr/>
              </a:pPr>
              <a:t>‹#›</a:t>
            </a:fld>
            <a:endParaRPr lang="en-GB"/>
          </a:p>
        </p:txBody>
      </p:sp>
    </p:spTree>
    <p:extLst>
      <p:ext uri="{BB962C8B-B14F-4D97-AF65-F5344CB8AC3E}">
        <p14:creationId xmlns:p14="http://schemas.microsoft.com/office/powerpoint/2010/main" val="22137013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197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1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B8E07F95-3DB5-B441-8B18-4AAAA7700EC8}" type="slidenum">
              <a:rPr lang="en-GB"/>
              <a:pPr>
                <a:defRPr/>
              </a:pPr>
              <a:t>‹#›</a:t>
            </a:fld>
            <a:endParaRPr lang="en-GB"/>
          </a:p>
        </p:txBody>
      </p:sp>
    </p:spTree>
    <p:extLst>
      <p:ext uri="{BB962C8B-B14F-4D97-AF65-F5344CB8AC3E}">
        <p14:creationId xmlns:p14="http://schemas.microsoft.com/office/powerpoint/2010/main" val="12521082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40978890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476690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07831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3198416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28370465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7633965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0841472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1306642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6630934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19332865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22935147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119908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307557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263227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271838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227072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19159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352323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2545303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163941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69151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361771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11200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713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5741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770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769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188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112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161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773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2279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9209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76197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898041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29254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7128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8737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954832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540555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114264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656229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922016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880693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426880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1870238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273222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3510013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904048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2370257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3967790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1104153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2001131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1624456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2286424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defRPr/>
            </a:pPr>
            <a:endParaRPr lang="en-US" sz="2400">
              <a:solidFill>
                <a:srgbClr val="FFFFFF"/>
              </a:solidFill>
              <a:latin typeface="Times New Roman" charset="0"/>
            </a:endParaRPr>
          </a:p>
        </p:txBody>
      </p:sp>
      <p:sp>
        <p:nvSpPr>
          <p:cNvPr id="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sz="2400">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sz="2400">
              <a:solidFill>
                <a:srgbClr val="FFFFFF"/>
              </a:solidFill>
              <a:latin typeface="Times New Roman" charset="0"/>
            </a:endParaRPr>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1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1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D8746E5B-B59E-E047-88A3-359310E3E0C8}" type="slidenum">
              <a:rPr lang="en-US"/>
              <a:pPr>
                <a:defRPr/>
              </a:pPr>
              <a:t>‹#›</a:t>
            </a:fld>
            <a:endParaRPr lang="en-US"/>
          </a:p>
        </p:txBody>
      </p:sp>
    </p:spTree>
    <p:extLst>
      <p:ext uri="{BB962C8B-B14F-4D97-AF65-F5344CB8AC3E}">
        <p14:creationId xmlns:p14="http://schemas.microsoft.com/office/powerpoint/2010/main" val="31883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50BA77A1-8FE4-9447-AC36-0CAB267E9059}" type="slidenum">
              <a:rPr lang="en-US"/>
              <a:pPr>
                <a:defRPr/>
              </a:pPr>
              <a:t>‹#›</a:t>
            </a:fld>
            <a:endParaRPr lang="en-US"/>
          </a:p>
        </p:txBody>
      </p:sp>
    </p:spTree>
    <p:extLst>
      <p:ext uri="{BB962C8B-B14F-4D97-AF65-F5344CB8AC3E}">
        <p14:creationId xmlns:p14="http://schemas.microsoft.com/office/powerpoint/2010/main" val="157030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F3312E9F-FD4F-0D40-8BF6-C466090AC8C1}" type="slidenum">
              <a:rPr lang="en-US"/>
              <a:pPr>
                <a:defRPr/>
              </a:pPr>
              <a:t>‹#›</a:t>
            </a:fld>
            <a:endParaRPr lang="en-US"/>
          </a:p>
        </p:txBody>
      </p:sp>
    </p:spTree>
    <p:extLst>
      <p:ext uri="{BB962C8B-B14F-4D97-AF65-F5344CB8AC3E}">
        <p14:creationId xmlns:p14="http://schemas.microsoft.com/office/powerpoint/2010/main" val="4042440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86DABECC-A182-C44A-969F-083368A0340B}" type="slidenum">
              <a:rPr lang="en-US"/>
              <a:pPr>
                <a:defRPr/>
              </a:pPr>
              <a:t>‹#›</a:t>
            </a:fld>
            <a:endParaRPr lang="en-US"/>
          </a:p>
        </p:txBody>
      </p:sp>
    </p:spTree>
    <p:extLst>
      <p:ext uri="{BB962C8B-B14F-4D97-AF65-F5344CB8AC3E}">
        <p14:creationId xmlns:p14="http://schemas.microsoft.com/office/powerpoint/2010/main" val="14358230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8"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9"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ECA9A223-6634-524E-8F5C-033FA7A715FA}" type="slidenum">
              <a:rPr lang="en-US"/>
              <a:pPr>
                <a:defRPr/>
              </a:pPr>
              <a:t>‹#›</a:t>
            </a:fld>
            <a:endParaRPr lang="en-US"/>
          </a:p>
        </p:txBody>
      </p:sp>
    </p:spTree>
    <p:extLst>
      <p:ext uri="{BB962C8B-B14F-4D97-AF65-F5344CB8AC3E}">
        <p14:creationId xmlns:p14="http://schemas.microsoft.com/office/powerpoint/2010/main" val="1020782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B89444F9-C725-1F47-BBD5-8E101D7F0ABD}" type="slidenum">
              <a:rPr lang="en-US"/>
              <a:pPr>
                <a:defRPr/>
              </a:pPr>
              <a:t>‹#›</a:t>
            </a:fld>
            <a:endParaRPr lang="en-US"/>
          </a:p>
        </p:txBody>
      </p:sp>
    </p:spTree>
    <p:extLst>
      <p:ext uri="{BB962C8B-B14F-4D97-AF65-F5344CB8AC3E}">
        <p14:creationId xmlns:p14="http://schemas.microsoft.com/office/powerpoint/2010/main" val="2444658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3"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4"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9DB53A5-CFD8-EE4A-8954-DBC6ECE96E29}" type="slidenum">
              <a:rPr lang="en-US"/>
              <a:pPr>
                <a:defRPr/>
              </a:pPr>
              <a:t>‹#›</a:t>
            </a:fld>
            <a:endParaRPr lang="en-US"/>
          </a:p>
        </p:txBody>
      </p:sp>
    </p:spTree>
    <p:extLst>
      <p:ext uri="{BB962C8B-B14F-4D97-AF65-F5344CB8AC3E}">
        <p14:creationId xmlns:p14="http://schemas.microsoft.com/office/powerpoint/2010/main" val="2594284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3DD929EE-20EB-5844-89F3-CA5A64A452B6}" type="slidenum">
              <a:rPr lang="en-US"/>
              <a:pPr>
                <a:defRPr/>
              </a:pPr>
              <a:t>‹#›</a:t>
            </a:fld>
            <a:endParaRPr lang="en-US"/>
          </a:p>
        </p:txBody>
      </p:sp>
    </p:spTree>
    <p:extLst>
      <p:ext uri="{BB962C8B-B14F-4D97-AF65-F5344CB8AC3E}">
        <p14:creationId xmlns:p14="http://schemas.microsoft.com/office/powerpoint/2010/main" val="1205758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A7CF75A1-9D62-C44B-9D17-B433C5578708}" type="slidenum">
              <a:rPr lang="en-US"/>
              <a:pPr>
                <a:defRPr/>
              </a:pPr>
              <a:t>‹#›</a:t>
            </a:fld>
            <a:endParaRPr lang="en-US"/>
          </a:p>
        </p:txBody>
      </p:sp>
    </p:spTree>
    <p:extLst>
      <p:ext uri="{BB962C8B-B14F-4D97-AF65-F5344CB8AC3E}">
        <p14:creationId xmlns:p14="http://schemas.microsoft.com/office/powerpoint/2010/main" val="565155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6A5CF4F-4792-4F4E-9B49-361E237C8E4C}" type="slidenum">
              <a:rPr lang="en-US"/>
              <a:pPr>
                <a:defRPr/>
              </a:pPr>
              <a:t>‹#›</a:t>
            </a:fld>
            <a:endParaRPr lang="en-US"/>
          </a:p>
        </p:txBody>
      </p:sp>
    </p:spTree>
    <p:extLst>
      <p:ext uri="{BB962C8B-B14F-4D97-AF65-F5344CB8AC3E}">
        <p14:creationId xmlns:p14="http://schemas.microsoft.com/office/powerpoint/2010/main" val="886668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9AF5FD30-7AE8-2543-A2BA-C511E7D9CEDF}" type="slidenum">
              <a:rPr lang="en-US"/>
              <a:pPr>
                <a:defRPr/>
              </a:pPr>
              <a:t>‹#›</a:t>
            </a:fld>
            <a:endParaRPr lang="en-US"/>
          </a:p>
        </p:txBody>
      </p:sp>
    </p:spTree>
    <p:extLst>
      <p:ext uri="{BB962C8B-B14F-4D97-AF65-F5344CB8AC3E}">
        <p14:creationId xmlns:p14="http://schemas.microsoft.com/office/powerpoint/2010/main" val="3271306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10CC26C6-7DA8-B14F-BBA5-F8DD03B672B8}" type="slidenum">
              <a:rPr lang="en-US"/>
              <a:pPr>
                <a:defRPr/>
              </a:pPr>
              <a:t>‹#›</a:t>
            </a:fld>
            <a:endParaRPr lang="en-US"/>
          </a:p>
        </p:txBody>
      </p:sp>
    </p:spTree>
    <p:extLst>
      <p:ext uri="{BB962C8B-B14F-4D97-AF65-F5344CB8AC3E}">
        <p14:creationId xmlns:p14="http://schemas.microsoft.com/office/powerpoint/2010/main" val="67876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rgbClr val="EAEAEA"/>
                </a:solidFill>
                <a:latin typeface="Times"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rgbClr val="EAEAEA"/>
                </a:solidFill>
                <a:latin typeface="Times"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sz="2400">
                <a:solidFill>
                  <a:srgbClr val="EAEAEA"/>
                </a:solidFill>
                <a:latin typeface="Times"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solidFill>
                <a:srgbClr val="EAEAEA"/>
              </a:solidFill>
            </a:endParaRPr>
          </a:p>
        </p:txBody>
      </p:sp>
      <p:sp>
        <p:nvSpPr>
          <p:cNvPr id="28" name="Rectangle 28"/>
          <p:cNvSpPr>
            <a:spLocks noGrp="1" noChangeArrowheads="1"/>
          </p:cNvSpPr>
          <p:nvPr>
            <p:ph type="ftr" sz="quarter" idx="11"/>
          </p:nvPr>
        </p:nvSpPr>
        <p:spPr/>
        <p:txBody>
          <a:bodyPr/>
          <a:lstStyle>
            <a:lvl1pPr>
              <a:defRPr b="0"/>
            </a:lvl1pPr>
          </a:lstStyle>
          <a:p>
            <a:pPr>
              <a:defRPr/>
            </a:pPr>
            <a:endParaRPr lang="en-US">
              <a:solidFill>
                <a:srgbClr val="EAEAEA"/>
              </a:solidFill>
            </a:endParaRPr>
          </a:p>
        </p:txBody>
      </p:sp>
      <p:sp>
        <p:nvSpPr>
          <p:cNvPr id="29" name="Rectangle 29"/>
          <p:cNvSpPr>
            <a:spLocks noGrp="1" noChangeArrowheads="1"/>
          </p:cNvSpPr>
          <p:nvPr>
            <p:ph type="sldNum" sz="quarter" idx="12"/>
          </p:nvPr>
        </p:nvSpPr>
        <p:spPr/>
        <p:txBody>
          <a:bodyPr/>
          <a:lstStyle>
            <a:lvl1pPr>
              <a:defRPr b="0"/>
            </a:lvl1pPr>
          </a:lstStyle>
          <a:p>
            <a:pPr>
              <a:defRPr/>
            </a:pPr>
            <a:fld id="{36A4B2C7-09D7-3C4B-98CF-29847105CD2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91232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3E7DBB0D-DE8C-A044-83C2-CCAA78EB2C2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2408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CFC7135E-2901-F54B-AF54-0F18C06EA3F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293616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6B78B9C4-B964-7F4A-8A1B-A27338A6763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362344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7C657BC0-D924-6B46-9EB3-999FDD54716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17096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BAAC75F3-9DD7-474F-A729-5D14AE6C06D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66581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7A245BA4-6E06-C142-A20C-30F6F256216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99928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D0118DD2-221B-F048-9976-52FDACC9142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7494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058505CC-D303-C346-8C64-5CB4448E755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11300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76012197-19C7-6C43-B1A7-A3693D2E5A1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9897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A036C2DD-B62D-8340-95EA-CF07B12A0B2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23140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p>
              <a:pPr algn="ctr" eaLnBrk="1" hangingPunct="1"/>
              <a:endParaRPr lang="en-US" sz="2400">
                <a:latin typeface="Times New Roman"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sz="2400">
                <a:latin typeface="Times New Roman"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8678"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2867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7560E594-32EA-8747-8440-96910A97D086}" type="slidenum">
              <a:rPr lang="en-US"/>
              <a:pPr>
                <a:defRPr/>
              </a:pPr>
              <a:t>‹#›</a:t>
            </a:fld>
            <a:endParaRPr lang="en-US"/>
          </a:p>
        </p:txBody>
      </p:sp>
    </p:spTree>
    <p:extLst>
      <p:ext uri="{BB962C8B-B14F-4D97-AF65-F5344CB8AC3E}">
        <p14:creationId xmlns:p14="http://schemas.microsoft.com/office/powerpoint/2010/main" val="42538390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F68B4C8-0C9E-254C-9EDC-0D6FE9DB228E}" type="slidenum">
              <a:rPr lang="en-US"/>
              <a:pPr>
                <a:defRPr/>
              </a:pPr>
              <a:t>‹#›</a:t>
            </a:fld>
            <a:endParaRPr lang="en-US"/>
          </a:p>
        </p:txBody>
      </p:sp>
    </p:spTree>
    <p:extLst>
      <p:ext uri="{BB962C8B-B14F-4D97-AF65-F5344CB8AC3E}">
        <p14:creationId xmlns:p14="http://schemas.microsoft.com/office/powerpoint/2010/main" val="2238611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2609CFC-E172-F047-97C5-36FAD9F83FF6}" type="slidenum">
              <a:rPr lang="en-US"/>
              <a:pPr>
                <a:defRPr/>
              </a:pPr>
              <a:t>‹#›</a:t>
            </a:fld>
            <a:endParaRPr lang="en-US"/>
          </a:p>
        </p:txBody>
      </p:sp>
    </p:spTree>
    <p:extLst>
      <p:ext uri="{BB962C8B-B14F-4D97-AF65-F5344CB8AC3E}">
        <p14:creationId xmlns:p14="http://schemas.microsoft.com/office/powerpoint/2010/main" val="18772245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7095DC5-996E-284B-B04E-8AEFED6C3DC6}" type="slidenum">
              <a:rPr lang="en-US"/>
              <a:pPr>
                <a:defRPr/>
              </a:pPr>
              <a:t>‹#›</a:t>
            </a:fld>
            <a:endParaRPr lang="en-US"/>
          </a:p>
        </p:txBody>
      </p:sp>
    </p:spTree>
    <p:extLst>
      <p:ext uri="{BB962C8B-B14F-4D97-AF65-F5344CB8AC3E}">
        <p14:creationId xmlns:p14="http://schemas.microsoft.com/office/powerpoint/2010/main" val="28297353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5EBE6975-C2E8-294D-9D15-39C6D8F2052A}" type="slidenum">
              <a:rPr lang="en-US"/>
              <a:pPr>
                <a:defRPr/>
              </a:pPr>
              <a:t>‹#›</a:t>
            </a:fld>
            <a:endParaRPr lang="en-US"/>
          </a:p>
        </p:txBody>
      </p:sp>
    </p:spTree>
    <p:extLst>
      <p:ext uri="{BB962C8B-B14F-4D97-AF65-F5344CB8AC3E}">
        <p14:creationId xmlns:p14="http://schemas.microsoft.com/office/powerpoint/2010/main" val="29549534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F9E0AFF2-3A22-C146-9123-4BAC33F1938B}" type="slidenum">
              <a:rPr lang="en-US"/>
              <a:pPr>
                <a:defRPr/>
              </a:pPr>
              <a:t>‹#›</a:t>
            </a:fld>
            <a:endParaRPr lang="en-US"/>
          </a:p>
        </p:txBody>
      </p:sp>
    </p:spTree>
    <p:extLst>
      <p:ext uri="{BB962C8B-B14F-4D97-AF65-F5344CB8AC3E}">
        <p14:creationId xmlns:p14="http://schemas.microsoft.com/office/powerpoint/2010/main" val="39203353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4724779-1B1B-B14F-BF6A-43B25ED3C686}" type="slidenum">
              <a:rPr lang="en-US"/>
              <a:pPr>
                <a:defRPr/>
              </a:pPr>
              <a:t>‹#›</a:t>
            </a:fld>
            <a:endParaRPr lang="en-US"/>
          </a:p>
        </p:txBody>
      </p:sp>
    </p:spTree>
    <p:extLst>
      <p:ext uri="{BB962C8B-B14F-4D97-AF65-F5344CB8AC3E}">
        <p14:creationId xmlns:p14="http://schemas.microsoft.com/office/powerpoint/2010/main" val="1344008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548EF6B-B48D-0C4C-AE43-4785B2E82B74}" type="slidenum">
              <a:rPr lang="en-US"/>
              <a:pPr>
                <a:defRPr/>
              </a:pPr>
              <a:t>‹#›</a:t>
            </a:fld>
            <a:endParaRPr lang="en-US"/>
          </a:p>
        </p:txBody>
      </p:sp>
    </p:spTree>
    <p:extLst>
      <p:ext uri="{BB962C8B-B14F-4D97-AF65-F5344CB8AC3E}">
        <p14:creationId xmlns:p14="http://schemas.microsoft.com/office/powerpoint/2010/main" val="8120589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83D9976-4F13-3E4F-AAA3-886DBF4AEE37}" type="slidenum">
              <a:rPr lang="en-US"/>
              <a:pPr>
                <a:defRPr/>
              </a:pPr>
              <a:t>‹#›</a:t>
            </a:fld>
            <a:endParaRPr lang="en-US"/>
          </a:p>
        </p:txBody>
      </p:sp>
    </p:spTree>
    <p:extLst>
      <p:ext uri="{BB962C8B-B14F-4D97-AF65-F5344CB8AC3E}">
        <p14:creationId xmlns:p14="http://schemas.microsoft.com/office/powerpoint/2010/main" val="195074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591E3F7-A545-B445-B168-F774026A1945}" type="slidenum">
              <a:rPr lang="en-US"/>
              <a:pPr>
                <a:defRPr/>
              </a:pPr>
              <a:t>‹#›</a:t>
            </a:fld>
            <a:endParaRPr lang="en-US"/>
          </a:p>
        </p:txBody>
      </p:sp>
    </p:spTree>
    <p:extLst>
      <p:ext uri="{BB962C8B-B14F-4D97-AF65-F5344CB8AC3E}">
        <p14:creationId xmlns:p14="http://schemas.microsoft.com/office/powerpoint/2010/main" val="20169419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90D329B-C8B1-9346-AD75-A9124C582B37}" type="slidenum">
              <a:rPr lang="en-US"/>
              <a:pPr>
                <a:defRPr/>
              </a:pPr>
              <a:t>‹#›</a:t>
            </a:fld>
            <a:endParaRPr lang="en-US"/>
          </a:p>
        </p:txBody>
      </p:sp>
    </p:spTree>
    <p:extLst>
      <p:ext uri="{BB962C8B-B14F-4D97-AF65-F5344CB8AC3E}">
        <p14:creationId xmlns:p14="http://schemas.microsoft.com/office/powerpoint/2010/main" val="18910919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spcBef>
                <a:spcPct val="50000"/>
              </a:spcBef>
              <a:defRPr/>
            </a:pPr>
            <a:endParaRPr lang="en-US" sz="2800">
              <a:solidFill>
                <a:srgbClr val="FFFFFF"/>
              </a:solidFill>
              <a:latin typeface="Times New Roman" pitchFamily="-112"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spcBef>
                <a:spcPct val="50000"/>
              </a:spcBef>
              <a:defRPr/>
            </a:pPr>
            <a:endParaRPr lang="en-US" sz="2800">
              <a:solidFill>
                <a:srgbClr val="FFFFFF"/>
              </a:solidFill>
              <a:latin typeface="Times New Roman" pitchFamily="-112"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endParaRPr lang="en-US" sz="2800">
              <a:solidFill>
                <a:srgbClr val="FFFFFF"/>
              </a:solidFill>
              <a:latin typeface="Times New Roman"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1389652"/>
      </p:ext>
    </p:extLst>
  </p:cSld>
  <p:clrMapOvr>
    <a:masterClrMapping/>
  </p:clrMapOvr>
  <p:transition spd="med">
    <p:zoom dir="in"/>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31791470"/>
      </p:ext>
    </p:extLst>
  </p:cSld>
  <p:clrMapOvr>
    <a:masterClrMapping/>
  </p:clrMapOvr>
  <p:transition spd="med">
    <p:zoom dir="in"/>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27289549"/>
      </p:ext>
    </p:extLst>
  </p:cSld>
  <p:clrMapOvr>
    <a:masterClrMapping/>
  </p:clrMapOvr>
  <p:transition spd="med">
    <p:zoom dir="in"/>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8721796"/>
      </p:ext>
    </p:extLst>
  </p:cSld>
  <p:clrMapOvr>
    <a:masterClrMapping/>
  </p:clrMapOvr>
  <p:transition spd="med">
    <p:zoom dir="in"/>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62463383"/>
      </p:ext>
    </p:extLst>
  </p:cSld>
  <p:clrMapOvr>
    <a:masterClrMapping/>
  </p:clrMapOvr>
  <p:transition spd="med">
    <p:zoom dir="in"/>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17077731"/>
      </p:ext>
    </p:extLst>
  </p:cSld>
  <p:clrMapOvr>
    <a:masterClrMapping/>
  </p:clrMapOvr>
  <p:transition spd="med">
    <p:zoom dir="in"/>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83478305"/>
      </p:ext>
    </p:extLst>
  </p:cSld>
  <p:clrMapOvr>
    <a:masterClrMapping/>
  </p:clrMapOvr>
  <p:transition spd="med">
    <p:zoom dir="in"/>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99800006"/>
      </p:ext>
    </p:extLst>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ea typeface="+mn-ea"/>
              <a:cs typeface="+mn-cs"/>
            </a:endParaRPr>
          </a:p>
        </p:txBody>
      </p:sp>
      <p:sp>
        <p:nvSpPr>
          <p:cNvPr id="37891"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37892"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3"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4"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5"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6"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7"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sm" len="sm"/>
                <a:tailEnd type="none" w="sm" len="sm"/>
              </a14:hiddenLine>
            </a:ext>
          </a:extLst>
        </p:spPr>
        <p:txBody>
          <a:bodyPr/>
          <a:lstStyle/>
          <a:p>
            <a:endParaRPr lang="en-US"/>
          </a:p>
        </p:txBody>
      </p:sp>
      <p:sp>
        <p:nvSpPr>
          <p:cNvPr id="37898"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37899"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00"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9"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4830"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4831"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77FA800A-BE4D-1946-8611-61DA7B4FCEFB}" type="slidenum">
              <a:rPr lang="en-US"/>
              <a:pPr>
                <a:defRPr/>
              </a:pPr>
              <a:t>‹#›</a:t>
            </a:fld>
            <a:endParaRPr lang="en-US"/>
          </a:p>
        </p:txBody>
      </p:sp>
    </p:spTree>
    <p:extLst>
      <p:ext uri="{BB962C8B-B14F-4D97-AF65-F5344CB8AC3E}">
        <p14:creationId xmlns:p14="http://schemas.microsoft.com/office/powerpoint/2010/main" val="2326124984"/>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8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763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992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20992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1946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eaLnBrk="1" hangingPunct="1">
              <a:defRPr/>
            </a:pPr>
            <a:fld id="{0179A12B-B34A-3C4C-8BD8-98FDEDAED456}" type="slidenum">
              <a:rPr lang="en-GB"/>
              <a:pPr defTabSz="449263" eaLnBrk="1" hangingPunct="1">
                <a:defRPr/>
              </a:pPr>
              <a:t>‹#›</a:t>
            </a:fld>
            <a:endParaRPr lang="en-GB"/>
          </a:p>
        </p:txBody>
      </p:sp>
    </p:spTree>
    <p:extLst>
      <p:ext uri="{BB962C8B-B14F-4D97-AF65-F5344CB8AC3E}">
        <p14:creationId xmlns:p14="http://schemas.microsoft.com/office/powerpoint/2010/main" val="22386718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ＭＳ Ｐゴシック" charset="0"/>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222210" name="Group 1"/>
          <p:cNvGrpSpPr>
            <a:grpSpLocks/>
          </p:cNvGrpSpPr>
          <p:nvPr/>
        </p:nvGrpSpPr>
        <p:grpSpPr bwMode="auto">
          <a:xfrm>
            <a:off x="0" y="0"/>
            <a:ext cx="7240588" cy="1979613"/>
            <a:chOff x="0" y="0"/>
            <a:chExt cx="4561" cy="1247"/>
          </a:xfrm>
        </p:grpSpPr>
        <p:sp>
          <p:nvSpPr>
            <p:cNvPr id="222216" name="AutoShape 2"/>
            <p:cNvSpPr>
              <a:spLocks noChangeArrowheads="1"/>
            </p:cNvSpPr>
            <p:nvPr/>
          </p:nvSpPr>
          <p:spPr bwMode="auto">
            <a:xfrm>
              <a:off x="0" y="583"/>
              <a:ext cx="4487" cy="665"/>
            </a:xfrm>
            <a:custGeom>
              <a:avLst/>
              <a:gdLst>
                <a:gd name="T0" fmla="*/ 702 w 4806"/>
                <a:gd name="T1" fmla="*/ 299 h 665"/>
                <a:gd name="T2" fmla="*/ 0 w 4806"/>
                <a:gd name="T3" fmla="*/ 665 h 665"/>
                <a:gd name="T4" fmla="*/ 0 w 4806"/>
                <a:gd name="T5" fmla="*/ 0 h 665"/>
                <a:gd name="T6" fmla="*/ 703 w 4806"/>
                <a:gd name="T7" fmla="*/ 1 h 665"/>
                <a:gd name="T8" fmla="*/ 702 w 4806"/>
                <a:gd name="T9" fmla="*/ 153 h 665"/>
                <a:gd name="T10" fmla="*/ 702 w 4806"/>
                <a:gd name="T11" fmla="*/ 299 h 665"/>
                <a:gd name="T12" fmla="*/ 0 60000 65536"/>
                <a:gd name="T13" fmla="*/ 0 60000 65536"/>
                <a:gd name="T14" fmla="*/ 0 60000 65536"/>
                <a:gd name="T15" fmla="*/ 0 60000 65536"/>
                <a:gd name="T16" fmla="*/ 0 60000 65536"/>
                <a:gd name="T17" fmla="*/ 0 60000 65536"/>
                <a:gd name="T18" fmla="*/ 0 w 4806"/>
                <a:gd name="T19" fmla="*/ 0 h 665"/>
                <a:gd name="T20" fmla="*/ 4806 w 4806"/>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4806" h="665">
                  <a:moveTo>
                    <a:pt x="4800" y="299"/>
                  </a:moveTo>
                  <a:lnTo>
                    <a:pt x="0" y="665"/>
                  </a:lnTo>
                  <a:lnTo>
                    <a:pt x="0" y="0"/>
                  </a:lnTo>
                  <a:lnTo>
                    <a:pt x="4806" y="1"/>
                  </a:lnTo>
                  <a:lnTo>
                    <a:pt x="4800" y="153"/>
                  </a:lnTo>
                  <a:lnTo>
                    <a:pt x="4800" y="299"/>
                  </a:lnTo>
                  <a:close/>
                </a:path>
              </a:pathLst>
            </a:custGeom>
            <a:gradFill rotWithShape="0">
              <a:gsLst>
                <a:gs pos="0">
                  <a:srgbClr val="6B0000"/>
                </a:gs>
                <a:gs pos="100000">
                  <a:srgbClr val="7200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22217" name="AutoShape 3"/>
            <p:cNvSpPr>
              <a:spLocks noChangeArrowheads="1"/>
            </p:cNvSpPr>
            <p:nvPr/>
          </p:nvSpPr>
          <p:spPr bwMode="auto">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 name="T18" fmla="*/ 0 w 4562"/>
                <a:gd name="T19" fmla="*/ 0 h 1199"/>
                <a:gd name="T20" fmla="*/ 4562 w 4562"/>
                <a:gd name="T21" fmla="*/ 1199 h 1199"/>
              </a:gdLst>
              <a:ahLst/>
              <a:cxnLst>
                <a:cxn ang="T12">
                  <a:pos x="T0" y="T1"/>
                </a:cxn>
                <a:cxn ang="T13">
                  <a:pos x="T2" y="T3"/>
                </a:cxn>
                <a:cxn ang="T14">
                  <a:pos x="T4" y="T5"/>
                </a:cxn>
                <a:cxn ang="T15">
                  <a:pos x="T6" y="T7"/>
                </a:cxn>
                <a:cxn ang="T16">
                  <a:pos x="T8" y="T9"/>
                </a:cxn>
                <a:cxn ang="T17">
                  <a:pos x="T10" y="T11"/>
                </a:cxn>
              </a:cxnLst>
              <a:rect l="T18" t="T19" r="T20" b="T21"/>
              <a:pathLst>
                <a:path w="4562" h="1199">
                  <a:moveTo>
                    <a:pt x="4560" y="932"/>
                  </a:moveTo>
                  <a:lnTo>
                    <a:pt x="0" y="1199"/>
                  </a:lnTo>
                  <a:lnTo>
                    <a:pt x="0" y="0"/>
                  </a:lnTo>
                  <a:lnTo>
                    <a:pt x="4562" y="0"/>
                  </a:lnTo>
                  <a:lnTo>
                    <a:pt x="4560" y="932"/>
                  </a:lnTo>
                  <a:close/>
                </a:path>
              </a:pathLst>
            </a:custGeom>
            <a:gradFill rotWithShape="0">
              <a:gsLst>
                <a:gs pos="0">
                  <a:srgbClr val="8C0000"/>
                </a:gs>
                <a:gs pos="100000">
                  <a:srgbClr val="7200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grpSp>
      <p:sp>
        <p:nvSpPr>
          <p:cNvPr id="222211"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2212" name="Rectangle 5"/>
          <p:cNvSpPr>
            <a:spLocks noGrp="1" noChangeArrowheads="1"/>
          </p:cNvSpPr>
          <p:nvPr>
            <p:ph type="body" idx="1"/>
          </p:nvPr>
        </p:nvSpPr>
        <p:spPr bwMode="auto">
          <a:xfrm>
            <a:off x="457200" y="1600200"/>
            <a:ext cx="8228013" cy="449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34501" name="Text Box 6"/>
          <p:cNvSpPr txBox="1">
            <a:spLocks noChangeArrowheads="1"/>
          </p:cNvSpPr>
          <p:nvPr/>
        </p:nvSpPr>
        <p:spPr bwMode="auto">
          <a:xfrm>
            <a:off x="457200" y="6245225"/>
            <a:ext cx="2133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234502" name="Text Box 7"/>
          <p:cNvSpPr txBox="1">
            <a:spLocks noChangeArrowheads="1"/>
          </p:cNvSpPr>
          <p:nvPr/>
        </p:nvSpPr>
        <p:spPr bwMode="auto">
          <a:xfrm>
            <a:off x="3124200" y="6245225"/>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21512" name="Rectangle 8"/>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Tahoma" charset="0"/>
              <a:buNone/>
              <a:defRPr sz="1200">
                <a:solidFill>
                  <a:srgbClr val="FFFFFF"/>
                </a:solidFill>
                <a:effectLst>
                  <a:outerShdw blurRad="38100" dist="38100" dir="2700000" algn="tl">
                    <a:srgbClr val="000000"/>
                  </a:outerShdw>
                </a:effectLst>
                <a:latin typeface="Tahoma" charset="0"/>
              </a:defRPr>
            </a:lvl1pPr>
          </a:lstStyle>
          <a:p>
            <a:pPr defTabSz="449263" eaLnBrk="1" hangingPunct="1">
              <a:defRPr/>
            </a:pPr>
            <a:fld id="{3129D8D4-CD69-B34E-94E6-CA10E2FA1D08}" type="slidenum">
              <a:rPr lang="en-GB"/>
              <a:pPr defTabSz="449263" eaLnBrk="1" hangingPunct="1">
                <a:defRPr/>
              </a:pPr>
              <a:t>‹#›</a:t>
            </a:fld>
            <a:endParaRPr lang="en-GB"/>
          </a:p>
        </p:txBody>
      </p:sp>
    </p:spTree>
    <p:extLst>
      <p:ext uri="{BB962C8B-B14F-4D97-AF65-F5344CB8AC3E}">
        <p14:creationId xmlns:p14="http://schemas.microsoft.com/office/powerpoint/2010/main" val="275040236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mj-lt"/>
          <a:ea typeface="+mj-ea"/>
          <a:cs typeface="ＭＳ Ｐゴシック" charset="-128"/>
        </a:defRPr>
      </a:lvl1pPr>
      <a:lvl2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2pPr>
      <a:lvl3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3pPr>
      <a:lvl4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4pPr>
      <a:lvl5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5pPr>
      <a:lvl6pPr marL="4572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6pPr>
      <a:lvl7pPr marL="9144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7pPr>
      <a:lvl8pPr marL="13716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8pPr>
      <a:lvl9pPr marL="18288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9pPr>
    </p:titleStyle>
    <p:bodyStyle>
      <a:lvl1pPr marL="341313" indent="-341313" algn="l" defTabSz="449263" rtl="0" eaLnBrk="0" fontAlgn="base" hangingPunct="0">
        <a:lnSpc>
          <a:spcPct val="101000"/>
        </a:lnSpc>
        <a:spcBef>
          <a:spcPts val="800"/>
        </a:spcBef>
        <a:spcAft>
          <a:spcPct val="0"/>
        </a:spcAft>
        <a:buClr>
          <a:srgbClr val="FFCC66"/>
        </a:buClr>
        <a:buSzPct val="80000"/>
        <a:buFont typeface="Wingdings" charset="0"/>
        <a:buChar char=""/>
        <a:defRPr sz="3200">
          <a:solidFill>
            <a:srgbClr val="FFFFFF"/>
          </a:solidFill>
          <a:latin typeface="+mn-lt"/>
          <a:ea typeface="+mn-ea"/>
          <a:cs typeface="ＭＳ Ｐゴシック" charset="-128"/>
        </a:defRPr>
      </a:lvl1pPr>
      <a:lvl2pPr marL="741363" indent="-284163" algn="l" defTabSz="449263" rtl="0" eaLnBrk="0" fontAlgn="base" hangingPunct="0">
        <a:lnSpc>
          <a:spcPct val="101000"/>
        </a:lnSpc>
        <a:spcBef>
          <a:spcPts val="700"/>
        </a:spcBef>
        <a:spcAft>
          <a:spcPct val="0"/>
        </a:spcAft>
        <a:buClr>
          <a:srgbClr val="FFFFFF"/>
        </a:buClr>
        <a:buSzPct val="100000"/>
        <a:buFont typeface="Tahoma" charset="0"/>
        <a:buChar char="–"/>
        <a:defRPr sz="2800">
          <a:solidFill>
            <a:srgbClr val="FFFFFF"/>
          </a:solidFill>
          <a:latin typeface="+mn-lt"/>
          <a:ea typeface="+mn-ea"/>
        </a:defRPr>
      </a:lvl2pPr>
      <a:lvl3pPr marL="1143000" indent="-228600" algn="l" defTabSz="449263" rtl="0" eaLnBrk="0" fontAlgn="base" hangingPunct="0">
        <a:lnSpc>
          <a:spcPct val="101000"/>
        </a:lnSpc>
        <a:spcBef>
          <a:spcPts val="600"/>
        </a:spcBef>
        <a:spcAft>
          <a:spcPct val="0"/>
        </a:spcAft>
        <a:buClr>
          <a:srgbClr val="FFCC66"/>
        </a:buClr>
        <a:buSzPct val="100000"/>
        <a:buFont typeface="Wingdings" charset="0"/>
        <a:buChar char=""/>
        <a:defRPr sz="2400">
          <a:solidFill>
            <a:srgbClr val="FFFFFF"/>
          </a:solidFill>
          <a:latin typeface="+mn-lt"/>
          <a:ea typeface="+mn-ea"/>
        </a:defRPr>
      </a:lvl3pPr>
      <a:lvl4pPr marL="1600200" indent="-228600" algn="l" defTabSz="449263" rtl="0" eaLnBrk="0" fontAlgn="base" hangingPunct="0">
        <a:lnSpc>
          <a:spcPct val="101000"/>
        </a:lnSpc>
        <a:spcBef>
          <a:spcPts val="500"/>
        </a:spcBef>
        <a:spcAft>
          <a:spcPct val="0"/>
        </a:spcAft>
        <a:buClr>
          <a:srgbClr val="FFFFFF"/>
        </a:buClr>
        <a:buSzPct val="100000"/>
        <a:buFont typeface="Tahoma" charset="0"/>
        <a:buChar char="–"/>
        <a:defRPr sz="2000">
          <a:solidFill>
            <a:srgbClr val="FFFFFF"/>
          </a:solidFill>
          <a:latin typeface="+mn-lt"/>
          <a:ea typeface="+mn-ea"/>
        </a:defRPr>
      </a:lvl4pPr>
      <a:lvl5pPr marL="2057400" indent="-228600" algn="l" defTabSz="449263" rtl="0" eaLnBrk="0" fontAlgn="base" hangingPunct="0">
        <a:lnSpc>
          <a:spcPct val="101000"/>
        </a:lnSpc>
        <a:spcBef>
          <a:spcPts val="500"/>
        </a:spcBef>
        <a:spcAft>
          <a:spcPct val="0"/>
        </a:spcAft>
        <a:buClr>
          <a:srgbClr val="FFFFFF"/>
        </a:buClr>
        <a:buSzPct val="100000"/>
        <a:buFont typeface="Wingdings" charset="0"/>
        <a:buChar char=""/>
        <a:defRPr sz="2000">
          <a:solidFill>
            <a:srgbClr val="FFFFFF"/>
          </a:solidFill>
          <a:latin typeface="+mn-lt"/>
          <a:ea typeface="+mn-ea"/>
        </a:defRPr>
      </a:lvl5pPr>
      <a:lvl6pPr marL="25146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6pPr>
      <a:lvl7pPr marL="29718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7pPr>
      <a:lvl8pPr marL="34290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8pPr>
      <a:lvl9pPr marL="38862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272500652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008127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266243"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66247"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solidFill>
                  <a:srgbClr val="FFFFFF"/>
                </a:solidFill>
                <a:latin typeface="Times New Roman"/>
                <a:ea typeface="+mn-ea"/>
                <a:cs typeface="+mn-cs"/>
              </a:defRPr>
            </a:lvl1pPr>
          </a:lstStyle>
          <a:p>
            <a:pPr defTabSz="914400">
              <a:defRPr/>
            </a:pPr>
            <a:endParaRPr lang="en-US"/>
          </a:p>
        </p:txBody>
      </p:sp>
    </p:spTree>
    <p:extLst>
      <p:ext uri="{BB962C8B-B14F-4D97-AF65-F5344CB8AC3E}">
        <p14:creationId xmlns:p14="http://schemas.microsoft.com/office/powerpoint/2010/main" val="32671243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97032723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defTabSz="449263" eaLnBrk="1" hangingPunct="1">
              <a:defRPr/>
            </a:pPr>
            <a:fld id="{2CFD36DF-002A-9947-8334-FEC462116EF3}" type="slidenum">
              <a:rPr lang="en-GB"/>
              <a:pPr defTabSz="449263" eaLnBrk="1" hangingPunct="1">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defTabSz="449263" eaLnBrk="1" hangingPunct="1"/>
              <a:endParaRPr lang="en-US" sz="2400">
                <a:solidFill>
                  <a:srgbClr val="FFFFFF"/>
                </a:solidFill>
              </a:endParaRPr>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endParaRPr>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90251227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defRPr/>
            </a:pPr>
            <a:endParaRPr lang="en-US" sz="2400">
              <a:solidFill>
                <a:srgbClr val="FFFFFF"/>
              </a:solidFill>
              <a:latin typeface="Times New Roman" charset="0"/>
            </a:endParaRPr>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a:defRPr/>
            </a:pPr>
            <a:endParaRPr lang="en-US" sz="2400">
              <a:solidFill>
                <a:srgbClr val="FFFFFF"/>
              </a:solidFill>
              <a:latin typeface="Times New Roman" charset="0"/>
            </a:endParaRPr>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en-US" sz="2400">
              <a:solidFill>
                <a:srgbClr val="FFFFFF"/>
              </a:solidFill>
              <a:latin typeface="Times New Roman" charset="0"/>
            </a:endParaRPr>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sz="2400">
              <a:solidFill>
                <a:srgbClr val="FFFFFF"/>
              </a:solidFill>
              <a:latin typeface="Times New Roman" charset="0"/>
            </a:endParaRPr>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defRPr sz="1400">
                <a:solidFill>
                  <a:srgbClr val="FFFFFF"/>
                </a:solidFill>
                <a:latin typeface="Times New Roman" charset="0"/>
                <a:cs typeface="+mn-cs"/>
              </a:defRPr>
            </a:lvl1pPr>
          </a:lstStyle>
          <a:p>
            <a:pPr>
              <a:defRPr/>
            </a:pPr>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FFFFFF"/>
                </a:solidFill>
                <a:latin typeface="Times New Roman" charset="0"/>
                <a:cs typeface="+mn-cs"/>
              </a:defRPr>
            </a:lvl1pPr>
          </a:lstStyle>
          <a:p>
            <a:pPr>
              <a:defRPr/>
            </a:pPr>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FFFFFF"/>
                </a:solidFill>
                <a:latin typeface="Times New Roman" charset="0"/>
                <a:cs typeface="+mn-cs"/>
              </a:defRPr>
            </a:lvl1pPr>
          </a:lstStyle>
          <a:p>
            <a:pPr>
              <a:defRPr/>
            </a:pPr>
            <a:fld id="{EB1D9DD5-34BB-B649-8A79-B00EF8435956}" type="slidenum">
              <a:rPr lang="en-US"/>
              <a:pPr>
                <a:defRPr/>
              </a:pPr>
              <a:t>‹#›</a:t>
            </a:fld>
            <a:endParaRPr lang="en-US"/>
          </a:p>
        </p:txBody>
      </p:sp>
    </p:spTree>
    <p:extLst>
      <p:ext uri="{BB962C8B-B14F-4D97-AF65-F5344CB8AC3E}">
        <p14:creationId xmlns:p14="http://schemas.microsoft.com/office/powerpoint/2010/main" val="6507457"/>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8839200" cy="6858000"/>
            <a:chOff x="0" y="0"/>
            <a:chExt cx="5568" cy="4320"/>
          </a:xfrm>
        </p:grpSpPr>
        <p:grpSp>
          <p:nvGrpSpPr>
            <p:cNvPr id="25608" name="Group 3"/>
            <p:cNvGrpSpPr>
              <a:grpSpLocks/>
            </p:cNvGrpSpPr>
            <p:nvPr userDrawn="1"/>
          </p:nvGrpSpPr>
          <p:grpSpPr bwMode="auto">
            <a:xfrm>
              <a:off x="0" y="0"/>
              <a:ext cx="3216" cy="3072"/>
              <a:chOff x="0" y="0"/>
              <a:chExt cx="2928" cy="2784"/>
            </a:xfrm>
          </p:grpSpPr>
          <p:sp>
            <p:nvSpPr>
              <p:cNvPr id="2562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2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2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2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2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nvGrpSpPr>
            <p:cNvPr id="25609" name="Group 9"/>
            <p:cNvGrpSpPr>
              <a:grpSpLocks/>
            </p:cNvGrpSpPr>
            <p:nvPr userDrawn="1"/>
          </p:nvGrpSpPr>
          <p:grpSpPr bwMode="auto">
            <a:xfrm>
              <a:off x="2016" y="2016"/>
              <a:ext cx="2448" cy="2304"/>
              <a:chOff x="0" y="0"/>
              <a:chExt cx="2928" cy="2784"/>
            </a:xfrm>
          </p:grpSpPr>
          <p:sp>
            <p:nvSpPr>
              <p:cNvPr id="2561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2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nvGrpSpPr>
            <p:cNvPr id="25610" name="Group 15"/>
            <p:cNvGrpSpPr>
              <a:grpSpLocks/>
            </p:cNvGrpSpPr>
            <p:nvPr userDrawn="1"/>
          </p:nvGrpSpPr>
          <p:grpSpPr bwMode="auto">
            <a:xfrm>
              <a:off x="2832" y="96"/>
              <a:ext cx="2736" cy="2592"/>
              <a:chOff x="0" y="0"/>
              <a:chExt cx="2928" cy="2784"/>
            </a:xfrm>
          </p:grpSpPr>
          <p:sp>
            <p:nvSpPr>
              <p:cNvPr id="2561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sp>
            <p:nvSpPr>
              <p:cNvPr id="2561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a:solidFill>
                    <a:srgbClr val="EAEAEA"/>
                  </a:solidFill>
                  <a:latin typeface="Times" charset="0"/>
                </a:endParaRPr>
              </a:p>
            </p:txBody>
          </p:sp>
        </p:grpSp>
      </p:grpSp>
      <p:sp>
        <p:nvSpPr>
          <p:cNvPr id="2560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Times New Roman" pitchFamily="-112" charset="0"/>
                <a:ea typeface="+mn-ea"/>
                <a:cs typeface="+mn-cs"/>
              </a:defRPr>
            </a:lvl1pPr>
          </a:lstStyle>
          <a:p>
            <a:pPr>
              <a:defRPr/>
            </a:pPr>
            <a:endParaRPr lang="en-US">
              <a:solidFill>
                <a:srgbClr val="EAEAEA"/>
              </a:solidFill>
            </a:endParaRPr>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Times New Roman" pitchFamily="-112" charset="0"/>
                <a:ea typeface="+mn-ea"/>
                <a:cs typeface="+mn-cs"/>
              </a:defRPr>
            </a:lvl1pPr>
          </a:lstStyle>
          <a:p>
            <a:pPr>
              <a:defRPr/>
            </a:pPr>
            <a:endParaRPr lang="en-US">
              <a:solidFill>
                <a:srgbClr val="EAEAEA"/>
              </a:solidFill>
            </a:endParaRPr>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Times New Roman" charset="0"/>
              </a:defRPr>
            </a:lvl1pPr>
          </a:lstStyle>
          <a:p>
            <a:pPr>
              <a:defRPr/>
            </a:pPr>
            <a:fld id="{0BF76FD7-D042-5F44-97D8-4EF31A6681A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69536387"/>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p>
              <a:pPr algn="ctr" eaLnBrk="1" hangingPunct="1"/>
              <a:endParaRPr lang="en-US" sz="2400">
                <a:latin typeface="Times New Roman"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p>
              <a:pPr algn="ctr" eaLnBrk="1" hangingPunct="1"/>
              <a:endParaRPr lang="en-US" sz="2400">
                <a:latin typeface="Times New Roman"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ea typeface="+mn-ea"/>
                <a:cs typeface="+mn-cs"/>
              </a:defRPr>
            </a:lvl1pPr>
          </a:lstStyle>
          <a:p>
            <a:pPr>
              <a:defRPr/>
            </a:pPr>
            <a:endParaRPr lang="en-US"/>
          </a:p>
        </p:txBody>
      </p:sp>
      <p:sp>
        <p:nvSpPr>
          <p:cNvPr id="2765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ea typeface="+mn-ea"/>
                <a:cs typeface="+mn-cs"/>
              </a:defRPr>
            </a:lvl1pPr>
          </a:lstStyle>
          <a:p>
            <a:pPr>
              <a:defRPr/>
            </a:pPr>
            <a:endParaRPr lang="en-US"/>
          </a:p>
        </p:txBody>
      </p:sp>
      <p:sp>
        <p:nvSpPr>
          <p:cNvPr id="2765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cs typeface="+mn-cs"/>
              </a:defRPr>
            </a:lvl1pPr>
          </a:lstStyle>
          <a:p>
            <a:pPr>
              <a:defRPr/>
            </a:pPr>
            <a:fld id="{D328B834-7D77-EC40-9A7D-197F00C7B698}" type="slidenum">
              <a:rPr lang="en-US"/>
              <a:pPr>
                <a:defRPr/>
              </a:pPr>
              <a:t>‹#›</a:t>
            </a:fld>
            <a:endParaRPr lang="en-US"/>
          </a:p>
        </p:txBody>
      </p:sp>
    </p:spTree>
    <p:extLst>
      <p:ext uri="{BB962C8B-B14F-4D97-AF65-F5344CB8AC3E}">
        <p14:creationId xmlns:p14="http://schemas.microsoft.com/office/powerpoint/2010/main" val="2649425638"/>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rtl="0" eaLnBrk="0" fontAlgn="base" hangingPunct="0">
        <a:lnSpc>
          <a:spcPct val="80000"/>
        </a:lnSpc>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spcBef>
                <a:spcPct val="50000"/>
              </a:spcBef>
              <a:defRPr/>
            </a:pPr>
            <a:endParaRPr lang="en-US" sz="2800">
              <a:solidFill>
                <a:srgbClr val="FFFFFF"/>
              </a:solidFill>
              <a:latin typeface="Times New Roman" pitchFamily="-112" charset="0"/>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50000"/>
              </a:spcBef>
            </a:pPr>
            <a:endParaRPr lang="en-US" sz="2800">
              <a:solidFill>
                <a:srgbClr val="FFFFFF"/>
              </a:solidFill>
              <a:latin typeface="Times New Roman"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1" hangingPunct="1">
              <a:spcBef>
                <a:spcPct val="50000"/>
              </a:spcBef>
              <a:defRPr/>
            </a:pPr>
            <a:endParaRPr lang="en-US" sz="2800">
              <a:solidFill>
                <a:srgbClr val="FFFFFF"/>
              </a:solidFill>
              <a:latin typeface="Times New Roman" pitchFamily="-112" charset="0"/>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spcBef>
                <a:spcPct val="50000"/>
              </a:spcBef>
              <a:defRPr/>
            </a:pPr>
            <a:endParaRPr lang="en-US" sz="2800">
              <a:solidFill>
                <a:srgbClr val="FFFFFF"/>
              </a:solidFill>
              <a:latin typeface="Times New Roman" pitchFamily="-112" charset="0"/>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solidFill>
                <a:srgbClr val="FFFFFF"/>
              </a:solidFill>
            </a:endParaRPr>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solidFill>
                <a:srgbClr val="FFFFFF"/>
              </a:solidFill>
            </a:endParaRPr>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solidFill>
                <a:srgbClr val="FFFFFF"/>
              </a:solidFill>
            </a:endParaRPr>
          </a:p>
        </p:txBody>
      </p:sp>
    </p:spTree>
    <p:extLst>
      <p:ext uri="{BB962C8B-B14F-4D97-AF65-F5344CB8AC3E}">
        <p14:creationId xmlns:p14="http://schemas.microsoft.com/office/powerpoint/2010/main" val="1456343219"/>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0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31.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2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0.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36.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0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Law, the Prophets and the Writings, Part 24: The Vision of Isaiah">
            <a:extLst>
              <a:ext uri="{FF2B5EF4-FFF2-40B4-BE49-F238E27FC236}">
                <a16:creationId xmlns:a16="http://schemas.microsoft.com/office/drawing/2014/main" id="{709547A6-6705-A540-84D3-A7B79466F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Who wrote Isaiah?</a:t>
            </a:r>
          </a:p>
        </p:txBody>
      </p:sp>
      <p:sp>
        <p:nvSpPr>
          <p:cNvPr id="900098" name="Rectangle 2"/>
          <p:cNvSpPr>
            <a:spLocks noGrp="1" noChangeArrowheads="1"/>
          </p:cNvSpPr>
          <p:nvPr>
            <p:ph type="ctrTitle"/>
          </p:nvPr>
        </p:nvSpPr>
        <p:spPr>
          <a:xfrm>
            <a:off x="20262" y="-5673"/>
            <a:ext cx="9120187" cy="1446653"/>
          </a:xfrm>
          <a:effectLst>
            <a:outerShdw blurRad="63500" dist="35921" dir="2700000" algn="ctr" rotWithShape="0">
              <a:schemeClr val="tx2">
                <a:alpha val="74998"/>
              </a:schemeClr>
            </a:outerShdw>
          </a:effectLst>
        </p:spPr>
        <p:txBody>
          <a:bodyPr/>
          <a:lstStyle/>
          <a:p>
            <a:r>
              <a:rPr lang="en-US" sz="6000" b="1" dirty="0"/>
              <a:t>以赛亚书的作者身份</a:t>
            </a:r>
            <a:endParaRPr lang="en-US" sz="6000" dirty="0"/>
          </a:p>
        </p:txBody>
      </p:sp>
      <p:sp>
        <p:nvSpPr>
          <p:cNvPr id="2" name="Rectangle 1">
            <a:extLst>
              <a:ext uri="{FF2B5EF4-FFF2-40B4-BE49-F238E27FC236}">
                <a16:creationId xmlns:a16="http://schemas.microsoft.com/office/drawing/2014/main" id="{69584469-5FF6-DB35-3030-63E9B1080997}"/>
              </a:ext>
            </a:extLst>
          </p:cNvPr>
          <p:cNvSpPr>
            <a:spLocks noChangeArrowheads="1"/>
          </p:cNvSpPr>
          <p:nvPr/>
        </p:nvSpPr>
        <p:spPr bwMode="auto">
          <a:xfrm>
            <a:off x="0" y="6016487"/>
            <a:ext cx="9144000" cy="85264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fontAlgn="auto">
              <a:spcBef>
                <a:spcPct val="20000"/>
              </a:spcBef>
              <a:spcAft>
                <a:spcPts val="0"/>
              </a:spcAft>
              <a:buClr>
                <a:srgbClr val="FFCC00"/>
              </a:buClr>
              <a:buSzPct val="70000"/>
              <a:buFont typeface="Wingdings" charset="0"/>
              <a:buNone/>
              <a:defRPr/>
            </a:pPr>
            <a:r>
              <a:rPr lang="en-US" b="1" kern="0" dirty="0">
                <a:solidFill>
                  <a:srgbClr val="FFFFFF"/>
                </a:solidFill>
                <a:effectLst>
                  <a:outerShdw blurRad="38100" dist="38100" dir="2700000" algn="tl">
                    <a:srgbClr val="000000"/>
                  </a:outerShdw>
                </a:effectLst>
                <a:latin typeface="Arial"/>
                <a:ea typeface="+mn-ea"/>
                <a:cs typeface="Arial"/>
              </a:rPr>
              <a:t>Dr. Rick Griffith • </a:t>
            </a:r>
            <a:r>
              <a:rPr lang="zh-CN" altLang="en-US" b="1" kern="0" dirty="0">
                <a:solidFill>
                  <a:srgbClr val="FFFFFF"/>
                </a:solidFill>
                <a:effectLst>
                  <a:outerShdw blurRad="38100" dist="38100" dir="2700000" algn="tl">
                    <a:srgbClr val="000000"/>
                  </a:outerShdw>
                </a:effectLst>
                <a:latin typeface="Arial"/>
                <a:ea typeface="+mn-ea"/>
                <a:cs typeface="Arial"/>
              </a:rPr>
              <a:t>新加坡神学院</a:t>
            </a:r>
            <a:r>
              <a:rPr lang="en-US" altLang="zh-CN" b="1" kern="0" dirty="0">
                <a:solidFill>
                  <a:srgbClr val="FFFFFF"/>
                </a:solidFill>
                <a:effectLst>
                  <a:outerShdw blurRad="38100" dist="38100" dir="2700000" algn="tl">
                    <a:srgbClr val="000000"/>
                  </a:outerShdw>
                </a:effectLst>
                <a:latin typeface="Arial"/>
                <a:ea typeface="+mn-ea"/>
                <a:cs typeface="Arial"/>
              </a:rPr>
              <a:t> </a:t>
            </a:r>
            <a:r>
              <a:rPr lang="en-US" b="1" kern="0" dirty="0">
                <a:solidFill>
                  <a:srgbClr val="FFFFFF"/>
                </a:solidFill>
                <a:effectLst>
                  <a:outerShdw blurRad="38100" dist="38100" dir="2700000" algn="tl">
                    <a:srgbClr val="000000"/>
                  </a:outerShdw>
                </a:effectLst>
                <a:latin typeface="Arial"/>
                <a:ea typeface="+mn-ea"/>
                <a:cs typeface="Arial"/>
              </a:rPr>
              <a:t>• BibleStudyDownloads.org</a:t>
            </a:r>
          </a:p>
        </p:txBody>
      </p:sp>
    </p:spTree>
    <p:extLst>
      <p:ext uri="{BB962C8B-B14F-4D97-AF65-F5344CB8AC3E}">
        <p14:creationId xmlns:p14="http://schemas.microsoft.com/office/powerpoint/2010/main" val="18084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3765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Rectangle 3" descr="Green marble"/>
          <p:cNvSpPr>
            <a:spLocks noGrp="1" noChangeArrowheads="1"/>
          </p:cNvSpPr>
          <p:nvPr>
            <p:ph type="ctrTitle"/>
          </p:nvPr>
        </p:nvSpPr>
        <p:spPr>
          <a:xfrm>
            <a:off x="2743200" y="4953000"/>
            <a:ext cx="6248400" cy="1295400"/>
          </a:xfrm>
          <a:blipFill dpi="0" rotWithShape="1">
            <a:blip r:embed="rId4"/>
            <a:srcRect/>
            <a:tile tx="0" ty="0" sx="100000" sy="100000" flip="none" algn="tl"/>
          </a:blipFill>
          <a:ln>
            <a:solidFill>
              <a:srgbClr val="FF9900"/>
            </a:solidFill>
            <a:miter lim="800000"/>
            <a:headEnd/>
            <a:tailEnd/>
          </a:ln>
          <a:effectLst>
            <a:outerShdw blurRad="63500" dist="35921" dir="2700000" algn="ctr" rotWithShape="0">
              <a:schemeClr val="bg1"/>
            </a:outerShdw>
          </a:effectLst>
        </p:spPr>
        <p:txBody>
          <a:bodyPr/>
          <a:lstStyle/>
          <a:p>
            <a:pPr eaLnBrk="1" hangingPunct="1">
              <a:defRPr/>
            </a:pPr>
            <a:r>
              <a:rPr lang="ja-JP" altLang="en-US" sz="4200" b="1">
                <a:solidFill>
                  <a:srgbClr val="FFFF00"/>
                </a:solidFill>
                <a:effectLst>
                  <a:outerShdw blurRad="38100" dist="38100" dir="2700000" algn="tl">
                    <a:srgbClr val="DDDDDD"/>
                  </a:outerShdw>
                </a:effectLst>
                <a:latin typeface="Arial" charset="0"/>
                <a:cs typeface="+mj-cs"/>
              </a:rPr>
              <a:t>以赛亚六十五年的先知部</a:t>
            </a:r>
            <a:br>
              <a:rPr lang="en-US" sz="4000" b="1">
                <a:solidFill>
                  <a:schemeClr val="folHlink"/>
                </a:solidFill>
                <a:effectLst>
                  <a:outerShdw blurRad="38100" dist="38100" dir="2700000" algn="tl">
                    <a:srgbClr val="DDDDDD"/>
                  </a:outerShdw>
                </a:effectLst>
                <a:latin typeface="Times New Roman" charset="0"/>
                <a:cs typeface="+mj-cs"/>
              </a:rPr>
            </a:br>
            <a:r>
              <a:rPr lang="en-US" sz="2800" b="1">
                <a:solidFill>
                  <a:schemeClr val="folHlink"/>
                </a:solidFill>
                <a:effectLst>
                  <a:outerShdw blurRad="38100" dist="38100" dir="2700000" algn="tl">
                    <a:srgbClr val="DDDDDD"/>
                  </a:outerShdw>
                </a:effectLst>
                <a:latin typeface="Times New Roman" charset="0"/>
                <a:cs typeface="+mj-cs"/>
              </a:rPr>
              <a:t>(</a:t>
            </a:r>
            <a:r>
              <a:rPr lang="ja-JP" altLang="en-US" sz="2800" b="1">
                <a:solidFill>
                  <a:srgbClr val="FFFF00"/>
                </a:solidFill>
                <a:effectLst>
                  <a:outerShdw blurRad="38100" dist="38100" dir="2700000" algn="tl">
                    <a:srgbClr val="DDDDDD"/>
                  </a:outerShdw>
                </a:effectLst>
                <a:latin typeface="Arial" charset="0"/>
                <a:cs typeface="+mj-cs"/>
              </a:rPr>
              <a:t>公元前</a:t>
            </a:r>
            <a:r>
              <a:rPr lang="en-US" sz="2800" b="1">
                <a:solidFill>
                  <a:srgbClr val="FFFF00"/>
                </a:solidFill>
                <a:effectLst>
                  <a:outerShdw blurRad="38100" dist="38100" dir="2700000" algn="tl">
                    <a:srgbClr val="DDDDDD"/>
                  </a:outerShdw>
                </a:effectLst>
                <a:latin typeface="Arial" charset="0"/>
                <a:cs typeface="+mj-cs"/>
              </a:rPr>
              <a:t> </a:t>
            </a:r>
            <a:r>
              <a:rPr lang="en-US" sz="2800" b="1">
                <a:solidFill>
                  <a:schemeClr val="folHlink"/>
                </a:solidFill>
                <a:effectLst>
                  <a:outerShdw blurRad="38100" dist="38100" dir="2700000" algn="tl">
                    <a:srgbClr val="DDDDDD"/>
                  </a:outerShdw>
                </a:effectLst>
                <a:latin typeface="Times New Roman" charset="0"/>
                <a:cs typeface="+mj-cs"/>
              </a:rPr>
              <a:t>745</a:t>
            </a:r>
            <a:r>
              <a:rPr lang="en-US" sz="2800" b="1">
                <a:solidFill>
                  <a:srgbClr val="FFFF00"/>
                </a:solidFill>
                <a:latin typeface="Arial" charset="0"/>
                <a:cs typeface="+mj-cs"/>
              </a:rPr>
              <a:t> </a:t>
            </a:r>
            <a:r>
              <a:rPr lang="ja-JP" altLang="en-US" sz="2800" b="1">
                <a:solidFill>
                  <a:srgbClr val="FFFF00"/>
                </a:solidFill>
                <a:effectLst>
                  <a:outerShdw blurRad="38100" dist="38100" dir="2700000" algn="tl">
                    <a:srgbClr val="DDDDDD"/>
                  </a:outerShdw>
                </a:effectLst>
                <a:latin typeface="Arial" charset="0"/>
                <a:cs typeface="+mj-cs"/>
              </a:rPr>
              <a:t>至</a:t>
            </a:r>
            <a:r>
              <a:rPr lang="en-US" sz="2800" b="1">
                <a:solidFill>
                  <a:srgbClr val="FFFF00"/>
                </a:solidFill>
                <a:latin typeface="Arial" charset="0"/>
                <a:cs typeface="+mj-cs"/>
              </a:rPr>
              <a:t> </a:t>
            </a:r>
            <a:r>
              <a:rPr lang="en-US" sz="2800" b="1">
                <a:solidFill>
                  <a:schemeClr val="folHlink"/>
                </a:solidFill>
                <a:effectLst>
                  <a:outerShdw blurRad="38100" dist="38100" dir="2700000" algn="tl">
                    <a:srgbClr val="DDDDDD"/>
                  </a:outerShdw>
                </a:effectLst>
                <a:latin typeface="Times New Roman" charset="0"/>
                <a:cs typeface="+mj-cs"/>
              </a:rPr>
              <a:t>680)</a:t>
            </a:r>
          </a:p>
        </p:txBody>
      </p:sp>
      <p:sp>
        <p:nvSpPr>
          <p:cNvPr id="114691" name="Rectangle 4"/>
          <p:cNvSpPr>
            <a:spLocks noChangeArrowheads="1"/>
          </p:cNvSpPr>
          <p:nvPr/>
        </p:nvSpPr>
        <p:spPr bwMode="auto">
          <a:xfrm>
            <a:off x="1468438" y="3962400"/>
            <a:ext cx="1731962" cy="533400"/>
          </a:xfrm>
          <a:prstGeom prst="rect">
            <a:avLst/>
          </a:prstGeom>
          <a:solidFill>
            <a:srgbClr val="663300"/>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乌西雅</a:t>
            </a:r>
            <a:endParaRPr kumimoji="0" lang="en-US" sz="3600" b="1" i="0" u="none" strike="noStrike" kern="1200" cap="none" spc="0" normalizeH="0" baseline="0" noProof="0">
              <a:ln>
                <a:noFill/>
              </a:ln>
              <a:solidFill>
                <a:srgbClr val="F8F8F8"/>
              </a:solidFill>
              <a:effectLst/>
              <a:uLnTx/>
              <a:uFillTx/>
              <a:latin typeface="Arial" charset="0"/>
              <a:ea typeface="ＭＳ Ｐゴシック" charset="0"/>
            </a:endParaRPr>
          </a:p>
        </p:txBody>
      </p:sp>
      <p:sp>
        <p:nvSpPr>
          <p:cNvPr id="114692" name="Rectangle 5"/>
          <p:cNvSpPr>
            <a:spLocks noChangeArrowheads="1"/>
          </p:cNvSpPr>
          <p:nvPr/>
        </p:nvSpPr>
        <p:spPr bwMode="auto">
          <a:xfrm>
            <a:off x="3297238" y="3962400"/>
            <a:ext cx="1731962" cy="533400"/>
          </a:xfrm>
          <a:prstGeom prst="rect">
            <a:avLst/>
          </a:prstGeom>
          <a:solidFill>
            <a:srgbClr val="FF0000"/>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约坦</a:t>
            </a:r>
            <a:endParaRPr kumimoji="0" lang="en-US" sz="3600" b="1" i="0" u="none" strike="noStrike" kern="1200" cap="none" spc="0" normalizeH="0" baseline="0" noProof="0">
              <a:ln>
                <a:noFill/>
              </a:ln>
              <a:solidFill>
                <a:srgbClr val="F8F8F8"/>
              </a:solidFill>
              <a:effectLst/>
              <a:uLnTx/>
              <a:uFillTx/>
              <a:latin typeface="Arial" charset="0"/>
              <a:ea typeface="ＭＳ Ｐゴシック" charset="0"/>
            </a:endParaRPr>
          </a:p>
        </p:txBody>
      </p:sp>
      <p:sp>
        <p:nvSpPr>
          <p:cNvPr id="114693" name="Rectangle 6"/>
          <p:cNvSpPr>
            <a:spLocks noChangeArrowheads="1"/>
          </p:cNvSpPr>
          <p:nvPr/>
        </p:nvSpPr>
        <p:spPr bwMode="auto">
          <a:xfrm>
            <a:off x="5126038" y="3962400"/>
            <a:ext cx="1731962" cy="533400"/>
          </a:xfrm>
          <a:prstGeom prst="rect">
            <a:avLst/>
          </a:prstGeom>
          <a:solidFill>
            <a:srgbClr val="660033"/>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亚哈斯</a:t>
            </a:r>
            <a:endParaRPr kumimoji="0" lang="en-US" sz="3600" b="1" i="0" u="none" strike="noStrike" kern="1200" cap="none" spc="0" normalizeH="0" baseline="0" noProof="0">
              <a:ln>
                <a:noFill/>
              </a:ln>
              <a:solidFill>
                <a:srgbClr val="F8F8F8"/>
              </a:solidFill>
              <a:effectLst/>
              <a:uLnTx/>
              <a:uFillTx/>
              <a:latin typeface="Arial" charset="0"/>
              <a:ea typeface="ＭＳ Ｐゴシック" charset="0"/>
            </a:endParaRPr>
          </a:p>
        </p:txBody>
      </p:sp>
      <p:sp>
        <p:nvSpPr>
          <p:cNvPr id="114694" name="Rectangle 7"/>
          <p:cNvSpPr>
            <a:spLocks noChangeArrowheads="1"/>
          </p:cNvSpPr>
          <p:nvPr/>
        </p:nvSpPr>
        <p:spPr bwMode="auto">
          <a:xfrm>
            <a:off x="6923088" y="3962400"/>
            <a:ext cx="2068512" cy="533400"/>
          </a:xfrm>
          <a:prstGeom prst="rect">
            <a:avLst/>
          </a:prstGeom>
          <a:solidFill>
            <a:schemeClr val="hlink"/>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希西家</a:t>
            </a:r>
            <a:r>
              <a:rPr kumimoji="0" lang="en-US" altLang="ja-JP" sz="4400" b="0" i="0" u="none" strike="noStrike" kern="1200" cap="none" spc="0" normalizeH="0" baseline="0" noProof="0">
                <a:ln>
                  <a:noFill/>
                </a:ln>
                <a:solidFill>
                  <a:srgbClr val="FFCC66"/>
                </a:solidFill>
                <a:effectLst/>
                <a:uLnTx/>
                <a:uFillTx/>
                <a:latin typeface="Times New Roman" charset="0"/>
                <a:ea typeface="ＭＳ Ｐゴシック" charset="0"/>
              </a:rPr>
              <a:t> </a:t>
            </a:r>
            <a:endParaRPr kumimoji="0" lang="en-US" sz="4400" b="0" i="0" u="none" strike="noStrike" kern="1200" cap="none" spc="0" normalizeH="0" baseline="0" noProof="0">
              <a:ln>
                <a:noFill/>
              </a:ln>
              <a:solidFill>
                <a:srgbClr val="FFCC66"/>
              </a:solidFill>
              <a:effectLst/>
              <a:uLnTx/>
              <a:uFillTx/>
              <a:latin typeface="Times New Roman" charset="0"/>
              <a:ea typeface="ＭＳ Ｐゴシック" charset="0"/>
            </a:endParaRPr>
          </a:p>
        </p:txBody>
      </p:sp>
      <p:sp>
        <p:nvSpPr>
          <p:cNvPr id="114695" name="Rectangle 8"/>
          <p:cNvSpPr>
            <a:spLocks noChangeArrowheads="1"/>
          </p:cNvSpPr>
          <p:nvPr/>
        </p:nvSpPr>
        <p:spPr bwMode="auto">
          <a:xfrm>
            <a:off x="2286000" y="2819400"/>
            <a:ext cx="2057400" cy="533400"/>
          </a:xfrm>
          <a:prstGeom prst="rect">
            <a:avLst/>
          </a:prstGeom>
          <a:solidFill>
            <a:srgbClr val="003300"/>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比加</a:t>
            </a:r>
            <a:endParaRPr kumimoji="0" lang="en-US" sz="3600" b="1" i="0" u="none" strike="noStrike" kern="1200" cap="none" spc="0" normalizeH="0" baseline="0" noProof="0">
              <a:ln>
                <a:noFill/>
              </a:ln>
              <a:solidFill>
                <a:srgbClr val="F8F8F8"/>
              </a:solidFill>
              <a:effectLst/>
              <a:uLnTx/>
              <a:uFillTx/>
              <a:latin typeface="Arial" charset="0"/>
              <a:ea typeface="ＭＳ Ｐゴシック" charset="0"/>
            </a:endParaRPr>
          </a:p>
        </p:txBody>
      </p:sp>
      <p:sp>
        <p:nvSpPr>
          <p:cNvPr id="114696" name="Rectangle 9"/>
          <p:cNvSpPr>
            <a:spLocks noChangeArrowheads="1"/>
          </p:cNvSpPr>
          <p:nvPr/>
        </p:nvSpPr>
        <p:spPr bwMode="auto">
          <a:xfrm>
            <a:off x="4440238" y="2819400"/>
            <a:ext cx="1731962" cy="533400"/>
          </a:xfrm>
          <a:prstGeom prst="rect">
            <a:avLst/>
          </a:prstGeom>
          <a:solidFill>
            <a:schemeClr val="bg2"/>
          </a:solidFill>
          <a:ln w="9525">
            <a:solidFill>
              <a:srgbClr val="FF9900"/>
            </a:solidFill>
            <a:miter lim="800000"/>
            <a:headEnd/>
            <a:tailEnd/>
          </a:ln>
          <a:effectLst>
            <a:outerShdw dist="35921" dir="2700000" algn="ctr" rotWithShape="0">
              <a:schemeClr val="bg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600" b="1" i="0" u="none" strike="noStrike" kern="1200" cap="none" spc="0" normalizeH="0" baseline="0" noProof="0">
                <a:ln>
                  <a:noFill/>
                </a:ln>
                <a:solidFill>
                  <a:srgbClr val="F8F8F8"/>
                </a:solidFill>
                <a:effectLst/>
                <a:uLnTx/>
                <a:uFillTx/>
                <a:latin typeface="Arial" charset="0"/>
                <a:ea typeface="ＭＳ Ｐゴシック" charset="0"/>
              </a:rPr>
              <a:t>何细亚</a:t>
            </a:r>
            <a:endParaRPr kumimoji="0" lang="en-US" sz="3600" b="1" i="0" u="none" strike="noStrike" kern="1200" cap="none" spc="0" normalizeH="0" baseline="0" noProof="0">
              <a:ln>
                <a:noFill/>
              </a:ln>
              <a:solidFill>
                <a:srgbClr val="F8F8F8"/>
              </a:solidFill>
              <a:effectLst/>
              <a:uLnTx/>
              <a:uFillTx/>
              <a:latin typeface="Arial" charset="0"/>
              <a:ea typeface="ＭＳ Ｐゴシック" charset="0"/>
            </a:endParaRPr>
          </a:p>
        </p:txBody>
      </p:sp>
      <p:sp>
        <p:nvSpPr>
          <p:cNvPr id="114697" name="Text Box 10"/>
          <p:cNvSpPr txBox="1">
            <a:spLocks noChangeArrowheads="1"/>
          </p:cNvSpPr>
          <p:nvPr/>
        </p:nvSpPr>
        <p:spPr bwMode="auto">
          <a:xfrm>
            <a:off x="76200" y="2590800"/>
            <a:ext cx="2133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1" i="1" u="none" strike="noStrike" kern="1200" cap="none" spc="0" normalizeH="0" baseline="0" noProof="0">
                <a:ln>
                  <a:noFill/>
                </a:ln>
                <a:solidFill>
                  <a:srgbClr val="FFFFFF"/>
                </a:solidFill>
                <a:effectLst/>
                <a:uLnTx/>
                <a:uFillTx/>
                <a:latin typeface="Arial" charset="0"/>
                <a:ea typeface="ＭＳ Ｐゴシック" charset="0"/>
              </a:rPr>
              <a:t>结束以色列的国王</a:t>
            </a:r>
            <a:r>
              <a:rPr kumimoji="0" lang="en-US" altLang="ja-JP" sz="2800" b="1" i="1" u="none" strike="noStrike" kern="1200" cap="none" spc="0" normalizeH="0" baseline="0" noProof="0">
                <a:ln>
                  <a:noFill/>
                </a:ln>
                <a:solidFill>
                  <a:srgbClr val="FFFFFF"/>
                </a:solidFill>
                <a:effectLst/>
                <a:uLnTx/>
                <a:uFillTx/>
                <a:latin typeface="Arial" charset="0"/>
                <a:ea typeface="ＭＳ Ｐゴシック" charset="0"/>
              </a:rPr>
              <a:t> </a:t>
            </a:r>
            <a:endParaRPr kumimoji="0" lang="en-US" sz="2800" b="1" i="1"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4698" name="Text Box 11"/>
          <p:cNvSpPr txBox="1">
            <a:spLocks noChangeArrowheads="1"/>
          </p:cNvSpPr>
          <p:nvPr/>
        </p:nvSpPr>
        <p:spPr bwMode="auto">
          <a:xfrm>
            <a:off x="76200" y="3657600"/>
            <a:ext cx="1371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1" i="1" u="none" strike="noStrike" kern="1200" cap="none" spc="0" normalizeH="0" baseline="0" noProof="0">
                <a:ln>
                  <a:noFill/>
                </a:ln>
                <a:solidFill>
                  <a:srgbClr val="FFFFFF"/>
                </a:solidFill>
                <a:effectLst/>
                <a:uLnTx/>
                <a:uFillTx/>
                <a:latin typeface="Arial" charset="0"/>
                <a:ea typeface="ＭＳ Ｐゴシック" charset="0"/>
              </a:rPr>
              <a:t>犹太的国王</a:t>
            </a:r>
            <a:endParaRPr kumimoji="0" lang="en-US" sz="2800" b="1" i="1" u="none" strike="noStrike" kern="1200" cap="none" spc="0" normalizeH="0" baseline="0" noProof="0">
              <a:ln>
                <a:noFill/>
              </a:ln>
              <a:solidFill>
                <a:srgbClr val="FFFFFF"/>
              </a:solidFill>
              <a:effectLst/>
              <a:uLnTx/>
              <a:uFillTx/>
              <a:latin typeface="Arial" charset="0"/>
              <a:ea typeface="ＭＳ Ｐゴシック" charset="0"/>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1113"/>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nvGrpSpPr>
          <p:cNvPr id="664579" name="Group 2"/>
          <p:cNvGrpSpPr>
            <a:grpSpLocks/>
          </p:cNvGrpSpPr>
          <p:nvPr/>
        </p:nvGrpSpPr>
        <p:grpSpPr bwMode="auto">
          <a:xfrm>
            <a:off x="533400" y="3048000"/>
            <a:ext cx="4541838" cy="3427413"/>
            <a:chOff x="336" y="1920"/>
            <a:chExt cx="2861" cy="2159"/>
          </a:xfrm>
        </p:grpSpPr>
        <p:pic>
          <p:nvPicPr>
            <p:cNvPr id="6645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6868" name="Text Box 4"/>
            <p:cNvSpPr txBox="1">
              <a:spLocks noChangeArrowheads="1"/>
            </p:cNvSpPr>
            <p:nvPr/>
          </p:nvSpPr>
          <p:spPr bwMode="auto">
            <a:xfrm>
              <a:off x="1001" y="2759"/>
              <a:ext cx="1531" cy="486"/>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rPr>
                <a:t>以赛亚书</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endParaRPr>
            </a:p>
          </p:txBody>
        </p:sp>
      </p:grpSp>
      <p:sp>
        <p:nvSpPr>
          <p:cNvPr id="36869" name="Text Box 5"/>
          <p:cNvSpPr txBox="1">
            <a:spLocks noChangeArrowheads="1"/>
          </p:cNvSpPr>
          <p:nvPr/>
        </p:nvSpPr>
        <p:spPr bwMode="auto">
          <a:xfrm>
            <a:off x="533400" y="473075"/>
            <a:ext cx="8153400" cy="701675"/>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谁写以赛亚书</a:t>
            </a:r>
            <a:r>
              <a:rPr kumimoji="0" lang="en-GB" sz="40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p>
        </p:txBody>
      </p:sp>
      <p:sp>
        <p:nvSpPr>
          <p:cNvPr id="36870" name="Text Box 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6871" name="Text Box 7"/>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指控：</a:t>
            </a:r>
            <a:endPar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2" name="Text Box 8"/>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背景</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3" name="Text Box 9"/>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风格与神学</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4" name="Text Box 10"/>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弥赛亚</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6875" name="Text Box 11"/>
          <p:cNvSpPr txBox="1">
            <a:spLocks noChangeArrowheads="1"/>
          </p:cNvSpPr>
          <p:nvPr/>
        </p:nvSpPr>
        <p:spPr bwMode="auto">
          <a:xfrm>
            <a:off x="5083175" y="5211763"/>
            <a:ext cx="4060825" cy="58695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 </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被掳与古列 </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646771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4572000" y="365125"/>
            <a:ext cx="3841750" cy="648512"/>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40–66</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663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rPr>
              <a:t>以赛亚书</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endParaRPr>
          </a:p>
        </p:txBody>
      </p:sp>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1910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露德路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Tree>
    <p:extLst>
      <p:ext uri="{BB962C8B-B14F-4D97-AF65-F5344CB8AC3E}">
        <p14:creationId xmlns:p14="http://schemas.microsoft.com/office/powerpoint/2010/main" val="4094093051"/>
      </p:ext>
    </p:extLst>
  </p:cSld>
  <p:clrMapOvr>
    <a:masterClrMapping/>
  </p:clrMapOvr>
  <p:transition spd="med">
    <p:randomBar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14" name="Text Box 2"/>
          <p:cNvSpPr txBox="1">
            <a:spLocks noChangeArrowheads="1"/>
          </p:cNvSpPr>
          <p:nvPr/>
        </p:nvSpPr>
        <p:spPr bwMode="auto">
          <a:xfrm>
            <a:off x="533400" y="94456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三一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p>
        </p:txBody>
      </p:sp>
      <p:sp>
        <p:nvSpPr>
          <p:cNvPr id="38915" name="Text Box 3"/>
          <p:cNvSpPr txBox="1">
            <a:spLocks noChangeArrowheads="1"/>
          </p:cNvSpPr>
          <p:nvPr/>
        </p:nvSpPr>
        <p:spPr bwMode="auto">
          <a:xfrm>
            <a:off x="228600" y="304800"/>
            <a:ext cx="4114800" cy="648512"/>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露德路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p>
        </p:txBody>
      </p:sp>
      <p:sp>
        <p:nvSpPr>
          <p:cNvPr id="38916" name="Text Box 4"/>
          <p:cNvSpPr txBox="1">
            <a:spLocks noChangeArrowheads="1"/>
          </p:cNvSpPr>
          <p:nvPr/>
        </p:nvSpPr>
        <p:spPr bwMode="auto">
          <a:xfrm>
            <a:off x="4572000" y="304800"/>
            <a:ext cx="3756026" cy="648512"/>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40–66</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8917" name="Text Box 5"/>
          <p:cNvSpPr txBox="1">
            <a:spLocks noChangeArrowheads="1"/>
          </p:cNvSpPr>
          <p:nvPr/>
        </p:nvSpPr>
        <p:spPr bwMode="auto">
          <a:xfrm>
            <a:off x="4572000" y="944563"/>
            <a:ext cx="4572000" cy="1202510"/>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40–55</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56–66</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pic>
        <p:nvPicPr>
          <p:cNvPr id="66867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68681"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l="59743" r="20128"/>
          <a:stretch>
            <a:fillRect/>
          </a:stretch>
        </p:blipFill>
        <p:spPr bwMode="auto">
          <a:xfrm>
            <a:off x="3657600" y="2973388"/>
            <a:ext cx="914400"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8919" name="Text Box 7"/>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rPr>
              <a:t>以赛亚书</a:t>
            </a:r>
            <a:endPar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Papyrus" charset="0"/>
              <a:ea typeface="ＭＳ Ｐゴシック" charset="0"/>
            </a:endParaRPr>
          </a:p>
        </p:txBody>
      </p:sp>
      <p:pic>
        <p:nvPicPr>
          <p:cNvPr id="66868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l="75510"/>
          <a:stretch>
            <a:fillRect/>
          </a:stretch>
        </p:blipFill>
        <p:spPr bwMode="auto">
          <a:xfrm>
            <a:off x="4648200" y="2973388"/>
            <a:ext cx="1112838"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8683" name="Group 10"/>
          <p:cNvGrpSpPr>
            <a:grpSpLocks/>
          </p:cNvGrpSpPr>
          <p:nvPr/>
        </p:nvGrpSpPr>
        <p:grpSpPr bwMode="auto">
          <a:xfrm>
            <a:off x="5114925" y="1936750"/>
            <a:ext cx="2430463" cy="4462463"/>
            <a:chOff x="3222" y="1220"/>
            <a:chExt cx="1531" cy="2811"/>
          </a:xfrm>
        </p:grpSpPr>
        <p:sp>
          <p:nvSpPr>
            <p:cNvPr id="38923" name="AutoShape 11"/>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4" name="AutoShape 12"/>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5" name="AutoShape 13"/>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6" name="AutoShape 14"/>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7" name="AutoShape 15"/>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8" name="AutoShape 16"/>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9" name="AutoShape 17"/>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grpSp>
        <p:nvGrpSpPr>
          <p:cNvPr id="668684" name="Group 18"/>
          <p:cNvGrpSpPr>
            <a:grpSpLocks/>
          </p:cNvGrpSpPr>
          <p:nvPr/>
        </p:nvGrpSpPr>
        <p:grpSpPr bwMode="auto">
          <a:xfrm>
            <a:off x="6711950" y="1981200"/>
            <a:ext cx="2430463" cy="4462463"/>
            <a:chOff x="4228" y="1248"/>
            <a:chExt cx="1531" cy="2811"/>
          </a:xfrm>
        </p:grpSpPr>
        <p:sp>
          <p:nvSpPr>
            <p:cNvPr id="38931" name="AutoShape 19"/>
            <p:cNvSpPr>
              <a:spLocks noChangeArrowheads="1"/>
            </p:cNvSpPr>
            <p:nvPr/>
          </p:nvSpPr>
          <p:spPr bwMode="auto">
            <a:xfrm>
              <a:off x="4755" y="2790"/>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2" name="AutoShape 20"/>
            <p:cNvSpPr>
              <a:spLocks noChangeArrowheads="1"/>
            </p:cNvSpPr>
            <p:nvPr/>
          </p:nvSpPr>
          <p:spPr bwMode="auto">
            <a:xfrm>
              <a:off x="4798" y="3584"/>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3" name="AutoShape 21"/>
            <p:cNvSpPr>
              <a:spLocks noChangeArrowheads="1"/>
            </p:cNvSpPr>
            <p:nvPr/>
          </p:nvSpPr>
          <p:spPr bwMode="auto">
            <a:xfrm>
              <a:off x="4947" y="2866"/>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4" name="AutoShape 22"/>
            <p:cNvSpPr>
              <a:spLocks noChangeArrowheads="1"/>
            </p:cNvSpPr>
            <p:nvPr/>
          </p:nvSpPr>
          <p:spPr bwMode="auto">
            <a:xfrm>
              <a:off x="4228" y="1248"/>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5" name="AutoShape 23"/>
            <p:cNvSpPr>
              <a:spLocks noChangeArrowheads="1"/>
            </p:cNvSpPr>
            <p:nvPr/>
          </p:nvSpPr>
          <p:spPr bwMode="auto">
            <a:xfrm>
              <a:off x="4352" y="2771"/>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6" name="AutoShape 24"/>
            <p:cNvSpPr>
              <a:spLocks noChangeArrowheads="1"/>
            </p:cNvSpPr>
            <p:nvPr/>
          </p:nvSpPr>
          <p:spPr bwMode="auto">
            <a:xfrm>
              <a:off x="4293" y="1388"/>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7" name="AutoShape 25"/>
            <p:cNvSpPr>
              <a:spLocks noChangeArrowheads="1"/>
            </p:cNvSpPr>
            <p:nvPr/>
          </p:nvSpPr>
          <p:spPr bwMode="auto">
            <a:xfrm>
              <a:off x="5384" y="2850"/>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8938" name="Text Box 2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Tree>
    <p:extLst>
      <p:ext uri="{BB962C8B-B14F-4D97-AF65-F5344CB8AC3E}">
        <p14:creationId xmlns:p14="http://schemas.microsoft.com/office/powerpoint/2010/main" val="2394446540"/>
      </p:ext>
    </p:extLst>
  </p:cSld>
  <p:clrMapOvr>
    <a:masterClrMapping/>
  </p:clrMapOvr>
  <p:transition spd="med">
    <p:randomBar dir="vert"/>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4500"/>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What arguments support Isaiah as author of the whole book?</a:t>
            </a:r>
          </a:p>
        </p:txBody>
      </p:sp>
      <p:pic>
        <p:nvPicPr>
          <p:cNvPr id="3074" name="Picture 2" descr="A Lesson from King Hezekiah and Isaiah - Watch Jerusalem">
            <a:extLst>
              <a:ext uri="{FF2B5EF4-FFF2-40B4-BE49-F238E27FC236}">
                <a16:creationId xmlns:a16="http://schemas.microsoft.com/office/drawing/2014/main" id="{2C4F7321-1373-5F41-8F14-9F427D209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Literary </a:t>
            </a:r>
            <a:br>
              <a:rPr lang="en-US" sz="6600" b="1" dirty="0">
                <a:effectLst>
                  <a:glow rad="127000">
                    <a:schemeClr val="tx1"/>
                  </a:glow>
                </a:effectLst>
                <a:latin typeface="Arial" charset="0"/>
                <a:ea typeface="ＭＳ Ｐゴシック" charset="0"/>
                <a:cs typeface="ＭＳ Ｐゴシック" charset="0"/>
              </a:rPr>
            </a:br>
            <a:r>
              <a:rPr lang="en-US" sz="6600" b="1" dirty="0">
                <a:effectLst>
                  <a:glow rad="127000">
                    <a:schemeClr val="tx1"/>
                  </a:glow>
                </a:effectLst>
                <a:latin typeface="Arial" charset="0"/>
                <a:ea typeface="ＭＳ Ｐゴシック" charset="0"/>
                <a:cs typeface="ＭＳ Ｐゴシック" charset="0"/>
              </a:rPr>
              <a:t>Arguments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Evidence for Isaiah’s Authorship</a:t>
            </a:r>
          </a:p>
        </p:txBody>
      </p:sp>
    </p:spTree>
    <p:extLst>
      <p:ext uri="{BB962C8B-B14F-4D97-AF65-F5344CB8AC3E}">
        <p14:creationId xmlns:p14="http://schemas.microsoft.com/office/powerpoint/2010/main" val="37276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extLst>
      <p:ext uri="{BB962C8B-B14F-4D97-AF65-F5344CB8AC3E}">
        <p14:creationId xmlns:p14="http://schemas.microsoft.com/office/powerpoint/2010/main" val="378536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en-US" sz="3200" b="1" dirty="0">
                <a:solidFill>
                  <a:schemeClr val="tx1"/>
                </a:solidFill>
                <a:latin typeface="Arial"/>
                <a:ea typeface="ＭＳ Ｐゴシック" charset="0"/>
                <a:cs typeface="Arial"/>
              </a:rPr>
              <a:t>Chart of OT Kings &amp; Prophets</a:t>
            </a: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grpSp>
        <p:nvGrpSpPr>
          <p:cNvPr id="3" name="Group 2">
            <a:extLst>
              <a:ext uri="{FF2B5EF4-FFF2-40B4-BE49-F238E27FC236}">
                <a16:creationId xmlns:a16="http://schemas.microsoft.com/office/drawing/2014/main" id="{287AF7CD-B227-4C41-82EE-64D7CCB52F9D}"/>
              </a:ext>
            </a:extLst>
          </p:cNvPr>
          <p:cNvGrpSpPr/>
          <p:nvPr/>
        </p:nvGrpSpPr>
        <p:grpSpPr>
          <a:xfrm>
            <a:off x="1265276" y="179689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en-US" sz="2400" b="1" i="0" u="none" strike="noStrike" kern="0" cap="none" spc="0" normalizeH="0" baseline="0" noProof="0" dirty="0">
                  <a:ln>
                    <a:noFill/>
                  </a:ln>
                  <a:solidFill>
                    <a:srgbClr val="FFFFFF"/>
                  </a:solidFill>
                  <a:effectLst/>
                  <a:uLnTx/>
                  <a:uFillTx/>
                  <a:ea typeface="ＭＳ Ｐゴシック" charset="-128"/>
                </a:rPr>
                <a:t>Assyria Strong</a:t>
              </a: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44548" y="4322352"/>
            <a:ext cx="3615069" cy="2358882"/>
            <a:chOff x="-244548" y="4322352"/>
            <a:chExt cx="3615069" cy="2358882"/>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21265" y="4322352"/>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Babylon Strong</a:t>
              </a:r>
            </a:p>
          </p:txBody>
        </p:sp>
      </p:grpSp>
      <p:sp>
        <p:nvSpPr>
          <p:cNvPr id="13" name="Rectangle 3">
            <a:extLst>
              <a:ext uri="{FF2B5EF4-FFF2-40B4-BE49-F238E27FC236}">
                <a16:creationId xmlns:a16="http://schemas.microsoft.com/office/drawing/2014/main" id="{3D5A4110-025F-9145-8D7B-7A436C916B2B}"/>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5275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pic>
        <p:nvPicPr>
          <p:cNvPr id="66663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rPr>
              <a:t>Deutero-Isaiah?</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17" name="Text Box 12">
            <a:extLst>
              <a:ext uri="{FF2B5EF4-FFF2-40B4-BE49-F238E27FC236}">
                <a16:creationId xmlns:a16="http://schemas.microsoft.com/office/drawing/2014/main" id="{456CB44A-D9C8-C94F-B42B-862D9FC9A969}"/>
              </a:ext>
            </a:extLst>
          </p:cNvPr>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18" name="Text Box 13">
            <a:extLst>
              <a:ext uri="{FF2B5EF4-FFF2-40B4-BE49-F238E27FC236}">
                <a16:creationId xmlns:a16="http://schemas.microsoft.com/office/drawing/2014/main" id="{947F7ECF-3071-5E41-993D-5ACD286C6262}"/>
              </a:ext>
            </a:extLst>
          </p:cNvPr>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19" name="Text Box 12">
            <a:extLst>
              <a:ext uri="{FF2B5EF4-FFF2-40B4-BE49-F238E27FC236}">
                <a16:creationId xmlns:a16="http://schemas.microsoft.com/office/drawing/2014/main" id="{D4670EFE-784D-1E4D-AFE6-4C0AFA0FA961}"/>
              </a:ext>
            </a:extLst>
          </p:cNvPr>
          <p:cNvSpPr txBox="1">
            <a:spLocks noChangeArrowheads="1"/>
          </p:cNvSpPr>
          <p:nvPr/>
        </p:nvSpPr>
        <p:spPr bwMode="auto">
          <a:xfrm>
            <a:off x="59267" y="1253785"/>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Accusation:</a:t>
            </a:r>
          </a:p>
        </p:txBody>
      </p:sp>
      <p:sp>
        <p:nvSpPr>
          <p:cNvPr id="2" name="Down Arrow Callout 1">
            <a:extLst>
              <a:ext uri="{FF2B5EF4-FFF2-40B4-BE49-F238E27FC236}">
                <a16:creationId xmlns:a16="http://schemas.microsoft.com/office/drawing/2014/main" id="{3E8C88CB-D4DD-9842-B207-CC017756DEC8}"/>
              </a:ext>
            </a:extLst>
          </p:cNvPr>
          <p:cNvSpPr/>
          <p:nvPr/>
        </p:nvSpPr>
        <p:spPr bwMode="auto">
          <a:xfrm>
            <a:off x="584544"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en-US" sz="2400" b="1" i="0" u="none" strike="noStrike" cap="none" normalizeH="0" baseline="0" dirty="0">
                <a:ln>
                  <a:noFill/>
                </a:ln>
                <a:solidFill>
                  <a:schemeClr val="bg1"/>
                </a:solidFill>
                <a:effectLst/>
                <a:latin typeface="Arial" charset="0"/>
                <a:ea typeface="ＭＳ Ｐゴシック" charset="-128"/>
              </a:rPr>
              <a:t>Assyrian Background</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en-US" sz="2400" b="1" dirty="0">
                <a:solidFill>
                  <a:schemeClr val="bg1"/>
                </a:solidFill>
                <a:latin typeface="Arial" charset="0"/>
                <a:ea typeface="ＭＳ Ｐゴシック" charset="-128"/>
              </a:rPr>
              <a:t>(Isa 1–39)</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2" name="Down Arrow Callout 21">
            <a:extLst>
              <a:ext uri="{FF2B5EF4-FFF2-40B4-BE49-F238E27FC236}">
                <a16:creationId xmlns:a16="http://schemas.microsoft.com/office/drawing/2014/main" id="{3C9A5022-26DA-AF49-83DE-00630197ADD3}"/>
              </a:ext>
            </a:extLst>
          </p:cNvPr>
          <p:cNvSpPr/>
          <p:nvPr/>
        </p:nvSpPr>
        <p:spPr bwMode="auto">
          <a:xfrm>
            <a:off x="2903196"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en-US" sz="2400" b="1" i="0" u="none" strike="noStrike" cap="none" normalizeH="0" baseline="0" dirty="0">
                <a:ln>
                  <a:noFill/>
                </a:ln>
                <a:solidFill>
                  <a:schemeClr val="bg1"/>
                </a:solidFill>
                <a:effectLst/>
                <a:latin typeface="Arial" charset="0"/>
                <a:ea typeface="ＭＳ Ｐゴシック" charset="-128"/>
              </a:rPr>
              <a:t>Babylonian Background</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en-US" sz="2400" b="1" dirty="0">
                <a:solidFill>
                  <a:schemeClr val="bg1"/>
                </a:solidFill>
                <a:latin typeface="Arial" charset="0"/>
                <a:ea typeface="ＭＳ Ｐゴシック" charset="-128"/>
              </a:rPr>
              <a:t>(Isa 40–66)</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3" name="Text Box 12">
            <a:extLst>
              <a:ext uri="{FF2B5EF4-FFF2-40B4-BE49-F238E27FC236}">
                <a16:creationId xmlns:a16="http://schemas.microsoft.com/office/drawing/2014/main" id="{0C2A15CA-4B0B-184F-A961-08DFD46A4FF6}"/>
              </a:ext>
            </a:extLst>
          </p:cNvPr>
          <p:cNvSpPr txBox="1">
            <a:spLocks noChangeArrowheads="1"/>
          </p:cNvSpPr>
          <p:nvPr/>
        </p:nvSpPr>
        <p:spPr bwMode="auto">
          <a:xfrm>
            <a:off x="59267" y="4775916"/>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Rebuttal:</a:t>
            </a:r>
          </a:p>
        </p:txBody>
      </p:sp>
      <p:sp>
        <p:nvSpPr>
          <p:cNvPr id="3" name="Rectangle 2">
            <a:extLst>
              <a:ext uri="{FF2B5EF4-FFF2-40B4-BE49-F238E27FC236}">
                <a16:creationId xmlns:a16="http://schemas.microsoft.com/office/drawing/2014/main" id="{C46CE808-833F-9443-81F6-AC336E7E7F10}"/>
              </a:ext>
            </a:extLst>
          </p:cNvPr>
          <p:cNvSpPr/>
          <p:nvPr/>
        </p:nvSpPr>
        <p:spPr bwMode="auto">
          <a:xfrm>
            <a:off x="584544"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Babylon Noted 9 Times in </a:t>
            </a:r>
            <a:br>
              <a:rPr lang="en-US" sz="2400" b="1" dirty="0">
                <a:solidFill>
                  <a:schemeClr val="bg1"/>
                </a:solidFill>
                <a:latin typeface="Arial" charset="0"/>
                <a:ea typeface="ＭＳ Ｐゴシック" charset="-128"/>
              </a:rPr>
            </a:br>
            <a:r>
              <a:rPr lang="en-US" sz="2400" b="1" dirty="0">
                <a:solidFill>
                  <a:schemeClr val="bg1"/>
                </a:solidFill>
                <a:latin typeface="Arial" charset="0"/>
                <a:ea typeface="ＭＳ Ｐゴシック" charset="-128"/>
              </a:rPr>
              <a:t>1–39</a:t>
            </a:r>
          </a:p>
        </p:txBody>
      </p:sp>
      <p:sp>
        <p:nvSpPr>
          <p:cNvPr id="28" name="Rectangle 27">
            <a:extLst>
              <a:ext uri="{FF2B5EF4-FFF2-40B4-BE49-F238E27FC236}">
                <a16:creationId xmlns:a16="http://schemas.microsoft.com/office/drawing/2014/main" id="{D8B0C19B-A1D7-F84C-BFBF-949727C31D77}"/>
              </a:ext>
            </a:extLst>
          </p:cNvPr>
          <p:cNvSpPr/>
          <p:nvPr/>
        </p:nvSpPr>
        <p:spPr bwMode="auto">
          <a:xfrm>
            <a:off x="2903196"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Babylon Noted Only 4 Times in </a:t>
            </a:r>
            <a:br>
              <a:rPr lang="en-US" sz="2400" b="1" dirty="0">
                <a:solidFill>
                  <a:schemeClr val="bg1"/>
                </a:solidFill>
                <a:latin typeface="Arial" charset="0"/>
                <a:ea typeface="ＭＳ Ｐゴシック" charset="-128"/>
              </a:rPr>
            </a:br>
            <a:r>
              <a:rPr lang="en-US" sz="2400" b="1" dirty="0">
                <a:solidFill>
                  <a:schemeClr val="bg1"/>
                </a:solidFill>
                <a:latin typeface="Arial" charset="0"/>
                <a:ea typeface="ＭＳ Ｐゴシック" charset="-128"/>
              </a:rPr>
              <a:t>40–66</a:t>
            </a:r>
          </a:p>
        </p:txBody>
      </p:sp>
      <p:sp>
        <p:nvSpPr>
          <p:cNvPr id="29" name="Rectangle 28">
            <a:extLst>
              <a:ext uri="{FF2B5EF4-FFF2-40B4-BE49-F238E27FC236}">
                <a16:creationId xmlns:a16="http://schemas.microsoft.com/office/drawing/2014/main" id="{1F031A62-7715-1D45-8A4A-0D8447B69D15}"/>
              </a:ext>
            </a:extLst>
          </p:cNvPr>
          <p:cNvSpPr/>
          <p:nvPr/>
        </p:nvSpPr>
        <p:spPr bwMode="auto">
          <a:xfrm>
            <a:off x="9335894" y="5362873"/>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Keep due to animation bug!</a:t>
            </a:r>
          </a:p>
        </p:txBody>
      </p:sp>
    </p:spTree>
    <p:extLst>
      <p:ext uri="{BB962C8B-B14F-4D97-AF65-F5344CB8AC3E}">
        <p14:creationId xmlns:p14="http://schemas.microsoft.com/office/powerpoint/2010/main" val="689599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2" grpId="0" animBg="1"/>
      <p:bldP spid="23" grpId="0" animBg="1"/>
      <p:bldP spid="3" grpId="0" animBg="1" autoUpdateAnimBg="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27025"/>
            <a:ext cx="5715000"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626" name="Text Box 2"/>
          <p:cNvSpPr txBox="1">
            <a:spLocks noChangeArrowheads="1"/>
          </p:cNvSpPr>
          <p:nvPr/>
        </p:nvSpPr>
        <p:spPr bwMode="auto">
          <a:xfrm>
            <a:off x="533400" y="5334000"/>
            <a:ext cx="8153400" cy="830263"/>
          </a:xfrm>
          <a:prstGeom prst="rect">
            <a:avLst/>
          </a:prstGeom>
          <a:solidFill>
            <a:srgbClr val="FF3300"/>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30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CN" altLang="en-US"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以赛亚</a:t>
            </a:r>
            <a:endParaRPr kumimoji="0" lang="en-GB" sz="4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49263" rtl="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西斯廷教堂</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5505646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4" name="Table 83"/>
          <p:cNvGraphicFramePr>
            <a:graphicFrameLocks noGrp="1"/>
          </p:cNvGraphicFramePr>
          <p:nvPr/>
        </p:nvGraphicFramePr>
        <p:xfrm>
          <a:off x="0" y="0"/>
          <a:ext cx="9144000" cy="6892925"/>
        </p:xfrm>
        <a:graphic>
          <a:graphicData uri="http://schemas.openxmlformats.org/drawingml/2006/table">
            <a:tbl>
              <a:tblPr/>
              <a:tblGrid>
                <a:gridCol w="1258888">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08063">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gridCol w="1258887">
                  <a:extLst>
                    <a:ext uri="{9D8B030D-6E8A-4147-A177-3AD203B41FA5}">
                      <a16:colId xmlns:a16="http://schemas.microsoft.com/office/drawing/2014/main" val="20007"/>
                    </a:ext>
                  </a:extLst>
                </a:gridCol>
              </a:tblGrid>
              <a:tr h="8984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FFFFFF"/>
                          </a:solidFill>
                          <a:effectLst/>
                          <a:latin typeface="Arial" charset="0"/>
                          <a:ea typeface="ＭＳ Ｐゴシック" charset="0"/>
                          <a:cs typeface="Arial" charset="0"/>
                        </a:rPr>
                        <a:t>Restoration of the Created Order</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660066"/>
                        </a:gs>
                        <a:gs pos="100000">
                          <a:schemeClr val="tx1"/>
                        </a:gs>
                      </a:gsLst>
                      <a:path path="shape">
                        <a:fillToRect l="50000" t="50000" r="50000" b="5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73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Judgment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Salvation)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Salvation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Judgment)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65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1–39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40–66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655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Assyrian Invasion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Babylonian Captivity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587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History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Condemnation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Inter-lude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Consolation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23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Violations &amp; deliverance 1–12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Judgment on the nations   13–23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Worldwide judgment &amp; blessing  </a:t>
                      </a:r>
                      <a:br>
                        <a:rPr kumimoji="0" lang="en-US" sz="1400" b="1" i="0" u="none" strike="noStrike" cap="none" normalizeH="0" baseline="0" dirty="0">
                          <a:ln>
                            <a:noFill/>
                          </a:ln>
                          <a:solidFill>
                            <a:srgbClr val="000000"/>
                          </a:solidFill>
                          <a:effectLst/>
                          <a:latin typeface="Arial" charset="0"/>
                          <a:ea typeface="ＭＳ Ｐゴシック" charset="0"/>
                          <a:cs typeface="Arial" charset="0"/>
                        </a:rPr>
                      </a:br>
                      <a:r>
                        <a:rPr kumimoji="0" lang="en-US" sz="1400" b="1" i="0" u="none" strike="noStrike" cap="none" normalizeH="0" baseline="0" dirty="0">
                          <a:ln>
                            <a:noFill/>
                          </a:ln>
                          <a:solidFill>
                            <a:srgbClr val="000000"/>
                          </a:solidFill>
                          <a:effectLst/>
                          <a:latin typeface="Arial" charset="0"/>
                          <a:ea typeface="ＭＳ Ｐゴシック" charset="0"/>
                          <a:cs typeface="Arial" charset="0"/>
                        </a:rPr>
                        <a:t>24–35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Salvation sickness &amp; sin</a:t>
                      </a:r>
                      <a:br>
                        <a:rPr kumimoji="0" lang="en-US" sz="1400" b="1" i="0" u="none" strike="noStrike" cap="none" normalizeH="0" baseline="0" dirty="0">
                          <a:ln>
                            <a:noFill/>
                          </a:ln>
                          <a:solidFill>
                            <a:srgbClr val="000000"/>
                          </a:solidFill>
                          <a:effectLst/>
                          <a:latin typeface="Arial" charset="0"/>
                          <a:ea typeface="ＭＳ Ｐゴシック" charset="0"/>
                          <a:cs typeface="Arial" charset="0"/>
                        </a:rPr>
                      </a:br>
                      <a:r>
                        <a:rPr kumimoji="0" lang="en-US" sz="1400" b="1" i="0" u="none" strike="noStrike" cap="none" normalizeH="0" baseline="0" dirty="0">
                          <a:ln>
                            <a:noFill/>
                          </a:ln>
                          <a:solidFill>
                            <a:srgbClr val="000000"/>
                          </a:solidFill>
                          <a:effectLst/>
                          <a:latin typeface="Arial" charset="0"/>
                          <a:ea typeface="ＭＳ Ｐゴシック" charset="0"/>
                          <a:cs typeface="Arial" charset="0"/>
                        </a:rPr>
                        <a:t>36–39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Shepherd of Israel 40–48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Suffering Servant 49–57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God</a:t>
                      </a:r>
                      <a:r>
                        <a:rPr kumimoji="0" lang="fr-FR" sz="1400" b="1" i="0" u="none" strike="noStrike" cap="none" normalizeH="0" baseline="0" dirty="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s Initiative 58–59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Restoration under Messiah   60–66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23857">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Judah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8736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739-681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(Before, during and after Israel</a:t>
                      </a:r>
                      <a:r>
                        <a:rPr kumimoji="0" lang="fr-FR" sz="1800" b="1" i="0" u="none" strike="noStrike" cap="none" normalizeH="0" baseline="0" dirty="0">
                          <a:ln>
                            <a:noFill/>
                          </a:ln>
                          <a:solidFill>
                            <a:srgbClr val="000000"/>
                          </a:solidFill>
                          <a:effectLst/>
                          <a:latin typeface="Arial" charset="0"/>
                          <a:ea typeface="ＭＳ Ｐゴシック" charset="0"/>
                          <a:cs typeface="Arial" charset="0"/>
                        </a:rPr>
                        <a:t>'</a:t>
                      </a:r>
                      <a:r>
                        <a:rPr kumimoji="0" lang="en-US" sz="1800" b="1" i="0" u="none" strike="noStrike" cap="none" normalizeH="0" baseline="0" dirty="0">
                          <a:ln>
                            <a:noFill/>
                          </a:ln>
                          <a:solidFill>
                            <a:srgbClr val="000000"/>
                          </a:solidFill>
                          <a:effectLst/>
                          <a:latin typeface="Arial" charset="0"/>
                          <a:ea typeface="ＭＳ Ｐゴシック" charset="0"/>
                          <a:cs typeface="Arial" charset="0"/>
                        </a:rPr>
                        <a:t>s fall to Assyria in 722 BC)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12397" name="TextBox 84"/>
          <p:cNvSpPr txBox="1">
            <a:spLocks noChangeArrowheads="1"/>
          </p:cNvSpPr>
          <p:nvPr/>
        </p:nvSpPr>
        <p:spPr bwMode="auto">
          <a:xfrm>
            <a:off x="7956550" y="10217"/>
            <a:ext cx="118745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452</a:t>
            </a:r>
          </a:p>
        </p:txBody>
      </p:sp>
      <p:sp>
        <p:nvSpPr>
          <p:cNvPr id="2" name="Title 1">
            <a:extLst>
              <a:ext uri="{FF2B5EF4-FFF2-40B4-BE49-F238E27FC236}">
                <a16:creationId xmlns:a16="http://schemas.microsoft.com/office/drawing/2014/main" id="{F1A9288E-5DC4-684F-A33D-A26DD4646D65}"/>
              </a:ext>
            </a:extLst>
          </p:cNvPr>
          <p:cNvSpPr>
            <a:spLocks noGrp="1"/>
          </p:cNvSpPr>
          <p:nvPr>
            <p:ph type="title" idx="4294967295"/>
          </p:nvPr>
        </p:nvSpPr>
        <p:spPr>
          <a:xfrm>
            <a:off x="-36512" y="116632"/>
            <a:ext cx="2016224" cy="720080"/>
          </a:xfrm>
        </p:spPr>
        <p:txBody>
          <a:bodyPr/>
          <a:lstStyle/>
          <a:p>
            <a:pPr algn="l" rtl="0" eaLnBrk="1" fontAlgn="base" latinLnBrk="0" hangingPunct="1"/>
            <a:r>
              <a:rPr lang="en-GB" sz="3200" b="1" i="0" kern="120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Isaiah:</a:t>
            </a:r>
            <a:endParaRPr lang="en-US" dirty="0"/>
          </a:p>
        </p:txBody>
      </p:sp>
      <p:sp>
        <p:nvSpPr>
          <p:cNvPr id="3" name="TextBox 2">
            <a:extLst>
              <a:ext uri="{FF2B5EF4-FFF2-40B4-BE49-F238E27FC236}">
                <a16:creationId xmlns:a16="http://schemas.microsoft.com/office/drawing/2014/main" id="{548D7F4B-4AC7-0749-90B9-30485BB8E3EF}"/>
              </a:ext>
            </a:extLst>
          </p:cNvPr>
          <p:cNvSpPr txBox="1"/>
          <p:nvPr/>
        </p:nvSpPr>
        <p:spPr>
          <a:xfrm>
            <a:off x="552893" y="1612889"/>
            <a:ext cx="3441968" cy="369332"/>
          </a:xfrm>
          <a:prstGeom prst="rect">
            <a:avLst/>
          </a:prstGeom>
          <a:solidFill>
            <a:schemeClr val="accent2"/>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"The Holy One of Israel" (12x)</a:t>
            </a:r>
          </a:p>
        </p:txBody>
      </p:sp>
      <p:sp>
        <p:nvSpPr>
          <p:cNvPr id="6" name="TextBox 5">
            <a:extLst>
              <a:ext uri="{FF2B5EF4-FFF2-40B4-BE49-F238E27FC236}">
                <a16:creationId xmlns:a16="http://schemas.microsoft.com/office/drawing/2014/main" id="{E3F56EF3-4D9B-4743-A38F-61F816ABA320}"/>
              </a:ext>
            </a:extLst>
          </p:cNvPr>
          <p:cNvSpPr txBox="1"/>
          <p:nvPr/>
        </p:nvSpPr>
        <p:spPr>
          <a:xfrm>
            <a:off x="5284382" y="1591624"/>
            <a:ext cx="3441968" cy="369332"/>
          </a:xfrm>
          <a:prstGeom prst="rect">
            <a:avLst/>
          </a:prstGeom>
          <a:solidFill>
            <a:schemeClr val="accent2"/>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"The Holy One of Israel" (13x)</a:t>
            </a:r>
          </a:p>
        </p:txBody>
      </p:sp>
      <p:sp>
        <p:nvSpPr>
          <p:cNvPr id="7" name="TextBox 6">
            <a:extLst>
              <a:ext uri="{FF2B5EF4-FFF2-40B4-BE49-F238E27FC236}">
                <a16:creationId xmlns:a16="http://schemas.microsoft.com/office/drawing/2014/main" id="{9595A5B6-96B9-3340-B43F-2D326261DA15}"/>
              </a:ext>
            </a:extLst>
          </p:cNvPr>
          <p:cNvSpPr txBox="1"/>
          <p:nvPr/>
        </p:nvSpPr>
        <p:spPr>
          <a:xfrm>
            <a:off x="0" y="2325270"/>
            <a:ext cx="4572000" cy="646331"/>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"Truly the mouth of the L</a:t>
            </a:r>
            <a:r>
              <a:rPr lang="en-US" sz="1600" b="1" dirty="0">
                <a:solidFill>
                  <a:schemeClr val="bg1"/>
                </a:solidFill>
                <a:latin typeface="Arial" panose="020B0604020202020204" pitchFamily="34" charset="0"/>
                <a:cs typeface="Arial" panose="020B0604020202020204" pitchFamily="34" charset="0"/>
              </a:rPr>
              <a:t>ORD</a:t>
            </a:r>
            <a:r>
              <a:rPr lang="en-US" b="1" dirty="0">
                <a:solidFill>
                  <a:schemeClr val="bg1"/>
                </a:solidFill>
                <a:latin typeface="Arial" panose="020B0604020202020204" pitchFamily="34" charset="0"/>
                <a:cs typeface="Arial" panose="020B0604020202020204" pitchFamily="34" charset="0"/>
              </a:rPr>
              <a:t> has spoken"</a:t>
            </a:r>
          </a:p>
        </p:txBody>
      </p:sp>
      <p:sp>
        <p:nvSpPr>
          <p:cNvPr id="8" name="TextBox 7">
            <a:extLst>
              <a:ext uri="{FF2B5EF4-FFF2-40B4-BE49-F238E27FC236}">
                <a16:creationId xmlns:a16="http://schemas.microsoft.com/office/drawing/2014/main" id="{90356866-D6D1-9741-A250-84A9C6DEE6D9}"/>
              </a:ext>
            </a:extLst>
          </p:cNvPr>
          <p:cNvSpPr txBox="1"/>
          <p:nvPr/>
        </p:nvSpPr>
        <p:spPr>
          <a:xfrm>
            <a:off x="4827181" y="2325270"/>
            <a:ext cx="4316819" cy="646331"/>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"Truly the mouth of the L</a:t>
            </a:r>
            <a:r>
              <a:rPr lang="en-US" sz="1600" b="1" dirty="0">
                <a:solidFill>
                  <a:schemeClr val="bg1"/>
                </a:solidFill>
                <a:latin typeface="Arial" panose="020B0604020202020204" pitchFamily="34" charset="0"/>
                <a:cs typeface="Arial" panose="020B0604020202020204" pitchFamily="34" charset="0"/>
              </a:rPr>
              <a:t>ORD</a:t>
            </a:r>
            <a:r>
              <a:rPr lang="en-US" b="1" dirty="0">
                <a:solidFill>
                  <a:schemeClr val="bg1"/>
                </a:solidFill>
                <a:latin typeface="Arial" panose="020B0604020202020204" pitchFamily="34" charset="0"/>
                <a:cs typeface="Arial" panose="020B0604020202020204" pitchFamily="34" charset="0"/>
              </a:rPr>
              <a:t> has spoken” also here</a:t>
            </a:r>
          </a:p>
        </p:txBody>
      </p:sp>
      <p:sp>
        <p:nvSpPr>
          <p:cNvPr id="9" name="TextBox 8">
            <a:extLst>
              <a:ext uri="{FF2B5EF4-FFF2-40B4-BE49-F238E27FC236}">
                <a16:creationId xmlns:a16="http://schemas.microsoft.com/office/drawing/2014/main" id="{7D5FCF8C-CE1D-0B40-85BA-B3FD811EB262}"/>
              </a:ext>
            </a:extLst>
          </p:cNvPr>
          <p:cNvSpPr txBox="1"/>
          <p:nvPr/>
        </p:nvSpPr>
        <p:spPr>
          <a:xfrm>
            <a:off x="10633" y="3377893"/>
            <a:ext cx="4572000" cy="369332"/>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40-50 other phrases</a:t>
            </a:r>
          </a:p>
        </p:txBody>
      </p:sp>
      <p:sp>
        <p:nvSpPr>
          <p:cNvPr id="10" name="TextBox 9">
            <a:extLst>
              <a:ext uri="{FF2B5EF4-FFF2-40B4-BE49-F238E27FC236}">
                <a16:creationId xmlns:a16="http://schemas.microsoft.com/office/drawing/2014/main" id="{5E123C46-7DF0-684C-9FC5-D01F5406ABE6}"/>
              </a:ext>
            </a:extLst>
          </p:cNvPr>
          <p:cNvSpPr txBox="1"/>
          <p:nvPr/>
        </p:nvSpPr>
        <p:spPr>
          <a:xfrm>
            <a:off x="4837814" y="3377893"/>
            <a:ext cx="4316819" cy="369332"/>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Same 40-50 other phrases</a:t>
            </a:r>
          </a:p>
        </p:txBody>
      </p:sp>
    </p:spTree>
    <p:extLst>
      <p:ext uri="{BB962C8B-B14F-4D97-AF65-F5344CB8AC3E}">
        <p14:creationId xmlns:p14="http://schemas.microsoft.com/office/powerpoint/2010/main" val="950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20" name="Text Box 14">
            <a:extLst>
              <a:ext uri="{FF2B5EF4-FFF2-40B4-BE49-F238E27FC236}">
                <a16:creationId xmlns:a16="http://schemas.microsoft.com/office/drawing/2014/main" id="{51C87F15-AEBC-324F-BCBF-0BA87B2083DD}"/>
              </a:ext>
            </a:extLst>
          </p:cNvPr>
          <p:cNvSpPr txBox="1">
            <a:spLocks noChangeArrowheads="1"/>
          </p:cNvSpPr>
          <p:nvPr/>
        </p:nvSpPr>
        <p:spPr bwMode="auto">
          <a:xfrm>
            <a:off x="137518" y="11021"/>
            <a:ext cx="8998545" cy="6730347"/>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﻿“The supposed three ‘books’ of 1–39, 40–55, and 56–66 have often been alleged to show traces of different periods of composition. There can be little doubt of 1–39 belonging to the later eighth century, having numerous links with that epoch. But that 40–55 is based in Babylon is simply not true. As scholars of various stripes have been compelled to observe, those chapters betray no </a:t>
            </a:r>
            <a:r>
              <a:rPr kumimoji="0" lang="en-GB"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rPr>
              <a:t>firsthand</a:t>
            </a: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 knowledge of the metropolis of Babylon (mentioned only four times in these chapters, and only once actually implying a Hebrew exile, 48:20 — contrasted with nine times in 1–39!), but belong in the milieu of the Levant, not least Palestine.”</a:t>
            </a:r>
          </a:p>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A. Kitchen, </a:t>
            </a:r>
            <a:r>
              <a:rPr kumimoji="0" lang="en-GB" sz="2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Old Testament</a:t>
            </a: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 </a:t>
            </a:r>
            <a:b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b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(Eerdmans, 2003), location 8294 of 14432, Kindle Edition.</a:t>
            </a:r>
          </a:p>
        </p:txBody>
      </p:sp>
    </p:spTree>
    <p:extLst>
      <p:ext uri="{BB962C8B-B14F-4D97-AF65-F5344CB8AC3E}">
        <p14:creationId xmlns:p14="http://schemas.microsoft.com/office/powerpoint/2010/main" val="17208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048000"/>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1–33  34–66</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048000"/>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038600" cy="1358900"/>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Deutero-Isaiah in the DSS scroll?</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7891" name="Text Box 3"/>
          <p:cNvSpPr txBox="1">
            <a:spLocks noChangeArrowheads="1"/>
          </p:cNvSpPr>
          <p:nvPr/>
        </p:nvSpPr>
        <p:spPr bwMode="auto">
          <a:xfrm>
            <a:off x="1589087" y="4379913"/>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Tree>
    <p:extLst>
      <p:ext uri="{BB962C8B-B14F-4D97-AF65-F5344CB8AC3E}">
        <p14:creationId xmlns:p14="http://schemas.microsoft.com/office/powerpoint/2010/main" val="2289636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﻿“In tussles over unity and multiplicity in Isaiah, and supposed divisions at chapters 39/40, 55/56, etc., almost nobody has bothered to look for tangible textual evidence.”</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5DC633E6-63FD-C04B-AE3E-91A532F59FA0}"/>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13189203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﻿“In the Dead Sea Scrolls there is just one positive indication, in the great, intact scroll of Isaiah, one of the first scrolls published. In this scroll, when he came to the end of what we today call chapter 33 (at 33:24), the ancient scribe deliberately left a blank space (equal to three lines’ depth)”</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B916E5D1-052E-E24C-9EC4-21ABD32B87BE}"/>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19632742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﻿“…marking a break at the end of his column, before beginning a new column with what is now 34:1. This is very close to the midpoint of the entire book as he had it, and as we have it. The early scribe had some reason to divide here — but saw no reason to divide at either what is now 39/40 or 55/56, we may note.”</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EC70D9ED-D338-0744-BCE1-D3AA094B726A}"/>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322056663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Messiah</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extLst>
      <p:ext uri="{BB962C8B-B14F-4D97-AF65-F5344CB8AC3E}">
        <p14:creationId xmlns:p14="http://schemas.microsoft.com/office/powerpoint/2010/main" val="2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51300" y="0"/>
            <a:ext cx="5091113" cy="6859588"/>
            <a:chOff x="2552" y="0"/>
            <a:chExt cx="3207" cy="4321"/>
          </a:xfrm>
        </p:grpSpPr>
        <p:pic>
          <p:nvPicPr>
            <p:cNvPr id="10741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2" y="0"/>
              <a:ext cx="3208" cy="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07418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6" y="1564"/>
              <a:ext cx="912"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pic>
        <p:nvPicPr>
          <p:cNvPr id="1074178" name="Picture 4"/>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0" y="0"/>
            <a:ext cx="4576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74757" name="Text Box 5"/>
          <p:cNvSpPr txBox="1">
            <a:spLocks noChangeArrowheads="1"/>
          </p:cNvSpPr>
          <p:nvPr/>
        </p:nvSpPr>
        <p:spPr bwMode="auto">
          <a:xfrm>
            <a:off x="914400" y="-6350"/>
            <a:ext cx="7239000" cy="1066800"/>
          </a:xfrm>
          <a:prstGeom prst="rect">
            <a:avLst/>
          </a:prstGeom>
          <a:solidFill>
            <a:srgbClr val="000000"/>
          </a:solidFill>
          <a:ln w="9525">
            <a:noFill/>
            <a:round/>
            <a:headEnd/>
            <a:tailEnd/>
          </a:ln>
          <a:effectLst>
            <a:outerShdw dist="38184" dir="2700000" algn="ctr" rotWithShape="0">
              <a:srgbClr val="FF0000">
                <a:alpha val="75014"/>
              </a:srgbClr>
            </a:outerShdw>
          </a:effectLst>
        </p:spPr>
        <p:txBody>
          <a:bodyPr anchor="ctr"/>
          <a:lstStyle/>
          <a:p>
            <a:pPr marL="0" marR="0" lvl="0" indent="0" algn="ctr" defTabSz="449263" rtl="0" eaLnBrk="1" fontAlgn="base" latinLnBrk="0" hangingPunct="1">
              <a:lnSpc>
                <a:spcPct val="100000"/>
              </a:lnSpc>
              <a:spcBef>
                <a:spcPct val="0"/>
              </a:spcBef>
              <a:spcAft>
                <a:spcPct val="0"/>
              </a:spcAft>
              <a:buClr>
                <a:srgbClr val="FFFFCC"/>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zh-CN" altLang="en-US" sz="4400" b="0" i="0" u="none" strike="noStrike" kern="1200" cap="none" spc="0" normalizeH="0" baseline="0" noProof="0" dirty="0">
                <a:ln>
                  <a:noFill/>
                </a:ln>
                <a:solidFill>
                  <a:srgbClr val="FFFFCC"/>
                </a:solidFill>
                <a:effectLst/>
                <a:uLnTx/>
                <a:uFillTx/>
                <a:latin typeface="Tahoma" charset="0"/>
                <a:ea typeface="ＭＳ Ｐゴシック" charset="-128"/>
                <a:cs typeface="+mn-cs"/>
              </a:rPr>
              <a:t>同一位弥赛亚？</a:t>
            </a:r>
            <a:endParaRPr kumimoji="0" lang="en-GB" sz="4400" b="0" i="0" u="none" strike="noStrike" kern="1200" cap="none" spc="0" normalizeH="0" baseline="0" noProof="0" dirty="0">
              <a:ln>
                <a:noFill/>
              </a:ln>
              <a:solidFill>
                <a:srgbClr val="FFFFCC"/>
              </a:solidFill>
              <a:effectLst/>
              <a:uLnTx/>
              <a:uFillTx/>
              <a:latin typeface="Tahoma" charset="0"/>
              <a:ea typeface="ＭＳ Ｐゴシック" charset="-128"/>
              <a:cs typeface="+mn-cs"/>
            </a:endParaRPr>
          </a:p>
        </p:txBody>
      </p:sp>
      <p:sp>
        <p:nvSpPr>
          <p:cNvPr id="1074180" name="Text Box 6"/>
          <p:cNvSpPr txBox="1">
            <a:spLocks noChangeArrowheads="1"/>
          </p:cNvSpPr>
          <p:nvPr/>
        </p:nvSpPr>
        <p:spPr bwMode="auto">
          <a:xfrm>
            <a:off x="-18777" y="1539875"/>
            <a:ext cx="4613276"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他的政权与平安必无穷无尽地增加，他在大卫的宝座上治理他的国，以公平和公义使国坚立稳固，从现在直到永远。万军之耶和华的热心必成全这事。</a:t>
            </a:r>
          </a:p>
          <a:p>
            <a:pPr marL="0" marR="0" lvl="0" indent="0" algn="ctr" defTabSz="449263" rtl="0" eaLnBrk="1" fontAlgn="base" latinLnBrk="0" hangingPunct="1">
              <a:lnSpc>
                <a:spcPct val="80000"/>
              </a:lnSpc>
              <a:spcBef>
                <a:spcPct val="0"/>
              </a:spcBef>
              <a:spcAft>
                <a:spcPct val="0"/>
              </a:spcAft>
              <a:buClr>
                <a:srgbClr val="000000"/>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a:t>
            </a:r>
            <a:b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(9:7)</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74759" name="Text Box 7"/>
          <p:cNvSpPr txBox="1">
            <a:spLocks noChangeArrowheads="1"/>
          </p:cNvSpPr>
          <p:nvPr/>
        </p:nvSpPr>
        <p:spPr bwMode="auto">
          <a:xfrm>
            <a:off x="4533900" y="1084098"/>
            <a:ext cx="4567237"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他被藐视，被人拒绝，</a:t>
            </a:r>
          </a:p>
          <a:p>
            <a:pPr marL="0" marR="0" lvl="0" indent="0" algn="ctr" defTabSz="449263" rtl="0" eaLnBrk="1" fontAlgn="base" latinLnBrk="0" hangingPunct="1">
              <a:lnSpc>
                <a:spcPct val="80000"/>
              </a:lnSpc>
              <a:spcBef>
                <a:spcPct val="0"/>
              </a:spcBef>
              <a:spcAft>
                <a:spcPct val="0"/>
              </a:spcAft>
              <a:buClr>
                <a:srgbClr val="000000"/>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是个多受痛苦，熟悉病患的人。</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b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(53:3)</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2059359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47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AutoShape 1"/>
          <p:cNvSpPr>
            <a:spLocks noChangeArrowheads="1"/>
          </p:cNvSpPr>
          <p:nvPr/>
        </p:nvSpPr>
        <p:spPr bwMode="auto">
          <a:xfrm>
            <a:off x="0" y="0"/>
            <a:ext cx="9144000" cy="6858000"/>
          </a:xfrm>
          <a:prstGeom prst="roundRect">
            <a:avLst>
              <a:gd name="adj" fmla="val 19"/>
            </a:avLst>
          </a:prstGeom>
          <a:solidFill>
            <a:srgbClr val="99CCFF"/>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6386" name="Text Box 2"/>
          <p:cNvSpPr txBox="1">
            <a:spLocks noChangeArrowheads="1"/>
          </p:cNvSpPr>
          <p:nvPr/>
        </p:nvSpPr>
        <p:spPr bwMode="auto">
          <a:xfrm>
            <a:off x="327025" y="555625"/>
            <a:ext cx="822801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40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zh-CN" altLang="en-US" sz="4000" b="1" i="0" u="none" strike="noStrike" kern="1200" cap="none" spc="0" normalizeH="0" baseline="0" noProof="0" dirty="0">
                <a:ln>
                  <a:noFill/>
                </a:ln>
                <a:solidFill>
                  <a:srgbClr val="000000"/>
                </a:solidFill>
                <a:effectLst/>
                <a:uLnTx/>
                <a:uFillTx/>
                <a:latin typeface="Arial" charset="0"/>
                <a:ea typeface="ＭＳ Ｐゴシック" charset="0"/>
              </a:rPr>
              <a:t>诺查丹玛斯是预言家吗？</a:t>
            </a:r>
            <a:endParaRPr kumimoji="0" lang="en-GB" sz="40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56387" name="Text Box 3"/>
          <p:cNvSpPr txBox="1">
            <a:spLocks noChangeArrowheads="1"/>
          </p:cNvSpPr>
          <p:nvPr/>
        </p:nvSpPr>
        <p:spPr bwMode="auto">
          <a:xfrm>
            <a:off x="488950" y="1960563"/>
            <a:ext cx="415925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8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图尔、奥尔良、布卢瓦、昂热、兰斯和南特等城市因突然的变化而动荡。外邦人会在这些地方搭起帐篷；雷恩的河流中箭矢纷飞，陆地和海洋震动不安。</a:t>
            </a:r>
            <a:endParaRPr kumimoji="0" lang="en-US" altLang="zh-CN" sz="29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9525" algn="l" defTabSz="449263" rtl="0" eaLnBrk="1" fontAlgn="base" latinLnBrk="0" hangingPunct="1">
              <a:lnSpc>
                <a:spcPct val="8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endParaRPr kumimoji="0" lang="en-US" sz="29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9525" algn="l" defTabSz="449263" rtl="0" eaLnBrk="1" fontAlgn="base" latinLnBrk="0" hangingPunct="1">
              <a:lnSpc>
                <a:spcPct val="83000"/>
              </a:lnSpc>
              <a:spcBef>
                <a:spcPct val="0"/>
              </a:spcBef>
              <a:spcAft>
                <a:spcPts val="1288"/>
              </a:spcAft>
              <a:buClr>
                <a:srgbClr val="FFFFFF"/>
              </a:buClr>
              <a:buSzPct val="100000"/>
              <a:buFontTx/>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US" altLang="zh-CN" sz="29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世纪 </a:t>
            </a:r>
            <a:r>
              <a:rPr kumimoji="0" lang="en-US" altLang="zh-CN" sz="2900" b="0" i="0" u="none" strike="noStrike" kern="1200" cap="none" spc="0" normalizeH="0" baseline="0" noProof="0" dirty="0">
                <a:ln>
                  <a:noFill/>
                </a:ln>
                <a:solidFill>
                  <a:srgbClr val="000000"/>
                </a:solidFill>
                <a:effectLst/>
                <a:uLnTx/>
                <a:uFillTx/>
                <a:latin typeface="Arial" charset="0"/>
                <a:ea typeface="ＭＳ Ｐゴシック" charset="0"/>
              </a:rPr>
              <a:t>1》</a:t>
            </a: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，四行诗 </a:t>
            </a:r>
            <a:r>
              <a:rPr kumimoji="0" lang="en-US" altLang="zh-CN" sz="2900" b="0" i="0" u="none" strike="noStrike" kern="1200" cap="none" spc="0" normalizeH="0" baseline="0" noProof="0" dirty="0">
                <a:ln>
                  <a:noFill/>
                </a:ln>
                <a:solidFill>
                  <a:srgbClr val="000000"/>
                </a:solidFill>
                <a:effectLst/>
                <a:uLnTx/>
                <a:uFillTx/>
                <a:latin typeface="Arial" charset="0"/>
                <a:ea typeface="ＭＳ Ｐゴシック" charset="0"/>
              </a:rPr>
              <a:t>50</a:t>
            </a: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a:t>
            </a:r>
            <a:endParaRPr kumimoji="0" lang="en-GB" sz="2900" b="0" i="0" u="none" strike="noStrike" kern="1200" cap="none" spc="0" normalizeH="0" baseline="0" noProof="0" dirty="0">
              <a:ln>
                <a:noFill/>
              </a:ln>
              <a:solidFill>
                <a:srgbClr val="000000"/>
              </a:solidFill>
              <a:effectLst/>
              <a:uLnTx/>
              <a:uFillTx/>
              <a:latin typeface="Arial" charset="0"/>
              <a:ea typeface="ＭＳ Ｐゴシック" charset="0"/>
            </a:endParaRPr>
          </a:p>
        </p:txBody>
      </p:sp>
      <p:pic>
        <p:nvPicPr>
          <p:cNvPr id="65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3775" y="1960563"/>
            <a:ext cx="3197225"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6389" name="Text Box 5"/>
          <p:cNvSpPr txBox="1">
            <a:spLocks noChangeArrowheads="1"/>
          </p:cNvSpPr>
          <p:nvPr/>
        </p:nvSpPr>
        <p:spPr bwMode="auto">
          <a:xfrm>
            <a:off x="815975" y="1139825"/>
            <a:ext cx="751205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66291"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3000"/>
              </a:lnSpc>
              <a:spcBef>
                <a:spcPct val="0"/>
              </a:spcBef>
              <a:spcAft>
                <a:spcPct val="0"/>
              </a:spcAft>
              <a:buClr>
                <a:srgbClr val="FFFFFF"/>
              </a:buClr>
              <a:buSzPct val="100000"/>
              <a:buFontTx/>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zh-CN" altLang="en-US" sz="2900" b="0" i="0" u="none" strike="noStrike" kern="1200" cap="none" spc="0" normalizeH="0" baseline="0" noProof="0" dirty="0">
                <a:ln>
                  <a:noFill/>
                </a:ln>
                <a:solidFill>
                  <a:srgbClr val="000000"/>
                </a:solidFill>
                <a:effectLst/>
                <a:uLnTx/>
                <a:uFillTx/>
                <a:latin typeface="Arial" charset="0"/>
                <a:ea typeface="ＭＳ Ｐゴシック" charset="0"/>
              </a:rPr>
              <a:t>这是否预言了卡特里娜飓风？</a:t>
            </a:r>
            <a:endParaRPr kumimoji="0" lang="en-GB" sz="29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56390" name="Text Box 6"/>
          <p:cNvSpPr txBox="1">
            <a:spLocks noChangeArrowheads="1"/>
          </p:cNvSpPr>
          <p:nvPr/>
        </p:nvSpPr>
        <p:spPr bwMode="auto">
          <a:xfrm>
            <a:off x="2060575" y="6324600"/>
            <a:ext cx="5391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12736" rIns="0" bIns="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ts val="1288"/>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1500" b="0" i="0" u="none" strike="noStrike" kern="1200" cap="none" spc="0" normalizeH="0" baseline="0" noProof="0">
                <a:ln>
                  <a:noFill/>
                </a:ln>
                <a:solidFill>
                  <a:srgbClr val="000000"/>
                </a:solidFill>
                <a:effectLst/>
                <a:uLnTx/>
                <a:uFillTx/>
                <a:latin typeface="Arial" charset="0"/>
                <a:ea typeface="ＭＳ Ｐゴシック" charset="0"/>
              </a:rPr>
              <a:t>&lt;http://www.nostradamus101.com/prophecies/part3/P1/&gt;</a:t>
            </a:r>
          </a:p>
        </p:txBody>
      </p:sp>
    </p:spTree>
    <p:extLst>
      <p:ext uri="{BB962C8B-B14F-4D97-AF65-F5344CB8AC3E}">
        <p14:creationId xmlns:p14="http://schemas.microsoft.com/office/powerpoint/2010/main" val="39824972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5" name="Text Box 3"/>
          <p:cNvSpPr txBox="1">
            <a:spLocks noChangeArrowheads="1"/>
          </p:cNvSpPr>
          <p:nvPr/>
        </p:nvSpPr>
        <p:spPr bwMode="auto">
          <a:xfrm>
            <a:off x="228600" y="1066800"/>
            <a:ext cx="871855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以赛亚预言的准确性</a:t>
            </a:r>
            <a:endPar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658435" name="AutoShape 4"/>
          <p:cNvSpPr>
            <a:spLocks noChangeArrowheads="1"/>
          </p:cNvSpPr>
          <p:nvPr/>
        </p:nvSpPr>
        <p:spPr bwMode="auto">
          <a:xfrm>
            <a:off x="163513" y="39179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8436" name="Text Box 5"/>
          <p:cNvSpPr txBox="1">
            <a:spLocks noChangeArrowheads="1"/>
          </p:cNvSpPr>
          <p:nvPr/>
        </p:nvSpPr>
        <p:spPr bwMode="auto">
          <a:xfrm>
            <a:off x="327025" y="3917950"/>
            <a:ext cx="86534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所以耶和华这样论到亚述王，说：‘他必不会来到这城，也不会在这里射箭；不会拿着盾牌来到城前，也不会筑土垒攻城。 </a:t>
            </a:r>
            <a:r>
              <a:rPr kumimoji="0" lang="en-US" altLang="zh-CN" sz="2400" b="1" i="0" u="none" strike="noStrike" kern="1200" cap="none" spc="0" normalizeH="0" baseline="30000" noProof="0" dirty="0">
                <a:ln>
                  <a:noFill/>
                </a:ln>
                <a:solidFill>
                  <a:srgbClr val="000000"/>
                </a:solidFill>
                <a:effectLst/>
                <a:uLnTx/>
                <a:uFillTx/>
                <a:latin typeface="Arial" charset="0"/>
                <a:ea typeface="ＭＳ Ｐゴシック" charset="0"/>
              </a:rPr>
              <a:t>34</a:t>
            </a:r>
            <a:r>
              <a:rPr kumimoji="0" lang="en-US" altLang="zh-CN"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他从哪条路来，也必从哪条路回去；他必不得进入这城；这是耶和华的宣告。</a:t>
            </a: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赛</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37:33-34).</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6585402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Picture 1" descr="Isaiah Auth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539" name="Rectangle 3"/>
          <p:cNvSpPr>
            <a:spLocks noGrp="1" noChangeArrowheads="1"/>
          </p:cNvSpPr>
          <p:nvPr>
            <p:ph type="title" idx="4294967295"/>
          </p:nvPr>
        </p:nvSpPr>
        <p:spPr>
          <a:xfrm>
            <a:off x="19050" y="188913"/>
            <a:ext cx="4932363" cy="2243137"/>
          </a:xfrm>
        </p:spPr>
        <p:txBody>
          <a:bodyPr/>
          <a:lstStyle/>
          <a:p>
            <a:pPr>
              <a:defRPr/>
            </a:pPr>
            <a:r>
              <a:rPr lang="zh-CN" altLang="en-US" sz="5400" b="1" dirty="0">
                <a:solidFill>
                  <a:srgbClr val="FFFFFF"/>
                </a:solidFill>
                <a:cs typeface="+mj-cs"/>
              </a:rPr>
              <a:t>以赛亚是谁</a:t>
            </a:r>
            <a:r>
              <a:rPr lang="en-US" sz="5400" b="1" dirty="0">
                <a:solidFill>
                  <a:srgbClr val="FFFFFF"/>
                </a:solidFill>
                <a:cs typeface="+mj-cs"/>
              </a:rPr>
              <a:t>?</a:t>
            </a:r>
          </a:p>
        </p:txBody>
      </p:sp>
    </p:spTree>
    <p:extLst>
      <p:ext uri="{BB962C8B-B14F-4D97-AF65-F5344CB8AC3E}">
        <p14:creationId xmlns:p14="http://schemas.microsoft.com/office/powerpoint/2010/main" val="36258302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219" name="Text Box 3"/>
          <p:cNvSpPr txBox="1">
            <a:spLocks noChangeArrowheads="1"/>
          </p:cNvSpPr>
          <p:nvPr/>
        </p:nvSpPr>
        <p:spPr bwMode="auto">
          <a:xfrm>
            <a:off x="0" y="1066800"/>
            <a:ext cx="914400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以赛亚预言的准确性</a:t>
            </a:r>
            <a:endPar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
        <p:nvSpPr>
          <p:cNvPr id="660483" name="AutoShape 4"/>
          <p:cNvSpPr>
            <a:spLocks noChangeArrowheads="1"/>
          </p:cNvSpPr>
          <p:nvPr/>
        </p:nvSpPr>
        <p:spPr bwMode="auto">
          <a:xfrm>
            <a:off x="163513" y="40830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0484" name="Text Box 5"/>
          <p:cNvSpPr txBox="1">
            <a:spLocks noChangeArrowheads="1"/>
          </p:cNvSpPr>
          <p:nvPr/>
        </p:nvSpPr>
        <p:spPr bwMode="auto">
          <a:xfrm>
            <a:off x="327025" y="4041775"/>
            <a:ext cx="8489950"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于是耶和华的使者出去，在亚述营中击杀了十八万五千人；到了早晨，有人起来，所见的都是死尸。 </a:t>
            </a:r>
            <a:r>
              <a:rPr kumimoji="0" lang="en-US" altLang="zh-CN" sz="2400" b="1" i="0" u="none" strike="noStrike" kern="1200" cap="none" spc="0" normalizeH="0" baseline="30000" noProof="0" dirty="0">
                <a:ln>
                  <a:noFill/>
                </a:ln>
                <a:solidFill>
                  <a:srgbClr val="000000"/>
                </a:solidFill>
                <a:effectLst/>
                <a:uLnTx/>
                <a:uFillTx/>
                <a:latin typeface="Arial" charset="0"/>
                <a:ea typeface="ＭＳ Ｐゴシック" charset="0"/>
              </a:rPr>
              <a:t>37</a:t>
            </a:r>
            <a:r>
              <a:rPr kumimoji="0" lang="en-US" altLang="zh-CN"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亚述王西拿基立就拔营离去</a:t>
            </a: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zh-CN" altLang="en-US" sz="2400" b="1" i="0" u="none" strike="noStrike" kern="1200" cap="none" spc="0" normalizeH="0" baseline="0" noProof="0" dirty="0">
                <a:ln>
                  <a:noFill/>
                </a:ln>
                <a:solidFill>
                  <a:srgbClr val="000000"/>
                </a:solidFill>
                <a:effectLst/>
                <a:uLnTx/>
                <a:uFillTx/>
                <a:latin typeface="Arial" charset="0"/>
                <a:ea typeface="ＭＳ Ｐゴシック" charset="0"/>
              </a:rPr>
              <a:t>赛</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37:36-7).</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515016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0" y="304800"/>
            <a:ext cx="4343400" cy="648512"/>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露德路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p>
        </p:txBody>
      </p:sp>
      <p:sp>
        <p:nvSpPr>
          <p:cNvPr id="39940" name="Text Box 4"/>
          <p:cNvSpPr txBox="1">
            <a:spLocks noChangeArrowheads="1"/>
          </p:cNvSpPr>
          <p:nvPr/>
        </p:nvSpPr>
        <p:spPr bwMode="auto">
          <a:xfrm>
            <a:off x="0" y="914400"/>
            <a:ext cx="434340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三一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a:t>
            </a:r>
          </a:p>
        </p:txBody>
      </p:sp>
      <p:sp>
        <p:nvSpPr>
          <p:cNvPr id="39942" name="Text Box 6"/>
          <p:cNvSpPr txBox="1">
            <a:spLocks noChangeArrowheads="1"/>
          </p:cNvSpPr>
          <p:nvPr/>
        </p:nvSpPr>
        <p:spPr bwMode="auto">
          <a:xfrm>
            <a:off x="4572000" y="2147073"/>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以赛亚书</a:t>
              </a:r>
              <a:endPar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endParaRPr>
            </a:p>
          </p:txBody>
        </p:sp>
      </p:grpSp>
      <p:sp>
        <p:nvSpPr>
          <p:cNvPr id="39946" name="Text Box 10"/>
          <p:cNvSpPr txBox="1">
            <a:spLocks noChangeArrowheads="1"/>
          </p:cNvSpPr>
          <p:nvPr/>
        </p:nvSpPr>
        <p:spPr bwMode="auto">
          <a:xfrm>
            <a:off x="-214223" y="2139451"/>
            <a:ext cx="4805318"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US" altLang="zh-CN" sz="3600" b="1" i="0" u="none" strike="noStrike" kern="1200" cap="none" spc="0" normalizeH="0" baseline="0" noProof="0" dirty="0" err="1">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乌诺 </a:t>
            </a:r>
            <a:r>
              <a:rPr kumimoji="0" lang="en-US" altLang="zh-CN"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以赛亚书</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响应 </a:t>
            </a:r>
            <a:r>
              <a:rPr kumimoji="0" lang="en-GB" sz="3200" b="1" i="0" u="sng"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a:t>
            </a:r>
            <a:r>
              <a:rPr kumimoji="0" lang="en-GB" sz="3200" b="1" i="0" u="none" strike="noStrike" kern="1200" cap="none" spc="0" normalizeH="0" baseline="0" noProof="0" dirty="0" err="1">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背景</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风格与神学</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弥赛亚</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39952" name="Text Box 16"/>
          <p:cNvSpPr txBox="1">
            <a:spLocks noChangeArrowheads="1"/>
          </p:cNvSpPr>
          <p:nvPr/>
        </p:nvSpPr>
        <p:spPr bwMode="auto">
          <a:xfrm>
            <a:off x="5083175" y="5211763"/>
            <a:ext cx="4060825" cy="58695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a:t>
            </a:r>
            <a:r>
              <a:rPr kumimoji="0" lang="zh-CN" altLang="en-US"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被掳与古列</a:t>
            </a:r>
            <a:endPar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
        <p:nvSpPr>
          <p:cNvPr id="18" name="Text Box 4"/>
          <p:cNvSpPr txBox="1">
            <a:spLocks noChangeArrowheads="1"/>
          </p:cNvSpPr>
          <p:nvPr/>
        </p:nvSpPr>
        <p:spPr bwMode="auto">
          <a:xfrm>
            <a:off x="4572000" y="304800"/>
            <a:ext cx="4800600" cy="648512"/>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40–66</a:t>
            </a:r>
          </a:p>
        </p:txBody>
      </p:sp>
      <p:sp>
        <p:nvSpPr>
          <p:cNvPr id="19" name="Text Box 5"/>
          <p:cNvSpPr txBox="1">
            <a:spLocks noChangeArrowheads="1"/>
          </p:cNvSpPr>
          <p:nvPr/>
        </p:nvSpPr>
        <p:spPr bwMode="auto">
          <a:xfrm>
            <a:off x="4572000" y="944563"/>
            <a:ext cx="4572000" cy="1202510"/>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40–55</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  56–66</a:t>
            </a:r>
            <a:r>
              <a:rPr kumimoji="0" lang="zh-CN" altLang="en-US"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章</a:t>
            </a:r>
            <a:endPar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42618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99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9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9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en-US" sz="3200" b="1" dirty="0">
                <a:solidFill>
                  <a:schemeClr val="tx1"/>
                </a:solidFill>
                <a:latin typeface="Arial"/>
                <a:ea typeface="ＭＳ Ｐゴシック" charset="0"/>
                <a:cs typeface="Arial"/>
              </a:rPr>
              <a:t>Chart of OT Kings &amp; Prophets</a:t>
            </a: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grpSp>
        <p:nvGrpSpPr>
          <p:cNvPr id="3" name="Group 2">
            <a:extLst>
              <a:ext uri="{FF2B5EF4-FFF2-40B4-BE49-F238E27FC236}">
                <a16:creationId xmlns:a16="http://schemas.microsoft.com/office/drawing/2014/main" id="{287AF7CD-B227-4C41-82EE-64D7CCB52F9D}"/>
              </a:ext>
            </a:extLst>
          </p:cNvPr>
          <p:cNvGrpSpPr/>
          <p:nvPr/>
        </p:nvGrpSpPr>
        <p:grpSpPr>
          <a:xfrm>
            <a:off x="2551815" y="211587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en-US" sz="2400" b="1" i="0" u="none" strike="noStrike" kern="0" cap="none" spc="0" normalizeH="0" baseline="0" noProof="0" dirty="0">
                  <a:ln>
                    <a:noFill/>
                  </a:ln>
                  <a:solidFill>
                    <a:srgbClr val="FFFFFF"/>
                  </a:solidFill>
                  <a:effectLst/>
                  <a:uLnTx/>
                  <a:uFillTx/>
                  <a:ea typeface="ＭＳ Ｐゴシック" charset="-128"/>
                </a:rPr>
                <a:t>Isaiah lived about 700 BC</a:t>
              </a: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55180" y="3997846"/>
            <a:ext cx="2828262" cy="2874778"/>
            <a:chOff x="-244548" y="3806456"/>
            <a:chExt cx="3615069" cy="2874778"/>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87462"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So how did he know of the 600 BC captivity?</a:t>
              </a:r>
            </a:p>
          </p:txBody>
        </p:sp>
      </p:grpSp>
      <p:grpSp>
        <p:nvGrpSpPr>
          <p:cNvPr id="11" name="Group 10">
            <a:extLst>
              <a:ext uri="{FF2B5EF4-FFF2-40B4-BE49-F238E27FC236}">
                <a16:creationId xmlns:a16="http://schemas.microsoft.com/office/drawing/2014/main" id="{B2B29270-5A2C-FE4C-BCE8-A9C0186F4D63}"/>
              </a:ext>
            </a:extLst>
          </p:cNvPr>
          <p:cNvGrpSpPr/>
          <p:nvPr/>
        </p:nvGrpSpPr>
        <p:grpSpPr>
          <a:xfrm>
            <a:off x="2583715" y="3997846"/>
            <a:ext cx="2828262" cy="2874778"/>
            <a:chOff x="-244548" y="3806456"/>
            <a:chExt cx="3615069" cy="2874778"/>
          </a:xfrm>
        </p:grpSpPr>
        <p:sp>
          <p:nvSpPr>
            <p:cNvPr id="12" name="Oval 11">
              <a:extLst>
                <a:ext uri="{FF2B5EF4-FFF2-40B4-BE49-F238E27FC236}">
                  <a16:creationId xmlns:a16="http://schemas.microsoft.com/office/drawing/2014/main" id="{1C1B5BC7-D381-9243-8779-BBFEBF5B98A2}"/>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42ACF3-B2CB-0A44-8685-98FE2D2879D6}"/>
                </a:ext>
              </a:extLst>
            </p:cNvPr>
            <p:cNvSpPr/>
            <p:nvPr/>
          </p:nvSpPr>
          <p:spPr bwMode="auto">
            <a:xfrm>
              <a:off x="-21267"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And the 539 BC return under Cyrus?</a:t>
              </a:r>
            </a:p>
          </p:txBody>
        </p:sp>
      </p:grpSp>
      <p:sp>
        <p:nvSpPr>
          <p:cNvPr id="14" name="Rectangle 3">
            <a:extLst>
              <a:ext uri="{FF2B5EF4-FFF2-40B4-BE49-F238E27FC236}">
                <a16:creationId xmlns:a16="http://schemas.microsoft.com/office/drawing/2014/main" id="{97E3F001-466C-8745-A869-4309A42B5DD9}"/>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260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WordArt 1"/>
          <p:cNvSpPr>
            <a:spLocks noChangeArrowheads="1" noChangeShapeType="1" noTextEdit="1"/>
          </p:cNvSpPr>
          <p:nvPr/>
        </p:nvSpPr>
        <p:spPr bwMode="auto">
          <a:xfrm>
            <a:off x="1981200" y="141288"/>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zh-CN" alt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奇妙的预言</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sp>
        <p:nvSpPr>
          <p:cNvPr id="34818" name="AutoShape 2"/>
          <p:cNvSpPr>
            <a:spLocks noChangeArrowheads="1"/>
          </p:cNvSpPr>
          <p:nvPr/>
        </p:nvSpPr>
        <p:spPr bwMode="auto">
          <a:xfrm>
            <a:off x="3429000" y="1828800"/>
            <a:ext cx="2286000" cy="2667000"/>
          </a:xfrm>
          <a:prstGeom prst="rightArrowCallout">
            <a:avLst>
              <a:gd name="adj1" fmla="val 29167"/>
              <a:gd name="adj2" fmla="val 29167"/>
              <a:gd name="adj3" fmla="val 16667"/>
              <a:gd name="adj4" fmla="val 66667"/>
            </a:avLst>
          </a:prstGeom>
          <a:solidFill>
            <a:srgbClr val="00CC99"/>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34819" name="Text Box 3"/>
          <p:cNvSpPr txBox="1">
            <a:spLocks noChangeArrowheads="1"/>
          </p:cNvSpPr>
          <p:nvPr/>
        </p:nvSpPr>
        <p:spPr bwMode="auto">
          <a:xfrm>
            <a:off x="3962400" y="2819400"/>
            <a:ext cx="5889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t>
            </a:r>
          </a:p>
        </p:txBody>
      </p:sp>
      <p:pic>
        <p:nvPicPr>
          <p:cNvPr id="65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95400"/>
            <a:ext cx="25400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3263" y="1219200"/>
            <a:ext cx="25161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4822" name="Text Box 6"/>
          <p:cNvSpPr txBox="1">
            <a:spLocks noChangeArrowheads="1"/>
          </p:cNvSpPr>
          <p:nvPr/>
        </p:nvSpPr>
        <p:spPr bwMode="auto">
          <a:xfrm>
            <a:off x="0" y="5921375"/>
            <a:ext cx="9144000" cy="71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您听说过吗？莱佛士在李光耀之前 </a:t>
            </a:r>
            <a:r>
              <a:rPr kumimoji="0" lang="en-US" altLang="zh-CN"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140 </a:t>
            </a:r>
            <a:r>
              <a:rPr kumimoji="0" lang="zh-CN" alt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年写下了“看哪，一位名叫李的人将崛起，把新加坡变成一个国家</a:t>
            </a:r>
            <a:r>
              <a:rPr kumimoji="0" lang="en-US" altLang="zh-CN"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4823" name="Text Box 7"/>
          <p:cNvSpPr txBox="1">
            <a:spLocks noChangeArrowheads="1"/>
          </p:cNvSpPr>
          <p:nvPr/>
        </p:nvSpPr>
        <p:spPr bwMode="auto">
          <a:xfrm>
            <a:off x="5429250" y="4724400"/>
            <a:ext cx="3095625" cy="1187121"/>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李光耀 </a:t>
            </a:r>
            <a:endParaRPr kumimoji="0" lang="en-US" altLang="zh-CN"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endParaRPr>
          </a:p>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zh-CN"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(1959)</a:t>
            </a:r>
            <a:endParaRPr kumimoji="0" lang="en-GB"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endParaRPr>
          </a:p>
        </p:txBody>
      </p:sp>
      <p:sp>
        <p:nvSpPr>
          <p:cNvPr id="34824" name="Text Box 8"/>
          <p:cNvSpPr txBox="1">
            <a:spLocks noChangeArrowheads="1"/>
          </p:cNvSpPr>
          <p:nvPr/>
        </p:nvSpPr>
        <p:spPr bwMode="auto">
          <a:xfrm>
            <a:off x="533400" y="4724400"/>
            <a:ext cx="2743200" cy="947738"/>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5F5F2"/>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rPr>
              <a:t>史丹福莱佛士（</a:t>
            </a:r>
            <a:r>
              <a:rPr kumimoji="0" lang="en-US" altLang="zh-CN"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rPr>
              <a:t>1819</a:t>
            </a:r>
            <a:r>
              <a:rPr kumimoji="0" lang="zh-CN" altLang="en-US"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rPr>
              <a:t>）</a:t>
            </a:r>
            <a:endParaRPr kumimoji="0" lang="en-GB"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652297" name="Text Box 9"/>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460</a:t>
            </a:r>
          </a:p>
        </p:txBody>
      </p:sp>
    </p:spTree>
    <p:extLst>
      <p:ext uri="{BB962C8B-B14F-4D97-AF65-F5344CB8AC3E}">
        <p14:creationId xmlns:p14="http://schemas.microsoft.com/office/powerpoint/2010/main" val="253309913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animEffect transition="in" filter="fade">
                                      <p:cBhvr additive="repl">
                                        <p:cTn id="7" dur="500"/>
                                        <p:tgtEl>
                                          <p:spTgt spid="34818"/>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additive="repl">
                                        <p:cTn id="10" dur="1" fill="hold">
                                          <p:stCondLst>
                                            <p:cond delay="0"/>
                                          </p:stCondLst>
                                        </p:cTn>
                                        <p:tgtEl>
                                          <p:spTgt spid="34819"/>
                                        </p:tgtEl>
                                        <p:attrNameLst>
                                          <p:attrName>style.visibility</p:attrName>
                                        </p:attrNameLst>
                                      </p:cBhvr>
                                      <p:to>
                                        <p:strVal val="visible"/>
                                      </p:to>
                                    </p:set>
                                    <p:animEffect transition="in" filter="fade">
                                      <p:cBhvr additive="repl">
                                        <p:cTn id="11" dur="500"/>
                                        <p:tgtEl>
                                          <p:spTgt spid="348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animEffect transition="in" filter="fade">
                                      <p:cBhvr additive="repl">
                                        <p:cTn id="16" dur="500"/>
                                        <p:tgtEl>
                                          <p:spTgt spid="34821"/>
                                        </p:tgtEl>
                                      </p:cBhvr>
                                    </p:animEffect>
                                  </p:childTnLst>
                                </p:cTn>
                              </p:par>
                            </p:childTnLst>
                          </p:cTn>
                        </p:par>
                        <p:par>
                          <p:cTn id="17" fill="hold" nodeType="afterGroup">
                            <p:stCondLst>
                              <p:cond delay="500"/>
                            </p:stCondLst>
                            <p:childTnLst>
                              <p:par>
                                <p:cTn id="18" presetID="10" presetClass="entr" fill="hold" nodeType="afterEffect">
                                  <p:stCondLst>
                                    <p:cond delay="0"/>
                                  </p:stCondLst>
                                  <p:childTnLst>
                                    <p:set>
                                      <p:cBhvr additive="repl">
                                        <p:cTn id="19" dur="1" fill="hold">
                                          <p:stCondLst>
                                            <p:cond delay="0"/>
                                          </p:stCondLst>
                                        </p:cTn>
                                        <p:tgtEl>
                                          <p:spTgt spid="34823"/>
                                        </p:tgtEl>
                                        <p:attrNameLst>
                                          <p:attrName>style.visibility</p:attrName>
                                        </p:attrNameLst>
                                      </p:cBhvr>
                                      <p:to>
                                        <p:strVal val="visible"/>
                                      </p:to>
                                    </p:set>
                                    <p:animEffect transition="in" filter="fade">
                                      <p:cBhvr additive="repl">
                                        <p:cTn id="20" dur="500"/>
                                        <p:tgtEl>
                                          <p:spTgt spid="348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6096000" y="603250"/>
            <a:ext cx="1905000"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0"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An Amazing Prophecy</a:t>
            </a:r>
          </a:p>
        </p:txBody>
      </p:sp>
      <p:sp>
        <p:nvSpPr>
          <p:cNvPr id="35842" name="Text Box 2"/>
          <p:cNvSpPr txBox="1">
            <a:spLocks noChangeArrowheads="1"/>
          </p:cNvSpPr>
          <p:nvPr/>
        </p:nvSpPr>
        <p:spPr bwMode="auto">
          <a:xfrm>
            <a:off x="5257800" y="5029200"/>
            <a:ext cx="3352800" cy="463846"/>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zh-CN" alt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古列（公元前 </a:t>
            </a:r>
            <a:r>
              <a:rPr kumimoji="0" lang="en-US" altLang="zh-CN"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539 </a:t>
            </a:r>
            <a:r>
              <a:rPr kumimoji="0" lang="zh-CN" alt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年）</a:t>
            </a:r>
            <a:endParaRPr kumimoji="0" lang="en-GB"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19200"/>
            <a:ext cx="372586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4340" name="WordArt 4"/>
          <p:cNvSpPr>
            <a:spLocks noChangeArrowheads="1" noChangeShapeType="1" noTextEdit="1"/>
          </p:cNvSpPr>
          <p:nvPr/>
        </p:nvSpPr>
        <p:spPr bwMode="auto">
          <a:xfrm>
            <a:off x="1981200" y="106363"/>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zh-CN" alt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奇妙的预言</a:t>
            </a:r>
            <a:endParaRPr kumimoji="0" lang="en-US" sz="3600" b="0" i="0" u="none" strike="noStrike" kern="10" cap="none" spc="0" normalizeH="0" baseline="0" noProof="0" dirty="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endParaRPr>
          </a:p>
        </p:txBody>
      </p:sp>
      <p:pic>
        <p:nvPicPr>
          <p:cNvPr id="358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295400"/>
            <a:ext cx="2767013"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5846" name="Text Box 6"/>
          <p:cNvSpPr txBox="1">
            <a:spLocks noChangeArrowheads="1"/>
          </p:cNvSpPr>
          <p:nvPr/>
        </p:nvSpPr>
        <p:spPr bwMode="auto">
          <a:xfrm>
            <a:off x="381000" y="5029200"/>
            <a:ext cx="2971800" cy="520700"/>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EAEAEA"/>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ko-KR" altLang="en-US" sz="2800" b="1" i="0" u="none" strike="noStrike" kern="1200" cap="none" spc="0" normalizeH="0" baseline="0" noProof="0" dirty="0" err="1">
                <a:ln>
                  <a:noFill/>
                </a:ln>
                <a:solidFill>
                  <a:srgbClr val="EAEAEA"/>
                </a:solidFill>
                <a:effectLst>
                  <a:outerShdw blurRad="38100" dist="38100" dir="2700000" algn="tl">
                    <a:srgbClr val="000000"/>
                  </a:outerShdw>
                </a:effectLst>
                <a:uLnTx/>
                <a:uFillTx/>
                <a:latin typeface="Arial" charset="0"/>
                <a:cs typeface="Arial" charset="0"/>
              </a:rPr>
              <a:t>以赛亚</a:t>
            </a:r>
            <a:r>
              <a:rPr kumimoji="0" lang="en-GB"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 (700 </a:t>
            </a:r>
            <a:r>
              <a:rPr kumimoji="0" lang="en-GB"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BC</a:t>
            </a:r>
            <a:r>
              <a:rPr kumimoji="0" lang="en-GB"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a:t>
            </a:r>
          </a:p>
        </p:txBody>
      </p:sp>
      <p:grpSp>
        <p:nvGrpSpPr>
          <p:cNvPr id="2" name="Group 7"/>
          <p:cNvGrpSpPr>
            <a:grpSpLocks/>
          </p:cNvGrpSpPr>
          <p:nvPr/>
        </p:nvGrpSpPr>
        <p:grpSpPr bwMode="auto">
          <a:xfrm>
            <a:off x="3429000" y="1828800"/>
            <a:ext cx="2284413" cy="2665413"/>
            <a:chOff x="2160" y="1152"/>
            <a:chExt cx="1439" cy="1679"/>
          </a:xfrm>
        </p:grpSpPr>
        <p:sp>
          <p:nvSpPr>
            <p:cNvPr id="654346" name="AutoShape 8"/>
            <p:cNvSpPr>
              <a:spLocks noChangeArrowheads="1"/>
            </p:cNvSpPr>
            <p:nvPr/>
          </p:nvSpPr>
          <p:spPr bwMode="auto">
            <a:xfrm>
              <a:off x="2160" y="1152"/>
              <a:ext cx="1440" cy="1680"/>
            </a:xfrm>
            <a:prstGeom prst="rightArrowCallout">
              <a:avLst>
                <a:gd name="adj1" fmla="val 29167"/>
                <a:gd name="adj2" fmla="val 29167"/>
                <a:gd name="adj3" fmla="val 16667"/>
                <a:gd name="adj4" fmla="val 66667"/>
              </a:avLst>
            </a:prstGeom>
            <a:solidFill>
              <a:srgbClr val="00CC99"/>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654347" name="Text Box 9"/>
            <p:cNvSpPr txBox="1">
              <a:spLocks noChangeArrowheads="1"/>
            </p:cNvSpPr>
            <p:nvPr/>
          </p:nvSpPr>
          <p:spPr bwMode="auto">
            <a:xfrm>
              <a:off x="2297" y="1354"/>
              <a:ext cx="688" cy="1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41:25</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44:28</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45:1</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45:13</a:t>
              </a:r>
            </a:p>
          </p:txBody>
        </p:sp>
      </p:grpSp>
      <p:sp>
        <p:nvSpPr>
          <p:cNvPr id="35850" name="Text Box 10"/>
          <p:cNvSpPr txBox="1">
            <a:spLocks noChangeArrowheads="1"/>
          </p:cNvSpPr>
          <p:nvPr/>
        </p:nvSpPr>
        <p:spPr bwMode="auto">
          <a:xfrm>
            <a:off x="0" y="5765800"/>
            <a:ext cx="9144000" cy="710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zh-CN" alt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我对古列说：‘我的牧人；他必成就我所喜悦的一切。’他要对耶路撒冷说：‘你必被重建起来！’他必对圣殿说：‘你的根基要奠定！’</a:t>
            </a:r>
          </a:p>
        </p:txBody>
      </p:sp>
      <p:sp>
        <p:nvSpPr>
          <p:cNvPr id="65434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460</a:t>
            </a:r>
          </a:p>
        </p:txBody>
      </p:sp>
    </p:spTree>
    <p:extLst>
      <p:ext uri="{BB962C8B-B14F-4D97-AF65-F5344CB8AC3E}">
        <p14:creationId xmlns:p14="http://schemas.microsoft.com/office/powerpoint/2010/main" val="194110844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0"/>
                                  </p:stCondLst>
                                  <p:childTnLst>
                                    <p:set>
                                      <p:cBhvr additive="repl">
                                        <p:cTn id="9" dur="1" fill="hold">
                                          <p:stCondLst>
                                            <p:cond delay="0"/>
                                          </p:stCondLst>
                                        </p:cTn>
                                        <p:tgtEl>
                                          <p:spTgt spid="358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fill="hold" nodeType="clickEffect">
                                  <p:stCondLst>
                                    <p:cond delay="0"/>
                                  </p:stCondLst>
                                  <p:childTnLst>
                                    <p:set>
                                      <p:cBhvr additive="repl">
                                        <p:cTn id="13" dur="1" fill="hold">
                                          <p:stCondLst>
                                            <p:cond delay="0"/>
                                          </p:stCondLst>
                                        </p:cTn>
                                        <p:tgtEl>
                                          <p:spTgt spid="2"/>
                                        </p:tgtEl>
                                        <p:attrNameLst>
                                          <p:attrName>style.visibility</p:attrName>
                                        </p:attrNameLst>
                                      </p:cBhvr>
                                      <p:to>
                                        <p:strVal val="visible"/>
                                      </p:to>
                                    </p:set>
                                    <p:animEffect transition="in" filter="fade">
                                      <p:cBhvr additive="repl">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fill="hold" nodeType="afterEffect">
                                  <p:stCondLst>
                                    <p:cond delay="0"/>
                                  </p:stCondLst>
                                  <p:childTnLst>
                                    <p:set>
                                      <p:cBhvr additive="repl">
                                        <p:cTn id="25"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Archaeological Arguments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a:effectLst>
                  <a:glow rad="127000">
                    <a:schemeClr val="tx1"/>
                  </a:glow>
                </a:effectLst>
                <a:latin typeface="Arial" charset="0"/>
                <a:ea typeface="ＭＳ Ｐゴシック" charset="0"/>
                <a:cs typeface="ＭＳ Ｐゴシック" charset="0"/>
              </a:rPr>
              <a:t>Evidence for Isaiah’s Authorship</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320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255181" y="5582098"/>
            <a:ext cx="8888819" cy="127590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31775" indent="-222250" algn="l" defTabSz="914400">
              <a:defRPr/>
            </a:pPr>
            <a:r>
              <a:rPr lang="en-US" sz="3200" b="1" kern="0" dirty="0">
                <a:effectLst>
                  <a:glow rad="127000">
                    <a:schemeClr val="tx1"/>
                  </a:glow>
                </a:effectLst>
                <a:latin typeface="Arial" charset="0"/>
                <a:ea typeface="ＭＳ Ｐゴシック" charset="0"/>
                <a:cs typeface="ＭＳ Ｐゴシック" charset="0"/>
              </a:rPr>
              <a:t>• Assyrian records show their king Sennacherib threatening Hezekiah (701 BC)</a:t>
            </a:r>
          </a:p>
        </p:txBody>
      </p:sp>
    </p:spTree>
    <p:extLst>
      <p:ext uri="{BB962C8B-B14F-4D97-AF65-F5344CB8AC3E}">
        <p14:creationId xmlns:p14="http://schemas.microsoft.com/office/powerpoint/2010/main" val="444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grpSp>
        <p:nvGrpSpPr>
          <p:cNvPr id="3" name="Group 2">
            <a:extLst>
              <a:ext uri="{FF2B5EF4-FFF2-40B4-BE49-F238E27FC236}">
                <a16:creationId xmlns:a16="http://schemas.microsoft.com/office/drawing/2014/main" id="{4B9C6107-6165-6A4A-ADF8-F3FF9355662E}"/>
              </a:ext>
            </a:extLst>
          </p:cNvPr>
          <p:cNvGrpSpPr/>
          <p:nvPr/>
        </p:nvGrpSpPr>
        <p:grpSpPr>
          <a:xfrm>
            <a:off x="1491273" y="914993"/>
            <a:ext cx="6175619" cy="5948868"/>
            <a:chOff x="1491273" y="914993"/>
            <a:chExt cx="6175619" cy="5948868"/>
          </a:xfrm>
        </p:grpSpPr>
        <p:pic>
          <p:nvPicPr>
            <p:cNvPr id="5" name="Picture 4">
              <a:extLst>
                <a:ext uri="{FF2B5EF4-FFF2-40B4-BE49-F238E27FC236}">
                  <a16:creationId xmlns:a16="http://schemas.microsoft.com/office/drawing/2014/main" id="{3391EEF9-6FC6-1B4A-9A24-7E40A3C542C4}"/>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2" name="Rectangle 1">
              <a:extLst>
                <a:ext uri="{FF2B5EF4-FFF2-40B4-BE49-F238E27FC236}">
                  <a16:creationId xmlns:a16="http://schemas.microsoft.com/office/drawing/2014/main" id="{10F0F47E-31BC-4946-8977-4408B07B1697}"/>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C4444237-2752-8F46-9D1E-9036AC819E9A}"/>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8" name="Text Box 7">
            <a:extLst>
              <a:ext uri="{FF2B5EF4-FFF2-40B4-BE49-F238E27FC236}">
                <a16:creationId xmlns:a16="http://schemas.microsoft.com/office/drawing/2014/main" id="{13402B6C-D780-AE43-856B-F2AD29C76D45}"/>
              </a:ext>
            </a:extLst>
          </p:cNvPr>
          <p:cNvSpPr txBox="1">
            <a:spLocks noChangeArrowheads="1"/>
          </p:cNvSpPr>
          <p:nvPr/>
        </p:nvSpPr>
        <p:spPr bwMode="auto">
          <a:xfrm>
            <a:off x="1463708" y="5006571"/>
            <a:ext cx="1876271"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Taylor Prism,</a:t>
            </a:r>
            <a:b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London</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7">
            <a:extLst>
              <a:ext uri="{FF2B5EF4-FFF2-40B4-BE49-F238E27FC236}">
                <a16:creationId xmlns:a16="http://schemas.microsoft.com/office/drawing/2014/main" id="{2E07419E-5E41-514A-B30C-9F7A60DBD500}"/>
              </a:ext>
            </a:extLst>
          </p:cNvPr>
          <p:cNvSpPr txBox="1">
            <a:spLocks noChangeArrowheads="1"/>
          </p:cNvSpPr>
          <p:nvPr/>
        </p:nvSpPr>
        <p:spPr bwMode="auto">
          <a:xfrm>
            <a:off x="3357273" y="5006571"/>
            <a:ext cx="2193315"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Oriental Institute Prism,</a:t>
            </a:r>
            <a:r>
              <a:rPr kumimoji="0" lang="en-US" altLang="ja-JP" sz="1800" b="1" i="0" u="none" strike="noStrike" kern="1200" cap="none" spc="0" normalizeH="0" noProof="0" dirty="0">
                <a:ln>
                  <a:noFill/>
                </a:ln>
                <a:solidFill>
                  <a:srgbClr val="000000"/>
                </a:solidFill>
                <a:effectLst/>
                <a:uLnTx/>
                <a:uFillTx/>
                <a:latin typeface="Arial" charset="0"/>
                <a:ea typeface="ＭＳ Ｐゴシック" charset="0"/>
                <a:cs typeface="Arial" charset="0"/>
              </a:rPr>
              <a:t> </a:t>
            </a: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Chicago</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 Box 7">
            <a:extLst>
              <a:ext uri="{FF2B5EF4-FFF2-40B4-BE49-F238E27FC236}">
                <a16:creationId xmlns:a16="http://schemas.microsoft.com/office/drawing/2014/main" id="{3B6DA201-1014-024C-965C-6331308589EE}"/>
              </a:ext>
            </a:extLst>
          </p:cNvPr>
          <p:cNvSpPr txBox="1">
            <a:spLocks noChangeArrowheads="1"/>
          </p:cNvSpPr>
          <p:nvPr/>
        </p:nvSpPr>
        <p:spPr bwMode="auto">
          <a:xfrm>
            <a:off x="5567882" y="5006571"/>
            <a:ext cx="2075564"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Jerusalem Prism,</a:t>
            </a:r>
            <a:b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Israel</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 Box 7">
            <a:extLst>
              <a:ext uri="{FF2B5EF4-FFF2-40B4-BE49-F238E27FC236}">
                <a16:creationId xmlns:a16="http://schemas.microsoft.com/office/drawing/2014/main" id="{CEA6636D-209D-6B46-970D-622F0943C6C1}"/>
              </a:ext>
            </a:extLst>
          </p:cNvPr>
          <p:cNvSpPr txBox="1">
            <a:spLocks noChangeArrowheads="1"/>
          </p:cNvSpPr>
          <p:nvPr/>
        </p:nvSpPr>
        <p:spPr bwMode="auto">
          <a:xfrm>
            <a:off x="1463708" y="5733545"/>
            <a:ext cx="6203184" cy="926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Sennacherib’s Annals</a:t>
            </a:r>
            <a:r>
              <a:rPr kumimoji="0" lang="en-US" altLang="ja-JP" sz="2000" b="1" i="0" u="none" strike="noStrike" kern="1200" cap="none" spc="0" normalizeH="0" noProof="0" dirty="0">
                <a:ln>
                  <a:noFill/>
                </a:ln>
                <a:solidFill>
                  <a:srgbClr val="000000"/>
                </a:solidFill>
                <a:effectLst/>
                <a:uLnTx/>
                <a:uFillTx/>
                <a:latin typeface="Arial" charset="0"/>
                <a:ea typeface="ＭＳ Ｐゴシック" charset="0"/>
                <a:cs typeface="Arial" charset="0"/>
              </a:rPr>
              <a:t> record his military campaign (704-681 BC), including his invasion into the Kingdom of Judah</a:t>
            </a:r>
            <a:endParaRPr kumimoji="0" lang="en-GB"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7">
            <a:extLst>
              <a:ext uri="{FF2B5EF4-FFF2-40B4-BE49-F238E27FC236}">
                <a16:creationId xmlns:a16="http://schemas.microsoft.com/office/drawing/2014/main" id="{60ADCDBA-7206-2844-A07E-CB4ADA502906}"/>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Three Copies of Sennacherib’s Annals</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41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7332170-82D3-1F42-921F-34CAB1AB6EE3}"/>
              </a:ext>
            </a:extLst>
          </p:cNvPr>
          <p:cNvGrpSpPr/>
          <p:nvPr/>
        </p:nvGrpSpPr>
        <p:grpSpPr>
          <a:xfrm>
            <a:off x="1491273" y="914993"/>
            <a:ext cx="6175619" cy="5948868"/>
            <a:chOff x="1491273" y="914993"/>
            <a:chExt cx="6175619" cy="5948868"/>
          </a:xfrm>
        </p:grpSpPr>
        <p:pic>
          <p:nvPicPr>
            <p:cNvPr id="14" name="Picture 13">
              <a:extLst>
                <a:ext uri="{FF2B5EF4-FFF2-40B4-BE49-F238E27FC236}">
                  <a16:creationId xmlns:a16="http://schemas.microsoft.com/office/drawing/2014/main" id="{68CBB4F3-787A-E046-B202-1FE31F2F215F}"/>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15" name="Rectangle 14">
              <a:extLst>
                <a:ext uri="{FF2B5EF4-FFF2-40B4-BE49-F238E27FC236}">
                  <a16:creationId xmlns:a16="http://schemas.microsoft.com/office/drawing/2014/main" id="{9C28C15A-8D81-1A4A-8C59-C5F6106B2C26}"/>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15">
              <a:extLst>
                <a:ext uri="{FF2B5EF4-FFF2-40B4-BE49-F238E27FC236}">
                  <a16:creationId xmlns:a16="http://schemas.microsoft.com/office/drawing/2014/main" id="{3111CFDA-AED5-7A4F-A73F-4DC0DD1F9756}"/>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7" name="Text Box 7">
            <a:extLst>
              <a:ext uri="{FF2B5EF4-FFF2-40B4-BE49-F238E27FC236}">
                <a16:creationId xmlns:a16="http://schemas.microsoft.com/office/drawing/2014/main" id="{F148A1D2-353A-4949-ADFF-395493182922}"/>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Three Copies of Sennacherib’s Annals</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grpSp>
        <p:nvGrpSpPr>
          <p:cNvPr id="10" name="Group 9">
            <a:extLst>
              <a:ext uri="{FF2B5EF4-FFF2-40B4-BE49-F238E27FC236}">
                <a16:creationId xmlns:a16="http://schemas.microsoft.com/office/drawing/2014/main" id="{5D73455A-A58F-9648-9630-170084096D8F}"/>
              </a:ext>
            </a:extLst>
          </p:cNvPr>
          <p:cNvGrpSpPr/>
          <p:nvPr/>
        </p:nvGrpSpPr>
        <p:grpSpPr>
          <a:xfrm>
            <a:off x="0" y="3784647"/>
            <a:ext cx="9144000" cy="1268413"/>
            <a:chOff x="0" y="3784647"/>
            <a:chExt cx="9144000" cy="1268413"/>
          </a:xfrm>
        </p:grpSpPr>
        <p:pic>
          <p:nvPicPr>
            <p:cNvPr id="9" name="Picture 2">
              <a:extLst>
                <a:ext uri="{FF2B5EF4-FFF2-40B4-BE49-F238E27FC236}">
                  <a16:creationId xmlns:a16="http://schemas.microsoft.com/office/drawing/2014/main" id="{698EE385-FCEE-084A-AD34-A9D3D38C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4647"/>
              <a:ext cx="9144000" cy="1268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B5588E-D8C6-3548-9310-5F3651B5BD7E}"/>
                </a:ext>
              </a:extLst>
            </p:cNvPr>
            <p:cNvSpPr/>
            <p:nvPr/>
          </p:nvSpPr>
          <p:spPr bwMode="auto">
            <a:xfrm>
              <a:off x="1096105" y="46325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nvGrpSpPr>
          <p:cNvPr id="8" name="Group 7">
            <a:extLst>
              <a:ext uri="{FF2B5EF4-FFF2-40B4-BE49-F238E27FC236}">
                <a16:creationId xmlns:a16="http://schemas.microsoft.com/office/drawing/2014/main" id="{059D4A16-46F3-1341-8720-F275AEFA3A19}"/>
              </a:ext>
            </a:extLst>
          </p:cNvPr>
          <p:cNvGrpSpPr/>
          <p:nvPr/>
        </p:nvGrpSpPr>
        <p:grpSpPr>
          <a:xfrm>
            <a:off x="-29046" y="5175823"/>
            <a:ext cx="9144000" cy="1565275"/>
            <a:chOff x="-29046" y="5175823"/>
            <a:chExt cx="9144000" cy="1565275"/>
          </a:xfrm>
        </p:grpSpPr>
        <p:pic>
          <p:nvPicPr>
            <p:cNvPr id="3076" name="Picture 4">
              <a:extLst>
                <a:ext uri="{FF2B5EF4-FFF2-40B4-BE49-F238E27FC236}">
                  <a16:creationId xmlns:a16="http://schemas.microsoft.com/office/drawing/2014/main" id="{07162279-B8FB-244F-9FC8-AA8F97EA3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6" y="5175823"/>
              <a:ext cx="9144000" cy="15652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AB5FF74-BC49-FF41-ABAD-BE9D9E459662}"/>
                </a:ext>
              </a:extLst>
            </p:cNvPr>
            <p:cNvSpPr/>
            <p:nvPr/>
          </p:nvSpPr>
          <p:spPr bwMode="auto">
            <a:xfrm>
              <a:off x="1236782" y="62439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20" name="Text Box 7">
            <a:extLst>
              <a:ext uri="{FF2B5EF4-FFF2-40B4-BE49-F238E27FC236}">
                <a16:creationId xmlns:a16="http://schemas.microsoft.com/office/drawing/2014/main" id="{AE5AAAD7-DC7F-DF44-A9C5-8B5DECD56EE7}"/>
              </a:ext>
            </a:extLst>
          </p:cNvPr>
          <p:cNvSpPr txBox="1">
            <a:spLocks noChangeArrowheads="1"/>
          </p:cNvSpPr>
          <p:nvPr/>
        </p:nvSpPr>
        <p:spPr bwMode="auto">
          <a:xfrm>
            <a:off x="459642" y="4557143"/>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Hezekiah</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 name="Text Box 7">
            <a:extLst>
              <a:ext uri="{FF2B5EF4-FFF2-40B4-BE49-F238E27FC236}">
                <a16:creationId xmlns:a16="http://schemas.microsoft.com/office/drawing/2014/main" id="{F363EBD4-8339-6D4B-96C8-3C79D14E8E33}"/>
              </a:ext>
            </a:extLst>
          </p:cNvPr>
          <p:cNvSpPr txBox="1">
            <a:spLocks noChangeArrowheads="1"/>
          </p:cNvSpPr>
          <p:nvPr/>
        </p:nvSpPr>
        <p:spPr bwMode="auto">
          <a:xfrm>
            <a:off x="5277826" y="4545420"/>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ja-JP" b="1" dirty="0">
                <a:solidFill>
                  <a:srgbClr val="000000"/>
                </a:solidFill>
                <a:cs typeface="Arial" charset="0"/>
              </a:rPr>
              <a:t>o</a:t>
            </a: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f Judah</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 name="Text Box 7">
            <a:extLst>
              <a:ext uri="{FF2B5EF4-FFF2-40B4-BE49-F238E27FC236}">
                <a16:creationId xmlns:a16="http://schemas.microsoft.com/office/drawing/2014/main" id="{1EEC17D8-13B3-F449-AAA1-46438547FD7F}"/>
              </a:ext>
            </a:extLst>
          </p:cNvPr>
          <p:cNvSpPr txBox="1">
            <a:spLocks noChangeArrowheads="1"/>
          </p:cNvSpPr>
          <p:nvPr/>
        </p:nvSpPr>
        <p:spPr bwMode="auto">
          <a:xfrm>
            <a:off x="1514719" y="6151481"/>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Jerusalem</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3" name="Text Box 7">
            <a:extLst>
              <a:ext uri="{FF2B5EF4-FFF2-40B4-BE49-F238E27FC236}">
                <a16:creationId xmlns:a16="http://schemas.microsoft.com/office/drawing/2014/main" id="{593DAF1F-E66D-0842-A106-4A9FBBA71F52}"/>
              </a:ext>
            </a:extLst>
          </p:cNvPr>
          <p:cNvSpPr txBox="1">
            <a:spLocks noChangeArrowheads="1"/>
          </p:cNvSpPr>
          <p:nvPr/>
        </p:nvSpPr>
        <p:spPr bwMode="auto">
          <a:xfrm>
            <a:off x="5052647" y="6158337"/>
            <a:ext cx="4043240"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ja-JP" b="1" dirty="0">
                <a:solidFill>
                  <a:srgbClr val="000000"/>
                </a:solidFill>
                <a:cs typeface="Arial" charset="0"/>
              </a:rPr>
              <a:t>his royal city.</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0899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893123"/>
            <a:ext cx="9144000" cy="5677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"As for the king of Judah, </a:t>
            </a:r>
            <a:r>
              <a:rPr lang="en-US" sz="2400" b="1" kern="0" dirty="0">
                <a:solidFill>
                  <a:srgbClr val="FFFF00"/>
                </a:solidFill>
                <a:effectLst>
                  <a:glow rad="127000">
                    <a:schemeClr val="tx1"/>
                  </a:glow>
                </a:effectLst>
                <a:latin typeface="Arial" charset="0"/>
                <a:ea typeface="ＭＳ Ｐゴシック" charset="0"/>
                <a:cs typeface="ＭＳ Ｐゴシック" charset="0"/>
              </a:rPr>
              <a:t>Hezekiah</a:t>
            </a:r>
            <a:r>
              <a:rPr lang="en-US" sz="2400" b="1" kern="0" dirty="0">
                <a:effectLst>
                  <a:glow rad="127000">
                    <a:schemeClr val="tx1"/>
                  </a:glow>
                </a:effectLst>
                <a:latin typeface="Arial" charset="0"/>
                <a:ea typeface="ＭＳ Ｐゴシック" charset="0"/>
                <a:cs typeface="ＭＳ Ｐゴシック" charset="0"/>
              </a:rPr>
              <a:t>, who had not submitted to my authority, </a:t>
            </a:r>
            <a:r>
              <a:rPr lang="en-US" sz="2400" b="1" kern="0" dirty="0">
                <a:solidFill>
                  <a:srgbClr val="FFFF00"/>
                </a:solidFill>
                <a:effectLst>
                  <a:glow rad="127000">
                    <a:schemeClr val="tx1"/>
                  </a:glow>
                </a:effectLst>
                <a:latin typeface="Arial" charset="0"/>
                <a:ea typeface="ＭＳ Ｐゴシック" charset="0"/>
                <a:cs typeface="ＭＳ Ｐゴシック" charset="0"/>
              </a:rPr>
              <a:t>I besieged and captured forty-six of his fortified cities</a:t>
            </a:r>
            <a:r>
              <a:rPr lang="en-US" sz="2400" b="1" kern="0" dirty="0">
                <a:effectLst>
                  <a:glow rad="127000">
                    <a:schemeClr val="tx1"/>
                  </a:glow>
                </a:effectLst>
                <a:latin typeface="Arial" charset="0"/>
                <a:ea typeface="ＭＳ Ｐゴシック" charset="0"/>
                <a:cs typeface="ＭＳ Ｐゴシック" charset="0"/>
              </a:rPr>
              <a:t>, along with many smaller towns, taken in battle with my battering rams.... I took as plunder 200,150 people, both small and great, male and female, along with a great number of animals including horses, mules, donkeys, camels, oxen, and sheep. </a:t>
            </a:r>
            <a:r>
              <a:rPr lang="en-US" sz="2400" b="1" kern="0" dirty="0">
                <a:solidFill>
                  <a:srgbClr val="FFFF00"/>
                </a:solidFill>
                <a:effectLst>
                  <a:glow rad="127000">
                    <a:schemeClr val="tx1"/>
                  </a:glow>
                </a:effectLst>
                <a:latin typeface="Arial" charset="0"/>
                <a:ea typeface="ＭＳ Ｐゴシック" charset="0"/>
                <a:cs typeface="ＭＳ Ｐゴシック" charset="0"/>
              </a:rPr>
              <a:t>As for Hezekiah, I shut him up like a caged bird in his royal city of Jerusalem</a:t>
            </a:r>
            <a:r>
              <a:rPr lang="en-US" sz="2400" b="1" kern="0" dirty="0">
                <a:effectLst>
                  <a:glow rad="127000">
                    <a:schemeClr val="tx1"/>
                  </a:glow>
                </a:effectLst>
                <a:latin typeface="Arial" charset="0"/>
                <a:ea typeface="ＭＳ Ｐゴシック" charset="0"/>
                <a:cs typeface="ＭＳ Ｐゴシック" charset="0"/>
              </a:rPr>
              <a:t>. I then constructed a series of fortresses around him, and I did not allow anyone to come out of the city gates. His towns which I captured I gave to the kings of </a:t>
            </a:r>
            <a:r>
              <a:rPr lang="en-US" sz="2400" b="1" kern="0" dirty="0" err="1">
                <a:effectLst>
                  <a:glow rad="127000">
                    <a:schemeClr val="tx1"/>
                  </a:glow>
                </a:effectLst>
                <a:latin typeface="Arial" charset="0"/>
                <a:ea typeface="ＭＳ Ｐゴシック" charset="0"/>
                <a:cs typeface="ＭＳ Ｐゴシック" charset="0"/>
              </a:rPr>
              <a:t>Ashod</a:t>
            </a:r>
            <a:r>
              <a:rPr lang="en-US" sz="2400" b="1" kern="0" dirty="0">
                <a:effectLst>
                  <a:glow rad="127000">
                    <a:schemeClr val="tx1"/>
                  </a:glow>
                </a:effectLst>
                <a:latin typeface="Arial" charset="0"/>
                <a:ea typeface="ＭＳ Ｐゴシック" charset="0"/>
                <a:cs typeface="ＭＳ Ｐゴシック" charset="0"/>
              </a:rPr>
              <a:t>, Ekron, and Gaza.”</a:t>
            </a:r>
          </a:p>
          <a:p>
            <a:pPr marL="9525" defTabSz="914400">
              <a:defRPr/>
            </a:pPr>
            <a:endParaRPr lang="en-US" sz="2400" b="1" kern="0" dirty="0">
              <a:effectLst>
                <a:glow rad="127000">
                  <a:schemeClr val="tx1"/>
                </a:glow>
              </a:effectLst>
              <a:latin typeface="Arial" charset="0"/>
              <a:ea typeface="ＭＳ Ｐゴシック" charset="0"/>
              <a:cs typeface="ＭＳ Ｐゴシック" charset="0"/>
            </a:endParaRPr>
          </a:p>
          <a:p>
            <a:pPr marL="9525" defTabSz="914400">
              <a:defRPr/>
            </a:pPr>
            <a:r>
              <a:rPr lang="en-US" sz="2400" b="1" kern="0" dirty="0">
                <a:effectLst>
                  <a:glow rad="127000">
                    <a:schemeClr val="tx1"/>
                  </a:glow>
                </a:effectLst>
                <a:latin typeface="Arial" charset="0"/>
                <a:ea typeface="ＭＳ Ｐゴシック" charset="0"/>
                <a:cs typeface="ＭＳ Ｐゴシック" charset="0"/>
              </a:rPr>
              <a:t>—</a:t>
            </a:r>
            <a:r>
              <a:rPr lang="en-US" sz="2400" b="1" i="1" kern="0" dirty="0">
                <a:effectLst>
                  <a:glow rad="127000">
                    <a:schemeClr val="tx1"/>
                  </a:glow>
                </a:effectLst>
                <a:latin typeface="Arial" charset="0"/>
                <a:ea typeface="ＭＳ Ｐゴシック" charset="0"/>
                <a:cs typeface="ＭＳ Ｐゴシック" charset="0"/>
              </a:rPr>
              <a:t>Sennacherib’s Annals</a:t>
            </a:r>
            <a:r>
              <a:rPr lang="en-US" sz="2400" b="1" kern="0" dirty="0">
                <a:effectLst>
                  <a:glow rad="127000">
                    <a:schemeClr val="tx1"/>
                  </a:glow>
                </a:effectLst>
                <a:latin typeface="Arial" charset="0"/>
                <a:ea typeface="ＭＳ Ｐゴシック" charset="0"/>
                <a:cs typeface="ＭＳ Ｐゴシック" charset="0"/>
              </a:rPr>
              <a:t>—</a:t>
            </a:r>
          </a:p>
        </p:txBody>
      </p:sp>
      <p:grpSp>
        <p:nvGrpSpPr>
          <p:cNvPr id="3" name="Group 2">
            <a:extLst>
              <a:ext uri="{FF2B5EF4-FFF2-40B4-BE49-F238E27FC236}">
                <a16:creationId xmlns:a16="http://schemas.microsoft.com/office/drawing/2014/main" id="{53C5A9D1-A9A8-F243-8A5D-05069A8DE811}"/>
              </a:ext>
            </a:extLst>
          </p:cNvPr>
          <p:cNvGrpSpPr/>
          <p:nvPr/>
        </p:nvGrpSpPr>
        <p:grpSpPr>
          <a:xfrm>
            <a:off x="4483510" y="4965404"/>
            <a:ext cx="4617964" cy="1850069"/>
            <a:chOff x="5667154" y="4965404"/>
            <a:chExt cx="3434320" cy="1850069"/>
          </a:xfrm>
        </p:grpSpPr>
        <p:sp>
          <p:nvSpPr>
            <p:cNvPr id="2" name="Rounded Rectangular Callout 1">
              <a:extLst>
                <a:ext uri="{FF2B5EF4-FFF2-40B4-BE49-F238E27FC236}">
                  <a16:creationId xmlns:a16="http://schemas.microsoft.com/office/drawing/2014/main" id="{E4D53534-6538-8048-B1FA-DFC87F2C7BC8}"/>
                </a:ext>
              </a:extLst>
            </p:cNvPr>
            <p:cNvSpPr/>
            <p:nvPr/>
          </p:nvSpPr>
          <p:spPr bwMode="auto">
            <a:xfrm>
              <a:off x="5667154" y="4965404"/>
              <a:ext cx="3413054" cy="1850069"/>
            </a:xfrm>
            <a:prstGeom prst="wedgeRoundRectCallout">
              <a:avLst>
                <a:gd name="adj1" fmla="val -34413"/>
                <a:gd name="adj2" fmla="val -114212"/>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C2492AB5-D3CA-0246-8750-7C1C99A53625}"/>
                </a:ext>
              </a:extLst>
            </p:cNvPr>
            <p:cNvSpPr txBox="1">
              <a:spLocks noChangeArrowheads="1"/>
            </p:cNvSpPr>
            <p:nvPr/>
          </p:nvSpPr>
          <p:spPr bwMode="auto">
            <a:xfrm>
              <a:off x="5688419" y="5178057"/>
              <a:ext cx="3413055" cy="15151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i.e., Sennacherib could not conquer Jerusalem!</a:t>
              </a:r>
            </a:p>
            <a:p>
              <a:pPr marL="9525" defTabSz="914400">
                <a:defRPr/>
              </a:pPr>
              <a:r>
                <a:rPr lang="en-US" sz="2400" b="1" kern="0" dirty="0">
                  <a:effectLst>
                    <a:glow rad="127000">
                      <a:schemeClr val="tx1"/>
                    </a:glow>
                  </a:effectLst>
                  <a:latin typeface="Arial" charset="0"/>
                  <a:ea typeface="ＭＳ Ｐゴシック" charset="0"/>
                  <a:cs typeface="ＭＳ Ｐゴシック" charset="0"/>
                </a:rPr>
                <a:t>—See Isa 37:36-38;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2 Kings 19—</a:t>
              </a:r>
            </a:p>
          </p:txBody>
        </p:sp>
      </p:grpSp>
    </p:spTree>
    <p:extLst>
      <p:ext uri="{BB962C8B-B14F-4D97-AF65-F5344CB8AC3E}">
        <p14:creationId xmlns:p14="http://schemas.microsoft.com/office/powerpoint/2010/main" val="41272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5" name="Group 14"/>
          <p:cNvGrpSpPr>
            <a:grpSpLocks/>
          </p:cNvGrpSpPr>
          <p:nvPr/>
        </p:nvGrpSpPr>
        <p:grpSpPr bwMode="auto">
          <a:xfrm>
            <a:off x="0" y="381000"/>
            <a:ext cx="5410200" cy="5334000"/>
            <a:chOff x="576" y="240"/>
            <a:chExt cx="2784" cy="3360"/>
          </a:xfrm>
        </p:grpSpPr>
        <p:pic>
          <p:nvPicPr>
            <p:cNvPr id="1187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240"/>
              <a:ext cx="2784" cy="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1" name="Text Box 16"/>
            <p:cNvSpPr txBox="1">
              <a:spLocks noChangeArrowheads="1"/>
            </p:cNvSpPr>
            <p:nvPr/>
          </p:nvSpPr>
          <p:spPr bwMode="auto">
            <a:xfrm>
              <a:off x="576" y="3436"/>
              <a:ext cx="2784" cy="1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1100" b="1" i="0" u="none" strike="noStrike" kern="1200" cap="none" spc="0" normalizeH="0" baseline="0" noProof="0">
                  <a:ln>
                    <a:noFill/>
                  </a:ln>
                  <a:solidFill>
                    <a:srgbClr val="000000"/>
                  </a:solidFill>
                  <a:effectLst/>
                  <a:uLnTx/>
                  <a:uFillTx/>
                  <a:latin typeface="Arial" charset="0"/>
                  <a:ea typeface="ＭＳ Ｐゴシック" charset="0"/>
                </a:rPr>
                <a:t>版权所有</a:t>
              </a:r>
              <a:r>
                <a:rPr kumimoji="0" lang="en-US" altLang="ja-JP" sz="1100" b="1" i="0" u="none" strike="noStrike" kern="1200" cap="none" spc="0" normalizeH="0" baseline="0" noProof="0">
                  <a:ln>
                    <a:noFill/>
                  </a:ln>
                  <a:solidFill>
                    <a:srgbClr val="000000"/>
                  </a:solidFill>
                  <a:effectLst/>
                  <a:uLnTx/>
                  <a:uFillTx/>
                  <a:latin typeface="Arial" charset="0"/>
                  <a:ea typeface="ＭＳ Ｐゴシック" charset="0"/>
                </a:rPr>
                <a:t> © </a:t>
              </a:r>
              <a:r>
                <a:rPr kumimoji="0" lang="ja-JP" altLang="en-US" sz="1100" b="1" i="0" u="none" strike="noStrike" kern="1200" cap="none" spc="0" normalizeH="0" baseline="0" noProof="0">
                  <a:ln>
                    <a:noFill/>
                  </a:ln>
                  <a:solidFill>
                    <a:srgbClr val="000000"/>
                  </a:solidFill>
                  <a:effectLst/>
                  <a:uLnTx/>
                  <a:uFillTx/>
                  <a:latin typeface="Arial" charset="0"/>
                  <a:ea typeface="ＭＳ Ｐゴシック" charset="0"/>
                </a:rPr>
                <a:t>一九九四至一九九六年软键多媒体公司。保留所有权利。</a:t>
              </a:r>
              <a:endParaRPr kumimoji="0" lang="en-US" sz="1100" b="1" i="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118786" name="Text Box 5"/>
          <p:cNvSpPr txBox="1">
            <a:spLocks noChangeArrowheads="1"/>
          </p:cNvSpPr>
          <p:nvPr/>
        </p:nvSpPr>
        <p:spPr bwMode="auto">
          <a:xfrm>
            <a:off x="5029200" y="1155700"/>
            <a:ext cx="3886200" cy="12827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8925" indent="-2889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8925" marR="0" lvl="0" indent="-288925" algn="just" defTabSz="914400" rtl="0" eaLnBrk="0" fontAlgn="base" latinLnBrk="0" hangingPunct="0">
              <a:lnSpc>
                <a:spcPct val="100000"/>
              </a:lnSpc>
              <a:spcBef>
                <a:spcPct val="50000"/>
              </a:spcBef>
              <a:spcAft>
                <a:spcPct val="0"/>
              </a:spcAft>
              <a:buClrTx/>
              <a:buSzTx/>
              <a:buFontTx/>
              <a:buChar char="●"/>
              <a:tabLst/>
              <a:defRPr/>
            </a:pP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他的名字的意思是</a:t>
            </a:r>
            <a:r>
              <a:rPr kumimoji="0" lang="en-US" altLang="ja-JP" sz="2600" b="1" i="0" u="none" strike="noStrike" kern="1200" cap="none" spc="0" normalizeH="0" baseline="0" noProof="0">
                <a:ln>
                  <a:noFill/>
                </a:ln>
                <a:solidFill>
                  <a:srgbClr val="FFFFFF"/>
                </a:solidFill>
                <a:effectLst/>
                <a:uLnTx/>
                <a:uFillTx/>
                <a:latin typeface="Arial" charset="0"/>
                <a:ea typeface="ＭＳ Ｐゴシック" charset="0"/>
              </a:rPr>
              <a:t> </a:t>
            </a: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“耶和华是救恩”</a:t>
            </a:r>
            <a:r>
              <a:rPr kumimoji="0" lang="en-US" altLang="ja-JP" sz="2600" b="1" i="0" u="none" strike="noStrike" kern="1200" cap="none" spc="0" normalizeH="0" baseline="0" noProof="0">
                <a:ln>
                  <a:noFill/>
                </a:ln>
                <a:solidFill>
                  <a:srgbClr val="FFFFFF"/>
                </a:solidFill>
                <a:effectLst/>
                <a:uLnTx/>
                <a:uFillTx/>
                <a:latin typeface="Arial" charset="0"/>
                <a:ea typeface="ＭＳ Ｐゴシック" charset="0"/>
              </a:rPr>
              <a:t> </a:t>
            </a: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或“</a:t>
            </a:r>
            <a:r>
              <a:rPr kumimoji="0" lang="en-US" altLang="ja-JP" sz="2600" b="1" i="0" u="none" strike="noStrike" kern="1200" cap="none" spc="0" normalizeH="0" baseline="0" noProof="0">
                <a:ln>
                  <a:noFill/>
                </a:ln>
                <a:solidFill>
                  <a:srgbClr val="FFFFFF"/>
                </a:solidFill>
                <a:effectLst/>
                <a:uLnTx/>
                <a:uFillTx/>
                <a:latin typeface="Arial" charset="0"/>
                <a:ea typeface="ＭＳ Ｐゴシック" charset="0"/>
              </a:rPr>
              <a:t> </a:t>
            </a: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耶和华拯救”。</a:t>
            </a:r>
            <a:endParaRPr kumimoji="0" lang="en-US" sz="26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8787" name="Text Box 6"/>
          <p:cNvSpPr txBox="1">
            <a:spLocks noChangeArrowheads="1"/>
          </p:cNvSpPr>
          <p:nvPr/>
        </p:nvSpPr>
        <p:spPr bwMode="auto">
          <a:xfrm>
            <a:off x="5029200" y="2514600"/>
            <a:ext cx="3886200" cy="12827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8925" indent="-2889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8925" marR="0" lvl="0" indent="-288925" algn="just" defTabSz="914400" rtl="0" eaLnBrk="0" fontAlgn="base" latinLnBrk="0" hangingPunct="0">
              <a:lnSpc>
                <a:spcPct val="100000"/>
              </a:lnSpc>
              <a:spcBef>
                <a:spcPct val="50000"/>
              </a:spcBef>
              <a:spcAft>
                <a:spcPct val="0"/>
              </a:spcAft>
              <a:buClrTx/>
              <a:buSzTx/>
              <a:buFontTx/>
              <a:buChar char="●"/>
              <a:tabLst/>
              <a:defRPr/>
            </a:pP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亚摩斯的儿子和传统认为的表弟王</a:t>
            </a:r>
            <a:r>
              <a:rPr kumimoji="0" lang="ja-JP" altLang="en-US" sz="2600" b="1" i="0" u="none" strike="noStrike" kern="1200" cap="none" spc="0" normalizeH="0" baseline="0" noProof="0">
                <a:ln>
                  <a:noFill/>
                </a:ln>
                <a:solidFill>
                  <a:srgbClr val="F8F8F8"/>
                </a:solidFill>
                <a:effectLst/>
                <a:uLnTx/>
                <a:uFillTx/>
                <a:latin typeface="Arial" charset="0"/>
                <a:ea typeface="ＭＳ Ｐゴシック" charset="0"/>
              </a:rPr>
              <a:t>乌西雅</a:t>
            </a:r>
            <a:r>
              <a:rPr kumimoji="0" lang="en-US" altLang="ja-JP" sz="2600" b="1" i="0" u="none" strike="noStrike" kern="1200" cap="none" spc="0" normalizeH="0" baseline="0" noProof="0">
                <a:ln>
                  <a:noFill/>
                </a:ln>
                <a:solidFill>
                  <a:srgbClr val="FFFFFF"/>
                </a:solidFill>
                <a:effectLst/>
                <a:uLnTx/>
                <a:uFillTx/>
                <a:latin typeface="Arial" charset="0"/>
                <a:ea typeface="ＭＳ Ｐゴシック" charset="0"/>
              </a:rPr>
              <a:t>, </a:t>
            </a: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并可能已进入宫廷。</a:t>
            </a:r>
            <a:endParaRPr kumimoji="0" lang="en-US" sz="26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8788" name="Text Box 12"/>
          <p:cNvSpPr txBox="1">
            <a:spLocks noChangeArrowheads="1"/>
          </p:cNvSpPr>
          <p:nvPr/>
        </p:nvSpPr>
        <p:spPr bwMode="auto">
          <a:xfrm>
            <a:off x="5029200" y="3886200"/>
            <a:ext cx="3886200" cy="8858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8925" indent="-2889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8925" marR="0" lvl="0" indent="-288925" algn="just" defTabSz="914400" rtl="0" eaLnBrk="0" fontAlgn="base" latinLnBrk="0" hangingPunct="0">
              <a:lnSpc>
                <a:spcPct val="100000"/>
              </a:lnSpc>
              <a:spcBef>
                <a:spcPct val="50000"/>
              </a:spcBef>
              <a:spcAft>
                <a:spcPct val="0"/>
              </a:spcAft>
              <a:buClrTx/>
              <a:buSzTx/>
              <a:buFontTx/>
              <a:buChar char="●"/>
              <a:tabLst/>
              <a:defRPr/>
            </a:pPr>
            <a:r>
              <a:rPr kumimoji="0" lang="ja-JP" altLang="en-US" sz="2600" b="1" i="0" u="none" strike="noStrike" kern="1200" cap="none" spc="0" normalizeH="0" baseline="0" noProof="0">
                <a:ln>
                  <a:noFill/>
                </a:ln>
                <a:solidFill>
                  <a:srgbClr val="FFFFFF"/>
                </a:solidFill>
                <a:effectLst/>
                <a:uLnTx/>
                <a:uFillTx/>
                <a:latin typeface="Arial" charset="0"/>
                <a:ea typeface="ＭＳ Ｐゴシック" charset="0"/>
              </a:rPr>
              <a:t>传统的记录，他是烈士被锯成两半。</a:t>
            </a:r>
            <a:endParaRPr kumimoji="0" lang="en-US" sz="26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3325" name="Rectangle 13"/>
          <p:cNvSpPr>
            <a:spLocks noGrp="1" noChangeArrowheads="1"/>
          </p:cNvSpPr>
          <p:nvPr>
            <p:ph type="title" idx="4294967295"/>
          </p:nvPr>
        </p:nvSpPr>
        <p:spPr>
          <a:xfrm>
            <a:off x="5029200" y="381000"/>
            <a:ext cx="3886200" cy="701675"/>
          </a:xfrm>
          <a:solidFill>
            <a:srgbClr val="0000FF"/>
          </a:solidFill>
        </p:spPr>
        <p:txBody>
          <a:bodyPr anchor="t">
            <a:spAutoFit/>
          </a:bodyPr>
          <a:lstStyle/>
          <a:p>
            <a:pPr algn="ctr">
              <a:lnSpc>
                <a:spcPct val="100000"/>
              </a:lnSpc>
              <a:spcBef>
                <a:spcPct val="50000"/>
              </a:spcBef>
              <a:defRPr/>
            </a:pPr>
            <a:r>
              <a:rPr lang="ja-JP" altLang="en-US" sz="4000" b="1">
                <a:effectLst>
                  <a:outerShdw blurRad="38100" dist="38100" dir="2700000" algn="tl">
                    <a:srgbClr val="000000"/>
                  </a:outerShdw>
                </a:effectLst>
                <a:latin typeface="Arial Black" charset="0"/>
                <a:cs typeface="+mj-cs"/>
              </a:rPr>
              <a:t>谁是以赛亚</a:t>
            </a:r>
            <a:r>
              <a:rPr lang="en-US" sz="4000" b="1">
                <a:effectLst>
                  <a:outerShdw blurRad="38100" dist="38100" dir="2700000" algn="tl">
                    <a:srgbClr val="000000"/>
                  </a:outerShdw>
                </a:effectLst>
                <a:latin typeface="Arial Black" charset="0"/>
                <a:cs typeface="+mj-cs"/>
              </a:rPr>
              <a:t>?</a:t>
            </a:r>
            <a:endParaRPr lang="en-US" sz="4000">
              <a:effectLst>
                <a:outerShdw blurRad="38100" dist="38100" dir="2700000" algn="tl">
                  <a:srgbClr val="000000"/>
                </a:outerShdw>
              </a:effectLst>
              <a:latin typeface="Arial Black" charset="0"/>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O Jehovah, ... I Trust in You&amp;quot; — King Hezekiah (2016) - Joseph Smith  Foundation">
            <a:extLst>
              <a:ext uri="{FF2B5EF4-FFF2-40B4-BE49-F238E27FC236}">
                <a16:creationId xmlns:a16="http://schemas.microsoft.com/office/drawing/2014/main" id="{50C71079-4D99-4842-97E1-7D783252E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73" b="17985"/>
          <a:stretch/>
        </p:blipFill>
        <p:spPr bwMode="auto">
          <a:xfrm>
            <a:off x="0" y="956926"/>
            <a:ext cx="9144000" cy="441251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5582095"/>
            <a:ext cx="8708065" cy="11788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algn="l" defTabSz="914400">
              <a:defRPr/>
            </a:pPr>
            <a:r>
              <a:rPr lang="en-US" sz="3200" b="1" kern="0" dirty="0">
                <a:effectLst>
                  <a:glow rad="127000">
                    <a:schemeClr val="tx1"/>
                  </a:glow>
                </a:effectLst>
                <a:latin typeface="Arial" charset="0"/>
                <a:ea typeface="ＭＳ Ｐゴシック" charset="0"/>
                <a:cs typeface="ＭＳ Ｐゴシック" charset="0"/>
              </a:rPr>
              <a:t>• Hezekiah and Isaiah lived at the same time (701 BC)</a:t>
            </a:r>
          </a:p>
        </p:txBody>
      </p:sp>
    </p:spTree>
    <p:extLst>
      <p:ext uri="{BB962C8B-B14F-4D97-AF65-F5344CB8AC3E}">
        <p14:creationId xmlns:p14="http://schemas.microsoft.com/office/powerpoint/2010/main" val="25821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01B91B-8614-FE4E-9932-76851863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814"/>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3915436"/>
            <a:ext cx="8708065" cy="13383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algn="l" defTabSz="914400">
              <a:defRPr/>
            </a:pPr>
            <a:r>
              <a:rPr lang="en-US" sz="3200" b="1" kern="0" dirty="0">
                <a:effectLst>
                  <a:glow rad="127000">
                    <a:schemeClr val="tx1"/>
                  </a:glow>
                </a:effectLst>
                <a:latin typeface="Arial" charset="0"/>
                <a:ea typeface="ＭＳ Ｐゴシック" charset="0"/>
                <a:cs typeface="ＭＳ Ｐゴシック" charset="0"/>
              </a:rPr>
              <a:t>• Hezekiah and Isaiah artefacts are found in the same strata</a:t>
            </a:r>
          </a:p>
        </p:txBody>
      </p:sp>
      <p:sp>
        <p:nvSpPr>
          <p:cNvPr id="6" name="Text Box 10">
            <a:extLst>
              <a:ext uri="{FF2B5EF4-FFF2-40B4-BE49-F238E27FC236}">
                <a16:creationId xmlns:a16="http://schemas.microsoft.com/office/drawing/2014/main" id="{5A9856E5-B44B-1E44-B0AA-AC9E5453230B}"/>
              </a:ext>
            </a:extLst>
          </p:cNvPr>
          <p:cNvSpPr txBox="1">
            <a:spLocks noChangeArrowheads="1"/>
          </p:cNvSpPr>
          <p:nvPr/>
        </p:nvSpPr>
        <p:spPr bwMode="auto">
          <a:xfrm>
            <a:off x="0" y="6271043"/>
            <a:ext cx="9144000" cy="586957"/>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en-US" sz="1600" b="1" dirty="0"/>
              <a:t>The </a:t>
            </a:r>
            <a:r>
              <a:rPr lang="en-US" sz="1600" b="1" dirty="0" err="1"/>
              <a:t>Ophel</a:t>
            </a:r>
            <a:r>
              <a:rPr lang="en-US" sz="1600" b="1" dirty="0"/>
              <a:t> excavations at the foot of the southern wall of the Temple Mount in Jerusalem (courtesy of Andrew Shiva)</a:t>
            </a:r>
            <a:endParaRPr kumimoji="0" lang="en-GB" sz="1600" b="1" i="0" u="none" strike="noStrike" kern="120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1EE8FE-E2BD-904F-95A8-0E474044E634}"/>
              </a:ext>
            </a:extLst>
          </p:cNvPr>
          <p:cNvGrpSpPr/>
          <p:nvPr/>
        </p:nvGrpSpPr>
        <p:grpSpPr>
          <a:xfrm>
            <a:off x="761999" y="855042"/>
            <a:ext cx="7620000" cy="5372100"/>
            <a:chOff x="761999" y="855042"/>
            <a:chExt cx="7620000" cy="5372100"/>
          </a:xfrm>
        </p:grpSpPr>
        <p:pic>
          <p:nvPicPr>
            <p:cNvPr id="7170" name="Picture 2" descr="Did Archeologists Discover Isaiah The Prophet&amp;#39;s Personal Seal? - The  Resurgent">
              <a:extLst>
                <a:ext uri="{FF2B5EF4-FFF2-40B4-BE49-F238E27FC236}">
                  <a16:creationId xmlns:a16="http://schemas.microsoft.com/office/drawing/2014/main" id="{F8F8CB35-86EE-C246-BD9B-CA1440A8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855042"/>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37EC19-8793-0946-A38C-BCFBDC5DD1E4}"/>
                </a:ext>
              </a:extLst>
            </p:cNvPr>
            <p:cNvSpPr/>
            <p:nvPr/>
          </p:nvSpPr>
          <p:spPr bwMode="auto">
            <a:xfrm>
              <a:off x="3729957" y="940983"/>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a:extLst>
                <a:ext uri="{FF2B5EF4-FFF2-40B4-BE49-F238E27FC236}">
                  <a16:creationId xmlns:a16="http://schemas.microsoft.com/office/drawing/2014/main" id="{EDFE0B07-E904-FF45-AA03-E43F649C0402}"/>
                </a:ext>
              </a:extLst>
            </p:cNvPr>
            <p:cNvSpPr/>
            <p:nvPr/>
          </p:nvSpPr>
          <p:spPr bwMode="auto">
            <a:xfrm>
              <a:off x="933484" y="5041332"/>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13">
              <a:extLst>
                <a:ext uri="{FF2B5EF4-FFF2-40B4-BE49-F238E27FC236}">
                  <a16:creationId xmlns:a16="http://schemas.microsoft.com/office/drawing/2014/main" id="{608BE68A-072D-8743-BD55-A3E4FC620703}"/>
                </a:ext>
              </a:extLst>
            </p:cNvPr>
            <p:cNvSpPr/>
            <p:nvPr/>
          </p:nvSpPr>
          <p:spPr bwMode="auto">
            <a:xfrm>
              <a:off x="4161316" y="4328898"/>
              <a:ext cx="3720812" cy="9144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F73EDE87-A0F3-0C41-9526-E68775BD883D}"/>
                </a:ext>
              </a:extLst>
            </p:cNvPr>
            <p:cNvSpPr/>
            <p:nvPr/>
          </p:nvSpPr>
          <p:spPr bwMode="auto">
            <a:xfrm>
              <a:off x="860332" y="5461956"/>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386"/>
            <a:ext cx="9143999" cy="1080120"/>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“In find of biblical proportions, seal of Prophet Isaiah said found in Jerusalem”</a:t>
            </a: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9939" y="5848593"/>
            <a:ext cx="9143999"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1800" b="1" kern="0" dirty="0">
                <a:solidFill>
                  <a:schemeClr val="tx2"/>
                </a:solidFill>
                <a:effectLst>
                  <a:glow rad="127000">
                    <a:schemeClr val="bg1"/>
                  </a:glow>
                </a:effectLst>
                <a:latin typeface="Arial"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800" b="1" kern="0" dirty="0">
                <a:solidFill>
                  <a:schemeClr val="tx2"/>
                </a:solidFill>
                <a:effectLst>
                  <a:glow rad="127000">
                    <a:schemeClr val="bg1"/>
                  </a:glow>
                </a:effectLst>
                <a:latin typeface="Arial" charset="0"/>
                <a:ea typeface="ＭＳ Ｐゴシック" charset="0"/>
                <a:cs typeface="ＭＳ Ｐゴシック" charset="0"/>
              </a:rPr>
              <a:t>By Amanda </a:t>
            </a:r>
            <a:r>
              <a:rPr lang="en-US" sz="1800" b="1" kern="0" dirty="0" err="1">
                <a:solidFill>
                  <a:schemeClr val="tx2"/>
                </a:solidFill>
                <a:effectLst>
                  <a:glow rad="127000">
                    <a:schemeClr val="bg1"/>
                  </a:glow>
                </a:effectLst>
                <a:latin typeface="Arial" charset="0"/>
                <a:ea typeface="ＭＳ Ｐゴシック" charset="0"/>
                <a:cs typeface="ＭＳ Ｐゴシック" charset="0"/>
              </a:rPr>
              <a:t>Borschel</a:t>
            </a:r>
            <a:r>
              <a:rPr lang="en-US" sz="1800" b="1" kern="0" dirty="0">
                <a:solidFill>
                  <a:schemeClr val="tx2"/>
                </a:solidFill>
                <a:effectLst>
                  <a:glow rad="127000">
                    <a:schemeClr val="bg1"/>
                  </a:glow>
                </a:effectLst>
                <a:latin typeface="Arial" charset="0"/>
                <a:ea typeface="ＭＳ Ｐゴシック" charset="0"/>
                <a:cs typeface="ＭＳ Ｐゴシック" charset="0"/>
              </a:rPr>
              <a:t>-Dan • 22 February 2018, 7:00 am</a:t>
            </a:r>
          </a:p>
        </p:txBody>
      </p:sp>
      <p:sp>
        <p:nvSpPr>
          <p:cNvPr id="8" name="Rectangle 2">
            <a:extLst>
              <a:ext uri="{FF2B5EF4-FFF2-40B4-BE49-F238E27FC236}">
                <a16:creationId xmlns:a16="http://schemas.microsoft.com/office/drawing/2014/main" id="{0CA6A446-7431-BE42-9502-A8C29D21D034}"/>
              </a:ext>
            </a:extLst>
          </p:cNvPr>
          <p:cNvSpPr txBox="1">
            <a:spLocks noChangeArrowheads="1"/>
          </p:cNvSpPr>
          <p:nvPr/>
        </p:nvSpPr>
        <p:spPr bwMode="auto">
          <a:xfrm>
            <a:off x="-310498" y="5060246"/>
            <a:ext cx="3914427"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Reconstructed letters</a:t>
            </a:r>
          </a:p>
        </p:txBody>
      </p:sp>
      <p:sp>
        <p:nvSpPr>
          <p:cNvPr id="9" name="Rectangle 2">
            <a:extLst>
              <a:ext uri="{FF2B5EF4-FFF2-40B4-BE49-F238E27FC236}">
                <a16:creationId xmlns:a16="http://schemas.microsoft.com/office/drawing/2014/main" id="{BAD02801-A4C7-D040-92C9-2260F4248113}"/>
              </a:ext>
            </a:extLst>
          </p:cNvPr>
          <p:cNvSpPr txBox="1">
            <a:spLocks noChangeArrowheads="1"/>
          </p:cNvSpPr>
          <p:nvPr/>
        </p:nvSpPr>
        <p:spPr bwMode="auto">
          <a:xfrm>
            <a:off x="3125658" y="1239168"/>
            <a:ext cx="3036603"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Legs of a doe</a:t>
            </a:r>
          </a:p>
        </p:txBody>
      </p:sp>
      <p:sp>
        <p:nvSpPr>
          <p:cNvPr id="10" name="Rectangle 2">
            <a:extLst>
              <a:ext uri="{FF2B5EF4-FFF2-40B4-BE49-F238E27FC236}">
                <a16:creationId xmlns:a16="http://schemas.microsoft.com/office/drawing/2014/main" id="{2D3541A5-C5CE-3E4C-8577-FCAF1F31FB7C}"/>
              </a:ext>
            </a:extLst>
          </p:cNvPr>
          <p:cNvSpPr txBox="1">
            <a:spLocks noChangeArrowheads="1"/>
          </p:cNvSpPr>
          <p:nvPr/>
        </p:nvSpPr>
        <p:spPr bwMode="auto">
          <a:xfrm>
            <a:off x="4819550" y="4297102"/>
            <a:ext cx="4314510"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Hebrew for “Isaiah”</a:t>
            </a:r>
          </a:p>
        </p:txBody>
      </p:sp>
      <p:sp>
        <p:nvSpPr>
          <p:cNvPr id="11" name="Rectangle 2">
            <a:extLst>
              <a:ext uri="{FF2B5EF4-FFF2-40B4-BE49-F238E27FC236}">
                <a16:creationId xmlns:a16="http://schemas.microsoft.com/office/drawing/2014/main" id="{060C1C99-89B5-E545-98F5-9CAE88D4A1C3}"/>
              </a:ext>
            </a:extLst>
          </p:cNvPr>
          <p:cNvSpPr txBox="1">
            <a:spLocks noChangeArrowheads="1"/>
          </p:cNvSpPr>
          <p:nvPr/>
        </p:nvSpPr>
        <p:spPr bwMode="auto">
          <a:xfrm>
            <a:off x="4034095" y="4823925"/>
            <a:ext cx="5109905"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Hebrew for “Prophet”</a:t>
            </a:r>
          </a:p>
        </p:txBody>
      </p:sp>
    </p:spTree>
    <p:extLst>
      <p:ext uri="{BB962C8B-B14F-4D97-AF65-F5344CB8AC3E}">
        <p14:creationId xmlns:p14="http://schemas.microsoft.com/office/powerpoint/2010/main" val="128267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6148" name="Picture 4" descr="Seals of Hezekiah, Isaiah focus attention on Herbert W. Armstrong offshoot">
            <a:extLst>
              <a:ext uri="{FF2B5EF4-FFF2-40B4-BE49-F238E27FC236}">
                <a16:creationId xmlns:a16="http://schemas.microsoft.com/office/drawing/2014/main" id="{009DA314-8D46-064E-B778-B42AD1BAA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11" t="12170"/>
          <a:stretch/>
        </p:blipFill>
        <p:spPr bwMode="auto">
          <a:xfrm>
            <a:off x="5610421" y="1095153"/>
            <a:ext cx="3705465" cy="37293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001768" y="82296"/>
            <a:ext cx="4142229" cy="566928"/>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Isaiah’s seal</a:t>
            </a:r>
          </a:p>
        </p:txBody>
      </p:sp>
      <p:sp>
        <p:nvSpPr>
          <p:cNvPr id="8" name="Rectangle 2">
            <a:extLst>
              <a:ext uri="{FF2B5EF4-FFF2-40B4-BE49-F238E27FC236}">
                <a16:creationId xmlns:a16="http://schemas.microsoft.com/office/drawing/2014/main" id="{B242B862-0778-0449-B661-225DA8B5D7DD}"/>
              </a:ext>
            </a:extLst>
          </p:cNvPr>
          <p:cNvSpPr txBox="1">
            <a:spLocks noChangeArrowheads="1"/>
          </p:cNvSpPr>
          <p:nvPr/>
        </p:nvSpPr>
        <p:spPr bwMode="auto">
          <a:xfrm>
            <a:off x="1" y="82296"/>
            <a:ext cx="3997842" cy="566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kern="0" dirty="0">
                <a:solidFill>
                  <a:schemeClr val="tx2"/>
                </a:solidFill>
                <a:effectLst>
                  <a:glow rad="127000">
                    <a:schemeClr val="bg1"/>
                  </a:glow>
                </a:effectLst>
                <a:latin typeface="Arial" charset="0"/>
                <a:ea typeface="ＭＳ Ｐゴシック" charset="0"/>
                <a:cs typeface="ＭＳ Ｐゴシック" charset="0"/>
              </a:rPr>
              <a:t>Hezekiah’s seal</a:t>
            </a:r>
          </a:p>
        </p:txBody>
      </p:sp>
      <p:pic>
        <p:nvPicPr>
          <p:cNvPr id="9" name="Picture 4" descr="Seals of Hezekiah, Isaiah focus attention on Herbert W. Armstrong offshoot">
            <a:extLst>
              <a:ext uri="{FF2B5EF4-FFF2-40B4-BE49-F238E27FC236}">
                <a16:creationId xmlns:a16="http://schemas.microsoft.com/office/drawing/2014/main" id="{4C2919E8-440C-B246-A915-CBAAC7919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0" r="49238"/>
          <a:stretch/>
        </p:blipFill>
        <p:spPr bwMode="auto">
          <a:xfrm>
            <a:off x="-171886" y="1095153"/>
            <a:ext cx="3831767" cy="3729300"/>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a:extLst>
              <a:ext uri="{FF2B5EF4-FFF2-40B4-BE49-F238E27FC236}">
                <a16:creationId xmlns:a16="http://schemas.microsoft.com/office/drawing/2014/main" id="{2233C1CD-A5BD-C444-8588-DD96DF249921}"/>
              </a:ext>
            </a:extLst>
          </p:cNvPr>
          <p:cNvSpPr/>
          <p:nvPr/>
        </p:nvSpPr>
        <p:spPr bwMode="auto">
          <a:xfrm>
            <a:off x="3444949" y="1269562"/>
            <a:ext cx="2328530" cy="3244678"/>
          </a:xfrm>
          <a:prstGeom prst="leftRightArrow">
            <a:avLst/>
          </a:prstGeom>
          <a:blipFill>
            <a:blip r:embed="rId4"/>
            <a:tile tx="0" ty="0" sx="100000" sy="100000" flip="none" algn="tl"/>
          </a:blip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Same strata </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10 feet apart!</a:t>
            </a: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71230" y="4657242"/>
            <a:ext cx="9072767" cy="22007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eaLnBrk="1" fontAlgn="auto" hangingPunct="1">
              <a:spcBef>
                <a:spcPts val="0"/>
              </a:spcBef>
              <a:spcAft>
                <a:spcPts val="0"/>
              </a:spcAft>
            </a:pPr>
            <a:r>
              <a:rPr lang="en-US" sz="1800" b="1" dirty="0">
                <a:solidFill>
                  <a:prstClr val="black"/>
                </a:solidFill>
                <a:latin typeface="Calibri"/>
                <a:ea typeface="+mn-ea"/>
                <a:cs typeface="+mn-cs"/>
              </a:rPr>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pPr algn="l" eaLnBrk="1" fontAlgn="auto" hangingPunct="1">
              <a:spcBef>
                <a:spcPts val="0"/>
              </a:spcBef>
              <a:spcAft>
                <a:spcPts val="0"/>
              </a:spcAft>
            </a:pPr>
            <a:endParaRPr lang="en-US" sz="1400" b="1" dirty="0">
              <a:solidFill>
                <a:prstClr val="black"/>
              </a:solidFill>
              <a:latin typeface="Calibri"/>
            </a:endParaRPr>
          </a:p>
          <a:p>
            <a:pPr algn="l" eaLnBrk="1" fontAlgn="auto" hangingPunct="1">
              <a:spcBef>
                <a:spcPts val="0"/>
              </a:spcBef>
              <a:spcAft>
                <a:spcPts val="0"/>
              </a:spcAft>
            </a:pPr>
            <a:r>
              <a:rPr lang="en-US" sz="1400" b="1" dirty="0">
                <a:solidFill>
                  <a:prstClr val="black"/>
                </a:solidFill>
                <a:latin typeface="Calibri"/>
              </a:rPr>
              <a:t>(https://</a:t>
            </a:r>
            <a:r>
              <a:rPr lang="en-US" sz="1400" b="1" dirty="0" err="1">
                <a:solidFill>
                  <a:prstClr val="black"/>
                </a:solidFill>
                <a:latin typeface="Calibri"/>
              </a:rPr>
              <a:t>www.timesofisrael.com</a:t>
            </a:r>
            <a:r>
              <a:rPr lang="en-US" sz="1400" b="1" dirty="0">
                <a:solidFill>
                  <a:prstClr val="black"/>
                </a:solidFill>
                <a:latin typeface="Calibri"/>
              </a:rPr>
              <a:t>/in-find-of-biblical-proportions-proof-of-prophet-isaiah-believed-unearthed/)</a:t>
            </a:r>
            <a:endParaRPr lang="en-US" sz="1400" b="1" dirty="0">
              <a:solidFill>
                <a:prstClr val="black"/>
              </a:solidFill>
              <a:latin typeface="Calibri"/>
              <a:ea typeface="+mn-ea"/>
              <a:cs typeface="+mn-cs"/>
            </a:endParaRPr>
          </a:p>
        </p:txBody>
      </p:sp>
    </p:spTree>
    <p:extLst>
      <p:ext uri="{BB962C8B-B14F-4D97-AF65-F5344CB8AC3E}">
        <p14:creationId xmlns:p14="http://schemas.microsoft.com/office/powerpoint/2010/main" val="35327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New Testament Quotations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a:effectLst>
                  <a:glow rad="127000">
                    <a:schemeClr val="tx1"/>
                  </a:glow>
                </a:effectLst>
                <a:latin typeface="Arial" charset="0"/>
                <a:ea typeface="ＭＳ Ｐゴシック" charset="0"/>
                <a:cs typeface="ＭＳ Ｐゴシック" charset="0"/>
              </a:rPr>
              <a:t>Evidence for Isaiah’s Authorship</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6699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Isaiah Identified by Name in the NT</a:t>
            </a:r>
          </a:p>
        </p:txBody>
      </p:sp>
      <p:pic>
        <p:nvPicPr>
          <p:cNvPr id="1026" name="Picture 2">
            <a:extLst>
              <a:ext uri="{FF2B5EF4-FFF2-40B4-BE49-F238E27FC236}">
                <a16:creationId xmlns:a16="http://schemas.microsoft.com/office/drawing/2014/main" id="{7CB92234-D188-C24D-9DE9-A243F82BA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016"/>
            <a:ext cx="3933161" cy="262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Bible Portion Connecting the Dots of the OT &amp;amp; NT - Posts | Facebook">
            <a:extLst>
              <a:ext uri="{FF2B5EF4-FFF2-40B4-BE49-F238E27FC236}">
                <a16:creationId xmlns:a16="http://schemas.microsoft.com/office/drawing/2014/main" id="{06F5E3DA-B452-0141-97D9-2256431E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56" y="2176132"/>
            <a:ext cx="3838944" cy="2692991"/>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extLst>
              <a:ext uri="{FF2B5EF4-FFF2-40B4-BE49-F238E27FC236}">
                <a16:creationId xmlns:a16="http://schemas.microsoft.com/office/drawing/2014/main" id="{457CC6A5-F8D9-D84B-A70B-8C7D77A3F894}"/>
              </a:ext>
            </a:extLst>
          </p:cNvPr>
          <p:cNvSpPr/>
          <p:nvPr/>
        </p:nvSpPr>
        <p:spPr bwMode="auto">
          <a:xfrm>
            <a:off x="3753293" y="3136607"/>
            <a:ext cx="1158949" cy="1031358"/>
          </a:xfrm>
          <a:prstGeom prst="left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EF915540-8C19-C84B-AABA-8104224CE1D0}"/>
              </a:ext>
            </a:extLst>
          </p:cNvPr>
          <p:cNvSpPr txBox="1">
            <a:spLocks noChangeArrowheads="1"/>
          </p:cNvSpPr>
          <p:nvPr/>
        </p:nvSpPr>
        <p:spPr bwMode="auto">
          <a:xfrm>
            <a:off x="-1" y="4910331"/>
            <a:ext cx="4018225"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Isaiah</a:t>
            </a:r>
          </a:p>
        </p:txBody>
      </p:sp>
      <p:sp>
        <p:nvSpPr>
          <p:cNvPr id="7" name="Rectangle 2">
            <a:extLst>
              <a:ext uri="{FF2B5EF4-FFF2-40B4-BE49-F238E27FC236}">
                <a16:creationId xmlns:a16="http://schemas.microsoft.com/office/drawing/2014/main" id="{84995574-F934-964F-88A6-954C36EF22B0}"/>
              </a:ext>
            </a:extLst>
          </p:cNvPr>
          <p:cNvSpPr txBox="1">
            <a:spLocks noChangeArrowheads="1"/>
          </p:cNvSpPr>
          <p:nvPr/>
        </p:nvSpPr>
        <p:spPr bwMode="auto">
          <a:xfrm>
            <a:off x="4657064" y="4910331"/>
            <a:ext cx="4486054"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Jesus &amp; NT Writers</a:t>
            </a:r>
          </a:p>
        </p:txBody>
      </p:sp>
    </p:spTree>
    <p:extLst>
      <p:ext uri="{BB962C8B-B14F-4D97-AF65-F5344CB8AC3E}">
        <p14:creationId xmlns:p14="http://schemas.microsoft.com/office/powerpoint/2010/main" val="13867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Matthew:</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The prophet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was speaking about John when he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(Matt 3:3a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He is a voice shouting in the wilderness,</a:t>
            </a:r>
          </a:p>
          <a:p>
            <a:pPr defTabSz="914400"/>
            <a:r>
              <a:rPr lang="en-US" sz="3200" b="1" kern="0" dirty="0">
                <a:effectLst>
                  <a:glow rad="127000">
                    <a:schemeClr val="tx1"/>
                  </a:glow>
                </a:effectLst>
                <a:latin typeface="Arial" charset="0"/>
                <a:ea typeface="ＭＳ Ｐゴシック" charset="0"/>
              </a:rPr>
              <a:t>'Prepare the way for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’s coming!</a:t>
            </a:r>
          </a:p>
          <a:p>
            <a:pPr defTabSz="914400"/>
            <a:r>
              <a:rPr lang="en-US" sz="3200" b="1" kern="0" dirty="0">
                <a:effectLst>
                  <a:glow rad="127000">
                    <a:schemeClr val="tx1"/>
                  </a:glow>
                </a:effectLst>
                <a:latin typeface="Arial" charset="0"/>
                <a:ea typeface="ＭＳ Ｐゴシック" charset="0"/>
              </a:rPr>
              <a:t>Clear the road for him!'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Matt 3:3b;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40:3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804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Luke:</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had spoken of John when he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(Luke 3:4a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He is a voice shouting in the wilderness,</a:t>
            </a:r>
          </a:p>
          <a:p>
            <a:pPr defTabSz="914400"/>
            <a:r>
              <a:rPr lang="en-US" sz="3200" b="1" kern="0" dirty="0">
                <a:effectLst>
                  <a:glow rad="127000">
                    <a:schemeClr val="tx1"/>
                  </a:glow>
                </a:effectLst>
                <a:latin typeface="Arial" charset="0"/>
                <a:ea typeface="ＭＳ Ｐゴシック" charset="0"/>
              </a:rPr>
              <a:t>‘Prepare the way for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’s coming!</a:t>
            </a:r>
          </a:p>
          <a:p>
            <a:pPr defTabSz="914400"/>
            <a:r>
              <a:rPr lang="en-US" sz="3200" b="1" kern="0" dirty="0">
                <a:effectLst>
                  <a:glow rad="127000">
                    <a:schemeClr val="tx1"/>
                  </a:glow>
                </a:effectLst>
                <a:latin typeface="Arial" charset="0"/>
                <a:ea typeface="ＭＳ Ｐゴシック" charset="0"/>
              </a:rPr>
              <a:t>Clear the road for him!’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Luke 3:4b;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40:3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2012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8202"/>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John:</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But despite all the miraculous signs Jesus had done, most of the people still did not believe in him. </a:t>
            </a:r>
            <a:r>
              <a:rPr lang="en-US" sz="3200" b="1" baseline="30000" dirty="0">
                <a:effectLst>
                  <a:glow rad="127000">
                    <a:schemeClr val="tx1"/>
                  </a:glow>
                </a:effectLst>
                <a:latin typeface="Arial" charset="0"/>
                <a:ea typeface="ＭＳ Ｐゴシック" charset="0"/>
              </a:rPr>
              <a:t>38</a:t>
            </a:r>
            <a:r>
              <a:rPr lang="en-US" sz="3200" b="1" dirty="0">
                <a:effectLst>
                  <a:glow rad="127000">
                    <a:schemeClr val="tx1"/>
                  </a:glow>
                </a:effectLst>
                <a:latin typeface="Arial" charset="0"/>
                <a:ea typeface="ＭＳ Ｐゴシック" charset="0"/>
              </a:rPr>
              <a:t>This is exactly what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the prophet had predicted…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(John 12:37-38a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3444943" cy="64380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 who has believed our message?</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rPr>
              <a:t>To whom has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 revealed his powerful arm?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John 12:38b; 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53:1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grpSp>
        <p:nvGrpSpPr>
          <p:cNvPr id="6" name="Group 5">
            <a:extLst>
              <a:ext uri="{FF2B5EF4-FFF2-40B4-BE49-F238E27FC236}">
                <a16:creationId xmlns:a16="http://schemas.microsoft.com/office/drawing/2014/main" id="{2F4F07E9-F3D9-594B-802B-5FF203D910A0}"/>
              </a:ext>
            </a:extLst>
          </p:cNvPr>
          <p:cNvGrpSpPr/>
          <p:nvPr/>
        </p:nvGrpSpPr>
        <p:grpSpPr>
          <a:xfrm>
            <a:off x="1412025" y="5821733"/>
            <a:ext cx="3413055" cy="1005840"/>
            <a:chOff x="5667154" y="4965404"/>
            <a:chExt cx="3413055" cy="1005840"/>
          </a:xfrm>
        </p:grpSpPr>
        <p:sp>
          <p:nvSpPr>
            <p:cNvPr id="7" name="Rounded Rectangular Callout 6">
              <a:extLst>
                <a:ext uri="{FF2B5EF4-FFF2-40B4-BE49-F238E27FC236}">
                  <a16:creationId xmlns:a16="http://schemas.microsoft.com/office/drawing/2014/main" id="{FB7E7DB7-1789-5B42-B9DC-D9675982F5BD}"/>
                </a:ext>
              </a:extLst>
            </p:cNvPr>
            <p:cNvSpPr/>
            <p:nvPr/>
          </p:nvSpPr>
          <p:spPr bwMode="auto">
            <a:xfrm>
              <a:off x="5667154" y="4965404"/>
              <a:ext cx="3413054" cy="1005840"/>
            </a:xfrm>
            <a:prstGeom prst="wedgeRoundRectCallout">
              <a:avLst>
                <a:gd name="adj1" fmla="val -34413"/>
                <a:gd name="adj2" fmla="val -114212"/>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E96E748D-0618-6C42-8F80-9FDA175F11BC}"/>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John attributes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Isaiah 53 to Isaiah</a:t>
              </a:r>
            </a:p>
          </p:txBody>
        </p:sp>
      </p:grpSp>
    </p:spTree>
    <p:extLst>
      <p:ext uri="{BB962C8B-B14F-4D97-AF65-F5344CB8AC3E}">
        <p14:creationId xmlns:p14="http://schemas.microsoft.com/office/powerpoint/2010/main" val="21861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John:</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But the people couldn’t believe, for as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also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(John 12:39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4082903"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The Lord has blinded their eyes</a:t>
            </a:r>
          </a:p>
          <a:p>
            <a:pPr defTabSz="914400"/>
            <a:r>
              <a:rPr lang="en-US" sz="3200" b="1" kern="0" dirty="0">
                <a:effectLst>
                  <a:glow rad="127000">
                    <a:schemeClr val="tx1"/>
                  </a:glow>
                </a:effectLst>
                <a:latin typeface="Arial" charset="0"/>
                <a:ea typeface="ＭＳ Ｐゴシック" charset="0"/>
              </a:rPr>
              <a:t>and hardened their hearts—</a:t>
            </a:r>
          </a:p>
          <a:p>
            <a:pPr defTabSz="914400"/>
            <a:r>
              <a:rPr lang="en-US" sz="3200" b="1" kern="0" dirty="0">
                <a:effectLst>
                  <a:glow rad="127000">
                    <a:schemeClr val="tx1"/>
                  </a:glow>
                </a:effectLst>
                <a:latin typeface="Arial" charset="0"/>
                <a:ea typeface="ＭＳ Ｐゴシック" charset="0"/>
              </a:rPr>
              <a:t>so that their eyes cannot see,</a:t>
            </a:r>
          </a:p>
          <a:p>
            <a:pPr defTabSz="914400"/>
            <a:r>
              <a:rPr lang="en-US" sz="3200" b="1" kern="0" dirty="0">
                <a:effectLst>
                  <a:glow rad="127000">
                    <a:schemeClr val="tx1"/>
                  </a:glow>
                </a:effectLst>
                <a:latin typeface="Arial" charset="0"/>
                <a:ea typeface="ＭＳ Ｐゴシック" charset="0"/>
              </a:rPr>
              <a:t>and their hearts cannot understand,</a:t>
            </a:r>
          </a:p>
          <a:p>
            <a:pPr defTabSz="914400"/>
            <a:r>
              <a:rPr lang="en-US" sz="3200" b="1" kern="0" dirty="0">
                <a:effectLst>
                  <a:glow rad="127000">
                    <a:schemeClr val="tx1"/>
                  </a:glow>
                </a:effectLst>
                <a:latin typeface="Arial" charset="0"/>
                <a:ea typeface="ＭＳ Ｐゴシック" charset="0"/>
              </a:rPr>
              <a:t>and they cannot turn to me</a:t>
            </a:r>
          </a:p>
          <a:p>
            <a:pPr defTabSz="914400"/>
            <a:r>
              <a:rPr lang="en-US" sz="3200" b="1" kern="0" dirty="0">
                <a:effectLst>
                  <a:glow rad="127000">
                    <a:schemeClr val="tx1"/>
                  </a:glow>
                </a:effectLst>
                <a:latin typeface="Arial" charset="0"/>
                <a:ea typeface="ＭＳ Ｐゴシック" charset="0"/>
              </a:rPr>
              <a:t>and have me heal them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John 12:40; 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6:10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grpSp>
        <p:nvGrpSpPr>
          <p:cNvPr id="6" name="Group 5">
            <a:extLst>
              <a:ext uri="{FF2B5EF4-FFF2-40B4-BE49-F238E27FC236}">
                <a16:creationId xmlns:a16="http://schemas.microsoft.com/office/drawing/2014/main" id="{12899A24-E311-574B-A2EA-58761AF07B46}"/>
              </a:ext>
            </a:extLst>
          </p:cNvPr>
          <p:cNvGrpSpPr/>
          <p:nvPr/>
        </p:nvGrpSpPr>
        <p:grpSpPr>
          <a:xfrm>
            <a:off x="4906663" y="5656898"/>
            <a:ext cx="3413055" cy="1005840"/>
            <a:chOff x="5667154" y="4965404"/>
            <a:chExt cx="3413055" cy="1005840"/>
          </a:xfrm>
        </p:grpSpPr>
        <p:sp>
          <p:nvSpPr>
            <p:cNvPr id="7" name="Rounded Rectangular Callout 6">
              <a:extLst>
                <a:ext uri="{FF2B5EF4-FFF2-40B4-BE49-F238E27FC236}">
                  <a16:creationId xmlns:a16="http://schemas.microsoft.com/office/drawing/2014/main" id="{9F13FE17-2598-A149-84E4-C7526A1E064B}"/>
                </a:ext>
              </a:extLst>
            </p:cNvPr>
            <p:cNvSpPr/>
            <p:nvPr/>
          </p:nvSpPr>
          <p:spPr bwMode="auto">
            <a:xfrm>
              <a:off x="5667154" y="4965404"/>
              <a:ext cx="3413054" cy="1005840"/>
            </a:xfrm>
            <a:prstGeom prst="wedgeRoundRectCallout">
              <a:avLst>
                <a:gd name="adj1" fmla="val -81629"/>
                <a:gd name="adj2" fmla="val 14501"/>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51DCF054-8291-C641-BAF9-89CCAA89CEDB}"/>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John attributes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Isaiah 6 to Isaiah</a:t>
              </a:r>
            </a:p>
          </p:txBody>
        </p:sp>
      </p:grpSp>
    </p:spTree>
    <p:extLst>
      <p:ext uri="{BB962C8B-B14F-4D97-AF65-F5344CB8AC3E}">
        <p14:creationId xmlns:p14="http://schemas.microsoft.com/office/powerpoint/2010/main" val="3171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ow the Seals of Isaiah and Hezekiah Speak | theTrumpet.com">
            <a:extLst>
              <a:ext uri="{FF2B5EF4-FFF2-40B4-BE49-F238E27FC236}">
                <a16:creationId xmlns:a16="http://schemas.microsoft.com/office/drawing/2014/main" id="{EFFDBFC1-299B-434E-8A6E-E62056700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341783"/>
          </a:xfrm>
          <a:solidFill>
            <a:schemeClr val="tx1"/>
          </a:solidFill>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Isaiah wrote during the Assyrian invasions about 700 BC</a:t>
            </a:r>
          </a:p>
        </p:txBody>
      </p:sp>
    </p:spTree>
    <p:extLst>
      <p:ext uri="{BB962C8B-B14F-4D97-AF65-F5344CB8AC3E}">
        <p14:creationId xmlns:p14="http://schemas.microsoft.com/office/powerpoint/2010/main" val="3056473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Paul:</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And concerning Israel,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the prophet cried out…</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(Rom 9:27a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Though the people of Israel are as numerous as the sand of the seashore,</a:t>
            </a:r>
          </a:p>
          <a:p>
            <a:pPr defTabSz="914400"/>
            <a:r>
              <a:rPr lang="en-US" sz="3200" b="1" kern="0" dirty="0">
                <a:effectLst>
                  <a:glow rad="127000">
                    <a:schemeClr val="tx1"/>
                  </a:glow>
                </a:effectLst>
                <a:latin typeface="Arial" charset="0"/>
                <a:ea typeface="ＭＳ Ｐゴシック" charset="0"/>
              </a:rPr>
              <a:t>only a remnant will be saved</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Rom 9:27b;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10:22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5443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Jesus:</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This fulfills the prophecy of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that says…</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(Matt 13:14a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When you hear what I say,</a:t>
            </a:r>
          </a:p>
          <a:p>
            <a:pPr defTabSz="914400"/>
            <a:r>
              <a:rPr lang="en-US" sz="3200" b="1" kern="0" dirty="0">
                <a:effectLst>
                  <a:glow rad="127000">
                    <a:schemeClr val="tx1"/>
                  </a:glow>
                </a:effectLst>
                <a:latin typeface="Arial" charset="0"/>
                <a:ea typeface="ＭＳ Ｐゴシック" charset="0"/>
              </a:rPr>
              <a:t>you will not understand.</a:t>
            </a:r>
          </a:p>
          <a:p>
            <a:pPr defTabSz="914400"/>
            <a:r>
              <a:rPr lang="en-US" sz="3200" b="1" kern="0" dirty="0">
                <a:effectLst>
                  <a:glow rad="127000">
                    <a:schemeClr val="tx1"/>
                  </a:glow>
                </a:effectLst>
                <a:latin typeface="Arial" charset="0"/>
                <a:ea typeface="ＭＳ Ｐゴシック" charset="0"/>
              </a:rPr>
              <a:t>When you see what I do,</a:t>
            </a:r>
          </a:p>
          <a:p>
            <a:pPr defTabSz="914400"/>
            <a:r>
              <a:rPr lang="en-US" sz="3200" b="1" kern="0" dirty="0">
                <a:effectLst>
                  <a:glow rad="127000">
                    <a:schemeClr val="tx1"/>
                  </a:glow>
                </a:effectLst>
                <a:latin typeface="Arial" charset="0"/>
                <a:ea typeface="ＭＳ Ｐゴシック" charset="0"/>
              </a:rPr>
              <a:t>you will not comprehend</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Matt 13:14b;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6:9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4125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1338375"/>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Conclusion on</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4293644"/>
            <a:ext cx="9144000" cy="25643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en-US" sz="3200" b="1" kern="0" dirty="0">
                <a:effectLst>
                  <a:glow rad="127000">
                    <a:schemeClr val="tx1"/>
                  </a:glow>
                </a:effectLst>
                <a:latin typeface="Arial" charset="0"/>
                <a:ea typeface="ＭＳ Ｐゴシック" charset="0"/>
                <a:cs typeface="ＭＳ Ｐゴシック" charset="0"/>
              </a:rPr>
              <a:t>There exists no legitimate reason to doubt that Isaiah wrote the prophecy bearing his name—whether linguistic or archaeological or in NT quotations attributed to him.</a:t>
            </a:r>
          </a:p>
        </p:txBody>
      </p:sp>
    </p:spTree>
    <p:extLst>
      <p:ext uri="{BB962C8B-B14F-4D97-AF65-F5344CB8AC3E}">
        <p14:creationId xmlns:p14="http://schemas.microsoft.com/office/powerpoint/2010/main" val="116192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旧约批判研究</a:t>
            </a:r>
            <a:r>
              <a:rPr lang="en-US" altLang="zh-CN" sz="2800" b="1" dirty="0">
                <a:solidFill>
                  <a:srgbClr val="FFFFFF"/>
                </a:solidFill>
                <a:latin typeface="Arial" charset="0"/>
                <a:ea typeface="SimSun" charset="0"/>
                <a:cs typeface="SimSun" charset="0"/>
              </a:rPr>
              <a:t> -</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132869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26"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27"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28"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29"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30"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31"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29032" name="Text Box 10"/>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342</a:t>
            </a:r>
            <a:endPar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俄巴底亚</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约拿</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阿摩司</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何西阿</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以赛亚</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弥迦</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那鸿</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西番雅</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哈巴谷</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约珥</a:t>
            </a: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耶利米</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耶利米哀歌</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但以理</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以西结</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哈该</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撒加利亚</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zh-CN" alt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玛拉基</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53"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129054"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zh-CN" altLang="en-US"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rPr>
              <a:t>关键日期</a:t>
            </a:r>
            <a:endParaRPr kumimoji="1" lang="en-US"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129055"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32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a:ea typeface="Arial"/>
                <a:cs typeface="Arial"/>
              </a:rPr>
              <a:t>先知的位置</a:t>
            </a:r>
          </a:p>
        </p:txBody>
      </p:sp>
    </p:spTree>
    <p:extLst>
      <p:ext uri="{BB962C8B-B14F-4D97-AF65-F5344CB8AC3E}">
        <p14:creationId xmlns:p14="http://schemas.microsoft.com/office/powerpoint/2010/main" val="94281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3"/>
          <p:cNvSpPr>
            <a:spLocks noGrp="1" noChangeArrowheads="1"/>
          </p:cNvSpPr>
          <p:nvPr>
            <p:ph type="title"/>
          </p:nvPr>
        </p:nvSpPr>
        <p:spPr>
          <a:xfrm>
            <a:off x="0" y="-76200"/>
            <a:ext cx="8229600" cy="685800"/>
          </a:xfrm>
          <a:solidFill>
            <a:srgbClr val="000090"/>
          </a:solidFill>
        </p:spPr>
        <p:txBody>
          <a:bodyPr/>
          <a:lstStyle/>
          <a:p>
            <a:pPr>
              <a:defRPr/>
            </a:pPr>
            <a:r>
              <a:rPr lang="zh-CN" altLang="en-US" sz="3200" b="1">
                <a:solidFill>
                  <a:schemeClr val="tx1"/>
                </a:solidFill>
                <a:ea typeface="SimSun" pitchFamily="2" charset="-122"/>
              </a:rPr>
              <a:t>旧约列王及先知的图表</a:t>
            </a:r>
            <a:endParaRPr kumimoji="0" lang="en-US" sz="3200" b="1" dirty="0">
              <a:solidFill>
                <a:schemeClr val="tx1"/>
              </a:solidFill>
              <a:latin typeface="Arial"/>
              <a:ea typeface="ＭＳ Ｐゴシック" charset="0"/>
              <a:cs typeface="Arial"/>
            </a:endParaRPr>
          </a:p>
        </p:txBody>
      </p:sp>
      <p:sp>
        <p:nvSpPr>
          <p:cNvPr id="158723" name="Text Box 4"/>
          <p:cNvSpPr txBox="1">
            <a:spLocks noChangeArrowheads="1"/>
          </p:cNvSpPr>
          <p:nvPr/>
        </p:nvSpPr>
        <p:spPr bwMode="auto">
          <a:xfrm>
            <a:off x="7020272" y="0"/>
            <a:ext cx="2123728" cy="609600"/>
          </a:xfrm>
          <a:prstGeom prst="rect">
            <a:avLst/>
          </a:prstGeom>
          <a:solidFill>
            <a:srgbClr val="000090"/>
          </a:solidFill>
          <a:ln w="9525">
            <a:noFill/>
            <a:miter lim="800000"/>
            <a:headEnd/>
            <a:tailEnd/>
          </a:ln>
          <a:effec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0" y="620688"/>
            <a:ext cx="3862638" cy="44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9740263"/>
      </p:ext>
    </p:extLst>
  </p:cSld>
  <p:clrMapOvr>
    <a:masterClrMapping/>
  </p:clrMapOvr>
  <p:transition spd="med">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reeform 3"/>
          <p:cNvSpPr>
            <a:spLocks/>
          </p:cNvSpPr>
          <p:nvPr/>
        </p:nvSpPr>
        <p:spPr bwMode="auto">
          <a:xfrm rot="-1003895">
            <a:off x="5789613" y="19954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892" name="Rectangle 4"/>
          <p:cNvSpPr>
            <a:spLocks noChangeArrowheads="1"/>
          </p:cNvSpPr>
          <p:nvPr/>
        </p:nvSpPr>
        <p:spPr bwMode="auto">
          <a:xfrm>
            <a:off x="685800" y="0"/>
            <a:ext cx="7772400" cy="11430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7200" b="1" i="0" u="none" strike="noStrike" kern="1200" cap="none" spc="0" normalizeH="0" baseline="0" noProof="0" dirty="0">
                <a:ln>
                  <a:noFill/>
                </a:ln>
                <a:solidFill>
                  <a:srgbClr val="FFCC66"/>
                </a:solidFill>
                <a:effectLst/>
                <a:uLnTx/>
                <a:uFillTx/>
                <a:latin typeface="Arial Black" charset="0"/>
                <a:ea typeface="ＭＳ Ｐゴシック" charset="0"/>
                <a:cs typeface="+mn-cs"/>
              </a:rPr>
              <a:t>亚述威胁</a:t>
            </a:r>
            <a:endParaRPr kumimoji="0" lang="en-US" sz="7200" b="0" i="0" u="none" strike="noStrike" kern="1200" cap="none" spc="0" normalizeH="0" baseline="0" noProof="0" dirty="0">
              <a:ln>
                <a:noFill/>
              </a:ln>
              <a:solidFill>
                <a:srgbClr val="FFCC66"/>
              </a:solidFill>
              <a:effectLst/>
              <a:uLnTx/>
              <a:uFillTx/>
              <a:latin typeface="Arial Black" charset="0"/>
              <a:ea typeface="ＭＳ Ｐゴシック" charset="0"/>
              <a:cs typeface="+mn-cs"/>
            </a:endParaRPr>
          </a:p>
        </p:txBody>
      </p:sp>
      <p:sp>
        <p:nvSpPr>
          <p:cNvPr id="116739" name="Freeform 5"/>
          <p:cNvSpPr>
            <a:spLocks/>
          </p:cNvSpPr>
          <p:nvPr/>
        </p:nvSpPr>
        <p:spPr bwMode="auto">
          <a:xfrm>
            <a:off x="-152400" y="25400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chemeClr val="bg2"/>
          </a:solidFill>
          <a:ln w="381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894" name="Freeform 6"/>
          <p:cNvSpPr>
            <a:spLocks/>
          </p:cNvSpPr>
          <p:nvPr/>
        </p:nvSpPr>
        <p:spPr bwMode="auto">
          <a:xfrm>
            <a:off x="2058988" y="33004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chemeClr val="hlink"/>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895" name="Freeform 7"/>
          <p:cNvSpPr>
            <a:spLocks/>
          </p:cNvSpPr>
          <p:nvPr/>
        </p:nvSpPr>
        <p:spPr bwMode="auto">
          <a:xfrm>
            <a:off x="1892300" y="46545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896" name="Text Box 8"/>
          <p:cNvSpPr txBox="1">
            <a:spLocks noChangeArrowheads="1"/>
          </p:cNvSpPr>
          <p:nvPr/>
        </p:nvSpPr>
        <p:spPr bwMode="auto">
          <a:xfrm>
            <a:off x="0" y="3225800"/>
            <a:ext cx="16002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charset="0"/>
                <a:ea typeface="ＭＳ Ｐゴシック" charset="0"/>
                <a:cs typeface="+mn-cs"/>
              </a:rPr>
              <a:t>地中海</a:t>
            </a: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charset="0"/>
                <a:ea typeface="ＭＳ Ｐゴシック" charset="0"/>
                <a:cs typeface="+mn-cs"/>
              </a:rPr>
              <a:t> </a:t>
            </a:r>
          </a:p>
        </p:txBody>
      </p:sp>
      <p:sp>
        <p:nvSpPr>
          <p:cNvPr id="37897" name="Text Box 9"/>
          <p:cNvSpPr txBox="1">
            <a:spLocks noChangeArrowheads="1"/>
          </p:cNvSpPr>
          <p:nvPr/>
        </p:nvSpPr>
        <p:spPr bwMode="auto">
          <a:xfrm>
            <a:off x="2057400" y="3454400"/>
            <a:ext cx="10668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亚兰</a:t>
            </a:r>
            <a:endPar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endParaRPr>
          </a:p>
        </p:txBody>
      </p:sp>
      <p:sp>
        <p:nvSpPr>
          <p:cNvPr id="37898" name="Text Box 10"/>
          <p:cNvSpPr txBox="1">
            <a:spLocks noChangeArrowheads="1"/>
          </p:cNvSpPr>
          <p:nvPr/>
        </p:nvSpPr>
        <p:spPr bwMode="auto">
          <a:xfrm>
            <a:off x="1981200" y="4779963"/>
            <a:ext cx="1143000" cy="579437"/>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犹太</a:t>
            </a:r>
            <a:endParaRPr kumimoji="0" lang="en-US" sz="3200" b="0" i="0" u="none" strike="noStrike" kern="1200" cap="none" spc="0" normalizeH="0" baseline="0" noProof="0">
              <a:ln>
                <a:noFill/>
              </a:ln>
              <a:solidFill>
                <a:srgbClr val="FFFFFF"/>
              </a:solidFill>
              <a:effectLst/>
              <a:uLnTx/>
              <a:uFillTx/>
              <a:latin typeface="Times" charset="0"/>
              <a:ea typeface="ＭＳ Ｐゴシック" charset="0"/>
              <a:cs typeface="+mn-cs"/>
            </a:endParaRPr>
          </a:p>
        </p:txBody>
      </p:sp>
      <p:sp>
        <p:nvSpPr>
          <p:cNvPr id="37899" name="Text Box 11"/>
          <p:cNvSpPr txBox="1">
            <a:spLocks noChangeArrowheads="1"/>
          </p:cNvSpPr>
          <p:nvPr/>
        </p:nvSpPr>
        <p:spPr bwMode="auto">
          <a:xfrm>
            <a:off x="533400" y="5715000"/>
            <a:ext cx="9906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mn-cs"/>
              </a:rPr>
              <a:t>埃及</a:t>
            </a:r>
            <a:endPar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mn-cs"/>
            </a:endParaRPr>
          </a:p>
        </p:txBody>
      </p:sp>
      <p:sp>
        <p:nvSpPr>
          <p:cNvPr id="116746" name="Freeform 12"/>
          <p:cNvSpPr>
            <a:spLocks/>
          </p:cNvSpPr>
          <p:nvPr/>
        </p:nvSpPr>
        <p:spPr bwMode="auto">
          <a:xfrm>
            <a:off x="2357438" y="60706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chemeClr val="bg2"/>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6747" name="Freeform 13"/>
          <p:cNvSpPr>
            <a:spLocks/>
          </p:cNvSpPr>
          <p:nvPr/>
        </p:nvSpPr>
        <p:spPr bwMode="auto">
          <a:xfrm>
            <a:off x="1600200" y="61214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chemeClr val="bg2"/>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02" name="Text Box 14"/>
          <p:cNvSpPr txBox="1">
            <a:spLocks noChangeArrowheads="1"/>
          </p:cNvSpPr>
          <p:nvPr/>
        </p:nvSpPr>
        <p:spPr bwMode="auto">
          <a:xfrm>
            <a:off x="6248400" y="2006600"/>
            <a:ext cx="1524000" cy="579438"/>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尼尼微</a:t>
            </a:r>
            <a:endPar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endParaRPr>
          </a:p>
        </p:txBody>
      </p:sp>
      <p:grpSp>
        <p:nvGrpSpPr>
          <p:cNvPr id="116749" name="Group 15"/>
          <p:cNvGrpSpPr>
            <a:grpSpLocks/>
          </p:cNvGrpSpPr>
          <p:nvPr/>
        </p:nvGrpSpPr>
        <p:grpSpPr bwMode="auto">
          <a:xfrm>
            <a:off x="3178175" y="1295400"/>
            <a:ext cx="5203825" cy="4292600"/>
            <a:chOff x="2002" y="992"/>
            <a:chExt cx="3278" cy="2704"/>
          </a:xfrm>
        </p:grpSpPr>
        <p:sp>
          <p:nvSpPr>
            <p:cNvPr id="116766" name="Freeform 16"/>
            <p:cNvSpPr>
              <a:spLocks/>
            </p:cNvSpPr>
            <p:nvPr/>
          </p:nvSpPr>
          <p:spPr bwMode="auto">
            <a:xfrm>
              <a:off x="3474" y="1152"/>
              <a:ext cx="1806" cy="2544"/>
            </a:xfrm>
            <a:custGeom>
              <a:avLst/>
              <a:gdLst>
                <a:gd name="T0" fmla="*/ 2433 w 1556"/>
                <a:gd name="T1" fmla="*/ 4068 h 2012"/>
                <a:gd name="T2" fmla="*/ 2108 w 1556"/>
                <a:gd name="T3" fmla="*/ 3858 h 2012"/>
                <a:gd name="T4" fmla="*/ 1968 w 1556"/>
                <a:gd name="T5" fmla="*/ 3738 h 2012"/>
                <a:gd name="T6" fmla="*/ 1946 w 1556"/>
                <a:gd name="T7" fmla="*/ 3500 h 2012"/>
                <a:gd name="T8" fmla="*/ 1877 w 1556"/>
                <a:gd name="T9" fmla="*/ 3439 h 2012"/>
                <a:gd name="T10" fmla="*/ 1738 w 1556"/>
                <a:gd name="T11" fmla="*/ 3289 h 2012"/>
                <a:gd name="T12" fmla="*/ 1668 w 1556"/>
                <a:gd name="T13" fmla="*/ 3109 h 2012"/>
                <a:gd name="T14" fmla="*/ 1529 w 1556"/>
                <a:gd name="T15" fmla="*/ 2811 h 2012"/>
                <a:gd name="T16" fmla="*/ 1507 w 1556"/>
                <a:gd name="T17" fmla="*/ 2720 h 2012"/>
                <a:gd name="T18" fmla="*/ 1366 w 1556"/>
                <a:gd name="T19" fmla="*/ 2630 h 2012"/>
                <a:gd name="T20" fmla="*/ 1135 w 1556"/>
                <a:gd name="T21" fmla="*/ 1851 h 2012"/>
                <a:gd name="T22" fmla="*/ 1064 w 1556"/>
                <a:gd name="T23" fmla="*/ 1734 h 2012"/>
                <a:gd name="T24" fmla="*/ 1020 w 1556"/>
                <a:gd name="T25" fmla="*/ 1642 h 2012"/>
                <a:gd name="T26" fmla="*/ 880 w 1556"/>
                <a:gd name="T27" fmla="*/ 1522 h 2012"/>
                <a:gd name="T28" fmla="*/ 626 w 1556"/>
                <a:gd name="T29" fmla="*/ 1282 h 2012"/>
                <a:gd name="T30" fmla="*/ 510 w 1556"/>
                <a:gd name="T31" fmla="*/ 1103 h 2012"/>
                <a:gd name="T32" fmla="*/ 418 w 1556"/>
                <a:gd name="T33" fmla="*/ 803 h 2012"/>
                <a:gd name="T34" fmla="*/ 324 w 1556"/>
                <a:gd name="T35" fmla="*/ 625 h 2012"/>
                <a:gd name="T36" fmla="*/ 208 w 1556"/>
                <a:gd name="T37" fmla="*/ 296 h 2012"/>
                <a:gd name="T38" fmla="*/ 0 w 1556"/>
                <a:gd name="T39" fmla="*/ 85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6767" name="Freeform 17"/>
            <p:cNvSpPr>
              <a:spLocks/>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37906" name="Freeform 18"/>
          <p:cNvSpPr>
            <a:spLocks/>
          </p:cNvSpPr>
          <p:nvPr/>
        </p:nvSpPr>
        <p:spPr bwMode="auto">
          <a:xfrm>
            <a:off x="3200400" y="12398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07" name="Freeform 19"/>
          <p:cNvSpPr>
            <a:spLocks/>
          </p:cNvSpPr>
          <p:nvPr/>
        </p:nvSpPr>
        <p:spPr bwMode="auto">
          <a:xfrm>
            <a:off x="990600" y="10668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08" name="Freeform 20"/>
          <p:cNvSpPr>
            <a:spLocks/>
          </p:cNvSpPr>
          <p:nvPr/>
        </p:nvSpPr>
        <p:spPr bwMode="auto">
          <a:xfrm>
            <a:off x="2362200" y="21526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09" name="Text Box 21"/>
          <p:cNvSpPr txBox="1">
            <a:spLocks noChangeArrowheads="1"/>
          </p:cNvSpPr>
          <p:nvPr/>
        </p:nvSpPr>
        <p:spPr bwMode="auto">
          <a:xfrm>
            <a:off x="1905000" y="1549400"/>
            <a:ext cx="4191000" cy="823913"/>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4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mn-cs"/>
              </a:rPr>
              <a:t>亚述膨胀</a:t>
            </a:r>
            <a:endParaRPr kumimoji="0" lang="en-US" sz="4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mn-cs"/>
            </a:endParaRPr>
          </a:p>
        </p:txBody>
      </p:sp>
      <p:sp>
        <p:nvSpPr>
          <p:cNvPr id="37910" name="Freeform 22"/>
          <p:cNvSpPr>
            <a:spLocks/>
          </p:cNvSpPr>
          <p:nvPr/>
        </p:nvSpPr>
        <p:spPr bwMode="auto">
          <a:xfrm>
            <a:off x="2006600" y="39243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116755" name="Group 23"/>
          <p:cNvGrpSpPr>
            <a:grpSpLocks/>
          </p:cNvGrpSpPr>
          <p:nvPr/>
        </p:nvGrpSpPr>
        <p:grpSpPr bwMode="auto">
          <a:xfrm>
            <a:off x="2422525" y="4105275"/>
            <a:ext cx="168275" cy="1227138"/>
            <a:chOff x="1046" y="2763"/>
            <a:chExt cx="106" cy="773"/>
          </a:xfrm>
        </p:grpSpPr>
        <p:sp>
          <p:nvSpPr>
            <p:cNvPr id="116763" name="Freeform 24"/>
            <p:cNvSpPr>
              <a:spLocks/>
            </p:cNvSpPr>
            <p:nvPr/>
          </p:nvSpPr>
          <p:spPr bwMode="auto">
            <a:xfrm>
              <a:off x="1113" y="2864"/>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6764" name="Freeform 25"/>
            <p:cNvSpPr>
              <a:spLocks/>
            </p:cNvSpPr>
            <p:nvPr/>
          </p:nvSpPr>
          <p:spPr bwMode="auto">
            <a:xfrm>
              <a:off x="1046" y="3256"/>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16765" name="Freeform 26"/>
            <p:cNvSpPr>
              <a:spLocks/>
            </p:cNvSpPr>
            <p:nvPr/>
          </p:nvSpPr>
          <p:spPr bwMode="auto">
            <a:xfrm>
              <a:off x="1070" y="2763"/>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chemeClr val="accent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16756" name="Freeform 28"/>
          <p:cNvSpPr>
            <a:spLocks/>
          </p:cNvSpPr>
          <p:nvPr/>
        </p:nvSpPr>
        <p:spPr bwMode="auto">
          <a:xfrm>
            <a:off x="7772400" y="50292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chemeClr val="bg2"/>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17" name="Text Box 29"/>
          <p:cNvSpPr txBox="1">
            <a:spLocks noChangeArrowheads="1"/>
          </p:cNvSpPr>
          <p:nvPr/>
        </p:nvSpPr>
        <p:spPr bwMode="auto">
          <a:xfrm>
            <a:off x="8059738" y="5334000"/>
            <a:ext cx="1066800" cy="106680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波斯湾</a:t>
            </a:r>
            <a:r>
              <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 </a:t>
            </a:r>
          </a:p>
        </p:txBody>
      </p:sp>
      <p:sp>
        <p:nvSpPr>
          <p:cNvPr id="37918" name="Oval 30"/>
          <p:cNvSpPr>
            <a:spLocks noChangeArrowheads="1"/>
          </p:cNvSpPr>
          <p:nvPr/>
        </p:nvSpPr>
        <p:spPr bwMode="auto">
          <a:xfrm rot="1993497">
            <a:off x="771525" y="2957513"/>
            <a:ext cx="2362200" cy="4354512"/>
          </a:xfrm>
          <a:prstGeom prst="ellipse">
            <a:avLst/>
          </a:prstGeom>
          <a:noFill/>
          <a:ln w="1270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19" name="Freeform 31"/>
          <p:cNvSpPr>
            <a:spLocks/>
          </p:cNvSpPr>
          <p:nvPr/>
        </p:nvSpPr>
        <p:spPr bwMode="auto">
          <a:xfrm>
            <a:off x="2667000" y="2692400"/>
            <a:ext cx="1230313" cy="2184400"/>
          </a:xfrm>
          <a:custGeom>
            <a:avLst/>
            <a:gdLst>
              <a:gd name="T0" fmla="*/ 0 w 919"/>
              <a:gd name="T1" fmla="*/ 2147483647 h 1416"/>
              <a:gd name="T2" fmla="*/ 2147483647 w 919"/>
              <a:gd name="T3" fmla="*/ 2147483647 h 1416"/>
              <a:gd name="T4" fmla="*/ 2147483647 w 919"/>
              <a:gd name="T5" fmla="*/ 2147483647 h 1416"/>
              <a:gd name="T6" fmla="*/ 2147483647 w 919"/>
              <a:gd name="T7" fmla="*/ 2147483647 h 1416"/>
              <a:gd name="T8" fmla="*/ 2147483647 w 919"/>
              <a:gd name="T9" fmla="*/ 2147483647 h 1416"/>
              <a:gd name="T10" fmla="*/ 2147483647 w 919"/>
              <a:gd name="T11" fmla="*/ 2147483647 h 1416"/>
              <a:gd name="T12" fmla="*/ 2147483647 w 919"/>
              <a:gd name="T13" fmla="*/ 2147483647 h 1416"/>
              <a:gd name="T14" fmla="*/ 0 w 919"/>
              <a:gd name="T15" fmla="*/ 2147483647 h 1416"/>
              <a:gd name="T16" fmla="*/ 0 60000 65536"/>
              <a:gd name="T17" fmla="*/ 0 60000 65536"/>
              <a:gd name="T18" fmla="*/ 0 60000 65536"/>
              <a:gd name="T19" fmla="*/ 0 60000 65536"/>
              <a:gd name="T20" fmla="*/ 0 60000 65536"/>
              <a:gd name="T21" fmla="*/ 0 60000 65536"/>
              <a:gd name="T22" fmla="*/ 0 60000 65536"/>
              <a:gd name="T23" fmla="*/ 0 60000 65536"/>
              <a:gd name="T24" fmla="*/ 0 w 919"/>
              <a:gd name="T25" fmla="*/ 0 h 1416"/>
              <a:gd name="T26" fmla="*/ 919 w 919"/>
              <a:gd name="T27" fmla="*/ 1416 h 1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9" h="1416">
                <a:moveTo>
                  <a:pt x="0" y="1376"/>
                </a:moveTo>
                <a:cubicBezTo>
                  <a:pt x="172" y="1396"/>
                  <a:pt x="344" y="1416"/>
                  <a:pt x="480" y="1376"/>
                </a:cubicBezTo>
                <a:cubicBezTo>
                  <a:pt x="616" y="1336"/>
                  <a:pt x="744" y="1263"/>
                  <a:pt x="816" y="1136"/>
                </a:cubicBezTo>
                <a:cubicBezTo>
                  <a:pt x="887" y="1008"/>
                  <a:pt x="919" y="759"/>
                  <a:pt x="912" y="608"/>
                </a:cubicBezTo>
                <a:cubicBezTo>
                  <a:pt x="904" y="456"/>
                  <a:pt x="831" y="319"/>
                  <a:pt x="768" y="224"/>
                </a:cubicBezTo>
                <a:cubicBezTo>
                  <a:pt x="704" y="128"/>
                  <a:pt x="631" y="63"/>
                  <a:pt x="528" y="32"/>
                </a:cubicBezTo>
                <a:cubicBezTo>
                  <a:pt x="424" y="0"/>
                  <a:pt x="232" y="16"/>
                  <a:pt x="144" y="32"/>
                </a:cubicBezTo>
                <a:cubicBezTo>
                  <a:pt x="56" y="48"/>
                  <a:pt x="24" y="112"/>
                  <a:pt x="0" y="128"/>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graphicFrame>
        <p:nvGraphicFramePr>
          <p:cNvPr id="37920" name="Object 32"/>
          <p:cNvGraphicFramePr>
            <a:graphicFrameLocks noChangeAspect="1"/>
          </p:cNvGraphicFramePr>
          <p:nvPr/>
        </p:nvGraphicFramePr>
        <p:xfrm>
          <a:off x="3048000" y="2463800"/>
          <a:ext cx="2438400" cy="1284288"/>
        </p:xfrm>
        <a:graphic>
          <a:graphicData uri="http://schemas.openxmlformats.org/presentationml/2006/ole">
            <mc:AlternateContent xmlns:mc="http://schemas.openxmlformats.org/markup-compatibility/2006">
              <mc:Choice xmlns:v="urn:schemas-microsoft-com:vml" Requires="v">
                <p:oleObj name="Clip" r:id="rId3" imgW="5384800" imgH="2387600" progId="MS_ClipArt_Gallery.2">
                  <p:embed/>
                </p:oleObj>
              </mc:Choice>
              <mc:Fallback>
                <p:oleObj name="Clip" r:id="rId3" imgW="5384800" imgH="2387600" progId="MS_ClipArt_Gallery.2">
                  <p:embed/>
                  <p:pic>
                    <p:nvPicPr>
                      <p:cNvPr id="3792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463800"/>
                        <a:ext cx="2438400" cy="1284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921" name="AutoShape 33"/>
          <p:cNvSpPr>
            <a:spLocks noChangeArrowheads="1"/>
          </p:cNvSpPr>
          <p:nvPr/>
        </p:nvSpPr>
        <p:spPr bwMode="auto">
          <a:xfrm>
            <a:off x="5867400" y="2387600"/>
            <a:ext cx="533400" cy="533400"/>
          </a:xfrm>
          <a:prstGeom prst="irregularSeal2">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7923" name="Text Box 35"/>
          <p:cNvSpPr txBox="1">
            <a:spLocks noChangeArrowheads="1"/>
          </p:cNvSpPr>
          <p:nvPr/>
        </p:nvSpPr>
        <p:spPr bwMode="auto">
          <a:xfrm>
            <a:off x="1981200" y="4094163"/>
            <a:ext cx="1447800" cy="579437"/>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rPr>
              <a:t>以色列</a:t>
            </a:r>
            <a:endParaRPr kumimoji="0" 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75" fill="hold"/>
                                        <p:tgtEl>
                                          <p:spTgt spid="37892"/>
                                        </p:tgtEl>
                                        <p:attrNameLst>
                                          <p:attrName>ppt_w</p:attrName>
                                        </p:attrNameLst>
                                      </p:cBhvr>
                                      <p:tavLst>
                                        <p:tav tm="0">
                                          <p:val>
                                            <p:fltVal val="0"/>
                                          </p:val>
                                        </p:tav>
                                        <p:tav tm="100000">
                                          <p:val>
                                            <p:strVal val="#ppt_w"/>
                                          </p:val>
                                        </p:tav>
                                      </p:tavLst>
                                    </p:anim>
                                    <p:anim calcmode="lin" valueType="num">
                                      <p:cBhvr>
                                        <p:cTn id="8" dur="75" fill="hold"/>
                                        <p:tgtEl>
                                          <p:spTgt spid="378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00"/>
                            </p:stCondLst>
                            <p:childTnLst>
                              <p:par>
                                <p:cTn id="10" presetID="1" presetClass="entr" presetSubtype="0" fill="hold" grpId="0" nodeType="afterEffect">
                                  <p:stCondLst>
                                    <p:cond delay="1000"/>
                                  </p:stCondLst>
                                  <p:childTnLst>
                                    <p:set>
                                      <p:cBhvr>
                                        <p:cTn id="11" dur="1" fill="hold">
                                          <p:stCondLst>
                                            <p:cond delay="499"/>
                                          </p:stCondLst>
                                        </p:cTn>
                                        <p:tgtEl>
                                          <p:spTgt spid="37921"/>
                                        </p:tgtEl>
                                        <p:attrNameLst>
                                          <p:attrName>style.visibility</p:attrName>
                                        </p:attrNameLst>
                                      </p:cBhvr>
                                      <p:to>
                                        <p:strVal val="visible"/>
                                      </p:to>
                                    </p:set>
                                  </p:childTnLst>
                                </p:cTn>
                              </p:par>
                            </p:childTnLst>
                          </p:cTn>
                        </p:par>
                        <p:par>
                          <p:cTn id="12" fill="hold" nodeType="afterGroup">
                            <p:stCondLst>
                              <p:cond delay="1800"/>
                            </p:stCondLst>
                            <p:childTnLst>
                              <p:par>
                                <p:cTn id="13" presetID="4" presetClass="entr" presetSubtype="32" fill="hold" grpId="0" nodeType="afterEffect">
                                  <p:stCondLst>
                                    <p:cond delay="1000"/>
                                  </p:stCondLst>
                                  <p:childTnLst>
                                    <p:set>
                                      <p:cBhvr>
                                        <p:cTn id="14" dur="1" fill="hold">
                                          <p:stCondLst>
                                            <p:cond delay="0"/>
                                          </p:stCondLst>
                                        </p:cTn>
                                        <p:tgtEl>
                                          <p:spTgt spid="37902"/>
                                        </p:tgtEl>
                                        <p:attrNameLst>
                                          <p:attrName>style.visibility</p:attrName>
                                        </p:attrNameLst>
                                      </p:cBhvr>
                                      <p:to>
                                        <p:strVal val="visible"/>
                                      </p:to>
                                    </p:set>
                                    <p:animEffect transition="in" filter="box(out)">
                                      <p:cBhvr>
                                        <p:cTn id="15" dur="500"/>
                                        <p:tgtEl>
                                          <p:spTgt spid="37902"/>
                                        </p:tgtEl>
                                      </p:cBhvr>
                                    </p:animEffect>
                                  </p:childTnLst>
                                </p:cTn>
                              </p:par>
                            </p:childTnLst>
                          </p:cTn>
                        </p:par>
                        <p:par>
                          <p:cTn id="16" fill="hold" nodeType="afterGroup">
                            <p:stCondLst>
                              <p:cond delay="3300"/>
                            </p:stCondLst>
                            <p:childTnLst>
                              <p:par>
                                <p:cTn id="17" presetID="4" presetClass="entr" presetSubtype="32" fill="hold" grpId="0" nodeType="afterEffect">
                                  <p:stCondLst>
                                    <p:cond delay="1000"/>
                                  </p:stCondLst>
                                  <p:childTnLst>
                                    <p:set>
                                      <p:cBhvr>
                                        <p:cTn id="18" dur="1" fill="hold">
                                          <p:stCondLst>
                                            <p:cond delay="0"/>
                                          </p:stCondLst>
                                        </p:cTn>
                                        <p:tgtEl>
                                          <p:spTgt spid="37891"/>
                                        </p:tgtEl>
                                        <p:attrNameLst>
                                          <p:attrName>style.visibility</p:attrName>
                                        </p:attrNameLst>
                                      </p:cBhvr>
                                      <p:to>
                                        <p:strVal val="visible"/>
                                      </p:to>
                                    </p:set>
                                    <p:animEffect transition="in" filter="box(out)">
                                      <p:cBhvr>
                                        <p:cTn id="19" dur="500"/>
                                        <p:tgtEl>
                                          <p:spTgt spid="37891"/>
                                        </p:tgtEl>
                                      </p:cBhvr>
                                    </p:animEffect>
                                  </p:childTnLst>
                                </p:cTn>
                              </p:par>
                            </p:childTnLst>
                          </p:cTn>
                        </p:par>
                        <p:par>
                          <p:cTn id="20" fill="hold" nodeType="afterGroup">
                            <p:stCondLst>
                              <p:cond delay="4800"/>
                            </p:stCondLst>
                            <p:childTnLst>
                              <p:par>
                                <p:cTn id="21" presetID="22" presetClass="entr" presetSubtype="2" fill="hold" grpId="0" nodeType="afterEffect">
                                  <p:stCondLst>
                                    <p:cond delay="1000"/>
                                  </p:stCondLst>
                                  <p:childTnLst>
                                    <p:set>
                                      <p:cBhvr>
                                        <p:cTn id="22" dur="1" fill="hold">
                                          <p:stCondLst>
                                            <p:cond delay="0"/>
                                          </p:stCondLst>
                                        </p:cTn>
                                        <p:tgtEl>
                                          <p:spTgt spid="37906"/>
                                        </p:tgtEl>
                                        <p:attrNameLst>
                                          <p:attrName>style.visibility</p:attrName>
                                        </p:attrNameLst>
                                      </p:cBhvr>
                                      <p:to>
                                        <p:strVal val="visible"/>
                                      </p:to>
                                    </p:set>
                                    <p:animEffect transition="in" filter="wipe(right)">
                                      <p:cBhvr>
                                        <p:cTn id="23" dur="500"/>
                                        <p:tgtEl>
                                          <p:spTgt spid="37906"/>
                                        </p:tgtEl>
                                      </p:cBhvr>
                                    </p:animEffect>
                                  </p:childTnLst>
                                </p:cTn>
                              </p:par>
                            </p:childTnLst>
                          </p:cTn>
                        </p:par>
                        <p:par>
                          <p:cTn id="24" fill="hold" nodeType="afterGroup">
                            <p:stCondLst>
                              <p:cond delay="6300"/>
                            </p:stCondLst>
                            <p:childTnLst>
                              <p:par>
                                <p:cTn id="25" presetID="22" presetClass="entr" presetSubtype="2" fill="hold" grpId="0" nodeType="afterEffect">
                                  <p:stCondLst>
                                    <p:cond delay="1000"/>
                                  </p:stCondLst>
                                  <p:childTnLst>
                                    <p:set>
                                      <p:cBhvr>
                                        <p:cTn id="26" dur="1" fill="hold">
                                          <p:stCondLst>
                                            <p:cond delay="0"/>
                                          </p:stCondLst>
                                        </p:cTn>
                                        <p:tgtEl>
                                          <p:spTgt spid="37907"/>
                                        </p:tgtEl>
                                        <p:attrNameLst>
                                          <p:attrName>style.visibility</p:attrName>
                                        </p:attrNameLst>
                                      </p:cBhvr>
                                      <p:to>
                                        <p:strVal val="visible"/>
                                      </p:to>
                                    </p:set>
                                    <p:animEffect transition="in" filter="wipe(right)">
                                      <p:cBhvr>
                                        <p:cTn id="27" dur="500"/>
                                        <p:tgtEl>
                                          <p:spTgt spid="37907"/>
                                        </p:tgtEl>
                                      </p:cBhvr>
                                    </p:animEffect>
                                  </p:childTnLst>
                                </p:cTn>
                              </p:par>
                            </p:childTnLst>
                          </p:cTn>
                        </p:par>
                        <p:par>
                          <p:cTn id="28" fill="hold" nodeType="afterGroup">
                            <p:stCondLst>
                              <p:cond delay="7800"/>
                            </p:stCondLst>
                            <p:childTnLst>
                              <p:par>
                                <p:cTn id="29" presetID="22" presetClass="entr" presetSubtype="2" fill="hold" grpId="0" nodeType="afterEffect">
                                  <p:stCondLst>
                                    <p:cond delay="1000"/>
                                  </p:stCondLst>
                                  <p:childTnLst>
                                    <p:set>
                                      <p:cBhvr>
                                        <p:cTn id="30" dur="1" fill="hold">
                                          <p:stCondLst>
                                            <p:cond delay="0"/>
                                          </p:stCondLst>
                                        </p:cTn>
                                        <p:tgtEl>
                                          <p:spTgt spid="37908"/>
                                        </p:tgtEl>
                                        <p:attrNameLst>
                                          <p:attrName>style.visibility</p:attrName>
                                        </p:attrNameLst>
                                      </p:cBhvr>
                                      <p:to>
                                        <p:strVal val="visible"/>
                                      </p:to>
                                    </p:set>
                                    <p:animEffect transition="in" filter="wipe(right)">
                                      <p:cBhvr>
                                        <p:cTn id="31" dur="500"/>
                                        <p:tgtEl>
                                          <p:spTgt spid="37908"/>
                                        </p:tgtEl>
                                      </p:cBhvr>
                                    </p:animEffect>
                                  </p:childTnLst>
                                </p:cTn>
                              </p:par>
                            </p:childTnLst>
                          </p:cTn>
                        </p:par>
                        <p:par>
                          <p:cTn id="32" fill="hold" nodeType="afterGroup">
                            <p:stCondLst>
                              <p:cond delay="9300"/>
                            </p:stCondLst>
                            <p:childTnLst>
                              <p:par>
                                <p:cTn id="33" presetID="3" presetClass="entr" presetSubtype="10" fill="hold" grpId="0" nodeType="afterEffect">
                                  <p:stCondLst>
                                    <p:cond delay="1000"/>
                                  </p:stCondLst>
                                  <p:childTnLst>
                                    <p:set>
                                      <p:cBhvr>
                                        <p:cTn id="34" dur="1" fill="hold">
                                          <p:stCondLst>
                                            <p:cond delay="0"/>
                                          </p:stCondLst>
                                        </p:cTn>
                                        <p:tgtEl>
                                          <p:spTgt spid="37909"/>
                                        </p:tgtEl>
                                        <p:attrNameLst>
                                          <p:attrName>style.visibility</p:attrName>
                                        </p:attrNameLst>
                                      </p:cBhvr>
                                      <p:to>
                                        <p:strVal val="visible"/>
                                      </p:to>
                                    </p:set>
                                    <p:animEffect transition="in" filter="blinds(horizontal)">
                                      <p:cBhvr>
                                        <p:cTn id="35" dur="500"/>
                                        <p:tgtEl>
                                          <p:spTgt spid="37909"/>
                                        </p:tgtEl>
                                      </p:cBhvr>
                                    </p:animEffect>
                                  </p:childTnLst>
                                </p:cTn>
                              </p:par>
                            </p:childTnLst>
                          </p:cTn>
                        </p:par>
                        <p:par>
                          <p:cTn id="36" fill="hold" nodeType="afterGroup">
                            <p:stCondLst>
                              <p:cond delay="10800"/>
                            </p:stCondLst>
                            <p:childTnLst>
                              <p:par>
                                <p:cTn id="37" presetID="9" presetClass="entr" presetSubtype="0" fill="hold" grpId="0" nodeType="afterEffect">
                                  <p:stCondLst>
                                    <p:cond delay="1000"/>
                                  </p:stCondLst>
                                  <p:childTnLst>
                                    <p:set>
                                      <p:cBhvr>
                                        <p:cTn id="38" dur="1" fill="hold">
                                          <p:stCondLst>
                                            <p:cond delay="0"/>
                                          </p:stCondLst>
                                        </p:cTn>
                                        <p:tgtEl>
                                          <p:spTgt spid="37894"/>
                                        </p:tgtEl>
                                        <p:attrNameLst>
                                          <p:attrName>style.visibility</p:attrName>
                                        </p:attrNameLst>
                                      </p:cBhvr>
                                      <p:to>
                                        <p:strVal val="visible"/>
                                      </p:to>
                                    </p:set>
                                    <p:animEffect transition="in" filter="dissolve">
                                      <p:cBhvr>
                                        <p:cTn id="39" dur="500"/>
                                        <p:tgtEl>
                                          <p:spTgt spid="37894"/>
                                        </p:tgtEl>
                                      </p:cBhvr>
                                    </p:animEffect>
                                  </p:childTnLst>
                                </p:cTn>
                              </p:par>
                            </p:childTnLst>
                          </p:cTn>
                        </p:par>
                        <p:par>
                          <p:cTn id="40" fill="hold" nodeType="afterGroup">
                            <p:stCondLst>
                              <p:cond delay="12300"/>
                            </p:stCondLst>
                            <p:childTnLst>
                              <p:par>
                                <p:cTn id="41" presetID="9" presetClass="entr" presetSubtype="0" fill="hold" grpId="0" nodeType="afterEffect">
                                  <p:stCondLst>
                                    <p:cond delay="1000"/>
                                  </p:stCondLst>
                                  <p:childTnLst>
                                    <p:set>
                                      <p:cBhvr>
                                        <p:cTn id="42" dur="1" fill="hold">
                                          <p:stCondLst>
                                            <p:cond delay="0"/>
                                          </p:stCondLst>
                                        </p:cTn>
                                        <p:tgtEl>
                                          <p:spTgt spid="37897"/>
                                        </p:tgtEl>
                                        <p:attrNameLst>
                                          <p:attrName>style.visibility</p:attrName>
                                        </p:attrNameLst>
                                      </p:cBhvr>
                                      <p:to>
                                        <p:strVal val="visible"/>
                                      </p:to>
                                    </p:set>
                                    <p:animEffect transition="in" filter="dissolve">
                                      <p:cBhvr>
                                        <p:cTn id="43" dur="500"/>
                                        <p:tgtEl>
                                          <p:spTgt spid="37897"/>
                                        </p:tgtEl>
                                      </p:cBhvr>
                                    </p:animEffect>
                                  </p:childTnLst>
                                </p:cTn>
                              </p:par>
                            </p:childTnLst>
                          </p:cTn>
                        </p:par>
                        <p:par>
                          <p:cTn id="44" fill="hold" nodeType="afterGroup">
                            <p:stCondLst>
                              <p:cond delay="13800"/>
                            </p:stCondLst>
                            <p:childTnLst>
                              <p:par>
                                <p:cTn id="45" presetID="9" presetClass="entr" presetSubtype="0" fill="hold" grpId="0" nodeType="afterEffect">
                                  <p:stCondLst>
                                    <p:cond delay="1000"/>
                                  </p:stCondLst>
                                  <p:childTnLst>
                                    <p:set>
                                      <p:cBhvr>
                                        <p:cTn id="46" dur="1" fill="hold">
                                          <p:stCondLst>
                                            <p:cond delay="0"/>
                                          </p:stCondLst>
                                        </p:cTn>
                                        <p:tgtEl>
                                          <p:spTgt spid="37910"/>
                                        </p:tgtEl>
                                        <p:attrNameLst>
                                          <p:attrName>style.visibility</p:attrName>
                                        </p:attrNameLst>
                                      </p:cBhvr>
                                      <p:to>
                                        <p:strVal val="visible"/>
                                      </p:to>
                                    </p:set>
                                    <p:animEffect transition="in" filter="dissolve">
                                      <p:cBhvr>
                                        <p:cTn id="47" dur="500"/>
                                        <p:tgtEl>
                                          <p:spTgt spid="37910"/>
                                        </p:tgtEl>
                                      </p:cBhvr>
                                    </p:animEffect>
                                  </p:childTnLst>
                                </p:cTn>
                              </p:par>
                            </p:childTnLst>
                          </p:cTn>
                        </p:par>
                        <p:par>
                          <p:cTn id="48" fill="hold" nodeType="afterGroup">
                            <p:stCondLst>
                              <p:cond delay="15300"/>
                            </p:stCondLst>
                            <p:childTnLst>
                              <p:par>
                                <p:cTn id="49" presetID="9" presetClass="entr" presetSubtype="0" fill="hold" grpId="0" nodeType="afterEffect">
                                  <p:stCondLst>
                                    <p:cond delay="1000"/>
                                  </p:stCondLst>
                                  <p:childTnLst>
                                    <p:set>
                                      <p:cBhvr>
                                        <p:cTn id="50" dur="1" fill="hold">
                                          <p:stCondLst>
                                            <p:cond delay="0"/>
                                          </p:stCondLst>
                                        </p:cTn>
                                        <p:tgtEl>
                                          <p:spTgt spid="37895"/>
                                        </p:tgtEl>
                                        <p:attrNameLst>
                                          <p:attrName>style.visibility</p:attrName>
                                        </p:attrNameLst>
                                      </p:cBhvr>
                                      <p:to>
                                        <p:strVal val="visible"/>
                                      </p:to>
                                    </p:set>
                                    <p:animEffect transition="in" filter="dissolve">
                                      <p:cBhvr>
                                        <p:cTn id="51" dur="500"/>
                                        <p:tgtEl>
                                          <p:spTgt spid="37895"/>
                                        </p:tgtEl>
                                      </p:cBhvr>
                                    </p:animEffect>
                                  </p:childTnLst>
                                </p:cTn>
                              </p:par>
                            </p:childTnLst>
                          </p:cTn>
                        </p:par>
                        <p:par>
                          <p:cTn id="52" fill="hold" nodeType="afterGroup">
                            <p:stCondLst>
                              <p:cond delay="16800"/>
                            </p:stCondLst>
                            <p:childTnLst>
                              <p:par>
                                <p:cTn id="53" presetID="9" presetClass="entr" presetSubtype="0" fill="hold" grpId="0" nodeType="afterEffect">
                                  <p:stCondLst>
                                    <p:cond delay="1000"/>
                                  </p:stCondLst>
                                  <p:childTnLst>
                                    <p:set>
                                      <p:cBhvr>
                                        <p:cTn id="54" dur="1" fill="hold">
                                          <p:stCondLst>
                                            <p:cond delay="0"/>
                                          </p:stCondLst>
                                        </p:cTn>
                                        <p:tgtEl>
                                          <p:spTgt spid="37898"/>
                                        </p:tgtEl>
                                        <p:attrNameLst>
                                          <p:attrName>style.visibility</p:attrName>
                                        </p:attrNameLst>
                                      </p:cBhvr>
                                      <p:to>
                                        <p:strVal val="visible"/>
                                      </p:to>
                                    </p:set>
                                    <p:animEffect transition="in" filter="dissolve">
                                      <p:cBhvr>
                                        <p:cTn id="55" dur="500"/>
                                        <p:tgtEl>
                                          <p:spTgt spid="37898"/>
                                        </p:tgtEl>
                                      </p:cBhvr>
                                    </p:animEffect>
                                  </p:childTnLst>
                                </p:cTn>
                              </p:par>
                            </p:childTnLst>
                          </p:cTn>
                        </p:par>
                        <p:par>
                          <p:cTn id="56" fill="hold" nodeType="afterGroup">
                            <p:stCondLst>
                              <p:cond delay="18300"/>
                            </p:stCondLst>
                            <p:childTnLst>
                              <p:par>
                                <p:cTn id="57" presetID="2" presetClass="entr" presetSubtype="8" fill="hold" grpId="0" nodeType="afterEffect">
                                  <p:stCondLst>
                                    <p:cond delay="6000"/>
                                  </p:stCondLst>
                                  <p:childTnLst>
                                    <p:set>
                                      <p:cBhvr>
                                        <p:cTn id="58" dur="1" fill="hold">
                                          <p:stCondLst>
                                            <p:cond delay="0"/>
                                          </p:stCondLst>
                                        </p:cTn>
                                        <p:tgtEl>
                                          <p:spTgt spid="37918"/>
                                        </p:tgtEl>
                                        <p:attrNameLst>
                                          <p:attrName>style.visibility</p:attrName>
                                        </p:attrNameLst>
                                      </p:cBhvr>
                                      <p:to>
                                        <p:strVal val="visible"/>
                                      </p:to>
                                    </p:set>
                                    <p:anim calcmode="lin" valueType="num">
                                      <p:cBhvr additive="base">
                                        <p:cTn id="59" dur="500" fill="hold"/>
                                        <p:tgtEl>
                                          <p:spTgt spid="37918"/>
                                        </p:tgtEl>
                                        <p:attrNameLst>
                                          <p:attrName>ppt_x</p:attrName>
                                        </p:attrNameLst>
                                      </p:cBhvr>
                                      <p:tavLst>
                                        <p:tav tm="0">
                                          <p:val>
                                            <p:strVal val="0-#ppt_w/2"/>
                                          </p:val>
                                        </p:tav>
                                        <p:tav tm="100000">
                                          <p:val>
                                            <p:strVal val="#ppt_x"/>
                                          </p:val>
                                        </p:tav>
                                      </p:tavLst>
                                    </p:anim>
                                    <p:anim calcmode="lin" valueType="num">
                                      <p:cBhvr additive="base">
                                        <p:cTn id="60" dur="500" fill="hold"/>
                                        <p:tgtEl>
                                          <p:spTgt spid="37918"/>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24800"/>
                            </p:stCondLst>
                            <p:childTnLst>
                              <p:par>
                                <p:cTn id="62" presetID="22" presetClass="entr" presetSubtype="4" fill="hold" grpId="0" nodeType="afterEffect">
                                  <p:stCondLst>
                                    <p:cond delay="7000"/>
                                  </p:stCondLst>
                                  <p:childTnLst>
                                    <p:set>
                                      <p:cBhvr>
                                        <p:cTn id="63" dur="1" fill="hold">
                                          <p:stCondLst>
                                            <p:cond delay="0"/>
                                          </p:stCondLst>
                                        </p:cTn>
                                        <p:tgtEl>
                                          <p:spTgt spid="37919"/>
                                        </p:tgtEl>
                                        <p:attrNameLst>
                                          <p:attrName>style.visibility</p:attrName>
                                        </p:attrNameLst>
                                      </p:cBhvr>
                                      <p:to>
                                        <p:strVal val="visible"/>
                                      </p:to>
                                    </p:set>
                                    <p:animEffect transition="in" filter="wipe(down)">
                                      <p:cBhvr>
                                        <p:cTn id="64" dur="500"/>
                                        <p:tgtEl>
                                          <p:spTgt spid="37919"/>
                                        </p:tgtEl>
                                      </p:cBhvr>
                                    </p:animEffect>
                                  </p:childTnLst>
                                </p:cTn>
                              </p:par>
                            </p:childTnLst>
                          </p:cTn>
                        </p:par>
                        <p:par>
                          <p:cTn id="65" fill="hold" nodeType="afterGroup">
                            <p:stCondLst>
                              <p:cond delay="32300"/>
                            </p:stCondLst>
                            <p:childTnLst>
                              <p:par>
                                <p:cTn id="66" presetID="15" presetClass="entr" presetSubtype="0" fill="hold" nodeType="afterEffect">
                                  <p:stCondLst>
                                    <p:cond delay="1000"/>
                                  </p:stCondLst>
                                  <p:childTnLst>
                                    <p:set>
                                      <p:cBhvr>
                                        <p:cTn id="67" dur="1" fill="hold">
                                          <p:stCondLst>
                                            <p:cond delay="0"/>
                                          </p:stCondLst>
                                        </p:cTn>
                                        <p:tgtEl>
                                          <p:spTgt spid="37920"/>
                                        </p:tgtEl>
                                        <p:attrNameLst>
                                          <p:attrName>style.visibility</p:attrName>
                                        </p:attrNameLst>
                                      </p:cBhvr>
                                      <p:to>
                                        <p:strVal val="visible"/>
                                      </p:to>
                                    </p:set>
                                    <p:anim calcmode="lin" valueType="num">
                                      <p:cBhvr>
                                        <p:cTn id="68" dur="1000" fill="hold"/>
                                        <p:tgtEl>
                                          <p:spTgt spid="37920"/>
                                        </p:tgtEl>
                                        <p:attrNameLst>
                                          <p:attrName>ppt_w</p:attrName>
                                        </p:attrNameLst>
                                      </p:cBhvr>
                                      <p:tavLst>
                                        <p:tav tm="0">
                                          <p:val>
                                            <p:fltVal val="0"/>
                                          </p:val>
                                        </p:tav>
                                        <p:tav tm="100000">
                                          <p:val>
                                            <p:strVal val="#ppt_w"/>
                                          </p:val>
                                        </p:tav>
                                      </p:tavLst>
                                    </p:anim>
                                    <p:anim calcmode="lin" valueType="num">
                                      <p:cBhvr>
                                        <p:cTn id="69" dur="1000" fill="hold"/>
                                        <p:tgtEl>
                                          <p:spTgt spid="37920"/>
                                        </p:tgtEl>
                                        <p:attrNameLst>
                                          <p:attrName>ppt_h</p:attrName>
                                        </p:attrNameLst>
                                      </p:cBhvr>
                                      <p:tavLst>
                                        <p:tav tm="0">
                                          <p:val>
                                            <p:fltVal val="0"/>
                                          </p:val>
                                        </p:tav>
                                        <p:tav tm="100000">
                                          <p:val>
                                            <p:strVal val="#ppt_h"/>
                                          </p:val>
                                        </p:tav>
                                      </p:tavLst>
                                    </p:anim>
                                    <p:anim calcmode="lin" valueType="num">
                                      <p:cBhvr>
                                        <p:cTn id="70" dur="1000" fill="hold"/>
                                        <p:tgtEl>
                                          <p:spTgt spid="37920"/>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7920"/>
                                        </p:tgtEl>
                                        <p:attrNameLst>
                                          <p:attrName>ppt_y</p:attrName>
                                        </p:attrNameLst>
                                      </p:cBhvr>
                                      <p:tavLst>
                                        <p:tav tm="0" fmla="#ppt_y+(sin(-2*pi*(1-$))*-#ppt_x+cos(-2*pi*(1-$))*(1-#ppt_y))*(1-$)">
                                          <p:val>
                                            <p:fltVal val="0"/>
                                          </p:val>
                                        </p:tav>
                                        <p:tav tm="100000">
                                          <p:val>
                                            <p:fltVal val="1"/>
                                          </p:val>
                                        </p:tav>
                                      </p:tavLst>
                                    </p:anim>
                                  </p:childTnLst>
                                </p:cTn>
                              </p:par>
                            </p:childTnLst>
                          </p:cTn>
                        </p:par>
                        <p:par>
                          <p:cTn id="72" fill="hold" nodeType="afterGroup">
                            <p:stCondLst>
                              <p:cond delay="34300"/>
                            </p:stCondLst>
                            <p:childTnLst>
                              <p:par>
                                <p:cTn id="73" presetID="9" presetClass="entr" presetSubtype="0" fill="hold" grpId="0" nodeType="afterEffect">
                                  <p:stCondLst>
                                    <p:cond delay="1000"/>
                                  </p:stCondLst>
                                  <p:childTnLst>
                                    <p:set>
                                      <p:cBhvr>
                                        <p:cTn id="74" dur="1" fill="hold">
                                          <p:stCondLst>
                                            <p:cond delay="0"/>
                                          </p:stCondLst>
                                        </p:cTn>
                                        <p:tgtEl>
                                          <p:spTgt spid="37923"/>
                                        </p:tgtEl>
                                        <p:attrNameLst>
                                          <p:attrName>style.visibility</p:attrName>
                                        </p:attrNameLst>
                                      </p:cBhvr>
                                      <p:to>
                                        <p:strVal val="visible"/>
                                      </p:to>
                                    </p:set>
                                    <p:animEffect transition="in" filter="dissolve">
                                      <p:cBhvr>
                                        <p:cTn id="75" dur="500"/>
                                        <p:tgtEl>
                                          <p:spTgt spid="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utoUpdateAnimBg="0"/>
      <p:bldP spid="37894" grpId="0" animBg="1"/>
      <p:bldP spid="37895" grpId="0" animBg="1"/>
      <p:bldP spid="37897" grpId="0" autoUpdateAnimBg="0"/>
      <p:bldP spid="37898" grpId="0" autoUpdateAnimBg="0"/>
      <p:bldP spid="37902" grpId="0" autoUpdateAnimBg="0"/>
      <p:bldP spid="37906" grpId="0" animBg="1"/>
      <p:bldP spid="37907" grpId="0" animBg="1"/>
      <p:bldP spid="37908" grpId="0" animBg="1"/>
      <p:bldP spid="37909" grpId="0" autoUpdateAnimBg="0"/>
      <p:bldP spid="37910" grpId="0" animBg="1"/>
      <p:bldP spid="37918" grpId="0" animBg="1"/>
      <p:bldP spid="37919" grpId="0" animBg="1"/>
      <p:bldP spid="37921" grpId="0" animBg="1"/>
      <p:bldP spid="379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0" name="Picture 4" descr="King Hezekiah in the Bible Found Favor With God">
            <a:extLst>
              <a:ext uri="{FF2B5EF4-FFF2-40B4-BE49-F238E27FC236}">
                <a16:creationId xmlns:a16="http://schemas.microsoft.com/office/drawing/2014/main" id="{4B1391EC-79F9-B848-A885-0982C7280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766916"/>
          </a:xfrm>
          <a:noFill/>
          <a:effectLst/>
        </p:spPr>
        <p:txBody>
          <a:bodyPr/>
          <a:lstStyle/>
          <a:p>
            <a:pPr>
              <a:defRPr/>
            </a:pPr>
            <a:r>
              <a:rPr lang="en-US" sz="4000" b="1" dirty="0">
                <a:solidFill>
                  <a:schemeClr val="tx1"/>
                </a:solidFill>
                <a:effectLst/>
                <a:latin typeface="Arial" charset="0"/>
                <a:ea typeface="ＭＳ Ｐゴシック" charset="0"/>
                <a:cs typeface="ＭＳ Ｐゴシック" charset="0"/>
              </a:rPr>
              <a:t>Assyrians ruined 46 cities of Judah</a:t>
            </a:r>
          </a:p>
        </p:txBody>
      </p:sp>
    </p:spTree>
    <p:extLst>
      <p:ext uri="{BB962C8B-B14F-4D97-AF65-F5344CB8AC3E}">
        <p14:creationId xmlns:p14="http://schemas.microsoft.com/office/powerpoint/2010/main" val="1237713763"/>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1309</TotalTime>
  <Words>5160</Words>
  <Application>Microsoft Macintosh PowerPoint</Application>
  <PresentationFormat>On-screen Show (4:3)</PresentationFormat>
  <Paragraphs>520</Paragraphs>
  <Slides>54</Slides>
  <Notes>53</Notes>
  <HiddenSlides>33</HiddenSlides>
  <MMClips>0</MMClips>
  <ScaleCrop>false</ScaleCrop>
  <HeadingPairs>
    <vt:vector size="8" baseType="variant">
      <vt:variant>
        <vt:lpstr>Fonts Used</vt:lpstr>
      </vt:variant>
      <vt:variant>
        <vt:i4>12</vt:i4>
      </vt:variant>
      <vt:variant>
        <vt:lpstr>Theme</vt:lpstr>
      </vt:variant>
      <vt:variant>
        <vt:i4>13</vt:i4>
      </vt:variant>
      <vt:variant>
        <vt:lpstr>Embedded OLE Servers</vt:lpstr>
      </vt:variant>
      <vt:variant>
        <vt:i4>1</vt:i4>
      </vt:variant>
      <vt:variant>
        <vt:lpstr>Slide Titles</vt:lpstr>
      </vt:variant>
      <vt:variant>
        <vt:i4>54</vt:i4>
      </vt:variant>
    </vt:vector>
  </HeadingPairs>
  <TitlesOfParts>
    <vt:vector size="80" baseType="lpstr">
      <vt:lpstr>ＭＳ Ｐゴシック</vt:lpstr>
      <vt:lpstr>SimSun</vt:lpstr>
      <vt:lpstr>Times</vt:lpstr>
      <vt:lpstr>Arial</vt:lpstr>
      <vt:lpstr>Arial Black</vt:lpstr>
      <vt:lpstr>Book Antiqua</vt:lpstr>
      <vt:lpstr>Calibri</vt:lpstr>
      <vt:lpstr>Comic Sans MS</vt:lpstr>
      <vt:lpstr>Papyrus</vt:lpstr>
      <vt:lpstr>Tahoma</vt:lpstr>
      <vt:lpstr>Times New Roman</vt:lpstr>
      <vt:lpstr>Wingdings</vt:lpstr>
      <vt:lpstr>49_Blank Presentation</vt:lpstr>
      <vt:lpstr>2_Office Theme</vt:lpstr>
      <vt:lpstr>1_Project Overview (Standard)</vt:lpstr>
      <vt:lpstr>37_Office Theme</vt:lpstr>
      <vt:lpstr>3_Office Theme</vt:lpstr>
      <vt:lpstr>2_Pulse</vt:lpstr>
      <vt:lpstr>2_Radar</vt:lpstr>
      <vt:lpstr>Refined</vt:lpstr>
      <vt:lpstr>2_Project Overview (Standard)</vt:lpstr>
      <vt:lpstr>Pulse</vt:lpstr>
      <vt:lpstr>18_Office Theme</vt:lpstr>
      <vt:lpstr>20_Office Theme</vt:lpstr>
      <vt:lpstr>20_Default Design</vt:lpstr>
      <vt:lpstr>Clip</vt:lpstr>
      <vt:lpstr>以赛亚书的作者身份</vt:lpstr>
      <vt:lpstr>PowerPoint Presentation</vt:lpstr>
      <vt:lpstr>以赛亚是谁?</vt:lpstr>
      <vt:lpstr>谁是以赛亚?</vt:lpstr>
      <vt:lpstr>Isaiah wrote during the Assyrian invasions about 700 BC</vt:lpstr>
      <vt:lpstr>Placing the Prophets</vt:lpstr>
      <vt:lpstr>旧约列王及先知的图表</vt:lpstr>
      <vt:lpstr>PowerPoint Presentation</vt:lpstr>
      <vt:lpstr>Assyrians ruined 46 cities of Judah</vt:lpstr>
      <vt:lpstr>以赛亚六十五年的先知部 (公元前 745 至 680)</vt:lpstr>
      <vt:lpstr>PowerPoint Presentation</vt:lpstr>
      <vt:lpstr>PowerPoint Presentation</vt:lpstr>
      <vt:lpstr>PowerPoint Presentation</vt:lpstr>
      <vt:lpstr>What arguments support Isaiah as author of the whole book?</vt:lpstr>
      <vt:lpstr>Literary  Arguments</vt:lpstr>
      <vt:lpstr>PowerPoint Presentation</vt:lpstr>
      <vt:lpstr>Chart of OT Kings &amp; Prophets</vt:lpstr>
      <vt:lpstr>PowerPoint Presentation</vt:lpstr>
      <vt:lpstr>PowerPoint Presentation</vt:lpstr>
      <vt:lpstr>Isaiah: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Chart of OT Kings &amp; Prophets</vt:lpstr>
      <vt:lpstr>PowerPoint Presentation</vt:lpstr>
      <vt:lpstr>PowerPoint Presentation</vt:lpstr>
      <vt:lpstr>Archaeological Arguments</vt:lpstr>
      <vt:lpstr>Evidence for Isaiah’s Authorship</vt:lpstr>
      <vt:lpstr>Evidence for Isaiah’s Authorship</vt:lpstr>
      <vt:lpstr>Evidence for Isaiah’s Authorship</vt:lpstr>
      <vt:lpstr>Evidence for Isaiah’s Authorship</vt:lpstr>
      <vt:lpstr>Evidence for Isaiah’s Authorship</vt:lpstr>
      <vt:lpstr>Evidence for Isaiah’s Authorship</vt:lpstr>
      <vt:lpstr>“In find of biblical proportions, seal of Prophet Isaiah said found in Jerusalem”</vt:lpstr>
      <vt:lpstr>Isaiah’s seal</vt:lpstr>
      <vt:lpstr>New Testament Quotations</vt:lpstr>
      <vt:lpstr>Isaiah Identified by Name in the NT</vt:lpstr>
      <vt:lpstr>Matthew:  "The prophet Isaiah was speaking about John when he said…"  (Matt 3:3a NLT).</vt:lpstr>
      <vt:lpstr>Luke:  "Isaiah had spoken of John when he said…"  (Luke 3:4a NLT).</vt:lpstr>
      <vt:lpstr>John:  "But despite all the miraculous signs Jesus had done, most of the people still did not believe in him. 38This is exactly what Isaiah the prophet had predicted…"  (John 12:37-38a NLT).</vt:lpstr>
      <vt:lpstr>John:  "But the people couldn’t believe, for as Isaiah also said…"  (John 12:39 NLT).</vt:lpstr>
      <vt:lpstr>Paul:  "And concerning Israel, Isaiah the prophet cried out…"  (Rom 9:27a NLT).</vt:lpstr>
      <vt:lpstr>Jesus:  "This fulfills the prophecy of Isaiah that says…"  (Matt 13:14a NLT).</vt:lpstr>
      <vt:lpstr>Conclusion on Isaiah’s Authorship</vt:lpstr>
      <vt:lpstr>Black</vt:lpstr>
      <vt:lpstr>旧约批判研究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180</cp:revision>
  <cp:lastPrinted>2026-05-30T02:52:46Z</cp:lastPrinted>
  <dcterms:created xsi:type="dcterms:W3CDTF">2014-08-02T06:39:19Z</dcterms:created>
  <dcterms:modified xsi:type="dcterms:W3CDTF">2026-05-30T02:52:53Z</dcterms:modified>
</cp:coreProperties>
</file>