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549" r:id="rId2"/>
    <p:sldMasterId id="2147484574" r:id="rId3"/>
    <p:sldMasterId id="2147484586" r:id="rId4"/>
    <p:sldMasterId id="2147484599" r:id="rId5"/>
    <p:sldMasterId id="2147484612" r:id="rId6"/>
    <p:sldMasterId id="2147484625" r:id="rId7"/>
  </p:sldMasterIdLst>
  <p:notesMasterIdLst>
    <p:notesMasterId r:id="rId33"/>
  </p:notesMasterIdLst>
  <p:sldIdLst>
    <p:sldId id="4036" r:id="rId8"/>
    <p:sldId id="861" r:id="rId9"/>
    <p:sldId id="862" r:id="rId10"/>
    <p:sldId id="863" r:id="rId11"/>
    <p:sldId id="864" r:id="rId12"/>
    <p:sldId id="617" r:id="rId13"/>
    <p:sldId id="618" r:id="rId14"/>
    <p:sldId id="619" r:id="rId15"/>
    <p:sldId id="620" r:id="rId16"/>
    <p:sldId id="621" r:id="rId17"/>
    <p:sldId id="4028" r:id="rId18"/>
    <p:sldId id="4027" r:id="rId19"/>
    <p:sldId id="2004" r:id="rId20"/>
    <p:sldId id="4030" r:id="rId21"/>
    <p:sldId id="4031" r:id="rId22"/>
    <p:sldId id="2005" r:id="rId23"/>
    <p:sldId id="4029" r:id="rId24"/>
    <p:sldId id="4026" r:id="rId25"/>
    <p:sldId id="4025" r:id="rId26"/>
    <p:sldId id="4032" r:id="rId27"/>
    <p:sldId id="624" r:id="rId28"/>
    <p:sldId id="2006" r:id="rId29"/>
    <p:sldId id="626" r:id="rId30"/>
    <p:sldId id="320" r:id="rId31"/>
    <p:sldId id="407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86801"/>
    <a:srgbClr val="CE9E02"/>
    <a:srgbClr val="AFAEAF"/>
    <a:srgbClr val="FFFFFF"/>
    <a:srgbClr val="000000"/>
    <a:srgbClr val="983225"/>
    <a:srgbClr val="B0AFB0"/>
    <a:srgbClr val="AEAEAE"/>
    <a:srgbClr val="A8A9AA"/>
    <a:srgbClr val="9393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753" autoAdjust="0"/>
    <p:restoredTop sz="80689" autoAdjust="0"/>
  </p:normalViewPr>
  <p:slideViewPr>
    <p:cSldViewPr snapToGrid="0" snapToObjects="1">
      <p:cViewPr varScale="1">
        <p:scale>
          <a:sx n="72" d="100"/>
          <a:sy n="72" d="100"/>
        </p:scale>
        <p:origin x="216" y="1416"/>
      </p:cViewPr>
      <p:guideLst>
        <p:guide orient="horz" pos="2160"/>
        <p:guide pos="2880"/>
      </p:guideLst>
    </p:cSldViewPr>
  </p:slideViewPr>
  <p:outlineViewPr>
    <p:cViewPr>
      <p:scale>
        <a:sx n="33" d="100"/>
        <a:sy n="33" d="100"/>
      </p:scale>
      <p:origin x="0" y="59840"/>
    </p:cViewPr>
  </p:outlineViewPr>
  <p:notesTextViewPr>
    <p:cViewPr>
      <p:scale>
        <a:sx n="100" d="100"/>
        <a:sy n="100" d="100"/>
      </p:scale>
      <p:origin x="0" y="0"/>
    </p:cViewPr>
  </p:notesTextViewPr>
  <p:sorterViewPr>
    <p:cViewPr varScale="1">
      <p:scale>
        <a:sx n="70" d="100"/>
        <a:sy n="70" d="100"/>
      </p:scale>
      <p:origin x="0" y="873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5/29/26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Egyptian_chronology" TargetMode="External"/><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reationwiki.org/Egyptian_chronology#cite_note-Jaroncyk-1%EF%BC%88%E8%AE%BF%E9%97%AE%E6%97%B6%E9%97%B4%EF%BC%9A2015%E5%B9%B48%E6%9C%886%E6%97%A5%EF%BC%8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4836AB-203B-7B4A-9177-7466BF58817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a:latin typeface="Times New Roman" charset="0"/>
              </a:rPr>
              <a:t>Adapted: 6, 43, 57, 82, 131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Advocates of the Early </a:t>
            </a:r>
            <a:r>
              <a:rPr lang="en-US" altLang="zh-TW" dirty="0"/>
              <a:t>Exodus</a:t>
            </a:r>
            <a:r>
              <a:rPr lang="en-US" dirty="0"/>
              <a:t> also see it occurring</a:t>
            </a:r>
            <a:r>
              <a:rPr lang="en-US" baseline="0" dirty="0"/>
              <a:t> in the New Kingdom, but in the 18</a:t>
            </a:r>
            <a:r>
              <a:rPr lang="en-US" baseline="30000" dirty="0"/>
              <a:t>th</a:t>
            </a:r>
            <a:r>
              <a:rPr lang="en-US" baseline="0" dirty="0"/>
              <a:t> rather than the 19</a:t>
            </a:r>
            <a:r>
              <a:rPr lang="en-US" baseline="30000" dirty="0"/>
              <a:t>th</a:t>
            </a:r>
            <a:r>
              <a:rPr lang="en-US" baseline="0" dirty="0"/>
              <a:t> dynasty. </a:t>
            </a:r>
          </a:p>
          <a:p>
            <a:r>
              <a:rPr lang="zh-CN" altLang="en-US" dirty="0"/>
              <a:t>早期</a:t>
            </a:r>
            <a:r>
              <a:rPr lang="en-US" altLang="zh-CN" dirty="0"/>
              <a:t>《</a:t>
            </a:r>
            <a:r>
              <a:rPr lang="zh-CN" altLang="en-US" dirty="0"/>
              <a:t>出埃及记</a:t>
            </a:r>
            <a:r>
              <a:rPr lang="en-US" altLang="zh-CN" dirty="0"/>
              <a:t>》</a:t>
            </a:r>
            <a:r>
              <a:rPr lang="zh-CN" altLang="en-US" dirty="0"/>
              <a:t>的支持者也认为它出现在新王国时期，但发生在第十八王朝，而不是第十九王朝。</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Times New Roman" charset="0"/>
              <a:ea typeface="MS PGothic" charset="0"/>
            </a:endParaRPr>
          </a:p>
        </p:txBody>
      </p:sp>
    </p:spTree>
    <p:extLst>
      <p:ext uri="{BB962C8B-B14F-4D97-AF65-F5344CB8AC3E}">
        <p14:creationId xmlns:p14="http://schemas.microsoft.com/office/powerpoint/2010/main" val="62565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01-Genesis </a:t>
            </a:r>
          </a:p>
          <a:p>
            <a:r>
              <a:rPr lang="en-US" dirty="0"/>
              <a:t>02-Exodus-137 on Exodus 12</a:t>
            </a:r>
          </a:p>
        </p:txBody>
      </p:sp>
      <p:sp>
        <p:nvSpPr>
          <p:cNvPr id="4" name="Slide Number Placeholder 3"/>
          <p:cNvSpPr>
            <a:spLocks noGrp="1"/>
          </p:cNvSpPr>
          <p:nvPr>
            <p:ph type="sldNum" sz="quarter" idx="5"/>
          </p:nvPr>
        </p:nvSpPr>
        <p:spPr/>
        <p:txBody>
          <a:bodyPr/>
          <a:lstStyle/>
          <a:p>
            <a:fld id="{A079FDE9-4B2D-884B-BE4B-021913485B06}" type="slidenum">
              <a:rPr lang="en-US" smtClean="0"/>
              <a:t>11</a:t>
            </a:fld>
            <a:endParaRPr lang="en-US"/>
          </a:p>
        </p:txBody>
      </p:sp>
    </p:spTree>
    <p:extLst>
      <p:ext uri="{BB962C8B-B14F-4D97-AF65-F5344CB8AC3E}">
        <p14:creationId xmlns:p14="http://schemas.microsoft.com/office/powerpoint/2010/main" val="290949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12</a:t>
            </a:fld>
            <a:endParaRPr lang="en-US"/>
          </a:p>
        </p:txBody>
      </p:sp>
    </p:spTree>
    <p:extLst>
      <p:ext uri="{BB962C8B-B14F-4D97-AF65-F5344CB8AC3E}">
        <p14:creationId xmlns:p14="http://schemas.microsoft.com/office/powerpoint/2010/main" val="3544951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1480711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15</a:t>
            </a:fld>
            <a:endParaRPr lang="en-US"/>
          </a:p>
        </p:txBody>
      </p:sp>
    </p:spTree>
    <p:extLst>
      <p:ext uri="{BB962C8B-B14F-4D97-AF65-F5344CB8AC3E}">
        <p14:creationId xmlns:p14="http://schemas.microsoft.com/office/powerpoint/2010/main" val="2041115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Statue of the high Semitic official found in the shrine of the pyramid tomb and a digital reconstruction.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shrine in front of the pyramid tomb, the remains of a colossal statue of the Semitic ruler were found – and he was depicted as wearing a multi-color coat. The bones of the person buried here were found to be missing. This again fits the promise made by Joseph’s family that they would take his bones with them when the left Egypt to return to the Promised Land..”</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20</a:t>
            </a:fld>
            <a:endParaRPr lang="en-US"/>
          </a:p>
        </p:txBody>
      </p:sp>
    </p:spTree>
    <p:extLst>
      <p:ext uri="{BB962C8B-B14F-4D97-AF65-F5344CB8AC3E}">
        <p14:creationId xmlns:p14="http://schemas.microsoft.com/office/powerpoint/2010/main" val="465154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0D358-713E-214D-BD66-A5A7BE250CD3}"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0" dirty="0">
                <a:latin typeface="Arial" charset="0"/>
              </a:rPr>
              <a:t>So</a:t>
            </a:r>
            <a:r>
              <a:rPr lang="en-US" altLang="zh-CN" sz="1600" b="0" baseline="0" dirty="0">
                <a:latin typeface="Arial" charset="0"/>
              </a:rPr>
              <a:t> w</a:t>
            </a:r>
            <a:r>
              <a:rPr lang="en-US" altLang="zh-CN" sz="1600" b="0" dirty="0">
                <a:latin typeface="Arial" charset="0"/>
              </a:rPr>
              <a:t>e really have two major views on the chronology</a:t>
            </a:r>
            <a:r>
              <a:rPr lang="en-US" altLang="zh-CN" sz="1600" b="0" baseline="0" dirty="0">
                <a:latin typeface="Arial" charset="0"/>
              </a:rPr>
              <a:t> of Egypt.  The traditional view puts the pyramids before Abraham and goes all the way back three millennia.</a:t>
            </a:r>
          </a:p>
          <a:p>
            <a:pPr eaLnBrk="1" hangingPunct="1"/>
            <a:r>
              <a:rPr lang="en-US" altLang="zh-CN" sz="1600" b="0" baseline="0" dirty="0">
                <a:latin typeface="Arial" charset="0"/>
              </a:rPr>
              <a:t>• However, there is another view which I believe is more biblical in the column on the right. This takes the years of Genesis 5 and 11 in their normal sense, going all the way back to the creation of Adam and Eve (see the Genesis PPT).  </a:t>
            </a:r>
            <a:r>
              <a:rPr lang="en-US" altLang="zh-CN" sz="1600" b="0" dirty="0">
                <a:latin typeface="Arial" charset="0"/>
              </a:rPr>
              <a:t>Note the shift of 700 years in using</a:t>
            </a:r>
            <a:r>
              <a:rPr lang="en-US" altLang="zh-CN" sz="1600" b="0" baseline="0" dirty="0">
                <a:latin typeface="Arial" charset="0"/>
              </a:rPr>
              <a:t> this biblical chronology (see support also in OT Survey notes, 85-90).</a:t>
            </a:r>
            <a:endParaRPr lang="en-US" altLang="zh-CN" sz="1600" b="0" dirty="0">
              <a:latin typeface="Arial" charset="0"/>
            </a:endParaRPr>
          </a:p>
          <a:p>
            <a:pPr eaLnBrk="1" hangingPunct="1"/>
            <a:endParaRPr lang="en-US" altLang="zh-CN" sz="1600" b="0" dirty="0">
              <a:latin typeface="Arial" charset="0"/>
            </a:endParaRPr>
          </a:p>
          <a:p>
            <a:pPr eaLnBrk="1" hangingPunct="1"/>
            <a:r>
              <a:rPr lang="en-US" altLang="zh-CN" sz="1600" b="0" dirty="0">
                <a:latin typeface="Arial" charset="0"/>
              </a:rPr>
              <a:t>https://</a:t>
            </a:r>
            <a:r>
              <a:rPr lang="en-US" altLang="zh-CN" sz="1600" b="0" dirty="0" err="1">
                <a:latin typeface="Arial" charset="0"/>
              </a:rPr>
              <a:t>portal.tiu.edu</a:t>
            </a:r>
            <a:r>
              <a:rPr lang="en-US" altLang="zh-CN" sz="1600" b="0" dirty="0">
                <a:latin typeface="Arial" charset="0"/>
              </a:rPr>
              <a:t>/</a:t>
            </a:r>
            <a:r>
              <a:rPr lang="en-US" altLang="zh-CN" sz="1600" b="0" dirty="0" err="1">
                <a:latin typeface="Arial" charset="0"/>
              </a:rPr>
              <a:t>uportal</a:t>
            </a:r>
            <a:r>
              <a:rPr lang="en-US" altLang="zh-CN" sz="1600" b="0" dirty="0">
                <a:latin typeface="Arial" charset="0"/>
              </a:rPr>
              <a:t>/teds/</a:t>
            </a:r>
            <a:r>
              <a:rPr lang="en-US" altLang="zh-CN" sz="1600" b="0" dirty="0" err="1">
                <a:latin typeface="Arial" charset="0"/>
              </a:rPr>
              <a:t>otdept</a:t>
            </a:r>
            <a:r>
              <a:rPr lang="en-US" altLang="zh-CN" sz="1600" b="0" dirty="0">
                <a:latin typeface="Arial" charset="0"/>
              </a:rPr>
              <a:t>/</a:t>
            </a:r>
            <a:r>
              <a:rPr lang="en-US" altLang="zh-CN" sz="1600" b="0" dirty="0" err="1">
                <a:latin typeface="Arial" charset="0"/>
              </a:rPr>
              <a:t>jhoffmeier</a:t>
            </a:r>
            <a:r>
              <a:rPr lang="en-US" altLang="zh-CN" sz="1600" b="0" dirty="0">
                <a:latin typeface="Arial" charset="0"/>
              </a:rPr>
              <a:t> for first column</a:t>
            </a:r>
          </a:p>
          <a:p>
            <a:r>
              <a:rPr lang="en-US" altLang="zh-CN" b="0" dirty="0">
                <a:latin typeface="Arial" charset="0"/>
              </a:rPr>
              <a:t>https://</a:t>
            </a:r>
            <a:r>
              <a:rPr lang="en-US" altLang="zh-CN" b="0" dirty="0" err="1">
                <a:latin typeface="Arial" charset="0"/>
              </a:rPr>
              <a:t>answersingenesis.org</a:t>
            </a:r>
            <a:r>
              <a:rPr lang="en-US" altLang="zh-CN" b="0" dirty="0">
                <a:latin typeface="Arial" charset="0"/>
              </a:rPr>
              <a:t>/archaeology/ancient-</a:t>
            </a:r>
            <a:r>
              <a:rPr lang="en-US" altLang="zh-CN" b="0" dirty="0" err="1">
                <a:latin typeface="Arial" charset="0"/>
              </a:rPr>
              <a:t>egypt</a:t>
            </a:r>
            <a:r>
              <a:rPr lang="en-US" altLang="zh-CN" b="0" dirty="0">
                <a:latin typeface="Arial" charset="0"/>
              </a:rPr>
              <a:t>/</a:t>
            </a:r>
            <a:r>
              <a:rPr lang="en-US" altLang="zh-CN" b="0" dirty="0" err="1">
                <a:latin typeface="Arial" charset="0"/>
              </a:rPr>
              <a:t>doesnt</a:t>
            </a:r>
            <a:r>
              <a:rPr lang="en-US" altLang="zh-CN" b="0" dirty="0">
                <a:latin typeface="Arial" charset="0"/>
              </a:rPr>
              <a:t>-</a:t>
            </a:r>
            <a:r>
              <a:rPr lang="en-US" altLang="zh-CN" b="0" dirty="0" err="1">
                <a:latin typeface="Arial" charset="0"/>
              </a:rPr>
              <a:t>egyptian</a:t>
            </a:r>
            <a:r>
              <a:rPr lang="en-US" altLang="zh-CN" b="0" dirty="0">
                <a:latin typeface="Arial" charset="0"/>
              </a:rPr>
              <a:t>-chronology-prove-bible-unreliable/ for second column in </a:t>
            </a:r>
            <a:r>
              <a:rPr lang="en-US" altLang="zh-CN" b="0" i="1" dirty="0">
                <a:latin typeface="Arial" charset="0"/>
              </a:rPr>
              <a:t>The New Answers Book 2</a:t>
            </a:r>
            <a:r>
              <a:rPr lang="en-US" altLang="zh-CN" b="0" dirty="0">
                <a:latin typeface="Arial" charset="0"/>
              </a:rPr>
              <a:t>, </a:t>
            </a:r>
            <a:r>
              <a:rPr lang="en-US" b="0" dirty="0"/>
              <a:t>Chapter 24</a:t>
            </a:r>
          </a:p>
          <a:p>
            <a:r>
              <a:rPr lang="mr-IN" b="0" dirty="0"/>
              <a:t>"</a:t>
            </a:r>
            <a:r>
              <a:rPr lang="en-US" b="0" dirty="0" err="1"/>
              <a:t>Doesn</a:t>
            </a:r>
            <a:r>
              <a:rPr lang="fr-FR" b="0" dirty="0"/>
              <a:t>'</a:t>
            </a:r>
            <a:r>
              <a:rPr lang="en-US" b="0" dirty="0"/>
              <a:t>t Egyptian Chronology Prove That the Bible Is Unreliable?</a:t>
            </a:r>
            <a:r>
              <a:rPr lang="mr-IN" b="0" dirty="0"/>
              <a:t>"</a:t>
            </a:r>
            <a:r>
              <a:rPr lang="en-US" b="0" dirty="0"/>
              <a:t> by Dr. Elizabeth Mitchell on July 22, 2010</a:t>
            </a:r>
          </a:p>
          <a:p>
            <a:endParaRPr lang="en-US" altLang="zh-CN" b="0" dirty="0">
              <a:latin typeface="Arial" charset="0"/>
            </a:endParaRPr>
          </a:p>
          <a:p>
            <a:r>
              <a:rPr lang="zh-CN" altLang="en-US" dirty="0"/>
              <a:t>因此，我们对埃及的年代顺序实际上有两种主要观点。传统观点认为金字塔建于亚伯拉罕之前，并一直追溯到三千年前。</a:t>
            </a:r>
          </a:p>
          <a:p>
            <a:r>
              <a:rPr lang="en-US" altLang="zh-CN" dirty="0"/>
              <a:t>• </a:t>
            </a:r>
            <a:r>
              <a:rPr lang="zh-CN" altLang="en-US" dirty="0"/>
              <a:t>然而，右边一栏中还有另一种观点，我认为这种观点更符合圣经。这种观点以创世纪 </a:t>
            </a:r>
            <a:r>
              <a:rPr lang="en-US" altLang="zh-CN" dirty="0"/>
              <a:t>5 </a:t>
            </a:r>
            <a:r>
              <a:rPr lang="zh-CN" altLang="en-US" dirty="0"/>
              <a:t>和 </a:t>
            </a:r>
            <a:r>
              <a:rPr lang="en-US" altLang="zh-CN" dirty="0"/>
              <a:t>11 </a:t>
            </a:r>
            <a:r>
              <a:rPr lang="zh-CN" altLang="en-US" dirty="0"/>
              <a:t>的年份作为其正常意义，一直追溯到亚当和夏娃的创造（参见创世纪 </a:t>
            </a:r>
            <a:r>
              <a:rPr lang="en-US" altLang="zh-CN" dirty="0"/>
              <a:t>PPT</a:t>
            </a:r>
            <a:r>
              <a:rPr lang="zh-CN" altLang="en-US" dirty="0"/>
              <a:t>）。请注意，使用这个圣经年代顺序时，</a:t>
            </a:r>
            <a:r>
              <a:rPr lang="en-US" altLang="zh-CN" dirty="0"/>
              <a:t>700 </a:t>
            </a:r>
            <a:r>
              <a:rPr lang="zh-CN" altLang="en-US" dirty="0"/>
              <a:t>年的时间发生了变化（参见旧约调查注释 </a:t>
            </a:r>
            <a:r>
              <a:rPr lang="en-US" altLang="zh-CN" dirty="0"/>
              <a:t>85-90 </a:t>
            </a:r>
            <a:r>
              <a:rPr lang="zh-CN" altLang="en-US" dirty="0"/>
              <a:t>中的支持）。</a:t>
            </a:r>
          </a:p>
          <a:p>
            <a:endParaRPr lang="zh-CN" altLang="en-US" dirty="0"/>
          </a:p>
          <a:p>
            <a:r>
              <a:rPr lang="en-US" altLang="zh-CN" dirty="0"/>
              <a:t>https://</a:t>
            </a:r>
            <a:r>
              <a:rPr lang="en-US" altLang="zh-CN" dirty="0" err="1"/>
              <a:t>portal.tiu.edu</a:t>
            </a:r>
            <a:r>
              <a:rPr lang="en-US" altLang="zh-CN" dirty="0"/>
              <a:t>/</a:t>
            </a:r>
            <a:r>
              <a:rPr lang="en-US" altLang="zh-CN" dirty="0" err="1"/>
              <a:t>uportal</a:t>
            </a:r>
            <a:r>
              <a:rPr lang="en-US" altLang="zh-CN" dirty="0"/>
              <a:t>/teds/</a:t>
            </a:r>
            <a:r>
              <a:rPr lang="en-US" altLang="zh-CN" dirty="0" err="1"/>
              <a:t>otdept</a:t>
            </a:r>
            <a:r>
              <a:rPr lang="en-US" altLang="zh-CN" dirty="0"/>
              <a:t>/</a:t>
            </a:r>
            <a:r>
              <a:rPr lang="en-US" altLang="zh-CN" dirty="0" err="1"/>
              <a:t>jhoffmeier</a:t>
            </a:r>
            <a:r>
              <a:rPr lang="en-US" altLang="zh-CN" dirty="0"/>
              <a:t> </a:t>
            </a:r>
            <a:r>
              <a:rPr lang="zh-CN" altLang="en-US" dirty="0"/>
              <a:t>为第一栏</a:t>
            </a:r>
          </a:p>
          <a:p>
            <a:r>
              <a:rPr lang="en-US" altLang="zh-CN" dirty="0"/>
              <a:t>https://</a:t>
            </a:r>
            <a:r>
              <a:rPr lang="en-US" altLang="zh-CN" dirty="0" err="1"/>
              <a:t>answersingenesis.org</a:t>
            </a:r>
            <a:r>
              <a:rPr lang="en-US" altLang="zh-CN" dirty="0"/>
              <a:t>/archaeology/ancient-</a:t>
            </a:r>
            <a:r>
              <a:rPr lang="en-US" altLang="zh-CN" dirty="0" err="1"/>
              <a:t>egypt</a:t>
            </a:r>
            <a:r>
              <a:rPr lang="en-US" altLang="zh-CN" dirty="0"/>
              <a:t>/</a:t>
            </a:r>
            <a:r>
              <a:rPr lang="en-US" altLang="zh-CN" dirty="0" err="1"/>
              <a:t>doesnt</a:t>
            </a:r>
            <a:r>
              <a:rPr lang="en-US" altLang="zh-CN" dirty="0"/>
              <a:t>-</a:t>
            </a:r>
            <a:r>
              <a:rPr lang="en-US" altLang="zh-CN" dirty="0" err="1"/>
              <a:t>egyptian</a:t>
            </a:r>
            <a:r>
              <a:rPr lang="en-US" altLang="zh-CN" dirty="0"/>
              <a:t>-chronology-prove-bible-unreliable/ </a:t>
            </a:r>
            <a:r>
              <a:rPr lang="zh-CN" altLang="en-US" dirty="0"/>
              <a:t>为</a:t>
            </a:r>
            <a:r>
              <a:rPr lang="en-US" altLang="zh-CN" dirty="0"/>
              <a:t>《</a:t>
            </a:r>
            <a:r>
              <a:rPr lang="zh-CN" altLang="en-US" dirty="0"/>
              <a:t>新答案</a:t>
            </a:r>
            <a:r>
              <a:rPr lang="en-US" altLang="zh-CN" dirty="0"/>
              <a:t>》</a:t>
            </a:r>
            <a:r>
              <a:rPr lang="zh-CN" altLang="en-US" dirty="0"/>
              <a:t>第二卷第 </a:t>
            </a:r>
            <a:r>
              <a:rPr lang="en-US" altLang="zh-CN" dirty="0"/>
              <a:t>24 </a:t>
            </a:r>
            <a:r>
              <a:rPr lang="zh-CN" altLang="en-US" dirty="0"/>
              <a:t>章的第二栏</a:t>
            </a:r>
          </a:p>
          <a:p>
            <a:r>
              <a:rPr lang="zh-CN" altLang="en-US" dirty="0"/>
              <a:t>“埃及年表难道不能证明圣经不可靠吗？”作者：</a:t>
            </a:r>
            <a:r>
              <a:rPr lang="en-US" altLang="zh-CN" dirty="0"/>
              <a:t>Elizabeth Mitchell </a:t>
            </a:r>
            <a:r>
              <a:rPr lang="zh-CN" altLang="en-US" dirty="0"/>
              <a:t>博士，</a:t>
            </a:r>
            <a:r>
              <a:rPr lang="en-US" altLang="zh-CN" dirty="0"/>
              <a:t>2010 </a:t>
            </a:r>
            <a:r>
              <a:rPr lang="zh-CN" altLang="en-US" dirty="0"/>
              <a:t>年 </a:t>
            </a:r>
            <a:r>
              <a:rPr lang="en-US" altLang="zh-CN" dirty="0"/>
              <a:t>7 </a:t>
            </a:r>
            <a:r>
              <a:rPr lang="zh-CN" altLang="en-US" dirty="0"/>
              <a:t>月 </a:t>
            </a:r>
            <a:r>
              <a:rPr lang="en-US" altLang="zh-CN" dirty="0"/>
              <a:t>22 </a:t>
            </a:r>
            <a:r>
              <a:rPr lang="zh-CN" altLang="en-US" dirty="0"/>
              <a:t>日</a:t>
            </a:r>
            <a:endParaRPr lang="en-US" altLang="zh-CN" b="0" dirty="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17546-88D2-A8CB-339C-9D99174B464F}"/>
            </a:ext>
          </a:extLst>
        </p:cNvPr>
        <p:cNvGrpSpPr/>
        <p:nvPr/>
      </p:nvGrpSpPr>
      <p:grpSpPr>
        <a:xfrm>
          <a:off x="0" y="0"/>
          <a:ext cx="0" cy="0"/>
          <a:chOff x="0" y="0"/>
          <a:chExt cx="0" cy="0"/>
        </a:xfrm>
      </p:grpSpPr>
      <p:sp>
        <p:nvSpPr>
          <p:cNvPr id="203777" name="Rectangle 7">
            <a:extLst>
              <a:ext uri="{FF2B5EF4-FFF2-40B4-BE49-F238E27FC236}">
                <a16:creationId xmlns:a16="http://schemas.microsoft.com/office/drawing/2014/main" id="{B8BFA018-2977-09B4-9EED-45E9CF856DC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a:extLst>
              <a:ext uri="{FF2B5EF4-FFF2-40B4-BE49-F238E27FC236}">
                <a16:creationId xmlns:a16="http://schemas.microsoft.com/office/drawing/2014/main" id="{8E0649B5-BB80-22EC-1052-2CE80BF5D3F3}"/>
              </a:ext>
            </a:extLst>
          </p:cNvPr>
          <p:cNvSpPr>
            <a:spLocks noGrp="1" noRot="1" noChangeAspect="1" noChangeArrowheads="1"/>
          </p:cNvSpPr>
          <p:nvPr>
            <p:ph type="sldImg"/>
          </p:nvPr>
        </p:nvSpPr>
        <p:spPr>
          <a:xfrm>
            <a:off x="1143000" y="685800"/>
            <a:ext cx="4572000" cy="3429000"/>
          </a:xfrm>
          <a:solidFill>
            <a:srgbClr val="FFFFFF"/>
          </a:solidFill>
          <a:ln/>
        </p:spPr>
      </p:sp>
      <p:sp>
        <p:nvSpPr>
          <p:cNvPr id="203779" name="Rectangle 3">
            <a:extLst>
              <a:ext uri="{FF2B5EF4-FFF2-40B4-BE49-F238E27FC236}">
                <a16:creationId xmlns:a16="http://schemas.microsoft.com/office/drawing/2014/main" id="{E5C6D8B1-17EF-D003-6DB5-DDD87312518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Critical Studies </a:t>
            </a:r>
            <a:r>
              <a:rPr lang="en-US" dirty="0">
                <a:latin typeface="Arial" charset="0"/>
              </a:rPr>
              <a:t>link address</a:t>
            </a:r>
          </a:p>
        </p:txBody>
      </p:sp>
    </p:spTree>
    <p:extLst>
      <p:ext uri="{BB962C8B-B14F-4D97-AF65-F5344CB8AC3E}">
        <p14:creationId xmlns:p14="http://schemas.microsoft.com/office/powerpoint/2010/main" val="1764803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50D358-713E-214D-BD66-A5A7BE250CD3}"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a:latin typeface="Arial" charset="0"/>
              </a:rPr>
              <a:t>https://portal.tiu.edu/uportal/teds/otdept/jhoffmeier</a:t>
            </a:r>
            <a:endParaRPr lang="en-US" altLang="zh-CN" b="1">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AFBAC8-A69C-7143-B1A7-5536ABBBE554}"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643CE6-D4C3-5A45-AD8C-73DD5BBA43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C8F927-6CC2-5D4B-A108-7D792D79E0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ja-JP" altLang="en-US"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i="1" dirty="0">
                <a:latin typeface="Arial" charset="0"/>
              </a:rPr>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i="1" dirty="0" err="1">
                <a:solidFill>
                  <a:schemeClr val="bg1"/>
                </a:solidFill>
                <a:latin typeface="Arial" charset="0"/>
              </a:rPr>
              <a:t>Menophres</a:t>
            </a:r>
            <a:r>
              <a:rPr lang="en-US" altLang="ja-JP" sz="2400" i="1" dirty="0">
                <a:solidFill>
                  <a:schemeClr val="bg1"/>
                </a:solidFill>
                <a:latin typeface="Arial" charset="0"/>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ja-JP" altLang="en-US"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endParaRPr lang="en-US" altLang="zh-CN" dirty="0">
              <a:latin typeface="Times New Roman" charset="0"/>
            </a:endParaRPr>
          </a:p>
          <a:p>
            <a:pPr eaLnBrk="1" hangingPunct="1"/>
            <a:endParaRPr lang="en-US" altLang="zh-CN" dirty="0">
              <a:latin typeface="Times New Roman" charset="0"/>
            </a:endParaRPr>
          </a:p>
          <a:p>
            <a:r>
              <a:rPr lang="zh-CN" altLang="en-US" dirty="0"/>
              <a:t>埃及编年史处于不断变化的状态，许多术语和日期存在争议。</a:t>
            </a:r>
            <a:r>
              <a:rPr lang="en-US" altLang="zh-CN" dirty="0"/>
              <a:t>E.J. </a:t>
            </a:r>
            <a:r>
              <a:rPr lang="en-US" altLang="zh-CN" dirty="0" err="1"/>
              <a:t>Bickerman</a:t>
            </a:r>
            <a:r>
              <a:rPr lang="zh-CN" altLang="en-US" dirty="0"/>
              <a:t>教授在</a:t>
            </a:r>
            <a:r>
              <a:rPr lang="en-US" altLang="zh-CN" dirty="0"/>
              <a:t>《</a:t>
            </a:r>
            <a:r>
              <a:rPr lang="zh-CN" altLang="en-US" dirty="0"/>
              <a:t>古代世界的编年史</a:t>
            </a:r>
            <a:r>
              <a:rPr lang="en-US" altLang="zh-CN" dirty="0"/>
              <a:t>》</a:t>
            </a:r>
            <a:r>
              <a:rPr lang="zh-CN" altLang="en-US" dirty="0"/>
              <a:t>（</a:t>
            </a:r>
            <a:r>
              <a:rPr lang="en-US" altLang="zh-CN" dirty="0"/>
              <a:t>1980: 83-84 </a:t>
            </a:r>
            <a:r>
              <a:rPr lang="zh-CN" altLang="en-US" dirty="0"/>
              <a:t>和 </a:t>
            </a:r>
            <a:r>
              <a:rPr lang="en-US" altLang="zh-CN" dirty="0"/>
              <a:t>106</a:t>
            </a:r>
            <a:r>
              <a:rPr lang="zh-CN" altLang="en-US" dirty="0"/>
              <a:t>页）中，恰当地称其为“法老和赫梯人的相当流动的编年史”，并补充说，拉美西斯二世的登基日期被不同的埃及学家定为公元前</a:t>
            </a:r>
            <a:r>
              <a:rPr lang="en-US" altLang="zh-CN" dirty="0"/>
              <a:t>1304</a:t>
            </a:r>
            <a:r>
              <a:rPr lang="zh-CN" altLang="en-US" dirty="0"/>
              <a:t>年、</a:t>
            </a:r>
            <a:r>
              <a:rPr lang="en-US" altLang="zh-CN" dirty="0"/>
              <a:t>1290-92</a:t>
            </a:r>
            <a:r>
              <a:rPr lang="zh-CN" altLang="en-US" dirty="0"/>
              <a:t>年或</a:t>
            </a:r>
            <a:r>
              <a:rPr lang="en-US" altLang="zh-CN" dirty="0"/>
              <a:t>1279</a:t>
            </a:r>
            <a:r>
              <a:rPr lang="zh-CN" altLang="en-US" dirty="0"/>
              <a:t>年。可靠的绝对日期，无论是天文的还是其他的，都是缺乏的，正如</a:t>
            </a:r>
            <a:r>
              <a:rPr lang="en-US" altLang="zh-CN" dirty="0"/>
              <a:t>Heinrich Otten</a:t>
            </a:r>
            <a:r>
              <a:rPr lang="zh-CN" altLang="en-US" dirty="0"/>
              <a:t>教授所指出的那样。这是一种“橡皮编年史”，可以任意拉伸或收缩，通过任意确定的统治者之间的共同统治期甚至重叠的王朝长度。被称为“</a:t>
            </a:r>
            <a:r>
              <a:rPr lang="en-US" altLang="zh-CN" dirty="0" err="1"/>
              <a:t>Menophres</a:t>
            </a:r>
            <a:r>
              <a:rPr lang="zh-CN" altLang="en-US" dirty="0"/>
              <a:t>纪元”的历法改革的可能性可能会从根本上修改现代流行的埃及编年史，因此以前的“确定”日期无法通过天文学支持。</a:t>
            </a:r>
          </a:p>
          <a:p>
            <a:r>
              <a:rPr lang="en-US" altLang="zh-CN" dirty="0">
                <a:hlinkClick r:id="rId8"/>
              </a:rPr>
              <a:t>http://en.wikipedia.org/wiki/Egyptian_chronology</a:t>
            </a:r>
            <a:endParaRPr lang="en-US" altLang="zh-CN" dirty="0"/>
          </a:p>
          <a:p>
            <a:pPr eaLnBrk="1" hangingPunct="1"/>
            <a:endParaRPr lang="en-US" altLang="zh-CN"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0D358-713E-214D-BD66-A5A7BE250CD3}"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tLang="zh-CN" b="0" dirty="0">
                <a:latin typeface="Arial" charset="0"/>
              </a:rPr>
              <a:t>The Traditional Chronology places the</a:t>
            </a:r>
            <a:r>
              <a:rPr lang="en-US" altLang="zh-CN" b="0" baseline="0" dirty="0">
                <a:latin typeface="Arial" charset="0"/>
              </a:rPr>
              <a:t> dynasties in sequence from 1 to 30, but why? This is due to the Greek ruler over Egypt called Ptolemy around </a:t>
            </a:r>
          </a:p>
          <a:p>
            <a:endParaRPr lang="en-US" altLang="zh-CN" b="0" baseline="0" dirty="0">
              <a:latin typeface="Arial" charset="0"/>
            </a:endParaRPr>
          </a:p>
          <a:p>
            <a:r>
              <a:rPr lang="en-US" altLang="zh-CN" b="0" dirty="0">
                <a:latin typeface="Arial" charset="0"/>
              </a:rPr>
              <a:t>Obviously, the Flood around 2400 BC could not occur 700</a:t>
            </a:r>
            <a:r>
              <a:rPr lang="en-US" altLang="zh-CN" b="0" baseline="0" dirty="0">
                <a:latin typeface="Arial" charset="0"/>
              </a:rPr>
              <a:t> years after the first dynasty began.</a:t>
            </a:r>
            <a:endParaRPr lang="en-US" altLang="zh-CN" b="0" dirty="0">
              <a:latin typeface="Arial" charset="0"/>
            </a:endParaRPr>
          </a:p>
          <a:p>
            <a:endParaRPr lang="en-US" altLang="zh-CN" b="0" dirty="0">
              <a:latin typeface="Arial" charset="0"/>
            </a:endParaRPr>
          </a:p>
          <a:p>
            <a:r>
              <a:rPr lang="en-US" altLang="zh-CN" b="0" dirty="0">
                <a:latin typeface="Arial" charset="0"/>
              </a:rPr>
              <a:t>See also </a:t>
            </a:r>
            <a:r>
              <a:rPr lang="en-US" b="0" dirty="0"/>
              <a:t>John F. Ashton and David Down, </a:t>
            </a:r>
            <a:r>
              <a:rPr lang="en-US" b="0" i="1" dirty="0"/>
              <a:t>Unwrapping the Pharaohs: How Egyptian Archaeology Confirms the Biblical Timeline</a:t>
            </a:r>
            <a:r>
              <a:rPr lang="en-US" b="0" i="0" baseline="0" dirty="0"/>
              <a:t> (</a:t>
            </a:r>
            <a:r>
              <a:rPr lang="en-US" b="0" dirty="0"/>
              <a:t>Green Forest, AR: Master Books, 2006). ISBN 0890514682</a:t>
            </a:r>
          </a:p>
          <a:p>
            <a:endParaRPr lang="en-US" b="0" dirty="0"/>
          </a:p>
          <a:p>
            <a:r>
              <a:rPr lang="en-US" b="0" dirty="0"/>
              <a:t>See also </a:t>
            </a:r>
            <a:r>
              <a:rPr lang="mr-IN" b="0" dirty="0"/>
              <a:t>"</a:t>
            </a:r>
            <a:r>
              <a:rPr lang="en-US" b="0" dirty="0"/>
              <a:t>Egyptian</a:t>
            </a:r>
            <a:r>
              <a:rPr lang="en-US" b="0" baseline="0" dirty="0"/>
              <a:t> Chronology,</a:t>
            </a:r>
            <a:r>
              <a:rPr lang="mr-IN" b="0" baseline="0" dirty="0"/>
              <a:t>"</a:t>
            </a:r>
            <a:r>
              <a:rPr lang="en-US" b="0" baseline="0" dirty="0"/>
              <a:t> at </a:t>
            </a:r>
            <a:r>
              <a:rPr lang="en-US" b="0" dirty="0"/>
              <a:t>http://</a:t>
            </a:r>
            <a:r>
              <a:rPr lang="en-US" b="0" dirty="0" err="1"/>
              <a:t>creationwiki.org</a:t>
            </a:r>
            <a:r>
              <a:rPr lang="en-US" b="0" dirty="0"/>
              <a:t>/Egyptian_chronology#cite_note-Jaroncyk-1 (accessed 6 August 2015)</a:t>
            </a:r>
          </a:p>
          <a:p>
            <a:endParaRPr lang="en-US" b="0" dirty="0"/>
          </a:p>
          <a:p>
            <a:r>
              <a:rPr lang="zh-CN" altLang="en-US" dirty="0"/>
              <a:t>传统编年史将王朝按顺序排列从第</a:t>
            </a:r>
            <a:r>
              <a:rPr lang="en-US" altLang="zh-CN" dirty="0"/>
              <a:t>1</a:t>
            </a:r>
            <a:r>
              <a:rPr lang="zh-CN" altLang="en-US" dirty="0"/>
              <a:t>到第</a:t>
            </a:r>
            <a:r>
              <a:rPr lang="en-US" altLang="zh-CN" dirty="0"/>
              <a:t>30</a:t>
            </a:r>
            <a:r>
              <a:rPr lang="zh-CN" altLang="en-US" dirty="0"/>
              <a:t>王朝，但为什么呢？这是由于希腊统治者托勒密（</a:t>
            </a:r>
            <a:r>
              <a:rPr lang="en-US" altLang="zh-CN" dirty="0"/>
              <a:t>Ptolemy</a:t>
            </a:r>
            <a:r>
              <a:rPr lang="zh-CN" altLang="en-US" dirty="0"/>
              <a:t>）在埃及统治时期。</a:t>
            </a:r>
          </a:p>
          <a:p>
            <a:r>
              <a:rPr lang="zh-CN" altLang="en-US" dirty="0"/>
              <a:t>显然，约公元前</a:t>
            </a:r>
            <a:r>
              <a:rPr lang="en-US" altLang="zh-CN" dirty="0"/>
              <a:t>2400</a:t>
            </a:r>
            <a:r>
              <a:rPr lang="zh-CN" altLang="en-US" dirty="0"/>
              <a:t>年的大洪水不可能发生在第一个王朝开始后的</a:t>
            </a:r>
            <a:r>
              <a:rPr lang="en-US" altLang="zh-CN" dirty="0"/>
              <a:t>700</a:t>
            </a:r>
            <a:r>
              <a:rPr lang="zh-CN" altLang="en-US" dirty="0"/>
              <a:t>年。</a:t>
            </a:r>
          </a:p>
          <a:p>
            <a:r>
              <a:rPr lang="zh-CN" altLang="en-US" dirty="0"/>
              <a:t>另见 </a:t>
            </a:r>
            <a:r>
              <a:rPr lang="en-US" altLang="zh-CN" dirty="0"/>
              <a:t>John F. Ashton </a:t>
            </a:r>
            <a:r>
              <a:rPr lang="zh-CN" altLang="en-US" dirty="0"/>
              <a:t>和 </a:t>
            </a:r>
            <a:r>
              <a:rPr lang="en-US" altLang="zh-CN" dirty="0"/>
              <a:t>David Down </a:t>
            </a:r>
            <a:r>
              <a:rPr lang="zh-CN" altLang="en-US" dirty="0"/>
              <a:t>的</a:t>
            </a:r>
            <a:r>
              <a:rPr lang="en-US" altLang="zh-CN" dirty="0"/>
              <a:t>《</a:t>
            </a:r>
            <a:r>
              <a:rPr lang="zh-CN" altLang="en-US" dirty="0"/>
              <a:t>解开法老之谜：埃及考古如何证实圣经时间线</a:t>
            </a:r>
            <a:r>
              <a:rPr lang="en-US" altLang="zh-CN" dirty="0"/>
              <a:t>》</a:t>
            </a:r>
            <a:r>
              <a:rPr lang="zh-CN" altLang="en-US" dirty="0"/>
              <a:t>（绿森林，</a:t>
            </a:r>
            <a:r>
              <a:rPr lang="en-US" altLang="zh-CN" dirty="0"/>
              <a:t>AR</a:t>
            </a:r>
            <a:r>
              <a:rPr lang="zh-CN" altLang="en-US" dirty="0"/>
              <a:t>：大师图书，</a:t>
            </a:r>
            <a:r>
              <a:rPr lang="en-US" altLang="zh-CN" dirty="0"/>
              <a:t>2006</a:t>
            </a:r>
            <a:r>
              <a:rPr lang="zh-CN" altLang="en-US" dirty="0"/>
              <a:t>年）。</a:t>
            </a:r>
            <a:r>
              <a:rPr lang="en-US" altLang="zh-CN" dirty="0"/>
              <a:t>ISBN 0890514682</a:t>
            </a:r>
          </a:p>
          <a:p>
            <a:r>
              <a:rPr lang="zh-CN" altLang="en-US" dirty="0"/>
              <a:t>另见“埃及编年史”，网址：</a:t>
            </a:r>
            <a:r>
              <a:rPr lang="en-US" altLang="zh-CN" dirty="0">
                <a:hlinkClick r:id="rId3"/>
              </a:rPr>
              <a:t>http://creationwiki.org/Egyptian_chronology#cite_note-Jaroncyk-1</a:t>
            </a:r>
            <a:r>
              <a:rPr lang="zh-CN" altLang="en-US" dirty="0">
                <a:hlinkClick r:id="rId3"/>
              </a:rPr>
              <a:t>（访问时间：</a:t>
            </a:r>
            <a:r>
              <a:rPr lang="en-US" altLang="zh-CN" dirty="0">
                <a:hlinkClick r:id="rId3"/>
              </a:rPr>
              <a:t>2015</a:t>
            </a:r>
            <a:r>
              <a:rPr lang="zh-CN" altLang="en-US" dirty="0">
                <a:hlinkClick r:id="rId3"/>
              </a:rPr>
              <a:t>年</a:t>
            </a:r>
            <a:r>
              <a:rPr lang="en-US" altLang="zh-CN" dirty="0">
                <a:hlinkClick r:id="rId3"/>
              </a:rPr>
              <a:t>8</a:t>
            </a:r>
            <a:r>
              <a:rPr lang="zh-CN" altLang="en-US" dirty="0">
                <a:hlinkClick r:id="rId3"/>
              </a:rPr>
              <a:t>月</a:t>
            </a:r>
            <a:r>
              <a:rPr lang="en-US" altLang="zh-CN" dirty="0">
                <a:hlinkClick r:id="rId3"/>
              </a:rPr>
              <a:t>6</a:t>
            </a:r>
            <a:r>
              <a:rPr lang="zh-CN" altLang="en-US" dirty="0">
                <a:hlinkClick r:id="rId3"/>
              </a:rPr>
              <a:t>日）</a:t>
            </a:r>
            <a:endParaRPr lang="zh-CN" altLang="en-US" dirty="0"/>
          </a:p>
          <a:p>
            <a:endParaRPr lang="en-US" b="0" dirty="0"/>
          </a:p>
          <a:p>
            <a:endParaRPr lang="en-US" altLang="zh-CN" b="0"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0D358-713E-214D-BD66-A5A7BE250CD3}"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en-US" altLang="zh-CN" b="0" dirty="0">
              <a:latin typeface="Arial" charset="0"/>
            </a:endParaRPr>
          </a:p>
          <a:p>
            <a:r>
              <a:rPr lang="en-US" altLang="zh-CN" b="0" dirty="0">
                <a:latin typeface="Arial" charset="0"/>
              </a:rPr>
              <a:t>See</a:t>
            </a:r>
            <a:r>
              <a:rPr lang="en-US" altLang="zh-CN" b="0" baseline="0" dirty="0">
                <a:latin typeface="Arial" charset="0"/>
              </a:rPr>
              <a:t> the film review by Dr. Elizabeth Mitchell at https://</a:t>
            </a:r>
            <a:r>
              <a:rPr lang="en-US" altLang="zh-CN" b="0" baseline="0" dirty="0" err="1">
                <a:latin typeface="Arial" charset="0"/>
              </a:rPr>
              <a:t>answersingenesis.org</a:t>
            </a:r>
            <a:r>
              <a:rPr lang="en-US" altLang="zh-CN" b="0" baseline="0" dirty="0">
                <a:latin typeface="Arial" charset="0"/>
              </a:rPr>
              <a:t>/reviews/movies/movie-review-patterns-of-evidence-</a:t>
            </a:r>
            <a:r>
              <a:rPr lang="zh-TW" altLang="en-US" b="0" baseline="0" dirty="0">
                <a:latin typeface="Arial" charset="0"/>
              </a:rPr>
              <a:t>出埃及记</a:t>
            </a:r>
            <a:r>
              <a:rPr lang="en-US" altLang="zh-CN" b="0" baseline="0" dirty="0">
                <a:latin typeface="Arial" charset="0"/>
              </a:rPr>
              <a:t>/</a:t>
            </a:r>
          </a:p>
          <a:p>
            <a:r>
              <a:rPr lang="zh-CN" altLang="en-US" b="0" dirty="0">
                <a:latin typeface="Arial" charset="0"/>
              </a:rPr>
              <a:t>请参阅伊丽莎白</a:t>
            </a:r>
            <a:r>
              <a:rPr lang="en-US" altLang="zh-CN" b="0" dirty="0">
                <a:latin typeface="Arial" charset="0"/>
              </a:rPr>
              <a:t>·</a:t>
            </a:r>
            <a:r>
              <a:rPr lang="zh-CN" altLang="en-US" b="0" dirty="0">
                <a:latin typeface="Arial" charset="0"/>
              </a:rPr>
              <a:t>米切尔博士的电影评论：</a:t>
            </a:r>
            <a:r>
              <a:rPr lang="en-US" altLang="zh-CN" b="0" dirty="0">
                <a:latin typeface="Arial" charset="0"/>
              </a:rPr>
              <a:t>https://</a:t>
            </a:r>
            <a:r>
              <a:rPr lang="en-US" altLang="zh-CN" b="0" dirty="0" err="1">
                <a:latin typeface="Arial" charset="0"/>
              </a:rPr>
              <a:t>answersingenesis.org</a:t>
            </a:r>
            <a:r>
              <a:rPr lang="en-US" altLang="zh-CN" b="0" dirty="0">
                <a:latin typeface="Arial" charset="0"/>
              </a:rPr>
              <a:t>/reviews/movies/movie-review-patterns-of-evidence-Exodus/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2015 film</a:t>
            </a:r>
            <a:r>
              <a:rPr lang="en-US" baseline="0" dirty="0"/>
              <a:t> </a:t>
            </a:r>
            <a:r>
              <a:rPr lang="mr-IN" baseline="0" dirty="0"/>
              <a:t>"</a:t>
            </a:r>
            <a:r>
              <a:rPr lang="en-US" baseline="0" dirty="0"/>
              <a:t>Patterns of Evidence</a:t>
            </a:r>
            <a:r>
              <a:rPr lang="mr-IN" baseline="0" dirty="0"/>
              <a:t>"</a:t>
            </a:r>
            <a:r>
              <a:rPr lang="en-US" baseline="0" dirty="0"/>
              <a:t> envisions Egyptian chronology as a wall with the timeline on it from 1000 BC on the right tower back to 2000 BC on the left tower. The various eras are indicated in different colors.</a:t>
            </a:r>
          </a:p>
          <a:p>
            <a:r>
              <a:rPr lang="en-US" altLang="zh-CN" dirty="0"/>
              <a:t>2015</a:t>
            </a:r>
            <a:r>
              <a:rPr lang="zh-CN" altLang="en-US" dirty="0"/>
              <a:t>年的电影</a:t>
            </a:r>
            <a:r>
              <a:rPr lang="en-US" altLang="zh-CN" dirty="0"/>
              <a:t>《</a:t>
            </a:r>
            <a:r>
              <a:rPr lang="zh-CN" altLang="en-US" dirty="0"/>
              <a:t>证据的模式</a:t>
            </a:r>
            <a:r>
              <a:rPr lang="en-US" altLang="zh-CN" dirty="0"/>
              <a:t>》</a:t>
            </a:r>
            <a:r>
              <a:rPr lang="zh-CN" altLang="en-US" dirty="0"/>
              <a:t>将埃及年代学想象成一堵墙，上面有一条时间线，从右边塔楼的公元前</a:t>
            </a:r>
            <a:r>
              <a:rPr lang="en-US" altLang="zh-CN" dirty="0"/>
              <a:t>1000</a:t>
            </a:r>
            <a:r>
              <a:rPr lang="zh-CN" altLang="en-US" dirty="0"/>
              <a:t>年延伸到左边塔楼的公元前</a:t>
            </a:r>
            <a:r>
              <a:rPr lang="en-US" altLang="zh-CN" dirty="0"/>
              <a:t>2000</a:t>
            </a:r>
            <a:r>
              <a:rPr lang="zh-CN" altLang="en-US" dirty="0"/>
              <a:t>年。不同的时代以不同的颜色表示。</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Times New Roman" charset="0"/>
              <a:ea typeface="MS PGothic" charset="0"/>
            </a:endParaRPr>
          </a:p>
        </p:txBody>
      </p:sp>
    </p:spTree>
    <p:extLst>
      <p:ext uri="{BB962C8B-B14F-4D97-AF65-F5344CB8AC3E}">
        <p14:creationId xmlns:p14="http://schemas.microsoft.com/office/powerpoint/2010/main" val="1136394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These colored eras followed one another, and the date of the </a:t>
            </a:r>
            <a:r>
              <a:rPr lang="zh-TW" altLang="en-US" dirty="0"/>
              <a:t>出埃及记</a:t>
            </a:r>
            <a:r>
              <a:rPr lang="en-US" dirty="0"/>
              <a:t> fits</a:t>
            </a:r>
            <a:r>
              <a:rPr lang="en-US" baseline="0" dirty="0"/>
              <a:t> in somewhere. The question is, where?  In this depiction held by most liberal scholars, it is in the middle of the 13</a:t>
            </a:r>
            <a:r>
              <a:rPr lang="en-US" baseline="30000" dirty="0"/>
              <a:t>th</a:t>
            </a:r>
            <a:r>
              <a:rPr lang="en-US" baseline="0" dirty="0"/>
              <a:t> century around 1250 BC. This would be in the 19</a:t>
            </a:r>
            <a:r>
              <a:rPr lang="en-US" baseline="30000" dirty="0"/>
              <a:t>th</a:t>
            </a:r>
            <a:r>
              <a:rPr lang="en-US" baseline="0" dirty="0"/>
              <a:t> dynasty according to the traditional dating of the dynasties.  Such scholars interpret archaeology and the Bible as supporting this late date. But is 1250 BC the best attested date in both archaeology and the Bible? Some do not think so, so they follow an earlier date as depicted in the arrow pointing to the left.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这些不同颜色的时代一个接一个地出现，</a:t>
            </a:r>
            <a:r>
              <a:rPr lang="en-US" altLang="zh-CN" dirty="0"/>
              <a:t>《</a:t>
            </a:r>
            <a:r>
              <a:rPr lang="zh-CN" altLang="en-US" dirty="0"/>
              <a:t>出埃及记</a:t>
            </a:r>
            <a:r>
              <a:rPr lang="en-US" altLang="zh-CN" dirty="0"/>
              <a:t>》</a:t>
            </a:r>
            <a:r>
              <a:rPr lang="zh-CN" altLang="en-US" dirty="0"/>
              <a:t>的日期适合放在其中的某个位置。问题是，在哪里呢？在大多数自由派学者的描述中，它是在公元前</a:t>
            </a:r>
            <a:r>
              <a:rPr lang="en-US" altLang="zh-CN" dirty="0"/>
              <a:t>13</a:t>
            </a:r>
            <a:r>
              <a:rPr lang="zh-CN" altLang="en-US" dirty="0"/>
              <a:t>世纪中期，大约公元前</a:t>
            </a:r>
            <a:r>
              <a:rPr lang="en-US" altLang="zh-CN" dirty="0"/>
              <a:t>1250</a:t>
            </a:r>
            <a:r>
              <a:rPr lang="zh-CN" altLang="en-US" dirty="0"/>
              <a:t>年。这将根据传统的王朝编年法处于第</a:t>
            </a:r>
            <a:r>
              <a:rPr lang="en-US" altLang="zh-CN" dirty="0"/>
              <a:t>19</a:t>
            </a:r>
            <a:r>
              <a:rPr lang="zh-CN" altLang="en-US" dirty="0"/>
              <a:t>王朝。这些学者解释考古学和圣经，认为支持这个较晚的日期。但公元前</a:t>
            </a:r>
            <a:r>
              <a:rPr lang="en-US" altLang="zh-CN" dirty="0"/>
              <a:t>1250</a:t>
            </a:r>
            <a:r>
              <a:rPr lang="zh-CN" altLang="en-US" dirty="0"/>
              <a:t>年是考古学和圣经中最好证明的日期吗？有些人不这么认为，所以他们遵循箭头指向左边所描述的更早的日期。</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Times New Roman" charset="0"/>
              <a:ea typeface="MS PGothic" charset="0"/>
            </a:endParaRPr>
          </a:p>
        </p:txBody>
      </p:sp>
    </p:spTree>
    <p:extLst>
      <p:ext uri="{BB962C8B-B14F-4D97-AF65-F5344CB8AC3E}">
        <p14:creationId xmlns:p14="http://schemas.microsoft.com/office/powerpoint/2010/main" val="37540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5400758"/>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30164609"/>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88227306"/>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31417896"/>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56548357"/>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2106424"/>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34153314"/>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5937832"/>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69405795"/>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5814969"/>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3765338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60567368"/>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zh-CN" altLang="en-US" sz="1800">
                <a:solidFill>
                  <a:srgbClr val="003300"/>
                </a:solidFill>
                <a:latin typeface="Arial" charset="0"/>
                <a:ea typeface="ＭＳ Ｐゴシック"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zh-CN" altLang="en-US" sz="1800">
                <a:solidFill>
                  <a:srgbClr val="003300"/>
                </a:solidFill>
                <a:latin typeface="Arial" charset="0"/>
                <a:ea typeface="ＭＳ Ｐゴシック"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3300"/>
                </a:solidFill>
                <a:ea typeface="ＭＳ Ｐゴシック"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zh-CN" altLang="en-US" sz="1800">
                <a:solidFill>
                  <a:srgbClr val="003300"/>
                </a:solidFill>
                <a:latin typeface="Arial" charset="0"/>
                <a:ea typeface="ＭＳ Ｐゴシック"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3300"/>
                </a:solidFill>
                <a:ea typeface="ＭＳ Ｐゴシック"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zh-CN" altLang="en-US" sz="1800">
                <a:solidFill>
                  <a:srgbClr val="003300"/>
                </a:solidFill>
                <a:latin typeface="Arial" charset="0"/>
                <a:ea typeface="ＭＳ Ｐゴシック"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a:lvl1pPr>
          </a:lstStyle>
          <a:p>
            <a:pPr>
              <a:defRPr/>
            </a:pPr>
            <a:fld id="{E7C9225D-831D-9B41-8B7A-E4ABB7F49018}" type="slidenum">
              <a:rPr lang="zh-CN" altLang="en-US"/>
              <a:pPr>
                <a:defRPr/>
              </a:pPr>
              <a:t>‹#›</a:t>
            </a:fld>
            <a:endParaRPr lang="en-US" altLang="zh-CN"/>
          </a:p>
        </p:txBody>
      </p:sp>
    </p:spTree>
    <p:extLst>
      <p:ext uri="{BB962C8B-B14F-4D97-AF65-F5344CB8AC3E}">
        <p14:creationId xmlns:p14="http://schemas.microsoft.com/office/powerpoint/2010/main" val="2858263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23AE79-7844-7144-9DDB-D267F812FDFD}" type="slidenum">
              <a:rPr lang="zh-CN" altLang="en-US"/>
              <a:pPr>
                <a:defRPr/>
              </a:pPr>
              <a:t>‹#›</a:t>
            </a:fld>
            <a:endParaRPr lang="en-US" altLang="zh-CN"/>
          </a:p>
        </p:txBody>
      </p:sp>
    </p:spTree>
    <p:extLst>
      <p:ext uri="{BB962C8B-B14F-4D97-AF65-F5344CB8AC3E}">
        <p14:creationId xmlns:p14="http://schemas.microsoft.com/office/powerpoint/2010/main" val="2443640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7B506F7-B781-1E4A-8AD8-8A017902AE4E}" type="slidenum">
              <a:rPr lang="zh-CN" altLang="en-US"/>
              <a:pPr>
                <a:defRPr/>
              </a:pPr>
              <a:t>‹#›</a:t>
            </a:fld>
            <a:endParaRPr lang="en-US" altLang="zh-CN"/>
          </a:p>
        </p:txBody>
      </p:sp>
    </p:spTree>
    <p:extLst>
      <p:ext uri="{BB962C8B-B14F-4D97-AF65-F5344CB8AC3E}">
        <p14:creationId xmlns:p14="http://schemas.microsoft.com/office/powerpoint/2010/main" val="2879014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5D723-73CF-5341-83CB-878D46AE7A73}" type="slidenum">
              <a:rPr lang="zh-CN" altLang="en-US"/>
              <a:pPr>
                <a:defRPr/>
              </a:pPr>
              <a:t>‹#›</a:t>
            </a:fld>
            <a:endParaRPr lang="en-US" altLang="zh-CN"/>
          </a:p>
        </p:txBody>
      </p:sp>
    </p:spTree>
    <p:extLst>
      <p:ext uri="{BB962C8B-B14F-4D97-AF65-F5344CB8AC3E}">
        <p14:creationId xmlns:p14="http://schemas.microsoft.com/office/powerpoint/2010/main" val="406170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48831BB-3A77-6D43-828A-03BA8613C4D6}" type="slidenum">
              <a:rPr lang="zh-CN" altLang="en-US"/>
              <a:pPr>
                <a:defRPr/>
              </a:pPr>
              <a:t>‹#›</a:t>
            </a:fld>
            <a:endParaRPr lang="en-US" altLang="zh-CN"/>
          </a:p>
        </p:txBody>
      </p:sp>
    </p:spTree>
    <p:extLst>
      <p:ext uri="{BB962C8B-B14F-4D97-AF65-F5344CB8AC3E}">
        <p14:creationId xmlns:p14="http://schemas.microsoft.com/office/powerpoint/2010/main" val="405497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B562D6A-5D79-004F-A2FB-FD1B78746CC0}" type="slidenum">
              <a:rPr lang="zh-CN" altLang="en-US"/>
              <a:pPr>
                <a:defRPr/>
              </a:pPr>
              <a:t>‹#›</a:t>
            </a:fld>
            <a:endParaRPr lang="en-US" altLang="zh-CN"/>
          </a:p>
        </p:txBody>
      </p:sp>
    </p:spTree>
    <p:extLst>
      <p:ext uri="{BB962C8B-B14F-4D97-AF65-F5344CB8AC3E}">
        <p14:creationId xmlns:p14="http://schemas.microsoft.com/office/powerpoint/2010/main" val="3469888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040A028-C03B-4B41-8C19-F253CAEC5101}" type="slidenum">
              <a:rPr lang="zh-CN" altLang="en-US"/>
              <a:pPr>
                <a:defRPr/>
              </a:pPr>
              <a:t>‹#›</a:t>
            </a:fld>
            <a:endParaRPr lang="en-US" altLang="zh-CN"/>
          </a:p>
        </p:txBody>
      </p:sp>
    </p:spTree>
    <p:extLst>
      <p:ext uri="{BB962C8B-B14F-4D97-AF65-F5344CB8AC3E}">
        <p14:creationId xmlns:p14="http://schemas.microsoft.com/office/powerpoint/2010/main" val="1143496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B792E5-F7B2-1148-BDE4-0D22E8A082E3}" type="slidenum">
              <a:rPr lang="zh-CN" altLang="en-US"/>
              <a:pPr>
                <a:defRPr/>
              </a:pPr>
              <a:t>‹#›</a:t>
            </a:fld>
            <a:endParaRPr lang="en-US" altLang="zh-CN"/>
          </a:p>
        </p:txBody>
      </p:sp>
    </p:spTree>
    <p:extLst>
      <p:ext uri="{BB962C8B-B14F-4D97-AF65-F5344CB8AC3E}">
        <p14:creationId xmlns:p14="http://schemas.microsoft.com/office/powerpoint/2010/main" val="3318984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0A94710-447C-DA46-A3C2-76689657B21D}" type="slidenum">
              <a:rPr lang="zh-CN" altLang="en-US"/>
              <a:pPr>
                <a:defRPr/>
              </a:pPr>
              <a:t>‹#›</a:t>
            </a:fld>
            <a:endParaRPr lang="en-US" altLang="zh-CN"/>
          </a:p>
        </p:txBody>
      </p:sp>
    </p:spTree>
    <p:extLst>
      <p:ext uri="{BB962C8B-B14F-4D97-AF65-F5344CB8AC3E}">
        <p14:creationId xmlns:p14="http://schemas.microsoft.com/office/powerpoint/2010/main" val="4063664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05F9453-04DF-F948-9FF8-BEEF59DFE2D9}" type="slidenum">
              <a:rPr lang="zh-CN" altLang="en-US"/>
              <a:pPr>
                <a:defRPr/>
              </a:pPr>
              <a:t>‹#›</a:t>
            </a:fld>
            <a:endParaRPr lang="en-US" altLang="zh-CN"/>
          </a:p>
        </p:txBody>
      </p:sp>
    </p:spTree>
    <p:extLst>
      <p:ext uri="{BB962C8B-B14F-4D97-AF65-F5344CB8AC3E}">
        <p14:creationId xmlns:p14="http://schemas.microsoft.com/office/powerpoint/2010/main" val="2103532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DB0C67-0FA9-3749-ACEB-01724525FB80}" type="slidenum">
              <a:rPr lang="zh-CN" altLang="en-US"/>
              <a:pPr>
                <a:defRPr/>
              </a:pPr>
              <a:t>‹#›</a:t>
            </a:fld>
            <a:endParaRPr lang="en-US" altLang="zh-CN"/>
          </a:p>
        </p:txBody>
      </p:sp>
    </p:spTree>
    <p:extLst>
      <p:ext uri="{BB962C8B-B14F-4D97-AF65-F5344CB8AC3E}">
        <p14:creationId xmlns:p14="http://schemas.microsoft.com/office/powerpoint/2010/main" val="83664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0D1A5-A694-0848-B472-136A20CAF103}" type="slidenum">
              <a:rPr lang="zh-CN" altLang="en-US"/>
              <a:pPr>
                <a:defRPr/>
              </a:pPr>
              <a:t>‹#›</a:t>
            </a:fld>
            <a:endParaRPr lang="en-US" altLang="zh-CN"/>
          </a:p>
        </p:txBody>
      </p:sp>
    </p:spTree>
    <p:extLst>
      <p:ext uri="{BB962C8B-B14F-4D97-AF65-F5344CB8AC3E}">
        <p14:creationId xmlns:p14="http://schemas.microsoft.com/office/powerpoint/2010/main" val="1966834207"/>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44E9EB-8090-6046-9D78-70EDC036E1A9}" type="slidenum">
              <a:rPr lang="zh-CN" altLang="en-US"/>
              <a:pPr>
                <a:defRPr/>
              </a:pPr>
              <a:t>‹#›</a:t>
            </a:fld>
            <a:endParaRPr lang="en-US" altLang="zh-CN"/>
          </a:p>
        </p:txBody>
      </p:sp>
    </p:spTree>
    <p:extLst>
      <p:ext uri="{BB962C8B-B14F-4D97-AF65-F5344CB8AC3E}">
        <p14:creationId xmlns:p14="http://schemas.microsoft.com/office/powerpoint/2010/main" val="110465358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347F96-61D0-7C42-8FE6-68B8BE90B530}" type="slidenum">
              <a:rPr lang="zh-CN" altLang="en-US"/>
              <a:pPr>
                <a:defRPr/>
              </a:pPr>
              <a:t>‹#›</a:t>
            </a:fld>
            <a:endParaRPr lang="en-US" altLang="zh-CN"/>
          </a:p>
        </p:txBody>
      </p:sp>
    </p:spTree>
    <p:extLst>
      <p:ext uri="{BB962C8B-B14F-4D97-AF65-F5344CB8AC3E}">
        <p14:creationId xmlns:p14="http://schemas.microsoft.com/office/powerpoint/2010/main" val="2730337665"/>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788520-7042-2546-BEA1-51830431FC1E}" type="slidenum">
              <a:rPr lang="zh-CN" altLang="en-US"/>
              <a:pPr>
                <a:defRPr/>
              </a:pPr>
              <a:t>‹#›</a:t>
            </a:fld>
            <a:endParaRPr lang="en-US" altLang="zh-CN"/>
          </a:p>
        </p:txBody>
      </p:sp>
    </p:spTree>
    <p:extLst>
      <p:ext uri="{BB962C8B-B14F-4D97-AF65-F5344CB8AC3E}">
        <p14:creationId xmlns:p14="http://schemas.microsoft.com/office/powerpoint/2010/main" val="343390160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9E8D01-FF9E-244B-ACA5-EEFF2ECAAAA1}" type="slidenum">
              <a:rPr lang="zh-CN" altLang="en-US"/>
              <a:pPr>
                <a:defRPr/>
              </a:pPr>
              <a:t>‹#›</a:t>
            </a:fld>
            <a:endParaRPr lang="en-US" altLang="zh-CN"/>
          </a:p>
        </p:txBody>
      </p:sp>
    </p:spTree>
    <p:extLst>
      <p:ext uri="{BB962C8B-B14F-4D97-AF65-F5344CB8AC3E}">
        <p14:creationId xmlns:p14="http://schemas.microsoft.com/office/powerpoint/2010/main" val="3862578109"/>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B6FF8A-A34E-EC43-B1AC-6113CE506A98}" type="slidenum">
              <a:rPr lang="zh-CN" altLang="en-US"/>
              <a:pPr>
                <a:defRPr/>
              </a:pPr>
              <a:t>‹#›</a:t>
            </a:fld>
            <a:endParaRPr lang="en-US" altLang="zh-CN"/>
          </a:p>
        </p:txBody>
      </p:sp>
    </p:spTree>
    <p:extLst>
      <p:ext uri="{BB962C8B-B14F-4D97-AF65-F5344CB8AC3E}">
        <p14:creationId xmlns:p14="http://schemas.microsoft.com/office/powerpoint/2010/main" val="986174294"/>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A2B6E3-1D54-2E4B-A5FE-9D32304992D3}" type="slidenum">
              <a:rPr lang="zh-CN" altLang="en-US"/>
              <a:pPr>
                <a:defRPr/>
              </a:pPr>
              <a:t>‹#›</a:t>
            </a:fld>
            <a:endParaRPr lang="en-US" altLang="zh-CN"/>
          </a:p>
        </p:txBody>
      </p:sp>
    </p:spTree>
    <p:extLst>
      <p:ext uri="{BB962C8B-B14F-4D97-AF65-F5344CB8AC3E}">
        <p14:creationId xmlns:p14="http://schemas.microsoft.com/office/powerpoint/2010/main" val="153041149"/>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CA5BA2-1802-F247-9B15-C0B05F10E777}" type="slidenum">
              <a:rPr lang="zh-CN" altLang="en-US"/>
              <a:pPr>
                <a:defRPr/>
              </a:pPr>
              <a:t>‹#›</a:t>
            </a:fld>
            <a:endParaRPr lang="en-US" altLang="zh-CN"/>
          </a:p>
        </p:txBody>
      </p:sp>
    </p:spTree>
    <p:extLst>
      <p:ext uri="{BB962C8B-B14F-4D97-AF65-F5344CB8AC3E}">
        <p14:creationId xmlns:p14="http://schemas.microsoft.com/office/powerpoint/2010/main" val="2611828931"/>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7ED457-3880-7A4C-9B8C-3B487F6702CD}" type="slidenum">
              <a:rPr lang="zh-CN" altLang="en-US"/>
              <a:pPr>
                <a:defRPr/>
              </a:pPr>
              <a:t>‹#›</a:t>
            </a:fld>
            <a:endParaRPr lang="en-US" altLang="zh-CN"/>
          </a:p>
        </p:txBody>
      </p:sp>
    </p:spTree>
    <p:extLst>
      <p:ext uri="{BB962C8B-B14F-4D97-AF65-F5344CB8AC3E}">
        <p14:creationId xmlns:p14="http://schemas.microsoft.com/office/powerpoint/2010/main" val="2010911721"/>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F38F47-7D39-004D-9D09-88EE96C2D894}" type="slidenum">
              <a:rPr lang="zh-CN" altLang="en-US"/>
              <a:pPr>
                <a:defRPr/>
              </a:pPr>
              <a:t>‹#›</a:t>
            </a:fld>
            <a:endParaRPr lang="en-US" altLang="zh-CN"/>
          </a:p>
        </p:txBody>
      </p:sp>
    </p:spTree>
    <p:extLst>
      <p:ext uri="{BB962C8B-B14F-4D97-AF65-F5344CB8AC3E}">
        <p14:creationId xmlns:p14="http://schemas.microsoft.com/office/powerpoint/2010/main" val="3195044923"/>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D3E8C2-6BF1-3341-B921-DF008000ACA8}" type="slidenum">
              <a:rPr lang="zh-CN" altLang="en-US"/>
              <a:pPr>
                <a:defRPr/>
              </a:pPr>
              <a:t>‹#›</a:t>
            </a:fld>
            <a:endParaRPr lang="en-US" altLang="zh-CN"/>
          </a:p>
        </p:txBody>
      </p:sp>
    </p:spTree>
    <p:extLst>
      <p:ext uri="{BB962C8B-B14F-4D97-AF65-F5344CB8AC3E}">
        <p14:creationId xmlns:p14="http://schemas.microsoft.com/office/powerpoint/2010/main" val="374196800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2555E0-348E-FD40-9607-96A2DA9F3D49}" type="slidenum">
              <a:rPr lang="zh-CN" altLang="en-US"/>
              <a:pPr>
                <a:defRPr/>
              </a:pPr>
              <a:t>‹#›</a:t>
            </a:fld>
            <a:endParaRPr lang="en-US" altLang="zh-CN"/>
          </a:p>
        </p:txBody>
      </p:sp>
    </p:spTree>
    <p:extLst>
      <p:ext uri="{BB962C8B-B14F-4D97-AF65-F5344CB8AC3E}">
        <p14:creationId xmlns:p14="http://schemas.microsoft.com/office/powerpoint/2010/main" val="178421653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78139572"/>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46036672"/>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68773214"/>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45145885"/>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46782824"/>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41114036"/>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1884242"/>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56449540"/>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1887325"/>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61775230"/>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60534765"/>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16419632"/>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fld id="{1D7FEFD6-6211-4851-BB30-C1EBE94097A9}" type="slidenum">
              <a:rPr lang="zh-CN" altLang="en-US"/>
              <a:pPr/>
              <a:t>‹#›</a:t>
            </a:fld>
            <a:endParaRPr lang="en-US" altLang="zh-CN"/>
          </a:p>
        </p:txBody>
      </p:sp>
    </p:spTree>
    <p:extLst>
      <p:ext uri="{BB962C8B-B14F-4D97-AF65-F5344CB8AC3E}">
        <p14:creationId xmlns:p14="http://schemas.microsoft.com/office/powerpoint/2010/main" val="1056572497"/>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fld id="{FE25436E-CB4F-41F9-AC22-3AEFFB3CBF5E}" type="slidenum">
              <a:rPr lang="zh-CN" altLang="en-US"/>
              <a:pPr/>
              <a:t>‹#›</a:t>
            </a:fld>
            <a:endParaRPr lang="en-US" altLang="zh-CN"/>
          </a:p>
        </p:txBody>
      </p:sp>
    </p:spTree>
    <p:extLst>
      <p:ext uri="{BB962C8B-B14F-4D97-AF65-F5344CB8AC3E}">
        <p14:creationId xmlns:p14="http://schemas.microsoft.com/office/powerpoint/2010/main" val="1285210774"/>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fld id="{B82EA593-9601-4635-808F-2F9998788DEF}" type="slidenum">
              <a:rPr lang="zh-CN" altLang="en-US"/>
              <a:pPr/>
              <a:t>‹#›</a:t>
            </a:fld>
            <a:endParaRPr lang="en-US" altLang="zh-CN"/>
          </a:p>
        </p:txBody>
      </p:sp>
    </p:spTree>
    <p:extLst>
      <p:ext uri="{BB962C8B-B14F-4D97-AF65-F5344CB8AC3E}">
        <p14:creationId xmlns:p14="http://schemas.microsoft.com/office/powerpoint/2010/main" val="239133988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fld id="{FC88776E-31A3-4574-B2A9-96C909C4A9CA}" type="slidenum">
              <a:rPr lang="zh-CN" altLang="en-US"/>
              <a:pPr/>
              <a:t>‹#›</a:t>
            </a:fld>
            <a:endParaRPr lang="en-US" altLang="zh-CN"/>
          </a:p>
        </p:txBody>
      </p:sp>
    </p:spTree>
    <p:extLst>
      <p:ext uri="{BB962C8B-B14F-4D97-AF65-F5344CB8AC3E}">
        <p14:creationId xmlns:p14="http://schemas.microsoft.com/office/powerpoint/2010/main" val="2183706127"/>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fld id="{F6EA45B6-5119-4ACE-BD79-B29230226F57}" type="slidenum">
              <a:rPr lang="zh-CN" altLang="en-US"/>
              <a:pPr/>
              <a:t>‹#›</a:t>
            </a:fld>
            <a:endParaRPr lang="en-US" altLang="zh-CN"/>
          </a:p>
        </p:txBody>
      </p:sp>
    </p:spTree>
    <p:extLst>
      <p:ext uri="{BB962C8B-B14F-4D97-AF65-F5344CB8AC3E}">
        <p14:creationId xmlns:p14="http://schemas.microsoft.com/office/powerpoint/2010/main" val="2176292488"/>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fld id="{82D298FB-76E5-4D37-ABBA-5750DE11C75F}" type="slidenum">
              <a:rPr lang="zh-CN" altLang="en-US"/>
              <a:pPr/>
              <a:t>‹#›</a:t>
            </a:fld>
            <a:endParaRPr lang="en-US" altLang="zh-CN"/>
          </a:p>
        </p:txBody>
      </p:sp>
    </p:spTree>
    <p:extLst>
      <p:ext uri="{BB962C8B-B14F-4D97-AF65-F5344CB8AC3E}">
        <p14:creationId xmlns:p14="http://schemas.microsoft.com/office/powerpoint/2010/main" val="585830441"/>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fld id="{196BD4A3-94CA-4555-B620-A72D7BD339C8}" type="slidenum">
              <a:rPr lang="zh-CN" altLang="en-US"/>
              <a:pPr/>
              <a:t>‹#›</a:t>
            </a:fld>
            <a:endParaRPr lang="en-US" altLang="zh-CN"/>
          </a:p>
        </p:txBody>
      </p:sp>
    </p:spTree>
    <p:extLst>
      <p:ext uri="{BB962C8B-B14F-4D97-AF65-F5344CB8AC3E}">
        <p14:creationId xmlns:p14="http://schemas.microsoft.com/office/powerpoint/2010/main" val="1662666603"/>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fld id="{4B027CB9-79B1-4E1A-BAFD-309345A4D351}" type="slidenum">
              <a:rPr lang="zh-CN" altLang="en-US"/>
              <a:pPr/>
              <a:t>‹#›</a:t>
            </a:fld>
            <a:endParaRPr lang="en-US" altLang="zh-CN"/>
          </a:p>
        </p:txBody>
      </p:sp>
    </p:spTree>
    <p:extLst>
      <p:ext uri="{BB962C8B-B14F-4D97-AF65-F5344CB8AC3E}">
        <p14:creationId xmlns:p14="http://schemas.microsoft.com/office/powerpoint/2010/main" val="367924510"/>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fld id="{45EE9836-3F65-44FD-A715-6CDACC521AB9}" type="slidenum">
              <a:rPr lang="zh-CN" altLang="en-US"/>
              <a:pPr/>
              <a:t>‹#›</a:t>
            </a:fld>
            <a:endParaRPr lang="en-US" altLang="zh-CN"/>
          </a:p>
        </p:txBody>
      </p:sp>
    </p:spTree>
    <p:extLst>
      <p:ext uri="{BB962C8B-B14F-4D97-AF65-F5344CB8AC3E}">
        <p14:creationId xmlns:p14="http://schemas.microsoft.com/office/powerpoint/2010/main" val="3318636511"/>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fld id="{3ED25737-FCBD-4D90-9378-69327EB6C864}" type="slidenum">
              <a:rPr lang="zh-CN" altLang="en-US"/>
              <a:pPr/>
              <a:t>‹#›</a:t>
            </a:fld>
            <a:endParaRPr lang="en-US" altLang="zh-CN"/>
          </a:p>
        </p:txBody>
      </p:sp>
    </p:spTree>
    <p:extLst>
      <p:ext uri="{BB962C8B-B14F-4D97-AF65-F5344CB8AC3E}">
        <p14:creationId xmlns:p14="http://schemas.microsoft.com/office/powerpoint/2010/main" val="1796038975"/>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fld id="{3500B343-27E0-4B92-AECF-1D377C758FAE}" type="slidenum">
              <a:rPr lang="zh-CN" altLang="en-US"/>
              <a:pPr/>
              <a:t>‹#›</a:t>
            </a:fld>
            <a:endParaRPr lang="en-US" altLang="zh-CN"/>
          </a:p>
        </p:txBody>
      </p:sp>
    </p:spTree>
    <p:extLst>
      <p:ext uri="{BB962C8B-B14F-4D97-AF65-F5344CB8AC3E}">
        <p14:creationId xmlns:p14="http://schemas.microsoft.com/office/powerpoint/2010/main" val="34191215"/>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fld id="{2B5444B6-0014-4FD0-AE19-100AD103A0B3}" type="slidenum">
              <a:rPr lang="zh-CN" altLang="en-US"/>
              <a:pPr/>
              <a:t>‹#›</a:t>
            </a:fld>
            <a:endParaRPr lang="en-US" altLang="zh-CN"/>
          </a:p>
        </p:txBody>
      </p:sp>
    </p:spTree>
    <p:extLst>
      <p:ext uri="{BB962C8B-B14F-4D97-AF65-F5344CB8AC3E}">
        <p14:creationId xmlns:p14="http://schemas.microsoft.com/office/powerpoint/2010/main" val="336702659"/>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1276909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2810203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42457470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783456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874004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6979943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43881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1398261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40173606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8811757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17474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434072589"/>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 id="214748456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3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3300"/>
              </a:solidFill>
              <a:ea typeface="ＭＳ Ｐゴシック" charset="0"/>
            </a:endParaRPr>
          </a:p>
        </p:txBody>
      </p:sp>
      <p:sp>
        <p:nvSpPr>
          <p:cNvPr id="153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zh-CN" altLang="en-US" sz="1800">
              <a:solidFill>
                <a:srgbClr val="003300"/>
              </a:solidFill>
              <a:latin typeface="Arial" charset="0"/>
              <a:ea typeface="ＭＳ Ｐゴシック" charset="0"/>
            </a:endParaRPr>
          </a:p>
        </p:txBody>
      </p:sp>
      <p:sp>
        <p:nvSpPr>
          <p:cNvPr id="15360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zh-CN" altLang="en-US" sz="1800">
              <a:solidFill>
                <a:srgbClr val="003300"/>
              </a:solidFill>
              <a:latin typeface="Arial" charset="0"/>
              <a:ea typeface="ＭＳ Ｐゴシック" charset="0"/>
            </a:endParaRPr>
          </a:p>
        </p:txBody>
      </p:sp>
      <p:sp>
        <p:nvSpPr>
          <p:cNvPr id="15360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zh-CN" altLang="en-US" sz="1800">
              <a:solidFill>
                <a:srgbClr val="003300"/>
              </a:solidFill>
              <a:latin typeface="Arial" charset="0"/>
              <a:ea typeface="ＭＳ Ｐゴシック" charset="0"/>
            </a:endParaRPr>
          </a:p>
        </p:txBody>
      </p:sp>
      <p:sp>
        <p:nvSpPr>
          <p:cNvPr id="153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3300"/>
              </a:solidFill>
              <a:ea typeface="ＭＳ Ｐゴシック" charset="0"/>
            </a:endParaRPr>
          </a:p>
        </p:txBody>
      </p:sp>
      <p:sp>
        <p:nvSpPr>
          <p:cNvPr id="153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zh-CN" altLang="en-US" sz="1800">
              <a:solidFill>
                <a:srgbClr val="003300"/>
              </a:solidFill>
              <a:latin typeface="Arial" charset="0"/>
              <a:ea typeface="ＭＳ Ｐゴシック"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a:ea typeface="+mn-ea"/>
                <a:cs typeface="+mn-cs"/>
              </a:defRPr>
            </a:lvl1pPr>
          </a:lstStyle>
          <a:p>
            <a:pPr>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a:ea typeface="+mn-ea"/>
                <a:cs typeface="+mn-cs"/>
              </a:defRPr>
            </a:lvl1pPr>
          </a:lstStyle>
          <a:p>
            <a:pPr>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a:defRPr/>
            </a:pPr>
            <a:fld id="{88560274-3078-FB45-A498-77F92B40A734}" type="slidenum">
              <a:rPr lang="zh-CN" altLang="en-US"/>
              <a:pPr>
                <a:defRPr/>
              </a:pPr>
              <a:t>‹#›</a:t>
            </a:fld>
            <a:endParaRPr lang="en-US" altLang="zh-CN"/>
          </a:p>
        </p:txBody>
      </p:sp>
    </p:spTree>
    <p:extLst>
      <p:ext uri="{BB962C8B-B14F-4D97-AF65-F5344CB8AC3E}">
        <p14:creationId xmlns:p14="http://schemas.microsoft.com/office/powerpoint/2010/main" val="590483626"/>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 id="2147484581" r:id="rId7"/>
    <p:sldLayoutId id="2147484582" r:id="rId8"/>
    <p:sldLayoutId id="2147484583" r:id="rId9"/>
    <p:sldLayoutId id="2147484584" r:id="rId10"/>
    <p:sldLayoutId id="2147484585"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charset="0"/>
          <a:cs typeface="Geneva"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Geneva" pitchFamily="-108"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27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S PGothic" charset="0"/>
                <a:cs typeface="MS PGothic" charset="0"/>
              </a:defRPr>
            </a:lvl1pPr>
          </a:lstStyle>
          <a:p>
            <a:pPr>
              <a:defRPr/>
            </a:pPr>
            <a:fld id="{60D2804D-427B-2F46-B1B8-E5A9DFD1C145}" type="slidenum">
              <a:rPr lang="zh-CN" altLang="en-US"/>
              <a:pPr>
                <a:defRPr/>
              </a:pPr>
              <a:t>‹#›</a:t>
            </a:fld>
            <a:endParaRPr lang="en-US" altLang="zh-CN"/>
          </a:p>
        </p:txBody>
      </p:sp>
    </p:spTree>
    <p:extLst>
      <p:ext uri="{BB962C8B-B14F-4D97-AF65-F5344CB8AC3E}">
        <p14:creationId xmlns:p14="http://schemas.microsoft.com/office/powerpoint/2010/main" val="4059194053"/>
      </p:ext>
    </p:extLst>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 id="214748459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a:defRPr/>
            </a:pPr>
            <a:fld id="{A31E5F00-BB11-4A42-9D56-5146592E238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2203205"/>
      </p:ext>
    </p:extLst>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 id="214748461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0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ea typeface="ＭＳ Ｐゴシック" pitchFamily="34" charset="-128"/>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ea typeface="ＭＳ Ｐゴシック" pitchFamily="34" charset="-128"/>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4D437B5D-B969-40AF-92AA-41975D8FE8CB}" type="slidenum">
              <a:rPr lang="zh-CN" altLang="en-US" smtClean="0">
                <a:ea typeface="ＭＳ Ｐゴシック" pitchFamily="34" charset="-128"/>
              </a:rPr>
              <a:pPr/>
              <a:t>‹#›</a:t>
            </a:fld>
            <a:endParaRPr lang="en-US" altLang="zh-CN">
              <a:ea typeface="ＭＳ Ｐゴシック" pitchFamily="34" charset="-128"/>
            </a:endParaRPr>
          </a:p>
        </p:txBody>
      </p:sp>
    </p:spTree>
    <p:extLst>
      <p:ext uri="{BB962C8B-B14F-4D97-AF65-F5344CB8AC3E}">
        <p14:creationId xmlns:p14="http://schemas.microsoft.com/office/powerpoint/2010/main" val="2005404204"/>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 id="214748462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3507661426"/>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10.emf"/><Relationship Id="rId5" Type="http://schemas.openxmlformats.org/officeDocument/2006/relationships/oleObject" Target="../embeddings/oleObject1.bin"/><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E65EF485-203A-6F45-8F6F-8F8E3F64D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0"/>
            <a:ext cx="7921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25641" name="Rectangle 9"/>
          <p:cNvSpPr>
            <a:spLocks noGrp="1" noChangeArrowheads="1"/>
          </p:cNvSpPr>
          <p:nvPr>
            <p:ph type="title" idx="4294967295"/>
          </p:nvPr>
        </p:nvSpPr>
        <p:spPr>
          <a:xfrm>
            <a:off x="0" y="2052638"/>
            <a:ext cx="9144000" cy="221615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ja-JP" altLang="en-US" sz="8800" b="1" kern="1200">
                <a:solidFill>
                  <a:srgbClr val="FFFFFF"/>
                </a:solidFill>
                <a:effectLst>
                  <a:glow rad="127000">
                    <a:srgbClr val="000000"/>
                  </a:glow>
                </a:effectLst>
                <a:latin typeface="Arial" charset="0"/>
                <a:ea typeface="ＭＳ Ｐゴシック" charset="0"/>
              </a:rPr>
              <a:t>埃及的历史</a:t>
            </a:r>
            <a:endParaRPr lang="en-US" sz="8800" b="1" kern="1200" dirty="0">
              <a:solidFill>
                <a:srgbClr val="FFFFFF"/>
              </a:solidFill>
              <a:effectLst>
                <a:glow rad="127000">
                  <a:srgbClr val="000000"/>
                </a:glow>
              </a:effectLst>
              <a:latin typeface="Arial" charset="0"/>
              <a:ea typeface="ＭＳ Ｐゴシック" charset="0"/>
            </a:endParaRPr>
          </a:p>
        </p:txBody>
      </p:sp>
      <p:sp>
        <p:nvSpPr>
          <p:cNvPr id="10" name="Rectangle 2">
            <a:extLst>
              <a:ext uri="{FF2B5EF4-FFF2-40B4-BE49-F238E27FC236}">
                <a16:creationId xmlns:a16="http://schemas.microsoft.com/office/drawing/2014/main" id="{3AA65712-8CA7-664F-9C97-DA443B33C084}"/>
              </a:ext>
            </a:extLst>
          </p:cNvPr>
          <p:cNvSpPr txBox="1">
            <a:spLocks noChangeArrowheads="1"/>
          </p:cNvSpPr>
          <p:nvPr/>
        </p:nvSpPr>
        <p:spPr bwMode="auto">
          <a:xfrm>
            <a:off x="7055" y="4500004"/>
            <a:ext cx="92230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New View</a:t>
            </a:r>
          </a:p>
        </p:txBody>
      </p:sp>
      <p:sp>
        <p:nvSpPr>
          <p:cNvPr id="11" name="Rectangle 10">
            <a:extLst>
              <a:ext uri="{FF2B5EF4-FFF2-40B4-BE49-F238E27FC236}">
                <a16:creationId xmlns:a16="http://schemas.microsoft.com/office/drawing/2014/main" id="{7D904490-06CB-3E41-B41F-DCD54477602F}"/>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912763405"/>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6021288"/>
            <a:ext cx="8964488" cy="836712"/>
          </a:xfrm>
        </p:spPr>
        <p:txBody>
          <a:bodyPr/>
          <a:lstStyle/>
          <a:p>
            <a:r>
              <a:rPr lang="zh-TW" altLang="en-US" b="1" dirty="0">
                <a:solidFill>
                  <a:schemeClr val="bg1"/>
                </a:solidFill>
                <a:effectLst>
                  <a:glow rad="355600">
                    <a:schemeClr val="tx1"/>
                  </a:glow>
                </a:effectLst>
              </a:rPr>
              <a:t>出埃及记</a:t>
            </a:r>
            <a:r>
              <a:rPr lang="ja-JP" altLang="en-US" b="1">
                <a:solidFill>
                  <a:schemeClr val="bg1"/>
                </a:solidFill>
                <a:effectLst>
                  <a:glow rad="355600">
                    <a:schemeClr val="tx1"/>
                  </a:glow>
                </a:effectLst>
              </a:rPr>
              <a:t>早期</a:t>
            </a:r>
            <a:r>
              <a:rPr lang="en-US" b="1" dirty="0">
                <a:solidFill>
                  <a:schemeClr val="bg1"/>
                </a:solidFill>
                <a:effectLst>
                  <a:glow rad="355600">
                    <a:schemeClr val="tx1"/>
                  </a:glow>
                </a:effectLst>
              </a:rPr>
              <a:t> (1450 BC)</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392"/>
            <a:ext cx="9132221" cy="6087275"/>
          </a:xfrm>
          <a:prstGeom prst="rect">
            <a:avLst/>
          </a:prstGeom>
        </p:spPr>
      </p:pic>
      <p:sp>
        <p:nvSpPr>
          <p:cNvPr id="4" name="Title 1"/>
          <p:cNvSpPr txBox="1">
            <a:spLocks/>
          </p:cNvSpPr>
          <p:nvPr/>
        </p:nvSpPr>
        <p:spPr bwMode="auto">
          <a:xfrm>
            <a:off x="5076056" y="2088232"/>
            <a:ext cx="2623643" cy="83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出埃及记</a:t>
            </a:r>
            <a:r>
              <a:rPr kumimoji="0" lang="ja-JP" altLang="en-US" sz="24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早期</a:t>
            </a: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a:t>
            </a:r>
            <a:r>
              <a:rPr kumimoji="0" lang="ja-JP" altLang="en-US" sz="24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公元前</a:t>
            </a: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1450 BC)</a:t>
            </a:r>
          </a:p>
        </p:txBody>
      </p:sp>
      <p:sp>
        <p:nvSpPr>
          <p:cNvPr id="5" name="Down Arrow 4"/>
          <p:cNvSpPr/>
          <p:nvPr/>
        </p:nvSpPr>
        <p:spPr bwMode="auto">
          <a:xfrm>
            <a:off x="5076056" y="2564904"/>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1" name="Title 1">
            <a:extLst>
              <a:ext uri="{FF2B5EF4-FFF2-40B4-BE49-F238E27FC236}">
                <a16:creationId xmlns:a16="http://schemas.microsoft.com/office/drawing/2014/main" id="{D39F603B-1125-2449-8F3B-66FB3A636468}"/>
              </a:ext>
            </a:extLst>
          </p:cNvPr>
          <p:cNvSpPr txBox="1">
            <a:spLocks/>
          </p:cNvSpPr>
          <p:nvPr/>
        </p:nvSpPr>
        <p:spPr bwMode="auto">
          <a:xfrm>
            <a:off x="4572000" y="3645024"/>
            <a:ext cx="2952328"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新的国度</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2" name="Title 1">
            <a:extLst>
              <a:ext uri="{FF2B5EF4-FFF2-40B4-BE49-F238E27FC236}">
                <a16:creationId xmlns:a16="http://schemas.microsoft.com/office/drawing/2014/main" id="{D236D796-1851-0B44-8B12-D821CE84BD3F}"/>
              </a:ext>
            </a:extLst>
          </p:cNvPr>
          <p:cNvSpPr txBox="1">
            <a:spLocks/>
          </p:cNvSpPr>
          <p:nvPr/>
        </p:nvSpPr>
        <p:spPr bwMode="auto">
          <a:xfrm>
            <a:off x="1547665" y="3645024"/>
            <a:ext cx="2448272"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中期国度</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3" name="Title 1">
            <a:extLst>
              <a:ext uri="{FF2B5EF4-FFF2-40B4-BE49-F238E27FC236}">
                <a16:creationId xmlns:a16="http://schemas.microsoft.com/office/drawing/2014/main" id="{DF294C84-7CA3-274A-A642-DB58BF0584EC}"/>
              </a:ext>
            </a:extLst>
          </p:cNvPr>
          <p:cNvSpPr txBox="1">
            <a:spLocks/>
          </p:cNvSpPr>
          <p:nvPr/>
        </p:nvSpPr>
        <p:spPr bwMode="auto">
          <a:xfrm>
            <a:off x="7060925"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1000s </a:t>
            </a:r>
            <a:b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br>
            <a:r>
              <a:rPr kumimoji="0" lang="ja-JP" altLang="en-US" sz="24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公元前</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4" name="Title 1">
            <a:extLst>
              <a:ext uri="{FF2B5EF4-FFF2-40B4-BE49-F238E27FC236}">
                <a16:creationId xmlns:a16="http://schemas.microsoft.com/office/drawing/2014/main" id="{FF1CD459-1B6A-4F41-A7CB-B1294B3D7583}"/>
              </a:ext>
            </a:extLst>
          </p:cNvPr>
          <p:cNvSpPr txBox="1">
            <a:spLocks/>
          </p:cNvSpPr>
          <p:nvPr/>
        </p:nvSpPr>
        <p:spPr bwMode="auto">
          <a:xfrm>
            <a:off x="0"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2000s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公元前</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423658179"/>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en-US" b="1" dirty="0">
                <a:solidFill>
                  <a:schemeClr val="bg1"/>
                </a:solidFill>
                <a:effectLst>
                  <a:glow rad="355600">
                    <a:schemeClr val="tx1"/>
                  </a:glow>
                </a:effectLst>
              </a:rPr>
              <a:t>City of Avaris</a:t>
            </a: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4293159143"/>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en-US" b="1" dirty="0">
                <a:solidFill>
                  <a:schemeClr val="bg1"/>
                </a:solidFill>
                <a:effectLst>
                  <a:glow rad="355600">
                    <a:schemeClr val="tx1"/>
                  </a:glow>
                </a:effectLst>
              </a:rPr>
              <a:t>City of Avaris</a:t>
            </a: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en-US" b="1" kern="0" dirty="0">
                <a:solidFill>
                  <a:schemeClr val="bg1"/>
                </a:solidFill>
                <a:effectLst>
                  <a:glow rad="355600">
                    <a:schemeClr val="tx1"/>
                  </a:glow>
                </a:effectLst>
              </a:rPr>
              <a:t>Beneath Rameses</a:t>
            </a: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1015663"/>
          </a:xfrm>
          <a:prstGeom prst="rect">
            <a:avLst/>
          </a:prstGeom>
          <a:solidFill>
            <a:srgbClr val="000090"/>
          </a:solidFill>
        </p:spPr>
        <p:txBody>
          <a:bodyPr wrap="square" rtlCol="0">
            <a:spAutoFit/>
          </a:bodyPr>
          <a:lstStyle/>
          <a:p>
            <a:pPr defTabSz="914400" eaLnBrk="0" fontAlgn="base" hangingPunct="0">
              <a:spcBef>
                <a:spcPct val="0"/>
              </a:spcBef>
              <a:spcAft>
                <a:spcPct val="0"/>
              </a:spcAft>
            </a:pPr>
            <a:r>
              <a:rPr lang="mr-IN" altLang="zh-CN" sz="2000" b="1" dirty="0">
                <a:solidFill>
                  <a:srgbClr val="FFFFFF"/>
                </a:solidFill>
                <a:effectLst>
                  <a:glow rad="127000">
                    <a:srgbClr val="000000"/>
                  </a:glow>
                </a:effectLst>
                <a:latin typeface="Arial"/>
                <a:ea typeface="ＭＳ Ｐゴシック" charset="0"/>
                <a:cs typeface="Arial"/>
              </a:rPr>
              <a:t>"</a:t>
            </a:r>
            <a:r>
              <a:rPr lang="en-US" altLang="zh-CN" sz="2000" b="1" dirty="0">
                <a:solidFill>
                  <a:srgbClr val="FFFFFF"/>
                </a:solidFill>
                <a:effectLst>
                  <a:glow rad="127000">
                    <a:srgbClr val="000000"/>
                  </a:glow>
                </a:effectLst>
                <a:latin typeface="Arial"/>
                <a:ea typeface="ＭＳ Ｐゴシック" charset="0"/>
                <a:cs typeface="Arial"/>
              </a:rPr>
              <a:t>Patterns of Evidence</a:t>
            </a:r>
            <a:r>
              <a:rPr lang="mr-IN" altLang="zh-CN" sz="2000" b="1" dirty="0">
                <a:solidFill>
                  <a:srgbClr val="FFFFFF"/>
                </a:solidFill>
                <a:effectLst>
                  <a:glow rad="127000">
                    <a:srgbClr val="000000"/>
                  </a:glow>
                </a:effectLst>
                <a:latin typeface="Arial"/>
                <a:ea typeface="ＭＳ Ｐゴシック" charset="0"/>
                <a:cs typeface="Arial"/>
              </a:rPr>
              <a:t>"</a:t>
            </a:r>
            <a:r>
              <a:rPr lang="en-US" altLang="zh-CN" sz="2000" b="1" dirty="0">
                <a:solidFill>
                  <a:srgbClr val="FFFFFF"/>
                </a:solidFill>
                <a:effectLst>
                  <a:glow rad="127000">
                    <a:srgbClr val="000000"/>
                  </a:glow>
                </a:effectLst>
                <a:latin typeface="Arial"/>
                <a:ea typeface="ＭＳ Ｐゴシック" charset="0"/>
                <a:cs typeface="Arial"/>
              </a:rPr>
              <a:t> is a film by Timothy Mahoney (Thinking Man Films, 2015) that presents amazing archaeological evidence for the Early Exodus discovered by Dr. David </a:t>
            </a:r>
            <a:r>
              <a:rPr lang="en-US" altLang="zh-CN" sz="2000" b="1" dirty="0" err="1">
                <a:solidFill>
                  <a:srgbClr val="FFFFFF"/>
                </a:solidFill>
                <a:effectLst>
                  <a:glow rad="127000">
                    <a:srgbClr val="000000"/>
                  </a:glow>
                </a:effectLst>
                <a:latin typeface="Arial"/>
                <a:ea typeface="ＭＳ Ｐゴシック" charset="0"/>
                <a:cs typeface="Arial"/>
              </a:rPr>
              <a:t>Rohl</a:t>
            </a:r>
            <a:r>
              <a:rPr lang="en-US" altLang="zh-CN" sz="2000" b="1" dirty="0">
                <a:solidFill>
                  <a:srgbClr val="FFFFFF"/>
                </a:solidFill>
                <a:effectLst>
                  <a:glow rad="127000">
                    <a:srgbClr val="000000"/>
                  </a:glow>
                </a:effectLst>
                <a:latin typeface="Arial"/>
                <a:ea typeface="ＭＳ Ｐゴシック" charset="0"/>
                <a:cs typeface="Arial"/>
              </a:rPr>
              <a:t>, an agnostic Egyptologist.</a:t>
            </a:r>
          </a:p>
        </p:txBody>
      </p:sp>
    </p:spTree>
    <p:extLst>
      <p:ext uri="{BB962C8B-B14F-4D97-AF65-F5344CB8AC3E}">
        <p14:creationId xmlns:p14="http://schemas.microsoft.com/office/powerpoint/2010/main" val="422354540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 y="0"/>
            <a:ext cx="9068430" cy="6858000"/>
          </a:xfrm>
          <a:prstGeom prst="rect">
            <a:avLst/>
          </a:prstGeom>
        </p:spPr>
      </p:pic>
      <p:sp>
        <p:nvSpPr>
          <p:cNvPr id="2" name="Title 1"/>
          <p:cNvSpPr>
            <a:spLocks noGrp="1"/>
          </p:cNvSpPr>
          <p:nvPr>
            <p:ph type="title"/>
          </p:nvPr>
        </p:nvSpPr>
        <p:spPr>
          <a:xfrm>
            <a:off x="5868144" y="692696"/>
            <a:ext cx="3131840" cy="2232248"/>
          </a:xfrm>
        </p:spPr>
        <p:txBody>
          <a:bodyPr/>
          <a:lstStyle/>
          <a:p>
            <a:r>
              <a:rPr lang="ja-JP" altLang="en-US" b="1">
                <a:solidFill>
                  <a:schemeClr val="bg1"/>
                </a:solidFill>
                <a:effectLst>
                  <a:glow rad="355600">
                    <a:schemeClr val="tx1"/>
                  </a:glow>
                </a:effectLst>
              </a:rPr>
              <a:t>阿瓦里斯市</a:t>
            </a:r>
            <a:endParaRPr lang="en-US" b="1" dirty="0">
              <a:solidFill>
                <a:schemeClr val="bg1"/>
              </a:solidFill>
              <a:effectLst>
                <a:glow rad="355600">
                  <a:schemeClr val="tx1"/>
                </a:glow>
              </a:effectLst>
            </a:endParaRPr>
          </a:p>
        </p:txBody>
      </p:sp>
      <p:sp>
        <p:nvSpPr>
          <p:cNvPr id="5" name="Title 1"/>
          <p:cNvSpPr txBox="1">
            <a:spLocks/>
          </p:cNvSpPr>
          <p:nvPr/>
        </p:nvSpPr>
        <p:spPr bwMode="auto">
          <a:xfrm>
            <a:off x="179512" y="260648"/>
            <a:ext cx="5688632" cy="540060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有人说</a:t>
            </a:r>
            <a:r>
              <a:rPr kumimoji="0" lang="en-US" altLang="ja-JP"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ja-JP" altLang="en-US" sz="32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出埃及记</a:t>
            </a:r>
            <a:r>
              <a:rPr kumimoji="0" lang="en-US" altLang="ja-JP"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ja-JP" altLang="en-US" sz="32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不是历史性事件，希伯来人从来没有出现过，但埃及三角洲的阿瓦里斯城却迅速发展成为古代世界上最大的城市之一，闪族人，大约在圣经将以色列安置在埃及的时候</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6" name="Title 1"/>
          <p:cNvSpPr txBox="1">
            <a:spLocks/>
          </p:cNvSpPr>
          <p:nvPr/>
        </p:nvSpPr>
        <p:spPr bwMode="auto">
          <a:xfrm>
            <a:off x="179512" y="5273824"/>
            <a:ext cx="3756217" cy="1584176"/>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难道是巧合吗</a:t>
            </a: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4142312705"/>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en-US" sz="3600" b="1" dirty="0">
                <a:solidFill>
                  <a:schemeClr val="bg1"/>
                </a:solidFill>
                <a:effectLst>
                  <a:glow rad="355600">
                    <a:schemeClr val="tx1"/>
                  </a:glow>
                </a:effectLst>
              </a:rPr>
              <a:t>This palace with 12 columns lay directly before 12 tombs behind it</a:t>
            </a:r>
          </a:p>
        </p:txBody>
      </p:sp>
      <p:pic>
        <p:nvPicPr>
          <p:cNvPr id="21506" name="Picture 2" descr="12 Tribes of Israel on a Seal From Egypt? - Patterns of Evidence: The Moses  Controversy">
            <a:extLst>
              <a:ext uri="{FF2B5EF4-FFF2-40B4-BE49-F238E27FC236}">
                <a16:creationId xmlns:a16="http://schemas.microsoft.com/office/drawing/2014/main" id="{1F25FC0B-8748-7049-8CD3-8DD006AFB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717168"/>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en-US" sz="3600" b="1" dirty="0">
                <a:solidFill>
                  <a:schemeClr val="bg1"/>
                </a:solidFill>
                <a:effectLst>
                  <a:glow rad="355600">
                    <a:schemeClr val="tx1"/>
                  </a:glow>
                </a:effectLst>
              </a:rPr>
              <a:t>12 Tribes of Israel on a </a:t>
            </a:r>
            <a:r>
              <a:rPr lang="en-US" sz="3600" b="1">
                <a:solidFill>
                  <a:schemeClr val="bg1"/>
                </a:solidFill>
                <a:effectLst>
                  <a:glow rad="355600">
                    <a:schemeClr val="tx1"/>
                  </a:glow>
                </a:effectLst>
              </a:rPr>
              <a:t>Seal </a:t>
            </a:r>
            <a:br>
              <a:rPr lang="en-US" sz="3600" b="1">
                <a:solidFill>
                  <a:schemeClr val="bg1"/>
                </a:solidFill>
                <a:effectLst>
                  <a:glow rad="355600">
                    <a:schemeClr val="tx1"/>
                  </a:glow>
                </a:effectLst>
              </a:rPr>
            </a:br>
            <a:r>
              <a:rPr lang="en-US" sz="3600" b="1">
                <a:solidFill>
                  <a:schemeClr val="bg1"/>
                </a:solidFill>
                <a:effectLst>
                  <a:glow rad="355600">
                    <a:schemeClr val="tx1"/>
                  </a:glow>
                </a:effectLst>
              </a:rPr>
              <a:t>from Avaris, Egypt</a:t>
            </a:r>
            <a:r>
              <a:rPr lang="en-US" sz="3600" b="1" dirty="0">
                <a:solidFill>
                  <a:schemeClr val="bg1"/>
                </a:solidFill>
                <a:effectLst>
                  <a:glow rad="355600">
                    <a:schemeClr val="tx1"/>
                  </a:glow>
                </a:effectLst>
              </a:rPr>
              <a:t>?</a:t>
            </a:r>
          </a:p>
        </p:txBody>
      </p:sp>
      <p:pic>
        <p:nvPicPr>
          <p:cNvPr id="22530" name="Picture 2" descr="12 Tribes of Israel on a Seal From Egypt?">
            <a:extLst>
              <a:ext uri="{FF2B5EF4-FFF2-40B4-BE49-F238E27FC236}">
                <a16:creationId xmlns:a16="http://schemas.microsoft.com/office/drawing/2014/main" id="{81024B62-3AB4-B043-BFF1-7D6037BE77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3314"/>
            <a:ext cx="9144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260705"/>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400"/>
            <a:ext cx="9144000" cy="6795958"/>
          </a:xfrm>
          <a:prstGeom prst="rect">
            <a:avLst/>
          </a:prstGeom>
        </p:spPr>
      </p:pic>
      <p:sp>
        <p:nvSpPr>
          <p:cNvPr id="2" name="Title 1"/>
          <p:cNvSpPr>
            <a:spLocks noGrp="1"/>
          </p:cNvSpPr>
          <p:nvPr>
            <p:ph type="title"/>
          </p:nvPr>
        </p:nvSpPr>
        <p:spPr>
          <a:xfrm>
            <a:off x="89756" y="2847315"/>
            <a:ext cx="8964488" cy="576064"/>
          </a:xfrm>
          <a:solidFill>
            <a:srgbClr val="000000"/>
          </a:solidFill>
        </p:spPr>
        <p:txBody>
          <a:bodyPr/>
          <a:lstStyle/>
          <a:p>
            <a:r>
              <a:rPr lang="ja-JP" altLang="en-US" sz="3600" b="1">
                <a:solidFill>
                  <a:schemeClr val="bg1"/>
                </a:solidFill>
                <a:effectLst>
                  <a:glow rad="355600">
                    <a:schemeClr val="tx1"/>
                  </a:glow>
                </a:effectLst>
              </a:rPr>
              <a:t>这是约瑟夫的宫殿吗？</a:t>
            </a:r>
            <a:endParaRPr lang="en-US" sz="3600" b="1" dirty="0">
              <a:solidFill>
                <a:schemeClr val="bg1"/>
              </a:solidFill>
              <a:effectLst>
                <a:glow rad="355600">
                  <a:schemeClr val="tx1"/>
                </a:glow>
              </a:effectLst>
            </a:endParaRPr>
          </a:p>
        </p:txBody>
      </p:sp>
      <p:sp>
        <p:nvSpPr>
          <p:cNvPr id="5" name="Title 1"/>
          <p:cNvSpPr txBox="1">
            <a:spLocks/>
          </p:cNvSpPr>
          <p:nvPr/>
        </p:nvSpPr>
        <p:spPr bwMode="auto">
          <a:xfrm>
            <a:off x="17384" y="140214"/>
            <a:ext cx="9109231" cy="25922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在阿瓦里斯发现了一座埃及宫殿，但它的居住者不是埃及人。它显然属于非常重要的高级官员。当有人得到像这样给他们的宫殿时，这意味着他们因为国家所做的贡献而感到荣幸。</a:t>
            </a:r>
            <a:endParaRPr kumimoji="0" lang="en-US"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2412191369"/>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en-US" b="1" dirty="0">
                <a:solidFill>
                  <a:schemeClr val="bg1"/>
                </a:solidFill>
                <a:effectLst>
                  <a:glow rad="355600">
                    <a:schemeClr val="tx1"/>
                  </a:glow>
                </a:effectLst>
              </a:rPr>
              <a:t>12 Tombs Found Together</a:t>
            </a:r>
          </a:p>
        </p:txBody>
      </p:sp>
      <p:pic>
        <p:nvPicPr>
          <p:cNvPr id="20482" name="Picture 2" descr="12 Tribes of Israel on a Seal From Egypt? - Patterns of Evidence: The Moses  Controversy">
            <a:extLst>
              <a:ext uri="{FF2B5EF4-FFF2-40B4-BE49-F238E27FC236}">
                <a16:creationId xmlns:a16="http://schemas.microsoft.com/office/drawing/2014/main" id="{D5418006-F213-394B-8BED-F83CEBD018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0354"/>
            <a:ext cx="9144000" cy="542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221665"/>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descr="More Evidence for Joseph from Egypt | Truth Watchers">
            <a:extLst>
              <a:ext uri="{FF2B5EF4-FFF2-40B4-BE49-F238E27FC236}">
                <a16:creationId xmlns:a16="http://schemas.microsoft.com/office/drawing/2014/main" id="{C1900C10-57AC-FA4F-8BC2-865AE72F99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60734" cy="5152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en-US" b="1" dirty="0">
                <a:solidFill>
                  <a:schemeClr val="bg1"/>
                </a:solidFill>
                <a:effectLst>
                  <a:glow rad="355600">
                    <a:schemeClr val="tx1"/>
                  </a:glow>
                </a:effectLst>
              </a:rPr>
              <a:t>Is the pyramid Joseph</a:t>
            </a:r>
            <a:r>
              <a:rPr lang="fr-FR" b="1" dirty="0">
                <a:solidFill>
                  <a:schemeClr val="bg1"/>
                </a:solidFill>
                <a:effectLst>
                  <a:glow rad="355600">
                    <a:schemeClr val="tx1"/>
                  </a:glow>
                </a:effectLst>
              </a:rPr>
              <a:t>'</a:t>
            </a:r>
            <a:r>
              <a:rPr lang="en-US" b="1" dirty="0">
                <a:solidFill>
                  <a:schemeClr val="bg1"/>
                </a:solidFill>
                <a:effectLst>
                  <a:glow rad="355600">
                    <a:schemeClr val="tx1"/>
                  </a:glow>
                </a:effectLst>
              </a:rPr>
              <a:t>s tomb?</a:t>
            </a: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indent="-269875" algn="l" defTabSz="914400">
              <a:buFont typeface="Arial"/>
              <a:buChar char="•"/>
            </a:pPr>
            <a:r>
              <a:rPr lang="en-US" sz="3200" b="1" dirty="0">
                <a:solidFill>
                  <a:srgbClr val="FFFFFF"/>
                </a:solidFill>
                <a:effectLst>
                  <a:glow rad="355600">
                    <a:srgbClr val="000000"/>
                  </a:glow>
                </a:effectLst>
              </a:rPr>
              <a:t>Under the city of Rameses (Exod. 1:11) was a tomb occupant with a coat of many colors </a:t>
            </a:r>
          </a:p>
          <a:p>
            <a:pPr marL="269875" indent="-269875" algn="l" defTabSz="914400">
              <a:buFont typeface="Arial"/>
              <a:buChar char="•"/>
            </a:pPr>
            <a:r>
              <a:rPr lang="en-US" sz="3200" b="1" dirty="0">
                <a:solidFill>
                  <a:srgbClr val="FFFFFF"/>
                </a:solidFill>
                <a:effectLst>
                  <a:glow rad="355600">
                    <a:srgbClr val="000000"/>
                  </a:glow>
                </a:effectLst>
              </a:rPr>
              <a:t>It was a pyramid with 11 other tombs</a:t>
            </a:r>
          </a:p>
          <a:p>
            <a:pPr marL="269875" indent="-269875" algn="l" defTabSz="914400">
              <a:buFont typeface="Arial"/>
              <a:buChar char="•"/>
            </a:pPr>
            <a:r>
              <a:rPr lang="en-US" sz="3200" b="1" dirty="0">
                <a:solidFill>
                  <a:srgbClr val="FFFFFF"/>
                </a:solidFill>
                <a:effectLst>
                  <a:glow rad="355600">
                    <a:srgbClr val="000000"/>
                  </a:glow>
                </a:effectLst>
              </a:rPr>
              <a:t>No bones are left</a:t>
            </a:r>
          </a:p>
        </p:txBody>
      </p:sp>
    </p:spTree>
    <p:extLst>
      <p:ext uri="{BB962C8B-B14F-4D97-AF65-F5344CB8AC3E}">
        <p14:creationId xmlns:p14="http://schemas.microsoft.com/office/powerpoint/2010/main" val="67086300"/>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The Aleph-Tav Project: Torah Portion- Va-Y'khi">
            <a:extLst>
              <a:ext uri="{FF2B5EF4-FFF2-40B4-BE49-F238E27FC236}">
                <a16:creationId xmlns:a16="http://schemas.microsoft.com/office/drawing/2014/main" id="{DFA16EFF-D753-B748-A2FC-A7B3D23F7D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6434" y="0"/>
            <a:ext cx="10000434" cy="56252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en-US" b="1" dirty="0">
                <a:solidFill>
                  <a:schemeClr val="bg1"/>
                </a:solidFill>
                <a:effectLst>
                  <a:glow rad="355600">
                    <a:schemeClr val="tx1"/>
                  </a:glow>
                </a:effectLst>
              </a:rPr>
              <a:t>Is the pyramid Joseph</a:t>
            </a:r>
            <a:r>
              <a:rPr lang="fr-FR" b="1" dirty="0">
                <a:solidFill>
                  <a:schemeClr val="bg1"/>
                </a:solidFill>
                <a:effectLst>
                  <a:glow rad="355600">
                    <a:schemeClr val="tx1"/>
                  </a:glow>
                </a:effectLst>
              </a:rPr>
              <a:t>'</a:t>
            </a:r>
            <a:r>
              <a:rPr lang="en-US" b="1" dirty="0">
                <a:solidFill>
                  <a:schemeClr val="bg1"/>
                </a:solidFill>
                <a:effectLst>
                  <a:glow rad="355600">
                    <a:schemeClr val="tx1"/>
                  </a:glow>
                </a:effectLst>
              </a:rPr>
              <a:t>s tomb?</a:t>
            </a: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indent="-269875" algn="l" defTabSz="914400">
              <a:buFont typeface="Arial"/>
              <a:buChar char="•"/>
            </a:pPr>
            <a:r>
              <a:rPr lang="en-US" sz="3200" b="1" dirty="0">
                <a:solidFill>
                  <a:srgbClr val="FFFFFF"/>
                </a:solidFill>
                <a:effectLst>
                  <a:glow rad="355600">
                    <a:srgbClr val="000000"/>
                  </a:glow>
                </a:effectLst>
              </a:rPr>
              <a:t>Under the city of Rameses (Exod. 1:11) was a tomb occupant with a coat of many colors </a:t>
            </a:r>
          </a:p>
          <a:p>
            <a:pPr marL="269875" indent="-269875" algn="l" defTabSz="914400">
              <a:buFont typeface="Arial"/>
              <a:buChar char="•"/>
            </a:pPr>
            <a:r>
              <a:rPr lang="en-US" sz="3200" b="1" dirty="0">
                <a:solidFill>
                  <a:srgbClr val="FFFFFF"/>
                </a:solidFill>
                <a:effectLst>
                  <a:glow rad="355600">
                    <a:srgbClr val="000000"/>
                  </a:glow>
                </a:effectLst>
              </a:rPr>
              <a:t>It was a pyramid with 11 other tombs</a:t>
            </a:r>
          </a:p>
          <a:p>
            <a:pPr marL="269875" indent="-269875" algn="l" defTabSz="914400">
              <a:buFont typeface="Arial"/>
              <a:buChar char="•"/>
            </a:pPr>
            <a:r>
              <a:rPr lang="en-US" sz="3200" b="1" dirty="0">
                <a:solidFill>
                  <a:srgbClr val="FFFFFF"/>
                </a:solidFill>
                <a:effectLst>
                  <a:glow rad="355600">
                    <a:srgbClr val="000000"/>
                  </a:glow>
                </a:effectLst>
              </a:rPr>
              <a:t>No bones are left</a:t>
            </a:r>
          </a:p>
        </p:txBody>
      </p:sp>
    </p:spTree>
    <p:extLst>
      <p:ext uri="{BB962C8B-B14F-4D97-AF65-F5344CB8AC3E}">
        <p14:creationId xmlns:p14="http://schemas.microsoft.com/office/powerpoint/2010/main" val="328154474"/>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1954213" y="1262063"/>
            <a:ext cx="5298245"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3100-2686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原始王朝时期</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2686-2181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古王国</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2181-1991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第一王国</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1991-1786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中王国</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1786-1558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第二王国</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1558-1085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新王国</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1098-  333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晚期王国</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  </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333-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pitchFamily="-128" charset="0"/>
                <a:ea typeface="ＭＳ Ｐゴシック" charset="0"/>
                <a:cs typeface="ＭＳ Ｐゴシック" charset="0"/>
              </a:rPr>
              <a:t>亚历山大大帝</a:t>
            </a: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亚伯拉罕</a:t>
            </a: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约瑟</a:t>
            </a: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摩西</a:t>
            </a:r>
          </a:p>
        </p:txBody>
      </p:sp>
      <p:sp>
        <p:nvSpPr>
          <p:cNvPr id="202765" name="Rectangle 13"/>
          <p:cNvSpPr>
            <a:spLocks noGrp="1" noChangeArrowheads="1"/>
          </p:cNvSpPr>
          <p:nvPr>
            <p:ph type="title" idx="4294967295"/>
          </p:nvPr>
        </p:nvSpPr>
        <p:spPr>
          <a:xfrm>
            <a:off x="0" y="283295"/>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zh-CN" altLang="en-US" b="1" i="0" dirty="0">
                <a:solidFill>
                  <a:schemeClr val="bg1"/>
                </a:solidFill>
                <a:effectLst/>
                <a:ea typeface="+mj-ea"/>
                <a:cs typeface="+mj-cs"/>
              </a:rPr>
              <a:t>埃及历史</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1F7E9"/>
                </a:solidFill>
                <a:effectLst/>
                <a:uLnTx/>
                <a:uFillTx/>
                <a:latin typeface="Arial" charset="0"/>
                <a:ea typeface="ＭＳ Ｐゴシック" charset="0"/>
              </a:rPr>
              <a:t>OTB 73</a:t>
            </a:r>
          </a:p>
        </p:txBody>
      </p:sp>
      <p:sp>
        <p:nvSpPr>
          <p:cNvPr id="13" name="WordArt 10"/>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金字塔</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Tree>
    <p:extLst>
      <p:ext uri="{BB962C8B-B14F-4D97-AF65-F5344CB8AC3E}">
        <p14:creationId xmlns:p14="http://schemas.microsoft.com/office/powerpoint/2010/main" val="41572632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3435DC4-1622-524A-AD45-E2750721A2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39849"/>
            <a:ext cx="9147419" cy="6997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216534"/>
            <a:ext cx="9144000" cy="645460"/>
          </a:xfrm>
          <a:solidFill>
            <a:srgbClr val="000000"/>
          </a:solidFill>
        </p:spPr>
        <p:txBody>
          <a:bodyPr/>
          <a:lstStyle/>
          <a:p>
            <a:r>
              <a:rPr lang="en-US" sz="3600" b="1" dirty="0">
                <a:solidFill>
                  <a:schemeClr val="bg1"/>
                </a:solidFill>
                <a:effectLst>
                  <a:glow rad="355600">
                    <a:schemeClr val="tx1"/>
                  </a:glow>
                </a:effectLst>
              </a:rPr>
              <a:t>Statue of Joseph?</a:t>
            </a:r>
          </a:p>
        </p:txBody>
      </p:sp>
      <p:sp>
        <p:nvSpPr>
          <p:cNvPr id="4" name="Title 1">
            <a:extLst>
              <a:ext uri="{FF2B5EF4-FFF2-40B4-BE49-F238E27FC236}">
                <a16:creationId xmlns:a16="http://schemas.microsoft.com/office/drawing/2014/main" id="{F265F3CD-7903-AC42-AE06-E27E3ACD93D0}"/>
              </a:ext>
            </a:extLst>
          </p:cNvPr>
          <p:cNvSpPr txBox="1">
            <a:spLocks/>
          </p:cNvSpPr>
          <p:nvPr/>
        </p:nvSpPr>
        <p:spPr bwMode="auto">
          <a:xfrm>
            <a:off x="0" y="2587208"/>
            <a:ext cx="4660900" cy="64546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en-US" sz="2400" b="1" kern="0" dirty="0">
                <a:solidFill>
                  <a:schemeClr val="bg1"/>
                </a:solidFill>
                <a:effectLst/>
              </a:rPr>
              <a:t>Statue with face broken off</a:t>
            </a:r>
          </a:p>
        </p:txBody>
      </p:sp>
      <p:sp>
        <p:nvSpPr>
          <p:cNvPr id="5" name="Title 1">
            <a:extLst>
              <a:ext uri="{FF2B5EF4-FFF2-40B4-BE49-F238E27FC236}">
                <a16:creationId xmlns:a16="http://schemas.microsoft.com/office/drawing/2014/main" id="{43C6F6EE-0DCF-A248-A7BD-2FCA8DAD5CC2}"/>
              </a:ext>
            </a:extLst>
          </p:cNvPr>
          <p:cNvSpPr txBox="1">
            <a:spLocks/>
          </p:cNvSpPr>
          <p:nvPr/>
        </p:nvSpPr>
        <p:spPr bwMode="auto">
          <a:xfrm>
            <a:off x="4495800" y="2587208"/>
            <a:ext cx="4660900" cy="64546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en-US" sz="2400" b="1" kern="0" dirty="0">
                <a:solidFill>
                  <a:schemeClr val="bg1"/>
                </a:solidFill>
                <a:effectLst/>
              </a:rPr>
              <a:t>3D rendering of full statue</a:t>
            </a:r>
          </a:p>
        </p:txBody>
      </p:sp>
      <p:sp>
        <p:nvSpPr>
          <p:cNvPr id="6" name="Title 1">
            <a:extLst>
              <a:ext uri="{FF2B5EF4-FFF2-40B4-BE49-F238E27FC236}">
                <a16:creationId xmlns:a16="http://schemas.microsoft.com/office/drawing/2014/main" id="{DD177FCD-6FFB-EA4E-9CA7-C8DD3648F702}"/>
              </a:ext>
            </a:extLst>
          </p:cNvPr>
          <p:cNvSpPr txBox="1">
            <a:spLocks/>
          </p:cNvSpPr>
          <p:nvPr/>
        </p:nvSpPr>
        <p:spPr bwMode="auto">
          <a:xfrm>
            <a:off x="0" y="6089132"/>
            <a:ext cx="4660900" cy="768868"/>
          </a:xfrm>
          <a:prstGeom prst="rect">
            <a:avLst/>
          </a:prstGeom>
          <a:solidFill>
            <a:srgbClr val="88680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en-US" sz="2400" b="1" kern="0" dirty="0">
                <a:solidFill>
                  <a:schemeClr val="bg1"/>
                </a:solidFill>
                <a:effectLst/>
              </a:rPr>
              <a:t>Statue’s shoulder showing paint fragments</a:t>
            </a:r>
          </a:p>
        </p:txBody>
      </p:sp>
      <p:sp>
        <p:nvSpPr>
          <p:cNvPr id="7" name="Title 1">
            <a:extLst>
              <a:ext uri="{FF2B5EF4-FFF2-40B4-BE49-F238E27FC236}">
                <a16:creationId xmlns:a16="http://schemas.microsoft.com/office/drawing/2014/main" id="{13FAB605-07B3-3249-B675-CBB37A66E337}"/>
              </a:ext>
            </a:extLst>
          </p:cNvPr>
          <p:cNvSpPr txBox="1">
            <a:spLocks/>
          </p:cNvSpPr>
          <p:nvPr/>
        </p:nvSpPr>
        <p:spPr bwMode="auto">
          <a:xfrm>
            <a:off x="4495800" y="6089132"/>
            <a:ext cx="4660900" cy="768868"/>
          </a:xfrm>
          <a:prstGeom prst="rect">
            <a:avLst/>
          </a:prstGeom>
          <a:solidFill>
            <a:srgbClr val="88680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en-US" sz="2400" b="1" kern="0" dirty="0">
                <a:solidFill>
                  <a:schemeClr val="bg1"/>
                </a:solidFill>
                <a:effectLst/>
              </a:rPr>
              <a:t>Highlights show the pattern of paint fragments</a:t>
            </a:r>
          </a:p>
        </p:txBody>
      </p:sp>
    </p:spTree>
    <p:extLst>
      <p:ext uri="{BB962C8B-B14F-4D97-AF65-F5344CB8AC3E}">
        <p14:creationId xmlns:p14="http://schemas.microsoft.com/office/powerpoint/2010/main" val="757124969"/>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ja-JP" altLang="en-US" b="1">
                <a:solidFill>
                  <a:schemeClr val="bg1"/>
                </a:solidFill>
                <a:effectLst>
                  <a:glow rad="355600">
                    <a:schemeClr val="tx1"/>
                  </a:glow>
                </a:effectLst>
              </a:rPr>
              <a:t>这是约瑟的墓吗</a:t>
            </a:r>
            <a:r>
              <a:rPr lang="zh-CN" altLang="en-US" b="1" dirty="0">
                <a:solidFill>
                  <a:schemeClr val="bg1"/>
                </a:solidFill>
                <a:effectLst>
                  <a:glow rad="355600">
                    <a:schemeClr val="tx1"/>
                  </a:glow>
                </a:effectLst>
              </a:rPr>
              <a:t>？</a:t>
            </a:r>
            <a:endParaRPr lang="en-US" b="1" dirty="0">
              <a:solidFill>
                <a:schemeClr val="bg1"/>
              </a:solidFill>
              <a:effectLst>
                <a:glow rad="355600">
                  <a:schemeClr val="tx1"/>
                </a:glow>
              </a:effectLst>
            </a:endParaRPr>
          </a:p>
        </p:txBody>
      </p:sp>
      <p:pic>
        <p:nvPicPr>
          <p:cNvPr id="3" name="Picture 2"/>
          <p:cNvPicPr>
            <a:picLocks noChangeAspect="1"/>
          </p:cNvPicPr>
          <p:nvPr/>
        </p:nvPicPr>
        <p:blipFill>
          <a:blip r:embed="rId2"/>
          <a:stretch>
            <a:fillRect/>
          </a:stretch>
        </p:blipFill>
        <p:spPr>
          <a:xfrm>
            <a:off x="251520" y="332656"/>
            <a:ext cx="4176464" cy="4880730"/>
          </a:xfrm>
          <a:prstGeom prst="rect">
            <a:avLst/>
          </a:prstGeom>
        </p:spPr>
      </p:pic>
      <p:sp>
        <p:nvSpPr>
          <p:cNvPr id="6" name="Title 1"/>
          <p:cNvSpPr txBox="1">
            <a:spLocks/>
          </p:cNvSpPr>
          <p:nvPr/>
        </p:nvSpPr>
        <p:spPr bwMode="auto">
          <a:xfrm>
            <a:off x="4482244" y="576777"/>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ja-JP" altLang="en-US" sz="32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拉美西斯一世时期的城市</a:t>
            </a:r>
            <a:r>
              <a:rPr kumimoji="0" lang="zh-CN" alt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a:t>
            </a: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ja-JP" altLang="en-US" sz="32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出埃及记</a:t>
            </a:r>
            <a:r>
              <a:rPr kumimoji="0" lang="en-US" altLang="zh-CN"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a:t>
            </a:r>
            <a:r>
              <a:rPr kumimoji="0" lang="zh-CN" alt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en-US" altLang="zh-CN"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11</a:t>
            </a: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a:t>
            </a:r>
            <a:r>
              <a:rPr kumimoji="0" lang="ja-JP" altLang="en-US" sz="32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有一个很多颜色的坟墓</a:t>
            </a:r>
            <a:r>
              <a:rPr kumimoji="0" lang="zh-CN" alt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ja-JP" altLang="en-US" sz="32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坟墓的主人穿着彩色的外套</a:t>
            </a:r>
            <a:r>
              <a:rPr kumimoji="0" lang="zh-CN" alt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ja-JP" altLang="en-US" sz="32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这是一个金字塔和</a:t>
            </a:r>
            <a:r>
              <a:rPr kumimoji="0" lang="en-US" altLang="zh-CN"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11</a:t>
            </a:r>
            <a:r>
              <a:rPr kumimoji="0" lang="ja-JP" altLang="en-US" sz="32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个坟墓</a:t>
            </a:r>
            <a:r>
              <a:rPr kumimoji="0" lang="zh-CN" alt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endParaRPr kumimoji="0" lang="en-SG" altLang="ja-JP"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ja-JP" altLang="en-US" sz="32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没有任何发现任何骨头</a:t>
            </a:r>
            <a:r>
              <a:rPr kumimoji="0" lang="zh-CN" alt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3110993882"/>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400"/>
            <a:ext cx="9144000" cy="6799385"/>
          </a:xfrm>
          <a:prstGeom prst="rect">
            <a:avLst/>
          </a:prstGeom>
        </p:spPr>
      </p:pic>
      <p:sp>
        <p:nvSpPr>
          <p:cNvPr id="2" name="Title 1"/>
          <p:cNvSpPr>
            <a:spLocks noGrp="1"/>
          </p:cNvSpPr>
          <p:nvPr>
            <p:ph type="title"/>
          </p:nvPr>
        </p:nvSpPr>
        <p:spPr>
          <a:xfrm>
            <a:off x="107504" y="4077072"/>
            <a:ext cx="8964488" cy="2520280"/>
          </a:xfrm>
        </p:spPr>
        <p:txBody>
          <a:bodyPr/>
          <a:lstStyle/>
          <a:p>
            <a:r>
              <a:rPr lang="ja-JP" altLang="en-US" sz="3600" b="1">
                <a:solidFill>
                  <a:schemeClr val="bg1"/>
                </a:solidFill>
                <a:effectLst>
                  <a:glow rad="355600">
                    <a:schemeClr val="tx1"/>
                  </a:glow>
                </a:effectLst>
              </a:rPr>
              <a:t>为什么阿瓦里斯市一夜之间被遗弃？它的人口如何在两代人时间内从</a:t>
            </a:r>
            <a:r>
              <a:rPr lang="en-US" altLang="ja-JP" sz="3600" b="1" dirty="0">
                <a:solidFill>
                  <a:schemeClr val="bg1"/>
                </a:solidFill>
                <a:effectLst>
                  <a:glow rad="355600">
                    <a:schemeClr val="tx1"/>
                  </a:glow>
                </a:effectLst>
              </a:rPr>
              <a:t>30,000</a:t>
            </a:r>
            <a:r>
              <a:rPr lang="ja-JP" altLang="en-US" sz="3600" b="1">
                <a:solidFill>
                  <a:schemeClr val="bg1"/>
                </a:solidFill>
                <a:effectLst>
                  <a:glow rad="355600">
                    <a:schemeClr val="tx1"/>
                  </a:glow>
                </a:effectLst>
              </a:rPr>
              <a:t>增长到古代世界上最大的城市之一？</a:t>
            </a:r>
            <a:endParaRPr lang="en-US" sz="3600" b="1" dirty="0">
              <a:solidFill>
                <a:schemeClr val="bg1"/>
              </a:solidFill>
              <a:effectLst>
                <a:glow rad="355600">
                  <a:schemeClr val="tx1"/>
                </a:glow>
              </a:effectLst>
            </a:endParaRPr>
          </a:p>
        </p:txBody>
      </p:sp>
      <p:sp>
        <p:nvSpPr>
          <p:cNvPr id="5" name="Title 1"/>
          <p:cNvSpPr txBox="1">
            <a:spLocks/>
          </p:cNvSpPr>
          <p:nvPr/>
        </p:nvSpPr>
        <p:spPr bwMode="auto">
          <a:xfrm>
            <a:off x="-36512" y="44624"/>
            <a:ext cx="9109231" cy="3888432"/>
          </a:xfrm>
          <a:prstGeom prst="rect">
            <a:avLst/>
          </a:prstGeom>
          <a:solidFill>
            <a:schemeClr val="accent5">
              <a:lumMod val="20000"/>
              <a:lumOff val="80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357188"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FF0000"/>
                </a:solidFill>
                <a:effectLst/>
                <a:uLnTx/>
                <a:uFillTx/>
                <a:latin typeface="Arial"/>
                <a:ea typeface="ＭＳ Ｐゴシック" charset="0"/>
              </a:rPr>
              <a:t>如果出埃及记“从未发生过”</a:t>
            </a:r>
            <a:r>
              <a:rPr kumimoji="0" lang="zh-CN" altLang="en-US" sz="4400" b="0" i="0" u="none" strike="noStrike" kern="1200" cap="none" spc="0" normalizeH="0" baseline="0" noProof="0" dirty="0">
                <a:ln>
                  <a:noFill/>
                </a:ln>
                <a:solidFill>
                  <a:srgbClr val="000000"/>
                </a:solidFill>
                <a:effectLst/>
                <a:uLnTx/>
                <a:uFillTx/>
                <a:latin typeface="Arial"/>
                <a:ea typeface="ＭＳ Ｐゴシック" charset="0"/>
              </a:rPr>
              <a:t>，那么为什么埃及的两个闪族人的城市在一夜之间放弃了他们的住所？这些贫穷的人和奴隶去了哪里？</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endParaRPr>
          </a:p>
        </p:txBody>
      </p:sp>
    </p:spTree>
    <p:extLst>
      <p:ext uri="{BB962C8B-B14F-4D97-AF65-F5344CB8AC3E}">
        <p14:creationId xmlns:p14="http://schemas.microsoft.com/office/powerpoint/2010/main" val="9739966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35496" y="2111077"/>
            <a:ext cx="7276351" cy="4524316"/>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3100-2686 Proto-Dynastic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2686-2181 Old Kingdom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2181-1991 First Intermediate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1991-1786 Middle Kingdom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1786-1558 Second Intermediate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1558-1085 New Kingdom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1098-  332 Late Dynastic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  332-  323 Alexander the Great</a:t>
            </a:r>
          </a:p>
        </p:txBody>
      </p:sp>
      <p:sp>
        <p:nvSpPr>
          <p:cNvPr id="202762" name="WordArt 10"/>
          <p:cNvSpPr>
            <a:spLocks noChangeArrowheads="1" noChangeShapeType="1" noTextEdit="1"/>
          </p:cNvSpPr>
          <p:nvPr/>
        </p:nvSpPr>
        <p:spPr bwMode="auto">
          <a:xfrm>
            <a:off x="2987824" y="3356992"/>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0" cap="none" spc="0" normalizeH="0" baseline="0" noProof="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亚伯拉罕</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02763" name="WordArt 11"/>
          <p:cNvSpPr>
            <a:spLocks noChangeArrowheads="1" noChangeShapeType="1" noTextEdit="1"/>
          </p:cNvSpPr>
          <p:nvPr/>
        </p:nvSpPr>
        <p:spPr bwMode="auto">
          <a:xfrm>
            <a:off x="2987824" y="4017392"/>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0" cap="none" spc="0" normalizeH="0" baseline="0" noProof="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约瑟</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02764" name="WordArt 12"/>
          <p:cNvSpPr>
            <a:spLocks noChangeArrowheads="1" noChangeShapeType="1" noTextEdit="1"/>
          </p:cNvSpPr>
          <p:nvPr/>
        </p:nvSpPr>
        <p:spPr bwMode="auto">
          <a:xfrm>
            <a:off x="2987824" y="5007992"/>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0" cap="none" spc="0" normalizeH="0" baseline="0" noProof="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摩西</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02765" name="Rectangle 13"/>
          <p:cNvSpPr>
            <a:spLocks noGrp="1" noChangeArrowheads="1"/>
          </p:cNvSpPr>
          <p:nvPr>
            <p:ph type="title" idx="4294967295"/>
          </p:nvPr>
        </p:nvSpPr>
        <p:spPr>
          <a:xfrm>
            <a:off x="0" y="152400"/>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ja-JP" altLang="en-US" b="1" i="0">
                <a:solidFill>
                  <a:schemeClr val="bg1"/>
                </a:solidFill>
                <a:effectLst/>
                <a:ea typeface="+mj-ea"/>
                <a:cs typeface="+mj-cs"/>
              </a:rPr>
              <a:t>埃及的</a:t>
            </a:r>
            <a:r>
              <a:rPr kumimoji="0" lang="en-US" altLang="ja-JP" b="1" i="0" dirty="0">
                <a:solidFill>
                  <a:schemeClr val="bg1"/>
                </a:solidFill>
                <a:effectLst/>
                <a:ea typeface="+mj-ea"/>
                <a:cs typeface="+mj-cs"/>
              </a:rPr>
              <a:t>a</a:t>
            </a:r>
            <a:r>
              <a:rPr kumimoji="0" lang="ja-JP" altLang="en-US" b="1" i="0">
                <a:solidFill>
                  <a:schemeClr val="bg1"/>
                </a:solidFill>
                <a:effectLst/>
                <a:ea typeface="+mj-ea"/>
                <a:cs typeface="+mj-cs"/>
              </a:rPr>
              <a:t>历史</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1F7E9"/>
                </a:solidFill>
                <a:effectLst/>
                <a:uLnTx/>
                <a:uFillTx/>
                <a:latin typeface="Arial" charset="0"/>
                <a:ea typeface="ＭＳ Ｐゴシック" charset="0"/>
              </a:rPr>
              <a:t>OTB 73</a:t>
            </a:r>
          </a:p>
        </p:txBody>
      </p:sp>
      <p:sp>
        <p:nvSpPr>
          <p:cNvPr id="13" name="Rectangle 13"/>
          <p:cNvSpPr txBox="1">
            <a:spLocks noChangeArrowheads="1"/>
          </p:cNvSpPr>
          <p:nvPr/>
        </p:nvSpPr>
        <p:spPr bwMode="auto">
          <a:xfrm>
            <a:off x="29975"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4400" b="1" i="0" u="none" strike="noStrike" kern="1200" cap="none" spc="0" normalizeH="0" baseline="0" noProof="0">
                <a:ln>
                  <a:noFill/>
                </a:ln>
                <a:solidFill>
                  <a:srgbClr val="F1F7E9"/>
                </a:solidFill>
                <a:effectLst/>
                <a:uLnTx/>
                <a:uFillTx/>
                <a:latin typeface="Arial"/>
                <a:ea typeface="ＭＳ Ｐゴシック" charset="0"/>
                <a:cs typeface="+mj-cs"/>
              </a:rPr>
              <a:t>传统</a:t>
            </a:r>
            <a:endParaRPr kumimoji="0" lang="en-US" sz="4400" b="1" i="0" u="none" strike="noStrike" kern="1200" cap="none" spc="0" normalizeH="0" baseline="0" noProof="0" dirty="0">
              <a:ln>
                <a:noFill/>
              </a:ln>
              <a:solidFill>
                <a:srgbClr val="F1F7E9"/>
              </a:solidFill>
              <a:effectLst/>
              <a:uLnTx/>
              <a:uFillTx/>
              <a:latin typeface="Arial"/>
              <a:ea typeface="ＭＳ Ｐゴシック" charset="0"/>
              <a:cs typeface="+mj-cs"/>
            </a:endParaRPr>
          </a:p>
        </p:txBody>
      </p:sp>
      <p:grpSp>
        <p:nvGrpSpPr>
          <p:cNvPr id="4" name="Group 3"/>
          <p:cNvGrpSpPr/>
          <p:nvPr/>
        </p:nvGrpSpPr>
        <p:grpSpPr>
          <a:xfrm>
            <a:off x="4552504" y="1268760"/>
            <a:ext cx="4614033" cy="769441"/>
            <a:chOff x="4552504" y="1268760"/>
            <a:chExt cx="4614033" cy="769441"/>
          </a:xfrm>
        </p:grpSpPr>
        <p:sp>
          <p:nvSpPr>
            <p:cNvPr id="14" name="Rectangle 13"/>
            <p:cNvSpPr txBox="1">
              <a:spLocks noChangeArrowheads="1"/>
            </p:cNvSpPr>
            <p:nvPr/>
          </p:nvSpPr>
          <p:spPr bwMode="auto">
            <a:xfrm>
              <a:off x="4552504"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4400" b="1" i="0" u="none" strike="noStrike" kern="1200" cap="none" spc="0" normalizeH="0" baseline="0" noProof="0">
                  <a:ln>
                    <a:noFill/>
                  </a:ln>
                  <a:solidFill>
                    <a:srgbClr val="F1F7E9"/>
                  </a:solidFill>
                  <a:effectLst/>
                  <a:uLnTx/>
                  <a:uFillTx/>
                  <a:latin typeface="Arial"/>
                  <a:ea typeface="ＭＳ Ｐゴシック" charset="0"/>
                  <a:cs typeface="+mj-cs"/>
                </a:rPr>
                <a:t>圣经</a:t>
              </a:r>
              <a:endParaRPr kumimoji="0" lang="en-US" sz="4400" b="1" i="0" u="none" strike="noStrike" kern="1200" cap="none" spc="0" normalizeH="0" baseline="0" noProof="0" dirty="0">
                <a:ln>
                  <a:noFill/>
                </a:ln>
                <a:solidFill>
                  <a:srgbClr val="F1F7E9"/>
                </a:solidFill>
                <a:effectLst/>
                <a:uLnTx/>
                <a:uFillTx/>
                <a:latin typeface="Arial"/>
                <a:ea typeface="ＭＳ Ｐゴシック" charset="0"/>
                <a:cs typeface="+mj-cs"/>
              </a:endParaRPr>
            </a:p>
          </p:txBody>
        </p:sp>
        <p:cxnSp>
          <p:nvCxnSpPr>
            <p:cNvPr id="3" name="Straight Connector 2"/>
            <p:cNvCxnSpPr/>
            <p:nvPr/>
          </p:nvCxnSpPr>
          <p:spPr>
            <a:xfrm>
              <a:off x="4644008" y="1268760"/>
              <a:ext cx="0" cy="7200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Text Box 8"/>
          <p:cNvSpPr txBox="1">
            <a:spLocks noChangeArrowheads="1"/>
          </p:cNvSpPr>
          <p:nvPr/>
        </p:nvSpPr>
        <p:spPr bwMode="auto">
          <a:xfrm>
            <a:off x="6850186" y="2111077"/>
            <a:ext cx="9027070"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2400-2200 </a:t>
            </a:r>
            <a:r>
              <a:rPr kumimoji="0" lang="ja-JP" altLang="en-US" sz="3600" b="1" i="0" u="none" strike="noStrike" kern="1200" cap="none" spc="0" normalizeH="0" baseline="0" noProof="0">
                <a:ln>
                  <a:noFill/>
                </a:ln>
                <a:solidFill>
                  <a:srgbClr val="FFFFFF"/>
                </a:solidFill>
                <a:effectLst>
                  <a:glow rad="190500">
                    <a:srgbClr val="000000"/>
                  </a:glow>
                </a:effectLst>
                <a:uLnTx/>
                <a:uFillTx/>
                <a:latin typeface="Arial" pitchFamily="-128" charset="0"/>
                <a:ea typeface="ＭＳ Ｐゴシック" charset="0"/>
              </a:rPr>
              <a:t>王朝原型</a:t>
            </a: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 (</a:t>
            </a:r>
            <a:r>
              <a:rPr kumimoji="0" lang="ja-JP" altLang="en-US" sz="3600" b="1" i="0" u="none" strike="noStrike" kern="1200" cap="none" spc="0" normalizeH="0" baseline="0" noProof="0">
                <a:ln>
                  <a:noFill/>
                </a:ln>
                <a:solidFill>
                  <a:srgbClr val="FFFFFF"/>
                </a:solidFill>
                <a:effectLst>
                  <a:glow rad="190500">
                    <a:srgbClr val="000000"/>
                  </a:glow>
                </a:effectLst>
                <a:uLnTx/>
                <a:uFillTx/>
                <a:latin typeface="Arial" pitchFamily="-128" charset="0"/>
                <a:ea typeface="ＭＳ Ｐゴシック" charset="0"/>
              </a:rPr>
              <a:t>没有王朝</a:t>
            </a: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2200-1600 </a:t>
            </a:r>
            <a:r>
              <a:rPr kumimoji="0" lang="ja-JP" altLang="en-US" sz="3600" b="1" i="0" u="none" strike="noStrike" kern="1200" cap="none" spc="0" normalizeH="0" baseline="0" noProof="0">
                <a:ln>
                  <a:noFill/>
                </a:ln>
                <a:solidFill>
                  <a:srgbClr val="FFFFFF"/>
                </a:solidFill>
                <a:effectLst>
                  <a:glow rad="190500">
                    <a:srgbClr val="000000"/>
                  </a:glow>
                </a:effectLst>
                <a:uLnTx/>
                <a:uFillTx/>
                <a:latin typeface="Arial" pitchFamily="-128" charset="0"/>
                <a:ea typeface="ＭＳ Ｐゴシック" charset="0"/>
              </a:rPr>
              <a:t>旧的国度</a:t>
            </a:r>
            <a:r>
              <a:rPr kumimoji="0" lang="zh-CN" alt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 </a:t>
            </a: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a:t>
            </a:r>
            <a:r>
              <a:rPr kumimoji="0" lang="ja-JP" altLang="en-US" sz="3600" b="1" i="0" u="none" strike="noStrike" kern="1200" cap="none" spc="0" normalizeH="0" baseline="0" noProof="0">
                <a:ln>
                  <a:noFill/>
                </a:ln>
                <a:solidFill>
                  <a:srgbClr val="FFFFFF"/>
                </a:solidFill>
                <a:effectLst>
                  <a:glow rad="190500">
                    <a:srgbClr val="000000"/>
                  </a:glow>
                </a:effectLst>
                <a:uLnTx/>
                <a:uFillTx/>
                <a:latin typeface="Arial" pitchFamily="-128" charset="0"/>
                <a:ea typeface="ＭＳ Ｐゴシック" charset="0"/>
              </a:rPr>
              <a:t>王朝</a:t>
            </a: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1800-1000 </a:t>
            </a:r>
            <a:r>
              <a:rPr kumimoji="0" lang="ja-JP" altLang="en-US" sz="3600" b="1" i="0" u="none" strike="noStrike" kern="1200" cap="none" spc="0" normalizeH="0" baseline="0" noProof="0">
                <a:ln>
                  <a:noFill/>
                </a:ln>
                <a:solidFill>
                  <a:srgbClr val="FFFFFF"/>
                </a:solidFill>
                <a:effectLst>
                  <a:glow rad="190500">
                    <a:srgbClr val="000000"/>
                  </a:glow>
                </a:effectLst>
                <a:uLnTx/>
                <a:uFillTx/>
                <a:latin typeface="Arial" pitchFamily="-128" charset="0"/>
                <a:ea typeface="ＭＳ Ｐゴシック" charset="0"/>
              </a:rPr>
              <a:t>第一中间状态</a:t>
            </a:r>
            <a:r>
              <a:rPr kumimoji="0" lang="zh-CN" alt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 </a:t>
            </a: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(7-11)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1600-1000 </a:t>
            </a:r>
            <a:r>
              <a:rPr kumimoji="0" lang="ja-JP" altLang="en-US" sz="3600" b="1" i="0" u="none" strike="noStrike" kern="1200" cap="none" spc="0" normalizeH="0" baseline="0" noProof="0">
                <a:ln>
                  <a:noFill/>
                </a:ln>
                <a:solidFill>
                  <a:srgbClr val="FFFFFF"/>
                </a:solidFill>
                <a:effectLst>
                  <a:glow rad="190500">
                    <a:srgbClr val="000000"/>
                  </a:glow>
                </a:effectLst>
                <a:uLnTx/>
                <a:uFillTx/>
                <a:latin typeface="Arial" pitchFamily="-128" charset="0"/>
                <a:ea typeface="ＭＳ Ｐゴシック" charset="0"/>
              </a:rPr>
              <a:t>中间王国</a:t>
            </a:r>
            <a:r>
              <a:rPr kumimoji="0" lang="zh-CN" alt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 </a:t>
            </a: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(12-13)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1400-1000</a:t>
            </a:r>
            <a:r>
              <a:rPr kumimoji="0" lang="ja-JP" altLang="en-US" sz="3600" b="1" i="0" u="none" strike="noStrike" kern="1200" cap="none" spc="0" normalizeH="0" baseline="0" noProof="0">
                <a:ln>
                  <a:noFill/>
                </a:ln>
                <a:solidFill>
                  <a:srgbClr val="FFFFFF"/>
                </a:solidFill>
                <a:effectLst>
                  <a:glow rad="190500">
                    <a:srgbClr val="000000"/>
                  </a:glow>
                </a:effectLst>
                <a:uLnTx/>
                <a:uFillTx/>
                <a:latin typeface="Arial" pitchFamily="-128" charset="0"/>
                <a:ea typeface="ＭＳ Ｐゴシック" charset="0"/>
              </a:rPr>
              <a:t>第一中间状态</a:t>
            </a:r>
            <a:r>
              <a:rPr kumimoji="0" lang="zh-CN" alt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  </a:t>
            </a: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(14-17)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1000-  600 </a:t>
            </a:r>
            <a:r>
              <a:rPr kumimoji="0" lang="ja-JP" altLang="en-US" sz="3600" b="1" i="0" u="none" strike="noStrike" kern="1200" cap="none" spc="0" normalizeH="0" baseline="0" noProof="0">
                <a:ln>
                  <a:noFill/>
                </a:ln>
                <a:solidFill>
                  <a:srgbClr val="FFFFFF"/>
                </a:solidFill>
                <a:effectLst>
                  <a:glow rad="190500">
                    <a:srgbClr val="000000"/>
                  </a:glow>
                </a:effectLst>
                <a:uLnTx/>
                <a:uFillTx/>
                <a:latin typeface="Arial" pitchFamily="-128" charset="0"/>
                <a:ea typeface="ＭＳ Ｐゴシック" charset="0"/>
              </a:rPr>
              <a:t>新的国度</a:t>
            </a:r>
            <a:r>
              <a:rPr kumimoji="0" lang="zh-CN" alt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 </a:t>
            </a: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(18-20)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  800-  </a:t>
            </a:r>
            <a:r>
              <a:rPr kumimoji="0" lang="ja-JP" altLang="en-US" sz="3600" b="1" i="0" u="none" strike="noStrike" kern="1200" cap="none" spc="0" normalizeH="0" baseline="0" noProof="0">
                <a:ln>
                  <a:noFill/>
                </a:ln>
                <a:solidFill>
                  <a:srgbClr val="FFFFFF"/>
                </a:solidFill>
                <a:effectLst>
                  <a:glow rad="190500">
                    <a:srgbClr val="000000"/>
                  </a:glow>
                </a:effectLst>
                <a:uLnTx/>
                <a:uFillTx/>
                <a:latin typeface="Arial" pitchFamily="-128" charset="0"/>
                <a:ea typeface="ＭＳ Ｐゴシック" charset="0"/>
              </a:rPr>
              <a:t>后王朝时代</a:t>
            </a:r>
            <a:r>
              <a:rPr kumimoji="0" lang="zh-CN" alt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 </a:t>
            </a: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(21-31)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rPr>
              <a:t>  332-  323 </a:t>
            </a:r>
            <a:r>
              <a:rPr kumimoji="0" lang="ja-JP" altLang="en-US" sz="3600" b="1" i="0" u="none" strike="noStrike" kern="1200" cap="none" spc="0" normalizeH="0" baseline="0" noProof="0">
                <a:ln>
                  <a:noFill/>
                </a:ln>
                <a:solidFill>
                  <a:srgbClr val="FFFFFF"/>
                </a:solidFill>
                <a:effectLst>
                  <a:glow rad="190500">
                    <a:srgbClr val="000000"/>
                  </a:glow>
                </a:effectLst>
                <a:uLnTx/>
                <a:uFillTx/>
                <a:latin typeface="Arial" pitchFamily="-128" charset="0"/>
                <a:ea typeface="ＭＳ Ｐゴシック" charset="0"/>
              </a:rPr>
              <a:t>亚历山大大帝</a:t>
            </a:r>
            <a:endParaRPr kumimoji="0" lang="en-US" sz="3600" b="1" i="0" u="none" strike="noStrike" kern="1200" cap="none" spc="0" normalizeH="0" baseline="0" noProof="0" dirty="0">
              <a:ln>
                <a:noFill/>
              </a:ln>
              <a:solidFill>
                <a:srgbClr val="FFFFFF"/>
              </a:solidFill>
              <a:effectLst>
                <a:glow rad="190500">
                  <a:srgbClr val="000000"/>
                </a:glow>
              </a:effectLst>
              <a:uLnTx/>
              <a:uFillTx/>
              <a:latin typeface="Arial" pitchFamily="-128" charset="0"/>
              <a:ea typeface="ＭＳ Ｐゴシック" charset="0"/>
            </a:endParaRPr>
          </a:p>
        </p:txBody>
      </p:sp>
      <p:sp>
        <p:nvSpPr>
          <p:cNvPr id="22" name="WordArt 10"/>
          <p:cNvSpPr>
            <a:spLocks noChangeArrowheads="1" noChangeShapeType="1" noTextEdit="1"/>
          </p:cNvSpPr>
          <p:nvPr/>
        </p:nvSpPr>
        <p:spPr bwMode="auto">
          <a:xfrm>
            <a:off x="2987824" y="2780928"/>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0" cap="none" spc="0" normalizeH="0" baseline="0" noProof="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金字塔</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3" name="WordArt 12"/>
          <p:cNvSpPr>
            <a:spLocks noChangeArrowheads="1" noChangeShapeType="1" noTextEdit="1"/>
          </p:cNvSpPr>
          <p:nvPr/>
        </p:nvSpPr>
        <p:spPr bwMode="auto">
          <a:xfrm>
            <a:off x="5364088" y="5013176"/>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0" cap="none" spc="0" normalizeH="0" baseline="0" noProof="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所罗门</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4" name="WordArt 12"/>
          <p:cNvSpPr>
            <a:spLocks noChangeArrowheads="1" noChangeShapeType="1" noTextEdit="1"/>
          </p:cNvSpPr>
          <p:nvPr/>
        </p:nvSpPr>
        <p:spPr bwMode="auto">
          <a:xfrm>
            <a:off x="5364088" y="5589240"/>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SG" sz="3600" b="1" i="0" u="none" strike="noStrike" kern="10" cap="none" spc="0" normalizeH="0" baseline="0" noProof="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耶利米</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6" name="WordArt 10">
            <a:extLst>
              <a:ext uri="{FF2B5EF4-FFF2-40B4-BE49-F238E27FC236}">
                <a16:creationId xmlns:a16="http://schemas.microsoft.com/office/drawing/2014/main" id="{F2C58987-1E3E-BD4E-BC24-1D54BCD38D06}"/>
              </a:ext>
            </a:extLst>
          </p:cNvPr>
          <p:cNvSpPr>
            <a:spLocks noChangeArrowheads="1" noChangeShapeType="1" noTextEdit="1"/>
          </p:cNvSpPr>
          <p:nvPr/>
        </p:nvSpPr>
        <p:spPr bwMode="auto">
          <a:xfrm>
            <a:off x="5385014" y="2597869"/>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0" cap="none" spc="0" normalizeH="0" baseline="0" noProof="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亚伯拉罕</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7" name="WordArt 10">
            <a:extLst>
              <a:ext uri="{FF2B5EF4-FFF2-40B4-BE49-F238E27FC236}">
                <a16:creationId xmlns:a16="http://schemas.microsoft.com/office/drawing/2014/main" id="{7015E927-BAE9-734B-97FD-5318C879F690}"/>
              </a:ext>
            </a:extLst>
          </p:cNvPr>
          <p:cNvSpPr>
            <a:spLocks noChangeArrowheads="1" noChangeShapeType="1" noTextEdit="1"/>
          </p:cNvSpPr>
          <p:nvPr/>
        </p:nvSpPr>
        <p:spPr bwMode="auto">
          <a:xfrm>
            <a:off x="5392278" y="3071999"/>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0" cap="none" spc="0" normalizeH="0" baseline="0" noProof="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金字塔</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8" name="WordArt 11">
            <a:extLst>
              <a:ext uri="{FF2B5EF4-FFF2-40B4-BE49-F238E27FC236}">
                <a16:creationId xmlns:a16="http://schemas.microsoft.com/office/drawing/2014/main" id="{39E10374-F1BE-5247-9F68-AF0E808FEA1C}"/>
              </a:ext>
            </a:extLst>
          </p:cNvPr>
          <p:cNvSpPr>
            <a:spLocks noChangeArrowheads="1" noChangeShapeType="1" noTextEdit="1"/>
          </p:cNvSpPr>
          <p:nvPr/>
        </p:nvSpPr>
        <p:spPr bwMode="auto">
          <a:xfrm>
            <a:off x="5395925" y="3583730"/>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0" cap="none" spc="0" normalizeH="0" baseline="0" noProof="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约瑟</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9" name="WordArt 12">
            <a:extLst>
              <a:ext uri="{FF2B5EF4-FFF2-40B4-BE49-F238E27FC236}">
                <a16:creationId xmlns:a16="http://schemas.microsoft.com/office/drawing/2014/main" id="{667365FC-441D-6345-A23D-5E114EDFD321}"/>
              </a:ext>
            </a:extLst>
          </p:cNvPr>
          <p:cNvSpPr>
            <a:spLocks noChangeArrowheads="1" noChangeShapeType="1" noTextEdit="1"/>
          </p:cNvSpPr>
          <p:nvPr/>
        </p:nvSpPr>
        <p:spPr bwMode="auto">
          <a:xfrm>
            <a:off x="5395231" y="4106806"/>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0" cap="none" spc="0" normalizeH="0" baseline="0" noProof="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摩西</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Tree>
    <p:extLst>
      <p:ext uri="{BB962C8B-B14F-4D97-AF65-F5344CB8AC3E}">
        <p14:creationId xmlns:p14="http://schemas.microsoft.com/office/powerpoint/2010/main" val="34055577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8" grpId="0"/>
      <p:bldP spid="22" grpId="0" animBg="1"/>
      <p:bldP spid="23" grpId="0" animBg="1"/>
      <p:bldP spid="24" grpId="0" animBg="1"/>
      <p:bldP spid="26" grpId="0" animBg="1"/>
      <p:bldP spid="27" grpId="0" animBg="1"/>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9A8C-B0CB-CCE1-7562-CAE2FA1C0C25}"/>
            </a:ext>
          </a:extLst>
        </p:cNvPr>
        <p:cNvGrpSpPr/>
        <p:nvPr/>
      </p:nvGrpSpPr>
      <p:grpSpPr>
        <a:xfrm>
          <a:off x="0" y="0"/>
          <a:ext cx="0" cy="0"/>
          <a:chOff x="0" y="0"/>
          <a:chExt cx="0" cy="0"/>
        </a:xfrm>
      </p:grpSpPr>
      <p:sp>
        <p:nvSpPr>
          <p:cNvPr id="202755" name="Rectangle 1026">
            <a:extLst>
              <a:ext uri="{FF2B5EF4-FFF2-40B4-BE49-F238E27FC236}">
                <a16:creationId xmlns:a16="http://schemas.microsoft.com/office/drawing/2014/main" id="{ECA10E6B-36E3-34F1-EE04-6ED2D16B26DB}"/>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a:extLst>
              <a:ext uri="{FF2B5EF4-FFF2-40B4-BE49-F238E27FC236}">
                <a16:creationId xmlns:a16="http://schemas.microsoft.com/office/drawing/2014/main" id="{FC8AF2DF-27A2-4428-44D5-DBDFF81D5A57}"/>
              </a:ext>
            </a:extLst>
          </p:cNvPr>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旧约批判研究</a:t>
            </a:r>
            <a:r>
              <a:rPr lang="en-US" altLang="zh-CN" sz="2800" b="1" dirty="0">
                <a:solidFill>
                  <a:srgbClr val="FFFFFF"/>
                </a:solidFill>
                <a:latin typeface="Arial" charset="0"/>
                <a:ea typeface="SimSun" charset="0"/>
                <a:cs typeface="SimSun" charset="0"/>
              </a:rPr>
              <a:t> -</a:t>
            </a:r>
            <a:r>
              <a:rPr lang="zh-CN" altLang="en-US" sz="2800" b="1" dirty="0">
                <a:solidFill>
                  <a:srgbClr val="FFFFFF"/>
                </a:solidFill>
                <a:latin typeface="Arial" charset="0"/>
                <a:ea typeface="SimSun" charset="0"/>
                <a:cs typeface="SimSun" charset="0"/>
              </a:rPr>
              <a:t> </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a:extLst>
              <a:ext uri="{FF2B5EF4-FFF2-40B4-BE49-F238E27FC236}">
                <a16:creationId xmlns:a16="http://schemas.microsoft.com/office/drawing/2014/main" id="{75527C4B-9E9C-DF66-53CE-1BD92573A5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7" name="Picture 6" descr="Screen Shot 2016-02-02 at 5.42.03 PM.png">
            <a:extLst>
              <a:ext uri="{FF2B5EF4-FFF2-40B4-BE49-F238E27FC236}">
                <a16:creationId xmlns:a16="http://schemas.microsoft.com/office/drawing/2014/main" id="{1177E36B-9403-C406-0485-DD20F0D72D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a:extLst>
              <a:ext uri="{FF2B5EF4-FFF2-40B4-BE49-F238E27FC236}">
                <a16:creationId xmlns:a16="http://schemas.microsoft.com/office/drawing/2014/main" id="{348FAAA2-2319-C9BB-53EA-89EFA9D109CF}"/>
              </a:ext>
            </a:extLst>
          </p:cNvPr>
          <p:cNvSpPr txBox="1">
            <a:spLocks noChangeArrowheads="1"/>
          </p:cNvSpPr>
          <p:nvPr/>
        </p:nvSpPr>
        <p:spPr bwMode="auto">
          <a:xfrm>
            <a:off x="0" y="131055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328690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aphicFrame>
        <p:nvGraphicFramePr>
          <p:cNvPr id="381956" name="Object 2"/>
          <p:cNvGraphicFramePr>
            <a:graphicFrameLocks noChangeAspect="1"/>
          </p:cNvGraphicFramePr>
          <p:nvPr/>
        </p:nvGraphicFramePr>
        <p:xfrm>
          <a:off x="0" y="302171"/>
          <a:ext cx="9086850" cy="6915150"/>
        </p:xfrm>
        <a:graphic>
          <a:graphicData uri="http://schemas.openxmlformats.org/presentationml/2006/ole">
            <mc:AlternateContent xmlns:mc="http://schemas.openxmlformats.org/markup-compatibility/2006">
              <mc:Choice xmlns:v="urn:schemas-microsoft-com:vml" Requires="v">
                <p:oleObj name="Document" r:id="rId5" imgW="6237707" imgH="4747309" progId="Word.Document.8">
                  <p:embed/>
                </p:oleObj>
              </mc:Choice>
              <mc:Fallback>
                <p:oleObj name="Document" r:id="rId5" imgW="6237707" imgH="4747309" progId="Word.Document.8">
                  <p:embed/>
                  <p:pic>
                    <p:nvPicPr>
                      <p:cNvPr id="381956" name="Object 2"/>
                      <p:cNvPicPr>
                        <a:picLocks noChangeAspect="1" noChangeArrowheads="1"/>
                      </p:cNvPicPr>
                      <p:nvPr/>
                    </p:nvPicPr>
                    <p:blipFill>
                      <a:blip r:embed="rId6"/>
                      <a:srcRect/>
                      <a:stretch>
                        <a:fillRect/>
                      </a:stretch>
                    </p:blipFill>
                    <p:spPr bwMode="auto">
                      <a:xfrm>
                        <a:off x="0" y="302171"/>
                        <a:ext cx="9086850" cy="6915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6758" name="Text Box 6"/>
          <p:cNvSpPr txBox="1">
            <a:spLocks noChangeArrowheads="1"/>
          </p:cNvSpPr>
          <p:nvPr/>
        </p:nvSpPr>
        <p:spPr bwMode="auto">
          <a:xfrm>
            <a:off x="8578850" y="76200"/>
            <a:ext cx="4699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87</a:t>
            </a: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81958" name="Rectangle 7"/>
          <p:cNvSpPr>
            <a:spLocks noGrp="1" noChangeArrowheads="1"/>
          </p:cNvSpPr>
          <p:nvPr>
            <p:ph type="title" idx="4294967295"/>
          </p:nvPr>
        </p:nvSpPr>
        <p:spPr>
          <a:xfrm>
            <a:off x="107504" y="44624"/>
            <a:ext cx="6839396" cy="936104"/>
          </a:xfrm>
          <a:solidFill>
            <a:schemeClr val="tx2"/>
          </a:solidFill>
        </p:spPr>
        <p:txBody>
          <a:bodyPr/>
          <a:lstStyle/>
          <a:p>
            <a:pPr eaLnBrk="1" hangingPunct="1"/>
            <a:r>
              <a:rPr lang="zh-CN" altLang="en-US" sz="4000" b="1" dirty="0">
                <a:solidFill>
                  <a:schemeClr val="bg1"/>
                </a:solidFill>
                <a:latin typeface="Arial" charset="0"/>
                <a:cs typeface="Arial" charset="0"/>
              </a:rPr>
              <a:t>新王朝的帝王</a:t>
            </a:r>
            <a:endParaRPr lang="en-US" altLang="zh-CN" sz="4000" b="1" dirty="0">
              <a:latin typeface="Arial" charset="0"/>
              <a:cs typeface="Arial" charset="0"/>
            </a:endParaRPr>
          </a:p>
        </p:txBody>
      </p:sp>
    </p:spTree>
    <p:extLst>
      <p:ext uri="{BB962C8B-B14F-4D97-AF65-F5344CB8AC3E}">
        <p14:creationId xmlns:p14="http://schemas.microsoft.com/office/powerpoint/2010/main" val="137212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386050"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533400" y="0"/>
            <a:ext cx="3733800" cy="838200"/>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cs typeface="Arial"/>
              </a:rPr>
              <a:t>Amenophis II</a:t>
            </a:r>
            <a:endParaRPr lang="en-US">
              <a:cs typeface="Arial"/>
            </a:endParaRPr>
          </a:p>
        </p:txBody>
      </p:sp>
    </p:spTree>
    <p:extLst>
      <p:ext uri="{BB962C8B-B14F-4D97-AF65-F5344CB8AC3E}">
        <p14:creationId xmlns:p14="http://schemas.microsoft.com/office/powerpoint/2010/main" val="18286028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400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AutoShape 4"/>
          <p:cNvSpPr>
            <a:spLocks noChangeArrowheads="1"/>
          </p:cNvSpPr>
          <p:nvPr/>
        </p:nvSpPr>
        <p:spPr bwMode="auto">
          <a:xfrm>
            <a:off x="0" y="30861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aphicFrame>
        <p:nvGraphicFramePr>
          <p:cNvPr id="384004" name="Object 2"/>
          <p:cNvGraphicFramePr>
            <a:graphicFrameLocks noChangeAspect="1"/>
          </p:cNvGraphicFramePr>
          <p:nvPr/>
        </p:nvGraphicFramePr>
        <p:xfrm>
          <a:off x="38100" y="895350"/>
          <a:ext cx="9086850" cy="4953000"/>
        </p:xfrm>
        <a:graphic>
          <a:graphicData uri="http://schemas.openxmlformats.org/presentationml/2006/ole">
            <mc:AlternateContent xmlns:mc="http://schemas.openxmlformats.org/markup-compatibility/2006">
              <mc:Choice xmlns:v="urn:schemas-microsoft-com:vml" Requires="v">
                <p:oleObj name="Document" r:id="rId5" imgW="6237707" imgH="3395512" progId="Word.Document.8">
                  <p:embed/>
                </p:oleObj>
              </mc:Choice>
              <mc:Fallback>
                <p:oleObj name="Document" r:id="rId5" imgW="6237707" imgH="3395512" progId="Word.Document.8">
                  <p:embed/>
                  <p:pic>
                    <p:nvPicPr>
                      <p:cNvPr id="384004" name="Object 2"/>
                      <p:cNvPicPr>
                        <a:picLocks noChangeAspect="1" noChangeArrowheads="1"/>
                      </p:cNvPicPr>
                      <p:nvPr/>
                    </p:nvPicPr>
                    <p:blipFill>
                      <a:blip r:embed="rId6"/>
                      <a:srcRect/>
                      <a:stretch>
                        <a:fillRect/>
                      </a:stretch>
                    </p:blipFill>
                    <p:spPr bwMode="auto">
                      <a:xfrm>
                        <a:off x="38100" y="895350"/>
                        <a:ext cx="9086850" cy="495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4005" name="Text Box 6"/>
          <p:cNvSpPr txBox="1">
            <a:spLocks noChangeArrowheads="1"/>
          </p:cNvSpPr>
          <p:nvPr/>
        </p:nvSpPr>
        <p:spPr bwMode="auto">
          <a:xfrm>
            <a:off x="76200" y="5943600"/>
            <a:ext cx="8915400" cy="830263"/>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69863" marR="0" lvl="0" indent="-169863"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一些埃及历史家认为</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Rameses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在</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1304 or 1292-1290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开始他的统治</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确定的日期不容易定论。</a:t>
            </a:r>
          </a:p>
        </p:txBody>
      </p:sp>
      <p:sp>
        <p:nvSpPr>
          <p:cNvPr id="588807" name="Text Box 7"/>
          <p:cNvSpPr txBox="1">
            <a:spLocks noChangeArrowheads="1"/>
          </p:cNvSpPr>
          <p:nvPr/>
        </p:nvSpPr>
        <p:spPr bwMode="auto">
          <a:xfrm>
            <a:off x="8578850" y="76200"/>
            <a:ext cx="4699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87</a:t>
            </a: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zh-CN" altLang="en-US" sz="4000" b="1" dirty="0">
                <a:solidFill>
                  <a:schemeClr val="bg1"/>
                </a:solidFill>
                <a:latin typeface="Arial" charset="0"/>
                <a:cs typeface="Arial" charset="0"/>
              </a:rPr>
              <a:t>新王朝的帝王</a:t>
            </a:r>
            <a:endParaRPr lang="en-US" altLang="zh-CN" sz="4000" b="1" dirty="0">
              <a:latin typeface="Arial" charset="0"/>
              <a:cs typeface="Arial" charset="0"/>
            </a:endParaRPr>
          </a:p>
        </p:txBody>
      </p:sp>
    </p:spTree>
    <p:extLst>
      <p:ext uri="{BB962C8B-B14F-4D97-AF65-F5344CB8AC3E}">
        <p14:creationId xmlns:p14="http://schemas.microsoft.com/office/powerpoint/2010/main" val="1604075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ja-JP" altLang="en-US" b="1" i="0">
                <a:solidFill>
                  <a:schemeClr val="bg1"/>
                </a:solidFill>
                <a:effectLst/>
                <a:ea typeface="+mj-ea"/>
                <a:cs typeface="+mj-cs"/>
              </a:rPr>
              <a:t>埃及矛盾的历史</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1F7E9"/>
                </a:solidFill>
                <a:effectLst/>
                <a:uLnTx/>
                <a:uFillTx/>
                <a:latin typeface="Arial" charset="0"/>
                <a:ea typeface="ＭＳ Ｐゴシック" charset="0"/>
              </a:rPr>
              <a:t>OTB 73</a:t>
            </a:r>
          </a:p>
        </p:txBody>
      </p:sp>
      <p:pic>
        <p:nvPicPr>
          <p:cNvPr id="2" name="Picture 1" descr="Egyptian Dynasty Overlap by David Down AiG.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
        <p:nvSpPr>
          <p:cNvPr id="3" name="TextBox 2"/>
          <p:cNvSpPr txBox="1"/>
          <p:nvPr/>
        </p:nvSpPr>
        <p:spPr>
          <a:xfrm>
            <a:off x="179512" y="6002704"/>
            <a:ext cx="8892480" cy="738664"/>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1"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The New Answers Book 2</a:t>
            </a:r>
            <a:r>
              <a:rPr kumimoji="0" lang="en-US" altLang="zh-CN"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Chapter 24, </a:t>
            </a:r>
            <a:r>
              <a:rPr kumimoji="0" lang="mr-IN"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14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Doesn</a:t>
            </a:r>
            <a:r>
              <a:rPr kumimoji="0" lang="fr-FR"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t Egyptian Chronology Prove That the Bible Is Unreliable?</a:t>
            </a:r>
            <a:r>
              <a:rPr kumimoji="0" lang="mr-IN"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by Dr. Elizabeth Mitchell on July 22, 2010 • https://</a:t>
            </a:r>
            <a:r>
              <a:rPr kumimoji="0" lang="en-US" sz="14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answersingenesis.org</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/archaeology/ancient-</a:t>
            </a:r>
            <a:r>
              <a:rPr kumimoji="0" lang="en-US" sz="14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egypt</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14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doesnt</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14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egyptian</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-chronology-prove-bible-unreliable</a:t>
            </a:r>
            <a:endParaRPr kumimoji="0" lang="en-US" altLang="zh-CN"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325DD7B3-AE38-5147-87B3-63B80E903FA0}"/>
              </a:ext>
            </a:extLst>
          </p:cNvPr>
          <p:cNvSpPr/>
          <p:nvPr/>
        </p:nvSpPr>
        <p:spPr bwMode="auto">
          <a:xfrm>
            <a:off x="179512" y="1844824"/>
            <a:ext cx="6264696" cy="360040"/>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S PGothic" charset="0"/>
            </a:endParaRPr>
          </a:p>
        </p:txBody>
      </p:sp>
      <p:sp>
        <p:nvSpPr>
          <p:cNvPr id="6" name="TextBox 5">
            <a:extLst>
              <a:ext uri="{FF2B5EF4-FFF2-40B4-BE49-F238E27FC236}">
                <a16:creationId xmlns:a16="http://schemas.microsoft.com/office/drawing/2014/main" id="{781C94B5-722D-D94D-A802-1F9D325EDA16}"/>
              </a:ext>
            </a:extLst>
          </p:cNvPr>
          <p:cNvSpPr txBox="1"/>
          <p:nvPr/>
        </p:nvSpPr>
        <p:spPr>
          <a:xfrm>
            <a:off x="395536" y="1794011"/>
            <a:ext cx="585286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1200" cap="none" spc="0" normalizeH="0" baseline="0" noProof="0">
                <a:ln>
                  <a:noFill/>
                </a:ln>
                <a:solidFill>
                  <a:srgbClr val="000000"/>
                </a:solidFill>
                <a:effectLst/>
                <a:uLnTx/>
                <a:uFillTx/>
                <a:latin typeface="Times New Roman" charset="0"/>
                <a:ea typeface="MS PGothic" charset="0"/>
              </a:rPr>
              <a:t>传统的编年史</a:t>
            </a:r>
            <a: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t>：</a:t>
            </a:r>
            <a:r>
              <a:rPr kumimoji="0" lang="ja-JP" altLang="en-US" sz="2000" b="0" i="0" u="none" strike="noStrike" kern="1200" cap="none" spc="0" normalizeH="0" baseline="0" noProof="0">
                <a:ln>
                  <a:noFill/>
                </a:ln>
                <a:solidFill>
                  <a:srgbClr val="000000"/>
                </a:solidFill>
                <a:effectLst/>
                <a:uLnTx/>
                <a:uFillTx/>
                <a:latin typeface="Times New Roman" charset="0"/>
                <a:ea typeface="MS PGothic" charset="0"/>
              </a:rPr>
              <a:t>以朝代为</a:t>
            </a:r>
            <a:r>
              <a:rPr kumimoji="0" lang="ja-JP" altLang="en-SG" sz="2000" b="0" i="0" u="none" strike="noStrike" kern="1200" cap="none" spc="0" normalizeH="0" baseline="0" noProof="0">
                <a:ln>
                  <a:noFill/>
                </a:ln>
                <a:solidFill>
                  <a:srgbClr val="000000"/>
                </a:solidFill>
                <a:effectLst/>
                <a:uLnTx/>
                <a:uFillTx/>
                <a:latin typeface="Times New Roman" charset="0"/>
                <a:ea typeface="MS PGothic" charset="0"/>
              </a:rPr>
              <a:t>时间</a:t>
            </a:r>
            <a:r>
              <a:rPr kumimoji="0" lang="ja-JP" altLang="en-US" sz="2000" b="0" i="0" u="none" strike="noStrike" kern="1200" cap="none" spc="0" normalizeH="0" baseline="0" noProof="0">
                <a:ln>
                  <a:noFill/>
                </a:ln>
                <a:solidFill>
                  <a:srgbClr val="000000"/>
                </a:solidFill>
                <a:effectLst/>
                <a:uLnTx/>
                <a:uFillTx/>
                <a:latin typeface="Times New Roman" charset="0"/>
                <a:ea typeface="MS PGothic" charset="0"/>
              </a:rPr>
              <a:t>轴线</a:t>
            </a:r>
            <a:endParaRPr kumimoji="0" lang="en-US" sz="20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16" name="Rectangle 15">
            <a:extLst>
              <a:ext uri="{FF2B5EF4-FFF2-40B4-BE49-F238E27FC236}">
                <a16:creationId xmlns:a16="http://schemas.microsoft.com/office/drawing/2014/main" id="{21CBC386-DA31-B24B-8256-95A1F533B54F}"/>
              </a:ext>
            </a:extLst>
          </p:cNvPr>
          <p:cNvSpPr/>
          <p:nvPr/>
        </p:nvSpPr>
        <p:spPr bwMode="auto">
          <a:xfrm>
            <a:off x="189620" y="2823609"/>
            <a:ext cx="1646076" cy="155577"/>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S PGothic" charset="0"/>
            </a:endParaRPr>
          </a:p>
        </p:txBody>
      </p:sp>
      <p:sp>
        <p:nvSpPr>
          <p:cNvPr id="7" name="TextBox 6">
            <a:extLst>
              <a:ext uri="{FF2B5EF4-FFF2-40B4-BE49-F238E27FC236}">
                <a16:creationId xmlns:a16="http://schemas.microsoft.com/office/drawing/2014/main" id="{4B3C4366-3E5C-A44E-A33F-A9B289F1188A}"/>
              </a:ext>
            </a:extLst>
          </p:cNvPr>
          <p:cNvSpPr txBox="1"/>
          <p:nvPr/>
        </p:nvSpPr>
        <p:spPr>
          <a:xfrm>
            <a:off x="251520" y="2780928"/>
            <a:ext cx="129614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Times New Roman" charset="0"/>
                <a:ea typeface="MS PGothic" charset="0"/>
              </a:rPr>
              <a:t>圣经历史事件</a:t>
            </a:r>
            <a:endParaRPr kumimoji="0" lang="en-US" sz="14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18" name="Rectangle 17">
            <a:extLst>
              <a:ext uri="{FF2B5EF4-FFF2-40B4-BE49-F238E27FC236}">
                <a16:creationId xmlns:a16="http://schemas.microsoft.com/office/drawing/2014/main" id="{B2DD2C33-FCAC-2248-BBB7-5A63147FF66C}"/>
              </a:ext>
            </a:extLst>
          </p:cNvPr>
          <p:cNvSpPr/>
          <p:nvPr/>
        </p:nvSpPr>
        <p:spPr bwMode="auto">
          <a:xfrm>
            <a:off x="2009043" y="2823609"/>
            <a:ext cx="793589" cy="155578"/>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S PGothic" charset="0"/>
            </a:endParaRPr>
          </a:p>
        </p:txBody>
      </p:sp>
      <p:sp>
        <p:nvSpPr>
          <p:cNvPr id="19" name="TextBox 18">
            <a:extLst>
              <a:ext uri="{FF2B5EF4-FFF2-40B4-BE49-F238E27FC236}">
                <a16:creationId xmlns:a16="http://schemas.microsoft.com/office/drawing/2014/main" id="{00AAE92E-49DC-714C-A5FF-F5F3B122066B}"/>
              </a:ext>
            </a:extLst>
          </p:cNvPr>
          <p:cNvSpPr txBox="1"/>
          <p:nvPr/>
        </p:nvSpPr>
        <p:spPr>
          <a:xfrm>
            <a:off x="1986216" y="2749423"/>
            <a:ext cx="129614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Times New Roman" charset="0"/>
                <a:ea typeface="MS PGothic" charset="0"/>
              </a:rPr>
              <a:t>洪水</a:t>
            </a:r>
            <a:endParaRPr kumimoji="0" lang="en-US" sz="14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20" name="Rectangle 19">
            <a:extLst>
              <a:ext uri="{FF2B5EF4-FFF2-40B4-BE49-F238E27FC236}">
                <a16:creationId xmlns:a16="http://schemas.microsoft.com/office/drawing/2014/main" id="{0B0F8826-AE99-3B4A-9588-954111B1999D}"/>
              </a:ext>
            </a:extLst>
          </p:cNvPr>
          <p:cNvSpPr/>
          <p:nvPr/>
        </p:nvSpPr>
        <p:spPr bwMode="auto">
          <a:xfrm>
            <a:off x="3347746" y="2780928"/>
            <a:ext cx="823038" cy="276272"/>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S PGothic" charset="0"/>
            </a:endParaRPr>
          </a:p>
        </p:txBody>
      </p:sp>
      <p:sp>
        <p:nvSpPr>
          <p:cNvPr id="21" name="TextBox 20">
            <a:extLst>
              <a:ext uri="{FF2B5EF4-FFF2-40B4-BE49-F238E27FC236}">
                <a16:creationId xmlns:a16="http://schemas.microsoft.com/office/drawing/2014/main" id="{87DAED53-1734-0B4F-9BED-1D5F29665F7B}"/>
              </a:ext>
            </a:extLst>
          </p:cNvPr>
          <p:cNvSpPr txBox="1"/>
          <p:nvPr/>
        </p:nvSpPr>
        <p:spPr>
          <a:xfrm>
            <a:off x="3337975" y="2787472"/>
            <a:ext cx="129614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Times New Roman" charset="0"/>
                <a:ea typeface="MS PGothic" charset="0"/>
              </a:rPr>
              <a:t>巴比塔</a:t>
            </a:r>
            <a:endParaRPr kumimoji="0" lang="en-US" sz="14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8" name="Rectangle 7">
            <a:extLst>
              <a:ext uri="{FF2B5EF4-FFF2-40B4-BE49-F238E27FC236}">
                <a16:creationId xmlns:a16="http://schemas.microsoft.com/office/drawing/2014/main" id="{746B1551-B457-8340-8612-59F5F2B07ADE}"/>
              </a:ext>
            </a:extLst>
          </p:cNvPr>
          <p:cNvSpPr/>
          <p:nvPr/>
        </p:nvSpPr>
        <p:spPr bwMode="auto">
          <a:xfrm>
            <a:off x="178527" y="3304649"/>
            <a:ext cx="2869473" cy="514809"/>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Times New Roman" pitchFamily="-108" charset="0"/>
                <a:ea typeface="MS PGothic" charset="0"/>
              </a:rPr>
              <a:t>没落的王朝编年史</a:t>
            </a:r>
            <a:r>
              <a:rPr kumimoji="0" lang="zh-CN" altLang="en-US" sz="1600" b="0" i="0" u="none" strike="noStrike" kern="1200" cap="none" spc="0" normalizeH="0" baseline="0" noProof="0" dirty="0">
                <a:ln>
                  <a:noFill/>
                </a:ln>
                <a:solidFill>
                  <a:srgbClr val="000000"/>
                </a:solidFill>
                <a:effectLst/>
                <a:uLnTx/>
                <a:uFillTx/>
                <a:latin typeface="Times New Roman" pitchFamily="-108" charset="0"/>
                <a:ea typeface="MS PGothic" charset="0"/>
              </a:rPr>
              <a:t> </a:t>
            </a:r>
            <a:r>
              <a:rPr kumimoji="0" lang="ja-JP" altLang="en-US" sz="1600" b="0" i="0" u="none" strike="noStrike" kern="1200" cap="none" spc="0" normalizeH="0" baseline="0" noProof="0">
                <a:ln>
                  <a:noFill/>
                </a:ln>
                <a:solidFill>
                  <a:srgbClr val="000000"/>
                </a:solidFill>
                <a:effectLst/>
                <a:uLnTx/>
                <a:uFillTx/>
                <a:latin typeface="Times New Roman" pitchFamily="-108" charset="0"/>
                <a:ea typeface="MS PGothic" charset="0"/>
              </a:rPr>
              <a:t>重叠部分</a:t>
            </a:r>
            <a:endParaRPr kumimoji="0" lang="en-US" sz="16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3" name="Rectangle 22">
            <a:extLst>
              <a:ext uri="{FF2B5EF4-FFF2-40B4-BE49-F238E27FC236}">
                <a16:creationId xmlns:a16="http://schemas.microsoft.com/office/drawing/2014/main" id="{247CB982-B460-9C48-9FB8-5FC4C033429A}"/>
              </a:ext>
            </a:extLst>
          </p:cNvPr>
          <p:cNvSpPr/>
          <p:nvPr/>
        </p:nvSpPr>
        <p:spPr bwMode="auto">
          <a:xfrm>
            <a:off x="2591891" y="4336414"/>
            <a:ext cx="2844206" cy="514809"/>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SG" sz="1600" b="0" i="0" u="none" strike="noStrike" kern="1200" cap="none" spc="0" normalizeH="0" baseline="0" noProof="0">
                <a:ln>
                  <a:noFill/>
                </a:ln>
                <a:solidFill>
                  <a:srgbClr val="000000"/>
                </a:solidFill>
                <a:effectLst/>
                <a:uLnTx/>
                <a:uFillTx/>
                <a:latin typeface="Times New Roman" pitchFamily="-108" charset="0"/>
                <a:ea typeface="MS PGothic" charset="0"/>
              </a:rPr>
              <a:t>相同</a:t>
            </a:r>
            <a:r>
              <a:rPr kumimoji="0" lang="ja-JP" altLang="en-US" sz="1600" b="0" i="0" u="none" strike="noStrike" kern="1200" cap="none" spc="0" normalizeH="0" baseline="0" noProof="0">
                <a:ln>
                  <a:noFill/>
                </a:ln>
                <a:solidFill>
                  <a:srgbClr val="000000"/>
                </a:solidFill>
                <a:effectLst/>
                <a:uLnTx/>
                <a:uFillTx/>
                <a:latin typeface="Times New Roman" pitchFamily="-108" charset="0"/>
                <a:ea typeface="MS PGothic" charset="0"/>
              </a:rPr>
              <a:t>的时间不同的地点</a:t>
            </a:r>
            <a:endParaRPr kumimoji="0" lang="en-US" sz="16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4" name="Rectangle 23">
            <a:extLst>
              <a:ext uri="{FF2B5EF4-FFF2-40B4-BE49-F238E27FC236}">
                <a16:creationId xmlns:a16="http://schemas.microsoft.com/office/drawing/2014/main" id="{CF2DAD67-77E3-AD42-AC34-2E5BB78A4EF9}"/>
              </a:ext>
            </a:extLst>
          </p:cNvPr>
          <p:cNvSpPr/>
          <p:nvPr/>
        </p:nvSpPr>
        <p:spPr bwMode="auto">
          <a:xfrm>
            <a:off x="1383591" y="4797152"/>
            <a:ext cx="602625" cy="297324"/>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6" name="Rectangle 25">
            <a:extLst>
              <a:ext uri="{FF2B5EF4-FFF2-40B4-BE49-F238E27FC236}">
                <a16:creationId xmlns:a16="http://schemas.microsoft.com/office/drawing/2014/main" id="{D34F6A76-6CE4-8342-9EF8-BF6B4CF8ADB0}"/>
              </a:ext>
            </a:extLst>
          </p:cNvPr>
          <p:cNvSpPr/>
          <p:nvPr/>
        </p:nvSpPr>
        <p:spPr bwMode="auto">
          <a:xfrm>
            <a:off x="2591890" y="4828533"/>
            <a:ext cx="602625" cy="297324"/>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7" name="Rectangle 26">
            <a:extLst>
              <a:ext uri="{FF2B5EF4-FFF2-40B4-BE49-F238E27FC236}">
                <a16:creationId xmlns:a16="http://schemas.microsoft.com/office/drawing/2014/main" id="{82AF0A8D-D558-C24F-AF8B-7C51D0C28BDF}"/>
              </a:ext>
            </a:extLst>
          </p:cNvPr>
          <p:cNvSpPr/>
          <p:nvPr/>
        </p:nvSpPr>
        <p:spPr bwMode="auto">
          <a:xfrm>
            <a:off x="3845832" y="4872184"/>
            <a:ext cx="602625" cy="250431"/>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8" name="Rectangle 27">
            <a:extLst>
              <a:ext uri="{FF2B5EF4-FFF2-40B4-BE49-F238E27FC236}">
                <a16:creationId xmlns:a16="http://schemas.microsoft.com/office/drawing/2014/main" id="{65C5AE3C-C4E0-074E-9639-626C7C004898}"/>
              </a:ext>
            </a:extLst>
          </p:cNvPr>
          <p:cNvSpPr/>
          <p:nvPr/>
        </p:nvSpPr>
        <p:spPr bwMode="auto">
          <a:xfrm>
            <a:off x="5099774" y="4872185"/>
            <a:ext cx="602625" cy="250431"/>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9" name="Rectangle 28">
            <a:extLst>
              <a:ext uri="{FF2B5EF4-FFF2-40B4-BE49-F238E27FC236}">
                <a16:creationId xmlns:a16="http://schemas.microsoft.com/office/drawing/2014/main" id="{86B1949E-00A3-E74F-BB10-58F740D9E889}"/>
              </a:ext>
            </a:extLst>
          </p:cNvPr>
          <p:cNvSpPr/>
          <p:nvPr/>
        </p:nvSpPr>
        <p:spPr bwMode="auto">
          <a:xfrm>
            <a:off x="6333103" y="4847273"/>
            <a:ext cx="602625" cy="250431"/>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30" name="Rectangle 29">
            <a:extLst>
              <a:ext uri="{FF2B5EF4-FFF2-40B4-BE49-F238E27FC236}">
                <a16:creationId xmlns:a16="http://schemas.microsoft.com/office/drawing/2014/main" id="{B6B752B0-BFF5-9A4A-8D8F-2E49284367BA}"/>
              </a:ext>
            </a:extLst>
          </p:cNvPr>
          <p:cNvSpPr/>
          <p:nvPr/>
        </p:nvSpPr>
        <p:spPr bwMode="auto">
          <a:xfrm>
            <a:off x="7500111" y="4834261"/>
            <a:ext cx="602625" cy="250431"/>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31" name="Rectangle 30">
            <a:extLst>
              <a:ext uri="{FF2B5EF4-FFF2-40B4-BE49-F238E27FC236}">
                <a16:creationId xmlns:a16="http://schemas.microsoft.com/office/drawing/2014/main" id="{78FF0C6E-1712-1C47-99C3-14E5ED0CFEB5}"/>
              </a:ext>
            </a:extLst>
          </p:cNvPr>
          <p:cNvSpPr/>
          <p:nvPr/>
        </p:nvSpPr>
        <p:spPr bwMode="auto">
          <a:xfrm>
            <a:off x="8565721" y="4797152"/>
            <a:ext cx="578279" cy="250430"/>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Tree>
    <p:extLst>
      <p:ext uri="{BB962C8B-B14F-4D97-AF65-F5344CB8AC3E}">
        <p14:creationId xmlns:p14="http://schemas.microsoft.com/office/powerpoint/2010/main" val="71816450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1F7E9"/>
                </a:solidFill>
                <a:effectLst/>
                <a:uLnTx/>
                <a:uFillTx/>
                <a:latin typeface="Arial" charset="0"/>
                <a:ea typeface="ＭＳ Ｐゴシック" charset="0"/>
              </a:rPr>
              <a:t>OTB 73</a:t>
            </a:r>
          </a:p>
        </p:txBody>
      </p:sp>
      <p:pic>
        <p:nvPicPr>
          <p:cNvPr id="4" name="Picture 3"/>
          <p:cNvPicPr>
            <a:picLocks noChangeAspect="1"/>
          </p:cNvPicPr>
          <p:nvPr/>
        </p:nvPicPr>
        <p:blipFill>
          <a:blip r:embed="rId8"/>
          <a:stretch>
            <a:fillRect/>
          </a:stretch>
        </p:blipFill>
        <p:spPr>
          <a:xfrm>
            <a:off x="5031101" y="1340768"/>
            <a:ext cx="4103712" cy="4868129"/>
          </a:xfrm>
          <a:prstGeom prst="rect">
            <a:avLst/>
          </a:prstGeom>
        </p:spPr>
      </p:pic>
      <p:pic>
        <p:nvPicPr>
          <p:cNvPr id="6" name="Picture 5"/>
          <p:cNvPicPr>
            <a:picLocks noChangeAspect="1"/>
          </p:cNvPicPr>
          <p:nvPr/>
        </p:nvPicPr>
        <p:blipFill>
          <a:blip r:embed="rId9"/>
          <a:stretch>
            <a:fillRect/>
          </a:stretch>
        </p:blipFill>
        <p:spPr>
          <a:xfrm>
            <a:off x="-36512" y="0"/>
            <a:ext cx="4876800" cy="6096000"/>
          </a:xfrm>
          <a:prstGeom prst="rect">
            <a:avLst/>
          </a:prstGeom>
        </p:spPr>
      </p:pic>
      <p:sp>
        <p:nvSpPr>
          <p:cNvPr id="202765" name="Rectangle 13"/>
          <p:cNvSpPr>
            <a:spLocks noGrp="1" noChangeArrowheads="1"/>
          </p:cNvSpPr>
          <p:nvPr>
            <p:ph type="title" idx="4294967295"/>
          </p:nvPr>
        </p:nvSpPr>
        <p:spPr>
          <a:xfrm>
            <a:off x="3779912" y="584408"/>
            <a:ext cx="5364088" cy="707886"/>
          </a:xfrm>
          <a:solidFill>
            <a:srgbClr val="00009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ja-JP" altLang="en-US" sz="4000" b="1" i="0">
                <a:solidFill>
                  <a:schemeClr val="bg1"/>
                </a:solidFill>
                <a:effectLst/>
                <a:ea typeface="+mj-ea"/>
                <a:cs typeface="+mj-cs"/>
              </a:rPr>
              <a:t>新的编年史</a:t>
            </a:r>
            <a:endParaRPr kumimoji="0" lang="en-US" sz="4000" b="1" i="0" dirty="0">
              <a:solidFill>
                <a:schemeClr val="bg1"/>
              </a:solidFill>
              <a:effectLst/>
              <a:ea typeface="+mj-ea"/>
              <a:cs typeface="+mj-cs"/>
            </a:endParaRPr>
          </a:p>
        </p:txBody>
      </p:sp>
      <p:sp>
        <p:nvSpPr>
          <p:cNvPr id="3" name="TextBox 2"/>
          <p:cNvSpPr txBox="1"/>
          <p:nvPr/>
        </p:nvSpPr>
        <p:spPr>
          <a:xfrm>
            <a:off x="107504" y="5797713"/>
            <a:ext cx="8964488" cy="707886"/>
          </a:xfrm>
          <a:prstGeom prst="rect">
            <a:avLst/>
          </a:prstGeom>
          <a:solidFill>
            <a:srgbClr val="00009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Patterns of Evidence</a:t>
            </a: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a:t>
            </a:r>
            <a:r>
              <a:rPr kumimoji="0" lang="ja-JP" altLang="en-US" sz="2000" b="1" i="0" u="none" strike="noStrike" kern="1200" cap="none" spc="0" normalizeH="0" baseline="0" noProof="0">
                <a:ln>
                  <a:noFill/>
                </a:ln>
                <a:solidFill>
                  <a:srgbClr val="FFFFFF"/>
                </a:solidFill>
                <a:effectLst>
                  <a:glow rad="127000">
                    <a:srgbClr val="000000"/>
                  </a:glow>
                </a:effectLst>
                <a:uLnTx/>
                <a:uFillTx/>
                <a:latin typeface="Arial"/>
                <a:ea typeface="ＭＳ Ｐゴシック" charset="0"/>
                <a:cs typeface="Arial"/>
              </a:rPr>
              <a:t>该电影由</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Timothy Mahoney (Thinking Man Films, 2015</a:t>
            </a:r>
            <a:r>
              <a:rPr kumimoji="0" lang="ja-JP" altLang="en-US" sz="2000" b="1" i="0" u="none" strike="noStrike" kern="1200" cap="none" spc="0" normalizeH="0" baseline="0" noProof="0">
                <a:ln>
                  <a:noFill/>
                </a:ln>
                <a:solidFill>
                  <a:srgbClr val="FFFFFF"/>
                </a:solidFill>
                <a:effectLst>
                  <a:glow rad="127000">
                    <a:srgbClr val="000000"/>
                  </a:glow>
                </a:effectLst>
                <a:uLnTx/>
                <a:uFillTx/>
                <a:latin typeface="Arial"/>
                <a:ea typeface="ＭＳ Ｐゴシック" charset="0"/>
                <a:cs typeface="Arial"/>
              </a:rPr>
              <a:t>显示了一系列</a:t>
            </a:r>
            <a:r>
              <a:rPr kumimoji="0" lang="zh-TW" altLang="en-US"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出埃及记</a:t>
            </a:r>
            <a:r>
              <a:rPr kumimoji="0" lang="ja-JP" altLang="en-US" sz="2000" b="1" i="0" u="none" strike="noStrike" kern="1200" cap="none" spc="0" normalizeH="0" baseline="0" noProof="0">
                <a:ln>
                  <a:noFill/>
                </a:ln>
                <a:solidFill>
                  <a:srgbClr val="FFFFFF"/>
                </a:solidFill>
                <a:effectLst>
                  <a:glow rad="127000">
                    <a:srgbClr val="000000"/>
                  </a:glow>
                </a:effectLst>
                <a:uLnTx/>
                <a:uFillTx/>
                <a:latin typeface="Arial"/>
                <a:ea typeface="ＭＳ Ｐゴシック" charset="0"/>
                <a:cs typeface="Arial"/>
              </a:rPr>
              <a:t>中</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ja-JP" altLang="en-US" sz="2000" b="1" i="0" u="none" strike="noStrike" kern="1200" cap="none" spc="0" normalizeH="0" baseline="0" noProof="0">
                <a:ln>
                  <a:noFill/>
                </a:ln>
                <a:solidFill>
                  <a:srgbClr val="FFFFFF"/>
                </a:solidFill>
                <a:effectLst>
                  <a:glow rad="127000">
                    <a:srgbClr val="000000"/>
                  </a:glow>
                </a:effectLst>
                <a:uLnTx/>
                <a:uFillTx/>
                <a:latin typeface="Arial"/>
                <a:ea typeface="ＭＳ Ｐゴシック" charset="0"/>
                <a:cs typeface="Arial"/>
              </a:rPr>
              <a:t>由</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Dr. David </a:t>
            </a:r>
            <a:r>
              <a:rPr kumimoji="0" lang="en-US" altLang="zh-CN" sz="20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Rohl</a:t>
            </a:r>
            <a:r>
              <a:rPr kumimoji="0" lang="ja-JP" altLang="en-US" sz="2000" b="1" i="0" u="none" strike="noStrike" kern="1200" cap="none" spc="0" normalizeH="0" baseline="0" noProof="0">
                <a:ln>
                  <a:noFill/>
                </a:ln>
                <a:solidFill>
                  <a:srgbClr val="FFFFFF"/>
                </a:solidFill>
                <a:effectLst>
                  <a:glow rad="127000">
                    <a:srgbClr val="000000"/>
                  </a:glow>
                </a:effectLst>
                <a:uLnTx/>
                <a:uFillTx/>
                <a:latin typeface="Arial"/>
                <a:ea typeface="ＭＳ Ｐゴシック" charset="0"/>
                <a:cs typeface="Arial"/>
              </a:rPr>
              <a:t>发掘出来的考古证据</a:t>
            </a:r>
            <a:endPar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40945134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5157192"/>
            <a:ext cx="8964488" cy="1440160"/>
          </a:xfrm>
        </p:spPr>
        <p:txBody>
          <a:bodyPr/>
          <a:lstStyle/>
          <a:p>
            <a:r>
              <a:rPr lang="ja-JP" altLang="en-US" b="1">
                <a:solidFill>
                  <a:schemeClr val="bg1"/>
                </a:solidFill>
                <a:effectLst>
                  <a:glow rad="355600">
                    <a:schemeClr val="tx1"/>
                  </a:glow>
                </a:effectLst>
              </a:rPr>
              <a:t>时间墙</a:t>
            </a:r>
            <a:endParaRPr lang="en-US" b="1" dirty="0">
              <a:solidFill>
                <a:schemeClr val="bg1"/>
              </a:solidFill>
              <a:effectLst>
                <a:glow rad="355600">
                  <a:schemeClr val="tx1"/>
                </a:glow>
              </a:effectLst>
            </a:endParaRPr>
          </a:p>
        </p:txBody>
      </p:sp>
      <p:pic>
        <p:nvPicPr>
          <p:cNvPr id="5" name="Picture 4"/>
          <p:cNvPicPr>
            <a:picLocks noChangeAspect="1"/>
          </p:cNvPicPr>
          <p:nvPr/>
        </p:nvPicPr>
        <p:blipFill>
          <a:blip r:embed="rId3"/>
          <a:stretch>
            <a:fillRect/>
          </a:stretch>
        </p:blipFill>
        <p:spPr>
          <a:xfrm>
            <a:off x="9496" y="-27384"/>
            <a:ext cx="9119716" cy="5112568"/>
          </a:xfrm>
          <a:prstGeom prst="rect">
            <a:avLst/>
          </a:prstGeom>
        </p:spPr>
      </p:pic>
    </p:spTree>
    <p:extLst>
      <p:ext uri="{BB962C8B-B14F-4D97-AF65-F5344CB8AC3E}">
        <p14:creationId xmlns:p14="http://schemas.microsoft.com/office/powerpoint/2010/main" val="938503560"/>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79" y="-18988"/>
            <a:ext cx="9132221" cy="5995286"/>
          </a:xfrm>
          <a:prstGeom prst="rect">
            <a:avLst/>
          </a:prstGeom>
        </p:spPr>
      </p:pic>
      <p:sp>
        <p:nvSpPr>
          <p:cNvPr id="2" name="Title 1"/>
          <p:cNvSpPr>
            <a:spLocks noGrp="1"/>
          </p:cNvSpPr>
          <p:nvPr>
            <p:ph type="title"/>
          </p:nvPr>
        </p:nvSpPr>
        <p:spPr>
          <a:xfrm>
            <a:off x="35496" y="6021288"/>
            <a:ext cx="8964488" cy="836712"/>
          </a:xfrm>
        </p:spPr>
        <p:txBody>
          <a:bodyPr/>
          <a:lstStyle/>
          <a:p>
            <a:r>
              <a:rPr lang="zh-TW" altLang="en-US" b="1" dirty="0">
                <a:solidFill>
                  <a:schemeClr val="bg1"/>
                </a:solidFill>
                <a:effectLst>
                  <a:glow rad="355600">
                    <a:schemeClr val="tx1"/>
                  </a:glow>
                </a:effectLst>
              </a:rPr>
              <a:t>出埃及记</a:t>
            </a:r>
            <a:r>
              <a:rPr lang="ja-JP" altLang="en-US" b="1">
                <a:solidFill>
                  <a:schemeClr val="bg1"/>
                </a:solidFill>
                <a:effectLst>
                  <a:glow rad="355600">
                    <a:schemeClr val="tx1"/>
                  </a:glow>
                </a:effectLst>
              </a:rPr>
              <a:t>晚期</a:t>
            </a:r>
            <a:r>
              <a:rPr lang="en-US" b="1" dirty="0">
                <a:solidFill>
                  <a:schemeClr val="bg1"/>
                </a:solidFill>
                <a:effectLst>
                  <a:glow rad="355600">
                    <a:schemeClr val="tx1"/>
                  </a:glow>
                </a:effectLst>
              </a:rPr>
              <a:t> (1250 BC)</a:t>
            </a:r>
          </a:p>
        </p:txBody>
      </p:sp>
      <p:sp>
        <p:nvSpPr>
          <p:cNvPr id="4" name="Title 1"/>
          <p:cNvSpPr txBox="1">
            <a:spLocks/>
          </p:cNvSpPr>
          <p:nvPr/>
        </p:nvSpPr>
        <p:spPr bwMode="auto">
          <a:xfrm>
            <a:off x="5868144" y="1588354"/>
            <a:ext cx="2623643" cy="83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出埃及记</a:t>
            </a:r>
            <a:r>
              <a:rPr kumimoji="0" lang="ja-JP" altLang="en-US" sz="24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晚期</a:t>
            </a: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a:t>
            </a:r>
            <a:r>
              <a:rPr kumimoji="0" lang="ja-JP" altLang="en-US" sz="24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公元前</a:t>
            </a: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1250)</a:t>
            </a:r>
          </a:p>
        </p:txBody>
      </p:sp>
      <p:sp>
        <p:nvSpPr>
          <p:cNvPr id="3" name="Down Arrow 2"/>
          <p:cNvSpPr/>
          <p:nvPr/>
        </p:nvSpPr>
        <p:spPr bwMode="auto">
          <a:xfrm>
            <a:off x="6412853" y="2492896"/>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 name="Title 1"/>
          <p:cNvSpPr txBox="1">
            <a:spLocks/>
          </p:cNvSpPr>
          <p:nvPr/>
        </p:nvSpPr>
        <p:spPr bwMode="auto">
          <a:xfrm>
            <a:off x="4572000" y="3645024"/>
            <a:ext cx="2952328"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新的国度</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8" name="Title 1"/>
          <p:cNvSpPr txBox="1">
            <a:spLocks/>
          </p:cNvSpPr>
          <p:nvPr/>
        </p:nvSpPr>
        <p:spPr bwMode="auto">
          <a:xfrm>
            <a:off x="1547665" y="3645024"/>
            <a:ext cx="2448272"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中期国度</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9" name="Title 1"/>
          <p:cNvSpPr txBox="1">
            <a:spLocks/>
          </p:cNvSpPr>
          <p:nvPr/>
        </p:nvSpPr>
        <p:spPr bwMode="auto">
          <a:xfrm>
            <a:off x="7060925"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1000s </a:t>
            </a:r>
            <a:b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br>
            <a:r>
              <a:rPr kumimoji="0" lang="ja-JP" altLang="en-US" sz="24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公元前</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0" name="Title 1"/>
          <p:cNvSpPr txBox="1">
            <a:spLocks/>
          </p:cNvSpPr>
          <p:nvPr/>
        </p:nvSpPr>
        <p:spPr bwMode="auto">
          <a:xfrm>
            <a:off x="0"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2000s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公元前</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1" name="Down Arrow 10"/>
          <p:cNvSpPr/>
          <p:nvPr/>
        </p:nvSpPr>
        <p:spPr bwMode="auto">
          <a:xfrm rot="5400000">
            <a:off x="4535996" y="3032956"/>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Tree>
    <p:extLst>
      <p:ext uri="{BB962C8B-B14F-4D97-AF65-F5344CB8AC3E}">
        <p14:creationId xmlns:p14="http://schemas.microsoft.com/office/powerpoint/2010/main" val="622516734"/>
      </p:ext>
    </p:extLst>
  </p:cSld>
  <p:clrMapOvr>
    <a:masterClrMapping/>
  </p:clrMapOvr>
  <p:transition spd="med">
    <p:randomBar dir="vert"/>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7349</TotalTime>
  <Words>2513</Words>
  <Application>Microsoft Macintosh PowerPoint</Application>
  <PresentationFormat>On-screen Show (4:3)</PresentationFormat>
  <Paragraphs>220</Paragraphs>
  <Slides>25</Slides>
  <Notes>17</Notes>
  <HiddenSlides>8</HiddenSlides>
  <MMClips>0</MMClips>
  <ScaleCrop>false</ScaleCrop>
  <HeadingPairs>
    <vt:vector size="8" baseType="variant">
      <vt:variant>
        <vt:lpstr>Fonts Used</vt:lpstr>
      </vt:variant>
      <vt:variant>
        <vt:i4>8</vt:i4>
      </vt:variant>
      <vt:variant>
        <vt:lpstr>Theme</vt:lpstr>
      </vt:variant>
      <vt:variant>
        <vt:i4>7</vt:i4>
      </vt:variant>
      <vt:variant>
        <vt:lpstr>Embedded OLE Servers</vt:lpstr>
      </vt:variant>
      <vt:variant>
        <vt:i4>1</vt:i4>
      </vt:variant>
      <vt:variant>
        <vt:lpstr>Slide Titles</vt:lpstr>
      </vt:variant>
      <vt:variant>
        <vt:i4>25</vt:i4>
      </vt:variant>
    </vt:vector>
  </HeadingPairs>
  <TitlesOfParts>
    <vt:vector size="41" baseType="lpstr">
      <vt:lpstr>ＭＳ Ｐゴシック</vt:lpstr>
      <vt:lpstr>Arial</vt:lpstr>
      <vt:lpstr>Book Antiqua</vt:lpstr>
      <vt:lpstr>Calibri</vt:lpstr>
      <vt:lpstr>Helvetica</vt:lpstr>
      <vt:lpstr>Impact</vt:lpstr>
      <vt:lpstr>Times New Roman</vt:lpstr>
      <vt:lpstr>Wingdings</vt:lpstr>
      <vt:lpstr>49_Blank Presentation</vt:lpstr>
      <vt:lpstr>18_Default Design</vt:lpstr>
      <vt:lpstr>18_MEADOW</vt:lpstr>
      <vt:lpstr>2_Default Design</vt:lpstr>
      <vt:lpstr>4_Default Design</vt:lpstr>
      <vt:lpstr>8_Default Design</vt:lpstr>
      <vt:lpstr>20_Default Design</vt:lpstr>
      <vt:lpstr>Document</vt:lpstr>
      <vt:lpstr>埃及的历史</vt:lpstr>
      <vt:lpstr>埃及历史</vt:lpstr>
      <vt:lpstr>新王朝的帝王</vt:lpstr>
      <vt:lpstr>Amenophis II</vt:lpstr>
      <vt:lpstr>新王朝的帝王</vt:lpstr>
      <vt:lpstr>埃及矛盾的历史</vt:lpstr>
      <vt:lpstr>新的编年史</vt:lpstr>
      <vt:lpstr>时间墙</vt:lpstr>
      <vt:lpstr>出埃及记晚期 (1250 BC)</vt:lpstr>
      <vt:lpstr>出埃及记早期 (1450 BC)</vt:lpstr>
      <vt:lpstr>City of Avaris</vt:lpstr>
      <vt:lpstr>City of Avaris</vt:lpstr>
      <vt:lpstr>阿瓦里斯市</vt:lpstr>
      <vt:lpstr>This palace with 12 columns lay directly before 12 tombs behind it</vt:lpstr>
      <vt:lpstr>12 Tribes of Israel on a Seal  from Avaris, Egypt?</vt:lpstr>
      <vt:lpstr>这是约瑟夫的宫殿吗？</vt:lpstr>
      <vt:lpstr>12 Tombs Found Together</vt:lpstr>
      <vt:lpstr>Is the pyramid Joseph's tomb?</vt:lpstr>
      <vt:lpstr>Is the pyramid Joseph's tomb?</vt:lpstr>
      <vt:lpstr>Statue of Joseph?</vt:lpstr>
      <vt:lpstr>这是约瑟的墓吗？</vt:lpstr>
      <vt:lpstr>为什么阿瓦里斯市一夜之间被遗弃？它的人口如何在两代人时间内从30,000增长到古代世界上最大的城市之一？</vt:lpstr>
      <vt:lpstr>埃及的a历史</vt:lpstr>
      <vt:lpstr>Black</vt:lpstr>
      <vt:lpstr>旧约批判研究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379</cp:revision>
  <dcterms:created xsi:type="dcterms:W3CDTF">2014-08-02T06:39:19Z</dcterms:created>
  <dcterms:modified xsi:type="dcterms:W3CDTF">2026-05-30T02:51:50Z</dcterms:modified>
</cp:coreProperties>
</file>