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3" r:id="rId1"/>
    <p:sldMasterId id="2147483915" r:id="rId2"/>
    <p:sldMasterId id="2147483961" r:id="rId3"/>
    <p:sldMasterId id="2147484065" r:id="rId4"/>
    <p:sldMasterId id="2147484077" r:id="rId5"/>
    <p:sldMasterId id="2147484126" r:id="rId6"/>
    <p:sldMasterId id="2147484138" r:id="rId7"/>
    <p:sldMasterId id="2147484150" r:id="rId8"/>
    <p:sldMasterId id="2147484162" r:id="rId9"/>
    <p:sldMasterId id="2147484174" r:id="rId10"/>
    <p:sldMasterId id="2147484186" r:id="rId11"/>
    <p:sldMasterId id="2147484198" r:id="rId12"/>
    <p:sldMasterId id="2147484201" r:id="rId13"/>
    <p:sldMasterId id="2147484213" r:id="rId14"/>
    <p:sldMasterId id="2147484225" r:id="rId15"/>
  </p:sldMasterIdLst>
  <p:notesMasterIdLst>
    <p:notesMasterId r:id="rId77"/>
  </p:notesMasterIdLst>
  <p:handoutMasterIdLst>
    <p:handoutMasterId r:id="rId78"/>
  </p:handoutMasterIdLst>
  <p:sldIdLst>
    <p:sldId id="272" r:id="rId16"/>
    <p:sldId id="4688" r:id="rId17"/>
    <p:sldId id="4692" r:id="rId18"/>
    <p:sldId id="4693" r:id="rId19"/>
    <p:sldId id="394" r:id="rId20"/>
    <p:sldId id="259" r:id="rId21"/>
    <p:sldId id="4690" r:id="rId22"/>
    <p:sldId id="4691" r:id="rId23"/>
    <p:sldId id="261" r:id="rId24"/>
    <p:sldId id="4689" r:id="rId25"/>
    <p:sldId id="290" r:id="rId26"/>
    <p:sldId id="280" r:id="rId27"/>
    <p:sldId id="296" r:id="rId28"/>
    <p:sldId id="292" r:id="rId29"/>
    <p:sldId id="298" r:id="rId30"/>
    <p:sldId id="299" r:id="rId31"/>
    <p:sldId id="300" r:id="rId32"/>
    <p:sldId id="301" r:id="rId33"/>
    <p:sldId id="308" r:id="rId34"/>
    <p:sldId id="279" r:id="rId35"/>
    <p:sldId id="294" r:id="rId36"/>
    <p:sldId id="309" r:id="rId37"/>
    <p:sldId id="258" r:id="rId38"/>
    <p:sldId id="269" r:id="rId39"/>
    <p:sldId id="347" r:id="rId40"/>
    <p:sldId id="277" r:id="rId41"/>
    <p:sldId id="629" r:id="rId42"/>
    <p:sldId id="837" r:id="rId43"/>
    <p:sldId id="844" r:id="rId44"/>
    <p:sldId id="278" r:id="rId45"/>
    <p:sldId id="310" r:id="rId46"/>
    <p:sldId id="4694" r:id="rId47"/>
    <p:sldId id="311" r:id="rId48"/>
    <p:sldId id="276" r:id="rId49"/>
    <p:sldId id="302" r:id="rId50"/>
    <p:sldId id="265" r:id="rId51"/>
    <p:sldId id="843" r:id="rId52"/>
    <p:sldId id="266" r:id="rId53"/>
    <p:sldId id="303" r:id="rId54"/>
    <p:sldId id="267" r:id="rId55"/>
    <p:sldId id="304" r:id="rId56"/>
    <p:sldId id="313" r:id="rId57"/>
    <p:sldId id="845" r:id="rId58"/>
    <p:sldId id="846" r:id="rId59"/>
    <p:sldId id="264" r:id="rId60"/>
    <p:sldId id="314" r:id="rId61"/>
    <p:sldId id="268" r:id="rId62"/>
    <p:sldId id="4695" r:id="rId63"/>
    <p:sldId id="4696" r:id="rId64"/>
    <p:sldId id="4697" r:id="rId65"/>
    <p:sldId id="4698" r:id="rId66"/>
    <p:sldId id="263" r:id="rId67"/>
    <p:sldId id="271" r:id="rId68"/>
    <p:sldId id="273" r:id="rId69"/>
    <p:sldId id="287" r:id="rId70"/>
    <p:sldId id="288" r:id="rId71"/>
    <p:sldId id="289" r:id="rId72"/>
    <p:sldId id="295" r:id="rId73"/>
    <p:sldId id="274" r:id="rId74"/>
    <p:sldId id="305" r:id="rId75"/>
    <p:sldId id="337" r:id="rId7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33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992"/>
    <p:restoredTop sz="67615"/>
  </p:normalViewPr>
  <p:slideViewPr>
    <p:cSldViewPr>
      <p:cViewPr varScale="1">
        <p:scale>
          <a:sx n="86" d="100"/>
          <a:sy n="86" d="100"/>
        </p:scale>
        <p:origin x="200" y="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74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tableStyles" Target="tableStyle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86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860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860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CFAC56C2-E59B-CD44-85C7-7DB45198B2E9}" type="slidenum">
              <a:rPr lang="en-US"/>
              <a:pPr>
                <a:defRPr/>
              </a:pPr>
              <a:t>‹#›</a:t>
            </a:fld>
            <a:endParaRPr lang="en-US"/>
          </a:p>
        </p:txBody>
      </p:sp>
    </p:spTree>
    <p:extLst>
      <p:ext uri="{BB962C8B-B14F-4D97-AF65-F5344CB8AC3E}">
        <p14:creationId xmlns:p14="http://schemas.microsoft.com/office/powerpoint/2010/main" val="299507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9BA2EE-20F1-AC45-8F59-4F0B5BA04589}" type="datetimeFigureOut">
              <a:rPr lang="en-US"/>
              <a:pPr>
                <a:defRPr/>
              </a:pPr>
              <a:t>5/28/26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A6DFF40-71B8-C348-B796-94FAB0D8CBA6}" type="slidenum">
              <a:rPr lang="en-US"/>
              <a:pPr>
                <a:defRPr/>
              </a:pPr>
              <a:t>‹#›</a:t>
            </a:fld>
            <a:endParaRPr lang="en-US"/>
          </a:p>
        </p:txBody>
      </p:sp>
    </p:spTree>
    <p:extLst>
      <p:ext uri="{BB962C8B-B14F-4D97-AF65-F5344CB8AC3E}">
        <p14:creationId xmlns:p14="http://schemas.microsoft.com/office/powerpoint/2010/main" val="20880149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Review of </a:t>
            </a:r>
            <a:r>
              <a:rPr lang="en-US" b="1" i="1" dirty="0">
                <a:effectLst/>
              </a:rPr>
              <a:t>On the Reliability of the Old Testament</a:t>
            </a:r>
          </a:p>
          <a:p>
            <a:r>
              <a:rPr lang="en-US" dirty="0"/>
              <a:t>Kenneth A. Kitchen • Wm. B. Eerdmans Publishing Company 2006-06-09 </a:t>
            </a:r>
          </a:p>
          <a:p>
            <a:r>
              <a:rPr lang="en-US" dirty="0"/>
              <a:t>By Eugene Merrill at DTS Voice</a:t>
            </a:r>
          </a:p>
          <a:p>
            <a:r>
              <a:rPr lang="en-US" dirty="0"/>
              <a:t>1 April 2005</a:t>
            </a:r>
          </a:p>
          <a:p>
            <a:r>
              <a:rPr lang="en-US" dirty="0"/>
              <a:t>https://</a:t>
            </a:r>
            <a:r>
              <a:rPr lang="en-US" dirty="0" err="1"/>
              <a:t>voice.dts.edu</a:t>
            </a:r>
            <a:r>
              <a:rPr lang="en-US" dirty="0"/>
              <a:t>/review/</a:t>
            </a:r>
            <a:r>
              <a:rPr lang="en-US" dirty="0" err="1"/>
              <a:t>kenneth</a:t>
            </a:r>
            <a:r>
              <a:rPr lang="en-US" dirty="0"/>
              <a:t>-a-kitchen-on-the-reliability-of-the-old-testament/</a:t>
            </a:r>
          </a:p>
          <a:p>
            <a:endParaRPr lang="en-US" dirty="0"/>
          </a:p>
          <a:p>
            <a:r>
              <a:rPr lang="en-US" dirty="0"/>
              <a:t>Kitchen may be the preeminent Old Testament apologist of the past one hundred years. Not since the days of Robert Dick Wilson, William Henry Green, and Oswald T. Allis has there been a scholar as well equipped and as ready to take up arms in defense of the historicity and general reliability of the Old Testament record. In addition to numerous articles in support of such matters Kitchen authored the well-known handbooks Ancient Orient and Old Testament (Chicago: InterVarsity, 1966) and The Bible in Its World (Downers Grove, IL: InterVarsity, 1977), among others. And all this by an Egyptologist best known outside evangelical circles for his authoritative works in that discipline such as The Third Intermediate Period in Egypt (1100–650 B.C.) (Warminster, UK: Aris and Phillips, 1973) and Pharaoh Triumphant: The Life and Times of Ramesses II, King of Egypt (Warminster, UK: Aris and Phillips, 1983).</a:t>
            </a:r>
          </a:p>
          <a:p>
            <a:endParaRPr lang="en-US" dirty="0"/>
          </a:p>
          <a:p>
            <a:r>
              <a:rPr lang="en-US" dirty="0"/>
              <a:t>The present work, though technically not a history of Israel, is concerned primarily to reestablish the Old Testament as a reliable record of that history in the face of postmodern attempts to rob it of any semblance of historical credibility. In his response to these approaches Kitchen regularly makes the transition from apologist to polemicist, a move not surprising to readers familiar with his other works. This may vitiate the effectiveness of his arguments among the targets of his frequently withering attacks, but they are not likely to read his work anyway for the very reason he suggests, namely, a closed-system a </a:t>
            </a:r>
            <a:r>
              <a:rPr lang="en-US" dirty="0" err="1"/>
              <a:t>priorism</a:t>
            </a:r>
            <a:r>
              <a:rPr lang="en-US" dirty="0"/>
              <a:t> that refuses to examine any evidence outside their own predetermined boundaries. Others, however, will read Kitchen with appreciation, perhaps even glee, where he “lets ’em have it” or “gives ’em what they deserve.” This is not likely to be productive if the intention is to understand opposing positions and know how to respond to those deemed intellectually and theologically deficient.</a:t>
            </a:r>
          </a:p>
          <a:p>
            <a:endParaRPr lang="en-US" dirty="0"/>
          </a:p>
          <a:p>
            <a:r>
              <a:rPr lang="en-US" dirty="0"/>
              <a:t>Kitchen’s method seems at first to be wrong-headed because he begins at the end and ends at the beginning. That is, he traces the history of the postexilic period first and then works his way back to the very beginning, what he calls “Back to </a:t>
            </a:r>
            <a:r>
              <a:rPr lang="en-US" dirty="0" err="1"/>
              <a:t>Methusaleh</a:t>
            </a:r>
            <a:r>
              <a:rPr lang="en-US" dirty="0"/>
              <a:t>—and Well Beyond.” The rationale for this, however, is quite clear and sensible, for Kitchen wants to begin with an era best documented by extrabiblical data and then, having made a strong case for the Old Testament’s reliability there, to move to earlier times where such evidence is increasingly rare. The point is that if late periods of history can be shown to be corroborated by unimpeachable secular sources, it follows a fortiori that earlier ones should at least be given presumptive benefit of the doubt.</a:t>
            </a:r>
          </a:p>
          <a:p>
            <a:endParaRPr lang="en-US" dirty="0"/>
          </a:p>
          <a:p>
            <a:r>
              <a:rPr lang="en-US" dirty="0"/>
              <a:t>On the whole, Kitchen makes a good case for his thesis, but sometimes he does so at the expense of self-consistency or even by fudging on matters of historical event, especially where the supernatural is involved. Speaking of the death of Sennacherib’s army, for example, Kitchen explains the “visitation that brought sudden death to a large part of the Assyrian force,” as “food poisoning or whatever?” (p. 41). There is no word here of direct divine intervention. More serious, however, is his attempt to support a late date for the Exodus—a position for which he is well known—in light of evidence to the contrary. He dismisses Bryant Wood’s compelling arguments for an early fourteenth-century destruction of Jericho by simply asserting that P. </a:t>
            </a:r>
            <a:r>
              <a:rPr lang="en-US" dirty="0" err="1"/>
              <a:t>Bienkowski</a:t>
            </a:r>
            <a:r>
              <a:rPr lang="en-US" dirty="0"/>
              <a:t> “corrected” Wood, but Kitchen does not say how (p. 544 n. 89). He then ignores the three-hundred-year period from the beginning of the Conquest to the judgeship of Jephthah by deriding Jephthah as “a roughneck, an outcast” whose words are “nothing more than a brave but ignorant man’s bold bluster in favor of his people” (p. 209). Kitchen has no grounds for such an assertion, but he must in some way rid himself of the three hundred years that anchor the Conquest (and hence the Exodus) in the late fifteenth and early fourteenth centuries. Resort to begging the question in this way does not help his case.</a:t>
            </a:r>
          </a:p>
          <a:p>
            <a:endParaRPr lang="en-US" dirty="0"/>
          </a:p>
          <a:p>
            <a:r>
              <a:rPr lang="en-US" dirty="0"/>
              <a:t>At another point Kitchen admits that Moses could not (or did not) return to Egypt from Midian until a new king reigned (p. 296). He says nothing, however, about the fact that the king whose death cleared the way for Moses’ return had to have reigned for at least forty years according to clear biblical testimony (Exod. 2:23; cf. 4:19; 7:7). That being the case, Ramesses II, Kitchen’s pharaoh of the Exodus, is disqualified since only he reigned that long in the nineteenth dynasty and therefore his successor would have been the Exodus king. But that was </a:t>
            </a:r>
            <a:r>
              <a:rPr lang="en-US" dirty="0" err="1"/>
              <a:t>Merenptah</a:t>
            </a:r>
            <a:r>
              <a:rPr lang="en-US" dirty="0"/>
              <a:t>, whose reign commenced after 1214 B.C. and who in his fifth year already mentioned Israel in a famous monument found at Thebes. The Exodus could hardly have occurred in his reign! This leaves only Amenhotep II (ca. 1427–1400) of Dynasty 18 as the pharaoh of the Exodus, for only he followed a king (Thutmose III) who reigned for at least forty years. The only way to discount this evidence is to deny the forty-year duration of Moses’ Midianite sojourn and thus to violate Kitchen’s own general method of taking the biblical historical data at face value.</a:t>
            </a:r>
          </a:p>
          <a:p>
            <a:endParaRPr lang="en-US" dirty="0"/>
          </a:p>
          <a:p>
            <a:r>
              <a:rPr lang="en-US" dirty="0"/>
              <a:t>This said, the fact remains that Kitchen has left all students committed to biblical factuality greatly in his debt. The erudition of this work is breathtaking, the scope of its treatment most impressive, and the cogency of the case as a whole most convincing. Serious students cannot and must not ignore it.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5D7EAA-0D36-F44C-8297-859FD03034AA}"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95081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E5F47-C1C8-4BAE-9EF7-9D11196DAFA3}"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r>
              <a:rPr lang="en-US" altLang="en-US" dirty="0"/>
              <a:t>________</a:t>
            </a:r>
          </a:p>
          <a:p>
            <a:r>
              <a:rPr lang="en-US" altLang="en-US" dirty="0"/>
              <a:t>OB-ExodusDate-58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OC-ExodusDate-25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B49972-9CAB-5B41-BC87-23D2626D83D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cf</a:t>
            </a:r>
            <a:r>
              <a:rPr lang="en-US" dirty="0"/>
              <a:t>: Judges</a:t>
            </a:r>
            <a:r>
              <a:rPr lang="en-US" baseline="0" dirty="0"/>
              <a:t> 11/</a:t>
            </a:r>
            <a:r>
              <a:rPr lang="zh-CN" altLang="en-US" baseline="0" dirty="0"/>
              <a:t>士师记</a:t>
            </a:r>
            <a:r>
              <a:rPr lang="en-US" altLang="zh-CN" baseline="0" dirty="0"/>
              <a:t>11</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8F0705-7066-9743-A0C6-42C8835383C6}" type="slidenum">
              <a:rPr kumimoji="0" lang="zh-CN" altLang="en-US" sz="1200" b="0" i="0" u="none" strike="noStrike" kern="1200" cap="none" spc="0" normalizeH="0" baseline="0" noProof="0" smtClean="0">
                <a:ln>
                  <a:noFill/>
                </a:ln>
                <a:solidFill>
                  <a:srgbClr val="000000"/>
                </a:solidFill>
                <a:effectLst/>
                <a:uLnTx/>
                <a:uFillTx/>
                <a:latin typeface="Times New Roman" charset="0"/>
                <a:ea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p:txBody>
      </p:sp>
    </p:spTree>
    <p:extLst>
      <p:ext uri="{BB962C8B-B14F-4D97-AF65-F5344CB8AC3E}">
        <p14:creationId xmlns:p14="http://schemas.microsoft.com/office/powerpoint/2010/main" val="3497564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98C4F1F-48E5-4BEE-95EA-D816EAFA6091}" type="slidenum">
              <a:rPr kumimoji="0" lang="en-US" altLang="en-US" sz="1200" b="0" i="0" u="none" strike="noStrike" kern="1200" cap="none" spc="0" normalizeH="0" baseline="0" noProof="0">
                <a:ln>
                  <a:noFill/>
                </a:ln>
                <a:solidFill>
                  <a:prstClr val="black"/>
                </a:solidFill>
                <a:effectLst/>
                <a:uLnTx/>
                <a:uFillTx/>
                <a:latin typeface="Times New Roman" charset="0"/>
                <a:ea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Times New Roman" charset="0"/>
              <a:ea typeface="MS PGothic" charset="0"/>
            </a:endParaRPr>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altLang="en-US" dirty="0"/>
              <a:t>________</a:t>
            </a:r>
          </a:p>
          <a:p>
            <a:r>
              <a:rPr lang="en-US" altLang="en-US" dirty="0"/>
              <a:t>OB-ExodusDate-65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OC-13-ExodusDate-29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OS-02-Exodus-151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87EEC5-966C-3F40-BB97-33EDA06C53BC}" type="slidenum">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a typeface="MS PGothic" charset="0"/>
              <a:cs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95D635-149A-744F-94F6-B691C018F6DF}"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t>________</a:t>
            </a:r>
          </a:p>
          <a:p>
            <a:r>
              <a:rPr lang="en-US" altLang="en-US" dirty="0"/>
              <a:t>OB-ExodusDate-37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OC-ExodusDate-14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)S-02-Exodus-150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668EE8-BAE7-4ABB-A35F-B5038395DCCB}" type="slidenum">
              <a:rPr kumimoji="0" lang="en-US" altLang="en-US" sz="1200" b="0" i="0" u="none" strike="noStrike" kern="1200" cap="none" spc="0" normalizeH="0" baseline="0" noProof="0">
                <a:ln>
                  <a:noFill/>
                </a:ln>
                <a:solidFill>
                  <a:prstClr val="black"/>
                </a:solidFill>
                <a:effectLst/>
                <a:uLnTx/>
                <a:uFillTx/>
                <a:latin typeface="Times New Roman" charset="0"/>
                <a:ea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Times New Roman" charset="0"/>
              <a:ea typeface="MS PGothic" charset="0"/>
            </a:endParaRPr>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62780D8-0B40-4537-BD1B-EB46C12C875F}" type="slidenum">
              <a:rPr kumimoji="0" lang="en-US" altLang="en-US" sz="1200" b="0" i="0" u="none" strike="noStrike" kern="1200" cap="none" spc="0" normalizeH="0" baseline="0" noProof="0">
                <a:ln>
                  <a:noFill/>
                </a:ln>
                <a:solidFill>
                  <a:prstClr val="black"/>
                </a:solidFill>
                <a:effectLst/>
                <a:uLnTx/>
                <a:uFillTx/>
                <a:latin typeface="Times New Roman" charset="0"/>
                <a:ea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Times New Roman" charset="0"/>
              <a:ea typeface="MS PGothic" charset="0"/>
            </a:endParaRPr>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87EEC5-966C-3F40-BB97-33EDA06C53BC}" type="slidenum">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a typeface="MS PGothic" charset="0"/>
              <a:cs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C7BA3F-409B-B946-ABCC-4C9EFA1DAA17}" type="slidenum">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704449-6272-4511-B479-F44792FAB2AD}"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430496-7E5F-0840-8746-0ACCDFBB371B}" type="slidenum">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a typeface="MS PGothic" charset="0"/>
              <a:cs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F86D30-53C8-C143-BA4D-C5847A2069B0}" type="slidenum">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a typeface="MS PGothic" charset="0"/>
              <a:cs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CA168311-8E3A-DF47-940D-C4E79C847CD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651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7651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Survey </a:t>
            </a:r>
            <a:r>
              <a:rPr lang="en-US" dirty="0">
                <a:latin typeface="Arial" charset="0"/>
              </a:rPr>
              <a:t>link address</a:t>
            </a:r>
          </a:p>
        </p:txBody>
      </p:sp>
    </p:spTree>
    <p:extLst>
      <p:ext uri="{BB962C8B-B14F-4D97-AF65-F5344CB8AC3E}">
        <p14:creationId xmlns:p14="http://schemas.microsoft.com/office/powerpoint/2010/main" val="371998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841ADC-56EB-44E6-915A-583A3806CD14}"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D358-713E-214D-BD66-A5A7BE250CD3}" type="slidenum">
              <a:rPr kumimoji="0" lang="zh-CN" alt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80930" name="Rectangle 1026"/>
          <p:cNvSpPr>
            <a:spLocks noGrp="1" noRot="1" noChangeAspect="1" noChangeArrowheads="1" noTextEdit="1"/>
          </p:cNvSpPr>
          <p:nvPr>
            <p:ph type="sldImg"/>
          </p:nvPr>
        </p:nvSpPr>
        <p:spPr>
          <a:ln/>
        </p:spPr>
      </p:sp>
      <p:sp>
        <p:nvSpPr>
          <p:cNvPr id="380931"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zh-CN" sz="1600" b="1">
                <a:latin typeface="Arial" charset="0"/>
              </a:rPr>
              <a:t>https://portal.tiu.edu/uportal/teds/otdept/jhoffmeier</a:t>
            </a:r>
            <a:endParaRPr lang="en-US" altLang="zh-CN" b="1">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AB31FC-9F20-47DD-B4FD-82B5B371ABE1}"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036728-8F22-4E38-9A46-166CE402FD87}"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FDCC6FA-51C0-481B-A7C3-141717ED9567}"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DEB693-A175-4C96-A253-55F53CD9C95B}"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ltLang="en-US" dirty="0"/>
          </a:p>
          <a:p>
            <a:r>
              <a:rPr lang="en-US" altLang="en-US" dirty="0"/>
              <a:t>________</a:t>
            </a:r>
          </a:p>
          <a:p>
            <a:r>
              <a:rPr lang="en-US" altLang="en-US" dirty="0"/>
              <a:t>OB-ExodusDate-65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OC-ExodusDate-14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2FC348-43C5-4AA6-AC0D-E55D96F1BFA3}"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r>
              <a:rPr lang="en-US" altLang="en-US" dirty="0"/>
              <a:t>________</a:t>
            </a:r>
          </a:p>
          <a:p>
            <a:r>
              <a:rPr lang="en-US" altLang="en-US" dirty="0"/>
              <a:t>OB-ExodusDate-67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OC-ExodusDate-21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39973"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33997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CDE9FC3-1181-C545-81C3-9D4067C5A246}" type="slidenum">
              <a:rPr lang="en-US"/>
              <a:pPr>
                <a:defRPr/>
              </a:pPr>
              <a:t>‹#›</a:t>
            </a:fld>
            <a:endParaRPr lang="en-US"/>
          </a:p>
        </p:txBody>
      </p:sp>
    </p:spTree>
    <p:extLst>
      <p:ext uri="{BB962C8B-B14F-4D97-AF65-F5344CB8AC3E}">
        <p14:creationId xmlns:p14="http://schemas.microsoft.com/office/powerpoint/2010/main" val="393738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6176839-77A2-2343-A3F1-EBB92F8B94CB}" type="slidenum">
              <a:rPr lang="en-US"/>
              <a:pPr>
                <a:defRPr/>
              </a:pPr>
              <a:t>‹#›</a:t>
            </a:fld>
            <a:endParaRPr lang="en-US"/>
          </a:p>
        </p:txBody>
      </p:sp>
    </p:spTree>
    <p:extLst>
      <p:ext uri="{BB962C8B-B14F-4D97-AF65-F5344CB8AC3E}">
        <p14:creationId xmlns:p14="http://schemas.microsoft.com/office/powerpoint/2010/main" val="37587720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323AE79-7844-7144-9DDB-D267F812FDFD}" type="slidenum">
              <a:rPr lang="zh-CN" altLang="en-US"/>
              <a:pPr>
                <a:defRPr/>
              </a:pPr>
              <a:t>‹#›</a:t>
            </a:fld>
            <a:endParaRPr lang="en-US" altLang="zh-CN"/>
          </a:p>
        </p:txBody>
      </p:sp>
    </p:spTree>
    <p:extLst>
      <p:ext uri="{BB962C8B-B14F-4D97-AF65-F5344CB8AC3E}">
        <p14:creationId xmlns:p14="http://schemas.microsoft.com/office/powerpoint/2010/main" val="27982769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7B506F7-B781-1E4A-8AD8-8A017902AE4E}" type="slidenum">
              <a:rPr lang="zh-CN" altLang="en-US"/>
              <a:pPr>
                <a:defRPr/>
              </a:pPr>
              <a:t>‹#›</a:t>
            </a:fld>
            <a:endParaRPr lang="en-US" altLang="zh-CN"/>
          </a:p>
        </p:txBody>
      </p:sp>
    </p:spTree>
    <p:extLst>
      <p:ext uri="{BB962C8B-B14F-4D97-AF65-F5344CB8AC3E}">
        <p14:creationId xmlns:p14="http://schemas.microsoft.com/office/powerpoint/2010/main" val="41461858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C25D723-73CF-5341-83CB-878D46AE7A73}" type="slidenum">
              <a:rPr lang="zh-CN" altLang="en-US"/>
              <a:pPr>
                <a:defRPr/>
              </a:pPr>
              <a:t>‹#›</a:t>
            </a:fld>
            <a:endParaRPr lang="en-US" altLang="zh-CN"/>
          </a:p>
        </p:txBody>
      </p:sp>
    </p:spTree>
    <p:extLst>
      <p:ext uri="{BB962C8B-B14F-4D97-AF65-F5344CB8AC3E}">
        <p14:creationId xmlns:p14="http://schemas.microsoft.com/office/powerpoint/2010/main" val="34461004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348831BB-3A77-6D43-828A-03BA8613C4D6}" type="slidenum">
              <a:rPr lang="zh-CN" altLang="en-US"/>
              <a:pPr>
                <a:defRPr/>
              </a:pPr>
              <a:t>‹#›</a:t>
            </a:fld>
            <a:endParaRPr lang="en-US" altLang="zh-CN"/>
          </a:p>
        </p:txBody>
      </p:sp>
    </p:spTree>
    <p:extLst>
      <p:ext uri="{BB962C8B-B14F-4D97-AF65-F5344CB8AC3E}">
        <p14:creationId xmlns:p14="http://schemas.microsoft.com/office/powerpoint/2010/main" val="12093122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9B562D6A-5D79-004F-A2FB-FD1B78746CC0}" type="slidenum">
              <a:rPr lang="zh-CN" altLang="en-US"/>
              <a:pPr>
                <a:defRPr/>
              </a:pPr>
              <a:t>‹#›</a:t>
            </a:fld>
            <a:endParaRPr lang="en-US" altLang="zh-CN"/>
          </a:p>
        </p:txBody>
      </p:sp>
    </p:spTree>
    <p:extLst>
      <p:ext uri="{BB962C8B-B14F-4D97-AF65-F5344CB8AC3E}">
        <p14:creationId xmlns:p14="http://schemas.microsoft.com/office/powerpoint/2010/main" val="10427724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C040A028-C03B-4B41-8C19-F253CAEC5101}" type="slidenum">
              <a:rPr lang="zh-CN" altLang="en-US"/>
              <a:pPr>
                <a:defRPr/>
              </a:pPr>
              <a:t>‹#›</a:t>
            </a:fld>
            <a:endParaRPr lang="en-US" altLang="zh-CN"/>
          </a:p>
        </p:txBody>
      </p:sp>
    </p:spTree>
    <p:extLst>
      <p:ext uri="{BB962C8B-B14F-4D97-AF65-F5344CB8AC3E}">
        <p14:creationId xmlns:p14="http://schemas.microsoft.com/office/powerpoint/2010/main" val="29309484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CB792E5-F7B2-1148-BDE4-0D22E8A082E3}" type="slidenum">
              <a:rPr lang="zh-CN" altLang="en-US"/>
              <a:pPr>
                <a:defRPr/>
              </a:pPr>
              <a:t>‹#›</a:t>
            </a:fld>
            <a:endParaRPr lang="en-US" altLang="zh-CN"/>
          </a:p>
        </p:txBody>
      </p:sp>
    </p:spTree>
    <p:extLst>
      <p:ext uri="{BB962C8B-B14F-4D97-AF65-F5344CB8AC3E}">
        <p14:creationId xmlns:p14="http://schemas.microsoft.com/office/powerpoint/2010/main" val="29243234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0A94710-447C-DA46-A3C2-76689657B21D}" type="slidenum">
              <a:rPr lang="zh-CN" altLang="en-US"/>
              <a:pPr>
                <a:defRPr/>
              </a:pPr>
              <a:t>‹#›</a:t>
            </a:fld>
            <a:endParaRPr lang="en-US" altLang="zh-CN"/>
          </a:p>
        </p:txBody>
      </p:sp>
    </p:spTree>
    <p:extLst>
      <p:ext uri="{BB962C8B-B14F-4D97-AF65-F5344CB8AC3E}">
        <p14:creationId xmlns:p14="http://schemas.microsoft.com/office/powerpoint/2010/main" val="2263481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05F9453-04DF-F948-9FF8-BEEF59DFE2D9}" type="slidenum">
              <a:rPr lang="zh-CN" altLang="en-US"/>
              <a:pPr>
                <a:defRPr/>
              </a:pPr>
              <a:t>‹#›</a:t>
            </a:fld>
            <a:endParaRPr lang="en-US" altLang="zh-CN"/>
          </a:p>
        </p:txBody>
      </p:sp>
    </p:spTree>
    <p:extLst>
      <p:ext uri="{BB962C8B-B14F-4D97-AF65-F5344CB8AC3E}">
        <p14:creationId xmlns:p14="http://schemas.microsoft.com/office/powerpoint/2010/main" val="36258753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8DB0C67-0FA9-3749-ACEB-01724525FB80}" type="slidenum">
              <a:rPr lang="zh-CN" altLang="en-US"/>
              <a:pPr>
                <a:defRPr/>
              </a:pPr>
              <a:t>‹#›</a:t>
            </a:fld>
            <a:endParaRPr lang="en-US" altLang="zh-CN"/>
          </a:p>
        </p:txBody>
      </p:sp>
    </p:spTree>
    <p:extLst>
      <p:ext uri="{BB962C8B-B14F-4D97-AF65-F5344CB8AC3E}">
        <p14:creationId xmlns:p14="http://schemas.microsoft.com/office/powerpoint/2010/main" val="248943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0C3B7C7-6835-5840-8FCB-11079DB09016}" type="slidenum">
              <a:rPr lang="en-US"/>
              <a:pPr>
                <a:defRPr/>
              </a:pPr>
              <a:t>‹#›</a:t>
            </a:fld>
            <a:endParaRPr lang="en-US"/>
          </a:p>
        </p:txBody>
      </p:sp>
    </p:spTree>
    <p:extLst>
      <p:ext uri="{BB962C8B-B14F-4D97-AF65-F5344CB8AC3E}">
        <p14:creationId xmlns:p14="http://schemas.microsoft.com/office/powerpoint/2010/main" val="31688754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a:spcBef>
                  <a:spcPct val="50000"/>
                </a:spcBef>
              </a:pPr>
              <a:endParaRPr lang="en-US">
                <a:solidFill>
                  <a:srgbClr val="EAEAEA"/>
                </a:solidFill>
                <a:ea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a:spcBef>
                  <a:spcPct val="50000"/>
                </a:spcBef>
              </a:pPr>
              <a:endParaRPr lang="en-US">
                <a:solidFill>
                  <a:srgbClr val="EAEAEA"/>
                </a:solidFill>
                <a:ea typeface="ＭＳ Ｐゴシック" charset="0"/>
              </a:endParaRPr>
            </a:p>
          </p:txBody>
        </p:sp>
        <p:pic>
          <p:nvPicPr>
            <p:cNvPr id="7"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eaLnBrk="0" hangingPunct="0">
              <a:defRPr/>
            </a:lvl1pPr>
          </a:lstStyle>
          <a:p>
            <a:pPr>
              <a:defRPr/>
            </a:pPr>
            <a:endParaRPr lang="en-US"/>
          </a:p>
        </p:txBody>
      </p:sp>
      <p:sp>
        <p:nvSpPr>
          <p:cNvPr id="9" name="Rectangle 9"/>
          <p:cNvSpPr>
            <a:spLocks noGrp="1" noChangeArrowheads="1"/>
          </p:cNvSpPr>
          <p:nvPr>
            <p:ph type="ftr" sz="quarter" idx="11"/>
          </p:nvPr>
        </p:nvSpPr>
        <p:spPr>
          <a:xfrm>
            <a:off x="3962400" y="6400800"/>
            <a:ext cx="2895600" cy="457200"/>
          </a:xfrm>
        </p:spPr>
        <p:txBody>
          <a:bodyPr/>
          <a:lstStyle>
            <a:lvl1pPr eaLnBrk="0" hangingPunct="0">
              <a:defRPr/>
            </a:lvl1pPr>
          </a:lstStyle>
          <a:p>
            <a:pPr>
              <a:defRPr/>
            </a:pPr>
            <a:endParaRPr lang="en-US"/>
          </a:p>
        </p:txBody>
      </p:sp>
      <p:sp>
        <p:nvSpPr>
          <p:cNvPr id="10" name="Rectangle 10"/>
          <p:cNvSpPr>
            <a:spLocks noGrp="1" noChangeArrowheads="1"/>
          </p:cNvSpPr>
          <p:nvPr>
            <p:ph type="sldNum" sz="quarter" idx="12"/>
          </p:nvPr>
        </p:nvSpPr>
        <p:spPr/>
        <p:txBody>
          <a:bodyPr/>
          <a:lstStyle>
            <a:lvl1pPr eaLnBrk="0" hangingPunct="0">
              <a:defRPr/>
            </a:lvl1pPr>
          </a:lstStyle>
          <a:p>
            <a:pPr>
              <a:defRPr/>
            </a:pPr>
            <a:fld id="{4E8B510C-6B82-A24C-9519-7C9E01D5DFBB}" type="slidenum">
              <a:rPr lang="en-US"/>
              <a:pPr>
                <a:defRPr/>
              </a:pPr>
              <a:t>‹#›</a:t>
            </a:fld>
            <a:endParaRPr lang="en-US"/>
          </a:p>
        </p:txBody>
      </p:sp>
    </p:spTree>
    <p:extLst>
      <p:ext uri="{BB962C8B-B14F-4D97-AF65-F5344CB8AC3E}">
        <p14:creationId xmlns:p14="http://schemas.microsoft.com/office/powerpoint/2010/main" val="32209345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6EAD260D-68C3-7C4F-B6EB-6EDE77251FF0}" type="slidenum">
              <a:rPr lang="en-US"/>
              <a:pPr>
                <a:defRPr/>
              </a:pPr>
              <a:t>‹#›</a:t>
            </a:fld>
            <a:endParaRPr lang="en-US"/>
          </a:p>
        </p:txBody>
      </p:sp>
    </p:spTree>
    <p:extLst>
      <p:ext uri="{BB962C8B-B14F-4D97-AF65-F5344CB8AC3E}">
        <p14:creationId xmlns:p14="http://schemas.microsoft.com/office/powerpoint/2010/main" val="376532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E2F414BE-21D5-0749-AFA0-6D284B6107DB}" type="slidenum">
              <a:rPr lang="en-US"/>
              <a:pPr>
                <a:defRPr/>
              </a:pPr>
              <a:t>‹#›</a:t>
            </a:fld>
            <a:endParaRPr lang="en-US"/>
          </a:p>
        </p:txBody>
      </p:sp>
    </p:spTree>
    <p:extLst>
      <p:ext uri="{BB962C8B-B14F-4D97-AF65-F5344CB8AC3E}">
        <p14:creationId xmlns:p14="http://schemas.microsoft.com/office/powerpoint/2010/main" val="3741466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CD995A7-13E9-A844-9BBF-165298B1605D}" type="slidenum">
              <a:rPr lang="en-US"/>
              <a:pPr>
                <a:defRPr/>
              </a:pPr>
              <a:t>‹#›</a:t>
            </a:fld>
            <a:endParaRPr lang="en-US"/>
          </a:p>
        </p:txBody>
      </p:sp>
    </p:spTree>
    <p:extLst>
      <p:ext uri="{BB962C8B-B14F-4D97-AF65-F5344CB8AC3E}">
        <p14:creationId xmlns:p14="http://schemas.microsoft.com/office/powerpoint/2010/main" val="36266277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vl1pPr>
          </a:lstStyle>
          <a:p>
            <a:pPr>
              <a:defRPr/>
            </a:pPr>
            <a:fld id="{67CFD05E-167F-394E-AC93-A0BCA9AA5AEA}" type="slidenum">
              <a:rPr lang="en-US"/>
              <a:pPr>
                <a:defRPr/>
              </a:pPr>
              <a:t>‹#›</a:t>
            </a:fld>
            <a:endParaRPr lang="en-US"/>
          </a:p>
        </p:txBody>
      </p:sp>
    </p:spTree>
    <p:extLst>
      <p:ext uri="{BB962C8B-B14F-4D97-AF65-F5344CB8AC3E}">
        <p14:creationId xmlns:p14="http://schemas.microsoft.com/office/powerpoint/2010/main" val="21241325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vl1pPr>
          </a:lstStyle>
          <a:p>
            <a:pPr>
              <a:defRPr/>
            </a:pPr>
            <a:fld id="{8C7E3B8B-C1E5-2643-A873-0C7F943E4B88}" type="slidenum">
              <a:rPr lang="en-US"/>
              <a:pPr>
                <a:defRPr/>
              </a:pPr>
              <a:t>‹#›</a:t>
            </a:fld>
            <a:endParaRPr lang="en-US"/>
          </a:p>
        </p:txBody>
      </p:sp>
    </p:spTree>
    <p:extLst>
      <p:ext uri="{BB962C8B-B14F-4D97-AF65-F5344CB8AC3E}">
        <p14:creationId xmlns:p14="http://schemas.microsoft.com/office/powerpoint/2010/main" val="19478254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vl1pPr>
          </a:lstStyle>
          <a:p>
            <a:pPr>
              <a:defRPr/>
            </a:pPr>
            <a:fld id="{A789AC14-30C7-ED44-9AEE-F37D3FDB6FB1}" type="slidenum">
              <a:rPr lang="en-US"/>
              <a:pPr>
                <a:defRPr/>
              </a:pPr>
              <a:t>‹#›</a:t>
            </a:fld>
            <a:endParaRPr lang="en-US"/>
          </a:p>
        </p:txBody>
      </p:sp>
    </p:spTree>
    <p:extLst>
      <p:ext uri="{BB962C8B-B14F-4D97-AF65-F5344CB8AC3E}">
        <p14:creationId xmlns:p14="http://schemas.microsoft.com/office/powerpoint/2010/main" val="35671035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138AD4E7-1E3F-A749-8F44-2E351FA660A4}" type="slidenum">
              <a:rPr lang="en-US"/>
              <a:pPr>
                <a:defRPr/>
              </a:pPr>
              <a:t>‹#›</a:t>
            </a:fld>
            <a:endParaRPr lang="en-US"/>
          </a:p>
        </p:txBody>
      </p:sp>
    </p:spTree>
    <p:extLst>
      <p:ext uri="{BB962C8B-B14F-4D97-AF65-F5344CB8AC3E}">
        <p14:creationId xmlns:p14="http://schemas.microsoft.com/office/powerpoint/2010/main" val="11713884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7CD2C43-83B7-034D-BDF6-70451512AE79}" type="slidenum">
              <a:rPr lang="en-US"/>
              <a:pPr>
                <a:defRPr/>
              </a:pPr>
              <a:t>‹#›</a:t>
            </a:fld>
            <a:endParaRPr lang="en-US"/>
          </a:p>
        </p:txBody>
      </p:sp>
    </p:spTree>
    <p:extLst>
      <p:ext uri="{BB962C8B-B14F-4D97-AF65-F5344CB8AC3E}">
        <p14:creationId xmlns:p14="http://schemas.microsoft.com/office/powerpoint/2010/main" val="35016222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ACC1A6A2-10D3-1144-BA9F-D105D942A3DD}" type="slidenum">
              <a:rPr lang="en-US"/>
              <a:pPr>
                <a:defRPr/>
              </a:pPr>
              <a:t>‹#›</a:t>
            </a:fld>
            <a:endParaRPr lang="en-US"/>
          </a:p>
        </p:txBody>
      </p:sp>
    </p:spTree>
    <p:extLst>
      <p:ext uri="{BB962C8B-B14F-4D97-AF65-F5344CB8AC3E}">
        <p14:creationId xmlns:p14="http://schemas.microsoft.com/office/powerpoint/2010/main" val="109820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 xmlns:a14="http://schemas.microsoft.com/office/drawing/2010/main" w="9525">
                  <a:solidFill>
                    <a:srgbClr val="F11E8C"/>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pPr>
                <a:defRPr/>
              </a:pPr>
              <a:endParaRPr lang="en-US">
                <a:cs typeface="+mn-cs"/>
              </a:endParaRPr>
            </a:p>
          </p:txBody>
        </p:sp>
      </p:grpSp>
      <p:sp>
        <p:nvSpPr>
          <p:cNvPr id="34204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a:t>Click to edit Master title style</a:t>
            </a:r>
          </a:p>
        </p:txBody>
      </p:sp>
      <p:sp>
        <p:nvSpPr>
          <p:cNvPr id="34204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9247AAD6-54B8-9F48-8899-26953D763537}" type="slidenum">
              <a:rPr lang="en-US"/>
              <a:pPr>
                <a:defRPr/>
              </a:pPr>
              <a:t>‹#›</a:t>
            </a:fld>
            <a:endParaRPr lang="en-US"/>
          </a:p>
        </p:txBody>
      </p:sp>
    </p:spTree>
    <p:extLst>
      <p:ext uri="{BB962C8B-B14F-4D97-AF65-F5344CB8AC3E}">
        <p14:creationId xmlns:p14="http://schemas.microsoft.com/office/powerpoint/2010/main" val="22758360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6F69D5CC-3E4D-1540-A6B0-93AD1FFFFFC9}" type="slidenum">
              <a:rPr lang="en-US"/>
              <a:pPr>
                <a:defRPr/>
              </a:pPr>
              <a:t>‹#›</a:t>
            </a:fld>
            <a:endParaRPr lang="en-US"/>
          </a:p>
        </p:txBody>
      </p:sp>
    </p:spTree>
    <p:extLst>
      <p:ext uri="{BB962C8B-B14F-4D97-AF65-F5344CB8AC3E}">
        <p14:creationId xmlns:p14="http://schemas.microsoft.com/office/powerpoint/2010/main" val="39428022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6C60707-9C0E-0A4E-B751-6785633D3363}" type="slidenum">
              <a:rPr lang="en-US"/>
              <a:pPr>
                <a:defRPr/>
              </a:pPr>
              <a:t>‹#›</a:t>
            </a:fld>
            <a:endParaRPr lang="en-US"/>
          </a:p>
        </p:txBody>
      </p:sp>
    </p:spTree>
    <p:extLst>
      <p:ext uri="{BB962C8B-B14F-4D97-AF65-F5344CB8AC3E}">
        <p14:creationId xmlns:p14="http://schemas.microsoft.com/office/powerpoint/2010/main" val="14283690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185CD87C-6EC7-714E-B5EC-D7ECE7694161}" type="slidenum">
              <a:rPr lang="en-US"/>
              <a:pPr>
                <a:defRPr/>
              </a:pPr>
              <a:t>‹#›</a:t>
            </a:fld>
            <a:endParaRPr lang="en-US"/>
          </a:p>
        </p:txBody>
      </p:sp>
    </p:spTree>
    <p:extLst>
      <p:ext uri="{BB962C8B-B14F-4D97-AF65-F5344CB8AC3E}">
        <p14:creationId xmlns:p14="http://schemas.microsoft.com/office/powerpoint/2010/main" val="938618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1828800" cy="6856413"/>
            <a:chOff x="0" y="0"/>
            <a:chExt cx="1152" cy="4319"/>
          </a:xfrm>
        </p:grpSpPr>
        <p:sp>
          <p:nvSpPr>
            <p:cNvPr id="40963"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92075" tIns="46037" rIns="92075" bIns="46037" anchor="ctr"/>
            <a:lstStyle/>
            <a:p>
              <a:pPr>
                <a:spcBef>
                  <a:spcPct val="50000"/>
                </a:spcBef>
              </a:pPr>
              <a:endParaRPr lang="en-US" altLang="en-US">
                <a:solidFill>
                  <a:srgbClr val="EAEAEA"/>
                </a:solidFill>
                <a:latin typeface="Times New Roman" pitchFamily="18" charset="0"/>
                <a:ea typeface="+mn-ea"/>
                <a:cs typeface="+mn-cs"/>
              </a:endParaRPr>
            </a:p>
          </p:txBody>
        </p:sp>
        <p:sp>
          <p:nvSpPr>
            <p:cNvPr id="40964"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92075" tIns="46037" rIns="92075" bIns="46037" anchor="ctr"/>
            <a:lstStyle/>
            <a:p>
              <a:pPr>
                <a:spcBef>
                  <a:spcPct val="50000"/>
                </a:spcBef>
              </a:pPr>
              <a:endParaRPr lang="en-US" altLang="en-US">
                <a:solidFill>
                  <a:srgbClr val="EAEAEA"/>
                </a:solidFill>
                <a:latin typeface="Times New Roman" pitchFamily="18" charset="0"/>
                <a:ea typeface="+mn-ea"/>
                <a:cs typeface="+mn-cs"/>
              </a:endParaRPr>
            </a:p>
          </p:txBody>
        </p:sp>
        <p:pic>
          <p:nvPicPr>
            <p:cNvPr id="4096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pPr lvl="0"/>
            <a:r>
              <a:rPr lang="en-US" altLang="en-US" noProof="0"/>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altLang="en-US" noProof="0"/>
              <a:t>Click to edit Master subtitle style</a:t>
            </a:r>
          </a:p>
        </p:txBody>
      </p:sp>
      <p:sp>
        <p:nvSpPr>
          <p:cNvPr id="40968" name="Rectangle 8"/>
          <p:cNvSpPr>
            <a:spLocks noGrp="1" noChangeArrowheads="1"/>
          </p:cNvSpPr>
          <p:nvPr>
            <p:ph type="dt" sz="quarter" idx="2"/>
          </p:nvPr>
        </p:nvSpPr>
        <p:spPr>
          <a:xfrm>
            <a:off x="1828800" y="6400800"/>
            <a:ext cx="1905000" cy="457200"/>
          </a:xfrm>
        </p:spPr>
        <p:txBody>
          <a:bodyPr/>
          <a:lstStyle>
            <a:lvl1pPr>
              <a:defRPr/>
            </a:lvl1pPr>
          </a:lstStyle>
          <a:p>
            <a:endParaRPr lang="en-US" altLang="en-US">
              <a:solidFill>
                <a:srgbClr val="EAEAEA"/>
              </a:solidFill>
            </a:endParaRPr>
          </a:p>
        </p:txBody>
      </p:sp>
      <p:sp>
        <p:nvSpPr>
          <p:cNvPr id="40969" name="Rectangle 9"/>
          <p:cNvSpPr>
            <a:spLocks noGrp="1" noChangeArrowheads="1"/>
          </p:cNvSpPr>
          <p:nvPr>
            <p:ph type="ftr" sz="quarter" idx="3"/>
          </p:nvPr>
        </p:nvSpPr>
        <p:spPr>
          <a:xfrm>
            <a:off x="3962400" y="6400800"/>
            <a:ext cx="2895600" cy="457200"/>
          </a:xfrm>
        </p:spPr>
        <p:txBody>
          <a:bodyPr/>
          <a:lstStyle>
            <a:lvl1pPr>
              <a:defRPr/>
            </a:lvl1pPr>
          </a:lstStyle>
          <a:p>
            <a:endParaRPr lang="en-US" altLang="en-US">
              <a:solidFill>
                <a:srgbClr val="EAEAEA"/>
              </a:solidFill>
            </a:endParaRPr>
          </a:p>
        </p:txBody>
      </p:sp>
      <p:sp>
        <p:nvSpPr>
          <p:cNvPr id="40970" name="Rectangle 10"/>
          <p:cNvSpPr>
            <a:spLocks noGrp="1" noChangeArrowheads="1"/>
          </p:cNvSpPr>
          <p:nvPr>
            <p:ph type="sldNum" sz="quarter" idx="4"/>
          </p:nvPr>
        </p:nvSpPr>
        <p:spPr/>
        <p:txBody>
          <a:bodyPr/>
          <a:lstStyle>
            <a:lvl1pPr>
              <a:defRPr/>
            </a:lvl1pPr>
          </a:lstStyle>
          <a:p>
            <a:fld id="{D53BC996-5DE8-42FA-BA61-476EEC9B1AB1}"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8817529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01609C4F-2E81-46B8-91FA-6E502A510C22}"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9682410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693D489-48D1-49AE-899A-820D6F8E973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6535940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DAA7FFD9-B9E1-4667-AC4A-14D0A511E530}"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4430299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2051584D-40FD-4986-9127-46F343011D28}"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6854165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60C5F3A1-E546-4EBA-8C12-5ACAACBA394B}"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395215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ACAEFAF7-9095-4C23-8F74-FAA1AC844086}"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29304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168AC268-DDA7-6046-B29A-F411B0CDF7A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22695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DA054702-E83B-42AF-82A7-629C6C4F05A9}"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8295891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1B8BA510-1826-4D58-B372-829BEA7395AC}"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7497982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E9AF495D-F098-43C6-BC01-83F3C9C2AC45}"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6395753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9186B45F-009D-4EE3-8BD9-FC93FA3AB91F}"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8484549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47AA337D-632A-DD45-9CDE-D0FC14097E7B}" type="slidenum">
              <a:rPr lang="zh-CN" altLang="en-US"/>
              <a:pPr>
                <a:defRPr/>
              </a:pPr>
              <a:t>‹#›</a:t>
            </a:fld>
            <a:endParaRPr lang="en-US" altLang="zh-CN"/>
          </a:p>
        </p:txBody>
      </p:sp>
    </p:spTree>
    <p:extLst>
      <p:ext uri="{BB962C8B-B14F-4D97-AF65-F5344CB8AC3E}">
        <p14:creationId xmlns:p14="http://schemas.microsoft.com/office/powerpoint/2010/main" val="3762795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1774D180-0233-3740-A0DD-5CF0C34F0BC2}" type="slidenum">
              <a:rPr lang="zh-CN" altLang="en-US"/>
              <a:pPr>
                <a:defRPr/>
              </a:pPr>
              <a:t>‹#›</a:t>
            </a:fld>
            <a:endParaRPr lang="en-US" altLang="zh-CN"/>
          </a:p>
        </p:txBody>
      </p:sp>
    </p:spTree>
    <p:extLst>
      <p:ext uri="{BB962C8B-B14F-4D97-AF65-F5344CB8AC3E}">
        <p14:creationId xmlns:p14="http://schemas.microsoft.com/office/powerpoint/2010/main" val="7983168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8DD4ECB-EABB-1C4D-ABAF-ABBA1611D03D}" type="slidenum">
              <a:rPr lang="zh-CN" altLang="en-US"/>
              <a:pPr>
                <a:defRPr/>
              </a:pPr>
              <a:t>‹#›</a:t>
            </a:fld>
            <a:endParaRPr lang="en-US" altLang="zh-CN"/>
          </a:p>
        </p:txBody>
      </p:sp>
    </p:spTree>
    <p:extLst>
      <p:ext uri="{BB962C8B-B14F-4D97-AF65-F5344CB8AC3E}">
        <p14:creationId xmlns:p14="http://schemas.microsoft.com/office/powerpoint/2010/main" val="21819486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2CCE63E-9B77-A848-A3E1-B01844C2EC6C}" type="slidenum">
              <a:rPr lang="zh-CN" altLang="en-US"/>
              <a:pPr>
                <a:defRPr/>
              </a:pPr>
              <a:t>‹#›</a:t>
            </a:fld>
            <a:endParaRPr lang="en-US" altLang="zh-CN"/>
          </a:p>
        </p:txBody>
      </p:sp>
    </p:spTree>
    <p:extLst>
      <p:ext uri="{BB962C8B-B14F-4D97-AF65-F5344CB8AC3E}">
        <p14:creationId xmlns:p14="http://schemas.microsoft.com/office/powerpoint/2010/main" val="36432814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B70591A4-5D6B-2644-933F-C1E98CCDAEE9}" type="slidenum">
              <a:rPr lang="zh-CN" altLang="en-US"/>
              <a:pPr>
                <a:defRPr/>
              </a:pPr>
              <a:t>‹#›</a:t>
            </a:fld>
            <a:endParaRPr lang="en-US" altLang="zh-CN"/>
          </a:p>
        </p:txBody>
      </p:sp>
    </p:spTree>
    <p:extLst>
      <p:ext uri="{BB962C8B-B14F-4D97-AF65-F5344CB8AC3E}">
        <p14:creationId xmlns:p14="http://schemas.microsoft.com/office/powerpoint/2010/main" val="32242539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8B20BF96-27CA-F749-9EC7-1C8C4ED53F25}" type="slidenum">
              <a:rPr lang="zh-CN" altLang="en-US"/>
              <a:pPr>
                <a:defRPr/>
              </a:pPr>
              <a:t>‹#›</a:t>
            </a:fld>
            <a:endParaRPr lang="en-US" altLang="zh-CN"/>
          </a:p>
        </p:txBody>
      </p:sp>
    </p:spTree>
    <p:extLst>
      <p:ext uri="{BB962C8B-B14F-4D97-AF65-F5344CB8AC3E}">
        <p14:creationId xmlns:p14="http://schemas.microsoft.com/office/powerpoint/2010/main" val="412110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7F7033D8-4BFD-C84D-95E7-7A373A190A5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37938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C5E7CD2A-5AFD-D741-9F2C-78B4841CD784}" type="slidenum">
              <a:rPr lang="zh-CN" altLang="en-US"/>
              <a:pPr>
                <a:defRPr/>
              </a:pPr>
              <a:t>‹#›</a:t>
            </a:fld>
            <a:endParaRPr lang="en-US" altLang="zh-CN"/>
          </a:p>
        </p:txBody>
      </p:sp>
    </p:spTree>
    <p:extLst>
      <p:ext uri="{BB962C8B-B14F-4D97-AF65-F5344CB8AC3E}">
        <p14:creationId xmlns:p14="http://schemas.microsoft.com/office/powerpoint/2010/main" val="38971115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811CC70-C19D-8846-BC9B-9B873CB89B7C}" type="slidenum">
              <a:rPr lang="zh-CN" altLang="en-US"/>
              <a:pPr>
                <a:defRPr/>
              </a:pPr>
              <a:t>‹#›</a:t>
            </a:fld>
            <a:endParaRPr lang="en-US" altLang="zh-CN"/>
          </a:p>
        </p:txBody>
      </p:sp>
    </p:spTree>
    <p:extLst>
      <p:ext uri="{BB962C8B-B14F-4D97-AF65-F5344CB8AC3E}">
        <p14:creationId xmlns:p14="http://schemas.microsoft.com/office/powerpoint/2010/main" val="23731473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652058C-655A-B846-A483-48837BA563E4}" type="slidenum">
              <a:rPr lang="zh-CN" altLang="en-US"/>
              <a:pPr>
                <a:defRPr/>
              </a:pPr>
              <a:t>‹#›</a:t>
            </a:fld>
            <a:endParaRPr lang="en-US" altLang="zh-CN"/>
          </a:p>
        </p:txBody>
      </p:sp>
    </p:spTree>
    <p:extLst>
      <p:ext uri="{BB962C8B-B14F-4D97-AF65-F5344CB8AC3E}">
        <p14:creationId xmlns:p14="http://schemas.microsoft.com/office/powerpoint/2010/main" val="32328451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7A0F70D-F05A-1143-9A51-5ED0758A4FA6}" type="slidenum">
              <a:rPr lang="zh-CN" altLang="en-US"/>
              <a:pPr>
                <a:defRPr/>
              </a:pPr>
              <a:t>‹#›</a:t>
            </a:fld>
            <a:endParaRPr lang="en-US" altLang="zh-CN"/>
          </a:p>
        </p:txBody>
      </p:sp>
    </p:spTree>
    <p:extLst>
      <p:ext uri="{BB962C8B-B14F-4D97-AF65-F5344CB8AC3E}">
        <p14:creationId xmlns:p14="http://schemas.microsoft.com/office/powerpoint/2010/main" val="24835877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23FB53B0-D787-4645-A866-F82C8F8AB461}" type="slidenum">
              <a:rPr lang="zh-CN" altLang="en-US"/>
              <a:pPr>
                <a:defRPr/>
              </a:pPr>
              <a:t>‹#›</a:t>
            </a:fld>
            <a:endParaRPr lang="en-US" altLang="zh-CN"/>
          </a:p>
        </p:txBody>
      </p:sp>
    </p:spTree>
    <p:extLst>
      <p:ext uri="{BB962C8B-B14F-4D97-AF65-F5344CB8AC3E}">
        <p14:creationId xmlns:p14="http://schemas.microsoft.com/office/powerpoint/2010/main" val="192262308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DAF65571-D231-C449-B776-814A15012DCE}" type="slidenum">
              <a:rPr lang="en-US"/>
              <a:pPr/>
              <a:t>‹#›</a:t>
            </a:fld>
            <a:endParaRPr lang="en-US"/>
          </a:p>
        </p:txBody>
      </p:sp>
    </p:spTree>
    <p:extLst>
      <p:ext uri="{BB962C8B-B14F-4D97-AF65-F5344CB8AC3E}">
        <p14:creationId xmlns:p14="http://schemas.microsoft.com/office/powerpoint/2010/main" val="3498653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695B984-D21F-1445-A99B-D96109B36BD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48858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C81EC7FB-B41C-934B-BB96-FE93A6ACA4FE}"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0661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3548E55-2764-884C-B55A-E047293D0218}"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1596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1F67B78E-292A-EC4F-9EEB-8011DADEE117}"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7418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D6CBF1AA-BDF6-2D46-9325-D54AD3E54D0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974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81EE16B-FDD2-F64B-96F6-01769686FB3C}" type="slidenum">
              <a:rPr lang="en-US"/>
              <a:pPr>
                <a:defRPr/>
              </a:pPr>
              <a:t>‹#›</a:t>
            </a:fld>
            <a:endParaRPr lang="en-US"/>
          </a:p>
        </p:txBody>
      </p:sp>
    </p:spTree>
    <p:extLst>
      <p:ext uri="{BB962C8B-B14F-4D97-AF65-F5344CB8AC3E}">
        <p14:creationId xmlns:p14="http://schemas.microsoft.com/office/powerpoint/2010/main" val="1760680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212C19E-B922-E64F-A355-BD93B2DCC37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318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18C7F0A3-81FE-1943-A4C3-AB33F182FDB9}"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8181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D1F049A-6298-A242-A8C7-13B52B8EAE7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6988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96105C8-9D7B-C949-94B4-23D3F2B26B56}" type="slidenum">
              <a:rPr lang="en-US"/>
              <a:pPr>
                <a:defRPr/>
              </a:pPr>
              <a:t>‹#›</a:t>
            </a:fld>
            <a:endParaRPr lang="en-US"/>
          </a:p>
        </p:txBody>
      </p:sp>
    </p:spTree>
    <p:extLst>
      <p:ext uri="{BB962C8B-B14F-4D97-AF65-F5344CB8AC3E}">
        <p14:creationId xmlns:p14="http://schemas.microsoft.com/office/powerpoint/2010/main" val="29310214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DFDBD15-01D3-3D44-9ED6-7226CF3B1D10}" type="slidenum">
              <a:rPr lang="en-US"/>
              <a:pPr>
                <a:defRPr/>
              </a:pPr>
              <a:t>‹#›</a:t>
            </a:fld>
            <a:endParaRPr lang="en-US"/>
          </a:p>
        </p:txBody>
      </p:sp>
    </p:spTree>
    <p:extLst>
      <p:ext uri="{BB962C8B-B14F-4D97-AF65-F5344CB8AC3E}">
        <p14:creationId xmlns:p14="http://schemas.microsoft.com/office/powerpoint/2010/main" val="419312020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7218D83-331A-C34B-80F5-C09E367BB287}" type="slidenum">
              <a:rPr lang="en-US"/>
              <a:pPr>
                <a:defRPr/>
              </a:pPr>
              <a:t>‹#›</a:t>
            </a:fld>
            <a:endParaRPr lang="en-US"/>
          </a:p>
        </p:txBody>
      </p:sp>
    </p:spTree>
    <p:extLst>
      <p:ext uri="{BB962C8B-B14F-4D97-AF65-F5344CB8AC3E}">
        <p14:creationId xmlns:p14="http://schemas.microsoft.com/office/powerpoint/2010/main" val="73087388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DC40D9E-2433-4D4C-8A5B-0843BDAB6B41}" type="slidenum">
              <a:rPr lang="en-US"/>
              <a:pPr>
                <a:defRPr/>
              </a:pPr>
              <a:t>‹#›</a:t>
            </a:fld>
            <a:endParaRPr lang="en-US"/>
          </a:p>
        </p:txBody>
      </p:sp>
    </p:spTree>
    <p:extLst>
      <p:ext uri="{BB962C8B-B14F-4D97-AF65-F5344CB8AC3E}">
        <p14:creationId xmlns:p14="http://schemas.microsoft.com/office/powerpoint/2010/main" val="18905656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D317F53-FBBB-7542-A9D0-F7AF908A104A}" type="slidenum">
              <a:rPr lang="en-US"/>
              <a:pPr>
                <a:defRPr/>
              </a:pPr>
              <a:t>‹#›</a:t>
            </a:fld>
            <a:endParaRPr lang="en-US"/>
          </a:p>
        </p:txBody>
      </p:sp>
    </p:spTree>
    <p:extLst>
      <p:ext uri="{BB962C8B-B14F-4D97-AF65-F5344CB8AC3E}">
        <p14:creationId xmlns:p14="http://schemas.microsoft.com/office/powerpoint/2010/main" val="9758073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DCB6E869-E727-024A-9511-4CD6B07B9CC8}" type="slidenum">
              <a:rPr lang="en-US"/>
              <a:pPr>
                <a:defRPr/>
              </a:pPr>
              <a:t>‹#›</a:t>
            </a:fld>
            <a:endParaRPr lang="en-US"/>
          </a:p>
        </p:txBody>
      </p:sp>
    </p:spTree>
    <p:extLst>
      <p:ext uri="{BB962C8B-B14F-4D97-AF65-F5344CB8AC3E}">
        <p14:creationId xmlns:p14="http://schemas.microsoft.com/office/powerpoint/2010/main" val="42302062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55879DC-84FD-3C46-ADDE-5FC72291A008}" type="slidenum">
              <a:rPr lang="en-US"/>
              <a:pPr>
                <a:defRPr/>
              </a:pPr>
              <a:t>‹#›</a:t>
            </a:fld>
            <a:endParaRPr lang="en-US"/>
          </a:p>
        </p:txBody>
      </p:sp>
    </p:spTree>
    <p:extLst>
      <p:ext uri="{BB962C8B-B14F-4D97-AF65-F5344CB8AC3E}">
        <p14:creationId xmlns:p14="http://schemas.microsoft.com/office/powerpoint/2010/main" val="4791067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8EE4DD1-245C-AD49-91A6-4106462D1B56}" type="slidenum">
              <a:rPr lang="en-US"/>
              <a:pPr>
                <a:defRPr/>
              </a:pPr>
              <a:t>‹#›</a:t>
            </a:fld>
            <a:endParaRPr lang="en-US"/>
          </a:p>
        </p:txBody>
      </p:sp>
    </p:spTree>
    <p:extLst>
      <p:ext uri="{BB962C8B-B14F-4D97-AF65-F5344CB8AC3E}">
        <p14:creationId xmlns:p14="http://schemas.microsoft.com/office/powerpoint/2010/main" val="868625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163824C-77BC-FC48-9230-5C47FA9D1225}" type="slidenum">
              <a:rPr lang="en-US"/>
              <a:pPr>
                <a:defRPr/>
              </a:pPr>
              <a:t>‹#›</a:t>
            </a:fld>
            <a:endParaRPr lang="en-US"/>
          </a:p>
        </p:txBody>
      </p:sp>
    </p:spTree>
    <p:extLst>
      <p:ext uri="{BB962C8B-B14F-4D97-AF65-F5344CB8AC3E}">
        <p14:creationId xmlns:p14="http://schemas.microsoft.com/office/powerpoint/2010/main" val="260294307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F9A8955-B8F8-EF4C-80D0-5E9E67010A12}" type="slidenum">
              <a:rPr lang="en-US"/>
              <a:pPr>
                <a:defRPr/>
              </a:pPr>
              <a:t>‹#›</a:t>
            </a:fld>
            <a:endParaRPr lang="en-US"/>
          </a:p>
        </p:txBody>
      </p:sp>
    </p:spTree>
    <p:extLst>
      <p:ext uri="{BB962C8B-B14F-4D97-AF65-F5344CB8AC3E}">
        <p14:creationId xmlns:p14="http://schemas.microsoft.com/office/powerpoint/2010/main" val="18617605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2E5D17A-5CFA-6A4C-B3BD-F1D6AF4EEBBD}" type="slidenum">
              <a:rPr lang="en-US"/>
              <a:pPr>
                <a:defRPr/>
              </a:pPr>
              <a:t>‹#›</a:t>
            </a:fld>
            <a:endParaRPr lang="en-US"/>
          </a:p>
        </p:txBody>
      </p:sp>
    </p:spTree>
    <p:extLst>
      <p:ext uri="{BB962C8B-B14F-4D97-AF65-F5344CB8AC3E}">
        <p14:creationId xmlns:p14="http://schemas.microsoft.com/office/powerpoint/2010/main" val="361423502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FF02F86-F0D1-D148-8E71-029D43C64BA0}" type="slidenum">
              <a:rPr lang="en-US"/>
              <a:pPr/>
              <a:t>‹#›</a:t>
            </a:fld>
            <a:endParaRPr lang="en-US"/>
          </a:p>
        </p:txBody>
      </p:sp>
    </p:spTree>
    <p:extLst>
      <p:ext uri="{BB962C8B-B14F-4D97-AF65-F5344CB8AC3E}">
        <p14:creationId xmlns:p14="http://schemas.microsoft.com/office/powerpoint/2010/main" val="3152104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E70F8E9B-E471-F446-B2DA-B18EF30943BB}" type="slidenum">
              <a:rPr lang="en-US"/>
              <a:pPr/>
              <a:t>‹#›</a:t>
            </a:fld>
            <a:endParaRPr lang="en-US"/>
          </a:p>
        </p:txBody>
      </p:sp>
    </p:spTree>
    <p:extLst>
      <p:ext uri="{BB962C8B-B14F-4D97-AF65-F5344CB8AC3E}">
        <p14:creationId xmlns:p14="http://schemas.microsoft.com/office/powerpoint/2010/main" val="2238265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8E3684AA-747A-F34E-9AB6-A8F75F43F76E}" type="slidenum">
              <a:rPr lang="en-US"/>
              <a:pPr/>
              <a:t>‹#›</a:t>
            </a:fld>
            <a:endParaRPr lang="en-US"/>
          </a:p>
        </p:txBody>
      </p:sp>
    </p:spTree>
    <p:extLst>
      <p:ext uri="{BB962C8B-B14F-4D97-AF65-F5344CB8AC3E}">
        <p14:creationId xmlns:p14="http://schemas.microsoft.com/office/powerpoint/2010/main" val="114424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3B81A6F9-A58C-4544-AE01-883D7FB34475}" type="slidenum">
              <a:rPr lang="en-US"/>
              <a:pPr/>
              <a:t>‹#›</a:t>
            </a:fld>
            <a:endParaRPr lang="en-US"/>
          </a:p>
        </p:txBody>
      </p:sp>
    </p:spTree>
    <p:extLst>
      <p:ext uri="{BB962C8B-B14F-4D97-AF65-F5344CB8AC3E}">
        <p14:creationId xmlns:p14="http://schemas.microsoft.com/office/powerpoint/2010/main" val="3055385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E6CB433B-B211-5F48-A3A6-93DF062A72F1}" type="slidenum">
              <a:rPr lang="en-US"/>
              <a:pPr/>
              <a:t>‹#›</a:t>
            </a:fld>
            <a:endParaRPr lang="en-US"/>
          </a:p>
        </p:txBody>
      </p:sp>
    </p:spTree>
    <p:extLst>
      <p:ext uri="{BB962C8B-B14F-4D97-AF65-F5344CB8AC3E}">
        <p14:creationId xmlns:p14="http://schemas.microsoft.com/office/powerpoint/2010/main" val="1688719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BAD18714-DCC4-A54E-8617-E59C8BC596C1}" type="slidenum">
              <a:rPr lang="en-US"/>
              <a:pPr/>
              <a:t>‹#›</a:t>
            </a:fld>
            <a:endParaRPr lang="en-US"/>
          </a:p>
        </p:txBody>
      </p:sp>
    </p:spTree>
    <p:extLst>
      <p:ext uri="{BB962C8B-B14F-4D97-AF65-F5344CB8AC3E}">
        <p14:creationId xmlns:p14="http://schemas.microsoft.com/office/powerpoint/2010/main" val="853651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D9D389D7-8313-9248-AC3D-1CBCFB2AD466}" type="slidenum">
              <a:rPr lang="en-US"/>
              <a:pPr/>
              <a:t>‹#›</a:t>
            </a:fld>
            <a:endParaRPr lang="en-US"/>
          </a:p>
        </p:txBody>
      </p:sp>
    </p:spTree>
    <p:extLst>
      <p:ext uri="{BB962C8B-B14F-4D97-AF65-F5344CB8AC3E}">
        <p14:creationId xmlns:p14="http://schemas.microsoft.com/office/powerpoint/2010/main" val="159266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A4E0572-C2FE-6C45-9FDB-33722EA48F3B}" type="slidenum">
              <a:rPr lang="en-US"/>
              <a:pPr>
                <a:defRPr/>
              </a:pPr>
              <a:t>‹#›</a:t>
            </a:fld>
            <a:endParaRPr lang="en-US"/>
          </a:p>
        </p:txBody>
      </p:sp>
    </p:spTree>
    <p:extLst>
      <p:ext uri="{BB962C8B-B14F-4D97-AF65-F5344CB8AC3E}">
        <p14:creationId xmlns:p14="http://schemas.microsoft.com/office/powerpoint/2010/main" val="2820378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8AE8EDFA-EF51-1244-9BDF-15D6EB397CF7}" type="slidenum">
              <a:rPr lang="en-US"/>
              <a:pPr/>
              <a:t>‹#›</a:t>
            </a:fld>
            <a:endParaRPr lang="en-US"/>
          </a:p>
        </p:txBody>
      </p:sp>
    </p:spTree>
    <p:extLst>
      <p:ext uri="{BB962C8B-B14F-4D97-AF65-F5344CB8AC3E}">
        <p14:creationId xmlns:p14="http://schemas.microsoft.com/office/powerpoint/2010/main" val="2098235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C2F44DCB-E444-6949-9F48-6DF817B198B3}" type="slidenum">
              <a:rPr lang="en-US"/>
              <a:pPr/>
              <a:t>‹#›</a:t>
            </a:fld>
            <a:endParaRPr lang="en-US"/>
          </a:p>
        </p:txBody>
      </p:sp>
    </p:spTree>
    <p:extLst>
      <p:ext uri="{BB962C8B-B14F-4D97-AF65-F5344CB8AC3E}">
        <p14:creationId xmlns:p14="http://schemas.microsoft.com/office/powerpoint/2010/main" val="1387702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9D2D043-21EC-EB4B-9CB2-15CA99403EDC}" type="slidenum">
              <a:rPr lang="en-US"/>
              <a:pPr/>
              <a:t>‹#›</a:t>
            </a:fld>
            <a:endParaRPr lang="en-US"/>
          </a:p>
        </p:txBody>
      </p:sp>
    </p:spTree>
    <p:extLst>
      <p:ext uri="{BB962C8B-B14F-4D97-AF65-F5344CB8AC3E}">
        <p14:creationId xmlns:p14="http://schemas.microsoft.com/office/powerpoint/2010/main" val="715035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0164CA6-8770-BF4D-898A-B43DDFF46069}" type="slidenum">
              <a:rPr lang="en-US"/>
              <a:pPr/>
              <a:t>‹#›</a:t>
            </a:fld>
            <a:endParaRPr lang="en-US"/>
          </a:p>
        </p:txBody>
      </p:sp>
    </p:spTree>
    <p:extLst>
      <p:ext uri="{BB962C8B-B14F-4D97-AF65-F5344CB8AC3E}">
        <p14:creationId xmlns:p14="http://schemas.microsoft.com/office/powerpoint/2010/main" val="96393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val="1961296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val="2795663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val="2801415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val="21618101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val="2141797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val="164242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0D6FA4FF-6E22-E64D-B70A-3F8FECE6EE2D}" type="slidenum">
              <a:rPr lang="en-US"/>
              <a:pPr>
                <a:defRPr/>
              </a:pPr>
              <a:t>‹#›</a:t>
            </a:fld>
            <a:endParaRPr lang="en-US"/>
          </a:p>
        </p:txBody>
      </p:sp>
    </p:spTree>
    <p:extLst>
      <p:ext uri="{BB962C8B-B14F-4D97-AF65-F5344CB8AC3E}">
        <p14:creationId xmlns:p14="http://schemas.microsoft.com/office/powerpoint/2010/main" val="1031625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val="18841779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val="41619908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val="1955918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val="293706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val="3683653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1828800" cy="6856413"/>
            <a:chOff x="0" y="0"/>
            <a:chExt cx="1152" cy="4319"/>
          </a:xfrm>
        </p:grpSpPr>
        <p:sp>
          <p:nvSpPr>
            <p:cNvPr id="40963"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sp>
          <p:nvSpPr>
            <p:cNvPr id="40964"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pic>
          <p:nvPicPr>
            <p:cNvPr id="4096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pPr lvl="0"/>
            <a:r>
              <a:rPr lang="en-US" altLang="en-US" noProof="0"/>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altLang="en-US" noProof="0"/>
              <a:t>Click to edit Master subtitle style</a:t>
            </a:r>
          </a:p>
        </p:txBody>
      </p:sp>
      <p:sp>
        <p:nvSpPr>
          <p:cNvPr id="40968" name="Rectangle 8"/>
          <p:cNvSpPr>
            <a:spLocks noGrp="1" noChangeArrowheads="1"/>
          </p:cNvSpPr>
          <p:nvPr>
            <p:ph type="dt" sz="quarter" idx="2"/>
          </p:nvPr>
        </p:nvSpPr>
        <p:spPr>
          <a:xfrm>
            <a:off x="1828800" y="6400800"/>
            <a:ext cx="1905000" cy="457200"/>
          </a:xfrm>
        </p:spPr>
        <p:txBody>
          <a:bodyPr/>
          <a:lstStyle>
            <a:lvl1pPr>
              <a:defRPr/>
            </a:lvl1pPr>
          </a:lstStyle>
          <a:p>
            <a:endParaRPr lang="en-US" altLang="en-US"/>
          </a:p>
        </p:txBody>
      </p:sp>
      <p:sp>
        <p:nvSpPr>
          <p:cNvPr id="40969" name="Rectangle 9"/>
          <p:cNvSpPr>
            <a:spLocks noGrp="1" noChangeArrowheads="1"/>
          </p:cNvSpPr>
          <p:nvPr>
            <p:ph type="ftr" sz="quarter" idx="3"/>
          </p:nvPr>
        </p:nvSpPr>
        <p:spPr>
          <a:xfrm>
            <a:off x="3962400" y="6400800"/>
            <a:ext cx="2895600" cy="457200"/>
          </a:xfrm>
        </p:spPr>
        <p:txBody>
          <a:bodyPr/>
          <a:lstStyle>
            <a:lvl1pPr>
              <a:defRPr/>
            </a:lvl1pPr>
          </a:lstStyle>
          <a:p>
            <a:endParaRPr lang="en-US" altLang="en-US"/>
          </a:p>
        </p:txBody>
      </p:sp>
      <p:sp>
        <p:nvSpPr>
          <p:cNvPr id="40970" name="Rectangle 10"/>
          <p:cNvSpPr>
            <a:spLocks noGrp="1" noChangeArrowheads="1"/>
          </p:cNvSpPr>
          <p:nvPr>
            <p:ph type="sldNum" sz="quarter" idx="4"/>
          </p:nvPr>
        </p:nvSpPr>
        <p:spPr/>
        <p:txBody>
          <a:bodyPr/>
          <a:lstStyle>
            <a:lvl1pPr>
              <a:defRPr/>
            </a:lvl1pPr>
          </a:lstStyle>
          <a:p>
            <a:fld id="{D53BC996-5DE8-42FA-BA61-476EEC9B1AB1}" type="slidenum">
              <a:rPr lang="en-US" altLang="en-US"/>
              <a:pPr/>
              <a:t>‹#›</a:t>
            </a:fld>
            <a:endParaRPr lang="en-US" altLang="en-US"/>
          </a:p>
        </p:txBody>
      </p:sp>
    </p:spTree>
    <p:extLst>
      <p:ext uri="{BB962C8B-B14F-4D97-AF65-F5344CB8AC3E}">
        <p14:creationId xmlns:p14="http://schemas.microsoft.com/office/powerpoint/2010/main" val="1873108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609C4F-2E81-46B8-91FA-6E502A510C22}" type="slidenum">
              <a:rPr lang="en-US" altLang="en-US"/>
              <a:pPr/>
              <a:t>‹#›</a:t>
            </a:fld>
            <a:endParaRPr lang="en-US" altLang="en-US"/>
          </a:p>
        </p:txBody>
      </p:sp>
    </p:spTree>
    <p:extLst>
      <p:ext uri="{BB962C8B-B14F-4D97-AF65-F5344CB8AC3E}">
        <p14:creationId xmlns:p14="http://schemas.microsoft.com/office/powerpoint/2010/main" val="3285538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93D489-48D1-49AE-899A-820D6F8E973E}" type="slidenum">
              <a:rPr lang="en-US" altLang="en-US"/>
              <a:pPr/>
              <a:t>‹#›</a:t>
            </a:fld>
            <a:endParaRPr lang="en-US" altLang="en-US"/>
          </a:p>
        </p:txBody>
      </p:sp>
    </p:spTree>
    <p:extLst>
      <p:ext uri="{BB962C8B-B14F-4D97-AF65-F5344CB8AC3E}">
        <p14:creationId xmlns:p14="http://schemas.microsoft.com/office/powerpoint/2010/main" val="2895727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AA7FFD9-B9E1-4667-AC4A-14D0A511E530}" type="slidenum">
              <a:rPr lang="en-US" altLang="en-US"/>
              <a:pPr/>
              <a:t>‹#›</a:t>
            </a:fld>
            <a:endParaRPr lang="en-US" altLang="en-US"/>
          </a:p>
        </p:txBody>
      </p:sp>
    </p:spTree>
    <p:extLst>
      <p:ext uri="{BB962C8B-B14F-4D97-AF65-F5344CB8AC3E}">
        <p14:creationId xmlns:p14="http://schemas.microsoft.com/office/powerpoint/2010/main" val="3019050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051584D-40FD-4986-9127-46F343011D28}" type="slidenum">
              <a:rPr lang="en-US" altLang="en-US"/>
              <a:pPr/>
              <a:t>‹#›</a:t>
            </a:fld>
            <a:endParaRPr lang="en-US" altLang="en-US"/>
          </a:p>
        </p:txBody>
      </p:sp>
    </p:spTree>
    <p:extLst>
      <p:ext uri="{BB962C8B-B14F-4D97-AF65-F5344CB8AC3E}">
        <p14:creationId xmlns:p14="http://schemas.microsoft.com/office/powerpoint/2010/main" val="131358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F20F5F17-3A79-C545-A776-5A7898B0039F}" type="slidenum">
              <a:rPr lang="en-US"/>
              <a:pPr>
                <a:defRPr/>
              </a:pPr>
              <a:t>‹#›</a:t>
            </a:fld>
            <a:endParaRPr lang="en-US"/>
          </a:p>
        </p:txBody>
      </p:sp>
    </p:spTree>
    <p:extLst>
      <p:ext uri="{BB962C8B-B14F-4D97-AF65-F5344CB8AC3E}">
        <p14:creationId xmlns:p14="http://schemas.microsoft.com/office/powerpoint/2010/main" val="21571218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C5F3A1-E546-4EBA-8C12-5ACAACBA394B}" type="slidenum">
              <a:rPr lang="en-US" altLang="en-US"/>
              <a:pPr/>
              <a:t>‹#›</a:t>
            </a:fld>
            <a:endParaRPr lang="en-US" altLang="en-US"/>
          </a:p>
        </p:txBody>
      </p:sp>
    </p:spTree>
    <p:extLst>
      <p:ext uri="{BB962C8B-B14F-4D97-AF65-F5344CB8AC3E}">
        <p14:creationId xmlns:p14="http://schemas.microsoft.com/office/powerpoint/2010/main" val="16809228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CAEFAF7-9095-4C23-8F74-FAA1AC844086}" type="slidenum">
              <a:rPr lang="en-US" altLang="en-US"/>
              <a:pPr/>
              <a:t>‹#›</a:t>
            </a:fld>
            <a:endParaRPr lang="en-US" altLang="en-US"/>
          </a:p>
        </p:txBody>
      </p:sp>
    </p:spTree>
    <p:extLst>
      <p:ext uri="{BB962C8B-B14F-4D97-AF65-F5344CB8AC3E}">
        <p14:creationId xmlns:p14="http://schemas.microsoft.com/office/powerpoint/2010/main" val="2641907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A054702-E83B-42AF-82A7-629C6C4F05A9}" type="slidenum">
              <a:rPr lang="en-US" altLang="en-US"/>
              <a:pPr/>
              <a:t>‹#›</a:t>
            </a:fld>
            <a:endParaRPr lang="en-US" altLang="en-US"/>
          </a:p>
        </p:txBody>
      </p:sp>
    </p:spTree>
    <p:extLst>
      <p:ext uri="{BB962C8B-B14F-4D97-AF65-F5344CB8AC3E}">
        <p14:creationId xmlns:p14="http://schemas.microsoft.com/office/powerpoint/2010/main" val="18126609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8BA510-1826-4D58-B372-829BEA7395AC}" type="slidenum">
              <a:rPr lang="en-US" altLang="en-US"/>
              <a:pPr/>
              <a:t>‹#›</a:t>
            </a:fld>
            <a:endParaRPr lang="en-US" altLang="en-US"/>
          </a:p>
        </p:txBody>
      </p:sp>
    </p:spTree>
    <p:extLst>
      <p:ext uri="{BB962C8B-B14F-4D97-AF65-F5344CB8AC3E}">
        <p14:creationId xmlns:p14="http://schemas.microsoft.com/office/powerpoint/2010/main" val="34647311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AF495D-F098-43C6-BC01-83F3C9C2AC45}" type="slidenum">
              <a:rPr lang="en-US" altLang="en-US"/>
              <a:pPr/>
              <a:t>‹#›</a:t>
            </a:fld>
            <a:endParaRPr lang="en-US" altLang="en-US"/>
          </a:p>
        </p:txBody>
      </p:sp>
    </p:spTree>
    <p:extLst>
      <p:ext uri="{BB962C8B-B14F-4D97-AF65-F5344CB8AC3E}">
        <p14:creationId xmlns:p14="http://schemas.microsoft.com/office/powerpoint/2010/main" val="31149062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86B45F-009D-4EE3-8BD9-FC93FA3AB91F}" type="slidenum">
              <a:rPr lang="en-US" altLang="en-US"/>
              <a:pPr/>
              <a:t>‹#›</a:t>
            </a:fld>
            <a:endParaRPr lang="en-US" altLang="en-US"/>
          </a:p>
        </p:txBody>
      </p:sp>
    </p:spTree>
    <p:extLst>
      <p:ext uri="{BB962C8B-B14F-4D97-AF65-F5344CB8AC3E}">
        <p14:creationId xmlns:p14="http://schemas.microsoft.com/office/powerpoint/2010/main" val="19217505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438F49-8762-47CD-BBF2-9F0936900824}" type="slidenum">
              <a:rPr lang="en-US" altLang="en-US"/>
              <a:pPr/>
              <a:t>‹#›</a:t>
            </a:fld>
            <a:endParaRPr lang="en-US" altLang="en-US"/>
          </a:p>
        </p:txBody>
      </p:sp>
    </p:spTree>
    <p:extLst>
      <p:ext uri="{BB962C8B-B14F-4D97-AF65-F5344CB8AC3E}">
        <p14:creationId xmlns:p14="http://schemas.microsoft.com/office/powerpoint/2010/main" val="1892291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E747F04-0BF3-4EDB-96FA-E4DDE16849C6}" type="slidenum">
              <a:rPr lang="en-US" altLang="en-US"/>
              <a:pPr/>
              <a:t>‹#›</a:t>
            </a:fld>
            <a:endParaRPr lang="en-US" altLang="en-US"/>
          </a:p>
        </p:txBody>
      </p:sp>
    </p:spTree>
    <p:extLst>
      <p:ext uri="{BB962C8B-B14F-4D97-AF65-F5344CB8AC3E}">
        <p14:creationId xmlns:p14="http://schemas.microsoft.com/office/powerpoint/2010/main" val="16820466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0AECF8-7C20-4B88-88E5-C6E1C4FAA3E8}" type="slidenum">
              <a:rPr lang="en-US" altLang="en-US"/>
              <a:pPr/>
              <a:t>‹#›</a:t>
            </a:fld>
            <a:endParaRPr lang="en-US" altLang="en-US"/>
          </a:p>
        </p:txBody>
      </p:sp>
    </p:spTree>
    <p:extLst>
      <p:ext uri="{BB962C8B-B14F-4D97-AF65-F5344CB8AC3E}">
        <p14:creationId xmlns:p14="http://schemas.microsoft.com/office/powerpoint/2010/main" val="29525024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FB31FAA-A3C4-47D8-92B9-FA545D4EE2F7}" type="slidenum">
              <a:rPr lang="en-US" altLang="en-US"/>
              <a:pPr/>
              <a:t>‹#›</a:t>
            </a:fld>
            <a:endParaRPr lang="en-US" altLang="en-US"/>
          </a:p>
        </p:txBody>
      </p:sp>
    </p:spTree>
    <p:extLst>
      <p:ext uri="{BB962C8B-B14F-4D97-AF65-F5344CB8AC3E}">
        <p14:creationId xmlns:p14="http://schemas.microsoft.com/office/powerpoint/2010/main" val="287999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1D87AD8-B8C6-F441-86B7-A173E45F0FCE}" type="slidenum">
              <a:rPr lang="en-US"/>
              <a:pPr>
                <a:defRPr/>
              </a:pPr>
              <a:t>‹#›</a:t>
            </a:fld>
            <a:endParaRPr lang="en-US"/>
          </a:p>
        </p:txBody>
      </p:sp>
    </p:spTree>
    <p:extLst>
      <p:ext uri="{BB962C8B-B14F-4D97-AF65-F5344CB8AC3E}">
        <p14:creationId xmlns:p14="http://schemas.microsoft.com/office/powerpoint/2010/main" val="3469318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9ED1211-1BE6-4291-A177-69D709085D45}" type="slidenum">
              <a:rPr lang="en-US" altLang="en-US"/>
              <a:pPr/>
              <a:t>‹#›</a:t>
            </a:fld>
            <a:endParaRPr lang="en-US" altLang="en-US"/>
          </a:p>
        </p:txBody>
      </p:sp>
    </p:spTree>
    <p:extLst>
      <p:ext uri="{BB962C8B-B14F-4D97-AF65-F5344CB8AC3E}">
        <p14:creationId xmlns:p14="http://schemas.microsoft.com/office/powerpoint/2010/main" val="25251609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E0B10C8-704F-4934-87C5-1D8D2B276776}" type="slidenum">
              <a:rPr lang="en-US" altLang="en-US"/>
              <a:pPr/>
              <a:t>‹#›</a:t>
            </a:fld>
            <a:endParaRPr lang="en-US" altLang="en-US"/>
          </a:p>
        </p:txBody>
      </p:sp>
    </p:spTree>
    <p:extLst>
      <p:ext uri="{BB962C8B-B14F-4D97-AF65-F5344CB8AC3E}">
        <p14:creationId xmlns:p14="http://schemas.microsoft.com/office/powerpoint/2010/main" val="4211603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C86C303-CCE5-4601-BED3-692180D37B2B}" type="slidenum">
              <a:rPr lang="en-US" altLang="en-US"/>
              <a:pPr/>
              <a:t>‹#›</a:t>
            </a:fld>
            <a:endParaRPr lang="en-US" altLang="en-US"/>
          </a:p>
        </p:txBody>
      </p:sp>
    </p:spTree>
    <p:extLst>
      <p:ext uri="{BB962C8B-B14F-4D97-AF65-F5344CB8AC3E}">
        <p14:creationId xmlns:p14="http://schemas.microsoft.com/office/powerpoint/2010/main" val="2722041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FA839DE-F49D-4217-A9D6-7C791910D9CF}" type="slidenum">
              <a:rPr lang="en-US" altLang="en-US"/>
              <a:pPr/>
              <a:t>‹#›</a:t>
            </a:fld>
            <a:endParaRPr lang="en-US" altLang="en-US"/>
          </a:p>
        </p:txBody>
      </p:sp>
    </p:spTree>
    <p:extLst>
      <p:ext uri="{BB962C8B-B14F-4D97-AF65-F5344CB8AC3E}">
        <p14:creationId xmlns:p14="http://schemas.microsoft.com/office/powerpoint/2010/main" val="36634265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5D7BC6-1649-4470-8D99-1CC1C7E98796}" type="slidenum">
              <a:rPr lang="en-US" altLang="en-US"/>
              <a:pPr/>
              <a:t>‹#›</a:t>
            </a:fld>
            <a:endParaRPr lang="en-US" altLang="en-US"/>
          </a:p>
        </p:txBody>
      </p:sp>
    </p:spTree>
    <p:extLst>
      <p:ext uri="{BB962C8B-B14F-4D97-AF65-F5344CB8AC3E}">
        <p14:creationId xmlns:p14="http://schemas.microsoft.com/office/powerpoint/2010/main" val="29024654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E4569B-8B28-4E92-BD92-B9BF2F9AC4F2}" type="slidenum">
              <a:rPr lang="en-US" altLang="en-US"/>
              <a:pPr/>
              <a:t>‹#›</a:t>
            </a:fld>
            <a:endParaRPr lang="en-US" altLang="en-US"/>
          </a:p>
        </p:txBody>
      </p:sp>
    </p:spTree>
    <p:extLst>
      <p:ext uri="{BB962C8B-B14F-4D97-AF65-F5344CB8AC3E}">
        <p14:creationId xmlns:p14="http://schemas.microsoft.com/office/powerpoint/2010/main" val="20903875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444AEE-A2BA-4CF8-A81B-A3BB14718B13}" type="slidenum">
              <a:rPr lang="en-US" altLang="en-US"/>
              <a:pPr/>
              <a:t>‹#›</a:t>
            </a:fld>
            <a:endParaRPr lang="en-US" altLang="en-US"/>
          </a:p>
        </p:txBody>
      </p:sp>
    </p:spTree>
    <p:extLst>
      <p:ext uri="{BB962C8B-B14F-4D97-AF65-F5344CB8AC3E}">
        <p14:creationId xmlns:p14="http://schemas.microsoft.com/office/powerpoint/2010/main" val="41254792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CB9A581-8A0F-4F85-B69E-526914391F5F}" type="slidenum">
              <a:rPr lang="en-US" altLang="en-US"/>
              <a:pPr/>
              <a:t>‹#›</a:t>
            </a:fld>
            <a:endParaRPr lang="en-US" altLang="en-US"/>
          </a:p>
        </p:txBody>
      </p:sp>
    </p:spTree>
    <p:extLst>
      <p:ext uri="{BB962C8B-B14F-4D97-AF65-F5344CB8AC3E}">
        <p14:creationId xmlns:p14="http://schemas.microsoft.com/office/powerpoint/2010/main" val="2550913801"/>
      </p:ext>
    </p:extLst>
  </p:cSld>
  <p:clrMapOvr>
    <a:masterClrMapping/>
  </p:clrMapOvr>
  <p:transitio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1E0176-A2A6-4739-B807-82DC16F782C5}" type="slidenum">
              <a:rPr lang="en-US" altLang="en-US"/>
              <a:pPr/>
              <a:t>‹#›</a:t>
            </a:fld>
            <a:endParaRPr lang="en-US" altLang="en-US"/>
          </a:p>
        </p:txBody>
      </p:sp>
    </p:spTree>
    <p:extLst>
      <p:ext uri="{BB962C8B-B14F-4D97-AF65-F5344CB8AC3E}">
        <p14:creationId xmlns:p14="http://schemas.microsoft.com/office/powerpoint/2010/main" val="285671961"/>
      </p:ext>
    </p:extLst>
  </p:cSld>
  <p:clrMapOvr>
    <a:masterClrMapping/>
  </p:clrMapOvr>
  <p:transition spd="med">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81106E-85CD-490C-A7A7-F44D89D673CB}" type="slidenum">
              <a:rPr lang="en-US" altLang="en-US"/>
              <a:pPr/>
              <a:t>‹#›</a:t>
            </a:fld>
            <a:endParaRPr lang="en-US" altLang="en-US"/>
          </a:p>
        </p:txBody>
      </p:sp>
    </p:spTree>
    <p:extLst>
      <p:ext uri="{BB962C8B-B14F-4D97-AF65-F5344CB8AC3E}">
        <p14:creationId xmlns:p14="http://schemas.microsoft.com/office/powerpoint/2010/main" val="3867263289"/>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4715FC6-345E-4B43-A57B-60B178F6ED10}" type="slidenum">
              <a:rPr lang="en-US"/>
              <a:pPr>
                <a:defRPr/>
              </a:pPr>
              <a:t>‹#›</a:t>
            </a:fld>
            <a:endParaRPr lang="en-US"/>
          </a:p>
        </p:txBody>
      </p:sp>
    </p:spTree>
    <p:extLst>
      <p:ext uri="{BB962C8B-B14F-4D97-AF65-F5344CB8AC3E}">
        <p14:creationId xmlns:p14="http://schemas.microsoft.com/office/powerpoint/2010/main" val="6298618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F4E053D-2A19-47DE-9B16-939FEA0943D9}" type="slidenum">
              <a:rPr lang="en-US" altLang="en-US"/>
              <a:pPr/>
              <a:t>‹#›</a:t>
            </a:fld>
            <a:endParaRPr lang="en-US" altLang="en-US"/>
          </a:p>
        </p:txBody>
      </p:sp>
    </p:spTree>
    <p:extLst>
      <p:ext uri="{BB962C8B-B14F-4D97-AF65-F5344CB8AC3E}">
        <p14:creationId xmlns:p14="http://schemas.microsoft.com/office/powerpoint/2010/main" val="1896213769"/>
      </p:ext>
    </p:extLst>
  </p:cSld>
  <p:clrMapOvr>
    <a:masterClrMapping/>
  </p:clrMapOvr>
  <p:transition spd="med">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C2BB8EC-8610-4F1B-9608-1CAF5095A3FC}" type="slidenum">
              <a:rPr lang="en-US" altLang="en-US"/>
              <a:pPr/>
              <a:t>‹#›</a:t>
            </a:fld>
            <a:endParaRPr lang="en-US" altLang="en-US"/>
          </a:p>
        </p:txBody>
      </p:sp>
    </p:spTree>
    <p:extLst>
      <p:ext uri="{BB962C8B-B14F-4D97-AF65-F5344CB8AC3E}">
        <p14:creationId xmlns:p14="http://schemas.microsoft.com/office/powerpoint/2010/main" val="1380698509"/>
      </p:ext>
    </p:extLst>
  </p:cSld>
  <p:clrMapOvr>
    <a:masterClrMapping/>
  </p:clrMapOvr>
  <p:transition spd="med">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5A6CFEA-CABC-4D8B-8260-90DAB8AF68DB}" type="slidenum">
              <a:rPr lang="en-US" altLang="en-US"/>
              <a:pPr/>
              <a:t>‹#›</a:t>
            </a:fld>
            <a:endParaRPr lang="en-US" altLang="en-US"/>
          </a:p>
        </p:txBody>
      </p:sp>
    </p:spTree>
    <p:extLst>
      <p:ext uri="{BB962C8B-B14F-4D97-AF65-F5344CB8AC3E}">
        <p14:creationId xmlns:p14="http://schemas.microsoft.com/office/powerpoint/2010/main" val="1682718121"/>
      </p:ext>
    </p:extLst>
  </p:cSld>
  <p:clrMapOvr>
    <a:masterClrMapping/>
  </p:clrMapOvr>
  <p:transition spd="med">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1DF610D-3CBF-4B2F-BC42-49BB7297E78F}" type="slidenum">
              <a:rPr lang="en-US" altLang="en-US"/>
              <a:pPr/>
              <a:t>‹#›</a:t>
            </a:fld>
            <a:endParaRPr lang="en-US" altLang="en-US"/>
          </a:p>
        </p:txBody>
      </p:sp>
    </p:spTree>
    <p:extLst>
      <p:ext uri="{BB962C8B-B14F-4D97-AF65-F5344CB8AC3E}">
        <p14:creationId xmlns:p14="http://schemas.microsoft.com/office/powerpoint/2010/main" val="193525078"/>
      </p:ext>
    </p:extLst>
  </p:cSld>
  <p:clrMapOvr>
    <a:masterClrMapping/>
  </p:clrMapOvr>
  <p:transition spd="med">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BDE29D4-2A3F-4437-AE36-612CE3E13470}" type="slidenum">
              <a:rPr lang="en-US" altLang="en-US"/>
              <a:pPr/>
              <a:t>‹#›</a:t>
            </a:fld>
            <a:endParaRPr lang="en-US" altLang="en-US"/>
          </a:p>
        </p:txBody>
      </p:sp>
    </p:spTree>
    <p:extLst>
      <p:ext uri="{BB962C8B-B14F-4D97-AF65-F5344CB8AC3E}">
        <p14:creationId xmlns:p14="http://schemas.microsoft.com/office/powerpoint/2010/main" val="63668732"/>
      </p:ext>
    </p:extLst>
  </p:cSld>
  <p:clrMapOvr>
    <a:masterClrMapping/>
  </p:clrMapOvr>
  <p:transition spd="med">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078F73-5D46-4815-8E99-B5518F3D0DA3}" type="slidenum">
              <a:rPr lang="en-US" altLang="en-US"/>
              <a:pPr/>
              <a:t>‹#›</a:t>
            </a:fld>
            <a:endParaRPr lang="en-US" altLang="en-US"/>
          </a:p>
        </p:txBody>
      </p:sp>
    </p:spTree>
    <p:extLst>
      <p:ext uri="{BB962C8B-B14F-4D97-AF65-F5344CB8AC3E}">
        <p14:creationId xmlns:p14="http://schemas.microsoft.com/office/powerpoint/2010/main" val="3316559864"/>
      </p:ext>
    </p:extLst>
  </p:cSld>
  <p:clrMapOvr>
    <a:masterClrMapping/>
  </p:clrMapOvr>
  <p:transitio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E030BE-CDCC-44AE-BC7C-6CE7F055EA44}" type="slidenum">
              <a:rPr lang="en-US" altLang="en-US"/>
              <a:pPr/>
              <a:t>‹#›</a:t>
            </a:fld>
            <a:endParaRPr lang="en-US" altLang="en-US"/>
          </a:p>
        </p:txBody>
      </p:sp>
    </p:spTree>
    <p:extLst>
      <p:ext uri="{BB962C8B-B14F-4D97-AF65-F5344CB8AC3E}">
        <p14:creationId xmlns:p14="http://schemas.microsoft.com/office/powerpoint/2010/main" val="2361045300"/>
      </p:ext>
    </p:extLst>
  </p:cSld>
  <p:clrMapOvr>
    <a:masterClrMapping/>
  </p:clrMapOvr>
  <p:transition spd="med">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FC63AD-2686-4BEB-99BE-EF9C1F4925E9}" type="slidenum">
              <a:rPr lang="en-US" altLang="en-US"/>
              <a:pPr/>
              <a:t>‹#›</a:t>
            </a:fld>
            <a:endParaRPr lang="en-US" altLang="en-US"/>
          </a:p>
        </p:txBody>
      </p:sp>
    </p:spTree>
    <p:extLst>
      <p:ext uri="{BB962C8B-B14F-4D97-AF65-F5344CB8AC3E}">
        <p14:creationId xmlns:p14="http://schemas.microsoft.com/office/powerpoint/2010/main" val="2719317581"/>
      </p:ext>
    </p:extLst>
  </p:cSld>
  <p:clrMapOvr>
    <a:masterClrMapping/>
  </p:clrMapOvr>
  <p:transition spd="med">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2700"/>
            <a:ext cx="9156700" cy="6870700"/>
            <a:chOff x="0" y="-8"/>
            <a:chExt cx="5768" cy="4328"/>
          </a:xfrm>
        </p:grpSpPr>
        <p:sp>
          <p:nvSpPr>
            <p:cNvPr id="21507" name="Rectangle 3"/>
            <p:cNvSpPr>
              <a:spLocks noChangeArrowheads="1"/>
            </p:cNvSpPr>
            <p:nvPr/>
          </p:nvSpPr>
          <p:spPr bwMode="auto">
            <a:xfrm>
              <a:off x="0" y="0"/>
              <a:ext cx="5760" cy="13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8"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9"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0"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1"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2"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3"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4"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5"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Lst>
              <a:ahLst/>
              <a:cxnLst>
                <a:cxn ang="0">
                  <a:pos x="T0" y="T1"/>
                </a:cxn>
                <a:cxn ang="0">
                  <a:pos x="T2" y="T3"/>
                </a:cxn>
                <a:cxn ang="0">
                  <a:pos x="T4" y="T5"/>
                </a:cxn>
                <a:cxn ang="0">
                  <a:pos x="T6" y="T7"/>
                </a:cxn>
                <a:cxn ang="0">
                  <a:pos x="T8" y="T9"/>
                </a:cxn>
                <a:cxn ang="0">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6"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7"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8"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Lst>
              <a:ahLst/>
              <a:cxnLst>
                <a:cxn ang="0">
                  <a:pos x="T0" y="T1"/>
                </a:cxn>
                <a:cxn ang="0">
                  <a:pos x="T2" y="T3"/>
                </a:cxn>
                <a:cxn ang="0">
                  <a:pos x="T4" y="T5"/>
                </a:cxn>
                <a:cxn ang="0">
                  <a:pos x="T6" y="T7"/>
                </a:cxn>
                <a:cxn ang="0">
                  <a:pos x="T8" y="T9"/>
                </a:cxn>
                <a:cxn ang="0">
                  <a:pos x="T10" y="T11"/>
                </a:cxn>
                <a:cxn ang="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9"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0"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1"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Lst>
              <a:ahLst/>
              <a:cxnLst>
                <a:cxn ang="0">
                  <a:pos x="T0" y="T1"/>
                </a:cxn>
                <a:cxn ang="0">
                  <a:pos x="T2" y="T3"/>
                </a:cxn>
                <a:cxn ang="0">
                  <a:pos x="T4" y="T5"/>
                </a:cxn>
                <a:cxn ang="0">
                  <a:pos x="T6" y="T7"/>
                </a:cxn>
                <a:cxn ang="0">
                  <a:pos x="T8" y="T9"/>
                </a:cxn>
                <a:cxn ang="0">
                  <a:pos x="T10" y="T11"/>
                </a:cxn>
                <a:cxn ang="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2"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Lst>
              <a:ahLst/>
              <a:cxnLst>
                <a:cxn ang="0">
                  <a:pos x="T0" y="T1"/>
                </a:cxn>
                <a:cxn ang="0">
                  <a:pos x="T2" y="T3"/>
                </a:cxn>
                <a:cxn ang="0">
                  <a:pos x="T4" y="T5"/>
                </a:cxn>
                <a:cxn ang="0">
                  <a:pos x="T6" y="T7"/>
                </a:cxn>
                <a:cxn ang="0">
                  <a:pos x="T8" y="T9"/>
                </a:cxn>
                <a:cxn ang="0">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3"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4"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Lst>
              <a:ahLst/>
              <a:cxnLst>
                <a:cxn ang="0">
                  <a:pos x="T0" y="T1"/>
                </a:cxn>
                <a:cxn ang="0">
                  <a:pos x="T2" y="T3"/>
                </a:cxn>
                <a:cxn ang="0">
                  <a:pos x="T4" y="T5"/>
                </a:cxn>
                <a:cxn ang="0">
                  <a:pos x="T6" y="T7"/>
                </a:cxn>
                <a:cxn ang="0">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5"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1526"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extLst>
              <a:ext uri="{909E8E84-426E-40DD-AFC4-6F175D3DCCD1}">
                <a14:hiddenFill xmlns:a14="http://schemas.microsoft.com/office/drawing/2010/main">
                  <a:solidFill>
                    <a:srgbClr val="FFFFFF"/>
                  </a:solidFill>
                </a14:hiddenFill>
              </a:ext>
            </a:extLst>
          </p:spPr>
        </p:pic>
        <p:sp>
          <p:nvSpPr>
            <p:cNvPr id="21527" name="Rectangle 23"/>
            <p:cNvSpPr>
              <a:spLocks noChangeArrowheads="1"/>
            </p:cNvSpPr>
            <p:nvPr/>
          </p:nvSpPr>
          <p:spPr bwMode="ltGray">
            <a:xfrm>
              <a:off x="240" y="2112"/>
              <a:ext cx="2688" cy="96"/>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1528"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1529" name="Group 25"/>
          <p:cNvGrpSpPr>
            <a:grpSpLocks/>
          </p:cNvGrpSpPr>
          <p:nvPr/>
        </p:nvGrpSpPr>
        <p:grpSpPr bwMode="auto">
          <a:xfrm>
            <a:off x="762000" y="3352800"/>
            <a:ext cx="457200" cy="457200"/>
            <a:chOff x="480" y="2112"/>
            <a:chExt cx="288" cy="288"/>
          </a:xfrm>
        </p:grpSpPr>
        <p:sp>
          <p:nvSpPr>
            <p:cNvPr id="21530"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1"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1532"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en-US" altLang="en-US" noProof="0"/>
              <a:t>Click to edit Master title style</a:t>
            </a:r>
          </a:p>
        </p:txBody>
      </p:sp>
      <p:sp>
        <p:nvSpPr>
          <p:cNvPr id="21533"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21534" name="Rectangle 30"/>
          <p:cNvSpPr>
            <a:spLocks noGrp="1" noChangeArrowheads="1"/>
          </p:cNvSpPr>
          <p:nvPr>
            <p:ph type="dt" sz="quarter" idx="2"/>
          </p:nvPr>
        </p:nvSpPr>
        <p:spPr>
          <a:xfrm>
            <a:off x="685800" y="6342063"/>
            <a:ext cx="1905000" cy="457200"/>
          </a:xfrm>
        </p:spPr>
        <p:txBody>
          <a:bodyPr/>
          <a:lstStyle>
            <a:lvl1pPr>
              <a:defRPr/>
            </a:lvl1pPr>
          </a:lstStyle>
          <a:p>
            <a:endParaRPr lang="en-US" altLang="en-US"/>
          </a:p>
        </p:txBody>
      </p:sp>
      <p:sp>
        <p:nvSpPr>
          <p:cNvPr id="21535" name="Rectangle 31"/>
          <p:cNvSpPr>
            <a:spLocks noGrp="1" noChangeArrowheads="1"/>
          </p:cNvSpPr>
          <p:nvPr>
            <p:ph type="ftr" sz="quarter" idx="3"/>
          </p:nvPr>
        </p:nvSpPr>
        <p:spPr>
          <a:xfrm>
            <a:off x="3124200" y="6342063"/>
            <a:ext cx="2895600" cy="457200"/>
          </a:xfrm>
        </p:spPr>
        <p:txBody>
          <a:bodyPr/>
          <a:lstStyle>
            <a:lvl1pPr>
              <a:defRPr/>
            </a:lvl1pPr>
          </a:lstStyle>
          <a:p>
            <a:endParaRPr lang="en-US" altLang="en-US"/>
          </a:p>
        </p:txBody>
      </p:sp>
      <p:sp>
        <p:nvSpPr>
          <p:cNvPr id="21536" name="Rectangle 32"/>
          <p:cNvSpPr>
            <a:spLocks noGrp="1" noChangeArrowheads="1"/>
          </p:cNvSpPr>
          <p:nvPr>
            <p:ph type="sldNum" sz="quarter" idx="4"/>
          </p:nvPr>
        </p:nvSpPr>
        <p:spPr>
          <a:xfrm>
            <a:off x="7086600" y="6342063"/>
            <a:ext cx="1905000" cy="457200"/>
          </a:xfrm>
        </p:spPr>
        <p:txBody>
          <a:bodyPr/>
          <a:lstStyle>
            <a:lvl1pPr>
              <a:defRPr/>
            </a:lvl1pPr>
          </a:lstStyle>
          <a:p>
            <a:fld id="{87B98371-08E4-4D00-8431-CAB99001844B}" type="slidenum">
              <a:rPr lang="en-US" altLang="en-US"/>
              <a:pPr/>
              <a:t>‹#›</a:t>
            </a:fld>
            <a:endParaRPr lang="en-US" altLang="en-US"/>
          </a:p>
        </p:txBody>
      </p:sp>
    </p:spTree>
    <p:extLst>
      <p:ext uri="{BB962C8B-B14F-4D97-AF65-F5344CB8AC3E}">
        <p14:creationId xmlns:p14="http://schemas.microsoft.com/office/powerpoint/2010/main" val="4294198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28"/>
                                        </p:tgtEl>
                                        <p:attrNameLst>
                                          <p:attrName>style.visibility</p:attrName>
                                        </p:attrNameLst>
                                      </p:cBhvr>
                                      <p:to>
                                        <p:strVal val="visible"/>
                                      </p:to>
                                    </p:set>
                                    <p:animEffect transition="in" filter="wipe(left)">
                                      <p:cBhvr>
                                        <p:cTn id="7" dur="5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8"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CE3AD7-02D9-4134-8D25-DBA3529CDA64}" type="slidenum">
              <a:rPr lang="en-US" altLang="en-US"/>
              <a:pPr/>
              <a:t>‹#›</a:t>
            </a:fld>
            <a:endParaRPr lang="en-US" altLang="en-US"/>
          </a:p>
        </p:txBody>
      </p:sp>
    </p:spTree>
    <p:extLst>
      <p:ext uri="{BB962C8B-B14F-4D97-AF65-F5344CB8AC3E}">
        <p14:creationId xmlns:p14="http://schemas.microsoft.com/office/powerpoint/2010/main" val="277046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3D2A63E-C8BA-944A-8B79-D4E16901F705}" type="slidenum">
              <a:rPr lang="en-US"/>
              <a:pPr>
                <a:defRPr/>
              </a:pPr>
              <a:t>‹#›</a:t>
            </a:fld>
            <a:endParaRPr lang="en-US"/>
          </a:p>
        </p:txBody>
      </p:sp>
    </p:spTree>
    <p:extLst>
      <p:ext uri="{BB962C8B-B14F-4D97-AF65-F5344CB8AC3E}">
        <p14:creationId xmlns:p14="http://schemas.microsoft.com/office/powerpoint/2010/main" val="25209639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7809E4-113F-4864-95B9-1AE101D65B5A}" type="slidenum">
              <a:rPr lang="en-US" altLang="en-US"/>
              <a:pPr/>
              <a:t>‹#›</a:t>
            </a:fld>
            <a:endParaRPr lang="en-US" altLang="en-US"/>
          </a:p>
        </p:txBody>
      </p:sp>
    </p:spTree>
    <p:extLst>
      <p:ext uri="{BB962C8B-B14F-4D97-AF65-F5344CB8AC3E}">
        <p14:creationId xmlns:p14="http://schemas.microsoft.com/office/powerpoint/2010/main" val="17283304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53EC0C0-DC61-40B3-A0D7-2D7789047FEF}" type="slidenum">
              <a:rPr lang="en-US" altLang="en-US"/>
              <a:pPr/>
              <a:t>‹#›</a:t>
            </a:fld>
            <a:endParaRPr lang="en-US" altLang="en-US"/>
          </a:p>
        </p:txBody>
      </p:sp>
    </p:spTree>
    <p:extLst>
      <p:ext uri="{BB962C8B-B14F-4D97-AF65-F5344CB8AC3E}">
        <p14:creationId xmlns:p14="http://schemas.microsoft.com/office/powerpoint/2010/main" val="59337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7D50E7F-A9D6-4E1C-8F2A-A6AF0EEB850E}" type="slidenum">
              <a:rPr lang="en-US" altLang="en-US"/>
              <a:pPr/>
              <a:t>‹#›</a:t>
            </a:fld>
            <a:endParaRPr lang="en-US" altLang="en-US"/>
          </a:p>
        </p:txBody>
      </p:sp>
    </p:spTree>
    <p:extLst>
      <p:ext uri="{BB962C8B-B14F-4D97-AF65-F5344CB8AC3E}">
        <p14:creationId xmlns:p14="http://schemas.microsoft.com/office/powerpoint/2010/main" val="39761077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5081935-1976-435A-9C4D-266BD0320BD5}" type="slidenum">
              <a:rPr lang="en-US" altLang="en-US"/>
              <a:pPr/>
              <a:t>‹#›</a:t>
            </a:fld>
            <a:endParaRPr lang="en-US" altLang="en-US"/>
          </a:p>
        </p:txBody>
      </p:sp>
    </p:spTree>
    <p:extLst>
      <p:ext uri="{BB962C8B-B14F-4D97-AF65-F5344CB8AC3E}">
        <p14:creationId xmlns:p14="http://schemas.microsoft.com/office/powerpoint/2010/main" val="6692637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0494026-295B-44F9-9D29-39FB32E18E51}" type="slidenum">
              <a:rPr lang="en-US" altLang="en-US"/>
              <a:pPr/>
              <a:t>‹#›</a:t>
            </a:fld>
            <a:endParaRPr lang="en-US" altLang="en-US"/>
          </a:p>
        </p:txBody>
      </p:sp>
    </p:spTree>
    <p:extLst>
      <p:ext uri="{BB962C8B-B14F-4D97-AF65-F5344CB8AC3E}">
        <p14:creationId xmlns:p14="http://schemas.microsoft.com/office/powerpoint/2010/main" val="669120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A1DAE4-8809-45F6-874B-9D1559DDE482}" type="slidenum">
              <a:rPr lang="en-US" altLang="en-US"/>
              <a:pPr/>
              <a:t>‹#›</a:t>
            </a:fld>
            <a:endParaRPr lang="en-US" altLang="en-US"/>
          </a:p>
        </p:txBody>
      </p:sp>
    </p:spTree>
    <p:extLst>
      <p:ext uri="{BB962C8B-B14F-4D97-AF65-F5344CB8AC3E}">
        <p14:creationId xmlns:p14="http://schemas.microsoft.com/office/powerpoint/2010/main" val="20297285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02A47CF-BF64-4B94-9F71-B801341B4CCD}" type="slidenum">
              <a:rPr lang="en-US" altLang="en-US"/>
              <a:pPr/>
              <a:t>‹#›</a:t>
            </a:fld>
            <a:endParaRPr lang="en-US" altLang="en-US"/>
          </a:p>
        </p:txBody>
      </p:sp>
    </p:spTree>
    <p:extLst>
      <p:ext uri="{BB962C8B-B14F-4D97-AF65-F5344CB8AC3E}">
        <p14:creationId xmlns:p14="http://schemas.microsoft.com/office/powerpoint/2010/main" val="13038022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0A21AEA-CFAB-479E-A795-78A5F730E864}" type="slidenum">
              <a:rPr lang="en-US" altLang="en-US"/>
              <a:pPr/>
              <a:t>‹#›</a:t>
            </a:fld>
            <a:endParaRPr lang="en-US" altLang="en-US"/>
          </a:p>
        </p:txBody>
      </p:sp>
    </p:spTree>
    <p:extLst>
      <p:ext uri="{BB962C8B-B14F-4D97-AF65-F5344CB8AC3E}">
        <p14:creationId xmlns:p14="http://schemas.microsoft.com/office/powerpoint/2010/main" val="9834844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4288D7-F642-4113-9828-E2D2101CED52}" type="slidenum">
              <a:rPr lang="en-US" altLang="en-US"/>
              <a:pPr/>
              <a:t>‹#›</a:t>
            </a:fld>
            <a:endParaRPr lang="en-US" altLang="en-US"/>
          </a:p>
        </p:txBody>
      </p:sp>
    </p:spTree>
    <p:extLst>
      <p:ext uri="{BB962C8B-B14F-4D97-AF65-F5344CB8AC3E}">
        <p14:creationId xmlns:p14="http://schemas.microsoft.com/office/powerpoint/2010/main" val="28390155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Rectangle 1027"/>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0">
                <a:solidFill>
                  <a:srgbClr val="003300"/>
                </a:solidFill>
                <a:latin typeface="Arial" charset="0"/>
                <a:ea typeface="ＭＳ Ｐゴシック" charset="0"/>
                <a:cs typeface="ＭＳ Ｐゴシック" charset="0"/>
              </a:endParaRPr>
            </a:p>
          </p:txBody>
        </p:sp>
        <p:sp>
          <p:nvSpPr>
            <p:cNvPr id="6" name="Rectangle 1028"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0">
                <a:solidFill>
                  <a:srgbClr val="003300"/>
                </a:solidFill>
                <a:latin typeface="Arial" charset="0"/>
                <a:ea typeface="ＭＳ Ｐゴシック" charset="0"/>
                <a:cs typeface="ＭＳ Ｐゴシック" charset="0"/>
              </a:endParaRPr>
            </a:p>
          </p:txBody>
        </p:sp>
        <p:sp>
          <p:nvSpPr>
            <p:cNvPr id="7" name="Line 1029"/>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400" b="0">
                <a:solidFill>
                  <a:srgbClr val="003300"/>
                </a:solidFill>
                <a:latin typeface="Times New Roman" charset="0"/>
                <a:ea typeface="ＭＳ Ｐゴシック" charset="0"/>
                <a:cs typeface="ＭＳ Ｐゴシック" charset="0"/>
              </a:endParaRPr>
            </a:p>
          </p:txBody>
        </p:sp>
        <p:sp>
          <p:nvSpPr>
            <p:cNvPr id="8" name="Rectangle 1030"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0">
                <a:solidFill>
                  <a:srgbClr val="003300"/>
                </a:solidFill>
                <a:latin typeface="Arial" charset="0"/>
                <a:ea typeface="ＭＳ Ｐゴシック" charset="0"/>
                <a:cs typeface="ＭＳ Ｐゴシック" charset="0"/>
              </a:endParaRPr>
            </a:p>
          </p:txBody>
        </p:sp>
        <p:sp>
          <p:nvSpPr>
            <p:cNvPr id="9" name="Line 1031"/>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400" b="0">
                <a:solidFill>
                  <a:srgbClr val="003300"/>
                </a:solidFill>
                <a:latin typeface="Times New Roman" charset="0"/>
                <a:ea typeface="ＭＳ Ｐゴシック" charset="0"/>
                <a:cs typeface="ＭＳ Ｐゴシック" charset="0"/>
              </a:endParaRPr>
            </a:p>
          </p:txBody>
        </p:sp>
        <p:sp>
          <p:nvSpPr>
            <p:cNvPr id="10" name="Rectangle 1032"/>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0">
                <a:solidFill>
                  <a:srgbClr val="003300"/>
                </a:solidFill>
                <a:latin typeface="Arial" charset="0"/>
                <a:ea typeface="ＭＳ Ｐゴシック" charset="0"/>
                <a:cs typeface="ＭＳ Ｐゴシック" charset="0"/>
              </a:endParaRPr>
            </a:p>
          </p:txBody>
        </p:sp>
      </p:grpSp>
      <p:sp>
        <p:nvSpPr>
          <p:cNvPr id="190473" name="Rectangle 103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90474" name="Rectangle 1034"/>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035"/>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036"/>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037"/>
          <p:cNvSpPr>
            <a:spLocks noGrp="1" noChangeArrowheads="1"/>
          </p:cNvSpPr>
          <p:nvPr>
            <p:ph type="sldNum" sz="quarter" idx="12"/>
          </p:nvPr>
        </p:nvSpPr>
        <p:spPr>
          <a:xfrm>
            <a:off x="6553200" y="6248400"/>
            <a:ext cx="1905000" cy="457200"/>
          </a:xfrm>
        </p:spPr>
        <p:txBody>
          <a:bodyPr/>
          <a:lstStyle>
            <a:lvl1pPr>
              <a:defRPr/>
            </a:lvl1pPr>
          </a:lstStyle>
          <a:p>
            <a:pPr>
              <a:defRPr/>
            </a:pPr>
            <a:fld id="{E7C9225D-831D-9B41-8B7A-E4ABB7F49018}" type="slidenum">
              <a:rPr lang="zh-CN" altLang="en-US"/>
              <a:pPr>
                <a:defRPr/>
              </a:pPr>
              <a:t>‹#›</a:t>
            </a:fld>
            <a:endParaRPr lang="en-US" altLang="zh-CN"/>
          </a:p>
        </p:txBody>
      </p:sp>
    </p:spTree>
    <p:extLst>
      <p:ext uri="{BB962C8B-B14F-4D97-AF65-F5344CB8AC3E}">
        <p14:creationId xmlns:p14="http://schemas.microsoft.com/office/powerpoint/2010/main" val="16523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6.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6.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3.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5.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3894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pPr>
                <a:defRPr/>
              </a:pPr>
              <a:endParaRPr lang="en-US">
                <a:cs typeface="+mn-cs"/>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endParaRPr lang="en-US"/>
            </a:p>
          </p:txBody>
        </p:sp>
      </p:grpSp>
      <p:sp>
        <p:nvSpPr>
          <p:cNvPr id="33894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895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5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mn-cs"/>
              </a:defRPr>
            </a:lvl1pPr>
          </a:lstStyle>
          <a:p>
            <a:pPr>
              <a:defRPr/>
            </a:pPr>
            <a:endParaRPr lang="en-US"/>
          </a:p>
        </p:txBody>
      </p:sp>
      <p:sp>
        <p:nvSpPr>
          <p:cNvPr id="33895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mn-cs"/>
              </a:defRPr>
            </a:lvl1pPr>
          </a:lstStyle>
          <a:p>
            <a:pPr>
              <a:defRPr/>
            </a:pPr>
            <a:endParaRPr lang="en-US"/>
          </a:p>
        </p:txBody>
      </p:sp>
      <p:sp>
        <p:nvSpPr>
          <p:cNvPr id="33895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mn-cs"/>
              </a:defRPr>
            </a:lvl1pPr>
          </a:lstStyle>
          <a:p>
            <a:pPr>
              <a:defRPr/>
            </a:pPr>
            <a:fld id="{C83559E9-C4DD-0E49-905F-F18ED06BF24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2"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53602"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400" b="0">
              <a:solidFill>
                <a:srgbClr val="003300"/>
              </a:solidFill>
              <a:latin typeface="Times New Roman" charset="0"/>
              <a:ea typeface="ＭＳ Ｐゴシック" charset="0"/>
              <a:cs typeface="ＭＳ Ｐゴシック" charset="0"/>
            </a:endParaRPr>
          </a:p>
        </p:txBody>
      </p:sp>
      <p:sp>
        <p:nvSpPr>
          <p:cNvPr id="153603"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0">
              <a:solidFill>
                <a:srgbClr val="003300"/>
              </a:solidFill>
              <a:latin typeface="Arial" charset="0"/>
              <a:ea typeface="ＭＳ Ｐゴシック" charset="0"/>
              <a:cs typeface="ＭＳ Ｐゴシック" charset="0"/>
            </a:endParaRPr>
          </a:p>
        </p:txBody>
      </p:sp>
      <p:sp>
        <p:nvSpPr>
          <p:cNvPr id="153604"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0">
              <a:solidFill>
                <a:srgbClr val="003300"/>
              </a:solidFill>
              <a:latin typeface="Arial" charset="0"/>
              <a:ea typeface="ＭＳ Ｐゴシック" charset="0"/>
              <a:cs typeface="ＭＳ Ｐゴシック" charset="0"/>
            </a:endParaRPr>
          </a:p>
        </p:txBody>
      </p:sp>
      <p:sp>
        <p:nvSpPr>
          <p:cNvPr id="153605"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0">
              <a:solidFill>
                <a:srgbClr val="003300"/>
              </a:solidFill>
              <a:latin typeface="Arial" charset="0"/>
              <a:ea typeface="ＭＳ Ｐゴシック" charset="0"/>
              <a:cs typeface="ＭＳ Ｐゴシック" charset="0"/>
            </a:endParaRPr>
          </a:p>
        </p:txBody>
      </p:sp>
      <p:sp>
        <p:nvSpPr>
          <p:cNvPr id="153606"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400" b="0">
              <a:solidFill>
                <a:srgbClr val="003300"/>
              </a:solidFill>
              <a:latin typeface="Times New Roman" charset="0"/>
              <a:ea typeface="ＭＳ Ｐゴシック" charset="0"/>
              <a:cs typeface="ＭＳ Ｐゴシック" charset="0"/>
            </a:endParaRPr>
          </a:p>
        </p:txBody>
      </p:sp>
      <p:sp>
        <p:nvSpPr>
          <p:cNvPr id="153607"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0">
              <a:solidFill>
                <a:srgbClr val="003300"/>
              </a:solidFill>
              <a:latin typeface="Arial" charset="0"/>
              <a:ea typeface="ＭＳ Ｐゴシック" charset="0"/>
              <a:cs typeface="ＭＳ Ｐゴシック" charset="0"/>
            </a:endParaRPr>
          </a:p>
        </p:txBody>
      </p:sp>
      <p:sp>
        <p:nvSpPr>
          <p:cNvPr id="18944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3609"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8945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a:ea typeface="+mn-ea"/>
                <a:cs typeface="+mn-cs"/>
              </a:defRPr>
            </a:lvl1pPr>
          </a:lstStyle>
          <a:p>
            <a:pPr>
              <a:defRPr/>
            </a:pPr>
            <a:endParaRPr lang="en-US" b="0"/>
          </a:p>
        </p:txBody>
      </p:sp>
      <p:sp>
        <p:nvSpPr>
          <p:cNvPr id="18945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a:ea typeface="+mn-ea"/>
                <a:cs typeface="+mn-cs"/>
              </a:defRPr>
            </a:lvl1pPr>
          </a:lstStyle>
          <a:p>
            <a:pPr>
              <a:defRPr/>
            </a:pPr>
            <a:endParaRPr lang="en-US" b="0"/>
          </a:p>
        </p:txBody>
      </p:sp>
      <p:sp>
        <p:nvSpPr>
          <p:cNvPr id="18945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003300"/>
                </a:solidFill>
                <a:ea typeface="MS PGothic" charset="0"/>
                <a:cs typeface="MS PGothic" charset="0"/>
              </a:defRPr>
            </a:lvl1pPr>
          </a:lstStyle>
          <a:p>
            <a:pPr eaLnBrk="0" hangingPunct="0">
              <a:defRPr/>
            </a:pPr>
            <a:fld id="{88560274-3078-FB45-A498-77F92B40A734}" type="slidenum">
              <a:rPr lang="zh-CN" altLang="en-US" b="0">
                <a:latin typeface="Times New Roman" charset="0"/>
              </a:rPr>
              <a:pPr eaLnBrk="0" hangingPunct="0">
                <a:defRPr/>
              </a:pPr>
              <a:t>‹#›</a:t>
            </a:fld>
            <a:endParaRPr lang="en-US" altLang="zh-CN" b="0">
              <a:latin typeface="Times New Roman" charset="0"/>
            </a:endParaRPr>
          </a:p>
        </p:txBody>
      </p:sp>
    </p:spTree>
    <p:extLst>
      <p:ext uri="{BB962C8B-B14F-4D97-AF65-F5344CB8AC3E}">
        <p14:creationId xmlns:p14="http://schemas.microsoft.com/office/powerpoint/2010/main" val="818168623"/>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a:ea typeface="ＭＳ Ｐゴシック" charset="0"/>
          <a:cs typeface="MS PGothic"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charset="0"/>
          <a:cs typeface="Geneva" charset="0"/>
        </a:defRPr>
      </a:lvl2pPr>
      <a:lvl3pPr marL="1143000" indent="-228600" algn="l" rtl="0" eaLnBrk="0" fontAlgn="base" hangingPunct="0">
        <a:spcBef>
          <a:spcPct val="20000"/>
        </a:spcBef>
        <a:spcAft>
          <a:spcPct val="0"/>
        </a:spcAft>
        <a:buChar char="•"/>
        <a:defRPr kumimoji="1" sz="2400">
          <a:solidFill>
            <a:schemeClr val="tx1"/>
          </a:solidFill>
          <a:latin typeface="Arial"/>
          <a:ea typeface="Geneva" pitchFamily="-108" charset="-128"/>
          <a:cs typeface="Geneva" charset="0"/>
        </a:defRPr>
      </a:lvl3pPr>
      <a:lvl4pPr marL="1600200" indent="-228600" algn="l" rtl="0" eaLnBrk="0" fontAlgn="base" hangingPunct="0">
        <a:spcBef>
          <a:spcPct val="20000"/>
        </a:spcBef>
        <a:spcAft>
          <a:spcPct val="0"/>
        </a:spcAft>
        <a:buChar char="–"/>
        <a:defRPr kumimoji="1" sz="2000">
          <a:solidFill>
            <a:schemeClr val="tx1"/>
          </a:solidFill>
          <a:latin typeface="Arial"/>
          <a:ea typeface="Geneva" pitchFamily="-108" charset="-128"/>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Arial"/>
          <a:ea typeface="Geneva" pitchFamily="-108" charset="-128"/>
          <a:cs typeface="Geneva"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37570" name="Group 2"/>
          <p:cNvGrpSpPr>
            <a:grpSpLocks/>
          </p:cNvGrpSpPr>
          <p:nvPr/>
        </p:nvGrpSpPr>
        <p:grpSpPr bwMode="auto">
          <a:xfrm>
            <a:off x="0" y="0"/>
            <a:ext cx="1143000" cy="6856413"/>
            <a:chOff x="0" y="0"/>
            <a:chExt cx="720" cy="4319"/>
          </a:xfrm>
        </p:grpSpPr>
        <p:sp>
          <p:nvSpPr>
            <p:cNvPr id="237576"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a:spcBef>
                  <a:spcPct val="50000"/>
                </a:spcBef>
              </a:pPr>
              <a:endParaRPr lang="en-US">
                <a:solidFill>
                  <a:srgbClr val="EAEAEA"/>
                </a:solidFill>
                <a:ea typeface="ＭＳ Ｐゴシック" charset="0"/>
              </a:endParaRPr>
            </a:p>
          </p:txBody>
        </p:sp>
        <p:sp>
          <p:nvSpPr>
            <p:cNvPr id="237577"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a:spcBef>
                  <a:spcPct val="50000"/>
                </a:spcBef>
              </a:pPr>
              <a:endParaRPr lang="en-US">
                <a:solidFill>
                  <a:srgbClr val="EAEAEA"/>
                </a:solidFill>
                <a:ea typeface="ＭＳ Ｐゴシック" charset="0"/>
              </a:endParaRPr>
            </a:p>
          </p:txBody>
        </p:sp>
        <p:pic>
          <p:nvPicPr>
            <p:cNvPr id="237578"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7571"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7572"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a:ea typeface="+mn-ea"/>
                <a:cs typeface="+mn-cs"/>
              </a:defRPr>
            </a:lvl1pPr>
          </a:lstStyle>
          <a:p>
            <a:pPr>
              <a:defRPr/>
            </a:pPr>
            <a:endParaRPr lang="en-US"/>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a:ea typeface="+mn-ea"/>
                <a:cs typeface="+mn-cs"/>
              </a:defRPr>
            </a:lvl1pPr>
          </a:lstStyle>
          <a:p>
            <a:pPr>
              <a:defRPr/>
            </a:pPr>
            <a:endParaRPr lang="en-US"/>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defRPr>
            </a:lvl1pPr>
          </a:lstStyle>
          <a:p>
            <a:pPr>
              <a:defRPr/>
            </a:pPr>
            <a:fld id="{F4D31F97-38A0-6A41-9755-9A0D82D81199}" type="slidenum">
              <a:rPr lang="en-US">
                <a:ea typeface="ＭＳ Ｐゴシック" charset="0"/>
              </a:rPr>
              <a:pPr>
                <a:defRPr/>
              </a:pPr>
              <a:t>‹#›</a:t>
            </a:fld>
            <a:endParaRPr lang="en-US">
              <a:ea typeface="ＭＳ Ｐゴシック" charset="0"/>
            </a:endParaRPr>
          </a:p>
        </p:txBody>
      </p:sp>
    </p:spTree>
    <p:extLst>
      <p:ext uri="{BB962C8B-B14F-4D97-AF65-F5344CB8AC3E}">
        <p14:creationId xmlns:p14="http://schemas.microsoft.com/office/powerpoint/2010/main" val="1751248935"/>
      </p:ext>
    </p:extLst>
  </p:cSld>
  <p:clrMap bg1="dk2" tx1="lt1" bg2="dk1" tx2="lt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1143000" cy="6856413"/>
            <a:chOff x="0" y="0"/>
            <a:chExt cx="720" cy="4319"/>
          </a:xfrm>
        </p:grpSpPr>
        <p:sp>
          <p:nvSpPr>
            <p:cNvPr id="6247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a:spcBef>
                  <a:spcPct val="50000"/>
                </a:spcBef>
              </a:pPr>
              <a:endParaRPr lang="en-US">
                <a:solidFill>
                  <a:srgbClr val="EAEAEA"/>
                </a:solidFill>
                <a:ea typeface="ＭＳ Ｐゴシック" charset="0"/>
              </a:endParaRPr>
            </a:p>
          </p:txBody>
        </p:sp>
        <p:sp>
          <p:nvSpPr>
            <p:cNvPr id="6247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a:spcBef>
                  <a:spcPct val="50000"/>
                </a:spcBef>
              </a:pPr>
              <a:endParaRPr lang="en-US">
                <a:solidFill>
                  <a:srgbClr val="EAEAEA"/>
                </a:solidFill>
                <a:ea typeface="ＭＳ Ｐゴシック" charset="0"/>
              </a:endParaRPr>
            </a:p>
          </p:txBody>
        </p:sp>
        <p:pic>
          <p:nvPicPr>
            <p:cNvPr id="62474"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246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solidFill>
                  <a:srgbClr val="EAEAEA"/>
                </a:solidFill>
                <a:latin typeface="+mn-lt"/>
                <a:ea typeface="+mn-ea"/>
                <a:cs typeface="+mn-cs"/>
              </a:defRPr>
            </a:lvl1pPr>
          </a:lstStyle>
          <a:p>
            <a:pPr eaLnBrk="1" hangingPunct="1">
              <a:defRPr/>
            </a:pPr>
            <a:endParaRPr lang="en-US"/>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solidFill>
                  <a:srgbClr val="EAEAEA"/>
                </a:solidFill>
                <a:latin typeface="+mn-lt"/>
                <a:ea typeface="+mn-ea"/>
                <a:cs typeface="+mn-cs"/>
              </a:defRPr>
            </a:lvl1pPr>
          </a:lstStyle>
          <a:p>
            <a:pPr eaLnBrk="1" hangingPunct="1">
              <a:defRPr/>
            </a:pPr>
            <a:endParaRPr lang="en-US"/>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solidFill>
                  <a:srgbClr val="EAEAEA"/>
                </a:solidFill>
              </a:defRPr>
            </a:lvl1pPr>
          </a:lstStyle>
          <a:p>
            <a:pPr eaLnBrk="1" hangingPunct="1">
              <a:defRPr/>
            </a:pPr>
            <a:fld id="{A6DA335B-B33E-7740-BB2C-EF67FAF0BB4F}" type="slidenum">
              <a:rPr lang="en-US">
                <a:ea typeface="ＭＳ Ｐゴシック" charset="0"/>
              </a:rPr>
              <a:pPr eaLnBrk="1" hangingPunct="1">
                <a:defRPr/>
              </a:pPr>
              <a:t>‹#›</a:t>
            </a:fld>
            <a:endParaRPr lang="en-US">
              <a:ea typeface="ＭＳ Ｐゴシック" charset="0"/>
            </a:endParaRPr>
          </a:p>
        </p:txBody>
      </p:sp>
    </p:spTree>
    <p:extLst>
      <p:ext uri="{BB962C8B-B14F-4D97-AF65-F5344CB8AC3E}">
        <p14:creationId xmlns:p14="http://schemas.microsoft.com/office/powerpoint/2010/main" val="1254550415"/>
      </p:ext>
    </p:extLst>
  </p:cSld>
  <p:clrMap bg1="dk2" tx1="lt1" bg2="dk1" tx2="lt2" accent1="accent1" accent2="accent2" accent3="accent3" accent4="accent4" accent5="accent5" accent6="accent6" hlink="hlink" folHlink="folHlink"/>
  <p:sldLayoutIdLst>
    <p:sldLayoutId id="2147484199" r:id="rId1"/>
    <p:sldLayoutId id="2147484200" r:id="rId2"/>
  </p:sldLayoutIdLst>
  <p:txStyles>
    <p:titleStyle>
      <a:lvl1pPr algn="l" rtl="0" eaLnBrk="0" fontAlgn="base" hangingPunct="0">
        <a:spcBef>
          <a:spcPct val="0"/>
        </a:spcBef>
        <a:spcAft>
          <a:spcPct val="0"/>
        </a:spcAft>
        <a:defRPr sz="4400">
          <a:solidFill>
            <a:schemeClr val="tx2"/>
          </a:solidFill>
          <a:latin typeface="Arial"/>
          <a:ea typeface="ＭＳ Ｐゴシック" pitchFamily="-110"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4400">
          <a:solidFill>
            <a:schemeClr val="tx2"/>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4400">
          <a:solidFill>
            <a:schemeClr val="tx2"/>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4400">
          <a:solidFill>
            <a:schemeClr val="tx2"/>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Arial"/>
          <a:ea typeface="ＭＳ Ｐゴシック" pitchFamily="-110"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0"/>
            <a:ext cx="1143000" cy="6856413"/>
            <a:chOff x="0" y="0"/>
            <a:chExt cx="720" cy="4319"/>
          </a:xfrm>
        </p:grpSpPr>
        <p:sp>
          <p:nvSpPr>
            <p:cNvPr id="39939"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92075" tIns="46037" rIns="92075" bIns="46037" anchor="ctr"/>
            <a:lstStyle/>
            <a:p>
              <a:pPr>
                <a:spcBef>
                  <a:spcPct val="50000"/>
                </a:spcBef>
              </a:pPr>
              <a:endParaRPr lang="en-US" altLang="en-US">
                <a:solidFill>
                  <a:srgbClr val="EAEAEA"/>
                </a:solidFill>
                <a:latin typeface="Times New Roman" pitchFamily="18" charset="0"/>
                <a:ea typeface="+mn-ea"/>
                <a:cs typeface="+mn-cs"/>
              </a:endParaRPr>
            </a:p>
          </p:txBody>
        </p:sp>
        <p:sp>
          <p:nvSpPr>
            <p:cNvPr id="39940"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92075" tIns="46037" rIns="92075" bIns="46037" anchor="ctr"/>
            <a:lstStyle/>
            <a:p>
              <a:pPr>
                <a:spcBef>
                  <a:spcPct val="50000"/>
                </a:spcBef>
              </a:pPr>
              <a:endParaRPr lang="en-US" altLang="en-US">
                <a:solidFill>
                  <a:srgbClr val="EAEAEA"/>
                </a:solidFill>
                <a:latin typeface="Times New Roman" pitchFamily="18" charset="0"/>
                <a:ea typeface="+mn-ea"/>
                <a:cs typeface="+mn-cs"/>
              </a:endParaRPr>
            </a:p>
          </p:txBody>
        </p:sp>
        <p:pic>
          <p:nvPicPr>
            <p:cNvPr id="39941" name="Picture 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39942" name="Rectangle 6"/>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43" name="Rectangle 7"/>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latin typeface="+mn-lt"/>
              </a:defRPr>
            </a:lvl1pPr>
          </a:lstStyle>
          <a:p>
            <a:pPr eaLnBrk="1" hangingPunct="1"/>
            <a:endParaRPr lang="en-US" altLang="en-US">
              <a:solidFill>
                <a:srgbClr val="EAEAEA"/>
              </a:solidFill>
              <a:ea typeface="+mn-ea"/>
              <a:cs typeface="+mn-cs"/>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latin typeface="+mn-lt"/>
              </a:defRPr>
            </a:lvl1pPr>
          </a:lstStyle>
          <a:p>
            <a:pPr eaLnBrk="1" hangingPunct="1"/>
            <a:endParaRPr lang="en-US" altLang="en-US">
              <a:solidFill>
                <a:srgbClr val="EAEAEA"/>
              </a:solidFill>
              <a:ea typeface="+mn-ea"/>
              <a:cs typeface="+mn-cs"/>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latin typeface="+mn-lt"/>
              </a:defRPr>
            </a:lvl1pPr>
          </a:lstStyle>
          <a:p>
            <a:pPr eaLnBrk="1" hangingPunct="1"/>
            <a:fld id="{04EFE43A-7312-4E47-9F79-43A883D90769}" type="slidenum">
              <a:rPr lang="en-US" altLang="en-US">
                <a:solidFill>
                  <a:srgbClr val="EAEAEA"/>
                </a:solidFill>
                <a:ea typeface="+mn-ea"/>
                <a:cs typeface="+mn-cs"/>
              </a:rPr>
              <a:pPr eaLnBrk="1" hangingPunct="1"/>
              <a:t>‹#›</a:t>
            </a:fld>
            <a:endParaRPr lang="en-US" altLang="en-US">
              <a:solidFill>
                <a:srgbClr val="EAEAEA"/>
              </a:solidFill>
              <a:ea typeface="+mn-ea"/>
              <a:cs typeface="+mn-cs"/>
            </a:endParaRPr>
          </a:p>
        </p:txBody>
      </p:sp>
    </p:spTree>
    <p:extLst>
      <p:ext uri="{BB962C8B-B14F-4D97-AF65-F5344CB8AC3E}">
        <p14:creationId xmlns:p14="http://schemas.microsoft.com/office/powerpoint/2010/main" val="3933786019"/>
      </p:ext>
    </p:extLst>
  </p:cSld>
  <p:clrMap bg1="dk2" tx1="lt1" bg2="dk1" tx2="lt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176"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ea typeface="MS PGothic" pitchFamily="34" charset="-128"/>
                <a:cs typeface="MS PGothic" pitchFamily="34" charset="-128"/>
              </a:defRPr>
            </a:lvl1pPr>
          </a:lstStyle>
          <a:p>
            <a:pPr>
              <a:defRPr/>
            </a:pPr>
            <a:endParaRPr lang="en-US"/>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ea typeface="MS PGothic" pitchFamily="34" charset="-128"/>
                <a:cs typeface="MS PGothic" pitchFamily="34" charset="-128"/>
              </a:defRPr>
            </a:lvl1pPr>
          </a:lstStyle>
          <a:p>
            <a:pPr>
              <a:defRPr/>
            </a:pPr>
            <a:endParaRPr lang="en-US"/>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8547F7D3-A93E-094A-B5F9-2B42DC81B140}" type="slidenum">
              <a:rPr lang="zh-CN" altLang="en-US"/>
              <a:pPr>
                <a:defRPr/>
              </a:pPr>
              <a:t>‹#›</a:t>
            </a:fld>
            <a:endParaRPr lang="en-US" altLang="zh-CN"/>
          </a:p>
        </p:txBody>
      </p:sp>
    </p:spTree>
    <p:extLst>
      <p:ext uri="{BB962C8B-B14F-4D97-AF65-F5344CB8AC3E}">
        <p14:creationId xmlns:p14="http://schemas.microsoft.com/office/powerpoint/2010/main" val="3446689187"/>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S PGothic" pitchFamily="34" charset="-128"/>
          <a:cs typeface="MS PGothic" pitchFamily="34"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pitchFamily="34" charset="-128"/>
          <a:cs typeface="MS PGothic" pitchFamily="34"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pitchFamily="34" charset="-128"/>
          <a:cs typeface="MS PGothic" pitchFamily="34"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pitchFamily="34" charset="-128"/>
          <a:cs typeface="MS PGothic" pitchFamily="34"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pitchFamily="34" charset="-128"/>
          <a:cs typeface="MS PGothic" pitchFamily="34"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1143000" cy="6856413"/>
            <a:chOff x="0" y="0"/>
            <a:chExt cx="720" cy="4319"/>
          </a:xfrm>
        </p:grpSpPr>
        <p:sp>
          <p:nvSpPr>
            <p:cNvPr id="39939"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p:spPr>
          <p:txBody>
            <a:bodyPr wrap="none" lIns="92075" tIns="46037" rIns="92075" bIns="46037" anchor="ctr"/>
            <a:lstStyle/>
            <a:p>
              <a:pPr>
                <a:spcBef>
                  <a:spcPct val="50000"/>
                </a:spcBef>
                <a:defRPr/>
              </a:pPr>
              <a:endParaRPr lang="en-US">
                <a:solidFill>
                  <a:srgbClr val="EAEAEA"/>
                </a:solidFill>
                <a:ea typeface="ＭＳ Ｐゴシック" charset="-128"/>
                <a:cs typeface="ＭＳ Ｐゴシック" charset="-128"/>
              </a:endParaRPr>
            </a:p>
          </p:txBody>
        </p:sp>
        <p:sp>
          <p:nvSpPr>
            <p:cNvPr id="39940"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p:spPr>
          <p:txBody>
            <a:bodyPr wrap="none" lIns="92075" tIns="46037" rIns="92075" bIns="46037" anchor="ctr"/>
            <a:lstStyle/>
            <a:p>
              <a:pPr>
                <a:spcBef>
                  <a:spcPct val="50000"/>
                </a:spcBef>
                <a:defRPr/>
              </a:pPr>
              <a:endParaRPr lang="en-US">
                <a:solidFill>
                  <a:srgbClr val="EAEAEA"/>
                </a:solidFill>
                <a:ea typeface="ＭＳ Ｐゴシック" charset="-128"/>
                <a:cs typeface="ＭＳ Ｐゴシック" charset="-128"/>
              </a:endParaRPr>
            </a:p>
          </p:txBody>
        </p:sp>
        <p:pic>
          <p:nvPicPr>
            <p:cNvPr id="62474"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246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solidFill>
                  <a:srgbClr val="EAEAEA"/>
                </a:solidFill>
                <a:ea typeface="ＭＳ Ｐゴシック" charset="-128"/>
                <a:cs typeface="ＭＳ Ｐゴシック" charset="-128"/>
              </a:defRPr>
            </a:lvl1pPr>
          </a:lstStyle>
          <a:p>
            <a:pPr eaLnBrk="1" hangingPunct="1">
              <a:defRPr/>
            </a:pPr>
            <a:endParaRPr lang="en-US"/>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solidFill>
                  <a:srgbClr val="EAEAEA"/>
                </a:solidFill>
                <a:ea typeface="ＭＳ Ｐゴシック" charset="-128"/>
                <a:cs typeface="ＭＳ Ｐゴシック" charset="-128"/>
              </a:defRPr>
            </a:lvl1pPr>
          </a:lstStyle>
          <a:p>
            <a:pPr eaLnBrk="1" hangingPunct="1">
              <a:defRPr/>
            </a:pPr>
            <a:endParaRPr lang="en-US"/>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solidFill>
                  <a:srgbClr val="EAEAEA"/>
                </a:solidFill>
              </a:defRPr>
            </a:lvl1pPr>
          </a:lstStyle>
          <a:p>
            <a:pPr eaLnBrk="1" hangingPunct="1"/>
            <a:fld id="{19A0B9F6-F76F-864C-AA7C-06CADB58B7E4}" type="slidenum">
              <a:rPr lang="en-US">
                <a:ea typeface="ＭＳ Ｐゴシック" charset="0"/>
              </a:rPr>
              <a:pPr eaLnBrk="1" hangingPunct="1"/>
              <a:t>‹#›</a:t>
            </a:fld>
            <a:endParaRPr lang="en-US">
              <a:ea typeface="ＭＳ Ｐゴシック" charset="0"/>
            </a:endParaRPr>
          </a:p>
        </p:txBody>
      </p:sp>
    </p:spTree>
    <p:extLst>
      <p:ext uri="{BB962C8B-B14F-4D97-AF65-F5344CB8AC3E}">
        <p14:creationId xmlns:p14="http://schemas.microsoft.com/office/powerpoint/2010/main" val="1214606199"/>
      </p:ext>
    </p:extLst>
  </p:cSld>
  <p:clrMap bg1="dk2" tx1="lt1" bg2="dk1" tx2="lt2" accent1="accent1" accent2="accent2" accent3="accent3" accent4="accent4" accent5="accent5" accent6="accent6" hlink="hlink" folHlink="folHlink"/>
  <p:sldLayoutIdLst>
    <p:sldLayoutId id="2147484226" r:id="rId1"/>
  </p:sldLayoutIdLst>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11"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9875" cy="6858000"/>
            <a:chOff x="0" y="0"/>
            <a:chExt cx="5770" cy="4320"/>
          </a:xfrm>
        </p:grpSpPr>
        <p:sp>
          <p:nvSpPr>
            <p:cNvPr id="3409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39"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 xmlns:a14="http://schemas.microsoft.com/office/drawing/2010/main" w="9525">
                  <a:solidFill>
                    <a:srgbClr val="F11E8C"/>
                  </a:solidFill>
                  <a:prstDash val="solid"/>
                  <a:round/>
                  <a:headEnd/>
                  <a:tailEnd/>
                </a14:hiddenLine>
              </a:ext>
            </a:extLst>
          </p:spPr>
          <p:txBody>
            <a:bodyPr/>
            <a:lstStyle/>
            <a:p>
              <a:endParaRPr lang="en-US"/>
            </a:p>
          </p:txBody>
        </p:sp>
        <p:sp>
          <p:nvSpPr>
            <p:cNvPr id="34101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pPr>
                <a:defRPr/>
              </a:pPr>
              <a:endParaRPr lang="en-US">
                <a:cs typeface="+mn-cs"/>
              </a:endParaRPr>
            </a:p>
          </p:txBody>
        </p:sp>
      </p:grpSp>
      <p:sp>
        <p:nvSpPr>
          <p:cNvPr id="341016"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41017"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101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mn-cs"/>
              </a:defRPr>
            </a:lvl1pPr>
          </a:lstStyle>
          <a:p>
            <a:pPr>
              <a:defRPr/>
            </a:pPr>
            <a:endParaRPr lang="en-US"/>
          </a:p>
        </p:txBody>
      </p:sp>
      <p:sp>
        <p:nvSpPr>
          <p:cNvPr id="341019"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mn-cs"/>
              </a:defRPr>
            </a:lvl1pPr>
          </a:lstStyle>
          <a:p>
            <a:pPr>
              <a:defRPr/>
            </a:pPr>
            <a:fld id="{02AA49D1-96AB-2A42-A432-EF044C8F60E3}" type="slidenum">
              <a:rPr lang="en-US"/>
              <a:pPr>
                <a:defRPr/>
              </a:pPr>
              <a:t>‹#›</a:t>
            </a:fld>
            <a:endParaRPr lang="en-US"/>
          </a:p>
        </p:txBody>
      </p:sp>
      <p:sp>
        <p:nvSpPr>
          <p:cNvPr id="341020"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053"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8EE09A8-1BEC-E641-95F1-94E81FCB28D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467971"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solidFill>
                  <a:srgbClr val="000000"/>
                </a:solidFill>
                <a:latin typeface="Arial" charset="0"/>
                <a:ea typeface="MS PGothic" charset="0"/>
              </a:defRPr>
            </a:lvl1pPr>
          </a:lstStyle>
          <a:p>
            <a:pPr defTabSz="914300" fontAlgn="base">
              <a:spcBef>
                <a:spcPct val="0"/>
              </a:spcBef>
              <a:spcAft>
                <a:spcPct val="0"/>
              </a:spcAft>
              <a:defRPr/>
            </a:pPr>
            <a:endParaRPr lang="en-US">
              <a:cs typeface="MS PGothic" charset="0"/>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solidFill>
                  <a:srgbClr val="000000"/>
                </a:solidFill>
                <a:latin typeface="Arial" charset="0"/>
                <a:ea typeface="MS PGothic" charset="0"/>
              </a:defRPr>
            </a:lvl1pPr>
          </a:lstStyle>
          <a:p>
            <a:pPr defTabSz="914300" fontAlgn="base">
              <a:spcBef>
                <a:spcPct val="0"/>
              </a:spcBef>
              <a:spcAft>
                <a:spcPct val="0"/>
              </a:spcAft>
              <a:defRPr/>
            </a:pPr>
            <a:endParaRPr lang="en-US">
              <a:cs typeface="MS PGothic" charset="0"/>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solidFill>
                  <a:srgbClr val="000000"/>
                </a:solidFill>
                <a:latin typeface="Arial" charset="0"/>
              </a:defRPr>
            </a:lvl1pPr>
          </a:lstStyle>
          <a:p>
            <a:pPr defTabSz="914300" fontAlgn="base">
              <a:spcBef>
                <a:spcPct val="0"/>
              </a:spcBef>
              <a:spcAft>
                <a:spcPct val="0"/>
              </a:spcAft>
            </a:pPr>
            <a:fld id="{1356DC06-D135-8541-95BD-7C882F18835B}" type="slidenum">
              <a:rPr lang="en-US" smtClean="0">
                <a:ea typeface="ＭＳ Ｐゴシック" charset="0"/>
                <a:cs typeface="MS PGothic" charset="0"/>
              </a:rPr>
              <a:pPr defTabSz="914300" fontAlgn="base">
                <a:spcBef>
                  <a:spcPct val="0"/>
                </a:spcBef>
                <a:spcAft>
                  <a:spcPct val="0"/>
                </a:spcAft>
              </a:pPr>
              <a:t>‹#›</a:t>
            </a:fld>
            <a:endParaRPr lang="en-US">
              <a:ea typeface="ＭＳ Ｐゴシック" charset="0"/>
              <a:cs typeface="MS PGothic" charset="0"/>
            </a:endParaRPr>
          </a:p>
        </p:txBody>
      </p:sp>
    </p:spTree>
    <p:extLst>
      <p:ext uri="{BB962C8B-B14F-4D97-AF65-F5344CB8AC3E}">
        <p14:creationId xmlns:p14="http://schemas.microsoft.com/office/powerpoint/2010/main" val="1239722812"/>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150" algn="ctr" rtl="0" fontAlgn="base">
        <a:spcBef>
          <a:spcPct val="0"/>
        </a:spcBef>
        <a:spcAft>
          <a:spcPct val="0"/>
        </a:spcAft>
        <a:defRPr sz="4400">
          <a:solidFill>
            <a:schemeClr val="tx2"/>
          </a:solidFill>
          <a:latin typeface="Arial" pitchFamily="-111" charset="0"/>
        </a:defRPr>
      </a:lvl6pPr>
      <a:lvl7pPr marL="914300" algn="ctr" rtl="0" fontAlgn="base">
        <a:spcBef>
          <a:spcPct val="0"/>
        </a:spcBef>
        <a:spcAft>
          <a:spcPct val="0"/>
        </a:spcAft>
        <a:defRPr sz="4400">
          <a:solidFill>
            <a:schemeClr val="tx2"/>
          </a:solidFill>
          <a:latin typeface="Arial" pitchFamily="-111" charset="0"/>
        </a:defRPr>
      </a:lvl7pPr>
      <a:lvl8pPr marL="1371450" algn="ctr" rtl="0" fontAlgn="base">
        <a:spcBef>
          <a:spcPct val="0"/>
        </a:spcBef>
        <a:spcAft>
          <a:spcPct val="0"/>
        </a:spcAft>
        <a:defRPr sz="4400">
          <a:solidFill>
            <a:schemeClr val="tx2"/>
          </a:solidFill>
          <a:latin typeface="Arial" pitchFamily="-111" charset="0"/>
        </a:defRPr>
      </a:lvl8pPr>
      <a:lvl9pPr marL="1828600" algn="ctr" rtl="0" fontAlgn="base">
        <a:spcBef>
          <a:spcPct val="0"/>
        </a:spcBef>
        <a:spcAft>
          <a:spcPct val="0"/>
        </a:spcAft>
        <a:defRPr sz="4400">
          <a:solidFill>
            <a:schemeClr val="tx2"/>
          </a:solidFill>
          <a:latin typeface="Arial" pitchFamily="-111"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869" indent="-28572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2875" indent="-228575"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02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17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0"/>
            <a:ext cx="8839200" cy="6858000"/>
            <a:chOff x="0" y="0"/>
            <a:chExt cx="5568" cy="4320"/>
          </a:xfrm>
        </p:grpSpPr>
        <p:grpSp>
          <p:nvGrpSpPr>
            <p:cNvPr id="145416"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7"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8"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val="284118447"/>
      </p:ext>
    </p:extLst>
  </p:cSld>
  <p:clrMap bg1="dk2" tx1="lt1" bg2="dk1"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0"/>
            <a:ext cx="1143000" cy="6856413"/>
            <a:chOff x="0" y="0"/>
            <a:chExt cx="720" cy="4319"/>
          </a:xfrm>
        </p:grpSpPr>
        <p:sp>
          <p:nvSpPr>
            <p:cNvPr id="39939"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sp>
          <p:nvSpPr>
            <p:cNvPr id="39940"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pic>
          <p:nvPicPr>
            <p:cNvPr id="39941" name="Picture 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9942" name="Rectangle 6"/>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43" name="Rectangle 7"/>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latin typeface="+mn-lt"/>
              </a:defRPr>
            </a:lvl1pPr>
          </a:lstStyle>
          <a:p>
            <a:endParaRPr lang="en-US" altLang="en-US"/>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latin typeface="+mn-lt"/>
              </a:defRPr>
            </a:lvl1pPr>
          </a:lstStyle>
          <a:p>
            <a:endParaRPr lang="en-US" altLang="en-US"/>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latin typeface="+mn-lt"/>
              </a:defRPr>
            </a:lvl1pPr>
          </a:lstStyle>
          <a:p>
            <a:fld id="{04EFE43A-7312-4E47-9F79-43A883D90769}" type="slidenum">
              <a:rPr lang="en-US" altLang="en-US"/>
              <a:pPr/>
              <a:t>‹#›</a:t>
            </a:fld>
            <a:endParaRPr lang="en-US" altLang="en-US"/>
          </a:p>
        </p:txBody>
      </p:sp>
    </p:spTree>
    <p:extLst>
      <p:ext uri="{BB962C8B-B14F-4D97-AF65-F5344CB8AC3E}">
        <p14:creationId xmlns:p14="http://schemas.microsoft.com/office/powerpoint/2010/main" val="628691036"/>
      </p:ext>
    </p:extLst>
  </p:cSld>
  <p:clrMap bg1="dk2" tx1="lt1" bg2="dk1" tx2="lt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07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0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60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a:p>
        </p:txBody>
      </p:sp>
      <p:sp>
        <p:nvSpPr>
          <p:cNvPr id="1607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B2958D23-238D-4C20-9AB2-11E74A09E807}" type="slidenum">
              <a:rPr lang="en-US" altLang="en-US"/>
              <a:pPr/>
              <a:t>‹#›</a:t>
            </a:fld>
            <a:endParaRPr lang="en-US" altLang="en-US"/>
          </a:p>
        </p:txBody>
      </p:sp>
    </p:spTree>
    <p:extLst>
      <p:ext uri="{BB962C8B-B14F-4D97-AF65-F5344CB8AC3E}">
        <p14:creationId xmlns:p14="http://schemas.microsoft.com/office/powerpoint/2010/main" val="4225867737"/>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lt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F53B780E-8E65-4E0F-AAA3-81E5BB3F076C}" type="slidenum">
              <a:rPr lang="en-US" altLang="en-US"/>
              <a:pPr/>
              <a:t>‹#›</a:t>
            </a:fld>
            <a:endParaRPr lang="en-US" altLang="en-US"/>
          </a:p>
        </p:txBody>
      </p:sp>
    </p:spTree>
    <p:extLst>
      <p:ext uri="{BB962C8B-B14F-4D97-AF65-F5344CB8AC3E}">
        <p14:creationId xmlns:p14="http://schemas.microsoft.com/office/powerpoint/2010/main" val="3753221030"/>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ransition spd="med">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12700"/>
            <a:ext cx="9156700" cy="6870700"/>
            <a:chOff x="0" y="-8"/>
            <a:chExt cx="5768" cy="4328"/>
          </a:xfrm>
        </p:grpSpPr>
        <p:sp>
          <p:nvSpPr>
            <p:cNvPr id="20483" name="Rectangle 3"/>
            <p:cNvSpPr>
              <a:spLocks noChangeArrowheads="1"/>
            </p:cNvSpPr>
            <p:nvPr/>
          </p:nvSpPr>
          <p:spPr bwMode="auto">
            <a:xfrm>
              <a:off x="0" y="624"/>
              <a:ext cx="5760" cy="36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4"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5"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6"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7"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8"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9"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0"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1"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Lst>
              <a:ahLst/>
              <a:cxnLst>
                <a:cxn ang="0">
                  <a:pos x="T0" y="T1"/>
                </a:cxn>
                <a:cxn ang="0">
                  <a:pos x="T2" y="T3"/>
                </a:cxn>
                <a:cxn ang="0">
                  <a:pos x="T4" y="T5"/>
                </a:cxn>
                <a:cxn ang="0">
                  <a:pos x="T6" y="T7"/>
                </a:cxn>
                <a:cxn ang="0">
                  <a:pos x="T8" y="T9"/>
                </a:cxn>
                <a:cxn ang="0">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2"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3"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4"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Lst>
              <a:ahLst/>
              <a:cxnLst>
                <a:cxn ang="0">
                  <a:pos x="T0" y="T1"/>
                </a:cxn>
                <a:cxn ang="0">
                  <a:pos x="T2" y="T3"/>
                </a:cxn>
                <a:cxn ang="0">
                  <a:pos x="T4" y="T5"/>
                </a:cxn>
                <a:cxn ang="0">
                  <a:pos x="T6" y="T7"/>
                </a:cxn>
                <a:cxn ang="0">
                  <a:pos x="T8" y="T9"/>
                </a:cxn>
                <a:cxn ang="0">
                  <a:pos x="T10" y="T11"/>
                </a:cxn>
                <a:cxn ang="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5"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6"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7"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Lst>
              <a:ahLst/>
              <a:cxnLst>
                <a:cxn ang="0">
                  <a:pos x="T0" y="T1"/>
                </a:cxn>
                <a:cxn ang="0">
                  <a:pos x="T2" y="T3"/>
                </a:cxn>
                <a:cxn ang="0">
                  <a:pos x="T4" y="T5"/>
                </a:cxn>
                <a:cxn ang="0">
                  <a:pos x="T6" y="T7"/>
                </a:cxn>
                <a:cxn ang="0">
                  <a:pos x="T8" y="T9"/>
                </a:cxn>
                <a:cxn ang="0">
                  <a:pos x="T10" y="T11"/>
                </a:cxn>
                <a:cxn ang="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8"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Lst>
              <a:ahLst/>
              <a:cxnLst>
                <a:cxn ang="0">
                  <a:pos x="T0" y="T1"/>
                </a:cxn>
                <a:cxn ang="0">
                  <a:pos x="T2" y="T3"/>
                </a:cxn>
                <a:cxn ang="0">
                  <a:pos x="T4" y="T5"/>
                </a:cxn>
                <a:cxn ang="0">
                  <a:pos x="T6" y="T7"/>
                </a:cxn>
                <a:cxn ang="0">
                  <a:pos x="T8" y="T9"/>
                </a:cxn>
                <a:cxn ang="0">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9"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0"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Lst>
              <a:ahLst/>
              <a:cxnLst>
                <a:cxn ang="0">
                  <a:pos x="T0" y="T1"/>
                </a:cxn>
                <a:cxn ang="0">
                  <a:pos x="T2" y="T3"/>
                </a:cxn>
                <a:cxn ang="0">
                  <a:pos x="T4" y="T5"/>
                </a:cxn>
                <a:cxn ang="0">
                  <a:pos x="T6" y="T7"/>
                </a:cxn>
                <a:cxn ang="0">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1"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0502" name="Picture 22" descr="Topbanx"/>
            <p:cNvPicPr>
              <a:picLocks noChangeAspect="1" noChangeArrowheads="1"/>
            </p:cNvPicPr>
            <p:nvPr/>
          </p:nvPicPr>
          <p:blipFill>
            <a:blip r:embed="rId13" cstate="screen">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extLst>
              <a:ext uri="{909E8E84-426E-40DD-AFC4-6F175D3DCCD1}">
                <a14:hiddenFill xmlns:a14="http://schemas.microsoft.com/office/drawing/2010/main">
                  <a:solidFill>
                    <a:srgbClr val="FFFFFF"/>
                  </a:solidFill>
                </a14:hiddenFill>
              </a:ext>
            </a:extLst>
          </p:spPr>
        </p:pic>
      </p:grpSp>
      <p:sp>
        <p:nvSpPr>
          <p:cNvPr id="20503" name="Rectangle 2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04" name="Rectangle 2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05" name="Rectangle 25"/>
          <p:cNvSpPr>
            <a:spLocks noGrp="1" noChangeArrowheads="1"/>
          </p:cNvSpPr>
          <p:nvPr>
            <p:ph type="dt" sz="half" idx="2"/>
          </p:nvPr>
        </p:nvSpPr>
        <p:spPr bwMode="auto">
          <a:xfrm>
            <a:off x="685800"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latin typeface="Times New Roman" pitchFamily="18" charset="0"/>
              </a:defRPr>
            </a:lvl1pPr>
          </a:lstStyle>
          <a:p>
            <a:endParaRPr lang="en-US" altLang="en-US"/>
          </a:p>
        </p:txBody>
      </p:sp>
      <p:sp>
        <p:nvSpPr>
          <p:cNvPr id="20506" name="Rectangle 26"/>
          <p:cNvSpPr>
            <a:spLocks noGrp="1" noChangeArrowheads="1"/>
          </p:cNvSpPr>
          <p:nvPr>
            <p:ph type="ftr" sz="quarter" idx="3"/>
          </p:nvPr>
        </p:nvSpPr>
        <p:spPr bwMode="auto">
          <a:xfrm>
            <a:off x="3124200" y="63658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latin typeface="Times New Roman" pitchFamily="18" charset="0"/>
              </a:defRPr>
            </a:lvl1pPr>
          </a:lstStyle>
          <a:p>
            <a:endParaRPr lang="en-US" altLang="en-US"/>
          </a:p>
        </p:txBody>
      </p:sp>
      <p:sp>
        <p:nvSpPr>
          <p:cNvPr id="20507" name="Rectangle 27"/>
          <p:cNvSpPr>
            <a:spLocks noGrp="1" noChangeArrowheads="1"/>
          </p:cNvSpPr>
          <p:nvPr>
            <p:ph type="sldNum" sz="quarter" idx="4"/>
          </p:nvPr>
        </p:nvSpPr>
        <p:spPr bwMode="auto">
          <a:xfrm>
            <a:off x="6553200"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latin typeface="Times New Roman" pitchFamily="18" charset="0"/>
              </a:defRPr>
            </a:lvl1pPr>
          </a:lstStyle>
          <a:p>
            <a:fld id="{D8AB1F2E-0658-4FAE-B6C2-71EA35434313}" type="slidenum">
              <a:rPr lang="en-US" altLang="en-US"/>
              <a:pPr/>
              <a:t>‹#›</a:t>
            </a:fld>
            <a:endParaRPr lang="en-US" altLang="en-US"/>
          </a:p>
        </p:txBody>
      </p:sp>
    </p:spTree>
    <p:extLst>
      <p:ext uri="{BB962C8B-B14F-4D97-AF65-F5344CB8AC3E}">
        <p14:creationId xmlns:p14="http://schemas.microsoft.com/office/powerpoint/2010/main" val="3942540490"/>
      </p:ext>
    </p:extLst>
  </p:cSld>
  <p:clrMap bg1="dk2" tx1="lt1" bg2="dk1" tx2="lt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Narrow" pitchFamily="34" charset="0"/>
        </a:defRPr>
      </a:lvl2pPr>
      <a:lvl3pPr algn="l" rtl="0" fontAlgn="base">
        <a:spcBef>
          <a:spcPct val="0"/>
        </a:spcBef>
        <a:spcAft>
          <a:spcPct val="0"/>
        </a:spcAft>
        <a:defRPr sz="4400">
          <a:solidFill>
            <a:schemeClr val="tx2"/>
          </a:solidFill>
          <a:latin typeface="Arial Narrow" pitchFamily="34" charset="0"/>
        </a:defRPr>
      </a:lvl3pPr>
      <a:lvl4pPr algn="l" rtl="0" fontAlgn="base">
        <a:spcBef>
          <a:spcPct val="0"/>
        </a:spcBef>
        <a:spcAft>
          <a:spcPct val="0"/>
        </a:spcAft>
        <a:defRPr sz="4400">
          <a:solidFill>
            <a:schemeClr val="tx2"/>
          </a:solidFill>
          <a:latin typeface="Arial Narrow" pitchFamily="34" charset="0"/>
        </a:defRPr>
      </a:lvl4pPr>
      <a:lvl5pPr algn="l" rtl="0" fontAlgn="base">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fontAlgn="base">
        <a:spcBef>
          <a:spcPct val="20000"/>
        </a:spcBef>
        <a:spcAft>
          <a:spcPct val="0"/>
        </a:spcAft>
        <a:buClr>
          <a:schemeClr val="accent2"/>
        </a:buClr>
        <a:buSzPct val="80000"/>
        <a:buFont typeface="Wingdings" pitchFamily="2" charset="2"/>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Blip>
          <a:blip r:embed="rId15"/>
        </a:buBlip>
        <a:defRPr sz="2800">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94.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35.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5.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 Target="slide5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9938" name="Picture 2" descr="BSOJA0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32038"/>
            <a:ext cx="2794000" cy="3611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39" name="Picture 3" descr="BSOJA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2913063" cy="3598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6356" name="Rectangle 4"/>
          <p:cNvSpPr>
            <a:spLocks noGrp="1" noChangeArrowheads="1"/>
          </p:cNvSpPr>
          <p:nvPr>
            <p:ph type="ctrTitle"/>
          </p:nvPr>
        </p:nvSpPr>
        <p:spPr>
          <a:xfrm>
            <a:off x="685800" y="1841500"/>
            <a:ext cx="7772400" cy="1608138"/>
          </a:xfrm>
        </p:spPr>
        <p:txBody>
          <a:bodyPr/>
          <a:lstStyle/>
          <a:p>
            <a:pPr eaLnBrk="1" hangingPunct="1">
              <a:defRPr/>
            </a:pPr>
            <a:r>
              <a:rPr lang="en-US" sz="8000" dirty="0">
                <a:effectLst>
                  <a:glow rad="165100">
                    <a:schemeClr val="accent5">
                      <a:lumMod val="10000"/>
                      <a:alpha val="96000"/>
                    </a:schemeClr>
                  </a:glow>
                  <a:outerShdw blurRad="38100" dist="38100" dir="2700000" algn="tl">
                    <a:srgbClr val="000000"/>
                  </a:outerShdw>
                </a:effectLst>
                <a:cs typeface="+mj-cs"/>
              </a:rPr>
              <a:t>出埃及记</a:t>
            </a:r>
            <a:br>
              <a:rPr lang="en-US" sz="8000" dirty="0">
                <a:effectLst>
                  <a:glow rad="165100">
                    <a:schemeClr val="accent5">
                      <a:lumMod val="10000"/>
                      <a:alpha val="96000"/>
                    </a:schemeClr>
                  </a:glow>
                  <a:outerShdw blurRad="38100" dist="38100" dir="2700000" algn="tl">
                    <a:srgbClr val="000000"/>
                  </a:outerShdw>
                </a:effectLst>
                <a:cs typeface="+mj-cs"/>
              </a:rPr>
            </a:br>
            <a:r>
              <a:rPr lang="en-US" sz="8000" dirty="0">
                <a:effectLst>
                  <a:glow rad="165100">
                    <a:schemeClr val="accent5">
                      <a:lumMod val="10000"/>
                      <a:alpha val="96000"/>
                    </a:schemeClr>
                  </a:glow>
                  <a:outerShdw blurRad="38100" dist="38100" dir="2700000" algn="tl">
                    <a:srgbClr val="000000"/>
                  </a:outerShdw>
                </a:effectLst>
                <a:cs typeface="+mj-cs"/>
              </a:rPr>
              <a:t>的日期</a:t>
            </a:r>
          </a:p>
        </p:txBody>
      </p:sp>
      <p:sp>
        <p:nvSpPr>
          <p:cNvPr id="356357" name="Rectangle 5"/>
          <p:cNvSpPr>
            <a:spLocks noGrp="1" noChangeArrowheads="1"/>
          </p:cNvSpPr>
          <p:nvPr>
            <p:ph type="subTitle" idx="1"/>
          </p:nvPr>
        </p:nvSpPr>
        <p:spPr>
          <a:xfrm>
            <a:off x="0" y="3810000"/>
            <a:ext cx="6400800" cy="1752600"/>
          </a:xfrm>
        </p:spPr>
        <p:txBody>
          <a:bodyPr/>
          <a:lstStyle/>
          <a:p>
            <a:pPr eaLnBrk="1" hangingPunct="1">
              <a:defRPr/>
            </a:pPr>
            <a:r>
              <a:rPr lang="en-US" sz="2800" dirty="0">
                <a:cs typeface="+mn-cs"/>
              </a:rPr>
              <a:t>作者</a:t>
            </a:r>
          </a:p>
          <a:p>
            <a:pPr eaLnBrk="1" hangingPunct="1">
              <a:defRPr/>
            </a:pPr>
            <a:r>
              <a:rPr lang="en-US" sz="2800" dirty="0" err="1">
                <a:cs typeface="+mn-cs"/>
              </a:rPr>
              <a:t>Chiam</a:t>
            </a:r>
            <a:r>
              <a:rPr lang="en-US" sz="2800" dirty="0">
                <a:cs typeface="+mn-cs"/>
              </a:rPr>
              <a:t> Cheng </a:t>
            </a:r>
            <a:r>
              <a:rPr lang="en-US" sz="2800" dirty="0" err="1">
                <a:cs typeface="+mn-cs"/>
              </a:rPr>
              <a:t>Kiat</a:t>
            </a:r>
            <a:r>
              <a:rPr lang="en-US" sz="2800" dirty="0">
                <a:cs typeface="+mn-cs"/>
              </a:rPr>
              <a:t> </a:t>
            </a:r>
          </a:p>
          <a:p>
            <a:pPr eaLnBrk="1" hangingPunct="1">
              <a:defRPr/>
            </a:pPr>
            <a:r>
              <a:rPr lang="en-US" sz="2800" dirty="0" err="1">
                <a:cs typeface="+mn-cs"/>
              </a:rPr>
              <a:t>Djenny</a:t>
            </a:r>
            <a:r>
              <a:rPr lang="en-US" sz="2800" dirty="0">
                <a:cs typeface="+mn-cs"/>
              </a:rPr>
              <a:t> </a:t>
            </a:r>
            <a:r>
              <a:rPr lang="en-US" sz="2800" dirty="0" err="1">
                <a:cs typeface="+mn-cs"/>
              </a:rPr>
              <a:t>Ruswandi</a:t>
            </a:r>
            <a:endParaRPr lang="en-US" sz="2800" dirty="0">
              <a:cs typeface="+mn-cs"/>
            </a:endParaRPr>
          </a:p>
        </p:txBody>
      </p:sp>
      <p:sp>
        <p:nvSpPr>
          <p:cNvPr id="7" name="Rectangle 6"/>
          <p:cNvSpPr>
            <a:spLocks noChangeArrowheads="1"/>
          </p:cNvSpPr>
          <p:nvPr/>
        </p:nvSpPr>
        <p:spPr bwMode="auto">
          <a:xfrm>
            <a:off x="0" y="5867401"/>
            <a:ext cx="9144000" cy="9906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356356"/>
                                        </p:tgtEl>
                                      </p:cBhvr>
                                      <p:by x="150000" y="150000"/>
                                    </p:animScale>
                                  </p:childTnLst>
                                </p:cTn>
                              </p:par>
                            </p:childTnLst>
                          </p:cTn>
                        </p:par>
                        <p:par>
                          <p:cTn id="7" fill="hold" nodeType="afterGroup">
                            <p:stCondLst>
                              <p:cond delay="2000"/>
                            </p:stCondLst>
                            <p:childTnLst>
                              <p:par>
                                <p:cTn id="8" presetID="34" presetClass="emph" presetSubtype="0" fill="hold" grpId="0" nodeType="after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356357">
                                            <p:txEl>
                                              <p:pRg st="0" end="0"/>
                                            </p:txEl>
                                          </p:spTgt>
                                        </p:tgtEl>
                                        <p:attrNameLst>
                                          <p:attrName>ppt_x</p:attrName>
                                          <p:attrName>ppt_y</p:attrName>
                                        </p:attrNameLst>
                                      </p:cBhvr>
                                    </p:animMotion>
                                    <p:animRot by="1500000">
                                      <p:cBhvr>
                                        <p:cTn id="10" dur="125" fill="hold">
                                          <p:stCondLst>
                                            <p:cond delay="0"/>
                                          </p:stCondLst>
                                        </p:cTn>
                                        <p:tgtEl>
                                          <p:spTgt spid="356357">
                                            <p:txEl>
                                              <p:pRg st="0" end="0"/>
                                            </p:txEl>
                                          </p:spTgt>
                                        </p:tgtEl>
                                        <p:attrNameLst>
                                          <p:attrName>r</p:attrName>
                                        </p:attrNameLst>
                                      </p:cBhvr>
                                    </p:animRot>
                                    <p:animRot by="-1500000">
                                      <p:cBhvr>
                                        <p:cTn id="11" dur="125" fill="hold">
                                          <p:stCondLst>
                                            <p:cond delay="125"/>
                                          </p:stCondLst>
                                        </p:cTn>
                                        <p:tgtEl>
                                          <p:spTgt spid="356357">
                                            <p:txEl>
                                              <p:pRg st="0" end="0"/>
                                            </p:txEl>
                                          </p:spTgt>
                                        </p:tgtEl>
                                        <p:attrNameLst>
                                          <p:attrName>r</p:attrName>
                                        </p:attrNameLst>
                                      </p:cBhvr>
                                    </p:animRot>
                                    <p:animRot by="-1500000">
                                      <p:cBhvr>
                                        <p:cTn id="12" dur="125" fill="hold">
                                          <p:stCondLst>
                                            <p:cond delay="250"/>
                                          </p:stCondLst>
                                        </p:cTn>
                                        <p:tgtEl>
                                          <p:spTgt spid="356357">
                                            <p:txEl>
                                              <p:pRg st="0" end="0"/>
                                            </p:txEl>
                                          </p:spTgt>
                                        </p:tgtEl>
                                        <p:attrNameLst>
                                          <p:attrName>r</p:attrName>
                                        </p:attrNameLst>
                                      </p:cBhvr>
                                    </p:animRot>
                                    <p:animRot by="1500000">
                                      <p:cBhvr>
                                        <p:cTn id="13" dur="125" fill="hold">
                                          <p:stCondLst>
                                            <p:cond delay="375"/>
                                          </p:stCondLst>
                                        </p:cTn>
                                        <p:tgtEl>
                                          <p:spTgt spid="356357">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0" nodeType="click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356357">
                                            <p:txEl>
                                              <p:pRg st="1" end="1"/>
                                            </p:txEl>
                                          </p:spTgt>
                                        </p:tgtEl>
                                        <p:attrNameLst>
                                          <p:attrName>ppt_x</p:attrName>
                                          <p:attrName>ppt_y</p:attrName>
                                        </p:attrNameLst>
                                      </p:cBhvr>
                                    </p:animMotion>
                                    <p:animRot by="1500000">
                                      <p:cBhvr>
                                        <p:cTn id="18" dur="125" fill="hold">
                                          <p:stCondLst>
                                            <p:cond delay="0"/>
                                          </p:stCondLst>
                                        </p:cTn>
                                        <p:tgtEl>
                                          <p:spTgt spid="356357">
                                            <p:txEl>
                                              <p:pRg st="1" end="1"/>
                                            </p:txEl>
                                          </p:spTgt>
                                        </p:tgtEl>
                                        <p:attrNameLst>
                                          <p:attrName>r</p:attrName>
                                        </p:attrNameLst>
                                      </p:cBhvr>
                                    </p:animRot>
                                    <p:animRot by="-1500000">
                                      <p:cBhvr>
                                        <p:cTn id="19" dur="125" fill="hold">
                                          <p:stCondLst>
                                            <p:cond delay="125"/>
                                          </p:stCondLst>
                                        </p:cTn>
                                        <p:tgtEl>
                                          <p:spTgt spid="356357">
                                            <p:txEl>
                                              <p:pRg st="1" end="1"/>
                                            </p:txEl>
                                          </p:spTgt>
                                        </p:tgtEl>
                                        <p:attrNameLst>
                                          <p:attrName>r</p:attrName>
                                        </p:attrNameLst>
                                      </p:cBhvr>
                                    </p:animRot>
                                    <p:animRot by="-1500000">
                                      <p:cBhvr>
                                        <p:cTn id="20" dur="125" fill="hold">
                                          <p:stCondLst>
                                            <p:cond delay="250"/>
                                          </p:stCondLst>
                                        </p:cTn>
                                        <p:tgtEl>
                                          <p:spTgt spid="356357">
                                            <p:txEl>
                                              <p:pRg st="1" end="1"/>
                                            </p:txEl>
                                          </p:spTgt>
                                        </p:tgtEl>
                                        <p:attrNameLst>
                                          <p:attrName>r</p:attrName>
                                        </p:attrNameLst>
                                      </p:cBhvr>
                                    </p:animRot>
                                    <p:animRot by="1500000">
                                      <p:cBhvr>
                                        <p:cTn id="21" dur="125" fill="hold">
                                          <p:stCondLst>
                                            <p:cond delay="375"/>
                                          </p:stCondLst>
                                        </p:cTn>
                                        <p:tgtEl>
                                          <p:spTgt spid="356357">
                                            <p:txEl>
                                              <p:pRg st="1" end="1"/>
                                            </p:txEl>
                                          </p:spTgt>
                                        </p:tgtEl>
                                        <p:attrNameLst>
                                          <p:attrName>r</p:attrName>
                                        </p:attrNameLst>
                                      </p:cBhvr>
                                    </p:animRot>
                                  </p:childTnLst>
                                </p:cTn>
                              </p:par>
                            </p:childTnLst>
                          </p:cTn>
                        </p:par>
                        <p:par>
                          <p:cTn id="22" fill="hold" nodeType="afterGroup">
                            <p:stCondLst>
                              <p:cond delay="1150"/>
                            </p:stCondLst>
                            <p:childTnLst>
                              <p:par>
                                <p:cTn id="23" presetID="34" presetClass="emph" presetSubtype="0" fill="hold" grpId="0" nodeType="after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56357">
                                            <p:txEl>
                                              <p:pRg st="2" end="2"/>
                                            </p:txEl>
                                          </p:spTgt>
                                        </p:tgtEl>
                                        <p:attrNameLst>
                                          <p:attrName>ppt_x</p:attrName>
                                          <p:attrName>ppt_y</p:attrName>
                                        </p:attrNameLst>
                                      </p:cBhvr>
                                    </p:animMotion>
                                    <p:animRot by="1500000">
                                      <p:cBhvr>
                                        <p:cTn id="25" dur="125" fill="hold">
                                          <p:stCondLst>
                                            <p:cond delay="0"/>
                                          </p:stCondLst>
                                        </p:cTn>
                                        <p:tgtEl>
                                          <p:spTgt spid="356357">
                                            <p:txEl>
                                              <p:pRg st="2" end="2"/>
                                            </p:txEl>
                                          </p:spTgt>
                                        </p:tgtEl>
                                        <p:attrNameLst>
                                          <p:attrName>r</p:attrName>
                                        </p:attrNameLst>
                                      </p:cBhvr>
                                    </p:animRot>
                                    <p:animRot by="-1500000">
                                      <p:cBhvr>
                                        <p:cTn id="26" dur="125" fill="hold">
                                          <p:stCondLst>
                                            <p:cond delay="125"/>
                                          </p:stCondLst>
                                        </p:cTn>
                                        <p:tgtEl>
                                          <p:spTgt spid="356357">
                                            <p:txEl>
                                              <p:pRg st="2" end="2"/>
                                            </p:txEl>
                                          </p:spTgt>
                                        </p:tgtEl>
                                        <p:attrNameLst>
                                          <p:attrName>r</p:attrName>
                                        </p:attrNameLst>
                                      </p:cBhvr>
                                    </p:animRot>
                                    <p:animRot by="-1500000">
                                      <p:cBhvr>
                                        <p:cTn id="27" dur="125" fill="hold">
                                          <p:stCondLst>
                                            <p:cond delay="250"/>
                                          </p:stCondLst>
                                        </p:cTn>
                                        <p:tgtEl>
                                          <p:spTgt spid="356357">
                                            <p:txEl>
                                              <p:pRg st="2" end="2"/>
                                            </p:txEl>
                                          </p:spTgt>
                                        </p:tgtEl>
                                        <p:attrNameLst>
                                          <p:attrName>r</p:attrName>
                                        </p:attrNameLst>
                                      </p:cBhvr>
                                    </p:animRot>
                                    <p:animRot by="1500000">
                                      <p:cBhvr>
                                        <p:cTn id="28" dur="125" fill="hold">
                                          <p:stCondLst>
                                            <p:cond delay="375"/>
                                          </p:stCondLst>
                                        </p:cTn>
                                        <p:tgtEl>
                                          <p:spTgt spid="35635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p:bldP spid="35635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1219200" y="1219200"/>
            <a:ext cx="7924800" cy="4495800"/>
          </a:xfrm>
        </p:spPr>
        <p:txBody>
          <a:bodyPr/>
          <a:lstStyle/>
          <a:p>
            <a:r>
              <a:rPr lang="zh-CN" altLang="en-US" b="1">
                <a:latin typeface="Arial" pitchFamily="34" charset="0"/>
                <a:ea typeface="SimSun" pitchFamily="2" charset="-122"/>
              </a:rPr>
              <a:t>何时发生的？</a:t>
            </a:r>
            <a:r>
              <a:rPr lang="en-US" altLang="zh-CN" b="1">
                <a:latin typeface="Arial" pitchFamily="34" charset="0"/>
                <a:ea typeface="SimSun" pitchFamily="2" charset="-122"/>
              </a:rPr>
              <a:t>1446</a:t>
            </a:r>
            <a:r>
              <a:rPr lang="zh-CN" altLang="en-US" b="1">
                <a:latin typeface="Arial" pitchFamily="34" charset="0"/>
                <a:ea typeface="SimSun" pitchFamily="2" charset="-122"/>
              </a:rPr>
              <a:t>年还是</a:t>
            </a:r>
            <a:r>
              <a:rPr lang="en-US" altLang="zh-CN" b="1">
                <a:latin typeface="Arial" pitchFamily="34" charset="0"/>
                <a:ea typeface="SimSun" pitchFamily="2" charset="-122"/>
              </a:rPr>
              <a:t>1266</a:t>
            </a:r>
            <a:r>
              <a:rPr lang="zh-CN" altLang="en-US" b="1">
                <a:latin typeface="Arial" pitchFamily="34" charset="0"/>
                <a:ea typeface="SimSun" pitchFamily="2" charset="-122"/>
              </a:rPr>
              <a:t>年？</a:t>
            </a:r>
          </a:p>
          <a:p>
            <a:r>
              <a:rPr lang="zh-CN" altLang="en-US" b="1">
                <a:latin typeface="Arial" pitchFamily="34" charset="0"/>
                <a:ea typeface="SimSun" pitchFamily="2" charset="-122"/>
              </a:rPr>
              <a:t>为何那么重要？</a:t>
            </a:r>
            <a:endParaRPr lang="en-US" altLang="en-US" b="1">
              <a:latin typeface="Arial" pitchFamily="34" charset="0"/>
            </a:endParaRPr>
          </a:p>
          <a:p>
            <a:pPr lvl="1" eaLnBrk="0" hangingPunct="0"/>
            <a:r>
              <a:rPr lang="zh-CN" altLang="en-US" b="1">
                <a:latin typeface="Arial" pitchFamily="34" charset="0"/>
                <a:ea typeface="SimSun" pitchFamily="2" charset="-122"/>
              </a:rPr>
              <a:t>那是以色列过去</a:t>
            </a:r>
            <a:r>
              <a:rPr lang="zh-CN" altLang="en-US" b="1">
                <a:solidFill>
                  <a:schemeClr val="accent1"/>
                </a:solidFill>
                <a:latin typeface="Arial" pitchFamily="34" charset="0"/>
                <a:ea typeface="SimSun" pitchFamily="2" charset="-122"/>
              </a:rPr>
              <a:t>最重要的历史事件</a:t>
            </a:r>
            <a:r>
              <a:rPr lang="zh-CN" altLang="en-US" b="1">
                <a:latin typeface="Arial" pitchFamily="34" charset="0"/>
                <a:ea typeface="SimSun" pitchFamily="2" charset="-122"/>
              </a:rPr>
              <a:t>。是它成为一个国家的时候</a:t>
            </a:r>
            <a:endParaRPr lang="en-US" altLang="en-US" b="1">
              <a:latin typeface="Arial" pitchFamily="34" charset="0"/>
            </a:endParaRPr>
          </a:p>
          <a:p>
            <a:pPr lvl="1" eaLnBrk="0" hangingPunct="0"/>
            <a:r>
              <a:rPr lang="zh-CN" altLang="en-US" b="1">
                <a:latin typeface="Arial" pitchFamily="34" charset="0"/>
                <a:ea typeface="SimSun" pitchFamily="2" charset="-122"/>
              </a:rPr>
              <a:t>那是以色列信心的</a:t>
            </a:r>
            <a:r>
              <a:rPr lang="zh-CN" altLang="en-US" b="1">
                <a:solidFill>
                  <a:schemeClr val="accent1"/>
                </a:solidFill>
                <a:latin typeface="Arial" pitchFamily="34" charset="0"/>
                <a:ea typeface="SimSun" pitchFamily="2" charset="-122"/>
              </a:rPr>
              <a:t>焦点</a:t>
            </a:r>
          </a:p>
          <a:p>
            <a:pPr lvl="1" eaLnBrk="0" hangingPunct="0"/>
            <a:r>
              <a:rPr lang="zh-CN" altLang="en-US" b="1">
                <a:latin typeface="Arial" pitchFamily="34" charset="0"/>
                <a:ea typeface="SimSun" pitchFamily="2" charset="-122"/>
              </a:rPr>
              <a:t>许多之前及之后的日期</a:t>
            </a:r>
            <a:r>
              <a:rPr lang="zh-CN" altLang="en-US" b="1">
                <a:solidFill>
                  <a:schemeClr val="accent1"/>
                </a:solidFill>
                <a:latin typeface="Arial" pitchFamily="34" charset="0"/>
                <a:ea typeface="SimSun" pitchFamily="2" charset="-122"/>
              </a:rPr>
              <a:t>依赖</a:t>
            </a:r>
            <a:r>
              <a:rPr lang="zh-CN" altLang="en-US" b="1">
                <a:latin typeface="Arial" pitchFamily="34" charset="0"/>
                <a:ea typeface="SimSun" pitchFamily="2" charset="-122"/>
              </a:rPr>
              <a:t>这日期</a:t>
            </a:r>
          </a:p>
          <a:p>
            <a:pPr lvl="1" eaLnBrk="0" hangingPunct="0"/>
            <a:r>
              <a:rPr lang="zh-CN" altLang="en-US" b="1">
                <a:latin typeface="Arial" pitchFamily="34" charset="0"/>
                <a:ea typeface="SimSun" pitchFamily="2" charset="-122"/>
              </a:rPr>
              <a:t>日期的决定反映我们对圣经的</a:t>
            </a:r>
            <a:r>
              <a:rPr lang="zh-CN" altLang="en-US" b="1">
                <a:solidFill>
                  <a:schemeClr val="accent1"/>
                </a:solidFill>
                <a:latin typeface="Arial" pitchFamily="34" charset="0"/>
                <a:ea typeface="SimSun" pitchFamily="2" charset="-122"/>
              </a:rPr>
              <a:t>历史</a:t>
            </a:r>
            <a:r>
              <a:rPr lang="zh-CN" altLang="en-US" b="1">
                <a:latin typeface="Arial" pitchFamily="34" charset="0"/>
                <a:ea typeface="SimSun" pitchFamily="2" charset="-122"/>
              </a:rPr>
              <a:t>及</a:t>
            </a:r>
            <a:r>
              <a:rPr lang="zh-CN" altLang="en-US" b="1">
                <a:solidFill>
                  <a:schemeClr val="accent1"/>
                </a:solidFill>
                <a:latin typeface="Arial" pitchFamily="34" charset="0"/>
                <a:ea typeface="SimSun" pitchFamily="2" charset="-122"/>
              </a:rPr>
              <a:t>准确</a:t>
            </a:r>
            <a:r>
              <a:rPr lang="zh-CN" altLang="en-US" b="1">
                <a:latin typeface="Arial" pitchFamily="34" charset="0"/>
                <a:ea typeface="SimSun" pitchFamily="2" charset="-122"/>
              </a:rPr>
              <a:t>的信念（或不信）因而影响我们的</a:t>
            </a:r>
            <a:r>
              <a:rPr lang="zh-CN" altLang="en-US" b="1">
                <a:solidFill>
                  <a:schemeClr val="accent1"/>
                </a:solidFill>
                <a:latin typeface="Arial" pitchFamily="34" charset="0"/>
                <a:ea typeface="SimSun" pitchFamily="2" charset="-122"/>
              </a:rPr>
              <a:t>信心</a:t>
            </a:r>
            <a:endParaRPr lang="en-US" altLang="en-US" b="1"/>
          </a:p>
        </p:txBody>
      </p:sp>
      <p:sp>
        <p:nvSpPr>
          <p:cNvPr id="59395" name="Rectangle 3"/>
          <p:cNvSpPr>
            <a:spLocks noGrp="1" noChangeArrowheads="1"/>
          </p:cNvSpPr>
          <p:nvPr>
            <p:ph type="title"/>
          </p:nvPr>
        </p:nvSpPr>
        <p:spPr>
          <a:xfrm>
            <a:off x="1219200" y="0"/>
            <a:ext cx="7772400" cy="1206500"/>
          </a:xfrm>
          <a:noFill/>
          <a:ln/>
        </p:spPr>
        <p:txBody>
          <a:bodyPr/>
          <a:lstStyle/>
          <a:p>
            <a:pPr algn="ctr"/>
            <a:r>
              <a:rPr lang="zh-CN" altLang="en-US" b="1">
                <a:latin typeface="Arial" pitchFamily="34" charset="0"/>
                <a:ea typeface="SimSun" pitchFamily="2" charset="-122"/>
              </a:rPr>
              <a:t>出埃及之谜</a:t>
            </a:r>
            <a:endParaRPr lang="en-US" altLang="en-US" b="1">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939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939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939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93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较为迟日期理论的论据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4800" dirty="0"/>
              <a:t>较为迟历史性的论据</a:t>
            </a:r>
          </a:p>
        </p:txBody>
      </p:sp>
      <p:sp>
        <p:nvSpPr>
          <p:cNvPr id="366598" name="Rectangle 6"/>
          <p:cNvSpPr>
            <a:spLocks noChangeArrowheads="1"/>
          </p:cNvSpPr>
          <p:nvPr/>
        </p:nvSpPr>
        <p:spPr bwMode="auto">
          <a:xfrm>
            <a:off x="685800" y="1905000"/>
            <a:ext cx="777240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4000" dirty="0">
                <a:effectLst>
                  <a:outerShdw blurRad="38100" dist="38100" dir="2700000" algn="tl">
                    <a:srgbClr val="000000"/>
                  </a:outerShdw>
                </a:effectLst>
                <a:cs typeface="+mn-cs"/>
              </a:rPr>
              <a:t>以东,亚蒙和摩押的文化在15</a:t>
            </a:r>
            <a:r>
              <a:rPr lang="en-US" sz="4000" baseline="30000" dirty="0">
                <a:effectLst>
                  <a:outerShdw blurRad="38100" dist="38100" dir="2700000" algn="tl">
                    <a:srgbClr val="000000"/>
                  </a:outerShdw>
                </a:effectLst>
                <a:cs typeface="+mn-cs"/>
              </a:rPr>
              <a:t>th</a:t>
            </a:r>
            <a:r>
              <a:rPr lang="en-US" sz="4000" dirty="0">
                <a:effectLst>
                  <a:outerShdw blurRad="38100" dist="38100" dir="2700000" algn="tl">
                    <a:srgbClr val="000000"/>
                  </a:outerShdw>
                </a:effectLst>
                <a:cs typeface="+mn-cs"/>
              </a:rPr>
              <a:t> 世纪並未存在. 所以出埃及的日期必须在13</a:t>
            </a:r>
            <a:r>
              <a:rPr lang="en-US" sz="4000" baseline="30000" dirty="0">
                <a:effectLst>
                  <a:outerShdw blurRad="38100" dist="38100" dir="2700000" algn="tl">
                    <a:srgbClr val="000000"/>
                  </a:outerShdw>
                </a:effectLst>
                <a:cs typeface="+mn-cs"/>
              </a:rPr>
              <a:t>th</a:t>
            </a:r>
            <a:r>
              <a:rPr lang="en-US" sz="4000" dirty="0">
                <a:effectLst>
                  <a:outerShdw blurRad="38100" dist="38100" dir="2700000" algn="tl">
                    <a:srgbClr val="000000"/>
                  </a:outerShdw>
                </a:effectLst>
                <a:cs typeface="+mn-cs"/>
              </a:rPr>
              <a:t>世纪.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p:cTn id="7" dur="1000" fill="hold"/>
                                        <p:tgtEl>
                                          <p:spTgt spid="366594"/>
                                        </p:tgtEl>
                                        <p:attrNameLst>
                                          <p:attrName>ppt_w</p:attrName>
                                        </p:attrNameLst>
                                      </p:cBhvr>
                                      <p:tavLst>
                                        <p:tav tm="0">
                                          <p:val>
                                            <p:strVal val="#ppt_w+.3"/>
                                          </p:val>
                                        </p:tav>
                                        <p:tav tm="100000">
                                          <p:val>
                                            <p:strVal val="#ppt_w"/>
                                          </p:val>
                                        </p:tav>
                                      </p:tavLst>
                                    </p:anim>
                                    <p:anim calcmode="lin" valueType="num">
                                      <p:cBhvr>
                                        <p:cTn id="8" dur="1000" fill="hold"/>
                                        <p:tgtEl>
                                          <p:spTgt spid="366594"/>
                                        </p:tgtEl>
                                        <p:attrNameLst>
                                          <p:attrName>ppt_h</p:attrName>
                                        </p:attrNameLst>
                                      </p:cBhvr>
                                      <p:tavLst>
                                        <p:tav tm="0">
                                          <p:val>
                                            <p:strVal val="#ppt_h"/>
                                          </p:val>
                                        </p:tav>
                                        <p:tav tm="100000">
                                          <p:val>
                                            <p:strVal val="#ppt_h"/>
                                          </p:val>
                                        </p:tav>
                                      </p:tavLst>
                                    </p:anim>
                                    <p:animEffect transition="in" filter="fade">
                                      <p:cBhvr>
                                        <p:cTn id="9" dur="1000"/>
                                        <p:tgtEl>
                                          <p:spTgt spid="366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iterate type="lt">
                                    <p:tmPct val="0"/>
                                  </p:iterate>
                                  <p:childTnLst>
                                    <p:set>
                                      <p:cBhvr>
                                        <p:cTn id="13" dur="1" fill="hold">
                                          <p:stCondLst>
                                            <p:cond delay="0"/>
                                          </p:stCondLst>
                                        </p:cTn>
                                        <p:tgtEl>
                                          <p:spTgt spid="366598"/>
                                        </p:tgtEl>
                                        <p:attrNameLst>
                                          <p:attrName>style.visibility</p:attrName>
                                        </p:attrNameLst>
                                      </p:cBhvr>
                                      <p:to>
                                        <p:strVal val="visible"/>
                                      </p:to>
                                    </p:set>
                                    <p:anim calcmode="lin" valueType="num">
                                      <p:cBhvr>
                                        <p:cTn id="14" dur="1000" fill="hold"/>
                                        <p:tgtEl>
                                          <p:spTgt spid="366598"/>
                                        </p:tgtEl>
                                        <p:attrNameLst>
                                          <p:attrName>ppt_w</p:attrName>
                                        </p:attrNameLst>
                                      </p:cBhvr>
                                      <p:tavLst>
                                        <p:tav tm="0">
                                          <p:val>
                                            <p:fltVal val="0"/>
                                          </p:val>
                                        </p:tav>
                                        <p:tav tm="100000">
                                          <p:val>
                                            <p:strVal val="#ppt_w"/>
                                          </p:val>
                                        </p:tav>
                                      </p:tavLst>
                                    </p:anim>
                                    <p:anim calcmode="lin" valueType="num">
                                      <p:cBhvr>
                                        <p:cTn id="15" dur="1000" fill="hold"/>
                                        <p:tgtEl>
                                          <p:spTgt spid="366598"/>
                                        </p:tgtEl>
                                        <p:attrNameLst>
                                          <p:attrName>ppt_h</p:attrName>
                                        </p:attrNameLst>
                                      </p:cBhvr>
                                      <p:tavLst>
                                        <p:tav tm="0">
                                          <p:val>
                                            <p:fltVal val="0"/>
                                          </p:val>
                                        </p:tav>
                                        <p:tav tm="100000">
                                          <p:val>
                                            <p:strVal val="#ppt_h"/>
                                          </p:val>
                                        </p:tav>
                                      </p:tavLst>
                                    </p:anim>
                                    <p:anim calcmode="lin" valueType="num">
                                      <p:cBhvr>
                                        <p:cTn id="16" dur="1000" fill="hold"/>
                                        <p:tgtEl>
                                          <p:spTgt spid="366598"/>
                                        </p:tgtEl>
                                        <p:attrNameLst>
                                          <p:attrName>style.rotation</p:attrName>
                                        </p:attrNameLst>
                                      </p:cBhvr>
                                      <p:tavLst>
                                        <p:tav tm="0">
                                          <p:val>
                                            <p:fltVal val="360"/>
                                          </p:val>
                                        </p:tav>
                                        <p:tav tm="100000">
                                          <p:val>
                                            <p:fltVal val="0"/>
                                          </p:val>
                                        </p:tav>
                                      </p:tavLst>
                                    </p:anim>
                                    <p:animEffect transition="in" filter="fade">
                                      <p:cBhvr>
                                        <p:cTn id="17" dur="1000"/>
                                        <p:tgtEl>
                                          <p:spTgt spid="366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5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4000" dirty="0"/>
              <a:t>较为迟历史性的论据</a:t>
            </a:r>
            <a:endParaRPr lang="en-US" sz="3800" dirty="0">
              <a:cs typeface="+mj-cs"/>
            </a:endParaRPr>
          </a:p>
        </p:txBody>
      </p:sp>
      <p:sp>
        <p:nvSpPr>
          <p:cNvPr id="366595" name="Rectangle 3"/>
          <p:cNvSpPr>
            <a:spLocks noGrp="1" noChangeArrowheads="1"/>
          </p:cNvSpPr>
          <p:nvPr>
            <p:ph type="body" idx="1"/>
          </p:nvPr>
        </p:nvSpPr>
        <p:spPr>
          <a:xfrm>
            <a:off x="685800" y="1905000"/>
            <a:ext cx="7772400" cy="1828800"/>
          </a:xfrm>
        </p:spPr>
        <p:txBody>
          <a:bodyPr/>
          <a:lstStyle/>
          <a:p>
            <a:pPr eaLnBrk="1" hangingPunct="1">
              <a:defRPr/>
            </a:pPr>
            <a:r>
              <a:rPr lang="en-US" sz="4000" dirty="0">
                <a:cs typeface="+mn-cs"/>
              </a:rPr>
              <a:t>拉姆(</a:t>
            </a:r>
            <a:r>
              <a:rPr lang="en-US" sz="4000" dirty="0" err="1">
                <a:cs typeface="+mn-cs"/>
              </a:rPr>
              <a:t>Raamese</a:t>
            </a:r>
            <a:r>
              <a:rPr lang="en-US" sz="4000" dirty="0">
                <a:cs typeface="+mn-cs"/>
              </a:rPr>
              <a:t>)的城市是在 (出 1:11) 塞提一世(</a:t>
            </a:r>
            <a:r>
              <a:rPr lang="en-US" sz="4000" dirty="0" err="1">
                <a:cs typeface="+mn-cs"/>
              </a:rPr>
              <a:t>Seti</a:t>
            </a:r>
            <a:r>
              <a:rPr lang="en-US" sz="4000" dirty="0">
                <a:cs typeface="+mn-cs"/>
              </a:rPr>
              <a:t> 1318-1304) 开建和在拉姆二世(</a:t>
            </a:r>
            <a:r>
              <a:rPr lang="en-US" sz="4000" dirty="0" err="1">
                <a:cs typeface="+mn-cs"/>
              </a:rPr>
              <a:t>Rameses</a:t>
            </a:r>
            <a:r>
              <a:rPr lang="en-US" sz="4000" dirty="0">
                <a:cs typeface="+mn-cs"/>
              </a:rPr>
              <a:t> II,1304-1237)建成.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iterate type="lt">
                                    <p:tmPct val="0"/>
                                  </p:iterate>
                                  <p:childTnLst>
                                    <p:set>
                                      <p:cBhvr>
                                        <p:cTn id="6" dur="1" fill="hold">
                                          <p:stCondLst>
                                            <p:cond delay="0"/>
                                          </p:stCondLst>
                                        </p:cTn>
                                        <p:tgtEl>
                                          <p:spTgt spid="366595">
                                            <p:txEl>
                                              <p:pRg st="0" end="0"/>
                                            </p:txEl>
                                          </p:spTgt>
                                        </p:tgtEl>
                                        <p:attrNameLst>
                                          <p:attrName>style.visibility</p:attrName>
                                        </p:attrNameLst>
                                      </p:cBhvr>
                                      <p:to>
                                        <p:strVal val="visible"/>
                                      </p:to>
                                    </p:set>
                                    <p:anim calcmode="lin" valueType="num">
                                      <p:cBhvr>
                                        <p:cTn id="7" dur="1000" fill="hold"/>
                                        <p:tgtEl>
                                          <p:spTgt spid="3665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659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6595">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366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19200" y="76200"/>
            <a:ext cx="7772400" cy="1206500"/>
          </a:xfrm>
        </p:spPr>
        <p:txBody>
          <a:bodyPr/>
          <a:lstStyle/>
          <a:p>
            <a:pPr algn="ctr"/>
            <a:r>
              <a:rPr lang="zh-CN" altLang="en-US" b="1">
                <a:latin typeface="Arial" pitchFamily="34" charset="0"/>
                <a:ea typeface="SimSun" pitchFamily="2" charset="-122"/>
              </a:rPr>
              <a:t>迟期出埃及（</a:t>
            </a:r>
            <a:r>
              <a:rPr lang="en-US" altLang="zh-CN" b="1">
                <a:latin typeface="Arial" pitchFamily="34" charset="0"/>
                <a:ea typeface="SimSun" pitchFamily="2" charset="-122"/>
              </a:rPr>
              <a:t>1266-1299</a:t>
            </a:r>
            <a:r>
              <a:rPr lang="zh-CN" altLang="en-US" b="1">
                <a:latin typeface="Arial" pitchFamily="34" charset="0"/>
                <a:ea typeface="SimSun" pitchFamily="2" charset="-122"/>
              </a:rPr>
              <a:t>年）</a:t>
            </a:r>
            <a:endParaRPr lang="en-US" altLang="en-US" b="1">
              <a:latin typeface="Arial" pitchFamily="34" charset="0"/>
            </a:endParaRPr>
          </a:p>
        </p:txBody>
      </p:sp>
      <p:sp>
        <p:nvSpPr>
          <p:cNvPr id="63491" name="Rectangle 3"/>
          <p:cNvSpPr>
            <a:spLocks noGrp="1" noChangeArrowheads="1"/>
          </p:cNvSpPr>
          <p:nvPr>
            <p:ph type="body" sz="half" idx="1"/>
          </p:nvPr>
        </p:nvSpPr>
        <p:spPr>
          <a:xfrm>
            <a:off x="1219200" y="1143000"/>
            <a:ext cx="4038600" cy="4495800"/>
          </a:xfrm>
        </p:spPr>
        <p:txBody>
          <a:bodyPr/>
          <a:lstStyle/>
          <a:p>
            <a:pPr>
              <a:lnSpc>
                <a:spcPct val="90000"/>
              </a:lnSpc>
              <a:buFont typeface="Symbol" pitchFamily="18" charset="2"/>
              <a:buNone/>
            </a:pPr>
            <a:r>
              <a:rPr lang="zh-CN" altLang="en-US" sz="2500" b="1">
                <a:latin typeface="Arial" pitchFamily="34" charset="0"/>
                <a:ea typeface="SimSun" pitchFamily="2" charset="-122"/>
              </a:rPr>
              <a:t>赞成</a:t>
            </a:r>
          </a:p>
          <a:p>
            <a:pPr>
              <a:lnSpc>
                <a:spcPct val="90000"/>
              </a:lnSpc>
            </a:pPr>
            <a:r>
              <a:rPr lang="zh-CN" altLang="en-US" sz="2500" b="1">
                <a:latin typeface="Arial" pitchFamily="34" charset="0"/>
                <a:ea typeface="SimSun" pitchFamily="2" charset="-122"/>
              </a:rPr>
              <a:t>出</a:t>
            </a:r>
            <a:r>
              <a:rPr lang="en-US" altLang="en-US" sz="2500" b="1">
                <a:latin typeface="Arial" pitchFamily="34" charset="0"/>
              </a:rPr>
              <a:t>1:11 </a:t>
            </a:r>
            <a:endParaRPr lang="en-US" altLang="zh-CN" sz="2500" b="1">
              <a:latin typeface="Arial" pitchFamily="34" charset="0"/>
              <a:ea typeface="SimSun" pitchFamily="2" charset="-122"/>
            </a:endParaRPr>
          </a:p>
          <a:p>
            <a:pPr>
              <a:lnSpc>
                <a:spcPct val="90000"/>
              </a:lnSpc>
              <a:buFont typeface="Symbol" pitchFamily="18" charset="2"/>
              <a:buNone/>
            </a:pPr>
            <a:r>
              <a:rPr lang="en-US" altLang="zh-CN" sz="2500" b="1">
                <a:latin typeface="Arial" pitchFamily="34" charset="0"/>
                <a:ea typeface="SimSun" pitchFamily="2" charset="-122"/>
              </a:rPr>
              <a:t>	</a:t>
            </a:r>
            <a:r>
              <a:rPr lang="zh-CN" altLang="en-US" sz="2500" b="1">
                <a:latin typeface="Arial" pitchFamily="34" charset="0"/>
                <a:ea typeface="SimSun" pitchFamily="2" charset="-122"/>
              </a:rPr>
              <a:t>以色列建造兰塞城。一定是为</a:t>
            </a:r>
            <a:r>
              <a:rPr lang="zh-CN" altLang="en-US" sz="2500" b="1">
                <a:solidFill>
                  <a:schemeClr val="accent1"/>
                </a:solidFill>
                <a:latin typeface="Arial" pitchFamily="34" charset="0"/>
                <a:ea typeface="SimSun" pitchFamily="2" charset="-122"/>
              </a:rPr>
              <a:t>尊敬兰塞二世</a:t>
            </a:r>
            <a:r>
              <a:rPr lang="en-US" altLang="en-US" sz="2500" b="1">
                <a:latin typeface="Arial" pitchFamily="34" charset="0"/>
              </a:rPr>
              <a:t>(</a:t>
            </a:r>
            <a:r>
              <a:rPr lang="zh-CN" altLang="en-US" sz="2500" b="1">
                <a:latin typeface="Arial" pitchFamily="34" charset="0"/>
                <a:ea typeface="SimSun" pitchFamily="2" charset="-122"/>
              </a:rPr>
              <a:t>大约</a:t>
            </a:r>
            <a:r>
              <a:rPr lang="en-US" altLang="en-US" sz="2500" b="1">
                <a:latin typeface="Arial" pitchFamily="34" charset="0"/>
              </a:rPr>
              <a:t>1290)</a:t>
            </a:r>
          </a:p>
          <a:p>
            <a:pPr>
              <a:lnSpc>
                <a:spcPct val="90000"/>
              </a:lnSpc>
            </a:pPr>
            <a:endParaRPr lang="en-US" altLang="zh-CN" sz="2500" b="1">
              <a:latin typeface="Arial" pitchFamily="34" charset="0"/>
              <a:ea typeface="SimSun" pitchFamily="2" charset="-122"/>
            </a:endParaRPr>
          </a:p>
          <a:p>
            <a:pPr>
              <a:lnSpc>
                <a:spcPct val="90000"/>
              </a:lnSpc>
            </a:pPr>
            <a:endParaRPr lang="en-US" altLang="en-US" sz="2500" b="1">
              <a:latin typeface="Arial" pitchFamily="34" charset="0"/>
            </a:endParaRPr>
          </a:p>
          <a:p>
            <a:pPr>
              <a:lnSpc>
                <a:spcPct val="90000"/>
              </a:lnSpc>
            </a:pPr>
            <a:r>
              <a:rPr lang="zh-CN" altLang="en-US" sz="2500" b="1">
                <a:latin typeface="Arial" pitchFamily="34" charset="0"/>
                <a:ea typeface="SimSun" pitchFamily="2" charset="-122"/>
              </a:rPr>
              <a:t>杜马斯三世</a:t>
            </a:r>
            <a:r>
              <a:rPr lang="en-US" altLang="zh-CN" sz="2500" b="1">
                <a:latin typeface="Arial" pitchFamily="34" charset="0"/>
                <a:ea typeface="SimSun" pitchFamily="2" charset="-122"/>
              </a:rPr>
              <a:t>(</a:t>
            </a:r>
            <a:r>
              <a:rPr lang="en-US" altLang="en-US" sz="2500" b="1">
                <a:latin typeface="Arial" pitchFamily="34" charset="0"/>
              </a:rPr>
              <a:t>Thutmose III</a:t>
            </a:r>
            <a:r>
              <a:rPr lang="en-US" altLang="zh-CN" sz="2500" b="1">
                <a:latin typeface="Arial" pitchFamily="34" charset="0"/>
                <a:ea typeface="SimSun" pitchFamily="2" charset="-122"/>
              </a:rPr>
              <a:t>)</a:t>
            </a:r>
            <a:r>
              <a:rPr lang="zh-CN" altLang="en-US" sz="2600" b="1">
                <a:solidFill>
                  <a:schemeClr val="accent1"/>
                </a:solidFill>
                <a:latin typeface="Arial" pitchFamily="34" charset="0"/>
                <a:ea typeface="SimSun" pitchFamily="2" charset="-122"/>
              </a:rPr>
              <a:t>不是一个出名的建造家</a:t>
            </a:r>
            <a:r>
              <a:rPr lang="zh-CN" altLang="en-US" sz="2600" b="1">
                <a:latin typeface="Arial" pitchFamily="34" charset="0"/>
                <a:ea typeface="SimSun" pitchFamily="2" charset="-122"/>
              </a:rPr>
              <a:t>。因此他不适合于历史里</a:t>
            </a:r>
            <a:endParaRPr lang="en-US" altLang="en-US" sz="2500" b="1">
              <a:latin typeface="Arial" pitchFamily="34" charset="0"/>
            </a:endParaRPr>
          </a:p>
        </p:txBody>
      </p:sp>
      <p:sp>
        <p:nvSpPr>
          <p:cNvPr id="63492" name="Rectangle 4"/>
          <p:cNvSpPr>
            <a:spLocks noGrp="1" noChangeArrowheads="1"/>
          </p:cNvSpPr>
          <p:nvPr>
            <p:ph type="body" sz="half" idx="2"/>
          </p:nvPr>
        </p:nvSpPr>
        <p:spPr>
          <a:xfrm>
            <a:off x="5181600" y="1143000"/>
            <a:ext cx="3657600" cy="4800600"/>
          </a:xfrm>
        </p:spPr>
        <p:txBody>
          <a:bodyPr/>
          <a:lstStyle/>
          <a:p>
            <a:pPr>
              <a:lnSpc>
                <a:spcPct val="90000"/>
              </a:lnSpc>
              <a:buFont typeface="Symbol" pitchFamily="18" charset="2"/>
              <a:buNone/>
            </a:pPr>
            <a:r>
              <a:rPr lang="zh-CN" altLang="en-US" sz="2500" b="1">
                <a:latin typeface="Arial" pitchFamily="34" charset="0"/>
                <a:ea typeface="SimSun" pitchFamily="2" charset="-122"/>
              </a:rPr>
              <a:t>不赞成</a:t>
            </a:r>
          </a:p>
          <a:p>
            <a:pPr>
              <a:lnSpc>
                <a:spcPct val="90000"/>
              </a:lnSpc>
            </a:pPr>
            <a:r>
              <a:rPr lang="zh-CN" altLang="en-US" sz="2600" b="1">
                <a:latin typeface="Arial" pitchFamily="34" charset="0"/>
                <a:ea typeface="SimSun" pitchFamily="2" charset="-122"/>
              </a:rPr>
              <a:t>‘兰塞’这名在十三世纪已经提到了。这城市在摩西未出世时就已经建了</a:t>
            </a:r>
          </a:p>
          <a:p>
            <a:pPr>
              <a:lnSpc>
                <a:spcPct val="90000"/>
              </a:lnSpc>
              <a:buFont typeface="Symbol" pitchFamily="18" charset="2"/>
              <a:buNone/>
            </a:pPr>
            <a:r>
              <a:rPr lang="en-US" altLang="zh-CN" sz="2500" b="1">
                <a:solidFill>
                  <a:schemeClr val="accent1"/>
                </a:solidFill>
                <a:latin typeface="Arial" pitchFamily="34" charset="0"/>
                <a:ea typeface="SimSun" pitchFamily="2" charset="-122"/>
              </a:rPr>
              <a:t>	</a:t>
            </a:r>
            <a:r>
              <a:rPr lang="en-US" altLang="en-US" sz="2500" b="1">
                <a:solidFill>
                  <a:schemeClr val="accent1"/>
                </a:solidFill>
                <a:latin typeface="Arial" pitchFamily="34" charset="0"/>
              </a:rPr>
              <a:t>(</a:t>
            </a:r>
            <a:r>
              <a:rPr lang="zh-CN" altLang="en-US" sz="2500" b="1">
                <a:solidFill>
                  <a:schemeClr val="accent1"/>
                </a:solidFill>
                <a:latin typeface="Arial" pitchFamily="34" charset="0"/>
                <a:ea typeface="SimSun" pitchFamily="2" charset="-122"/>
              </a:rPr>
              <a:t>兰塞二世之前</a:t>
            </a:r>
            <a:r>
              <a:rPr lang="en-US" altLang="en-US" sz="2500" b="1">
                <a:solidFill>
                  <a:schemeClr val="accent1"/>
                </a:solidFill>
                <a:latin typeface="Arial" pitchFamily="34" charset="0"/>
              </a:rPr>
              <a:t>)</a:t>
            </a:r>
            <a:endParaRPr lang="en-US" altLang="zh-CN" sz="2500" b="1">
              <a:solidFill>
                <a:schemeClr val="accent1"/>
              </a:solidFill>
              <a:latin typeface="Arial" pitchFamily="34" charset="0"/>
              <a:ea typeface="SimSun" pitchFamily="2" charset="-122"/>
            </a:endParaRPr>
          </a:p>
          <a:p>
            <a:pPr>
              <a:lnSpc>
                <a:spcPct val="90000"/>
              </a:lnSpc>
              <a:buFont typeface="Symbol" pitchFamily="18" charset="2"/>
              <a:buNone/>
            </a:pPr>
            <a:endParaRPr lang="en-US" altLang="en-US" sz="2400" b="1">
              <a:latin typeface="Arial" pitchFamily="34" charset="0"/>
            </a:endParaRPr>
          </a:p>
          <a:p>
            <a:pPr>
              <a:lnSpc>
                <a:spcPct val="90000"/>
              </a:lnSpc>
            </a:pPr>
            <a:r>
              <a:rPr lang="zh-CN" altLang="en-US" sz="2500" b="1">
                <a:latin typeface="Arial" pitchFamily="34" charset="0"/>
                <a:ea typeface="SimSun" pitchFamily="2" charset="-122"/>
              </a:rPr>
              <a:t>他是出名在</a:t>
            </a:r>
            <a:r>
              <a:rPr lang="en-US" altLang="zh-CN" sz="2500" b="1">
                <a:solidFill>
                  <a:schemeClr val="accent1"/>
                </a:solidFill>
                <a:latin typeface="Arial" pitchFamily="34" charset="0"/>
                <a:ea typeface="SimSun" pitchFamily="2" charset="-122"/>
              </a:rPr>
              <a:t>(</a:t>
            </a:r>
            <a:r>
              <a:rPr lang="zh-CN" altLang="en-US" sz="2500" b="1">
                <a:solidFill>
                  <a:schemeClr val="accent1"/>
                </a:solidFill>
                <a:latin typeface="Arial" pitchFamily="34" charset="0"/>
                <a:ea typeface="SimSun" pitchFamily="2" charset="-122"/>
              </a:rPr>
              <a:t>河口的</a:t>
            </a:r>
            <a:r>
              <a:rPr lang="en-US" altLang="zh-CN" sz="2500" b="1">
                <a:solidFill>
                  <a:schemeClr val="accent1"/>
                </a:solidFill>
                <a:latin typeface="Arial" pitchFamily="34" charset="0"/>
                <a:ea typeface="SimSun" pitchFamily="2" charset="-122"/>
              </a:rPr>
              <a:t>)</a:t>
            </a:r>
            <a:r>
              <a:rPr lang="zh-CN" altLang="en-US" sz="2500" b="1">
                <a:solidFill>
                  <a:schemeClr val="accent1"/>
                </a:solidFill>
                <a:latin typeface="Arial" pitchFamily="34" charset="0"/>
                <a:ea typeface="SimSun" pitchFamily="2" charset="-122"/>
              </a:rPr>
              <a:t>三角洲有建筑工程</a:t>
            </a:r>
            <a:endParaRPr lang="en-US" altLang="en-US" sz="2500" b="1">
              <a:solidFill>
                <a:schemeClr val="accent1"/>
              </a:solidFill>
              <a:latin typeface="Arial" pitchFamily="34" charset="0"/>
            </a:endParaRPr>
          </a:p>
        </p:txBody>
      </p:sp>
      <p:sp>
        <p:nvSpPr>
          <p:cNvPr id="63493" name="Text Box 5"/>
          <p:cNvSpPr txBox="1">
            <a:spLocks noChangeArrowheads="1"/>
          </p:cNvSpPr>
          <p:nvPr/>
        </p:nvSpPr>
        <p:spPr bwMode="auto">
          <a:xfrm>
            <a:off x="8305800" y="76200"/>
            <a:ext cx="70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70h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2">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492">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3492">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34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P spid="6349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600" dirty="0"/>
              <a:t>较为迟历史性的论据</a:t>
            </a:r>
            <a:endParaRPr lang="en-US" sz="3800" dirty="0">
              <a:cs typeface="+mj-cs"/>
            </a:endParaRPr>
          </a:p>
        </p:txBody>
      </p:sp>
      <p:sp>
        <p:nvSpPr>
          <p:cNvPr id="366600" name="Rectangle 8"/>
          <p:cNvSpPr>
            <a:spLocks noChangeArrowheads="1"/>
          </p:cNvSpPr>
          <p:nvPr/>
        </p:nvSpPr>
        <p:spPr bwMode="auto">
          <a:xfrm>
            <a:off x="685800" y="1905000"/>
            <a:ext cx="77724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3200" dirty="0">
                <a:effectLst>
                  <a:outerShdw blurRad="38100" dist="38100" dir="2700000" algn="tl">
                    <a:srgbClr val="000000"/>
                  </a:outerShdw>
                </a:effectLst>
                <a:cs typeface="+mn-cs"/>
              </a:rPr>
              <a:t>苏幕唐四世(Thutmose IV)不是法定埃及王国的继承人和无法证明法定的继承人在第十个瘟疫中死亡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600"/>
                                        </p:tgtEl>
                                        <p:attrNameLst>
                                          <p:attrName>style.visibility</p:attrName>
                                        </p:attrNameLst>
                                      </p:cBhvr>
                                      <p:to>
                                        <p:strVal val="visible"/>
                                      </p:to>
                                    </p:set>
                                    <p:anim calcmode="lin" valueType="num">
                                      <p:cBhvr>
                                        <p:cTn id="7" dur="1000" fill="hold"/>
                                        <p:tgtEl>
                                          <p:spTgt spid="366600"/>
                                        </p:tgtEl>
                                        <p:attrNameLst>
                                          <p:attrName>ppt_w</p:attrName>
                                        </p:attrNameLst>
                                      </p:cBhvr>
                                      <p:tavLst>
                                        <p:tav tm="0">
                                          <p:val>
                                            <p:fltVal val="0"/>
                                          </p:val>
                                        </p:tav>
                                        <p:tav tm="100000">
                                          <p:val>
                                            <p:strVal val="#ppt_w"/>
                                          </p:val>
                                        </p:tav>
                                      </p:tavLst>
                                    </p:anim>
                                    <p:anim calcmode="lin" valueType="num">
                                      <p:cBhvr>
                                        <p:cTn id="8" dur="1000" fill="hold"/>
                                        <p:tgtEl>
                                          <p:spTgt spid="366600"/>
                                        </p:tgtEl>
                                        <p:attrNameLst>
                                          <p:attrName>ppt_h</p:attrName>
                                        </p:attrNameLst>
                                      </p:cBhvr>
                                      <p:tavLst>
                                        <p:tav tm="0">
                                          <p:val>
                                            <p:fltVal val="0"/>
                                          </p:val>
                                        </p:tav>
                                        <p:tav tm="100000">
                                          <p:val>
                                            <p:strVal val="#ppt_h"/>
                                          </p:val>
                                        </p:tav>
                                      </p:tavLst>
                                    </p:anim>
                                    <p:anim calcmode="lin" valueType="num">
                                      <p:cBhvr>
                                        <p:cTn id="9" dur="1000" fill="hold"/>
                                        <p:tgtEl>
                                          <p:spTgt spid="366600"/>
                                        </p:tgtEl>
                                        <p:attrNameLst>
                                          <p:attrName>style.rotation</p:attrName>
                                        </p:attrNameLst>
                                      </p:cBhvr>
                                      <p:tavLst>
                                        <p:tav tm="0">
                                          <p:val>
                                            <p:fltVal val="360"/>
                                          </p:val>
                                        </p:tav>
                                        <p:tav tm="100000">
                                          <p:val>
                                            <p:fltVal val="0"/>
                                          </p:val>
                                        </p:tav>
                                      </p:tavLst>
                                    </p:anim>
                                    <p:animEffect transition="in" filter="fade">
                                      <p:cBhvr>
                                        <p:cTn id="10" dur="1000"/>
                                        <p:tgtEl>
                                          <p:spTgt spid="366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600" dirty="0"/>
              <a:t>较为迟历史性的论据</a:t>
            </a:r>
            <a:endParaRPr lang="en-US" sz="3800" dirty="0">
              <a:cs typeface="+mj-cs"/>
            </a:endParaRPr>
          </a:p>
        </p:txBody>
      </p:sp>
      <p:sp>
        <p:nvSpPr>
          <p:cNvPr id="366597" name="Rectangle 5"/>
          <p:cNvSpPr>
            <a:spLocks noChangeArrowheads="1"/>
          </p:cNvSpPr>
          <p:nvPr/>
        </p:nvSpPr>
        <p:spPr bwMode="auto">
          <a:xfrm>
            <a:off x="685800" y="1905000"/>
            <a:ext cx="77724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3600" dirty="0">
                <a:effectLst>
                  <a:outerShdw blurRad="38100" dist="38100" dir="2700000" algn="tl">
                    <a:srgbClr val="000000"/>
                  </a:outerShdw>
                </a:effectLst>
              </a:rPr>
              <a:t>苏幕唐三世(</a:t>
            </a:r>
            <a:r>
              <a:rPr lang="en-US" sz="3600" dirty="0">
                <a:effectLst>
                  <a:outerShdw blurRad="38100" dist="38100" dir="2700000" algn="tl">
                    <a:srgbClr val="000000"/>
                  </a:outerShdw>
                </a:effectLst>
                <a:cs typeface="+mn-cs"/>
              </a:rPr>
              <a:t>Thutmose III, 1504-1450) 不是被人认知为一个伟大的建筑师.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597"/>
                                        </p:tgtEl>
                                        <p:attrNameLst>
                                          <p:attrName>style.visibility</p:attrName>
                                        </p:attrNameLst>
                                      </p:cBhvr>
                                      <p:to>
                                        <p:strVal val="visible"/>
                                      </p:to>
                                    </p:set>
                                    <p:anim calcmode="lin" valueType="num">
                                      <p:cBhvr>
                                        <p:cTn id="7" dur="1000" fill="hold"/>
                                        <p:tgtEl>
                                          <p:spTgt spid="366597"/>
                                        </p:tgtEl>
                                        <p:attrNameLst>
                                          <p:attrName>ppt_w</p:attrName>
                                        </p:attrNameLst>
                                      </p:cBhvr>
                                      <p:tavLst>
                                        <p:tav tm="0">
                                          <p:val>
                                            <p:fltVal val="0"/>
                                          </p:val>
                                        </p:tav>
                                        <p:tav tm="100000">
                                          <p:val>
                                            <p:strVal val="#ppt_w"/>
                                          </p:val>
                                        </p:tav>
                                      </p:tavLst>
                                    </p:anim>
                                    <p:anim calcmode="lin" valueType="num">
                                      <p:cBhvr>
                                        <p:cTn id="8" dur="1000" fill="hold"/>
                                        <p:tgtEl>
                                          <p:spTgt spid="366597"/>
                                        </p:tgtEl>
                                        <p:attrNameLst>
                                          <p:attrName>ppt_h</p:attrName>
                                        </p:attrNameLst>
                                      </p:cBhvr>
                                      <p:tavLst>
                                        <p:tav tm="0">
                                          <p:val>
                                            <p:fltVal val="0"/>
                                          </p:val>
                                        </p:tav>
                                        <p:tav tm="100000">
                                          <p:val>
                                            <p:strVal val="#ppt_h"/>
                                          </p:val>
                                        </p:tav>
                                      </p:tavLst>
                                    </p:anim>
                                    <p:anim calcmode="lin" valueType="num">
                                      <p:cBhvr>
                                        <p:cTn id="9" dur="1000" fill="hold"/>
                                        <p:tgtEl>
                                          <p:spTgt spid="366597"/>
                                        </p:tgtEl>
                                        <p:attrNameLst>
                                          <p:attrName>style.rotation</p:attrName>
                                        </p:attrNameLst>
                                      </p:cBhvr>
                                      <p:tavLst>
                                        <p:tav tm="0">
                                          <p:val>
                                            <p:fltVal val="360"/>
                                          </p:val>
                                        </p:tav>
                                        <p:tav tm="100000">
                                          <p:val>
                                            <p:fltVal val="0"/>
                                          </p:val>
                                        </p:tav>
                                      </p:tavLst>
                                    </p:anim>
                                    <p:animEffect transition="in" filter="fade">
                                      <p:cBhvr>
                                        <p:cTn id="10" dur="1000"/>
                                        <p:tgtEl>
                                          <p:spTgt spid="366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600" dirty="0"/>
              <a:t>较为迟历史性的论据</a:t>
            </a:r>
            <a:endParaRPr lang="en-US" sz="3800" dirty="0">
              <a:cs typeface="+mj-cs"/>
            </a:endParaRPr>
          </a:p>
        </p:txBody>
      </p:sp>
      <p:sp>
        <p:nvSpPr>
          <p:cNvPr id="366602" name="Rectangle 10"/>
          <p:cNvSpPr>
            <a:spLocks noChangeArrowheads="1"/>
          </p:cNvSpPr>
          <p:nvPr/>
        </p:nvSpPr>
        <p:spPr bwMode="auto">
          <a:xfrm>
            <a:off x="685800" y="1905000"/>
            <a:ext cx="77724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4000" dirty="0">
                <a:effectLst>
                  <a:outerShdw blurRad="38100" dist="38100" dir="2700000" algn="tl">
                    <a:srgbClr val="000000"/>
                  </a:outerShdw>
                </a:effectLst>
                <a:cs typeface="+mn-cs"/>
              </a:rPr>
              <a:t>300年历史只是被约瑟夫Jephthah </a:t>
            </a:r>
            <a:r>
              <a:rPr lang="en-US" sz="4000" dirty="0" err="1">
                <a:effectLst>
                  <a:outerShdw blurRad="38100" dist="38100" dir="2700000" algn="tl">
                    <a:srgbClr val="000000"/>
                  </a:outerShdw>
                </a:effectLst>
                <a:cs typeface="+mn-cs"/>
              </a:rPr>
              <a:t>跨大的数据,因为他並没有取得历史的记录</a:t>
            </a:r>
            <a:r>
              <a:rPr lang="en-US" sz="4000" dirty="0">
                <a:effectLst>
                  <a:outerShdw blurRad="38100" dist="38100" dir="2700000" algn="tl">
                    <a:srgbClr val="000000"/>
                  </a:outerShdw>
                </a:effectLs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602"/>
                                        </p:tgtEl>
                                        <p:attrNameLst>
                                          <p:attrName>style.visibility</p:attrName>
                                        </p:attrNameLst>
                                      </p:cBhvr>
                                      <p:to>
                                        <p:strVal val="visible"/>
                                      </p:to>
                                    </p:set>
                                    <p:anim calcmode="lin" valueType="num">
                                      <p:cBhvr>
                                        <p:cTn id="7" dur="1000" fill="hold"/>
                                        <p:tgtEl>
                                          <p:spTgt spid="366602"/>
                                        </p:tgtEl>
                                        <p:attrNameLst>
                                          <p:attrName>ppt_w</p:attrName>
                                        </p:attrNameLst>
                                      </p:cBhvr>
                                      <p:tavLst>
                                        <p:tav tm="0">
                                          <p:val>
                                            <p:fltVal val="0"/>
                                          </p:val>
                                        </p:tav>
                                        <p:tav tm="100000">
                                          <p:val>
                                            <p:strVal val="#ppt_w"/>
                                          </p:val>
                                        </p:tav>
                                      </p:tavLst>
                                    </p:anim>
                                    <p:anim calcmode="lin" valueType="num">
                                      <p:cBhvr>
                                        <p:cTn id="8" dur="1000" fill="hold"/>
                                        <p:tgtEl>
                                          <p:spTgt spid="366602"/>
                                        </p:tgtEl>
                                        <p:attrNameLst>
                                          <p:attrName>ppt_h</p:attrName>
                                        </p:attrNameLst>
                                      </p:cBhvr>
                                      <p:tavLst>
                                        <p:tav tm="0">
                                          <p:val>
                                            <p:fltVal val="0"/>
                                          </p:val>
                                        </p:tav>
                                        <p:tav tm="100000">
                                          <p:val>
                                            <p:strVal val="#ppt_h"/>
                                          </p:val>
                                        </p:tav>
                                      </p:tavLst>
                                    </p:anim>
                                    <p:anim calcmode="lin" valueType="num">
                                      <p:cBhvr>
                                        <p:cTn id="9" dur="1000" fill="hold"/>
                                        <p:tgtEl>
                                          <p:spTgt spid="366602"/>
                                        </p:tgtEl>
                                        <p:attrNameLst>
                                          <p:attrName>style.rotation</p:attrName>
                                        </p:attrNameLst>
                                      </p:cBhvr>
                                      <p:tavLst>
                                        <p:tav tm="0">
                                          <p:val>
                                            <p:fltVal val="360"/>
                                          </p:val>
                                        </p:tav>
                                        <p:tav tm="100000">
                                          <p:val>
                                            <p:fltVal val="0"/>
                                          </p:val>
                                        </p:tav>
                                      </p:tavLst>
                                    </p:anim>
                                    <p:animEffect transition="in" filter="fade">
                                      <p:cBhvr>
                                        <p:cTn id="10" dur="1000"/>
                                        <p:tgtEl>
                                          <p:spTgt spid="366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600" dirty="0"/>
              <a:t>较为迟历史性的论据</a:t>
            </a:r>
            <a:endParaRPr lang="en-US" sz="3800" dirty="0">
              <a:cs typeface="+mj-cs"/>
            </a:endParaRPr>
          </a:p>
        </p:txBody>
      </p:sp>
      <p:sp>
        <p:nvSpPr>
          <p:cNvPr id="366599" name="Rectangle 7"/>
          <p:cNvSpPr>
            <a:spLocks noChangeArrowheads="1"/>
          </p:cNvSpPr>
          <p:nvPr/>
        </p:nvSpPr>
        <p:spPr bwMode="auto">
          <a:xfrm>
            <a:off x="685800" y="1905000"/>
            <a:ext cx="8001000"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4000" dirty="0">
                <a:effectLst>
                  <a:outerShdw blurRad="38100" dist="38100" dir="2700000" algn="tl">
                    <a:srgbClr val="000000"/>
                  </a:outerShdw>
                </a:effectLst>
                <a:cs typeface="+mn-cs"/>
              </a:rPr>
              <a:t>在出埃及12:40的430年中</a:t>
            </a:r>
            <a:r>
              <a:rPr lang="en-US" sz="4000" dirty="0"/>
              <a:t>较为迟历史性的论据将雅名进入埃及的日期放在</a:t>
            </a:r>
            <a:r>
              <a:rPr lang="en-US" sz="4000" dirty="0">
                <a:effectLst>
                  <a:outerShdw blurRad="38100" dist="38100" dir="2700000" algn="tl">
                    <a:srgbClr val="000000"/>
                  </a:outerShdw>
                </a:effectLst>
                <a:cs typeface="+mn-cs"/>
              </a:rPr>
              <a:t>希克斯期代(Hyksos ,1730-1570). 在这时代是外面势力在埃及统治时期和以色列进入埃及的可能日日期.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599"/>
                                        </p:tgtEl>
                                        <p:attrNameLst>
                                          <p:attrName>style.visibility</p:attrName>
                                        </p:attrNameLst>
                                      </p:cBhvr>
                                      <p:to>
                                        <p:strVal val="visible"/>
                                      </p:to>
                                    </p:set>
                                    <p:anim calcmode="lin" valueType="num">
                                      <p:cBhvr>
                                        <p:cTn id="7" dur="1000" fill="hold"/>
                                        <p:tgtEl>
                                          <p:spTgt spid="366599"/>
                                        </p:tgtEl>
                                        <p:attrNameLst>
                                          <p:attrName>ppt_w</p:attrName>
                                        </p:attrNameLst>
                                      </p:cBhvr>
                                      <p:tavLst>
                                        <p:tav tm="0">
                                          <p:val>
                                            <p:fltVal val="0"/>
                                          </p:val>
                                        </p:tav>
                                        <p:tav tm="100000">
                                          <p:val>
                                            <p:strVal val="#ppt_w"/>
                                          </p:val>
                                        </p:tav>
                                      </p:tavLst>
                                    </p:anim>
                                    <p:anim calcmode="lin" valueType="num">
                                      <p:cBhvr>
                                        <p:cTn id="8" dur="1000" fill="hold"/>
                                        <p:tgtEl>
                                          <p:spTgt spid="366599"/>
                                        </p:tgtEl>
                                        <p:attrNameLst>
                                          <p:attrName>ppt_h</p:attrName>
                                        </p:attrNameLst>
                                      </p:cBhvr>
                                      <p:tavLst>
                                        <p:tav tm="0">
                                          <p:val>
                                            <p:fltVal val="0"/>
                                          </p:val>
                                        </p:tav>
                                        <p:tav tm="100000">
                                          <p:val>
                                            <p:strVal val="#ppt_h"/>
                                          </p:val>
                                        </p:tav>
                                      </p:tavLst>
                                    </p:anim>
                                    <p:anim calcmode="lin" valueType="num">
                                      <p:cBhvr>
                                        <p:cTn id="9" dur="1000" fill="hold"/>
                                        <p:tgtEl>
                                          <p:spTgt spid="366599"/>
                                        </p:tgtEl>
                                        <p:attrNameLst>
                                          <p:attrName>style.rotation</p:attrName>
                                        </p:attrNameLst>
                                      </p:cBhvr>
                                      <p:tavLst>
                                        <p:tav tm="0">
                                          <p:val>
                                            <p:fltVal val="360"/>
                                          </p:val>
                                        </p:tav>
                                        <p:tav tm="100000">
                                          <p:val>
                                            <p:fltVal val="0"/>
                                          </p:val>
                                        </p:tav>
                                      </p:tavLst>
                                    </p:anim>
                                    <p:animEffect transition="in" filter="fade">
                                      <p:cBhvr>
                                        <p:cTn id="10" dur="1000"/>
                                        <p:tgtEl>
                                          <p:spTgt spid="366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较为迟日期理论的论据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extLst>
      <p:ext uri="{BB962C8B-B14F-4D97-AF65-F5344CB8AC3E}">
        <p14:creationId xmlns:p14="http://schemas.microsoft.com/office/powerpoint/2010/main" val="3698032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1143000"/>
          </a:xfrm>
        </p:spPr>
        <p:txBody>
          <a:bodyPr/>
          <a:lstStyle/>
          <a:p>
            <a:r>
              <a:rPr lang="en-US" sz="3600" b="1" dirty="0">
                <a:latin typeface="Arial" panose="020B0604020202020204" pitchFamily="34" charset="0"/>
                <a:cs typeface="Arial" panose="020B0604020202020204" pitchFamily="34" charset="0"/>
              </a:rPr>
              <a:t>Merrill Review of Kitchen (2005)</a:t>
            </a:r>
          </a:p>
        </p:txBody>
      </p:sp>
      <p:pic>
        <p:nvPicPr>
          <p:cNvPr id="1026" name="Picture 2" descr="On the Reliability of the Old Testament - DTS Voice">
            <a:extLst>
              <a:ext uri="{FF2B5EF4-FFF2-40B4-BE49-F238E27FC236}">
                <a16:creationId xmlns:a16="http://schemas.microsoft.com/office/drawing/2014/main" id="{9099B619-3711-2A42-BAFE-DDC45B113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66" y="1068946"/>
            <a:ext cx="3200579" cy="3125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enneth A. Kitchen (Author of On the Reliability of the Old Testament)">
            <a:extLst>
              <a:ext uri="{FF2B5EF4-FFF2-40B4-BE49-F238E27FC236}">
                <a16:creationId xmlns:a16="http://schemas.microsoft.com/office/drawing/2014/main" id="{2A1868F3-FEC9-A946-8B71-3475EC627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00" y="1068946"/>
            <a:ext cx="2606899" cy="32625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EDEF04A-BCC8-E445-B63C-CCC020A4C583}"/>
              </a:ext>
            </a:extLst>
          </p:cNvPr>
          <p:cNvSpPr txBox="1">
            <a:spLocks/>
          </p:cNvSpPr>
          <p:nvPr/>
        </p:nvSpPr>
        <p:spPr bwMode="auto">
          <a:xfrm>
            <a:off x="5628067" y="4404575"/>
            <a:ext cx="351593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230188" marR="0" lvl="0" indent="-230188"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Late Exodus Date</a:t>
            </a:r>
          </a:p>
          <a:p>
            <a:pPr marL="571500" marR="0" lvl="0" indent="-5715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 name="Title 1">
            <a:extLst>
              <a:ext uri="{FF2B5EF4-FFF2-40B4-BE49-F238E27FC236}">
                <a16:creationId xmlns:a16="http://schemas.microsoft.com/office/drawing/2014/main" id="{D6163EF5-94BD-6F49-859B-3B46AC8F43D7}"/>
              </a:ext>
            </a:extLst>
          </p:cNvPr>
          <p:cNvSpPr txBox="1">
            <a:spLocks/>
          </p:cNvSpPr>
          <p:nvPr/>
        </p:nvSpPr>
        <p:spPr bwMode="auto">
          <a:xfrm>
            <a:off x="64394" y="4404575"/>
            <a:ext cx="387654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230188" marR="0" lvl="0" indent="-230188"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Great Egyptologist</a:t>
            </a:r>
          </a:p>
          <a:p>
            <a:pPr marL="571500" marR="0" lvl="0" indent="-5715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7" name="Title 1">
            <a:extLst>
              <a:ext uri="{FF2B5EF4-FFF2-40B4-BE49-F238E27FC236}">
                <a16:creationId xmlns:a16="http://schemas.microsoft.com/office/drawing/2014/main" id="{BA31ADBC-A920-BA45-9BBD-DF5FD26AB644}"/>
              </a:ext>
            </a:extLst>
          </p:cNvPr>
          <p:cNvSpPr txBox="1">
            <a:spLocks/>
          </p:cNvSpPr>
          <p:nvPr/>
        </p:nvSpPr>
        <p:spPr bwMode="auto">
          <a:xfrm rot="19400670">
            <a:off x="2508071" y="4250028"/>
            <a:ext cx="431442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BUT</a:t>
            </a:r>
          </a:p>
        </p:txBody>
      </p:sp>
    </p:spTree>
    <p:extLst>
      <p:ext uri="{BB962C8B-B14F-4D97-AF65-F5344CB8AC3E}">
        <p14:creationId xmlns:p14="http://schemas.microsoft.com/office/powerpoint/2010/main" val="100217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0" y="277813"/>
            <a:ext cx="9220200" cy="1139825"/>
          </a:xfrm>
        </p:spPr>
        <p:txBody>
          <a:bodyPr/>
          <a:lstStyle/>
          <a:p>
            <a:pPr eaLnBrk="1" hangingPunct="1">
              <a:defRPr/>
            </a:pPr>
            <a:r>
              <a:rPr lang="en-US" sz="4000" dirty="0"/>
              <a:t>较为迟日期理论的考古论据</a:t>
            </a:r>
            <a:endParaRPr lang="en-US" sz="3800" dirty="0">
              <a:cs typeface="+mj-cs"/>
            </a:endParaRPr>
          </a:p>
        </p:txBody>
      </p:sp>
      <p:sp>
        <p:nvSpPr>
          <p:cNvPr id="365571" name="Rectangle 3"/>
          <p:cNvSpPr>
            <a:spLocks noGrp="1" noChangeArrowheads="1"/>
          </p:cNvSpPr>
          <p:nvPr>
            <p:ph type="body" idx="1"/>
          </p:nvPr>
        </p:nvSpPr>
        <p:spPr>
          <a:xfrm>
            <a:off x="1143000" y="1676400"/>
            <a:ext cx="7086600" cy="4876800"/>
          </a:xfrm>
        </p:spPr>
        <p:txBody>
          <a:bodyPr/>
          <a:lstStyle/>
          <a:p>
            <a:pPr eaLnBrk="1" hangingPunct="1">
              <a:lnSpc>
                <a:spcPct val="90000"/>
              </a:lnSpc>
              <a:defRPr/>
            </a:pPr>
            <a:r>
              <a:rPr lang="en-US" dirty="0" err="1">
                <a:cs typeface="+mn-cs"/>
              </a:rPr>
              <a:t>梅尔内塔Menerptah石碑</a:t>
            </a:r>
            <a:r>
              <a:rPr lang="en-US" dirty="0">
                <a:cs typeface="+mn-cs"/>
              </a:rPr>
              <a:t>(1220 B.C.)</a:t>
            </a:r>
          </a:p>
          <a:p>
            <a:pPr eaLnBrk="1" hangingPunct="1">
              <a:lnSpc>
                <a:spcPct val="90000"/>
              </a:lnSpc>
              <a:buFont typeface="Wingdings" charset="0"/>
              <a:buNone/>
              <a:defRPr/>
            </a:pPr>
            <a:r>
              <a:rPr lang="en-US" sz="2400" dirty="0">
                <a:cs typeface="+mn-cs"/>
              </a:rPr>
              <a:t>	以色列这个名字在1220前的历史记彔没有出现过.</a:t>
            </a:r>
          </a:p>
          <a:p>
            <a:pPr eaLnBrk="1" hangingPunct="1">
              <a:lnSpc>
                <a:spcPct val="90000"/>
              </a:lnSpc>
              <a:defRPr/>
            </a:pPr>
            <a:r>
              <a:rPr lang="en-US" dirty="0" err="1">
                <a:cs typeface="+mn-cs"/>
              </a:rPr>
              <a:t>阿曼Amarna石板</a:t>
            </a:r>
            <a:r>
              <a:rPr lang="en-US" dirty="0">
                <a:cs typeface="+mn-cs"/>
              </a:rPr>
              <a:t>(1400 B.C.)</a:t>
            </a:r>
          </a:p>
          <a:p>
            <a:pPr eaLnBrk="1" hangingPunct="1">
              <a:lnSpc>
                <a:spcPct val="90000"/>
              </a:lnSpc>
              <a:buNone/>
              <a:defRPr/>
            </a:pPr>
            <a:r>
              <a:rPr lang="en-US" dirty="0">
                <a:cs typeface="+mn-cs"/>
              </a:rPr>
              <a:t>	</a:t>
            </a:r>
            <a:r>
              <a:rPr lang="en-US" sz="2400" dirty="0">
                <a:cs typeface="+mn-cs"/>
              </a:rPr>
              <a:t>哈比鲁</a:t>
            </a:r>
            <a:r>
              <a:rPr lang="ja-JP" altLang="en-US" sz="2400" dirty="0">
                <a:latin typeface="Arial"/>
                <a:cs typeface="+mn-cs"/>
              </a:rPr>
              <a:t>“</a:t>
            </a:r>
            <a:r>
              <a:rPr lang="en-US" sz="2400" dirty="0" err="1">
                <a:cs typeface="+mn-cs"/>
              </a:rPr>
              <a:t>Habiru</a:t>
            </a:r>
            <a:r>
              <a:rPr lang="ja-JP" altLang="en-US" sz="2400" dirty="0">
                <a:latin typeface="Arial"/>
                <a:cs typeface="+mn-cs"/>
              </a:rPr>
              <a:t>”这名字並不能代表希伯耒人</a:t>
            </a:r>
            <a:r>
              <a:rPr lang="en-US" sz="2400" dirty="0">
                <a:cs typeface="+mn-cs"/>
              </a:rPr>
              <a:t>. </a:t>
            </a:r>
            <a:r>
              <a:rPr lang="en-US" sz="2400" dirty="0"/>
              <a:t>哈比鲁是一个多样化和当地的迦南人</a:t>
            </a:r>
            <a:r>
              <a:rPr lang="en-US" sz="2400" dirty="0">
                <a:cs typeface="+mn-cs"/>
              </a:rPr>
              <a:t>.</a:t>
            </a:r>
          </a:p>
          <a:p>
            <a:pPr eaLnBrk="1" hangingPunct="1">
              <a:lnSpc>
                <a:spcPct val="90000"/>
              </a:lnSpc>
              <a:defRPr/>
            </a:pPr>
            <a:r>
              <a:rPr lang="en-US" dirty="0">
                <a:cs typeface="+mn-cs"/>
              </a:rPr>
              <a:t>考古证据 </a:t>
            </a:r>
          </a:p>
          <a:p>
            <a:pPr eaLnBrk="1" hangingPunct="1">
              <a:lnSpc>
                <a:spcPct val="90000"/>
              </a:lnSpc>
              <a:buFont typeface="Wingdings" charset="0"/>
              <a:buNone/>
              <a:defRPr/>
            </a:pPr>
            <a:r>
              <a:rPr lang="en-US" dirty="0">
                <a:cs typeface="+mn-cs"/>
              </a:rPr>
              <a:t>	</a:t>
            </a:r>
            <a:r>
              <a:rPr lang="en-US" sz="2400" dirty="0">
                <a:cs typeface="+mn-cs"/>
              </a:rPr>
              <a:t>Lachish, Bethel, Debir第支持13</a:t>
            </a:r>
            <a:r>
              <a:rPr lang="en-US" sz="2400" baseline="30000" dirty="0">
                <a:cs typeface="+mn-cs"/>
              </a:rPr>
              <a:t>th</a:t>
            </a:r>
            <a:r>
              <a:rPr lang="en-US" sz="2400" dirty="0">
                <a:cs typeface="+mn-cs"/>
              </a:rPr>
              <a:t> 世纪出埃及的日期. </a:t>
            </a:r>
          </a:p>
          <a:p>
            <a:pPr eaLnBrk="1" hangingPunct="1">
              <a:lnSpc>
                <a:spcPct val="90000"/>
              </a:lnSpc>
              <a:buFont typeface="Wingdings" charset="0"/>
              <a:buNone/>
              <a:defRPr/>
            </a:pPr>
            <a:r>
              <a:rPr lang="en-US" sz="2400" dirty="0">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fade">
                                      <p:cBhvr>
                                        <p:cTn id="7" dur="1000"/>
                                        <p:tgtEl>
                                          <p:spTgt spid="365571">
                                            <p:txEl>
                                              <p:pRg st="0" end="0"/>
                                            </p:txEl>
                                          </p:spTgt>
                                        </p:tgtEl>
                                      </p:cBhvr>
                                    </p:animEffect>
                                    <p:anim calcmode="lin" valueType="num">
                                      <p:cBhvr>
                                        <p:cTn id="8" dur="1000" fill="hold"/>
                                        <p:tgtEl>
                                          <p:spTgt spid="365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55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65571">
                                            <p:txEl>
                                              <p:pRg st="1" end="1"/>
                                            </p:txEl>
                                          </p:spTgt>
                                        </p:tgtEl>
                                        <p:attrNameLst>
                                          <p:attrName>style.visibility</p:attrName>
                                        </p:attrNameLst>
                                      </p:cBhvr>
                                      <p:to>
                                        <p:strVal val="visible"/>
                                      </p:to>
                                    </p:set>
                                    <p:anim calcmode="lin" valueType="num">
                                      <p:cBhvr>
                                        <p:cTn id="14" dur="500" fill="hold"/>
                                        <p:tgtEl>
                                          <p:spTgt spid="3655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557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655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55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557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365571">
                                            <p:txEl>
                                              <p:pRg st="2" end="2"/>
                                            </p:txEl>
                                          </p:spTgt>
                                        </p:tgtEl>
                                        <p:attrNameLst>
                                          <p:attrName>style.visibility</p:attrName>
                                        </p:attrNameLst>
                                      </p:cBhvr>
                                      <p:to>
                                        <p:strVal val="visible"/>
                                      </p:to>
                                    </p:set>
                                    <p:animEffect transition="in" filter="fade">
                                      <p:cBhvr>
                                        <p:cTn id="23" dur="1000"/>
                                        <p:tgtEl>
                                          <p:spTgt spid="365571">
                                            <p:txEl>
                                              <p:pRg st="2" end="2"/>
                                            </p:txEl>
                                          </p:spTgt>
                                        </p:tgtEl>
                                      </p:cBhvr>
                                    </p:animEffect>
                                    <p:anim calcmode="lin" valueType="num">
                                      <p:cBhvr>
                                        <p:cTn id="24" dur="1000" fill="hold"/>
                                        <p:tgtEl>
                                          <p:spTgt spid="365571">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655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65571">
                                            <p:txEl>
                                              <p:pRg st="3" end="3"/>
                                            </p:txEl>
                                          </p:spTgt>
                                        </p:tgtEl>
                                        <p:attrNameLst>
                                          <p:attrName>style.visibility</p:attrName>
                                        </p:attrNameLst>
                                      </p:cBhvr>
                                      <p:to>
                                        <p:strVal val="visible"/>
                                      </p:to>
                                    </p:set>
                                    <p:anim calcmode="lin" valueType="num">
                                      <p:cBhvr>
                                        <p:cTn id="30" dur="500" fill="hold"/>
                                        <p:tgtEl>
                                          <p:spTgt spid="3655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65571">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655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655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65571">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nodeType="clickEffect">
                                  <p:stCondLst>
                                    <p:cond delay="0"/>
                                  </p:stCondLst>
                                  <p:childTnLst>
                                    <p:set>
                                      <p:cBhvr>
                                        <p:cTn id="38" dur="1" fill="hold">
                                          <p:stCondLst>
                                            <p:cond delay="0"/>
                                          </p:stCondLst>
                                        </p:cTn>
                                        <p:tgtEl>
                                          <p:spTgt spid="365571">
                                            <p:txEl>
                                              <p:pRg st="4" end="4"/>
                                            </p:txEl>
                                          </p:spTgt>
                                        </p:tgtEl>
                                        <p:attrNameLst>
                                          <p:attrName>style.visibility</p:attrName>
                                        </p:attrNameLst>
                                      </p:cBhvr>
                                      <p:to>
                                        <p:strVal val="visible"/>
                                      </p:to>
                                    </p:set>
                                    <p:animEffect transition="in" filter="fade">
                                      <p:cBhvr>
                                        <p:cTn id="39" dur="1000"/>
                                        <p:tgtEl>
                                          <p:spTgt spid="365571">
                                            <p:txEl>
                                              <p:pRg st="4" end="4"/>
                                            </p:txEl>
                                          </p:spTgt>
                                        </p:tgtEl>
                                      </p:cBhvr>
                                    </p:animEffect>
                                    <p:anim calcmode="lin" valueType="num">
                                      <p:cBhvr>
                                        <p:cTn id="40" dur="1000" fill="hold"/>
                                        <p:tgtEl>
                                          <p:spTgt spid="365571">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655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365571">
                                            <p:txEl>
                                              <p:pRg st="5" end="5"/>
                                            </p:txEl>
                                          </p:spTgt>
                                        </p:tgtEl>
                                        <p:attrNameLst>
                                          <p:attrName>style.visibility</p:attrName>
                                        </p:attrNameLst>
                                      </p:cBhvr>
                                      <p:to>
                                        <p:strVal val="visible"/>
                                      </p:to>
                                    </p:set>
                                    <p:anim calcmode="lin" valueType="num">
                                      <p:cBhvr>
                                        <p:cTn id="46" dur="500" fill="hold"/>
                                        <p:tgtEl>
                                          <p:spTgt spid="36557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65571">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6557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6557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65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219200" y="1219200"/>
            <a:ext cx="3962400" cy="5410200"/>
          </a:xfrm>
        </p:spPr>
        <p:txBody>
          <a:bodyPr/>
          <a:lstStyle/>
          <a:p>
            <a:pPr>
              <a:buClrTx/>
              <a:buFontTx/>
              <a:buNone/>
            </a:pPr>
            <a:r>
              <a:rPr lang="zh-CN" altLang="en-US" b="1">
                <a:latin typeface="Arial" pitchFamily="34" charset="0"/>
                <a:ea typeface="SimSun" pitchFamily="2" charset="-122"/>
              </a:rPr>
              <a:t>赞成</a:t>
            </a:r>
          </a:p>
          <a:p>
            <a:r>
              <a:rPr lang="zh-CN" altLang="en-US" b="1">
                <a:solidFill>
                  <a:schemeClr val="accent1"/>
                </a:solidFill>
                <a:latin typeface="Arial" pitchFamily="34" charset="0"/>
                <a:ea typeface="SimSun" pitchFamily="2" charset="-122"/>
              </a:rPr>
              <a:t>十四世纪没有迦南地大破坏的痕迹</a:t>
            </a:r>
            <a:r>
              <a:rPr lang="zh-CN" altLang="en-US" b="1">
                <a:latin typeface="Arial" pitchFamily="34" charset="0"/>
                <a:ea typeface="SimSun" pitchFamily="2" charset="-122"/>
              </a:rPr>
              <a:t>。这些城市还存在。</a:t>
            </a:r>
            <a:endParaRPr lang="en-US" altLang="en-US" b="1">
              <a:latin typeface="Arial" pitchFamily="34" charset="0"/>
            </a:endParaRPr>
          </a:p>
          <a:p>
            <a:endParaRPr lang="en-US" altLang="en-US" b="1">
              <a:latin typeface="Arial" pitchFamily="34" charset="0"/>
            </a:endParaRPr>
          </a:p>
          <a:p>
            <a:r>
              <a:rPr lang="zh-CN" altLang="en-US" b="1">
                <a:latin typeface="Arial" pitchFamily="34" charset="0"/>
                <a:ea typeface="SimSun" pitchFamily="2" charset="-122"/>
              </a:rPr>
              <a:t>考古得到的资料证实了在巴勒斯坦的伯特利，拉吉及底壁在</a:t>
            </a:r>
            <a:r>
              <a:rPr lang="zh-CN" altLang="en-US" b="1">
                <a:solidFill>
                  <a:schemeClr val="accent1"/>
                </a:solidFill>
                <a:latin typeface="Arial" pitchFamily="34" charset="0"/>
                <a:ea typeface="SimSun" pitchFamily="2" charset="-122"/>
              </a:rPr>
              <a:t>公元前</a:t>
            </a:r>
            <a:r>
              <a:rPr lang="en-US" altLang="zh-CN" b="1">
                <a:solidFill>
                  <a:schemeClr val="accent1"/>
                </a:solidFill>
                <a:latin typeface="Arial" pitchFamily="34" charset="0"/>
                <a:ea typeface="SimSun" pitchFamily="2" charset="-122"/>
              </a:rPr>
              <a:t>1250</a:t>
            </a:r>
            <a:r>
              <a:rPr lang="zh-CN" altLang="en-US" b="1">
                <a:solidFill>
                  <a:schemeClr val="accent1"/>
                </a:solidFill>
                <a:latin typeface="Arial" pitchFamily="34" charset="0"/>
                <a:ea typeface="SimSun" pitchFamily="2" charset="-122"/>
              </a:rPr>
              <a:t>至</a:t>
            </a:r>
            <a:r>
              <a:rPr lang="en-US" altLang="zh-CN" b="1">
                <a:solidFill>
                  <a:schemeClr val="accent1"/>
                </a:solidFill>
                <a:latin typeface="Arial" pitchFamily="34" charset="0"/>
                <a:ea typeface="SimSun" pitchFamily="2" charset="-122"/>
              </a:rPr>
              <a:t>1200</a:t>
            </a:r>
            <a:r>
              <a:rPr lang="zh-CN" altLang="en-US" b="1">
                <a:solidFill>
                  <a:schemeClr val="accent1"/>
                </a:solidFill>
                <a:latin typeface="Arial" pitchFamily="34" charset="0"/>
                <a:ea typeface="SimSun" pitchFamily="2" charset="-122"/>
              </a:rPr>
              <a:t>之间被毁</a:t>
            </a:r>
            <a:r>
              <a:rPr lang="zh-CN" altLang="en-US" b="1">
                <a:latin typeface="Arial" pitchFamily="34" charset="0"/>
                <a:ea typeface="SimSun" pitchFamily="2" charset="-122"/>
              </a:rPr>
              <a:t>。一定是被以色列征服。</a:t>
            </a:r>
            <a:endParaRPr lang="en-US" altLang="en-US" b="1">
              <a:latin typeface="Arial" pitchFamily="34" charset="0"/>
            </a:endParaRPr>
          </a:p>
        </p:txBody>
      </p:sp>
      <p:sp>
        <p:nvSpPr>
          <p:cNvPr id="65539" name="Rectangle 3"/>
          <p:cNvSpPr>
            <a:spLocks noGrp="1" noChangeArrowheads="1"/>
          </p:cNvSpPr>
          <p:nvPr>
            <p:ph type="body" sz="half" idx="2"/>
          </p:nvPr>
        </p:nvSpPr>
        <p:spPr>
          <a:xfrm>
            <a:off x="5257800" y="1219200"/>
            <a:ext cx="3733800" cy="4495800"/>
          </a:xfrm>
        </p:spPr>
        <p:txBody>
          <a:bodyPr/>
          <a:lstStyle/>
          <a:p>
            <a:pPr>
              <a:buClrTx/>
              <a:buFontTx/>
              <a:buNone/>
            </a:pPr>
            <a:r>
              <a:rPr lang="zh-CN" altLang="en-US" b="1">
                <a:latin typeface="Arial" pitchFamily="34" charset="0"/>
                <a:ea typeface="SimSun" pitchFamily="2" charset="-122"/>
              </a:rPr>
              <a:t>不赞成</a:t>
            </a:r>
          </a:p>
          <a:p>
            <a:r>
              <a:rPr lang="zh-CN" altLang="en-US" b="1">
                <a:latin typeface="Arial" pitchFamily="34" charset="0"/>
                <a:ea typeface="SimSun" pitchFamily="2" charset="-122"/>
              </a:rPr>
              <a:t>以色列人在征服时没有</a:t>
            </a:r>
            <a:r>
              <a:rPr lang="zh-CN" altLang="en-US" b="1">
                <a:solidFill>
                  <a:schemeClr val="accent1"/>
                </a:solidFill>
                <a:latin typeface="Arial" pitchFamily="34" charset="0"/>
                <a:ea typeface="SimSun" pitchFamily="2" charset="-122"/>
              </a:rPr>
              <a:t>任何物质上的破坏</a:t>
            </a:r>
            <a:r>
              <a:rPr lang="zh-CN" altLang="en-US" b="1">
                <a:latin typeface="Arial" pitchFamily="34" charset="0"/>
                <a:ea typeface="SimSun" pitchFamily="2" charset="-122"/>
              </a:rPr>
              <a:t>，除了耶利哥，艾城及夏琐</a:t>
            </a:r>
            <a:r>
              <a:rPr lang="en-US" altLang="en-US" b="1">
                <a:latin typeface="Arial" pitchFamily="34" charset="0"/>
              </a:rPr>
              <a:t>(</a:t>
            </a:r>
            <a:r>
              <a:rPr lang="zh-CN" altLang="en-US" b="1">
                <a:latin typeface="Arial" pitchFamily="34" charset="0"/>
                <a:ea typeface="SimSun" pitchFamily="2" charset="-122"/>
              </a:rPr>
              <a:t>书</a:t>
            </a:r>
            <a:r>
              <a:rPr lang="en-US" altLang="en-US" b="1">
                <a:latin typeface="Arial" pitchFamily="34" charset="0"/>
              </a:rPr>
              <a:t>24:13)</a:t>
            </a:r>
          </a:p>
          <a:p>
            <a:pPr>
              <a:buFont typeface="Symbol" pitchFamily="18" charset="2"/>
              <a:buNone/>
            </a:pPr>
            <a:endParaRPr lang="en-US" altLang="en-US" sz="1000" b="1">
              <a:latin typeface="Arial" pitchFamily="34" charset="0"/>
            </a:endParaRPr>
          </a:p>
          <a:p>
            <a:r>
              <a:rPr lang="zh-CN" altLang="en-US" b="1">
                <a:latin typeface="Arial" pitchFamily="34" charset="0"/>
                <a:ea typeface="SimSun" pitchFamily="2" charset="-122"/>
              </a:rPr>
              <a:t>可能是</a:t>
            </a:r>
            <a:r>
              <a:rPr lang="zh-CN" altLang="en-US" b="1">
                <a:solidFill>
                  <a:schemeClr val="accent1"/>
                </a:solidFill>
                <a:latin typeface="Arial" pitchFamily="34" charset="0"/>
                <a:ea typeface="SimSun" pitchFamily="2" charset="-122"/>
              </a:rPr>
              <a:t>埃及征服</a:t>
            </a:r>
            <a:r>
              <a:rPr lang="en-US" altLang="zh-CN" b="1">
                <a:latin typeface="Arial" pitchFamily="34" charset="0"/>
                <a:ea typeface="SimSun" pitchFamily="2" charset="-122"/>
              </a:rPr>
              <a:t>(</a:t>
            </a:r>
            <a:r>
              <a:rPr lang="zh-CN" altLang="en-US" b="1">
                <a:latin typeface="Arial" pitchFamily="34" charset="0"/>
                <a:ea typeface="SimSun" pitchFamily="2" charset="-122"/>
              </a:rPr>
              <a:t>马尼他法老</a:t>
            </a:r>
            <a:r>
              <a:rPr lang="en-US" altLang="zh-CN" b="1">
                <a:latin typeface="Arial" pitchFamily="34" charset="0"/>
                <a:ea typeface="SimSun" pitchFamily="2" charset="-122"/>
              </a:rPr>
              <a:t>)</a:t>
            </a:r>
            <a:r>
              <a:rPr lang="zh-CN" altLang="en-US" b="1">
                <a:latin typeface="Arial" pitchFamily="34" charset="0"/>
                <a:ea typeface="SimSun" pitchFamily="2" charset="-122"/>
              </a:rPr>
              <a:t>时被破坏</a:t>
            </a:r>
            <a:r>
              <a:rPr lang="en-US" altLang="en-US" b="1">
                <a:solidFill>
                  <a:schemeClr val="accent1"/>
                </a:solidFill>
                <a:latin typeface="Arial" pitchFamily="34" charset="0"/>
              </a:rPr>
              <a:t> </a:t>
            </a:r>
            <a:endParaRPr lang="en-US" altLang="en-US" b="1">
              <a:latin typeface="Arial" pitchFamily="34" charset="0"/>
            </a:endParaRPr>
          </a:p>
        </p:txBody>
      </p:sp>
      <p:sp>
        <p:nvSpPr>
          <p:cNvPr id="65540" name="Rectangle 4"/>
          <p:cNvSpPr>
            <a:spLocks noGrp="1" noChangeArrowheads="1"/>
          </p:cNvSpPr>
          <p:nvPr>
            <p:ph type="title"/>
          </p:nvPr>
        </p:nvSpPr>
        <p:spPr>
          <a:xfrm>
            <a:off x="1219200" y="76200"/>
            <a:ext cx="7772400" cy="1206500"/>
          </a:xfrm>
          <a:noFill/>
          <a:ln/>
        </p:spPr>
        <p:txBody>
          <a:bodyPr/>
          <a:lstStyle/>
          <a:p>
            <a:pPr algn="ctr"/>
            <a:r>
              <a:rPr lang="zh-CN" altLang="en-US" b="1">
                <a:latin typeface="Arial" pitchFamily="34" charset="0"/>
                <a:ea typeface="SimSun" pitchFamily="2" charset="-122"/>
              </a:rPr>
              <a:t>迟期出埃及（</a:t>
            </a:r>
            <a:r>
              <a:rPr lang="en-US" altLang="zh-CN" b="1">
                <a:latin typeface="Arial" pitchFamily="34" charset="0"/>
                <a:ea typeface="SimSun" pitchFamily="2" charset="-122"/>
              </a:rPr>
              <a:t>1266-1299</a:t>
            </a:r>
            <a:r>
              <a:rPr lang="zh-CN" altLang="en-US" b="1">
                <a:latin typeface="Arial" pitchFamily="34" charset="0"/>
                <a:ea typeface="SimSun" pitchFamily="2" charset="-122"/>
              </a:rPr>
              <a:t>年）</a:t>
            </a:r>
            <a:endParaRPr lang="en-US" altLang="en-US" b="1">
              <a:latin typeface="Arial" pitchFamily="34" charset="0"/>
              <a:ea typeface="SimSun" pitchFamily="2" charset="-122"/>
            </a:endParaRPr>
          </a:p>
        </p:txBody>
      </p:sp>
      <p:sp>
        <p:nvSpPr>
          <p:cNvPr id="65541" name="Text Box 5"/>
          <p:cNvSpPr txBox="1">
            <a:spLocks noChangeArrowheads="1"/>
          </p:cNvSpPr>
          <p:nvPr/>
        </p:nvSpPr>
        <p:spPr bwMode="auto">
          <a:xfrm>
            <a:off x="8305800" y="76200"/>
            <a:ext cx="70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70h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P spid="6553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较为迟日期理论的论据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extLst>
      <p:ext uri="{BB962C8B-B14F-4D97-AF65-F5344CB8AC3E}">
        <p14:creationId xmlns:p14="http://schemas.microsoft.com/office/powerpoint/2010/main" val="3698032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3600" dirty="0"/>
              <a:t>较为迟日期理论的圣经论据</a:t>
            </a:r>
            <a:endParaRPr lang="en-US" sz="3800" dirty="0">
              <a:cs typeface="+mj-cs"/>
            </a:endParaRPr>
          </a:p>
        </p:txBody>
      </p:sp>
      <p:sp>
        <p:nvSpPr>
          <p:cNvPr id="9219" name="Rectangle 3"/>
          <p:cNvSpPr>
            <a:spLocks noGrp="1" noChangeArrowheads="1"/>
          </p:cNvSpPr>
          <p:nvPr>
            <p:ph type="body" idx="1"/>
          </p:nvPr>
        </p:nvSpPr>
        <p:spPr>
          <a:xfrm>
            <a:off x="2590800" y="2174875"/>
            <a:ext cx="4800600" cy="2625725"/>
          </a:xfrm>
        </p:spPr>
        <p:txBody>
          <a:bodyPr/>
          <a:lstStyle/>
          <a:p>
            <a:pPr eaLnBrk="1" hangingPunct="1">
              <a:defRPr/>
            </a:pPr>
            <a:r>
              <a:rPr lang="en-US" sz="2800" dirty="0">
                <a:cs typeface="+mn-cs"/>
              </a:rPr>
              <a:t>旧约</a:t>
            </a:r>
          </a:p>
          <a:p>
            <a:pPr eaLnBrk="1" hangingPunct="1">
              <a:defRPr/>
            </a:pPr>
            <a:endParaRPr lang="en-US" sz="2800" dirty="0">
              <a:cs typeface="+mn-cs"/>
            </a:endParaRPr>
          </a:p>
          <a:p>
            <a:pPr eaLnBrk="1" hangingPunct="1">
              <a:defRPr/>
            </a:pPr>
            <a:r>
              <a:rPr lang="en-US" sz="2800" dirty="0">
                <a:cs typeface="+mn-cs"/>
              </a:rPr>
              <a:t>列王纪上6:1</a:t>
            </a:r>
          </a:p>
          <a:p>
            <a:pPr eaLnBrk="1" hangingPunct="1">
              <a:defRPr/>
            </a:pPr>
            <a:endParaRPr lang="en-US" sz="2800" dirty="0">
              <a:cs typeface="+mn-cs"/>
            </a:endParaRPr>
          </a:p>
          <a:p>
            <a:pPr eaLnBrk="1" hangingPunct="1">
              <a:defRPr/>
            </a:pPr>
            <a:r>
              <a:rPr lang="en-US" sz="2800" dirty="0">
                <a:cs typeface="+mn-cs"/>
              </a:rPr>
              <a:t>出埃及2:23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3"/>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1000"/>
                                        <p:tgtEl>
                                          <p:spTgt spid="9219">
                                            <p:txEl>
                                              <p:pRg st="0" end="0"/>
                                            </p:txEl>
                                          </p:spTgt>
                                        </p:tgtEl>
                                      </p:cBhvr>
                                    </p:animEffect>
                                    <p:anim calcmode="lin" valueType="num">
                                      <p:cBhvr>
                                        <p:cTn id="15"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fade">
                                      <p:cBhvr>
                                        <p:cTn id="28" dur="1000"/>
                                        <p:tgtEl>
                                          <p:spTgt spid="9219">
                                            <p:txEl>
                                              <p:pRg st="4" end="4"/>
                                            </p:txEl>
                                          </p:spTgt>
                                        </p:tgtEl>
                                      </p:cBhvr>
                                    </p:animEffect>
                                    <p:anim calcmode="lin" valueType="num">
                                      <p:cBhvr>
                                        <p:cTn id="29"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eaLnBrk="1" hangingPunct="1">
              <a:defRPr/>
            </a:pPr>
            <a:r>
              <a:rPr lang="en-US" dirty="0">
                <a:cs typeface="+mj-cs"/>
              </a:rPr>
              <a:t>旧约</a:t>
            </a:r>
          </a:p>
        </p:txBody>
      </p:sp>
      <p:sp>
        <p:nvSpPr>
          <p:cNvPr id="351235" name="Rectangle 3"/>
          <p:cNvSpPr>
            <a:spLocks noGrp="1" noChangeArrowheads="1"/>
          </p:cNvSpPr>
          <p:nvPr>
            <p:ph type="body" idx="1"/>
          </p:nvPr>
        </p:nvSpPr>
        <p:spPr>
          <a:xfrm>
            <a:off x="457200" y="1600200"/>
            <a:ext cx="8229600" cy="2514600"/>
          </a:xfrm>
        </p:spPr>
        <p:txBody>
          <a:bodyPr/>
          <a:lstStyle/>
          <a:p>
            <a:pPr eaLnBrk="1" hangingPunct="1">
              <a:lnSpc>
                <a:spcPct val="90000"/>
              </a:lnSpc>
              <a:defRPr/>
            </a:pPr>
            <a:r>
              <a:rPr lang="en-US" sz="3600" dirty="0" err="1">
                <a:cs typeface="+mn-cs"/>
              </a:rPr>
              <a:t>旧约里没有提到</a:t>
            </a:r>
            <a:r>
              <a:rPr lang="en-US" sz="3600" dirty="0" err="1"/>
              <a:t>塞提一世</a:t>
            </a:r>
            <a:r>
              <a:rPr lang="en-US" sz="3600" dirty="0" err="1">
                <a:cs typeface="+mn-cs"/>
              </a:rPr>
              <a:t>Seti</a:t>
            </a:r>
            <a:r>
              <a:rPr lang="en-US" sz="3600" dirty="0">
                <a:cs typeface="+mn-cs"/>
              </a:rPr>
              <a:t> I (1318-1304 B.C.)</a:t>
            </a:r>
            <a:r>
              <a:rPr lang="en-US" sz="3600" dirty="0" err="1">
                <a:cs typeface="+mn-cs"/>
              </a:rPr>
              <a:t>或拉姆二世Rameses</a:t>
            </a:r>
            <a:r>
              <a:rPr lang="en-US" sz="3600" dirty="0">
                <a:cs typeface="+mn-cs"/>
              </a:rPr>
              <a:t> II (1304-1237 B.C.) 侵入</a:t>
            </a:r>
            <a:r>
              <a:rPr lang="zh-TW" altLang="en-US" sz="3600" dirty="0">
                <a:cs typeface="+mn-cs"/>
              </a:rPr>
              <a:t>巴勒斯坦</a:t>
            </a:r>
            <a:r>
              <a:rPr lang="en-US" sz="3600" dirty="0">
                <a:cs typeface="+mn-cs"/>
              </a:rPr>
              <a:t>, 原因可能是以色列当时並没有在</a:t>
            </a:r>
            <a:r>
              <a:rPr lang="zh-TW" altLang="en-US" sz="3600" dirty="0">
                <a:cs typeface="+mn-cs"/>
              </a:rPr>
              <a:t>巴勒斯坦</a:t>
            </a:r>
            <a:r>
              <a:rPr lang="en-US" altLang="zh-TW" sz="3600" dirty="0">
                <a:cs typeface="+mn-cs"/>
              </a:rPr>
              <a:t>.</a:t>
            </a:r>
            <a:endParaRPr lang="en-US" sz="360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51234"/>
                                        </p:tgtEl>
                                        <p:attrNameLst>
                                          <p:attrName>style.visibility</p:attrName>
                                        </p:attrNameLst>
                                      </p:cBhvr>
                                      <p:to>
                                        <p:strVal val="visible"/>
                                      </p:to>
                                    </p:set>
                                    <p:anim calcmode="lin" valueType="num">
                                      <p:cBhvr>
                                        <p:cTn id="7" dur="1000" fill="hold"/>
                                        <p:tgtEl>
                                          <p:spTgt spid="351234"/>
                                        </p:tgtEl>
                                        <p:attrNameLst>
                                          <p:attrName>ppt_w</p:attrName>
                                        </p:attrNameLst>
                                      </p:cBhvr>
                                      <p:tavLst>
                                        <p:tav tm="0">
                                          <p:val>
                                            <p:strVal val="#ppt_w+.3"/>
                                          </p:val>
                                        </p:tav>
                                        <p:tav tm="100000">
                                          <p:val>
                                            <p:strVal val="#ppt_w"/>
                                          </p:val>
                                        </p:tav>
                                      </p:tavLst>
                                    </p:anim>
                                    <p:anim calcmode="lin" valueType="num">
                                      <p:cBhvr>
                                        <p:cTn id="8" dur="1000" fill="hold"/>
                                        <p:tgtEl>
                                          <p:spTgt spid="351234"/>
                                        </p:tgtEl>
                                        <p:attrNameLst>
                                          <p:attrName>ppt_h</p:attrName>
                                        </p:attrNameLst>
                                      </p:cBhvr>
                                      <p:tavLst>
                                        <p:tav tm="0">
                                          <p:val>
                                            <p:strVal val="#ppt_h"/>
                                          </p:val>
                                        </p:tav>
                                        <p:tav tm="100000">
                                          <p:val>
                                            <p:strVal val="#ppt_h"/>
                                          </p:val>
                                        </p:tav>
                                      </p:tavLst>
                                    </p:anim>
                                    <p:animEffect transition="in" filter="fade">
                                      <p:cBhvr>
                                        <p:cTn id="9" dur="1000"/>
                                        <p:tgtEl>
                                          <p:spTgt spid="3512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51235">
                                            <p:txEl>
                                              <p:pRg st="0" end="0"/>
                                            </p:txEl>
                                          </p:spTgt>
                                        </p:tgtEl>
                                        <p:attrNameLst>
                                          <p:attrName>style.visibility</p:attrName>
                                        </p:attrNameLst>
                                      </p:cBhvr>
                                      <p:to>
                                        <p:strVal val="visible"/>
                                      </p:to>
                                    </p:set>
                                    <p:anim calcmode="lin" valueType="num">
                                      <p:cBhvr>
                                        <p:cTn id="14" dur="500" fill="hold"/>
                                        <p:tgtEl>
                                          <p:spTgt spid="35123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51235">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51235">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51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512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zh-CN" altLang="en-US" b="1">
                <a:ea typeface="SimSun" pitchFamily="2" charset="-122"/>
              </a:rPr>
              <a:t>小组讨论</a:t>
            </a:r>
            <a:endParaRPr lang="en-US" altLang="en-US" b="1"/>
          </a:p>
        </p:txBody>
      </p:sp>
      <p:sp>
        <p:nvSpPr>
          <p:cNvPr id="180227" name="Rectangle 3"/>
          <p:cNvSpPr>
            <a:spLocks noGrp="1" noChangeArrowheads="1"/>
          </p:cNvSpPr>
          <p:nvPr>
            <p:ph type="body" sz="half" idx="1"/>
          </p:nvPr>
        </p:nvSpPr>
        <p:spPr/>
        <p:txBody>
          <a:bodyPr/>
          <a:lstStyle/>
          <a:p>
            <a:r>
              <a:rPr lang="zh-CN" altLang="en-US" sz="3200" b="1">
                <a:ea typeface="SimSun" pitchFamily="2" charset="-122"/>
              </a:rPr>
              <a:t>列上</a:t>
            </a:r>
            <a:r>
              <a:rPr lang="en-US" altLang="zh-CN" sz="3200" b="1">
                <a:ea typeface="SimSun" pitchFamily="2" charset="-122"/>
              </a:rPr>
              <a:t>6:1</a:t>
            </a:r>
            <a:r>
              <a:rPr lang="zh-CN" altLang="en-US" sz="3200" b="1">
                <a:ea typeface="SimSun" pitchFamily="2" charset="-122"/>
              </a:rPr>
              <a:t>如何协助出埃及记的日期？ </a:t>
            </a:r>
            <a:endParaRPr lang="en-US" altLang="en-US" sz="3200" b="1"/>
          </a:p>
          <a:p>
            <a:endParaRPr lang="en-US" altLang="en-US" sz="3200" b="1"/>
          </a:p>
          <a:p>
            <a:pPr>
              <a:buFont typeface="Symbol" pitchFamily="18" charset="2"/>
              <a:buNone/>
            </a:pPr>
            <a:r>
              <a:rPr lang="en-US" altLang="en-US" sz="3200" b="1"/>
              <a:t>	</a:t>
            </a:r>
            <a:r>
              <a:rPr lang="en-US" altLang="zh-CN" sz="3200" b="1">
                <a:ea typeface="SimSun" pitchFamily="2" charset="-122"/>
              </a:rPr>
              <a:t>(</a:t>
            </a:r>
            <a:r>
              <a:rPr lang="zh-CN" altLang="en-US" sz="3200" b="1">
                <a:ea typeface="SimSun" pitchFamily="2" charset="-122"/>
              </a:rPr>
              <a:t>所罗门在公元前</a:t>
            </a:r>
            <a:r>
              <a:rPr lang="en-US" altLang="zh-CN" sz="3200" b="1">
                <a:ea typeface="SimSun" pitchFamily="2" charset="-122"/>
              </a:rPr>
              <a:t>971</a:t>
            </a:r>
            <a:r>
              <a:rPr lang="zh-CN" altLang="en-US" sz="3200" b="1">
                <a:ea typeface="SimSun" pitchFamily="2" charset="-122"/>
              </a:rPr>
              <a:t>年开始统治</a:t>
            </a:r>
            <a:r>
              <a:rPr lang="en-US" altLang="zh-CN" sz="3200" b="1">
                <a:ea typeface="SimSun" pitchFamily="2" charset="-122"/>
              </a:rPr>
              <a:t>)</a:t>
            </a:r>
            <a:endParaRPr lang="en-US" altLang="en-US" sz="3200" b="1"/>
          </a:p>
        </p:txBody>
      </p:sp>
      <p:sp>
        <p:nvSpPr>
          <p:cNvPr id="180228" name="Rectangle 4"/>
          <p:cNvSpPr>
            <a:spLocks noGrp="1" noChangeArrowheads="1"/>
          </p:cNvSpPr>
          <p:nvPr>
            <p:ph type="body" sz="half" idx="2"/>
          </p:nvPr>
        </p:nvSpPr>
        <p:spPr/>
        <p:txBody>
          <a:bodyPr/>
          <a:lstStyle/>
          <a:p>
            <a:r>
              <a:rPr lang="zh-CN" altLang="en-US" sz="3200" b="1">
                <a:ea typeface="SimSun" pitchFamily="2" charset="-122"/>
              </a:rPr>
              <a:t>士师记</a:t>
            </a:r>
            <a:r>
              <a:rPr lang="en-US" altLang="en-US" sz="3200" b="1"/>
              <a:t>11:26</a:t>
            </a:r>
            <a:r>
              <a:rPr lang="zh-CN" altLang="en-US" sz="3200" b="1">
                <a:ea typeface="SimSun" pitchFamily="2" charset="-122"/>
              </a:rPr>
              <a:t>如何协助出埃及记的日期？ </a:t>
            </a:r>
            <a:endParaRPr lang="en-US" altLang="en-US" sz="3200" b="1"/>
          </a:p>
          <a:p>
            <a:pPr>
              <a:buFont typeface="Symbol" pitchFamily="18" charset="2"/>
              <a:buNone/>
            </a:pPr>
            <a:r>
              <a:rPr lang="en-US" altLang="en-US" sz="3200" b="1"/>
              <a:t>	(</a:t>
            </a:r>
            <a:r>
              <a:rPr lang="ja-JP" altLang="en-US" sz="3200" b="1">
                <a:ea typeface="ＭＳ Ｐゴシック" pitchFamily="34" charset="-128"/>
              </a:rPr>
              <a:t>耶弗他</a:t>
            </a:r>
            <a:r>
              <a:rPr lang="zh-CN" altLang="en-US" sz="3200" b="1">
                <a:ea typeface="SimSun" pitchFamily="2" charset="-122"/>
              </a:rPr>
              <a:t>大约活于公元前</a:t>
            </a:r>
            <a:r>
              <a:rPr lang="en-US" altLang="en-US" sz="3200" b="1"/>
              <a:t>1100</a:t>
            </a:r>
            <a:r>
              <a:rPr lang="zh-CN" altLang="en-US" sz="3200" b="1">
                <a:ea typeface="SimSun" pitchFamily="2" charset="-122"/>
              </a:rPr>
              <a:t>年</a:t>
            </a:r>
            <a:r>
              <a:rPr lang="en-US" altLang="en-US" sz="3200" b="1"/>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457200" y="0"/>
            <a:ext cx="8229600" cy="838200"/>
          </a:xfrm>
        </p:spPr>
        <p:txBody>
          <a:bodyPr/>
          <a:lstStyle/>
          <a:p>
            <a:pPr eaLnBrk="1" hangingPunct="1">
              <a:defRPr/>
            </a:pPr>
            <a:r>
              <a:rPr lang="en-US" dirty="0">
                <a:cs typeface="+mj-cs"/>
              </a:rPr>
              <a:t>列上6:1</a:t>
            </a:r>
          </a:p>
        </p:txBody>
      </p:sp>
      <p:sp>
        <p:nvSpPr>
          <p:cNvPr id="362499" name="Rectangle 3"/>
          <p:cNvSpPr>
            <a:spLocks noGrp="1" noChangeArrowheads="1"/>
          </p:cNvSpPr>
          <p:nvPr>
            <p:ph type="body" idx="1"/>
          </p:nvPr>
        </p:nvSpPr>
        <p:spPr>
          <a:xfrm>
            <a:off x="152400" y="838200"/>
            <a:ext cx="8763000" cy="2590800"/>
          </a:xfrm>
          <a:solidFill>
            <a:schemeClr val="accent6"/>
          </a:solidFill>
        </p:spPr>
        <p:txBody>
          <a:bodyPr/>
          <a:lstStyle/>
          <a:p>
            <a:pPr eaLnBrk="1" hangingPunct="1">
              <a:defRPr/>
            </a:pPr>
            <a:r>
              <a:rPr lang="en-US" sz="3600" dirty="0">
                <a:cs typeface="+mn-cs"/>
              </a:rPr>
              <a:t>"</a:t>
            </a:r>
            <a:r>
              <a:rPr lang="en-US" sz="3600" dirty="0">
                <a:effectLst/>
              </a:rPr>
              <a:t>以 色 列 人 出 埃 及 地 后 四 百 八 十 年 ， 所 罗 门 作 以 色 列 王 第 四 年 西 弗 月 ， 就 是 二 月 ， 开 工 建 造 耶 和 华 的 殿 。</a:t>
            </a:r>
          </a:p>
        </p:txBody>
      </p:sp>
      <p:sp>
        <p:nvSpPr>
          <p:cNvPr id="362502" name="Text Box 6"/>
          <p:cNvSpPr txBox="1">
            <a:spLocks noChangeArrowheads="1"/>
          </p:cNvSpPr>
          <p:nvPr/>
        </p:nvSpPr>
        <p:spPr bwMode="auto">
          <a:xfrm>
            <a:off x="381000" y="3582988"/>
            <a:ext cx="876300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effectLst>
                  <a:outerShdw blurRad="50800" dist="38100" dir="2700000">
                    <a:srgbClr val="000000">
                      <a:alpha val="43000"/>
                    </a:srgbClr>
                  </a:outerShdw>
                </a:effectLst>
                <a:cs typeface="+mn-cs"/>
              </a:rPr>
              <a:t>480年是12代的代表数据.因为一代是25年,实际的数字应该是300年.</a:t>
            </a:r>
          </a:p>
          <a:p>
            <a:pPr>
              <a:defRPr/>
            </a:pPr>
            <a:r>
              <a:rPr lang="en-US" dirty="0">
                <a:effectLst>
                  <a:outerShdw blurRad="38100" dist="38100" dir="2700000" algn="tl">
                    <a:srgbClr val="000000"/>
                  </a:outerShdw>
                </a:effectLst>
                <a:cs typeface="+mn-cs"/>
              </a:rPr>
              <a:t>                           </a:t>
            </a:r>
            <a:r>
              <a:rPr lang="en-US" sz="3200" dirty="0">
                <a:effectLst>
                  <a:outerShdw blurRad="38100" dist="38100" dir="2700000" algn="tl">
                    <a:srgbClr val="000000"/>
                  </a:outerShdw>
                </a:effectLst>
                <a:cs typeface="+mn-cs"/>
              </a:rPr>
              <a:t>966/ 960/ 957 B.C.</a:t>
            </a:r>
          </a:p>
          <a:p>
            <a:pPr>
              <a:defRPr/>
            </a:pPr>
            <a:r>
              <a:rPr lang="en-US" sz="3200" dirty="0">
                <a:effectLst>
                  <a:outerShdw blurRad="38100" dist="38100" dir="2700000" algn="tl">
                    <a:srgbClr val="000000"/>
                  </a:outerShdw>
                </a:effectLst>
                <a:cs typeface="+mn-cs"/>
              </a:rPr>
              <a:t>               </a:t>
            </a:r>
            <a:r>
              <a:rPr lang="en-US" sz="3200" u="sng" dirty="0">
                <a:effectLst>
                  <a:outerShdw blurRad="38100" dist="38100" dir="2700000" algn="tl">
                    <a:srgbClr val="000000"/>
                  </a:outerShdw>
                </a:effectLst>
                <a:cs typeface="+mn-cs"/>
              </a:rPr>
              <a:t>300/ 300/ 300</a:t>
            </a:r>
            <a:r>
              <a:rPr lang="en-US" sz="3200" dirty="0">
                <a:effectLst>
                  <a:outerShdw blurRad="38100" dist="38100" dir="2700000" algn="tl">
                    <a:srgbClr val="000000"/>
                  </a:outerShdw>
                </a:effectLst>
                <a:cs typeface="+mn-cs"/>
              </a:rPr>
              <a:t>  年</a:t>
            </a:r>
          </a:p>
          <a:p>
            <a:pPr>
              <a:defRPr/>
            </a:pPr>
            <a:r>
              <a:rPr lang="en-US" sz="3200" dirty="0">
                <a:effectLst>
                  <a:outerShdw blurRad="38100" dist="38100" dir="2700000" algn="tl">
                    <a:srgbClr val="000000"/>
                  </a:outerShdw>
                </a:effectLst>
                <a:cs typeface="+mn-cs"/>
              </a:rPr>
              <a:t>             1266/1260/1257 B.C.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62502">
                                            <p:txEl>
                                              <p:pRg st="0" end="0"/>
                                            </p:txEl>
                                          </p:spTgt>
                                        </p:tgtEl>
                                        <p:attrNameLst>
                                          <p:attrName>style.visibility</p:attrName>
                                        </p:attrNameLst>
                                      </p:cBhvr>
                                      <p:to>
                                        <p:strVal val="visible"/>
                                      </p:to>
                                    </p:set>
                                    <p:anim calcmode="lin" valueType="num">
                                      <p:cBhvr>
                                        <p:cTn id="7" dur="500" fill="hold"/>
                                        <p:tgtEl>
                                          <p:spTgt spid="3625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250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6250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6250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62502">
                                            <p:txEl>
                                              <p:pRg st="1" end="1"/>
                                            </p:txEl>
                                          </p:spTgt>
                                        </p:tgtEl>
                                        <p:attrNameLst>
                                          <p:attrName>style.visibility</p:attrName>
                                        </p:attrNameLst>
                                      </p:cBhvr>
                                      <p:to>
                                        <p:strVal val="visible"/>
                                      </p:to>
                                    </p:set>
                                    <p:anim calcmode="lin" valueType="num">
                                      <p:cBhvr>
                                        <p:cTn id="15" dur="500" fill="hold"/>
                                        <p:tgtEl>
                                          <p:spTgt spid="36250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62502">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6250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6250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6250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62502">
                                            <p:txEl>
                                              <p:pRg st="2" end="2"/>
                                            </p:txEl>
                                          </p:spTgt>
                                        </p:tgtEl>
                                        <p:attrNameLst>
                                          <p:attrName>style.visibility</p:attrName>
                                        </p:attrNameLst>
                                      </p:cBhvr>
                                      <p:to>
                                        <p:strVal val="visible"/>
                                      </p:to>
                                    </p:set>
                                    <p:anim calcmode="lin" valueType="num">
                                      <p:cBhvr>
                                        <p:cTn id="24" dur="500" fill="hold"/>
                                        <p:tgtEl>
                                          <p:spTgt spid="36250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62502">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36250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6250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62502">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62502">
                                            <p:txEl>
                                              <p:pRg st="3" end="3"/>
                                            </p:txEl>
                                          </p:spTgt>
                                        </p:tgtEl>
                                        <p:attrNameLst>
                                          <p:attrName>style.visibility</p:attrName>
                                        </p:attrNameLst>
                                      </p:cBhvr>
                                      <p:to>
                                        <p:strVal val="visible"/>
                                      </p:to>
                                    </p:set>
                                    <p:anim calcmode="lin" valueType="num">
                                      <p:cBhvr>
                                        <p:cTn id="33" dur="500" fill="hold"/>
                                        <p:tgtEl>
                                          <p:spTgt spid="36250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62502">
                                            <p:txEl>
                                              <p:pRg st="3" end="3"/>
                                            </p:txEl>
                                          </p:spTgt>
                                        </p:tgtEl>
                                        <p:attrNameLst>
                                          <p:attrName>ppt_y</p:attrName>
                                        </p:attrNameLst>
                                      </p:cBhvr>
                                      <p:tavLst>
                                        <p:tav tm="0">
                                          <p:val>
                                            <p:strVal val="#ppt_y"/>
                                          </p:val>
                                        </p:tav>
                                        <p:tav tm="100000">
                                          <p:val>
                                            <p:strVal val="#ppt_y"/>
                                          </p:val>
                                        </p:tav>
                                      </p:tavLst>
                                    </p:anim>
                                    <p:anim calcmode="lin" valueType="num">
                                      <p:cBhvr>
                                        <p:cTn id="35" dur="500" fill="hold"/>
                                        <p:tgtEl>
                                          <p:spTgt spid="36250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6250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625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sz="half" idx="1"/>
          </p:nvPr>
        </p:nvSpPr>
        <p:spPr>
          <a:xfrm>
            <a:off x="1219200" y="1295400"/>
            <a:ext cx="3505200" cy="5257800"/>
          </a:xfrm>
        </p:spPr>
        <p:txBody>
          <a:bodyPr/>
          <a:lstStyle/>
          <a:p>
            <a:pPr eaLnBrk="1" hangingPunct="1">
              <a:lnSpc>
                <a:spcPct val="90000"/>
              </a:lnSpc>
              <a:buFont typeface="Symbol" charset="0"/>
              <a:buNone/>
            </a:pPr>
            <a:r>
              <a:rPr lang="zh-CN" altLang="en-US" sz="2600" b="1" dirty="0">
                <a:latin typeface="Arial" charset="0"/>
                <a:ea typeface="ＭＳ Ｐゴシック" charset="0"/>
                <a:cs typeface="ＭＳ Ｐゴシック" charset="0"/>
              </a:rPr>
              <a:t>赞同</a:t>
            </a:r>
            <a:endParaRPr lang="en-US" sz="2600" b="1" dirty="0">
              <a:latin typeface="Arial" charset="0"/>
              <a:ea typeface="ＭＳ Ｐゴシック" charset="0"/>
              <a:cs typeface="ＭＳ Ｐゴシック" charset="0"/>
            </a:endParaRPr>
          </a:p>
          <a:p>
            <a:pPr eaLnBrk="1" hangingPunct="1">
              <a:lnSpc>
                <a:spcPct val="90000"/>
              </a:lnSpc>
            </a:pPr>
            <a:r>
              <a:rPr lang="zh-CN" altLang="en-US" sz="2600" i="1" dirty="0">
                <a:latin typeface="Arial" charset="0"/>
                <a:ea typeface="ＭＳ Ｐゴシック" charset="0"/>
                <a:cs typeface="ＭＳ Ｐゴシック" charset="0"/>
              </a:rPr>
              <a:t>王上</a:t>
            </a:r>
            <a:r>
              <a:rPr lang="en-US" altLang="ja-JP" sz="2600" i="1" dirty="0">
                <a:latin typeface="Arial" charset="0"/>
                <a:ea typeface="ＭＳ Ｐゴシック" charset="0"/>
                <a:cs typeface="ＭＳ Ｐゴシック" charset="0"/>
              </a:rPr>
              <a:t>6:1    </a:t>
            </a:r>
          </a:p>
          <a:p>
            <a:pPr eaLnBrk="1" hangingPunct="1">
              <a:lnSpc>
                <a:spcPct val="90000"/>
              </a:lnSpc>
              <a:buNone/>
            </a:pPr>
            <a:r>
              <a:rPr lang="en-US" sz="2600" dirty="0">
                <a:latin typeface="Arial" charset="0"/>
                <a:ea typeface="ＭＳ Ｐゴシック" charset="0"/>
                <a:cs typeface="ＭＳ Ｐゴシック" charset="0"/>
              </a:rPr>
              <a:t>	</a:t>
            </a:r>
            <a:r>
              <a:rPr lang="zh-CN" altLang="en-US" sz="2600" dirty="0">
                <a:latin typeface="Arial" charset="0"/>
                <a:ea typeface="ＭＳ Ｐゴシック" charset="0"/>
                <a:cs typeface="ＭＳ Ｐゴシック" charset="0"/>
              </a:rPr>
              <a:t>从出埃及到所罗门间圣殿为期</a:t>
            </a:r>
            <a:r>
              <a:rPr lang="en-US" altLang="ja-JP" sz="2600" dirty="0">
                <a:solidFill>
                  <a:schemeClr val="accent1"/>
                </a:solidFill>
                <a:latin typeface="Arial" charset="0"/>
                <a:ea typeface="ＭＳ Ｐゴシック" charset="0"/>
                <a:cs typeface="ＭＳ Ｐゴシック" charset="0"/>
              </a:rPr>
              <a:t>480</a:t>
            </a:r>
            <a:r>
              <a:rPr lang="en-US" altLang="ja-JP" sz="2600" dirty="0">
                <a:latin typeface="Arial" charset="0"/>
                <a:ea typeface="ＭＳ Ｐゴシック" charset="0"/>
                <a:cs typeface="ＭＳ Ｐゴシック" charset="0"/>
              </a:rPr>
              <a:t> </a:t>
            </a:r>
            <a:r>
              <a:rPr lang="zh-CN" altLang="en-US" sz="2600" dirty="0">
                <a:latin typeface="Arial" charset="0"/>
                <a:ea typeface="ＭＳ Ｐゴシック" charset="0"/>
                <a:cs typeface="ＭＳ Ｐゴシック" charset="0"/>
              </a:rPr>
              <a:t>年</a:t>
            </a:r>
            <a:r>
              <a:rPr lang="en-US" altLang="ja-JP" sz="2600" dirty="0">
                <a:latin typeface="Arial" charset="0"/>
                <a:ea typeface="ＭＳ Ｐゴシック" charset="0"/>
                <a:cs typeface="ＭＳ Ｐゴシック" charset="0"/>
              </a:rPr>
              <a:t> (966)</a:t>
            </a:r>
          </a:p>
          <a:p>
            <a:pPr eaLnBrk="1" hangingPunct="1">
              <a:lnSpc>
                <a:spcPct val="90000"/>
              </a:lnSpc>
              <a:buFont typeface="Symbol" charset="0"/>
              <a:buNone/>
            </a:pPr>
            <a:endParaRPr lang="en-US" sz="2600" dirty="0">
              <a:latin typeface="Arial" charset="0"/>
              <a:ea typeface="ＭＳ Ｐゴシック" charset="0"/>
              <a:cs typeface="ＭＳ Ｐゴシック" charset="0"/>
            </a:endParaRPr>
          </a:p>
          <a:p>
            <a:pPr eaLnBrk="1" hangingPunct="1">
              <a:lnSpc>
                <a:spcPct val="90000"/>
              </a:lnSpc>
            </a:pPr>
            <a:r>
              <a:rPr lang="zh-CN" altLang="en-US" sz="2600" i="1" dirty="0">
                <a:latin typeface="Arial" charset="0"/>
                <a:ea typeface="ＭＳ Ｐゴシック" charset="0"/>
                <a:cs typeface="ＭＳ Ｐゴシック" charset="0"/>
              </a:rPr>
              <a:t>士</a:t>
            </a:r>
            <a:r>
              <a:rPr lang="en-US" altLang="zh-CN" sz="2600" i="1" dirty="0">
                <a:latin typeface="Arial" charset="0"/>
                <a:ea typeface="ＭＳ Ｐゴシック" charset="0"/>
                <a:cs typeface="ＭＳ Ｐゴシック" charset="0"/>
              </a:rPr>
              <a:t>11:26 </a:t>
            </a:r>
            <a:r>
              <a:rPr lang="zh-CN" altLang="en-US" sz="2600" i="1" dirty="0">
                <a:latin typeface="Arial" charset="0"/>
                <a:ea typeface="ＭＳ Ｐゴシック" charset="0"/>
                <a:cs typeface="ＭＳ Ｐゴシック" charset="0"/>
              </a:rPr>
              <a:t>－</a:t>
            </a:r>
            <a:r>
              <a:rPr lang="zh-CN" altLang="en-US" sz="2600" dirty="0">
                <a:latin typeface="Arial" charset="0"/>
                <a:ea typeface="ＭＳ Ｐゴシック" charset="0"/>
                <a:cs typeface="ＭＳ Ｐゴシック" charset="0"/>
              </a:rPr>
              <a:t>耶弗他计算自己的年代</a:t>
            </a:r>
            <a:r>
              <a:rPr lang="en-US" altLang="zh-CN" sz="2600" dirty="0">
                <a:latin typeface="Arial" charset="0"/>
                <a:ea typeface="ＭＳ Ｐゴシック" charset="0"/>
                <a:cs typeface="ＭＳ Ｐゴシック" charset="0"/>
              </a:rPr>
              <a:t>(c.1100)</a:t>
            </a:r>
            <a:r>
              <a:rPr lang="zh-CN" altLang="en-US" sz="2600" dirty="0">
                <a:latin typeface="Arial" charset="0"/>
                <a:ea typeface="ＭＳ Ｐゴシック" charset="0"/>
                <a:cs typeface="ＭＳ Ｐゴシック" charset="0"/>
              </a:rPr>
              <a:t>与讨伐的时期相隔</a:t>
            </a:r>
            <a:r>
              <a:rPr lang="en-US" altLang="zh-CN" sz="2600" dirty="0">
                <a:solidFill>
                  <a:schemeClr val="tx2">
                    <a:lumMod val="75000"/>
                  </a:schemeClr>
                </a:solidFill>
                <a:latin typeface="Arial" charset="0"/>
                <a:ea typeface="ＭＳ Ｐゴシック" charset="0"/>
                <a:cs typeface="ＭＳ Ｐゴシック" charset="0"/>
              </a:rPr>
              <a:t>300</a:t>
            </a:r>
            <a:r>
              <a:rPr lang="en-US" altLang="zh-CN" sz="2600" dirty="0">
                <a:latin typeface="Arial" charset="0"/>
                <a:ea typeface="ＭＳ Ｐゴシック" charset="0"/>
                <a:cs typeface="ＭＳ Ｐゴシック" charset="0"/>
              </a:rPr>
              <a:t> </a:t>
            </a:r>
            <a:r>
              <a:rPr lang="zh-CN" altLang="en-US" sz="2600" dirty="0">
                <a:latin typeface="Arial" charset="0"/>
                <a:ea typeface="ＭＳ Ｐゴシック" charset="0"/>
                <a:cs typeface="ＭＳ Ｐゴシック" charset="0"/>
              </a:rPr>
              <a:t>年</a:t>
            </a:r>
          </a:p>
        </p:txBody>
      </p:sp>
      <p:sp>
        <p:nvSpPr>
          <p:cNvPr id="400386" name="Rectangle 4"/>
          <p:cNvSpPr>
            <a:spLocks noGrp="1" noChangeArrowheads="1"/>
          </p:cNvSpPr>
          <p:nvPr>
            <p:ph type="title"/>
          </p:nvPr>
        </p:nvSpPr>
        <p:spPr>
          <a:xfrm>
            <a:off x="1219200" y="76200"/>
            <a:ext cx="7772400" cy="1206500"/>
          </a:xfrm>
          <a:noFill/>
        </p:spPr>
        <p:txBody>
          <a:bodyPr/>
          <a:lstStyle/>
          <a:p>
            <a:pPr algn="ctr" eaLnBrk="1" hangingPunct="1"/>
            <a:r>
              <a:rPr lang="zh-CN" altLang="en-US" b="1" dirty="0">
                <a:latin typeface="Arial" charset="0"/>
                <a:ea typeface="ＭＳ Ｐゴシック" charset="0"/>
                <a:cs typeface="ＭＳ Ｐゴシック" charset="0"/>
              </a:rPr>
              <a:t>早期出埃及 </a:t>
            </a:r>
            <a:r>
              <a:rPr lang="en-US" altLang="zh-CN" b="1" dirty="0">
                <a:latin typeface="Arial" charset="0"/>
                <a:ea typeface="ＭＳ Ｐゴシック" charset="0"/>
                <a:cs typeface="ＭＳ Ｐゴシック" charset="0"/>
              </a:rPr>
              <a:t>(1446)</a:t>
            </a:r>
            <a:endParaRPr lang="en-US" dirty="0">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4724400" y="2976563"/>
            <a:ext cx="38100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tabLst>
                <a:tab pos="3586163" algn="r"/>
              </a:tabLst>
              <a:defRPr sz="2400">
                <a:solidFill>
                  <a:schemeClr val="tx1"/>
                </a:solidFill>
                <a:latin typeface="Arial" charset="0"/>
                <a:ea typeface="ＭＳ Ｐゴシック" charset="0"/>
                <a:cs typeface="ＭＳ Ｐゴシック" charset="0"/>
              </a:defRPr>
            </a:lvl1pPr>
            <a:lvl2pPr marL="37931725" indent="-37474525" eaLnBrk="0" hangingPunct="0">
              <a:tabLst>
                <a:tab pos="3586163" algn="r"/>
              </a:tabLst>
              <a:defRPr sz="2400">
                <a:solidFill>
                  <a:schemeClr val="tx1"/>
                </a:solidFill>
                <a:latin typeface="Arial" charset="0"/>
                <a:ea typeface="ＭＳ Ｐゴシック" charset="0"/>
              </a:defRPr>
            </a:lvl2pPr>
            <a:lvl3pPr eaLnBrk="0" hangingPunct="0">
              <a:tabLst>
                <a:tab pos="3586163" algn="r"/>
              </a:tabLst>
              <a:defRPr sz="2400">
                <a:solidFill>
                  <a:schemeClr val="tx1"/>
                </a:solidFill>
                <a:latin typeface="Arial" charset="0"/>
                <a:ea typeface="ＭＳ Ｐゴシック" charset="0"/>
              </a:defRPr>
            </a:lvl3pPr>
            <a:lvl4pPr eaLnBrk="0" hangingPunct="0">
              <a:tabLst>
                <a:tab pos="3586163" algn="r"/>
              </a:tabLst>
              <a:defRPr sz="2400">
                <a:solidFill>
                  <a:schemeClr val="tx1"/>
                </a:solidFill>
                <a:latin typeface="Arial" charset="0"/>
                <a:ea typeface="ＭＳ Ｐゴシック" charset="0"/>
              </a:defRPr>
            </a:lvl4pPr>
            <a:lvl5pPr eaLnBrk="0" hangingPunct="0">
              <a:tabLst>
                <a:tab pos="3586163" algn="r"/>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3586163" algn="r"/>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3586163" algn="r"/>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3586163" algn="r"/>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3586163" algn="r"/>
              </a:tabLs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tab pos="3586163" algn="r"/>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圣殿 </a:t>
            </a:r>
            <a:r>
              <a:rPr kumimoji="0" lang="en-US"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 	966 BC</a:t>
            </a:r>
          </a:p>
        </p:txBody>
      </p:sp>
      <p:sp>
        <p:nvSpPr>
          <p:cNvPr id="6" name="Text Box 5"/>
          <p:cNvSpPr txBox="1">
            <a:spLocks noChangeArrowheads="1"/>
          </p:cNvSpPr>
          <p:nvPr/>
        </p:nvSpPr>
        <p:spPr bwMode="auto">
          <a:xfrm>
            <a:off x="5029200" y="1676400"/>
            <a:ext cx="36576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出埃及</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1446 BC</a:t>
            </a:r>
          </a:p>
        </p:txBody>
      </p:sp>
      <p:sp>
        <p:nvSpPr>
          <p:cNvPr id="7" name="Text Box 5"/>
          <p:cNvSpPr txBox="1">
            <a:spLocks noChangeArrowheads="1"/>
          </p:cNvSpPr>
          <p:nvPr/>
        </p:nvSpPr>
        <p:spPr bwMode="auto">
          <a:xfrm>
            <a:off x="4953000" y="2327275"/>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480 yrs</a:t>
            </a:r>
          </a:p>
        </p:txBody>
      </p:sp>
      <p:sp>
        <p:nvSpPr>
          <p:cNvPr id="8" name="Text Box 5"/>
          <p:cNvSpPr txBox="1">
            <a:spLocks noChangeArrowheads="1"/>
          </p:cNvSpPr>
          <p:nvPr/>
        </p:nvSpPr>
        <p:spPr bwMode="auto">
          <a:xfrm>
            <a:off x="4724400" y="4276725"/>
            <a:ext cx="39624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tabLst>
                <a:tab pos="3586163" algn="r"/>
              </a:tabLst>
              <a:defRPr sz="2400">
                <a:solidFill>
                  <a:schemeClr val="tx1"/>
                </a:solidFill>
                <a:latin typeface="Arial" charset="0"/>
                <a:ea typeface="ＭＳ Ｐゴシック" charset="0"/>
                <a:cs typeface="ＭＳ Ｐゴシック" charset="0"/>
              </a:defRPr>
            </a:lvl1pPr>
            <a:lvl2pPr marL="37931725" indent="-37474525" eaLnBrk="0" hangingPunct="0">
              <a:tabLst>
                <a:tab pos="3586163" algn="r"/>
              </a:tabLst>
              <a:defRPr sz="2400">
                <a:solidFill>
                  <a:schemeClr val="tx1"/>
                </a:solidFill>
                <a:latin typeface="Arial" charset="0"/>
                <a:ea typeface="ＭＳ Ｐゴシック" charset="0"/>
              </a:defRPr>
            </a:lvl2pPr>
            <a:lvl3pPr eaLnBrk="0" hangingPunct="0">
              <a:tabLst>
                <a:tab pos="3586163" algn="r"/>
              </a:tabLst>
              <a:defRPr sz="2400">
                <a:solidFill>
                  <a:schemeClr val="tx1"/>
                </a:solidFill>
                <a:latin typeface="Arial" charset="0"/>
                <a:ea typeface="ＭＳ Ｐゴシック" charset="0"/>
              </a:defRPr>
            </a:lvl3pPr>
            <a:lvl4pPr eaLnBrk="0" hangingPunct="0">
              <a:tabLst>
                <a:tab pos="3586163" algn="r"/>
              </a:tabLst>
              <a:defRPr sz="2400">
                <a:solidFill>
                  <a:schemeClr val="tx1"/>
                </a:solidFill>
                <a:latin typeface="Arial" charset="0"/>
                <a:ea typeface="ＭＳ Ｐゴシック" charset="0"/>
              </a:defRPr>
            </a:lvl4pPr>
            <a:lvl5pPr eaLnBrk="0" hangingPunct="0">
              <a:tabLst>
                <a:tab pos="3586163" algn="r"/>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3586163" algn="r"/>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3586163" algn="r"/>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3586163" algn="r"/>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3586163" algn="r"/>
              </a:tabLs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tab pos="3586163" algn="r"/>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朝代开始 </a:t>
            </a:r>
            <a:r>
              <a:rPr kumimoji="0" lang="en-US"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 	970/71</a:t>
            </a:r>
          </a:p>
        </p:txBody>
      </p:sp>
      <p:sp>
        <p:nvSpPr>
          <p:cNvPr id="9" name="Text Box 5"/>
          <p:cNvSpPr txBox="1">
            <a:spLocks noChangeArrowheads="1"/>
          </p:cNvSpPr>
          <p:nvPr/>
        </p:nvSpPr>
        <p:spPr bwMode="auto">
          <a:xfrm>
            <a:off x="5029200" y="3627438"/>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4 yrs</a:t>
            </a:r>
          </a:p>
        </p:txBody>
      </p:sp>
      <p:sp>
        <p:nvSpPr>
          <p:cNvPr id="400392" name="TextBox 9"/>
          <p:cNvSpPr txBox="1">
            <a:spLocks noChangeArrowheads="1"/>
          </p:cNvSpPr>
          <p:nvPr/>
        </p:nvSpPr>
        <p:spPr bwMode="auto">
          <a:xfrm>
            <a:off x="8316913" y="57150"/>
            <a:ext cx="6969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109</a:t>
            </a:r>
          </a:p>
        </p:txBody>
      </p:sp>
    </p:spTree>
    <p:extLst>
      <p:ext uri="{BB962C8B-B14F-4D97-AF65-F5344CB8AC3E}">
        <p14:creationId xmlns:p14="http://schemas.microsoft.com/office/powerpoint/2010/main" val="816336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utoUpdateAnimBg="0"/>
      <p:bldP spid="7" grpId="0" autoUpdateAnimBg="0"/>
      <p:bldP spid="8" grpId="0" animBg="1" autoUpdateAnimBg="0"/>
      <p:bldP spid="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descr="Israel Map Tribes Eas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5105400" y="5486400"/>
            <a:ext cx="40386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讨伐</a:t>
            </a:r>
            <a:r>
              <a:rPr kumimoji="0" lang="en-US"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a:t>
            </a:r>
          </a:p>
        </p:txBody>
      </p:sp>
      <p:sp>
        <p:nvSpPr>
          <p:cNvPr id="372739" name="Text Box 3"/>
          <p:cNvSpPr txBox="1">
            <a:spLocks noChangeArrowheads="1"/>
          </p:cNvSpPr>
          <p:nvPr/>
        </p:nvSpPr>
        <p:spPr bwMode="auto">
          <a:xfrm>
            <a:off x="4137248" y="4299636"/>
            <a:ext cx="26670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流本</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72740" name="Text Box 4"/>
          <p:cNvSpPr txBox="1">
            <a:spLocks noChangeArrowheads="1"/>
          </p:cNvSpPr>
          <p:nvPr/>
        </p:nvSpPr>
        <p:spPr bwMode="auto">
          <a:xfrm>
            <a:off x="3832448" y="3309036"/>
            <a:ext cx="12954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迦得</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72741" name="Text Box 5"/>
          <p:cNvSpPr txBox="1">
            <a:spLocks noChangeArrowheads="1"/>
          </p:cNvSpPr>
          <p:nvPr/>
        </p:nvSpPr>
        <p:spPr bwMode="auto">
          <a:xfrm rot="-4167749">
            <a:off x="2909317" y="1123842"/>
            <a:ext cx="2667000" cy="522288"/>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玛拿西</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72743" name="Rectangle 7"/>
          <p:cNvSpPr>
            <a:spLocks noGrp="1" noChangeArrowheads="1"/>
          </p:cNvSpPr>
          <p:nvPr>
            <p:ph type="title" idx="4294967295"/>
          </p:nvPr>
        </p:nvSpPr>
        <p:spPr>
          <a:xfrm>
            <a:off x="5486400" y="609600"/>
            <a:ext cx="3505200" cy="2057400"/>
          </a:xfrm>
          <a:solidFill>
            <a:srgbClr val="FF3300"/>
          </a:solidFill>
          <a:effectLst>
            <a:outerShdw blurRad="63500" dist="35921" dir="2700000" algn="ctr" rotWithShape="0">
              <a:schemeClr val="bg2">
                <a:alpha val="74998"/>
              </a:schemeClr>
            </a:outerShdw>
          </a:effectLst>
        </p:spPr>
        <p:txBody>
          <a:bodyPr/>
          <a:lstStyle/>
          <a:p>
            <a:pPr eaLnBrk="1" hangingPunct="1">
              <a:defRPr/>
            </a:pPr>
            <a:r>
              <a:rPr lang="zh-CN" altLang="en-US" sz="4000" b="1" dirty="0">
                <a:solidFill>
                  <a:srgbClr val="FFFFFF"/>
                </a:solidFill>
                <a:effectLst>
                  <a:outerShdw blurRad="38100" dist="38100" dir="2700000" algn="tl">
                    <a:srgbClr val="000000"/>
                  </a:outerShdw>
                </a:effectLst>
                <a:latin typeface="Arial" charset="0"/>
                <a:ea typeface="ＭＳ Ｐゴシック" charset="0"/>
                <a:cs typeface="Arial" charset="0"/>
              </a:rPr>
              <a:t>耶弗他</a:t>
            </a:r>
            <a:br>
              <a:rPr lang="zh-CN" altLang="en-US" sz="4000" b="1" dirty="0">
                <a:solidFill>
                  <a:srgbClr val="FFFFFF"/>
                </a:solidFill>
                <a:effectLst>
                  <a:outerShdw blurRad="38100" dist="38100" dir="2700000" algn="tl">
                    <a:srgbClr val="000000"/>
                  </a:outerShdw>
                </a:effectLst>
                <a:latin typeface="Arial" charset="0"/>
                <a:ea typeface="ＭＳ Ｐゴシック" charset="0"/>
                <a:cs typeface="Arial" charset="0"/>
              </a:rPr>
            </a:br>
            <a:r>
              <a:rPr lang="zh-CN" altLang="en-US" sz="4000" b="1" dirty="0">
                <a:solidFill>
                  <a:srgbClr val="FFFFFF"/>
                </a:solidFill>
                <a:effectLst>
                  <a:outerShdw blurRad="38100" dist="38100" dir="2700000" algn="tl">
                    <a:srgbClr val="000000"/>
                  </a:outerShdw>
                </a:effectLst>
                <a:latin typeface="Arial" charset="0"/>
                <a:ea typeface="ＭＳ Ｐゴシック" charset="0"/>
                <a:cs typeface="Arial" charset="0"/>
              </a:rPr>
              <a:t>对战 </a:t>
            </a:r>
            <a:br>
              <a:rPr lang="zh-CN" altLang="en-US" sz="4000" b="1" dirty="0">
                <a:solidFill>
                  <a:srgbClr val="FFFFFF"/>
                </a:solidFill>
                <a:effectLst>
                  <a:outerShdw blurRad="38100" dist="38100" dir="2700000" algn="tl">
                    <a:srgbClr val="000000"/>
                  </a:outerShdw>
                </a:effectLst>
                <a:latin typeface="Arial" charset="0"/>
                <a:ea typeface="ＭＳ Ｐゴシック" charset="0"/>
                <a:cs typeface="Arial" charset="0"/>
              </a:rPr>
            </a:br>
            <a:r>
              <a:rPr lang="zh-CN" altLang="en-US" sz="4000" b="1" dirty="0">
                <a:solidFill>
                  <a:srgbClr val="FFFFFF"/>
                </a:solidFill>
                <a:effectLst>
                  <a:outerShdw blurRad="38100" dist="38100" dir="2700000" algn="tl">
                    <a:srgbClr val="000000"/>
                  </a:outerShdw>
                </a:effectLst>
                <a:latin typeface="Arial" charset="0"/>
                <a:ea typeface="ＭＳ Ｐゴシック" charset="0"/>
                <a:cs typeface="Arial" charset="0"/>
              </a:rPr>
              <a:t>亚扪人</a:t>
            </a:r>
            <a:endParaRPr lang="en-US" sz="4000" dirty="0">
              <a:solidFill>
                <a:srgbClr val="FFFFFF"/>
              </a:solidFill>
              <a:effectLst>
                <a:outerShdw blurRad="38100" dist="38100" dir="2700000" algn="tl">
                  <a:srgbClr val="000000"/>
                </a:outerShdw>
              </a:effectLst>
              <a:latin typeface="Arial" charset="0"/>
              <a:ea typeface="ＭＳ Ｐゴシック" charset="0"/>
              <a:cs typeface="Arial" charset="0"/>
            </a:endParaRPr>
          </a:p>
        </p:txBody>
      </p:sp>
      <p:sp>
        <p:nvSpPr>
          <p:cNvPr id="7" name="Text Box 5"/>
          <p:cNvSpPr txBox="1">
            <a:spLocks noChangeArrowheads="1"/>
          </p:cNvSpPr>
          <p:nvPr/>
        </p:nvSpPr>
        <p:spPr bwMode="auto">
          <a:xfrm>
            <a:off x="4953000" y="3276600"/>
            <a:ext cx="2667000" cy="52322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亚扪人</a:t>
            </a:r>
          </a:p>
        </p:txBody>
      </p:sp>
      <p:sp>
        <p:nvSpPr>
          <p:cNvPr id="9" name="Text Box 5"/>
          <p:cNvSpPr txBox="1">
            <a:spLocks noChangeArrowheads="1"/>
          </p:cNvSpPr>
          <p:nvPr/>
        </p:nvSpPr>
        <p:spPr bwMode="auto">
          <a:xfrm>
            <a:off x="3984848" y="2623236"/>
            <a:ext cx="2667000" cy="52322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基列</a:t>
            </a:r>
          </a:p>
        </p:txBody>
      </p:sp>
      <p:sp>
        <p:nvSpPr>
          <p:cNvPr id="10" name="Text Box 5"/>
          <p:cNvSpPr txBox="1">
            <a:spLocks noChangeArrowheads="1"/>
          </p:cNvSpPr>
          <p:nvPr/>
        </p:nvSpPr>
        <p:spPr bwMode="auto">
          <a:xfrm>
            <a:off x="5486400" y="4191000"/>
            <a:ext cx="36576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耶弗他</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主前</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1100 </a:t>
            </a:r>
          </a:p>
        </p:txBody>
      </p:sp>
      <p:sp>
        <p:nvSpPr>
          <p:cNvPr id="11" name="Text Box 5"/>
          <p:cNvSpPr txBox="1">
            <a:spLocks noChangeArrowheads="1"/>
          </p:cNvSpPr>
          <p:nvPr/>
        </p:nvSpPr>
        <p:spPr bwMode="auto">
          <a:xfrm>
            <a:off x="5410200" y="4800600"/>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300 yrs</a:t>
            </a:r>
          </a:p>
        </p:txBody>
      </p:sp>
      <p:sp>
        <p:nvSpPr>
          <p:cNvPr id="12" name="Text Box 5"/>
          <p:cNvSpPr txBox="1">
            <a:spLocks noChangeArrowheads="1"/>
          </p:cNvSpPr>
          <p:nvPr/>
        </p:nvSpPr>
        <p:spPr bwMode="auto">
          <a:xfrm>
            <a:off x="6804248" y="5486400"/>
            <a:ext cx="2111152" cy="523220"/>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主前</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1400</a:t>
            </a:r>
          </a:p>
        </p:txBody>
      </p:sp>
      <p:sp>
        <p:nvSpPr>
          <p:cNvPr id="14" name="TextBox 13"/>
          <p:cNvSpPr txBox="1"/>
          <p:nvPr/>
        </p:nvSpPr>
        <p:spPr>
          <a:xfrm>
            <a:off x="7696200" y="57150"/>
            <a:ext cx="1400175"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rPr>
              <a:t>70a, 70g</a:t>
            </a:r>
          </a:p>
        </p:txBody>
      </p:sp>
    </p:spTree>
    <p:extLst>
      <p:ext uri="{BB962C8B-B14F-4D97-AF65-F5344CB8AC3E}">
        <p14:creationId xmlns:p14="http://schemas.microsoft.com/office/powerpoint/2010/main" val="604259639"/>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2739"/>
                                        </p:tgtEl>
                                        <p:attrNameLst>
                                          <p:attrName>style.visibility</p:attrName>
                                        </p:attrNameLst>
                                      </p:cBhvr>
                                      <p:to>
                                        <p:strVal val="visible"/>
                                      </p:to>
                                    </p:set>
                                    <p:animEffect transition="in" filter="dissolve">
                                      <p:cBhvr>
                                        <p:cTn id="7" dur="500"/>
                                        <p:tgtEl>
                                          <p:spTgt spid="372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2740"/>
                                        </p:tgtEl>
                                        <p:attrNameLst>
                                          <p:attrName>style.visibility</p:attrName>
                                        </p:attrNameLst>
                                      </p:cBhvr>
                                      <p:to>
                                        <p:strVal val="visible"/>
                                      </p:to>
                                    </p:set>
                                    <p:animEffect transition="in" filter="dissolve">
                                      <p:cBhvr>
                                        <p:cTn id="12" dur="500"/>
                                        <p:tgtEl>
                                          <p:spTgt spid="372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2741"/>
                                        </p:tgtEl>
                                        <p:attrNameLst>
                                          <p:attrName>style.visibility</p:attrName>
                                        </p:attrNameLst>
                                      </p:cBhvr>
                                      <p:to>
                                        <p:strVal val="visible"/>
                                      </p:to>
                                    </p:set>
                                    <p:animEffect transition="in" filter="dissolve">
                                      <p:cBhvr>
                                        <p:cTn id="17" dur="500"/>
                                        <p:tgtEl>
                                          <p:spTgt spid="3727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372739" grpId="0" autoUpdateAnimBg="0"/>
      <p:bldP spid="372740" grpId="0" autoUpdateAnimBg="0"/>
      <p:bldP spid="372741" grpId="0" autoUpdateAnimBg="0"/>
      <p:bldP spid="7" grpId="0" autoUpdateAnimBg="0"/>
      <p:bldP spid="9" grpId="0" autoUpdateAnimBg="0"/>
      <p:bldP spid="10" grpId="0" autoUpdateAnimBg="0"/>
      <p:bldP spid="11" grpId="0" autoUpdateAnimBg="0"/>
      <p:bldP spid="1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sz="half" idx="1"/>
          </p:nvPr>
        </p:nvSpPr>
        <p:spPr>
          <a:xfrm>
            <a:off x="1219200" y="1219200"/>
            <a:ext cx="3886200" cy="5334000"/>
          </a:xfrm>
        </p:spPr>
        <p:txBody>
          <a:bodyPr/>
          <a:lstStyle/>
          <a:p>
            <a:pPr>
              <a:lnSpc>
                <a:spcPct val="90000"/>
              </a:lnSpc>
              <a:buFont typeface="Symbol" pitchFamily="18" charset="2"/>
              <a:buNone/>
            </a:pPr>
            <a:r>
              <a:rPr lang="zh-CN" altLang="en-US" sz="3000" b="1">
                <a:latin typeface="Arial" pitchFamily="34" charset="0"/>
                <a:ea typeface="SimSun" pitchFamily="2" charset="-122"/>
              </a:rPr>
              <a:t>赞成</a:t>
            </a:r>
          </a:p>
          <a:p>
            <a:pPr>
              <a:lnSpc>
                <a:spcPct val="90000"/>
              </a:lnSpc>
            </a:pPr>
            <a:r>
              <a:rPr lang="zh-CN" altLang="en-US" sz="3000">
                <a:latin typeface="Arial" pitchFamily="34" charset="0"/>
                <a:ea typeface="SimSun" pitchFamily="2" charset="-122"/>
              </a:rPr>
              <a:t>在迟期出埃及，士师记的期间</a:t>
            </a:r>
            <a:r>
              <a:rPr lang="zh-CN" altLang="en-US" sz="3000">
                <a:solidFill>
                  <a:schemeClr val="accent1"/>
                </a:solidFill>
                <a:latin typeface="Arial" pitchFamily="34" charset="0"/>
                <a:ea typeface="SimSun" pitchFamily="2" charset="-122"/>
              </a:rPr>
              <a:t>不可能压缩于</a:t>
            </a:r>
            <a:r>
              <a:rPr lang="en-US" altLang="zh-CN" sz="3000">
                <a:solidFill>
                  <a:schemeClr val="accent1"/>
                </a:solidFill>
                <a:latin typeface="Arial" pitchFamily="34" charset="0"/>
                <a:ea typeface="SimSun" pitchFamily="2" charset="-122"/>
              </a:rPr>
              <a:t>150</a:t>
            </a:r>
            <a:r>
              <a:rPr lang="zh-CN" altLang="en-US" sz="3000">
                <a:solidFill>
                  <a:schemeClr val="accent1"/>
                </a:solidFill>
                <a:latin typeface="Arial" pitchFamily="34" charset="0"/>
                <a:ea typeface="SimSun" pitchFamily="2" charset="-122"/>
              </a:rPr>
              <a:t>年</a:t>
            </a:r>
            <a:r>
              <a:rPr lang="zh-CN" altLang="en-US" sz="3000">
                <a:latin typeface="Arial" pitchFamily="34" charset="0"/>
                <a:ea typeface="SimSun" pitchFamily="2" charset="-122"/>
              </a:rPr>
              <a:t>。就算有有</a:t>
            </a:r>
            <a:r>
              <a:rPr lang="ja-JP" altLang="en-US" sz="3000">
                <a:latin typeface="Arial" pitchFamily="34" charset="0"/>
                <a:ea typeface="SimSun" pitchFamily="2" charset="-122"/>
              </a:rPr>
              <a:t>相叠</a:t>
            </a:r>
            <a:r>
              <a:rPr lang="zh-CN" altLang="en-US" sz="3000">
                <a:latin typeface="Arial" pitchFamily="34" charset="0"/>
                <a:ea typeface="SimSun" pitchFamily="2" charset="-122"/>
              </a:rPr>
              <a:t>也不可能</a:t>
            </a:r>
            <a:endParaRPr lang="en-US" altLang="en-US" sz="3000">
              <a:latin typeface="Arial" pitchFamily="34" charset="0"/>
            </a:endParaRPr>
          </a:p>
          <a:p>
            <a:pPr>
              <a:lnSpc>
                <a:spcPct val="90000"/>
              </a:lnSpc>
            </a:pPr>
            <a:endParaRPr lang="en-US" altLang="en-US" sz="3000">
              <a:latin typeface="Arial" pitchFamily="34" charset="0"/>
            </a:endParaRPr>
          </a:p>
          <a:p>
            <a:pPr>
              <a:lnSpc>
                <a:spcPct val="90000"/>
              </a:lnSpc>
            </a:pPr>
            <a:r>
              <a:rPr lang="zh-CN" altLang="en-US" sz="3000">
                <a:latin typeface="Arial" pitchFamily="34" charset="0"/>
                <a:ea typeface="SimSun" pitchFamily="2" charset="-122"/>
              </a:rPr>
              <a:t>杜马斯四世</a:t>
            </a:r>
            <a:r>
              <a:rPr lang="en-US" altLang="zh-CN" sz="3000">
                <a:latin typeface="Arial" pitchFamily="34" charset="0"/>
                <a:ea typeface="SimSun" pitchFamily="2" charset="-122"/>
              </a:rPr>
              <a:t>(</a:t>
            </a:r>
            <a:r>
              <a:rPr lang="en-US" altLang="en-US" sz="3000">
                <a:latin typeface="Arial" pitchFamily="34" charset="0"/>
              </a:rPr>
              <a:t>Thutmose </a:t>
            </a:r>
            <a:r>
              <a:rPr lang="en-US" altLang="zh-CN" sz="3000">
                <a:latin typeface="Arial" pitchFamily="34" charset="0"/>
                <a:ea typeface="SimSun" pitchFamily="2" charset="-122"/>
              </a:rPr>
              <a:t>IV)</a:t>
            </a:r>
            <a:r>
              <a:rPr lang="zh-CN" altLang="en-US" sz="3000">
                <a:latin typeface="Arial" pitchFamily="34" charset="0"/>
                <a:ea typeface="SimSun" pitchFamily="2" charset="-122"/>
              </a:rPr>
              <a:t>，</a:t>
            </a:r>
            <a:r>
              <a:rPr lang="en-US" altLang="zh-CN" sz="3000">
                <a:latin typeface="Arial" pitchFamily="34" charset="0"/>
                <a:ea typeface="SimSun" pitchFamily="2" charset="-122"/>
              </a:rPr>
              <a:t>1446</a:t>
            </a:r>
            <a:r>
              <a:rPr lang="zh-CN" altLang="en-US" sz="3000">
                <a:latin typeface="Arial" pitchFamily="34" charset="0"/>
                <a:ea typeface="SimSun" pitchFamily="2" charset="-122"/>
              </a:rPr>
              <a:t>年出埃及的法老，</a:t>
            </a:r>
            <a:r>
              <a:rPr lang="zh-CN" altLang="en-US" sz="3000">
                <a:solidFill>
                  <a:schemeClr val="accent1"/>
                </a:solidFill>
                <a:latin typeface="Arial" pitchFamily="34" charset="0"/>
                <a:ea typeface="SimSun" pitchFamily="2" charset="-122"/>
              </a:rPr>
              <a:t>不是最大的儿子</a:t>
            </a:r>
            <a:r>
              <a:rPr lang="zh-CN" altLang="en-US" sz="3000">
                <a:latin typeface="Arial" pitchFamily="34" charset="0"/>
                <a:ea typeface="SimSun" pitchFamily="2" charset="-122"/>
              </a:rPr>
              <a:t>，可能在第十个灾难时丧命</a:t>
            </a:r>
            <a:endParaRPr lang="en-US" altLang="en-US" sz="3000">
              <a:latin typeface="Arial" pitchFamily="34" charset="0"/>
            </a:endParaRPr>
          </a:p>
        </p:txBody>
      </p:sp>
      <p:sp>
        <p:nvSpPr>
          <p:cNvPr id="61443" name="Rectangle 3"/>
          <p:cNvSpPr>
            <a:spLocks noGrp="1" noChangeArrowheads="1"/>
          </p:cNvSpPr>
          <p:nvPr>
            <p:ph type="body" sz="half" idx="2"/>
          </p:nvPr>
        </p:nvSpPr>
        <p:spPr>
          <a:xfrm>
            <a:off x="5181600" y="1219200"/>
            <a:ext cx="3733800" cy="4953000"/>
          </a:xfrm>
        </p:spPr>
        <p:txBody>
          <a:bodyPr/>
          <a:lstStyle/>
          <a:p>
            <a:pPr>
              <a:lnSpc>
                <a:spcPct val="90000"/>
              </a:lnSpc>
              <a:buFont typeface="Symbol" pitchFamily="18" charset="2"/>
              <a:buNone/>
            </a:pPr>
            <a:r>
              <a:rPr lang="zh-CN" altLang="en-US" sz="3000" b="1">
                <a:latin typeface="Arial" pitchFamily="34" charset="0"/>
                <a:ea typeface="SimSun" pitchFamily="2" charset="-122"/>
              </a:rPr>
              <a:t>不赞成</a:t>
            </a:r>
          </a:p>
          <a:p>
            <a:pPr>
              <a:lnSpc>
                <a:spcPct val="90000"/>
              </a:lnSpc>
            </a:pPr>
            <a:r>
              <a:rPr lang="zh-CN" altLang="en-US" sz="3000">
                <a:latin typeface="Arial" pitchFamily="34" charset="0"/>
                <a:ea typeface="SimSun" pitchFamily="2" charset="-122"/>
              </a:rPr>
              <a:t>有</a:t>
            </a:r>
            <a:r>
              <a:rPr lang="ja-JP" altLang="en-US" sz="3000">
                <a:latin typeface="Arial" pitchFamily="34" charset="0"/>
                <a:ea typeface="SimSun" pitchFamily="2" charset="-122"/>
              </a:rPr>
              <a:t>相叠</a:t>
            </a:r>
            <a:r>
              <a:rPr lang="zh-CN" altLang="en-US" sz="3000">
                <a:latin typeface="Arial" pitchFamily="34" charset="0"/>
                <a:ea typeface="SimSun" pitchFamily="2" charset="-122"/>
              </a:rPr>
              <a:t>及</a:t>
            </a:r>
            <a:r>
              <a:rPr lang="zh-CN" altLang="en-US" sz="3000">
                <a:solidFill>
                  <a:schemeClr val="accent1"/>
                </a:solidFill>
                <a:latin typeface="Arial" pitchFamily="34" charset="0"/>
                <a:ea typeface="SimSun" pitchFamily="2" charset="-122"/>
              </a:rPr>
              <a:t>明白时间的象微性</a:t>
            </a:r>
            <a:r>
              <a:rPr lang="zh-CN" altLang="en-US" sz="3000">
                <a:latin typeface="Arial" pitchFamily="34" charset="0"/>
                <a:ea typeface="SimSun" pitchFamily="2" charset="-122"/>
              </a:rPr>
              <a:t>，它能符合</a:t>
            </a:r>
            <a:endParaRPr lang="en-US" altLang="en-US" sz="3000">
              <a:latin typeface="Arial" pitchFamily="34" charset="0"/>
            </a:endParaRPr>
          </a:p>
          <a:p>
            <a:pPr>
              <a:lnSpc>
                <a:spcPct val="90000"/>
              </a:lnSpc>
            </a:pPr>
            <a:endParaRPr lang="en-US" altLang="zh-CN" sz="3000">
              <a:latin typeface="Arial" pitchFamily="34" charset="0"/>
              <a:ea typeface="SimSun" pitchFamily="2" charset="-122"/>
            </a:endParaRPr>
          </a:p>
          <a:p>
            <a:pPr>
              <a:lnSpc>
                <a:spcPct val="90000"/>
              </a:lnSpc>
            </a:pPr>
            <a:endParaRPr lang="en-US" altLang="en-US" sz="3000">
              <a:latin typeface="Arial" pitchFamily="34" charset="0"/>
            </a:endParaRPr>
          </a:p>
          <a:p>
            <a:pPr>
              <a:lnSpc>
                <a:spcPct val="90000"/>
              </a:lnSpc>
            </a:pPr>
            <a:r>
              <a:rPr lang="zh-CN" altLang="en-US" sz="3000">
                <a:latin typeface="Arial" pitchFamily="34" charset="0"/>
                <a:ea typeface="SimSun" pitchFamily="2" charset="-122"/>
              </a:rPr>
              <a:t>有很多</a:t>
            </a:r>
            <a:r>
              <a:rPr lang="zh-CN" altLang="en-US" sz="3000">
                <a:solidFill>
                  <a:schemeClr val="accent1"/>
                </a:solidFill>
                <a:latin typeface="Arial" pitchFamily="34" charset="0"/>
                <a:ea typeface="SimSun" pitchFamily="2" charset="-122"/>
              </a:rPr>
              <a:t>其他的理由</a:t>
            </a:r>
            <a:r>
              <a:rPr lang="zh-CN" altLang="en-US" sz="3000">
                <a:latin typeface="Arial" pitchFamily="34" charset="0"/>
                <a:ea typeface="SimSun" pitchFamily="2" charset="-122"/>
              </a:rPr>
              <a:t>为什么他的大儿子没有统治</a:t>
            </a:r>
            <a:endParaRPr lang="en-US" altLang="en-US" sz="3000">
              <a:latin typeface="Arial" pitchFamily="34" charset="0"/>
            </a:endParaRPr>
          </a:p>
        </p:txBody>
      </p:sp>
      <p:sp>
        <p:nvSpPr>
          <p:cNvPr id="61444" name="Rectangle 4"/>
          <p:cNvSpPr>
            <a:spLocks noGrp="1" noChangeArrowheads="1"/>
          </p:cNvSpPr>
          <p:nvPr>
            <p:ph type="title"/>
          </p:nvPr>
        </p:nvSpPr>
        <p:spPr>
          <a:xfrm>
            <a:off x="1219200" y="88900"/>
            <a:ext cx="7772400" cy="1206500"/>
          </a:xfrm>
          <a:noFill/>
          <a:ln/>
        </p:spPr>
        <p:txBody>
          <a:bodyPr/>
          <a:lstStyle/>
          <a:p>
            <a:pPr algn="ctr"/>
            <a:r>
              <a:rPr lang="zh-CN" altLang="en-US" b="1">
                <a:latin typeface="Arial" pitchFamily="34" charset="0"/>
                <a:ea typeface="SimSun" pitchFamily="2" charset="-122"/>
              </a:rPr>
              <a:t>早期出埃及（</a:t>
            </a:r>
            <a:r>
              <a:rPr lang="en-US" altLang="zh-CN" b="1">
                <a:latin typeface="Arial" pitchFamily="34" charset="0"/>
                <a:ea typeface="SimSun" pitchFamily="2" charset="-122"/>
              </a:rPr>
              <a:t>1446</a:t>
            </a:r>
            <a:r>
              <a:rPr lang="zh-CN" altLang="en-US" b="1">
                <a:latin typeface="Arial" pitchFamily="34" charset="0"/>
                <a:ea typeface="SimSun" pitchFamily="2" charset="-122"/>
              </a:rPr>
              <a:t>年）</a:t>
            </a:r>
            <a:endParaRPr lang="en-US" altLang="en-US" b="1">
              <a:latin typeface="Arial" pitchFamily="34" charset="0"/>
              <a:ea typeface="SimSun" pitchFamily="2" charset="-122"/>
            </a:endParaRPr>
          </a:p>
        </p:txBody>
      </p:sp>
      <p:sp>
        <p:nvSpPr>
          <p:cNvPr id="61445" name="Text Box 5"/>
          <p:cNvSpPr txBox="1">
            <a:spLocks noChangeArrowheads="1"/>
          </p:cNvSpPr>
          <p:nvPr/>
        </p:nvSpPr>
        <p:spPr bwMode="auto">
          <a:xfrm>
            <a:off x="8305800" y="76200"/>
            <a:ext cx="7096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S PGothic" charset="0"/>
                <a:cs typeface="+mn-cs"/>
              </a:rPr>
              <a:t>70g</a:t>
            </a:r>
          </a:p>
        </p:txBody>
      </p:sp>
    </p:spTree>
    <p:extLst>
      <p:ext uri="{BB962C8B-B14F-4D97-AF65-F5344CB8AC3E}">
        <p14:creationId xmlns:p14="http://schemas.microsoft.com/office/powerpoint/2010/main" val="4181318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P spid="614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gradFill rotWithShape="0">
            <a:gsLst>
              <a:gs pos="0">
                <a:srgbClr val="005CBF"/>
              </a:gs>
              <a:gs pos="50000">
                <a:srgbClr val="02B08B"/>
              </a:gs>
              <a:gs pos="100000">
                <a:srgbClr val="005CB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9459" name="Text Box 3"/>
          <p:cNvSpPr txBox="1">
            <a:spLocks noChangeArrowheads="1"/>
          </p:cNvSpPr>
          <p:nvPr/>
        </p:nvSpPr>
        <p:spPr bwMode="auto">
          <a:xfrm>
            <a:off x="5181600" y="5486400"/>
            <a:ext cx="4267200"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4000" b="0"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亚门诺裴斯</a:t>
            </a:r>
            <a:r>
              <a:rPr kumimoji="0" lang="en-US" altLang="zh-CN" sz="4000" b="0"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II (</a:t>
            </a:r>
            <a:r>
              <a:rPr kumimoji="0" lang="en-US" altLang="en-US" sz="4000" b="0" i="0" u="none" strike="noStrike" kern="1200" cap="none" spc="0" normalizeH="0" baseline="0" noProof="0">
                <a:ln>
                  <a:noFill/>
                </a:ln>
                <a:solidFill>
                  <a:srgbClr val="FFFFFF"/>
                </a:solidFill>
                <a:effectLst/>
                <a:uLnTx/>
                <a:uFillTx/>
                <a:latin typeface="Times New Roman" pitchFamily="18" charset="0"/>
                <a:ea typeface="+mn-ea"/>
                <a:cs typeface="+mn-cs"/>
              </a:rPr>
              <a:t>Amenophis II</a:t>
            </a:r>
            <a:r>
              <a:rPr kumimoji="0" lang="en-US" altLang="zh-CN" sz="4000" b="0"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a:t>
            </a:r>
            <a:endParaRPr kumimoji="0" lang="en-US" altLang="en-US" sz="40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9460" name="Text Box 4"/>
          <p:cNvSpPr txBox="1">
            <a:spLocks noChangeArrowheads="1"/>
          </p:cNvSpPr>
          <p:nvPr/>
        </p:nvSpPr>
        <p:spPr bwMode="auto">
          <a:xfrm>
            <a:off x="5257800" y="609600"/>
            <a:ext cx="3429000" cy="1616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4000" b="1"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过红海</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4000" b="1"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（芦苇海）</a:t>
            </a:r>
            <a:endParaRPr kumimoji="0" lang="en-US" altLang="en-US" sz="40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19461" name="Picture 5" descr="Red Sea"/>
          <p:cNvPicPr>
            <a:picLocks noChangeAspect="1" noChangeArrowheads="1"/>
          </p:cNvPicPr>
          <p:nvPr/>
        </p:nvPicPr>
        <p:blipFill>
          <a:blip r:embed="rId3" cstate="screen">
            <a:lum bright="6000"/>
            <a:extLst>
              <a:ext uri="{28A0092B-C50C-407E-A947-70E740481C1C}">
                <a14:useLocalDpi xmlns:a14="http://schemas.microsoft.com/office/drawing/2010/main" val="0"/>
              </a:ext>
            </a:extLst>
          </a:blip>
          <a:srcRect/>
          <a:stretch>
            <a:fillRect/>
          </a:stretch>
        </p:blipFill>
        <p:spPr bwMode="auto">
          <a:xfrm>
            <a:off x="0" y="0"/>
            <a:ext cx="49117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57200" y="0"/>
            <a:ext cx="8229600" cy="1139825"/>
          </a:xfrm>
        </p:spPr>
        <p:txBody>
          <a:bodyPr/>
          <a:lstStyle/>
          <a:p>
            <a:pPr eaLnBrk="1" hangingPunct="1">
              <a:defRPr/>
            </a:pPr>
            <a:r>
              <a:rPr lang="en-US" dirty="0">
                <a:cs typeface="+mj-cs"/>
              </a:rPr>
              <a:t>出2:23</a:t>
            </a:r>
          </a:p>
        </p:txBody>
      </p:sp>
      <p:sp>
        <p:nvSpPr>
          <p:cNvPr id="364547" name="Rectangle 3"/>
          <p:cNvSpPr>
            <a:spLocks noGrp="1" noChangeArrowheads="1"/>
          </p:cNvSpPr>
          <p:nvPr>
            <p:ph type="body" idx="1"/>
          </p:nvPr>
        </p:nvSpPr>
        <p:spPr>
          <a:xfrm>
            <a:off x="381000" y="1093788"/>
            <a:ext cx="8805863" cy="2209800"/>
          </a:xfrm>
        </p:spPr>
        <p:txBody>
          <a:bodyPr/>
          <a:lstStyle/>
          <a:p>
            <a:pPr eaLnBrk="1" hangingPunct="1">
              <a:defRPr/>
            </a:pPr>
            <a:r>
              <a:rPr lang="en-US" sz="4000" dirty="0" err="1">
                <a:cs typeface="+mn-cs"/>
              </a:rPr>
              <a:t>在那个漫长的时代埃及王去世了.以色列人在为奴时向神哀求,他们的哀声传到神那里</a:t>
            </a:r>
            <a:r>
              <a:rPr lang="en-US" sz="4000" dirty="0">
                <a:cs typeface="+mn-cs"/>
              </a:rPr>
              <a:t>.</a:t>
            </a:r>
          </a:p>
        </p:txBody>
      </p:sp>
      <p:sp>
        <p:nvSpPr>
          <p:cNvPr id="364549" name="Text Box 5"/>
          <p:cNvSpPr txBox="1">
            <a:spLocks noChangeArrowheads="1"/>
          </p:cNvSpPr>
          <p:nvPr/>
        </p:nvSpPr>
        <p:spPr bwMode="auto">
          <a:xfrm>
            <a:off x="381000" y="3303588"/>
            <a:ext cx="8153400" cy="2062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lr>
                <a:schemeClr val="hlink"/>
              </a:buClr>
              <a:buSzPct val="80000"/>
              <a:buFont typeface="Wingdings" charset="0"/>
              <a:buChar char="l"/>
              <a:defRPr sz="3200">
                <a:effectLst>
                  <a:outerShdw blurRad="38100" dist="38100" dir="2700000" algn="tl">
                    <a:srgbClr val="000000"/>
                  </a:outerShdw>
                </a:effectLst>
                <a:latin typeface="+mn-lt"/>
                <a:ea typeface="+mn-ea"/>
              </a:defRPr>
            </a:lvl1pPr>
            <a:lvl2pPr marL="742950" indent="-285750">
              <a:spcBef>
                <a:spcPct val="20000"/>
              </a:spcBef>
              <a:buClr>
                <a:schemeClr val="folHlink"/>
              </a:buClr>
              <a:buSzPct val="80000"/>
              <a:buFont typeface="Wingdings" charset="0"/>
              <a:buChar char="l"/>
              <a:defRPr sz="2800">
                <a:effectLst>
                  <a:outerShdw blurRad="38100" dist="38100" dir="2700000" algn="tl">
                    <a:srgbClr val="000000"/>
                  </a:outerShdw>
                </a:effectLst>
                <a:latin typeface="+mn-lt"/>
                <a:ea typeface="+mn-ea"/>
              </a:defRPr>
            </a:lvl2pPr>
            <a:lvl3pPr marL="1143000" indent="-228600">
              <a:spcBef>
                <a:spcPct val="20000"/>
              </a:spcBef>
              <a:buClr>
                <a:schemeClr val="tx2"/>
              </a:buClr>
              <a:buSzPct val="80000"/>
              <a:buFont typeface="Wingdings" charset="0"/>
              <a:buChar char="l"/>
              <a:defRPr sz="2400">
                <a:effectLst>
                  <a:outerShdw blurRad="38100" dist="38100" dir="2700000" algn="tl">
                    <a:srgbClr val="000000"/>
                  </a:outerShdw>
                </a:effectLst>
                <a:latin typeface="+mn-lt"/>
                <a:ea typeface="+mn-ea"/>
              </a:defRPr>
            </a:lvl3pPr>
            <a:lvl4pPr marL="1600200" indent="-228600">
              <a:spcBef>
                <a:spcPct val="20000"/>
              </a:spcBef>
              <a:buClr>
                <a:schemeClr val="hlink"/>
              </a:buClr>
              <a:buSzPct val="80000"/>
              <a:buFont typeface="Wingdings" charset="0"/>
              <a:buChar char="l"/>
              <a:defRPr sz="2000">
                <a:effectLst>
                  <a:outerShdw blurRad="38100" dist="38100" dir="2700000" algn="tl">
                    <a:srgbClr val="000000"/>
                  </a:outerShdw>
                </a:effectLst>
                <a:latin typeface="+mn-lt"/>
                <a:ea typeface="+mn-ea"/>
              </a:defRPr>
            </a:lvl4pPr>
            <a:lvl5pPr marL="2057400" indent="-228600">
              <a:spcBef>
                <a:spcPct val="20000"/>
              </a:spcBef>
              <a:buClr>
                <a:schemeClr val="tx1"/>
              </a:buClr>
              <a:buSzPct val="80000"/>
              <a:buFont typeface="Wingdings" charset="0"/>
              <a:buChar char="l"/>
              <a:defRPr sz="2000">
                <a:effectLst>
                  <a:outerShdw blurRad="38100" dist="38100" dir="2700000" algn="tl">
                    <a:srgbClr val="000000"/>
                  </a:outerShdw>
                </a:effectLst>
                <a:latin typeface="+mn-lt"/>
                <a:ea typeface="+mn-ea"/>
              </a:defRPr>
            </a:lvl5pPr>
            <a:lvl6pPr marL="25146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6pPr>
            <a:lvl7pPr marL="29718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7pPr>
            <a:lvl8pPr marL="34290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8pPr>
            <a:lvl9pPr marL="38862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9pPr>
          </a:lstStyle>
          <a:p>
            <a:pPr>
              <a:defRPr/>
            </a:pPr>
            <a:r>
              <a:rPr lang="en-US" sz="4000" dirty="0">
                <a:cs typeface="+mn-cs"/>
              </a:rPr>
              <a:t>摩西40年在梅地那Midianites並不是</a:t>
            </a:r>
            <a:r>
              <a:rPr lang="ja-JP" altLang="en-US" sz="4000" dirty="0">
                <a:cs typeface="+mn-cs"/>
              </a:rPr>
              <a:t>年代学的数字</a:t>
            </a:r>
            <a:r>
              <a:rPr lang="en-US" sz="4000" dirty="0">
                <a:cs typeface="+mn-cs"/>
              </a:rPr>
              <a:t>, 只是一个长时期代表性数字.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 calcmode="lin" valueType="num">
                                      <p:cBhvr>
                                        <p:cTn id="7" dur="500" fill="hold"/>
                                        <p:tgtEl>
                                          <p:spTgt spid="364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454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6454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645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0"/>
                                  </p:iterate>
                                  <p:childTnLst>
                                    <p:set>
                                      <p:cBhvr>
                                        <p:cTn id="14" dur="1" fill="hold">
                                          <p:stCondLst>
                                            <p:cond delay="0"/>
                                          </p:stCondLst>
                                        </p:cTn>
                                        <p:tgtEl>
                                          <p:spTgt spid="364549"/>
                                        </p:tgtEl>
                                        <p:attrNameLst>
                                          <p:attrName>style.visibility</p:attrName>
                                        </p:attrNameLst>
                                      </p:cBhvr>
                                      <p:to>
                                        <p:strVal val="visible"/>
                                      </p:to>
                                    </p:set>
                                    <p:anim calcmode="lin" valueType="num">
                                      <p:cBhvr>
                                        <p:cTn id="15" dur="500" fill="hold"/>
                                        <p:tgtEl>
                                          <p:spTgt spid="364549"/>
                                        </p:tgtEl>
                                        <p:attrNameLst>
                                          <p:attrName>ppt_w</p:attrName>
                                        </p:attrNameLst>
                                      </p:cBhvr>
                                      <p:tavLst>
                                        <p:tav tm="0">
                                          <p:val>
                                            <p:fltVal val="0"/>
                                          </p:val>
                                        </p:tav>
                                        <p:tav tm="100000">
                                          <p:val>
                                            <p:strVal val="#ppt_w"/>
                                          </p:val>
                                        </p:tav>
                                      </p:tavLst>
                                    </p:anim>
                                    <p:anim calcmode="lin" valueType="num">
                                      <p:cBhvr>
                                        <p:cTn id="16" dur="500" fill="hold"/>
                                        <p:tgtEl>
                                          <p:spTgt spid="364549"/>
                                        </p:tgtEl>
                                        <p:attrNameLst>
                                          <p:attrName>ppt_h</p:attrName>
                                        </p:attrNameLst>
                                      </p:cBhvr>
                                      <p:tavLst>
                                        <p:tav tm="0">
                                          <p:val>
                                            <p:fltVal val="0"/>
                                          </p:val>
                                        </p:tav>
                                        <p:tav tm="100000">
                                          <p:val>
                                            <p:strVal val="#ppt_h"/>
                                          </p:val>
                                        </p:tav>
                                      </p:tavLst>
                                    </p:anim>
                                    <p:anim calcmode="lin" valueType="num">
                                      <p:cBhvr>
                                        <p:cTn id="17" dur="500" fill="hold"/>
                                        <p:tgtEl>
                                          <p:spTgt spid="364549"/>
                                        </p:tgtEl>
                                        <p:attrNameLst>
                                          <p:attrName>style.rotation</p:attrName>
                                        </p:attrNameLst>
                                      </p:cBhvr>
                                      <p:tavLst>
                                        <p:tav tm="0">
                                          <p:val>
                                            <p:fltVal val="360"/>
                                          </p:val>
                                        </p:tav>
                                        <p:tav tm="100000">
                                          <p:val>
                                            <p:fltVal val="0"/>
                                          </p:val>
                                        </p:tav>
                                      </p:tavLst>
                                    </p:anim>
                                    <p:animEffect transition="in" filter="fade">
                                      <p:cBhvr>
                                        <p:cTn id="18" dur="5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p:bldP spid="3645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457200"/>
            <a:ext cx="9067800" cy="1143000"/>
          </a:xfrm>
        </p:spPr>
        <p:txBody>
          <a:bodyPr/>
          <a:lstStyle/>
          <a:p>
            <a:pPr eaLnBrk="1" hangingPunct="1">
              <a:defRPr/>
            </a:pPr>
            <a:r>
              <a:rPr lang="en-US" sz="4800" dirty="0">
                <a:cs typeface="+mj-cs"/>
              </a:rPr>
              <a:t>出埃及的日期的两个理论</a:t>
            </a:r>
          </a:p>
        </p:txBody>
      </p:sp>
      <p:sp>
        <p:nvSpPr>
          <p:cNvPr id="10243" name="Rectangle 3"/>
          <p:cNvSpPr>
            <a:spLocks noGrp="1" noChangeArrowheads="1"/>
          </p:cNvSpPr>
          <p:nvPr>
            <p:ph type="body" idx="1"/>
          </p:nvPr>
        </p:nvSpPr>
        <p:spPr>
          <a:xfrm>
            <a:off x="2286000" y="1981200"/>
            <a:ext cx="5638800" cy="3201988"/>
          </a:xfrm>
        </p:spPr>
        <p:txBody>
          <a:bodyPr/>
          <a:lstStyle/>
          <a:p>
            <a:pPr eaLnBrk="1" hangingPunct="1">
              <a:defRPr/>
            </a:pPr>
            <a:r>
              <a:rPr lang="en-US" dirty="0">
                <a:cs typeface="+mn-cs"/>
              </a:rPr>
              <a:t>较为迟日期的理论</a:t>
            </a:r>
          </a:p>
          <a:p>
            <a:pPr eaLnBrk="1" hangingPunct="1">
              <a:buNone/>
              <a:defRPr/>
            </a:pPr>
            <a:r>
              <a:rPr lang="en-US" dirty="0">
                <a:cs typeface="+mn-cs"/>
              </a:rPr>
              <a:t>	(</a:t>
            </a:r>
            <a:r>
              <a:rPr lang="en-US" dirty="0"/>
              <a:t>在</a:t>
            </a:r>
            <a:r>
              <a:rPr lang="en-US" dirty="0">
                <a:cs typeface="+mn-cs"/>
              </a:rPr>
              <a:t>13</a:t>
            </a:r>
            <a:r>
              <a:rPr lang="en-US" baseline="30000" dirty="0">
                <a:cs typeface="+mn-cs"/>
              </a:rPr>
              <a:t>th</a:t>
            </a:r>
            <a:r>
              <a:rPr lang="en-US" dirty="0">
                <a:cs typeface="+mn-cs"/>
              </a:rPr>
              <a:t> 世纪)</a:t>
            </a:r>
          </a:p>
          <a:p>
            <a:pPr eaLnBrk="1" hangingPunct="1">
              <a:buFont typeface="Wingdings" charset="0"/>
              <a:buNone/>
              <a:defRPr/>
            </a:pPr>
            <a:endParaRPr lang="en-US" dirty="0">
              <a:cs typeface="+mn-cs"/>
            </a:endParaRPr>
          </a:p>
          <a:p>
            <a:pPr eaLnBrk="1" hangingPunct="1">
              <a:defRPr/>
            </a:pPr>
            <a:r>
              <a:rPr lang="en-US" dirty="0"/>
              <a:t>较为早日期的理论</a:t>
            </a:r>
          </a:p>
          <a:p>
            <a:pPr eaLnBrk="1" hangingPunct="1">
              <a:buNone/>
              <a:defRPr/>
            </a:pPr>
            <a:r>
              <a:rPr lang="en-US" dirty="0">
                <a:cs typeface="+mn-cs"/>
              </a:rPr>
              <a:t>	(在15</a:t>
            </a:r>
            <a:r>
              <a:rPr lang="en-US" baseline="30000" dirty="0">
                <a:cs typeface="+mn-cs"/>
              </a:rPr>
              <a:t>th</a:t>
            </a:r>
            <a:r>
              <a:rPr lang="en-US" dirty="0">
                <a:cs typeface="+mn-cs"/>
              </a:rPr>
              <a:t> </a:t>
            </a:r>
            <a:r>
              <a:rPr lang="en-US" dirty="0"/>
              <a:t>世纪</a:t>
            </a:r>
            <a:r>
              <a:rPr lang="en-US" dirty="0">
                <a:cs typeface="+mn-cs"/>
              </a:rPr>
              <a:t>)</a:t>
            </a:r>
          </a:p>
        </p:txBody>
      </p:sp>
    </p:spTree>
    <p:extLst>
      <p:ext uri="{BB962C8B-B14F-4D97-AF65-F5344CB8AC3E}">
        <p14:creationId xmlns:p14="http://schemas.microsoft.com/office/powerpoint/2010/main" val="660583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500" fill="hold"/>
                                        <p:tgtEl>
                                          <p:spTgt spid="102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iterate type="lt">
                                    <p:tmPct val="0"/>
                                  </p:iterate>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p:cTn id="23" dur="500" fill="hold"/>
                                        <p:tgtEl>
                                          <p:spTgt spid="102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2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2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iterate type="lt">
                                    <p:tmPct val="0"/>
                                  </p:iterate>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500" fill="hold"/>
                                        <p:tgtEl>
                                          <p:spTgt spid="102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2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2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6" presetClass="exit" presetSubtype="0" fill="hold" nodeType="clickEffect">
                                  <p:stCondLst>
                                    <p:cond delay="0"/>
                                  </p:stCondLst>
                                  <p:iterate type="lt">
                                    <p:tmPct val="10000"/>
                                  </p:iterate>
                                  <p:childTnLst>
                                    <p:anim from="(ppt_w)" to="(-ppt_w*2)" calcmode="lin" valueType="num">
                                      <p:cBhvr rctx="PPT">
                                        <p:cTn id="38" dur="500" autoRev="1">
                                          <p:stCondLst>
                                            <p:cond delay="0"/>
                                          </p:stCondLst>
                                        </p:cTn>
                                        <p:tgtEl>
                                          <p:spTgt spid="10243">
                                            <p:txEl>
                                              <p:pRg st="3" end="3"/>
                                            </p:txEl>
                                          </p:spTgt>
                                        </p:tgtEl>
                                        <p:attrNameLst>
                                          <p:attrName>ppt_w</p:attrName>
                                        </p:attrNameLst>
                                      </p:cBhvr>
                                    </p:anim>
                                    <p:anim by="(ppt_w*0.50)" calcmode="lin" valueType="num">
                                      <p:cBhvr>
                                        <p:cTn id="39" dur="500" decel="50000" autoRev="1">
                                          <p:stCondLst>
                                            <p:cond delay="0"/>
                                          </p:stCondLst>
                                        </p:cTn>
                                        <p:tgtEl>
                                          <p:spTgt spid="10243">
                                            <p:txEl>
                                              <p:pRg st="3" end="3"/>
                                            </p:txEl>
                                          </p:spTgt>
                                        </p:tgtEl>
                                        <p:attrNameLst>
                                          <p:attrName>ppt_x</p:attrName>
                                        </p:attrNameLst>
                                      </p:cBhvr>
                                    </p:anim>
                                    <p:anim from="(ppt_y)" to="(1+ppt_h/2)" calcmode="lin" valueType="num">
                                      <p:cBhvr>
                                        <p:cTn id="40" dur="1000">
                                          <p:stCondLst>
                                            <p:cond delay="0"/>
                                          </p:stCondLst>
                                        </p:cTn>
                                        <p:tgtEl>
                                          <p:spTgt spid="10243">
                                            <p:txEl>
                                              <p:pRg st="3" end="3"/>
                                            </p:txEl>
                                          </p:spTgt>
                                        </p:tgtEl>
                                        <p:attrNameLst>
                                          <p:attrName>ppt_y</p:attrName>
                                        </p:attrNameLst>
                                      </p:cBhvr>
                                    </p:anim>
                                    <p:animRot by="21600000">
                                      <p:cBhvr>
                                        <p:cTn id="41" dur="1000">
                                          <p:stCondLst>
                                            <p:cond delay="0"/>
                                          </p:stCondLst>
                                        </p:cTn>
                                        <p:tgtEl>
                                          <p:spTgt spid="10243">
                                            <p:txEl>
                                              <p:pRg st="3" end="3"/>
                                            </p:txEl>
                                          </p:spTgt>
                                        </p:tgtEl>
                                        <p:attrNameLst>
                                          <p:attrName>r</p:attrName>
                                        </p:attrNameLst>
                                      </p:cBhvr>
                                    </p:animRot>
                                    <p:set>
                                      <p:cBhvr>
                                        <p:cTn id="42" dur="1" fill="hold">
                                          <p:stCondLst>
                                            <p:cond delay="999"/>
                                          </p:stCondLst>
                                        </p:cTn>
                                        <p:tgtEl>
                                          <p:spTgt spid="10243">
                                            <p:txEl>
                                              <p:pRg st="3" end="3"/>
                                            </p:txEl>
                                          </p:spTgt>
                                        </p:tgtEl>
                                        <p:attrNameLst>
                                          <p:attrName>style.visibility</p:attrName>
                                        </p:attrNameLst>
                                      </p:cBhvr>
                                      <p:to>
                                        <p:strVal val="hidden"/>
                                      </p:to>
                                    </p:set>
                                  </p:childTnLst>
                                </p:cTn>
                              </p:par>
                              <p:par>
                                <p:cTn id="43" presetID="56" presetClass="exit" presetSubtype="0" fill="hold" nodeType="withEffect">
                                  <p:stCondLst>
                                    <p:cond delay="0"/>
                                  </p:stCondLst>
                                  <p:iterate type="lt">
                                    <p:tmPct val="10000"/>
                                  </p:iterate>
                                  <p:childTnLst>
                                    <p:anim from="(ppt_w)" to="(-ppt_w*2)" calcmode="lin" valueType="num">
                                      <p:cBhvr rctx="PPT">
                                        <p:cTn id="44" dur="500" autoRev="1">
                                          <p:stCondLst>
                                            <p:cond delay="0"/>
                                          </p:stCondLst>
                                        </p:cTn>
                                        <p:tgtEl>
                                          <p:spTgt spid="10243">
                                            <p:txEl>
                                              <p:pRg st="4" end="4"/>
                                            </p:txEl>
                                          </p:spTgt>
                                        </p:tgtEl>
                                        <p:attrNameLst>
                                          <p:attrName>ppt_w</p:attrName>
                                        </p:attrNameLst>
                                      </p:cBhvr>
                                    </p:anim>
                                    <p:anim by="(ppt_w*0.50)" calcmode="lin" valueType="num">
                                      <p:cBhvr>
                                        <p:cTn id="45" dur="500" decel="50000" autoRev="1">
                                          <p:stCondLst>
                                            <p:cond delay="0"/>
                                          </p:stCondLst>
                                        </p:cTn>
                                        <p:tgtEl>
                                          <p:spTgt spid="10243">
                                            <p:txEl>
                                              <p:pRg st="4" end="4"/>
                                            </p:txEl>
                                          </p:spTgt>
                                        </p:tgtEl>
                                        <p:attrNameLst>
                                          <p:attrName>ppt_x</p:attrName>
                                        </p:attrNameLst>
                                      </p:cBhvr>
                                    </p:anim>
                                    <p:anim from="(ppt_y)" to="(1+ppt_h/2)" calcmode="lin" valueType="num">
                                      <p:cBhvr>
                                        <p:cTn id="46" dur="1000">
                                          <p:stCondLst>
                                            <p:cond delay="0"/>
                                          </p:stCondLst>
                                        </p:cTn>
                                        <p:tgtEl>
                                          <p:spTgt spid="10243">
                                            <p:txEl>
                                              <p:pRg st="4" end="4"/>
                                            </p:txEl>
                                          </p:spTgt>
                                        </p:tgtEl>
                                        <p:attrNameLst>
                                          <p:attrName>ppt_y</p:attrName>
                                        </p:attrNameLst>
                                      </p:cBhvr>
                                    </p:anim>
                                    <p:animRot by="21600000">
                                      <p:cBhvr>
                                        <p:cTn id="47" dur="1000">
                                          <p:stCondLst>
                                            <p:cond delay="0"/>
                                          </p:stCondLst>
                                        </p:cTn>
                                        <p:tgtEl>
                                          <p:spTgt spid="10243">
                                            <p:txEl>
                                              <p:pRg st="4" end="4"/>
                                            </p:txEl>
                                          </p:spTgt>
                                        </p:tgtEl>
                                        <p:attrNameLst>
                                          <p:attrName>r</p:attrName>
                                        </p:attrNameLst>
                                      </p:cBhvr>
                                    </p:animRot>
                                    <p:set>
                                      <p:cBhvr>
                                        <p:cTn id="48" dur="1" fill="hold">
                                          <p:stCondLst>
                                            <p:cond delay="999"/>
                                          </p:stCondLst>
                                        </p:cTn>
                                        <p:tgtEl>
                                          <p:spTgt spid="1024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406530" name="Text Box 4"/>
          <p:cNvSpPr txBox="1">
            <a:spLocks noChangeArrowheads="1"/>
          </p:cNvSpPr>
          <p:nvPr/>
        </p:nvSpPr>
        <p:spPr bwMode="auto">
          <a:xfrm>
            <a:off x="8375650" y="0"/>
            <a:ext cx="69215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MS PGothic" charset="0"/>
              </a:rPr>
              <a:t>108</a:t>
            </a:r>
          </a:p>
        </p:txBody>
      </p:sp>
      <p:sp>
        <p:nvSpPr>
          <p:cNvPr id="44037" name="Rectangle 5"/>
          <p:cNvSpPr>
            <a:spLocks noGrp="1" noChangeArrowheads="1"/>
          </p:cNvSpPr>
          <p:nvPr>
            <p:ph type="title"/>
          </p:nvPr>
        </p:nvSpPr>
        <p:spPr>
          <a:xfrm>
            <a:off x="6019800" y="152400"/>
            <a:ext cx="3124200" cy="3429000"/>
          </a:xfrm>
        </p:spPr>
        <p:txBody>
          <a:bodyPr/>
          <a:lstStyle/>
          <a:p>
            <a:pPr algn="ctr">
              <a:defRPr/>
            </a:pPr>
            <a:r>
              <a:rPr lang="zh-CN" altLang="en-US" sz="3200" i="0">
                <a:latin typeface="Times" charset="0"/>
                <a:ea typeface="宋体" charset="0"/>
                <a:cs typeface="宋体" charset="0"/>
              </a:rPr>
              <a:t>出埃及记的不同日期及说法</a:t>
            </a:r>
          </a:p>
        </p:txBody>
      </p:sp>
      <p:grpSp>
        <p:nvGrpSpPr>
          <p:cNvPr id="406532" name="Group 652"/>
          <p:cNvGrpSpPr>
            <a:grpSpLocks/>
          </p:cNvGrpSpPr>
          <p:nvPr/>
        </p:nvGrpSpPr>
        <p:grpSpPr bwMode="auto">
          <a:xfrm>
            <a:off x="76200" y="0"/>
            <a:ext cx="6477000" cy="6858000"/>
            <a:chOff x="96" y="0"/>
            <a:chExt cx="4080" cy="4320"/>
          </a:xfrm>
        </p:grpSpPr>
        <p:grpSp>
          <p:nvGrpSpPr>
            <p:cNvPr id="406534" name="Group 271"/>
            <p:cNvGrpSpPr>
              <a:grpSpLocks/>
            </p:cNvGrpSpPr>
            <p:nvPr/>
          </p:nvGrpSpPr>
          <p:grpSpPr bwMode="auto">
            <a:xfrm>
              <a:off x="100" y="0"/>
              <a:ext cx="4072" cy="384"/>
              <a:chOff x="0" y="-5"/>
              <a:chExt cx="4490" cy="628"/>
            </a:xfrm>
          </p:grpSpPr>
          <p:grpSp>
            <p:nvGrpSpPr>
              <p:cNvPr id="406579" name="Group 250"/>
              <p:cNvGrpSpPr>
                <a:grpSpLocks/>
              </p:cNvGrpSpPr>
              <p:nvPr/>
            </p:nvGrpSpPr>
            <p:grpSpPr bwMode="auto">
              <a:xfrm>
                <a:off x="0" y="0"/>
                <a:ext cx="885" cy="623"/>
                <a:chOff x="0" y="0"/>
                <a:chExt cx="885" cy="623"/>
              </a:xfrm>
            </p:grpSpPr>
            <p:sp>
              <p:nvSpPr>
                <p:cNvPr id="406605" name="Rectangle 249"/>
                <p:cNvSpPr>
                  <a:spLocks noChangeArrowheads="1"/>
                </p:cNvSpPr>
                <p:nvPr/>
              </p:nvSpPr>
              <p:spPr bwMode="auto">
                <a:xfrm>
                  <a:off x="0" y="0"/>
                  <a:ext cx="885"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606" name="Group 248"/>
                <p:cNvGrpSpPr>
                  <a:grpSpLocks/>
                </p:cNvGrpSpPr>
                <p:nvPr/>
              </p:nvGrpSpPr>
              <p:grpSpPr bwMode="auto">
                <a:xfrm>
                  <a:off x="0" y="0"/>
                  <a:ext cx="885" cy="623"/>
                  <a:chOff x="0" y="0"/>
                  <a:chExt cx="885" cy="623"/>
                </a:xfrm>
              </p:grpSpPr>
              <p:sp>
                <p:nvSpPr>
                  <p:cNvPr id="406607" name="Rectangle 204"/>
                  <p:cNvSpPr>
                    <a:spLocks noChangeArrowheads="1"/>
                  </p:cNvSpPr>
                  <p:nvPr/>
                </p:nvSpPr>
                <p:spPr bwMode="auto">
                  <a:xfrm>
                    <a:off x="43" y="0"/>
                    <a:ext cx="799"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Liffo"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rPr>
                      <a:t>400 </a:t>
                    </a: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年</a:t>
                    </a:r>
                    <a:endPar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逗留</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6608" name="Rectangle 247"/>
                  <p:cNvSpPr>
                    <a:spLocks noChangeArrowheads="1"/>
                  </p:cNvSpPr>
                  <p:nvPr/>
                </p:nvSpPr>
                <p:spPr bwMode="auto">
                  <a:xfrm>
                    <a:off x="0" y="0"/>
                    <a:ext cx="885"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nvGrpSpPr>
              <p:cNvPr id="406580" name="Group 254"/>
              <p:cNvGrpSpPr>
                <a:grpSpLocks/>
              </p:cNvGrpSpPr>
              <p:nvPr/>
            </p:nvGrpSpPr>
            <p:grpSpPr bwMode="auto">
              <a:xfrm>
                <a:off x="885" y="0"/>
                <a:ext cx="843" cy="623"/>
                <a:chOff x="885" y="0"/>
                <a:chExt cx="843" cy="623"/>
              </a:xfrm>
            </p:grpSpPr>
            <p:sp>
              <p:nvSpPr>
                <p:cNvPr id="406601" name="Rectangle 253"/>
                <p:cNvSpPr>
                  <a:spLocks noChangeArrowheads="1"/>
                </p:cNvSpPr>
                <p:nvPr/>
              </p:nvSpPr>
              <p:spPr bwMode="auto">
                <a:xfrm>
                  <a:off x="885"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602" name="Group 252"/>
                <p:cNvGrpSpPr>
                  <a:grpSpLocks/>
                </p:cNvGrpSpPr>
                <p:nvPr/>
              </p:nvGrpSpPr>
              <p:grpSpPr bwMode="auto">
                <a:xfrm>
                  <a:off x="885" y="0"/>
                  <a:ext cx="843" cy="623"/>
                  <a:chOff x="885" y="0"/>
                  <a:chExt cx="843" cy="623"/>
                </a:xfrm>
              </p:grpSpPr>
              <p:sp>
                <p:nvSpPr>
                  <p:cNvPr id="406603" name="Rectangle 242"/>
                  <p:cNvSpPr>
                    <a:spLocks noChangeArrowheads="1"/>
                  </p:cNvSpPr>
                  <p:nvPr/>
                </p:nvSpPr>
                <p:spPr bwMode="auto">
                  <a:xfrm>
                    <a:off x="928"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Liffo"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rPr>
                      <a:t>430 </a:t>
                    </a: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年</a:t>
                    </a:r>
                    <a:endPar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逗留</a:t>
                    </a:r>
                    <a:endParaRPr kumimoji="0" lang="en-US" altLang="ja-JP" sz="1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 </a:t>
                    </a:r>
                    <a:r>
                      <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rPr>
                      <a:t>YEAR SOJOURN</a:t>
                    </a:r>
                    <a:endParaRPr kumimoji="0" lang="en-US" altLang="zh-CN"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6604" name="Rectangle 251"/>
                  <p:cNvSpPr>
                    <a:spLocks noChangeArrowheads="1"/>
                  </p:cNvSpPr>
                  <p:nvPr/>
                </p:nvSpPr>
                <p:spPr bwMode="auto">
                  <a:xfrm>
                    <a:off x="885"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nvGrpSpPr>
              <p:cNvPr id="406581" name="Group 258"/>
              <p:cNvGrpSpPr>
                <a:grpSpLocks/>
              </p:cNvGrpSpPr>
              <p:nvPr/>
            </p:nvGrpSpPr>
            <p:grpSpPr bwMode="auto">
              <a:xfrm>
                <a:off x="1728" y="0"/>
                <a:ext cx="843" cy="623"/>
                <a:chOff x="1728" y="0"/>
                <a:chExt cx="843" cy="623"/>
              </a:xfrm>
            </p:grpSpPr>
            <p:sp>
              <p:nvSpPr>
                <p:cNvPr id="406597" name="Rectangle 257"/>
                <p:cNvSpPr>
                  <a:spLocks noChangeArrowheads="1"/>
                </p:cNvSpPr>
                <p:nvPr/>
              </p:nvSpPr>
              <p:spPr bwMode="auto">
                <a:xfrm>
                  <a:off x="1728"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598" name="Group 256"/>
                <p:cNvGrpSpPr>
                  <a:grpSpLocks/>
                </p:cNvGrpSpPr>
                <p:nvPr/>
              </p:nvGrpSpPr>
              <p:grpSpPr bwMode="auto">
                <a:xfrm>
                  <a:off x="1728" y="0"/>
                  <a:ext cx="843" cy="623"/>
                  <a:chOff x="1728" y="0"/>
                  <a:chExt cx="843" cy="623"/>
                </a:xfrm>
              </p:grpSpPr>
              <p:sp>
                <p:nvSpPr>
                  <p:cNvPr id="406599" name="Rectangle 243"/>
                  <p:cNvSpPr>
                    <a:spLocks noChangeArrowheads="1"/>
                  </p:cNvSpPr>
                  <p:nvPr/>
                </p:nvSpPr>
                <p:spPr bwMode="auto">
                  <a:xfrm>
                    <a:off x="1771"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Liffo"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rPr>
                      <a:t>215 </a:t>
                    </a: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年</a:t>
                    </a:r>
                    <a:endPar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逗留</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6600" name="Rectangle 255"/>
                  <p:cNvSpPr>
                    <a:spLocks noChangeArrowheads="1"/>
                  </p:cNvSpPr>
                  <p:nvPr/>
                </p:nvSpPr>
                <p:spPr bwMode="auto">
                  <a:xfrm>
                    <a:off x="1728"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nvGrpSpPr>
              <p:cNvPr id="406582" name="Group 262"/>
              <p:cNvGrpSpPr>
                <a:grpSpLocks/>
              </p:cNvGrpSpPr>
              <p:nvPr/>
            </p:nvGrpSpPr>
            <p:grpSpPr bwMode="auto">
              <a:xfrm>
                <a:off x="2571" y="0"/>
                <a:ext cx="306" cy="623"/>
                <a:chOff x="2571" y="0"/>
                <a:chExt cx="306" cy="623"/>
              </a:xfrm>
            </p:grpSpPr>
            <p:sp>
              <p:nvSpPr>
                <p:cNvPr id="406593" name="Rectangle 261"/>
                <p:cNvSpPr>
                  <a:spLocks noChangeArrowheads="1"/>
                </p:cNvSpPr>
                <p:nvPr/>
              </p:nvSpPr>
              <p:spPr bwMode="auto">
                <a:xfrm>
                  <a:off x="2571" y="0"/>
                  <a:ext cx="306"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594" name="Group 260"/>
                <p:cNvGrpSpPr>
                  <a:grpSpLocks/>
                </p:cNvGrpSpPr>
                <p:nvPr/>
              </p:nvGrpSpPr>
              <p:grpSpPr bwMode="auto">
                <a:xfrm>
                  <a:off x="2571" y="0"/>
                  <a:ext cx="306" cy="623"/>
                  <a:chOff x="2571" y="0"/>
                  <a:chExt cx="306" cy="623"/>
                </a:xfrm>
              </p:grpSpPr>
              <p:sp>
                <p:nvSpPr>
                  <p:cNvPr id="406595" name="Rectangle 244"/>
                  <p:cNvSpPr>
                    <a:spLocks noChangeArrowheads="1"/>
                  </p:cNvSpPr>
                  <p:nvPr/>
                </p:nvSpPr>
                <p:spPr bwMode="auto">
                  <a:xfrm>
                    <a:off x="2614" y="0"/>
                    <a:ext cx="220"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6596" name="Rectangle 259"/>
                  <p:cNvSpPr>
                    <a:spLocks noChangeArrowheads="1"/>
                  </p:cNvSpPr>
                  <p:nvPr/>
                </p:nvSpPr>
                <p:spPr bwMode="auto">
                  <a:xfrm>
                    <a:off x="2571" y="0"/>
                    <a:ext cx="306"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nvGrpSpPr>
              <p:cNvPr id="406583" name="Group 266"/>
              <p:cNvGrpSpPr>
                <a:grpSpLocks/>
              </p:cNvGrpSpPr>
              <p:nvPr/>
            </p:nvGrpSpPr>
            <p:grpSpPr bwMode="auto">
              <a:xfrm>
                <a:off x="2877" y="0"/>
                <a:ext cx="770" cy="623"/>
                <a:chOff x="2877" y="0"/>
                <a:chExt cx="770" cy="623"/>
              </a:xfrm>
            </p:grpSpPr>
            <p:sp>
              <p:nvSpPr>
                <p:cNvPr id="406589" name="Rectangle 265"/>
                <p:cNvSpPr>
                  <a:spLocks noChangeArrowheads="1"/>
                </p:cNvSpPr>
                <p:nvPr/>
              </p:nvSpPr>
              <p:spPr bwMode="auto">
                <a:xfrm>
                  <a:off x="2877" y="0"/>
                  <a:ext cx="770"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590" name="Group 264"/>
                <p:cNvGrpSpPr>
                  <a:grpSpLocks/>
                </p:cNvGrpSpPr>
                <p:nvPr/>
              </p:nvGrpSpPr>
              <p:grpSpPr bwMode="auto">
                <a:xfrm>
                  <a:off x="2877" y="0"/>
                  <a:ext cx="770" cy="623"/>
                  <a:chOff x="2877" y="0"/>
                  <a:chExt cx="770" cy="623"/>
                </a:xfrm>
              </p:grpSpPr>
              <p:sp>
                <p:nvSpPr>
                  <p:cNvPr id="406591" name="Rectangle 245"/>
                  <p:cNvSpPr>
                    <a:spLocks noChangeArrowheads="1"/>
                  </p:cNvSpPr>
                  <p:nvPr/>
                </p:nvSpPr>
                <p:spPr bwMode="auto">
                  <a:xfrm>
                    <a:off x="2920" y="0"/>
                    <a:ext cx="684"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1F7E9"/>
                        </a:solidFill>
                        <a:effectLst/>
                        <a:uLnTx/>
                        <a:uFillTx/>
                        <a:latin typeface="Liffo" charset="0"/>
                        <a:ea typeface="MS PGothic" charset="0"/>
                        <a:cs typeface="Times New Roman" charset="0"/>
                      </a:rPr>
                      <a:t> </a:t>
                    </a:r>
                    <a:r>
                      <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cs typeface="Times New Roman" charset="0"/>
                      </a:rPr>
                      <a:t>迟出</a:t>
                    </a:r>
                    <a:endParaRPr kumimoji="0" lang="zh-CN" altLang="en-US" sz="1200" b="0" i="0" u="none" strike="noStrike" kern="1200" cap="none" spc="0" normalizeH="0" baseline="0" noProof="0">
                      <a:ln>
                        <a:noFill/>
                      </a:ln>
                      <a:solidFill>
                        <a:srgbClr val="F1F7E9"/>
                      </a:solidFill>
                      <a:effectLst/>
                      <a:uLnTx/>
                      <a:uFillTx/>
                      <a:latin typeface="Times New Roman" charset="0"/>
                      <a:ea typeface="MS PGothic" charset="0"/>
                      <a:cs typeface="Times New Roman" charset="0"/>
                    </a:endParaRPr>
                  </a:p>
                </p:txBody>
              </p:sp>
              <p:sp>
                <p:nvSpPr>
                  <p:cNvPr id="406592" name="Rectangle 263"/>
                  <p:cNvSpPr>
                    <a:spLocks noChangeArrowheads="1"/>
                  </p:cNvSpPr>
                  <p:nvPr/>
                </p:nvSpPr>
                <p:spPr bwMode="auto">
                  <a:xfrm>
                    <a:off x="2877" y="0"/>
                    <a:ext cx="770"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nvGrpSpPr>
              <p:cNvPr id="406584" name="Group 270"/>
              <p:cNvGrpSpPr>
                <a:grpSpLocks/>
              </p:cNvGrpSpPr>
              <p:nvPr/>
            </p:nvGrpSpPr>
            <p:grpSpPr bwMode="auto">
              <a:xfrm>
                <a:off x="3647" y="-5"/>
                <a:ext cx="843" cy="628"/>
                <a:chOff x="3647" y="-5"/>
                <a:chExt cx="843" cy="628"/>
              </a:xfrm>
            </p:grpSpPr>
            <p:sp>
              <p:nvSpPr>
                <p:cNvPr id="406585" name="Rectangle 269"/>
                <p:cNvSpPr>
                  <a:spLocks noChangeArrowheads="1"/>
                </p:cNvSpPr>
                <p:nvPr/>
              </p:nvSpPr>
              <p:spPr bwMode="auto">
                <a:xfrm>
                  <a:off x="3647"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586" name="Group 268"/>
                <p:cNvGrpSpPr>
                  <a:grpSpLocks/>
                </p:cNvGrpSpPr>
                <p:nvPr/>
              </p:nvGrpSpPr>
              <p:grpSpPr bwMode="auto">
                <a:xfrm>
                  <a:off x="3647" y="-5"/>
                  <a:ext cx="843" cy="628"/>
                  <a:chOff x="3647" y="-5"/>
                  <a:chExt cx="843" cy="628"/>
                </a:xfrm>
              </p:grpSpPr>
              <p:sp>
                <p:nvSpPr>
                  <p:cNvPr id="406587" name="Rectangle 246"/>
                  <p:cNvSpPr>
                    <a:spLocks noChangeArrowheads="1"/>
                  </p:cNvSpPr>
                  <p:nvPr/>
                </p:nvSpPr>
                <p:spPr bwMode="auto">
                  <a:xfrm>
                    <a:off x="3690" y="-5"/>
                    <a:ext cx="757" cy="628"/>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FFFFFF"/>
                        </a:solidFill>
                        <a:effectLst/>
                        <a:uLnTx/>
                        <a:uFillTx/>
                        <a:latin typeface="Liffo" charset="0"/>
                        <a:ea typeface="MS PGothic" charset="0"/>
                        <a:cs typeface="Times New Roman" charset="0"/>
                      </a:rPr>
                      <a:t> 关键</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6588" name="Rectangle 267"/>
                  <p:cNvSpPr>
                    <a:spLocks noChangeArrowheads="1"/>
                  </p:cNvSpPr>
                  <p:nvPr/>
                </p:nvSpPr>
                <p:spPr bwMode="auto">
                  <a:xfrm>
                    <a:off x="3647"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sp>
          <p:nvSpPr>
            <p:cNvPr id="406535" name="Rectangle 272"/>
            <p:cNvSpPr>
              <a:spLocks noChangeArrowheads="1"/>
            </p:cNvSpPr>
            <p:nvPr/>
          </p:nvSpPr>
          <p:spPr bwMode="auto">
            <a:xfrm>
              <a:off x="96" y="0"/>
              <a:ext cx="4080" cy="384"/>
            </a:xfrm>
            <a:prstGeom prst="rect">
              <a:avLst/>
            </a:prstGeom>
            <a:noFill/>
            <a:ln w="1428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536" name="Group 609"/>
            <p:cNvGrpSpPr>
              <a:grpSpLocks/>
            </p:cNvGrpSpPr>
            <p:nvPr/>
          </p:nvGrpSpPr>
          <p:grpSpPr bwMode="auto">
            <a:xfrm>
              <a:off x="96" y="336"/>
              <a:ext cx="4032" cy="3984"/>
              <a:chOff x="1132" y="2904"/>
              <a:chExt cx="10080" cy="12620"/>
            </a:xfrm>
          </p:grpSpPr>
          <p:sp>
            <p:nvSpPr>
              <p:cNvPr id="406537" name="Text Box 610"/>
              <p:cNvSpPr txBox="1">
                <a:spLocks noChangeArrowheads="1"/>
              </p:cNvSpPr>
              <p:nvPr/>
            </p:nvSpPr>
            <p:spPr bwMode="auto">
              <a:xfrm>
                <a:off x="4876" y="7576"/>
                <a:ext cx="1728" cy="187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埃及逗留</a:t>
                </a: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1660-1446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奴</a:t>
                </a:r>
                <a:r>
                  <a:rPr kumimoji="0" lang="zh-CN" altLang="en-US" sz="900" b="1" i="0" u="none" strike="noStrike" kern="1200" cap="none" spc="0" normalizeH="0" baseline="0" noProof="0">
                    <a:ln>
                      <a:noFill/>
                    </a:ln>
                    <a:solidFill>
                      <a:srgbClr val="003300"/>
                    </a:solidFill>
                    <a:effectLst/>
                    <a:uLnTx/>
                    <a:uFillTx/>
                    <a:latin typeface="Times New Roman" charset="0"/>
                    <a:ea typeface="MS PGothic" charset="0"/>
                  </a:rPr>
                  <a:t>役</a:t>
                </a:r>
                <a:endParaRPr kumimoji="0" lang="en-US" altLang="zh-CN" sz="900" b="1"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1580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38" name="Text Box 611"/>
              <p:cNvSpPr txBox="1">
                <a:spLocks noChangeArrowheads="1"/>
              </p:cNvSpPr>
              <p:nvPr/>
            </p:nvSpPr>
            <p:spPr bwMode="auto">
              <a:xfrm>
                <a:off x="3004" y="5332"/>
                <a:ext cx="1728" cy="403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埃及逗留</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1875-1446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100" b="1" i="0" u="none" strike="noStrike" kern="1200" cap="none" spc="0" normalizeH="0" baseline="0" noProof="0">
                    <a:ln>
                      <a:noFill/>
                    </a:ln>
                    <a:solidFill>
                      <a:srgbClr val="000000"/>
                    </a:solidFill>
                    <a:effectLst/>
                    <a:uLnTx/>
                    <a:uFillTx/>
                    <a:latin typeface="Times New Roman" charset="0"/>
                    <a:ea typeface="MS PGothic" charset="0"/>
                  </a:rPr>
                  <a:t>奴</a:t>
                </a:r>
                <a:r>
                  <a:rPr kumimoji="0" lang="zh-CN" altLang="en-US" sz="1100" b="1" i="0" u="none" strike="noStrike" kern="1200" cap="none" spc="0" normalizeH="0" baseline="0" noProof="0">
                    <a:ln>
                      <a:noFill/>
                    </a:ln>
                    <a:solidFill>
                      <a:srgbClr val="003300"/>
                    </a:solidFill>
                    <a:effectLst/>
                    <a:uLnTx/>
                    <a:uFillTx/>
                    <a:latin typeface="Times New Roman" charset="0"/>
                    <a:ea typeface="MS PGothic" charset="0"/>
                  </a:rPr>
                  <a:t>役</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1730 or 1580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39" name="Text Box 612"/>
              <p:cNvSpPr txBox="1">
                <a:spLocks noChangeArrowheads="1"/>
              </p:cNvSpPr>
              <p:nvPr/>
            </p:nvSpPr>
            <p:spPr bwMode="auto">
              <a:xfrm>
                <a:off x="3004" y="9756"/>
                <a:ext cx="1728" cy="403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漂流</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1446-1405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征服及士师</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1406-1050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40" name="Text Box 613"/>
              <p:cNvSpPr txBox="1">
                <a:spLocks noChangeArrowheads="1"/>
              </p:cNvSpPr>
              <p:nvPr/>
            </p:nvSpPr>
            <p:spPr bwMode="auto">
              <a:xfrm>
                <a:off x="4876" y="9756"/>
                <a:ext cx="1728" cy="388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漂流</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1446-1405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征服及士师</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1406-1050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41" name="Text Box 614"/>
              <p:cNvSpPr txBox="1">
                <a:spLocks noChangeArrowheads="1"/>
              </p:cNvSpPr>
              <p:nvPr/>
            </p:nvSpPr>
            <p:spPr bwMode="auto">
              <a:xfrm>
                <a:off x="6604" y="3140"/>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21 00</a:t>
                </a:r>
              </a:p>
            </p:txBody>
          </p:sp>
          <p:sp>
            <p:nvSpPr>
              <p:cNvPr id="406542" name="Text Box 615"/>
              <p:cNvSpPr txBox="1">
                <a:spLocks noChangeArrowheads="1"/>
              </p:cNvSpPr>
              <p:nvPr/>
            </p:nvSpPr>
            <p:spPr bwMode="auto">
              <a:xfrm>
                <a:off x="1132" y="3048"/>
                <a:ext cx="1728" cy="282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列祖</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2135-1774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迦南逗留</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charset="0"/>
                    <a:ea typeface="MS PGothic" charset="0"/>
                  </a:rPr>
                  <a:t>1875-1845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charset="0"/>
                    <a:ea typeface="MS PGothic" charset="0"/>
                  </a:rPr>
                  <a:t>迁移到埃及</a:t>
                </a:r>
                <a:endParaRPr kumimoji="0" lang="en-US" altLang="ja-JP"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charset="0"/>
                    <a:ea typeface="MS PGothic" charset="0"/>
                  </a:rPr>
                  <a:t>1845</a:t>
                </a:r>
                <a:endParaRPr kumimoji="0" lang="en-US" altLang="zh-CN" sz="1200" b="0" i="0" u="none" strike="noStrike" kern="1200" cap="none" spc="0" normalizeH="0" baseline="0" noProof="0">
                  <a:ln>
                    <a:noFill/>
                  </a:ln>
                  <a:solidFill>
                    <a:srgbClr val="003300"/>
                  </a:solidFill>
                  <a:effectLst/>
                  <a:uLnTx/>
                  <a:uFillTx/>
                  <a:latin typeface="Times" charset="0"/>
                  <a:ea typeface="MS PGothic" charset="0"/>
                </a:endParaRPr>
              </a:p>
            </p:txBody>
          </p:sp>
          <p:sp>
            <p:nvSpPr>
              <p:cNvPr id="406543" name="Text Box 616"/>
              <p:cNvSpPr txBox="1">
                <a:spLocks noChangeArrowheads="1"/>
              </p:cNvSpPr>
              <p:nvPr/>
            </p:nvSpPr>
            <p:spPr bwMode="auto">
              <a:xfrm>
                <a:off x="1132" y="5876"/>
                <a:ext cx="1728" cy="37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埃及逗留</a:t>
                </a: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1845-1445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100" b="1" i="0" u="none" strike="noStrike" kern="1200" cap="none" spc="0" normalizeH="0" baseline="0" noProof="0">
                    <a:ln>
                      <a:noFill/>
                    </a:ln>
                    <a:solidFill>
                      <a:srgbClr val="003300"/>
                    </a:solidFill>
                    <a:effectLst/>
                    <a:uLnTx/>
                    <a:uFillTx/>
                    <a:latin typeface="Times New Roman" charset="0"/>
                    <a:ea typeface="MS PGothic" charset="0"/>
                  </a:rPr>
                  <a:t>奴役</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1730?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44" name="Text Box 617"/>
              <p:cNvSpPr txBox="1">
                <a:spLocks noChangeArrowheads="1"/>
              </p:cNvSpPr>
              <p:nvPr/>
            </p:nvSpPr>
            <p:spPr bwMode="auto">
              <a:xfrm>
                <a:off x="6604" y="4004"/>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20 00</a:t>
                </a:r>
              </a:p>
            </p:txBody>
          </p:sp>
          <p:sp>
            <p:nvSpPr>
              <p:cNvPr id="406545" name="Text Box 618"/>
              <p:cNvSpPr txBox="1">
                <a:spLocks noChangeArrowheads="1"/>
              </p:cNvSpPr>
              <p:nvPr/>
            </p:nvSpPr>
            <p:spPr bwMode="auto">
              <a:xfrm>
                <a:off x="6604" y="5012"/>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19 00</a:t>
                </a:r>
              </a:p>
            </p:txBody>
          </p:sp>
          <p:sp>
            <p:nvSpPr>
              <p:cNvPr id="406546" name="Text Box 619"/>
              <p:cNvSpPr txBox="1">
                <a:spLocks noChangeArrowheads="1"/>
              </p:cNvSpPr>
              <p:nvPr/>
            </p:nvSpPr>
            <p:spPr bwMode="auto">
              <a:xfrm>
                <a:off x="6604" y="6020"/>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18 00</a:t>
                </a:r>
              </a:p>
            </p:txBody>
          </p:sp>
          <p:sp>
            <p:nvSpPr>
              <p:cNvPr id="406547" name="Text Box 620"/>
              <p:cNvSpPr txBox="1">
                <a:spLocks noChangeArrowheads="1"/>
              </p:cNvSpPr>
              <p:nvPr/>
            </p:nvSpPr>
            <p:spPr bwMode="auto">
              <a:xfrm>
                <a:off x="6604" y="7028"/>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17 00</a:t>
                </a:r>
              </a:p>
            </p:txBody>
          </p:sp>
          <p:sp>
            <p:nvSpPr>
              <p:cNvPr id="406548" name="Text Box 621"/>
              <p:cNvSpPr txBox="1">
                <a:spLocks noChangeArrowheads="1"/>
              </p:cNvSpPr>
              <p:nvPr/>
            </p:nvSpPr>
            <p:spPr bwMode="auto">
              <a:xfrm>
                <a:off x="6604" y="8036"/>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16 00</a:t>
                </a:r>
              </a:p>
            </p:txBody>
          </p:sp>
          <p:sp>
            <p:nvSpPr>
              <p:cNvPr id="406549" name="Text Box 622"/>
              <p:cNvSpPr txBox="1">
                <a:spLocks noChangeArrowheads="1"/>
              </p:cNvSpPr>
              <p:nvPr/>
            </p:nvSpPr>
            <p:spPr bwMode="auto">
              <a:xfrm>
                <a:off x="6604" y="9044"/>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15 00</a:t>
                </a:r>
              </a:p>
            </p:txBody>
          </p:sp>
          <p:sp>
            <p:nvSpPr>
              <p:cNvPr id="406550" name="Text Box 623"/>
              <p:cNvSpPr txBox="1">
                <a:spLocks noChangeArrowheads="1"/>
              </p:cNvSpPr>
              <p:nvPr/>
            </p:nvSpPr>
            <p:spPr bwMode="auto">
              <a:xfrm>
                <a:off x="6604" y="10052"/>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14 00</a:t>
                </a:r>
              </a:p>
            </p:txBody>
          </p:sp>
          <p:sp>
            <p:nvSpPr>
              <p:cNvPr id="406551" name="Text Box 624"/>
              <p:cNvSpPr txBox="1">
                <a:spLocks noChangeArrowheads="1"/>
              </p:cNvSpPr>
              <p:nvPr/>
            </p:nvSpPr>
            <p:spPr bwMode="auto">
              <a:xfrm>
                <a:off x="6604" y="11060"/>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13 00</a:t>
                </a:r>
              </a:p>
            </p:txBody>
          </p:sp>
          <p:sp>
            <p:nvSpPr>
              <p:cNvPr id="406552" name="Text Box 625"/>
              <p:cNvSpPr txBox="1">
                <a:spLocks noChangeArrowheads="1"/>
              </p:cNvSpPr>
              <p:nvPr/>
            </p:nvSpPr>
            <p:spPr bwMode="auto">
              <a:xfrm>
                <a:off x="6604" y="12068"/>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12 00</a:t>
                </a:r>
              </a:p>
            </p:txBody>
          </p:sp>
          <p:sp>
            <p:nvSpPr>
              <p:cNvPr id="406553" name="Text Box 626"/>
              <p:cNvSpPr txBox="1">
                <a:spLocks noChangeArrowheads="1"/>
              </p:cNvSpPr>
              <p:nvPr/>
            </p:nvSpPr>
            <p:spPr bwMode="auto">
              <a:xfrm>
                <a:off x="6604" y="13076"/>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11 00</a:t>
                </a:r>
              </a:p>
            </p:txBody>
          </p:sp>
          <p:sp>
            <p:nvSpPr>
              <p:cNvPr id="406554" name="Text Box 627"/>
              <p:cNvSpPr txBox="1">
                <a:spLocks noChangeArrowheads="1"/>
              </p:cNvSpPr>
              <p:nvPr/>
            </p:nvSpPr>
            <p:spPr bwMode="auto">
              <a:xfrm>
                <a:off x="6604" y="14084"/>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10 00</a:t>
                </a:r>
              </a:p>
            </p:txBody>
          </p:sp>
          <p:sp>
            <p:nvSpPr>
              <p:cNvPr id="406555" name="Text Box 628"/>
              <p:cNvSpPr txBox="1">
                <a:spLocks noChangeArrowheads="1"/>
              </p:cNvSpPr>
              <p:nvPr/>
            </p:nvSpPr>
            <p:spPr bwMode="auto">
              <a:xfrm>
                <a:off x="6604" y="15092"/>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9 00</a:t>
                </a:r>
              </a:p>
            </p:txBody>
          </p:sp>
          <p:sp>
            <p:nvSpPr>
              <p:cNvPr id="406556" name="Text Box 629"/>
              <p:cNvSpPr txBox="1">
                <a:spLocks noChangeArrowheads="1"/>
              </p:cNvSpPr>
              <p:nvPr/>
            </p:nvSpPr>
            <p:spPr bwMode="auto">
              <a:xfrm>
                <a:off x="3004" y="3100"/>
                <a:ext cx="1728" cy="230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列祖</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2166-1805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迦南逗留</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2090-1876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charset="0"/>
                    <a:ea typeface="MS PGothic" charset="0"/>
                  </a:rPr>
                  <a:t>迁移到埃及</a:t>
                </a:r>
                <a:endParaRPr kumimoji="0" lang="en-US" altLang="ja-JP"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1876</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57" name="Line 630"/>
              <p:cNvSpPr>
                <a:spLocks noChangeShapeType="1"/>
              </p:cNvSpPr>
              <p:nvPr/>
            </p:nvSpPr>
            <p:spPr bwMode="auto">
              <a:xfrm>
                <a:off x="3004"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58" name="Line 631"/>
              <p:cNvSpPr>
                <a:spLocks noChangeShapeType="1"/>
              </p:cNvSpPr>
              <p:nvPr/>
            </p:nvSpPr>
            <p:spPr bwMode="auto">
              <a:xfrm>
                <a:off x="1132"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59" name="Text Box 632"/>
              <p:cNvSpPr txBox="1">
                <a:spLocks noChangeArrowheads="1"/>
              </p:cNvSpPr>
              <p:nvPr/>
            </p:nvSpPr>
            <p:spPr bwMode="auto">
              <a:xfrm>
                <a:off x="1132" y="9756"/>
                <a:ext cx="1728" cy="388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漂流</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1445-1405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征服及士师</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1405-1050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0" name="Text Box 633"/>
              <p:cNvSpPr txBox="1">
                <a:spLocks noChangeArrowheads="1"/>
              </p:cNvSpPr>
              <p:nvPr/>
            </p:nvSpPr>
            <p:spPr bwMode="auto">
              <a:xfrm>
                <a:off x="1132"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共和国</a:t>
                </a: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1050-931</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1" name="Text Box 634"/>
              <p:cNvSpPr txBox="1">
                <a:spLocks noChangeArrowheads="1"/>
              </p:cNvSpPr>
              <p:nvPr/>
            </p:nvSpPr>
            <p:spPr bwMode="auto">
              <a:xfrm>
                <a:off x="3004"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共和国</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1050-931</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2" name="Text Box 635"/>
              <p:cNvSpPr txBox="1">
                <a:spLocks noChangeArrowheads="1"/>
              </p:cNvSpPr>
              <p:nvPr/>
            </p:nvSpPr>
            <p:spPr bwMode="auto">
              <a:xfrm>
                <a:off x="3004" y="9332"/>
                <a:ext cx="1728" cy="5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uLnTx/>
                    <a:uFillTx/>
                    <a:latin typeface="Times" charset="0"/>
                    <a:ea typeface="宋体" charset="0"/>
                    <a:cs typeface="宋体" charset="0"/>
                  </a:rPr>
                  <a:t>出埃及</a:t>
                </a:r>
                <a:endParaRPr kumimoji="0" lang="en-US" altLang="zh-CN" sz="1200" b="1" i="0" u="none" strike="noStrike" kern="1200" cap="none" spc="0" normalizeH="0" baseline="0" noProof="0">
                  <a:ln>
                    <a:noFill/>
                  </a:ln>
                  <a:solidFill>
                    <a:srgbClr val="FFFFFF"/>
                  </a:solidFill>
                  <a:effectLst/>
                  <a:uLnTx/>
                  <a:uFillTx/>
                  <a:latin typeface="Times" charset="0"/>
                  <a:ea typeface="宋体" charset="0"/>
                  <a:cs typeface="宋体" charset="0"/>
                </a:endParaRPr>
              </a:p>
            </p:txBody>
          </p:sp>
          <p:sp>
            <p:nvSpPr>
              <p:cNvPr id="406563" name="Text Box 636"/>
              <p:cNvSpPr txBox="1">
                <a:spLocks noChangeArrowheads="1"/>
              </p:cNvSpPr>
              <p:nvPr/>
            </p:nvSpPr>
            <p:spPr bwMode="auto">
              <a:xfrm>
                <a:off x="4876" y="4696"/>
                <a:ext cx="1728" cy="28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列祖</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1952-1589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迦南逗留</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1875-1660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charset="0"/>
                    <a:ea typeface="MS PGothic" charset="0"/>
                  </a:rPr>
                  <a:t>迁移到埃及</a:t>
                </a:r>
                <a:endParaRPr kumimoji="0" lang="en-US" altLang="ja-JP"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1660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4" name="Text Box 637"/>
              <p:cNvSpPr txBox="1">
                <a:spLocks noChangeArrowheads="1"/>
              </p:cNvSpPr>
              <p:nvPr/>
            </p:nvSpPr>
            <p:spPr bwMode="auto">
              <a:xfrm>
                <a:off x="4876"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共和国</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1050-931</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5" name="Text Box 638"/>
              <p:cNvSpPr txBox="1">
                <a:spLocks noChangeArrowheads="1"/>
              </p:cNvSpPr>
              <p:nvPr/>
            </p:nvSpPr>
            <p:spPr bwMode="auto">
              <a:xfrm>
                <a:off x="4876" y="9304"/>
                <a:ext cx="1728" cy="600"/>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700" b="1" i="0" u="none" strike="noStrike" kern="1200" cap="none" spc="0" normalizeH="0" baseline="0" noProof="0">
                    <a:ln>
                      <a:noFill/>
                    </a:ln>
                    <a:solidFill>
                      <a:srgbClr val="FFFFFF"/>
                    </a:solidFill>
                    <a:effectLst/>
                    <a:uLnTx/>
                    <a:uFillTx/>
                    <a:latin typeface="Times" charset="0"/>
                    <a:ea typeface="宋体" charset="0"/>
                    <a:cs typeface="宋体" charset="0"/>
                  </a:rPr>
                  <a:t>出埃及</a:t>
                </a:r>
                <a:endParaRPr kumimoji="0" lang="en-US" altLang="zh-CN" sz="1200" b="1" i="0" u="none" strike="noStrike" kern="1200" cap="none" spc="0" normalizeH="0" baseline="0" noProof="0">
                  <a:ln>
                    <a:noFill/>
                  </a:ln>
                  <a:solidFill>
                    <a:srgbClr val="FFFFFF"/>
                  </a:solidFill>
                  <a:effectLst/>
                  <a:uLnTx/>
                  <a:uFillTx/>
                  <a:latin typeface="Times" charset="0"/>
                  <a:ea typeface="宋体" charset="0"/>
                  <a:cs typeface="宋体" charset="0"/>
                </a:endParaRPr>
              </a:p>
            </p:txBody>
          </p:sp>
          <p:sp>
            <p:nvSpPr>
              <p:cNvPr id="406566" name="Text Box 639"/>
              <p:cNvSpPr txBox="1">
                <a:spLocks noChangeArrowheads="1"/>
              </p:cNvSpPr>
              <p:nvPr/>
            </p:nvSpPr>
            <p:spPr bwMode="auto">
              <a:xfrm>
                <a:off x="1132" y="9332"/>
                <a:ext cx="1728" cy="5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uLnTx/>
                    <a:uFillTx/>
                    <a:latin typeface="Times" charset="0"/>
                    <a:ea typeface="宋体" charset="0"/>
                    <a:cs typeface="宋体" charset="0"/>
                  </a:rPr>
                  <a:t>出埃及</a:t>
                </a:r>
                <a:endParaRPr kumimoji="0" lang="en-US" altLang="zh-CN" sz="1200" b="1" i="0" u="none" strike="noStrike" kern="1200" cap="none" spc="0" normalizeH="0" baseline="0" noProof="0">
                  <a:ln>
                    <a:noFill/>
                  </a:ln>
                  <a:solidFill>
                    <a:srgbClr val="FFFFFF"/>
                  </a:solidFill>
                  <a:effectLst/>
                  <a:uLnTx/>
                  <a:uFillTx/>
                  <a:latin typeface="Times" charset="0"/>
                  <a:ea typeface="宋体" charset="0"/>
                  <a:cs typeface="宋体" charset="0"/>
                </a:endParaRPr>
              </a:p>
            </p:txBody>
          </p:sp>
          <p:sp>
            <p:nvSpPr>
              <p:cNvPr id="406567" name="Text Box 640"/>
              <p:cNvSpPr txBox="1">
                <a:spLocks noChangeArrowheads="1"/>
              </p:cNvSpPr>
              <p:nvPr/>
            </p:nvSpPr>
            <p:spPr bwMode="auto">
              <a:xfrm>
                <a:off x="7468" y="7740"/>
                <a:ext cx="1728" cy="386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埃及逗留</a:t>
                </a: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1650-1230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奴</a:t>
                </a:r>
                <a:r>
                  <a:rPr kumimoji="0" lang="zh-CN" altLang="en-US" sz="900" b="1" i="0" u="none" strike="noStrike" kern="1200" cap="none" spc="0" normalizeH="0" baseline="0" noProof="0">
                    <a:ln>
                      <a:noFill/>
                    </a:ln>
                    <a:solidFill>
                      <a:srgbClr val="003300"/>
                    </a:solidFill>
                    <a:effectLst/>
                    <a:uLnTx/>
                    <a:uFillTx/>
                    <a:latin typeface="Times New Roman" charset="0"/>
                    <a:ea typeface="MS PGothic" charset="0"/>
                  </a:rPr>
                  <a:t>役</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1580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8" name="Text Box 641"/>
              <p:cNvSpPr txBox="1">
                <a:spLocks noChangeArrowheads="1"/>
              </p:cNvSpPr>
              <p:nvPr/>
            </p:nvSpPr>
            <p:spPr bwMode="auto">
              <a:xfrm>
                <a:off x="7468" y="12040"/>
                <a:ext cx="1728" cy="187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4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Times New Roman" charset="0"/>
                    <a:ea typeface="MS PGothic" charset="0"/>
                  </a:rPr>
                  <a:t>(</a:t>
                </a:r>
                <a:r>
                  <a:rPr kumimoji="0" lang="zh-CN" altLang="en-US" sz="900" b="0" i="0" u="none" strike="noStrike" kern="1200" cap="none" spc="0" normalizeH="0" baseline="0" noProof="0">
                    <a:ln>
                      <a:noFill/>
                    </a:ln>
                    <a:solidFill>
                      <a:srgbClr val="000000"/>
                    </a:solidFill>
                    <a:effectLst/>
                    <a:uLnTx/>
                    <a:uFillTx/>
                    <a:latin typeface="Times New Roman" charset="0"/>
                    <a:ea typeface="MS PGothic" charset="0"/>
                  </a:rPr>
                  <a:t>没漂流</a:t>
                </a:r>
                <a:r>
                  <a:rPr kumimoji="0" lang="en-US" altLang="ja-JP" sz="900" b="0" i="0" u="none" strike="noStrike" kern="1200" cap="none" spc="0" normalizeH="0" baseline="0" noProof="0">
                    <a:ln>
                      <a:noFill/>
                    </a:ln>
                    <a:solidFill>
                      <a:srgbClr val="000000"/>
                    </a:solidFill>
                    <a:effectLst/>
                    <a:uLnTx/>
                    <a:uFillTx/>
                    <a:latin typeface="Times New Roman" charset="0"/>
                    <a:ea typeface="MS PGothic"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征服及士师</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1230-1025</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9" name="Text Box 642"/>
              <p:cNvSpPr txBox="1">
                <a:spLocks noChangeArrowheads="1"/>
              </p:cNvSpPr>
              <p:nvPr/>
            </p:nvSpPr>
            <p:spPr bwMode="auto">
              <a:xfrm>
                <a:off x="7468" y="13856"/>
                <a:ext cx="1728" cy="9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共和国</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1025-931</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0" name="Text Box 643"/>
              <p:cNvSpPr txBox="1">
                <a:spLocks noChangeArrowheads="1"/>
              </p:cNvSpPr>
              <p:nvPr/>
            </p:nvSpPr>
            <p:spPr bwMode="auto">
              <a:xfrm>
                <a:off x="7468" y="11608"/>
                <a:ext cx="1728" cy="636"/>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700" b="1" i="0" u="none" strike="noStrike" kern="1200" cap="none" spc="0" normalizeH="0" baseline="0" noProof="0">
                    <a:ln>
                      <a:noFill/>
                    </a:ln>
                    <a:solidFill>
                      <a:srgbClr val="FFFFFF"/>
                    </a:solidFill>
                    <a:effectLst/>
                    <a:uLnTx/>
                    <a:uFillTx/>
                    <a:latin typeface="Times" charset="0"/>
                    <a:ea typeface="宋体" charset="0"/>
                    <a:cs typeface="宋体" charset="0"/>
                  </a:rPr>
                  <a:t>出埃及</a:t>
                </a:r>
                <a:endParaRPr kumimoji="0" lang="en-US" altLang="zh-CN" sz="1200" b="1" i="0" u="none" strike="noStrike" kern="1200" cap="none" spc="0" normalizeH="0" baseline="0" noProof="0">
                  <a:ln>
                    <a:noFill/>
                  </a:ln>
                  <a:solidFill>
                    <a:srgbClr val="FFFFFF"/>
                  </a:solidFill>
                  <a:effectLst/>
                  <a:uLnTx/>
                  <a:uFillTx/>
                  <a:latin typeface="Times" charset="0"/>
                  <a:ea typeface="宋体" charset="0"/>
                  <a:cs typeface="宋体" charset="0"/>
                </a:endParaRPr>
              </a:p>
            </p:txBody>
          </p:sp>
          <p:sp>
            <p:nvSpPr>
              <p:cNvPr id="406571" name="Text Box 644"/>
              <p:cNvSpPr txBox="1">
                <a:spLocks noChangeArrowheads="1"/>
              </p:cNvSpPr>
              <p:nvPr/>
            </p:nvSpPr>
            <p:spPr bwMode="auto">
              <a:xfrm>
                <a:off x="7468" y="4696"/>
                <a:ext cx="1728" cy="30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列祖</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1950-1650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迦南逗留</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?-1650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charset="0"/>
                    <a:ea typeface="MS PGothic" charset="0"/>
                  </a:rPr>
                  <a:t>迁移到埃及</a:t>
                </a:r>
                <a:endParaRPr kumimoji="0" lang="en-US" altLang="ja-JP"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1650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2" name="Line 645"/>
              <p:cNvSpPr>
                <a:spLocks noChangeShapeType="1"/>
              </p:cNvSpPr>
              <p:nvPr/>
            </p:nvSpPr>
            <p:spPr bwMode="auto">
              <a:xfrm>
                <a:off x="7468" y="8464"/>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3" name="Text Box 646"/>
              <p:cNvSpPr txBox="1">
                <a:spLocks noChangeArrowheads="1"/>
              </p:cNvSpPr>
              <p:nvPr/>
            </p:nvSpPr>
            <p:spPr bwMode="auto">
              <a:xfrm>
                <a:off x="9484" y="10804"/>
                <a:ext cx="1728" cy="12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埃及逗留</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1350-1230</a:t>
                </a:r>
              </a:p>
            </p:txBody>
          </p:sp>
          <p:sp>
            <p:nvSpPr>
              <p:cNvPr id="406574" name="Text Box 647"/>
              <p:cNvSpPr txBox="1">
                <a:spLocks noChangeArrowheads="1"/>
              </p:cNvSpPr>
              <p:nvPr/>
            </p:nvSpPr>
            <p:spPr bwMode="auto">
              <a:xfrm>
                <a:off x="9484" y="12100"/>
                <a:ext cx="1728" cy="187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000000"/>
                    </a:solidFill>
                    <a:effectLst/>
                    <a:uLnTx/>
                    <a:uFillTx/>
                    <a:latin typeface="Times New Roman" charset="0"/>
                    <a:ea typeface="MS PGothic" charset="0"/>
                  </a:rPr>
                  <a:t> </a:t>
                </a:r>
                <a:r>
                  <a:rPr kumimoji="0" lang="en-US" altLang="zh-CN" sz="900" b="0" i="0" u="none" strike="noStrike" kern="1200" cap="none" spc="0" normalizeH="0" baseline="0" noProof="0">
                    <a:ln>
                      <a:noFill/>
                    </a:ln>
                    <a:solidFill>
                      <a:srgbClr val="000000"/>
                    </a:solidFill>
                    <a:effectLst/>
                    <a:uLnTx/>
                    <a:uFillTx/>
                    <a:latin typeface="Times New Roman" charset="0"/>
                    <a:ea typeface="MS PGothic" charset="0"/>
                  </a:rPr>
                  <a:t>(</a:t>
                </a:r>
                <a:r>
                  <a:rPr kumimoji="0" lang="zh-CN" altLang="en-US" sz="900" b="0" i="0" u="none" strike="noStrike" kern="1200" cap="none" spc="0" normalizeH="0" baseline="0" noProof="0">
                    <a:ln>
                      <a:noFill/>
                    </a:ln>
                    <a:solidFill>
                      <a:srgbClr val="000000"/>
                    </a:solidFill>
                    <a:effectLst/>
                    <a:uLnTx/>
                    <a:uFillTx/>
                    <a:latin typeface="Times New Roman" charset="0"/>
                    <a:ea typeface="MS PGothic" charset="0"/>
                  </a:rPr>
                  <a:t>没出埃及及漂流</a:t>
                </a:r>
                <a:r>
                  <a:rPr kumimoji="0" lang="en-US" altLang="ja-JP" sz="900" b="0" i="0" u="none" strike="noStrike" kern="1200" cap="none" spc="0" normalizeH="0" baseline="0" noProof="0">
                    <a:ln>
                      <a:noFill/>
                    </a:ln>
                    <a:solidFill>
                      <a:srgbClr val="000000"/>
                    </a:solidFill>
                    <a:effectLst/>
                    <a:uLnTx/>
                    <a:uFillTx/>
                    <a:latin typeface="Times New Roman" charset="0"/>
                    <a:ea typeface="MS PGothic"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征服，士师</a:t>
                </a: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1230-1025</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5" name="Text Box 648"/>
              <p:cNvSpPr txBox="1">
                <a:spLocks noChangeArrowheads="1"/>
              </p:cNvSpPr>
              <p:nvPr/>
            </p:nvSpPr>
            <p:spPr bwMode="auto">
              <a:xfrm>
                <a:off x="9484" y="13856"/>
                <a:ext cx="1728" cy="9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800" b="1" i="0" u="none" strike="noStrike" kern="1200" cap="none" spc="0" normalizeH="0" baseline="0" noProof="0">
                    <a:ln>
                      <a:noFill/>
                    </a:ln>
                    <a:solidFill>
                      <a:srgbClr val="000000"/>
                    </a:solidFill>
                    <a:effectLst/>
                    <a:uLnTx/>
                    <a:uFillTx/>
                    <a:latin typeface="Times New Roman" charset="0"/>
                    <a:ea typeface="MS PGothic" charset="0"/>
                  </a:rPr>
                  <a:t>共和国</a:t>
                </a:r>
                <a:endParaRPr kumimoji="0" lang="en-US" altLang="zh-CN" sz="8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1025-931</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6" name="Text Box 649"/>
              <p:cNvSpPr txBox="1">
                <a:spLocks noChangeArrowheads="1"/>
              </p:cNvSpPr>
              <p:nvPr/>
            </p:nvSpPr>
            <p:spPr bwMode="auto">
              <a:xfrm>
                <a:off x="9484" y="9220"/>
                <a:ext cx="1728" cy="158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列祖</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1500-1300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逐渐迁移到埃及</a:t>
                </a:r>
              </a:p>
            </p:txBody>
          </p:sp>
          <p:sp>
            <p:nvSpPr>
              <p:cNvPr id="406577" name="Line 650"/>
              <p:cNvSpPr>
                <a:spLocks noChangeShapeType="1"/>
              </p:cNvSpPr>
              <p:nvPr/>
            </p:nvSpPr>
            <p:spPr bwMode="auto">
              <a:xfrm>
                <a:off x="7036" y="2904"/>
                <a:ext cx="0" cy="1262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8" name="Line 651"/>
              <p:cNvSpPr>
                <a:spLocks noChangeShapeType="1"/>
              </p:cNvSpPr>
              <p:nvPr/>
            </p:nvSpPr>
            <p:spPr bwMode="auto">
              <a:xfrm>
                <a:off x="4941" y="8464"/>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sp>
        <p:nvSpPr>
          <p:cNvPr id="44685" name="Text Box 653"/>
          <p:cNvSpPr txBox="1">
            <a:spLocks noChangeArrowheads="1"/>
          </p:cNvSpPr>
          <p:nvPr/>
        </p:nvSpPr>
        <p:spPr bwMode="auto">
          <a:xfrm>
            <a:off x="6629400" y="5118100"/>
            <a:ext cx="2362200" cy="1739900"/>
          </a:xfrm>
          <a:prstGeom prst="rect">
            <a:avLst/>
          </a:prstGeom>
          <a:noFill/>
          <a:ln w="12700" cap="sq">
            <a:noFill/>
            <a:miter lim="800000"/>
            <a:headEnd type="none" w="sm" len="sm"/>
            <a:tailEnd type="none" w="sm" len="sm"/>
          </a:ln>
          <a:effectLst/>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1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宋体" charset="0"/>
                <a:cs typeface="宋体" charset="0"/>
              </a:rPr>
              <a:t>改编自</a:t>
            </a:r>
            <a:r>
              <a:rPr kumimoji="1" lang="en-US" altLang="zh-CN" sz="1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宋体" charset="0"/>
                <a:cs typeface="宋体" charset="0"/>
              </a:rPr>
              <a:t>Adapted (column 1 added) from John H. Walton, </a:t>
            </a:r>
            <a:r>
              <a:rPr kumimoji="1" lang="en-US" altLang="zh-CN" sz="1800" b="0" i="1"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宋体" charset="0"/>
                <a:cs typeface="宋体" charset="0"/>
              </a:rPr>
              <a:t>Chronological and Background Charts of the OT</a:t>
            </a:r>
            <a:r>
              <a:rPr kumimoji="1" lang="en-US" altLang="zh-CN" sz="1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宋体" charset="0"/>
                <a:cs typeface="宋体" charset="0"/>
              </a:rPr>
              <a:t>, 2d ed., 99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较早日期理论的论据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extLst>
      <p:ext uri="{BB962C8B-B14F-4D97-AF65-F5344CB8AC3E}">
        <p14:creationId xmlns:p14="http://schemas.microsoft.com/office/powerpoint/2010/main" val="2261620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eaLnBrk="1" hangingPunct="1">
              <a:defRPr/>
            </a:pPr>
            <a:r>
              <a:rPr lang="en-US" sz="4000" dirty="0"/>
              <a:t>较早日期理论的圣经论据</a:t>
            </a:r>
            <a:endParaRPr lang="en-US" sz="3800" dirty="0">
              <a:cs typeface="+mj-cs"/>
            </a:endParaRPr>
          </a:p>
        </p:txBody>
      </p:sp>
      <p:sp>
        <p:nvSpPr>
          <p:cNvPr id="361475" name="Rectangle 3"/>
          <p:cNvSpPr>
            <a:spLocks noGrp="1" noChangeArrowheads="1"/>
          </p:cNvSpPr>
          <p:nvPr>
            <p:ph type="body" idx="1"/>
          </p:nvPr>
        </p:nvSpPr>
        <p:spPr>
          <a:xfrm>
            <a:off x="2819400" y="1905000"/>
            <a:ext cx="4191000" cy="3844925"/>
          </a:xfrm>
        </p:spPr>
        <p:txBody>
          <a:bodyPr/>
          <a:lstStyle/>
          <a:p>
            <a:pPr eaLnBrk="1" hangingPunct="1">
              <a:defRPr/>
            </a:pPr>
            <a:r>
              <a:rPr lang="en-US" dirty="0">
                <a:cs typeface="+mn-cs"/>
              </a:rPr>
              <a:t>列上6:1</a:t>
            </a:r>
          </a:p>
          <a:p>
            <a:pPr eaLnBrk="1" hangingPunct="1">
              <a:buFont typeface="Wingdings" charset="0"/>
              <a:buNone/>
              <a:defRPr/>
            </a:pPr>
            <a:endParaRPr lang="en-US" dirty="0">
              <a:cs typeface="+mn-cs"/>
            </a:endParaRPr>
          </a:p>
          <a:p>
            <a:pPr eaLnBrk="1" hangingPunct="1">
              <a:defRPr/>
            </a:pPr>
            <a:r>
              <a:rPr lang="en-US" dirty="0">
                <a:cs typeface="+mn-cs"/>
              </a:rPr>
              <a:t>士师11:26</a:t>
            </a:r>
          </a:p>
          <a:p>
            <a:pPr eaLnBrk="1" hangingPunct="1">
              <a:buFont typeface="Wingdings" charset="0"/>
              <a:buNone/>
              <a:defRPr/>
            </a:pPr>
            <a:endParaRPr lang="en-US" dirty="0">
              <a:cs typeface="+mn-cs"/>
            </a:endParaRPr>
          </a:p>
          <a:p>
            <a:pPr eaLnBrk="1" hangingPunct="1">
              <a:defRPr/>
            </a:pPr>
            <a:r>
              <a:rPr lang="en-US" dirty="0">
                <a:cs typeface="+mn-cs"/>
              </a:rPr>
              <a:t>出2:23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fade">
                                      <p:cBhvr>
                                        <p:cTn id="7" dur="1000"/>
                                        <p:tgtEl>
                                          <p:spTgt spid="361475">
                                            <p:txEl>
                                              <p:pRg st="0" end="0"/>
                                            </p:txEl>
                                          </p:spTgt>
                                        </p:tgtEl>
                                      </p:cBhvr>
                                    </p:animEffect>
                                    <p:anim calcmode="lin" valueType="num">
                                      <p:cBhvr>
                                        <p:cTn id="8" dur="1000" fill="hold"/>
                                        <p:tgtEl>
                                          <p:spTgt spid="3614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14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61475">
                                            <p:txEl>
                                              <p:pRg st="2" end="2"/>
                                            </p:txEl>
                                          </p:spTgt>
                                        </p:tgtEl>
                                        <p:attrNameLst>
                                          <p:attrName>style.visibility</p:attrName>
                                        </p:attrNameLst>
                                      </p:cBhvr>
                                      <p:to>
                                        <p:strVal val="visible"/>
                                      </p:to>
                                    </p:set>
                                    <p:animEffect transition="in" filter="fade">
                                      <p:cBhvr>
                                        <p:cTn id="14" dur="1000"/>
                                        <p:tgtEl>
                                          <p:spTgt spid="361475">
                                            <p:txEl>
                                              <p:pRg st="2" end="2"/>
                                            </p:txEl>
                                          </p:spTgt>
                                        </p:tgtEl>
                                      </p:cBhvr>
                                    </p:animEffect>
                                    <p:anim calcmode="lin" valueType="num">
                                      <p:cBhvr>
                                        <p:cTn id="15" dur="1000" fill="hold"/>
                                        <p:tgtEl>
                                          <p:spTgt spid="3614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14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61475">
                                            <p:txEl>
                                              <p:pRg st="4" end="4"/>
                                            </p:txEl>
                                          </p:spTgt>
                                        </p:tgtEl>
                                        <p:attrNameLst>
                                          <p:attrName>style.visibility</p:attrName>
                                        </p:attrNameLst>
                                      </p:cBhvr>
                                      <p:to>
                                        <p:strVal val="visible"/>
                                      </p:to>
                                    </p:set>
                                    <p:animEffect transition="in" filter="fade">
                                      <p:cBhvr>
                                        <p:cTn id="21" dur="1000"/>
                                        <p:tgtEl>
                                          <p:spTgt spid="361475">
                                            <p:txEl>
                                              <p:pRg st="4" end="4"/>
                                            </p:txEl>
                                          </p:spTgt>
                                        </p:tgtEl>
                                      </p:cBhvr>
                                    </p:animEffect>
                                    <p:anim calcmode="lin" valueType="num">
                                      <p:cBhvr>
                                        <p:cTn id="22" dur="1000" fill="hold"/>
                                        <p:tgtEl>
                                          <p:spTgt spid="3614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614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dirty="0">
                <a:cs typeface="+mj-cs"/>
              </a:rPr>
              <a:t>列上6:1</a:t>
            </a:r>
          </a:p>
        </p:txBody>
      </p:sp>
      <p:sp>
        <p:nvSpPr>
          <p:cNvPr id="347139" name="Rectangle 3"/>
          <p:cNvSpPr>
            <a:spLocks noGrp="1" noChangeArrowheads="1"/>
          </p:cNvSpPr>
          <p:nvPr>
            <p:ph type="body" idx="1"/>
          </p:nvPr>
        </p:nvSpPr>
        <p:spPr>
          <a:xfrm>
            <a:off x="457200" y="1600200"/>
            <a:ext cx="8229600" cy="3200400"/>
          </a:xfrm>
        </p:spPr>
        <p:txBody>
          <a:bodyPr/>
          <a:lstStyle/>
          <a:p>
            <a:pPr eaLnBrk="1" hangingPunct="1">
              <a:defRPr/>
            </a:pPr>
            <a:r>
              <a:rPr lang="en-US" dirty="0">
                <a:cs typeface="+mn-cs"/>
              </a:rPr>
              <a:t>“</a:t>
            </a:r>
            <a:r>
              <a:rPr lang="en-US" dirty="0">
                <a:effectLst/>
              </a:rPr>
              <a:t>以 色 列 人 出 埃 及 地 后 四 百 八 十 年 ， 所 罗 门 作 以 色 列 王 第 四 年 西 弗 月 ， 就 是 二 月 ， 开 工 建 造 耶 和 华 的 殿 。</a:t>
            </a:r>
            <a:r>
              <a:rPr lang="en-US" dirty="0">
                <a:cs typeface="+mn-cs"/>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dirty="0">
                <a:cs typeface="+mj-cs"/>
              </a:rPr>
              <a:t>列上 6:1</a:t>
            </a:r>
          </a:p>
        </p:txBody>
      </p:sp>
      <p:sp>
        <p:nvSpPr>
          <p:cNvPr id="347143" name="Text Box 7"/>
          <p:cNvSpPr txBox="1">
            <a:spLocks noChangeArrowheads="1"/>
          </p:cNvSpPr>
          <p:nvPr/>
        </p:nvSpPr>
        <p:spPr bwMode="auto">
          <a:xfrm>
            <a:off x="609600" y="1752600"/>
            <a:ext cx="7620000" cy="3785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000" dirty="0">
                <a:effectLst>
                  <a:outerShdw blurRad="38100" dist="38100" dir="2700000" algn="tl">
                    <a:srgbClr val="000000"/>
                  </a:outerShdw>
                </a:effectLst>
                <a:cs typeface="+mn-cs"/>
              </a:rPr>
              <a:t>出埃及发生在所列门王在位第四年的480年前</a:t>
            </a:r>
          </a:p>
          <a:p>
            <a:pPr>
              <a:defRPr/>
            </a:pPr>
            <a:endParaRPr lang="en-US" sz="3200" dirty="0">
              <a:effectLst>
                <a:outerShdw blurRad="38100" dist="38100" dir="2700000" algn="tl">
                  <a:srgbClr val="000000"/>
                </a:outerShdw>
              </a:effectLst>
              <a:cs typeface="+mn-cs"/>
            </a:endParaRPr>
          </a:p>
          <a:p>
            <a:pPr>
              <a:defRPr/>
            </a:pPr>
            <a:r>
              <a:rPr lang="en-US" sz="3200" dirty="0">
                <a:effectLst>
                  <a:outerShdw blurRad="38100" dist="38100" dir="2700000" algn="tl">
                    <a:srgbClr val="000000"/>
                  </a:outerShdw>
                </a:effectLst>
                <a:cs typeface="+mn-cs"/>
              </a:rPr>
              <a:t>               966/ 960/ 957 B.C.</a:t>
            </a:r>
          </a:p>
          <a:p>
            <a:pPr>
              <a:defRPr/>
            </a:pPr>
            <a:r>
              <a:rPr lang="en-US" sz="3200" dirty="0">
                <a:effectLst>
                  <a:outerShdw blurRad="38100" dist="38100" dir="2700000" algn="tl">
                    <a:srgbClr val="000000"/>
                  </a:outerShdw>
                </a:effectLst>
                <a:cs typeface="+mn-cs"/>
              </a:rPr>
              <a:t>               </a:t>
            </a:r>
            <a:r>
              <a:rPr lang="en-US" sz="3200" u="sng" dirty="0">
                <a:effectLst>
                  <a:outerShdw blurRad="38100" dist="38100" dir="2700000" algn="tl">
                    <a:srgbClr val="000000"/>
                  </a:outerShdw>
                </a:effectLst>
                <a:cs typeface="+mn-cs"/>
              </a:rPr>
              <a:t>480/ 480/ 480</a:t>
            </a:r>
            <a:r>
              <a:rPr lang="en-US" sz="3200" dirty="0">
                <a:effectLst>
                  <a:outerShdw blurRad="38100" dist="38100" dir="2700000" algn="tl">
                    <a:srgbClr val="000000"/>
                  </a:outerShdw>
                </a:effectLst>
                <a:cs typeface="+mn-cs"/>
              </a:rPr>
              <a:t>  年</a:t>
            </a:r>
          </a:p>
          <a:p>
            <a:pPr>
              <a:defRPr/>
            </a:pPr>
            <a:r>
              <a:rPr lang="en-US" sz="3200" dirty="0">
                <a:effectLst>
                  <a:outerShdw blurRad="38100" dist="38100" dir="2700000" algn="tl">
                    <a:srgbClr val="000000"/>
                  </a:outerShdw>
                </a:effectLst>
                <a:cs typeface="+mn-cs"/>
              </a:rPr>
              <a:t>             1446/1440/1437 B.C. </a:t>
            </a:r>
          </a:p>
          <a:p>
            <a:pPr>
              <a:defRPr/>
            </a:pPr>
            <a:endParaRPr lang="en-US" sz="3200" dirty="0">
              <a:effectLst>
                <a:outerShdw blurRad="38100" dist="38100" dir="2700000" algn="tl">
                  <a:srgbClr val="000000"/>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iterate type="lt">
                                    <p:tmPct val="0"/>
                                  </p:iterate>
                                  <p:childTnLst>
                                    <p:set>
                                      <p:cBhvr>
                                        <p:cTn id="6" dur="1" fill="hold">
                                          <p:stCondLst>
                                            <p:cond delay="0"/>
                                          </p:stCondLst>
                                        </p:cTn>
                                        <p:tgtEl>
                                          <p:spTgt spid="347143">
                                            <p:txEl>
                                              <p:pRg st="0" end="0"/>
                                            </p:txEl>
                                          </p:spTgt>
                                        </p:tgtEl>
                                        <p:attrNameLst>
                                          <p:attrName>style.visibility</p:attrName>
                                        </p:attrNameLst>
                                      </p:cBhvr>
                                      <p:to>
                                        <p:strVal val="visible"/>
                                      </p:to>
                                    </p:set>
                                    <p:anim calcmode="lin" valueType="num">
                                      <p:cBhvr>
                                        <p:cTn id="7" dur="500" fill="hold"/>
                                        <p:tgtEl>
                                          <p:spTgt spid="3471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714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4714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4714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47143">
                                            <p:txEl>
                                              <p:pRg st="2" end="2"/>
                                            </p:txEl>
                                          </p:spTgt>
                                        </p:tgtEl>
                                        <p:attrNameLst>
                                          <p:attrName>style.visibility</p:attrName>
                                        </p:attrNameLst>
                                      </p:cBhvr>
                                      <p:to>
                                        <p:strVal val="visible"/>
                                      </p:to>
                                    </p:set>
                                    <p:anim calcmode="lin" valueType="num">
                                      <p:cBhvr>
                                        <p:cTn id="15" dur="500" fill="hold"/>
                                        <p:tgtEl>
                                          <p:spTgt spid="34714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47143">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34714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4714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4714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47143">
                                            <p:txEl>
                                              <p:pRg st="3" end="3"/>
                                            </p:txEl>
                                          </p:spTgt>
                                        </p:tgtEl>
                                        <p:attrNameLst>
                                          <p:attrName>style.visibility</p:attrName>
                                        </p:attrNameLst>
                                      </p:cBhvr>
                                      <p:to>
                                        <p:strVal val="visible"/>
                                      </p:to>
                                    </p:set>
                                    <p:anim calcmode="lin" valueType="num">
                                      <p:cBhvr>
                                        <p:cTn id="24" dur="500" fill="hold"/>
                                        <p:tgtEl>
                                          <p:spTgt spid="34714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47143">
                                            <p:txEl>
                                              <p:pRg st="3" end="3"/>
                                            </p:txEl>
                                          </p:spTgt>
                                        </p:tgtEl>
                                        <p:attrNameLst>
                                          <p:attrName>ppt_y</p:attrName>
                                        </p:attrNameLst>
                                      </p:cBhvr>
                                      <p:tavLst>
                                        <p:tav tm="0">
                                          <p:val>
                                            <p:strVal val="#ppt_y"/>
                                          </p:val>
                                        </p:tav>
                                        <p:tav tm="100000">
                                          <p:val>
                                            <p:strVal val="#ppt_y"/>
                                          </p:val>
                                        </p:tav>
                                      </p:tavLst>
                                    </p:anim>
                                    <p:anim calcmode="lin" valueType="num">
                                      <p:cBhvr>
                                        <p:cTn id="26" dur="500" fill="hold"/>
                                        <p:tgtEl>
                                          <p:spTgt spid="34714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4714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4714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47143">
                                            <p:txEl>
                                              <p:pRg st="4" end="4"/>
                                            </p:txEl>
                                          </p:spTgt>
                                        </p:tgtEl>
                                        <p:attrNameLst>
                                          <p:attrName>style.visibility</p:attrName>
                                        </p:attrNameLst>
                                      </p:cBhvr>
                                      <p:to>
                                        <p:strVal val="visible"/>
                                      </p:to>
                                    </p:set>
                                    <p:anim calcmode="lin" valueType="num">
                                      <p:cBhvr>
                                        <p:cTn id="33" dur="500" fill="hold"/>
                                        <p:tgtEl>
                                          <p:spTgt spid="34714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47143">
                                            <p:txEl>
                                              <p:pRg st="4" end="4"/>
                                            </p:txEl>
                                          </p:spTgt>
                                        </p:tgtEl>
                                        <p:attrNameLst>
                                          <p:attrName>ppt_y</p:attrName>
                                        </p:attrNameLst>
                                      </p:cBhvr>
                                      <p:tavLst>
                                        <p:tav tm="0">
                                          <p:val>
                                            <p:strVal val="#ppt_y"/>
                                          </p:val>
                                        </p:tav>
                                        <p:tav tm="100000">
                                          <p:val>
                                            <p:strVal val="#ppt_y"/>
                                          </p:val>
                                        </p:tav>
                                      </p:tavLst>
                                    </p:anim>
                                    <p:anim calcmode="lin" valueType="num">
                                      <p:cBhvr>
                                        <p:cTn id="35" dur="500" fill="hold"/>
                                        <p:tgtEl>
                                          <p:spTgt spid="34714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4714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471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sz="half" idx="1"/>
          </p:nvPr>
        </p:nvSpPr>
        <p:spPr>
          <a:xfrm>
            <a:off x="1219200" y="1295400"/>
            <a:ext cx="3505200" cy="5334000"/>
          </a:xfrm>
        </p:spPr>
        <p:txBody>
          <a:bodyPr/>
          <a:lstStyle/>
          <a:p>
            <a:pPr eaLnBrk="1" hangingPunct="1">
              <a:lnSpc>
                <a:spcPct val="90000"/>
              </a:lnSpc>
              <a:buFont typeface="Symbol" charset="0"/>
              <a:buNone/>
            </a:pPr>
            <a:r>
              <a:rPr lang="zh-CN" altLang="en-US" sz="2600" b="1">
                <a:latin typeface="Arial" charset="0"/>
                <a:ea typeface="ＭＳ Ｐゴシック" charset="0"/>
                <a:cs typeface="ＭＳ Ｐゴシック" charset="0"/>
              </a:rPr>
              <a:t>赞同</a:t>
            </a:r>
            <a:endParaRPr lang="en-US" altLang="ja-JP" sz="2600" b="1">
              <a:latin typeface="Arial" charset="0"/>
              <a:ea typeface="ＭＳ Ｐゴシック" charset="0"/>
              <a:cs typeface="ＭＳ Ｐゴシック" charset="0"/>
            </a:endParaRPr>
          </a:p>
          <a:p>
            <a:pPr eaLnBrk="1" hangingPunct="1">
              <a:lnSpc>
                <a:spcPct val="90000"/>
              </a:lnSpc>
            </a:pPr>
            <a:r>
              <a:rPr lang="zh-CN" altLang="en-US" sz="2600" i="1">
                <a:latin typeface="Arial" charset="0"/>
                <a:ea typeface="ＭＳ Ｐゴシック" charset="0"/>
                <a:cs typeface="ＭＳ Ｐゴシック" charset="0"/>
              </a:rPr>
              <a:t>王上</a:t>
            </a:r>
            <a:r>
              <a:rPr lang="en-US" altLang="ja-JP" sz="2600" i="1">
                <a:latin typeface="Arial" charset="0"/>
                <a:ea typeface="ＭＳ Ｐゴシック" charset="0"/>
                <a:cs typeface="ＭＳ Ｐゴシック" charset="0"/>
              </a:rPr>
              <a:t>6:1    </a:t>
            </a:r>
          </a:p>
          <a:p>
            <a:pPr eaLnBrk="1" hangingPunct="1">
              <a:lnSpc>
                <a:spcPct val="90000"/>
              </a:lnSpc>
              <a:buFont typeface="Symbol" charset="0"/>
              <a:buNone/>
            </a:pPr>
            <a:r>
              <a:rPr lang="en-US" sz="2600">
                <a:latin typeface="Arial" charset="0"/>
                <a:ea typeface="ＭＳ Ｐゴシック" charset="0"/>
                <a:cs typeface="ＭＳ Ｐゴシック" charset="0"/>
              </a:rPr>
              <a:t>	</a:t>
            </a:r>
            <a:r>
              <a:rPr lang="zh-CN" altLang="en-US" sz="2600">
                <a:latin typeface="Arial" charset="0"/>
                <a:ea typeface="ＭＳ Ｐゴシック" charset="0"/>
                <a:cs typeface="ＭＳ Ｐゴシック" charset="0"/>
              </a:rPr>
              <a:t>从出埃及到所罗门间圣殿为期</a:t>
            </a:r>
            <a:r>
              <a:rPr lang="en-US" altLang="ja-JP" sz="2600">
                <a:solidFill>
                  <a:schemeClr val="accent1"/>
                </a:solidFill>
                <a:latin typeface="Arial" charset="0"/>
                <a:ea typeface="ＭＳ Ｐゴシック" charset="0"/>
                <a:cs typeface="ＭＳ Ｐゴシック" charset="0"/>
              </a:rPr>
              <a:t>480</a:t>
            </a:r>
            <a:r>
              <a:rPr lang="en-US" altLang="ja-JP" sz="2600">
                <a:latin typeface="Arial" charset="0"/>
                <a:ea typeface="ＭＳ Ｐゴシック" charset="0"/>
                <a:cs typeface="ＭＳ Ｐゴシック" charset="0"/>
              </a:rPr>
              <a:t> </a:t>
            </a:r>
            <a:r>
              <a:rPr lang="zh-CN" altLang="en-US" sz="2600">
                <a:latin typeface="Arial" charset="0"/>
                <a:ea typeface="ＭＳ Ｐゴシック" charset="0"/>
                <a:cs typeface="ＭＳ Ｐゴシック" charset="0"/>
              </a:rPr>
              <a:t>年</a:t>
            </a:r>
            <a:r>
              <a:rPr lang="en-US" altLang="ja-JP" sz="2600">
                <a:latin typeface="Arial" charset="0"/>
                <a:ea typeface="ＭＳ Ｐゴシック" charset="0"/>
                <a:cs typeface="ＭＳ Ｐゴシック" charset="0"/>
              </a:rPr>
              <a:t> (966)</a:t>
            </a:r>
          </a:p>
          <a:p>
            <a:pPr eaLnBrk="1" hangingPunct="1">
              <a:lnSpc>
                <a:spcPct val="90000"/>
              </a:lnSpc>
              <a:buFont typeface="Symbol" charset="0"/>
              <a:buNone/>
            </a:pPr>
            <a:endParaRPr lang="en-US" sz="2600">
              <a:latin typeface="Arial" charset="0"/>
              <a:ea typeface="ＭＳ Ｐゴシック" charset="0"/>
              <a:cs typeface="ＭＳ Ｐゴシック" charset="0"/>
            </a:endParaRPr>
          </a:p>
          <a:p>
            <a:pPr eaLnBrk="1" hangingPunct="1">
              <a:lnSpc>
                <a:spcPct val="90000"/>
              </a:lnSpc>
            </a:pPr>
            <a:r>
              <a:rPr lang="zh-CN" altLang="en-US" sz="2600" i="1">
                <a:latin typeface="Arial" charset="0"/>
                <a:ea typeface="ＭＳ Ｐゴシック" charset="0"/>
                <a:cs typeface="ＭＳ Ｐゴシック" charset="0"/>
              </a:rPr>
              <a:t>士</a:t>
            </a:r>
            <a:r>
              <a:rPr lang="en-US" altLang="ja-JP" sz="2600" i="1">
                <a:latin typeface="Arial" charset="0"/>
                <a:ea typeface="ＭＳ Ｐゴシック" charset="0"/>
                <a:cs typeface="ＭＳ Ｐゴシック" charset="0"/>
              </a:rPr>
              <a:t>11:26</a:t>
            </a:r>
            <a:r>
              <a:rPr lang="en-US" altLang="ja-JP" sz="2600">
                <a:latin typeface="Arial" charset="0"/>
                <a:ea typeface="ＭＳ Ｐゴシック" charset="0"/>
                <a:cs typeface="ＭＳ Ｐゴシック" charset="0"/>
              </a:rPr>
              <a:t> </a:t>
            </a:r>
            <a:r>
              <a:rPr lang="zh-CN" altLang="en-US" sz="2600">
                <a:latin typeface="Arial" charset="0"/>
                <a:ea typeface="ＭＳ Ｐゴシック" charset="0"/>
                <a:cs typeface="ＭＳ Ｐゴシック" charset="0"/>
              </a:rPr>
              <a:t>－耶弗他计算自己的年代</a:t>
            </a:r>
            <a:r>
              <a:rPr lang="en-US" altLang="ja-JP" sz="2600">
                <a:latin typeface="Arial" charset="0"/>
                <a:ea typeface="ＭＳ Ｐゴシック" charset="0"/>
                <a:cs typeface="ＭＳ Ｐゴシック" charset="0"/>
              </a:rPr>
              <a:t>(c.1100)</a:t>
            </a:r>
            <a:r>
              <a:rPr lang="zh-CN" altLang="en-US" sz="2600">
                <a:latin typeface="Arial" charset="0"/>
                <a:ea typeface="ＭＳ Ｐゴシック" charset="0"/>
                <a:cs typeface="ＭＳ Ｐゴシック" charset="0"/>
              </a:rPr>
              <a:t>与讨伐的时期相隔</a:t>
            </a:r>
            <a:r>
              <a:rPr lang="en-US" altLang="ja-JP" sz="2600">
                <a:solidFill>
                  <a:schemeClr val="accent1"/>
                </a:solidFill>
                <a:latin typeface="Arial" charset="0"/>
                <a:ea typeface="ＭＳ Ｐゴシック" charset="0"/>
                <a:cs typeface="ＭＳ Ｐゴシック" charset="0"/>
              </a:rPr>
              <a:t>300</a:t>
            </a:r>
            <a:r>
              <a:rPr lang="en-US" altLang="ja-JP" sz="2600">
                <a:latin typeface="Arial" charset="0"/>
                <a:ea typeface="ＭＳ Ｐゴシック" charset="0"/>
                <a:cs typeface="ＭＳ Ｐゴシック" charset="0"/>
              </a:rPr>
              <a:t> </a:t>
            </a:r>
            <a:r>
              <a:rPr lang="zh-CN" altLang="en-US" sz="2600">
                <a:latin typeface="Arial" charset="0"/>
                <a:ea typeface="ＭＳ Ｐゴシック" charset="0"/>
                <a:cs typeface="ＭＳ Ｐゴシック" charset="0"/>
              </a:rPr>
              <a:t>年</a:t>
            </a:r>
            <a:endParaRPr lang="en-US" sz="2600">
              <a:latin typeface="Arial" charset="0"/>
              <a:ea typeface="ＭＳ Ｐゴシック" charset="0"/>
              <a:cs typeface="ＭＳ Ｐゴシック" charset="0"/>
            </a:endParaRPr>
          </a:p>
        </p:txBody>
      </p:sp>
      <p:sp>
        <p:nvSpPr>
          <p:cNvPr id="60419" name="Rectangle 3"/>
          <p:cNvSpPr>
            <a:spLocks noGrp="1" noChangeArrowheads="1"/>
          </p:cNvSpPr>
          <p:nvPr>
            <p:ph type="body" sz="half" idx="2"/>
          </p:nvPr>
        </p:nvSpPr>
        <p:spPr>
          <a:xfrm>
            <a:off x="4648200" y="1295400"/>
            <a:ext cx="4495800" cy="4495800"/>
          </a:xfrm>
        </p:spPr>
        <p:txBody>
          <a:bodyPr/>
          <a:lstStyle/>
          <a:p>
            <a:pPr eaLnBrk="1" hangingPunct="1">
              <a:lnSpc>
                <a:spcPct val="90000"/>
              </a:lnSpc>
              <a:buFont typeface="Symbol" charset="0"/>
              <a:buNone/>
            </a:pPr>
            <a:r>
              <a:rPr lang="zh-CN" altLang="en-US" sz="2600" b="1">
                <a:latin typeface="Arial" charset="0"/>
                <a:ea typeface="ＭＳ Ｐゴシック" charset="0"/>
                <a:cs typeface="ＭＳ Ｐゴシック" charset="0"/>
              </a:rPr>
              <a:t>反对</a:t>
            </a:r>
            <a:endParaRPr lang="en-US" altLang="ja-JP" sz="2600" b="1">
              <a:latin typeface="Arial" charset="0"/>
              <a:ea typeface="ＭＳ Ｐゴシック" charset="0"/>
              <a:cs typeface="ＭＳ Ｐゴシック" charset="0"/>
            </a:endParaRPr>
          </a:p>
          <a:p>
            <a:pPr eaLnBrk="1" hangingPunct="1">
              <a:lnSpc>
                <a:spcPct val="90000"/>
              </a:lnSpc>
            </a:pPr>
            <a:r>
              <a:rPr lang="en-US" sz="2600">
                <a:latin typeface="Arial" charset="0"/>
                <a:ea typeface="ＭＳ Ｐゴシック" charset="0"/>
                <a:cs typeface="ＭＳ Ｐゴシック" charset="0"/>
              </a:rPr>
              <a:t>a) 480</a:t>
            </a:r>
            <a:r>
              <a:rPr lang="zh-CN" altLang="en-US" sz="2600">
                <a:latin typeface="Arial" charset="0"/>
                <a:ea typeface="ＭＳ Ｐゴシック" charset="0"/>
                <a:cs typeface="ＭＳ Ｐゴシック" charset="0"/>
              </a:rPr>
              <a:t>年约穿越</a:t>
            </a:r>
            <a:r>
              <a:rPr lang="en-US" altLang="zh-CN" sz="2600">
                <a:latin typeface="Arial" charset="0"/>
                <a:ea typeface="ＭＳ Ｐゴシック" charset="0"/>
                <a:cs typeface="ＭＳ Ｐゴシック" charset="0"/>
              </a:rPr>
              <a:t>12</a:t>
            </a:r>
            <a:r>
              <a:rPr lang="zh-CN" altLang="en-US" sz="2600">
                <a:latin typeface="Arial" charset="0"/>
                <a:ea typeface="ＭＳ Ｐゴシック" charset="0"/>
                <a:cs typeface="ＭＳ Ｐゴシック" charset="0"/>
              </a:rPr>
              <a:t>代</a:t>
            </a:r>
            <a:r>
              <a:rPr lang="en-US" altLang="ja-JP" sz="2600">
                <a:latin typeface="Arial" charset="0"/>
                <a:ea typeface="ＭＳ Ｐゴシック" charset="0"/>
                <a:cs typeface="ＭＳ Ｐゴシック" charset="0"/>
              </a:rPr>
              <a:t>. </a:t>
            </a:r>
            <a:r>
              <a:rPr lang="zh-CN" altLang="en-US" sz="2600">
                <a:latin typeface="Arial" charset="0"/>
                <a:ea typeface="ＭＳ Ｐゴシック" charset="0"/>
                <a:cs typeface="ＭＳ Ｐゴシック" charset="0"/>
              </a:rPr>
              <a:t>确实年数是</a:t>
            </a:r>
            <a:r>
              <a:rPr lang="en-US" altLang="zh-CN" sz="2600">
                <a:latin typeface="Arial" charset="0"/>
                <a:ea typeface="ＭＳ Ｐゴシック" charset="0"/>
                <a:cs typeface="ＭＳ Ｐゴシック" charset="0"/>
              </a:rPr>
              <a:t>1</a:t>
            </a:r>
            <a:r>
              <a:rPr lang="en-US" altLang="ja-JP" sz="2600">
                <a:latin typeface="Arial" charset="0"/>
                <a:ea typeface="ＭＳ Ｐゴシック" charset="0"/>
                <a:cs typeface="ＭＳ Ｐゴシック" charset="0"/>
              </a:rPr>
              <a:t>2 x 25</a:t>
            </a:r>
            <a:r>
              <a:rPr lang="zh-CN" altLang="en-US" sz="2600">
                <a:latin typeface="Arial" charset="0"/>
                <a:ea typeface="ＭＳ Ｐゴシック" charset="0"/>
                <a:cs typeface="ＭＳ Ｐゴシック" charset="0"/>
              </a:rPr>
              <a:t>年</a:t>
            </a:r>
            <a:r>
              <a:rPr lang="en-US" altLang="ja-JP" sz="2600">
                <a:latin typeface="Arial" charset="0"/>
                <a:ea typeface="ＭＳ Ｐゴシック" charset="0"/>
                <a:cs typeface="ＭＳ Ｐゴシック" charset="0"/>
              </a:rPr>
              <a:t> = </a:t>
            </a:r>
            <a:r>
              <a:rPr lang="en-US" altLang="ja-JP" sz="2600">
                <a:solidFill>
                  <a:schemeClr val="accent1"/>
                </a:solidFill>
                <a:latin typeface="Arial" charset="0"/>
                <a:ea typeface="ＭＳ Ｐゴシック" charset="0"/>
                <a:cs typeface="ＭＳ Ｐゴシック" charset="0"/>
              </a:rPr>
              <a:t>300</a:t>
            </a:r>
            <a:r>
              <a:rPr lang="zh-CN" altLang="en-US" sz="2600">
                <a:solidFill>
                  <a:schemeClr val="accent1"/>
                </a:solidFill>
                <a:latin typeface="Arial" charset="0"/>
                <a:ea typeface="ＭＳ Ｐゴシック" charset="0"/>
                <a:cs typeface="ＭＳ Ｐゴシック" charset="0"/>
              </a:rPr>
              <a:t>年</a:t>
            </a:r>
            <a:r>
              <a:rPr lang="en-US" altLang="ja-JP" sz="2600">
                <a:solidFill>
                  <a:schemeClr val="accent1"/>
                </a:solidFill>
                <a:latin typeface="Arial" charset="0"/>
                <a:ea typeface="ＭＳ Ｐゴシック" charset="0"/>
                <a:cs typeface="ＭＳ Ｐゴシック" charset="0"/>
              </a:rPr>
              <a:t>    </a:t>
            </a:r>
          </a:p>
          <a:p>
            <a:pPr eaLnBrk="1" hangingPunct="1">
              <a:lnSpc>
                <a:spcPct val="90000"/>
              </a:lnSpc>
            </a:pPr>
            <a:r>
              <a:rPr lang="en-US" sz="2600">
                <a:latin typeface="Arial" charset="0"/>
                <a:ea typeface="ＭＳ Ｐゴシック" charset="0"/>
                <a:cs typeface="ＭＳ Ｐゴシック" charset="0"/>
              </a:rPr>
              <a:t>b)</a:t>
            </a:r>
            <a:r>
              <a:rPr lang="en-US" sz="2600">
                <a:solidFill>
                  <a:schemeClr val="accent1"/>
                </a:solidFill>
                <a:latin typeface="Arial" charset="0"/>
                <a:ea typeface="ＭＳ Ｐゴシック" charset="0"/>
                <a:cs typeface="ＭＳ Ｐゴシック" charset="0"/>
              </a:rPr>
              <a:t> </a:t>
            </a:r>
            <a:r>
              <a:rPr lang="zh-CN" altLang="en-US" sz="2600">
                <a:latin typeface="Arial" charset="0"/>
                <a:ea typeface="ＭＳ Ｐゴシック" charset="0"/>
                <a:cs typeface="ＭＳ Ｐゴシック" charset="0"/>
              </a:rPr>
              <a:t>经文受</a:t>
            </a:r>
            <a:r>
              <a:rPr lang="en-US" altLang="ja-JP" sz="2600">
                <a:latin typeface="Arial" charset="0"/>
                <a:ea typeface="ＭＳ Ｐゴシック" charset="0"/>
                <a:cs typeface="ＭＳ Ｐゴシック" charset="0"/>
              </a:rPr>
              <a:t> </a:t>
            </a:r>
            <a:r>
              <a:rPr lang="zh-CN" altLang="en-US" sz="2600">
                <a:solidFill>
                  <a:schemeClr val="accent1"/>
                </a:solidFill>
                <a:latin typeface="Arial" charset="0"/>
                <a:ea typeface="ＭＳ Ｐゴシック" charset="0"/>
                <a:cs typeface="ＭＳ Ｐゴシック" charset="0"/>
              </a:rPr>
              <a:t>玷污</a:t>
            </a:r>
            <a:r>
              <a:rPr lang="en-US" altLang="ja-JP" sz="2600">
                <a:solidFill>
                  <a:schemeClr val="accent1"/>
                </a:solidFill>
                <a:latin typeface="Arial" charset="0"/>
                <a:ea typeface="ＭＳ Ｐゴシック" charset="0"/>
                <a:cs typeface="ＭＳ Ｐゴシック" charset="0"/>
              </a:rPr>
              <a:t>    </a:t>
            </a:r>
          </a:p>
          <a:p>
            <a:pPr eaLnBrk="1" hangingPunct="1">
              <a:lnSpc>
                <a:spcPct val="90000"/>
              </a:lnSpc>
            </a:pPr>
            <a:r>
              <a:rPr lang="en-US" sz="2600">
                <a:latin typeface="Arial" charset="0"/>
                <a:ea typeface="ＭＳ Ｐゴシック" charset="0"/>
                <a:cs typeface="ＭＳ Ｐゴシック" charset="0"/>
              </a:rPr>
              <a:t>c)</a:t>
            </a:r>
            <a:r>
              <a:rPr lang="en-US" sz="2600">
                <a:solidFill>
                  <a:schemeClr val="accent1"/>
                </a:solidFill>
                <a:latin typeface="Arial" charset="0"/>
                <a:ea typeface="ＭＳ Ｐゴシック" charset="0"/>
                <a:cs typeface="ＭＳ Ｐゴシック" charset="0"/>
              </a:rPr>
              <a:t> </a:t>
            </a:r>
            <a:r>
              <a:rPr lang="zh-CN" altLang="en-US" sz="2600">
                <a:latin typeface="Arial" charset="0"/>
                <a:ea typeface="ＭＳ Ｐゴシック" charset="0"/>
                <a:cs typeface="ＭＳ Ｐゴシック" charset="0"/>
              </a:rPr>
              <a:t>史记出现</a:t>
            </a:r>
            <a:r>
              <a:rPr lang="zh-CN" altLang="en-US" sz="2600">
                <a:solidFill>
                  <a:schemeClr val="accent1"/>
                </a:solidFill>
                <a:latin typeface="Arial" charset="0"/>
                <a:ea typeface="ＭＳ Ｐゴシック" charset="0"/>
                <a:cs typeface="ＭＳ Ｐゴシック" charset="0"/>
              </a:rPr>
              <a:t>偏差</a:t>
            </a:r>
            <a:endParaRPr lang="en-US" altLang="ja-JP" sz="2600">
              <a:latin typeface="Arial" charset="0"/>
              <a:ea typeface="ＭＳ Ｐゴシック" charset="0"/>
              <a:cs typeface="ＭＳ Ｐゴシック" charset="0"/>
            </a:endParaRPr>
          </a:p>
          <a:p>
            <a:pPr eaLnBrk="1" hangingPunct="1">
              <a:lnSpc>
                <a:spcPct val="90000"/>
              </a:lnSpc>
            </a:pPr>
            <a:endParaRPr lang="en-US" sz="2600">
              <a:latin typeface="Arial" charset="0"/>
              <a:ea typeface="ＭＳ Ｐゴシック" charset="0"/>
              <a:cs typeface="ＭＳ Ｐゴシック" charset="0"/>
            </a:endParaRPr>
          </a:p>
          <a:p>
            <a:pPr eaLnBrk="1" hangingPunct="1">
              <a:lnSpc>
                <a:spcPct val="90000"/>
              </a:lnSpc>
            </a:pPr>
            <a:r>
              <a:rPr lang="zh-CN" altLang="en-US" sz="2600">
                <a:latin typeface="Arial" charset="0"/>
                <a:ea typeface="ＭＳ Ｐゴシック" charset="0"/>
                <a:cs typeface="ＭＳ Ｐゴシック" charset="0"/>
              </a:rPr>
              <a:t>由于缺乏历史纪录，这只是一个</a:t>
            </a:r>
            <a:r>
              <a:rPr lang="zh-CN" altLang="en-US" sz="2600">
                <a:solidFill>
                  <a:schemeClr val="accent1"/>
                </a:solidFill>
                <a:latin typeface="Arial" charset="0"/>
                <a:ea typeface="ＭＳ Ｐゴシック" charset="0"/>
                <a:cs typeface="ＭＳ Ｐゴシック" charset="0"/>
              </a:rPr>
              <a:t>概论</a:t>
            </a:r>
            <a:r>
              <a:rPr lang="zh-CN" altLang="en-US" sz="2600">
                <a:latin typeface="Arial" charset="0"/>
                <a:ea typeface="ＭＳ Ｐゴシック" charset="0"/>
                <a:cs typeface="ＭＳ Ｐゴシック" charset="0"/>
              </a:rPr>
              <a:t>或者一个不正确的猜测</a:t>
            </a:r>
            <a:endParaRPr lang="en-US" sz="2600">
              <a:latin typeface="Arial" charset="0"/>
              <a:ea typeface="ＭＳ Ｐゴシック" charset="0"/>
              <a:cs typeface="ＭＳ Ｐゴシック" charset="0"/>
            </a:endParaRPr>
          </a:p>
        </p:txBody>
      </p:sp>
      <p:sp>
        <p:nvSpPr>
          <p:cNvPr id="175108" name="Rectangle 4"/>
          <p:cNvSpPr>
            <a:spLocks noGrp="1" noChangeArrowheads="1"/>
          </p:cNvSpPr>
          <p:nvPr>
            <p:ph type="title"/>
          </p:nvPr>
        </p:nvSpPr>
        <p:spPr>
          <a:xfrm>
            <a:off x="1219200" y="76200"/>
            <a:ext cx="7772400" cy="1206500"/>
          </a:xfrm>
          <a:noFill/>
        </p:spPr>
        <p:txBody>
          <a:bodyPr/>
          <a:lstStyle/>
          <a:p>
            <a:pPr algn="ctr" eaLnBrk="1" hangingPunct="1"/>
            <a:r>
              <a:rPr lang="zh-CN" altLang="en-US" b="1">
                <a:latin typeface="Arial" charset="0"/>
                <a:ea typeface="ＭＳ Ｐゴシック" charset="0"/>
                <a:cs typeface="ＭＳ Ｐゴシック" charset="0"/>
              </a:rPr>
              <a:t>早期的出埃及</a:t>
            </a:r>
            <a:r>
              <a:rPr lang="en-US" altLang="ja-JP" b="1">
                <a:latin typeface="Arial" charset="0"/>
                <a:ea typeface="ＭＳ Ｐゴシック" charset="0"/>
                <a:cs typeface="ＭＳ Ｐゴシック" charset="0"/>
              </a:rPr>
              <a:t>(1446)</a:t>
            </a:r>
            <a:endParaRPr lang="en-US">
              <a:latin typeface="Arial" charset="0"/>
              <a:ea typeface="ＭＳ Ｐゴシック" charset="0"/>
              <a:cs typeface="ＭＳ Ｐゴシック" charset="0"/>
            </a:endParaRPr>
          </a:p>
        </p:txBody>
      </p:sp>
      <p:sp>
        <p:nvSpPr>
          <p:cNvPr id="175109" name="Text Box 5"/>
          <p:cNvSpPr txBox="1">
            <a:spLocks noChangeArrowheads="1"/>
          </p:cNvSpPr>
          <p:nvPr/>
        </p:nvSpPr>
        <p:spPr bwMode="auto">
          <a:xfrm>
            <a:off x="8305800" y="76200"/>
            <a:ext cx="709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70g</a:t>
            </a:r>
          </a:p>
        </p:txBody>
      </p:sp>
    </p:spTree>
    <p:extLst>
      <p:ext uri="{BB962C8B-B14F-4D97-AF65-F5344CB8AC3E}">
        <p14:creationId xmlns:p14="http://schemas.microsoft.com/office/powerpoint/2010/main" val="781868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en-US" dirty="0">
                <a:cs typeface="+mj-cs"/>
              </a:rPr>
              <a:t>士师 11:26</a:t>
            </a:r>
          </a:p>
        </p:txBody>
      </p:sp>
      <p:sp>
        <p:nvSpPr>
          <p:cNvPr id="348163" name="Rectangle 3"/>
          <p:cNvSpPr>
            <a:spLocks noGrp="1" noChangeArrowheads="1"/>
          </p:cNvSpPr>
          <p:nvPr>
            <p:ph type="body" idx="1"/>
          </p:nvPr>
        </p:nvSpPr>
        <p:spPr>
          <a:xfrm>
            <a:off x="381000" y="1828800"/>
            <a:ext cx="8229600" cy="2819400"/>
          </a:xfrm>
        </p:spPr>
        <p:txBody>
          <a:bodyPr/>
          <a:lstStyle/>
          <a:p>
            <a:pPr eaLnBrk="1" hangingPunct="1">
              <a:defRPr/>
            </a:pPr>
            <a:r>
              <a:rPr lang="en-US" dirty="0">
                <a:cs typeface="+mn-cs"/>
              </a:rPr>
              <a:t>"</a:t>
            </a:r>
            <a:r>
              <a:rPr lang="en-US" dirty="0">
                <a:effectLst/>
              </a:rPr>
              <a:t>以 色 列 人 住 希 实 本 和 属 希 实 本 的 乡 村 ， 亚 罗 珥 和 属 亚 罗 珥 的 乡 村 ， 并 沿 亚 嫩 河 的 一 切 城 邑 ， 已 经 有 三 百 年 了 。 在 这 三 百 年 之 内 ， 你 们 为 什 么 没 有 取 回 这 些 地 方 </a:t>
            </a:r>
            <a:r>
              <a:rPr lang="en-US" dirty="0" err="1">
                <a:effectLst/>
              </a:rPr>
              <a:t>呢</a:t>
            </a:r>
            <a:r>
              <a:rPr lang="en-US" dirty="0">
                <a:effectLst/>
              </a:rPr>
              <a:t> ？</a:t>
            </a:r>
            <a:r>
              <a:rPr lang="en-US" dirty="0"/>
              <a:t>"</a:t>
            </a:r>
            <a:endParaRPr lang="en-US" dirty="0">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en-US" dirty="0"/>
              <a:t>士师 </a:t>
            </a:r>
            <a:r>
              <a:rPr lang="en-US" dirty="0">
                <a:cs typeface="+mj-cs"/>
              </a:rPr>
              <a:t> 11:26</a:t>
            </a:r>
          </a:p>
        </p:txBody>
      </p:sp>
      <p:sp>
        <p:nvSpPr>
          <p:cNvPr id="348166" name="Text Box 6"/>
          <p:cNvSpPr txBox="1">
            <a:spLocks noChangeArrowheads="1"/>
          </p:cNvSpPr>
          <p:nvPr/>
        </p:nvSpPr>
        <p:spPr bwMode="auto">
          <a:xfrm>
            <a:off x="381000" y="1524000"/>
            <a:ext cx="8001000" cy="3539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cs typeface="+mn-cs"/>
              </a:rPr>
              <a:t>以色列在</a:t>
            </a:r>
            <a:r>
              <a:rPr lang="en-US" sz="3200" dirty="0">
                <a:effectLst>
                  <a:outerShdw blurRad="38100" dist="38100" dir="2700000" algn="tl">
                    <a:srgbClr val="000000"/>
                  </a:outerShdw>
                </a:effectLst>
              </a:rPr>
              <a:t>约瑟夫</a:t>
            </a:r>
            <a:r>
              <a:rPr lang="en-US" sz="3200" dirty="0">
                <a:cs typeface="+mn-cs"/>
              </a:rPr>
              <a:t>Jephthah300年前进入迦南</a:t>
            </a:r>
          </a:p>
          <a:p>
            <a:pPr>
              <a:defRPr/>
            </a:pPr>
            <a:r>
              <a:rPr lang="en-US" sz="3200" dirty="0">
                <a:effectLst>
                  <a:outerShdw blurRad="38100" dist="38100" dir="2700000" algn="tl">
                    <a:srgbClr val="000000"/>
                  </a:outerShdw>
                </a:effectLst>
              </a:rPr>
              <a:t>约瑟夫</a:t>
            </a:r>
            <a:r>
              <a:rPr lang="en-US" sz="3200" dirty="0">
                <a:cs typeface="+mn-cs"/>
              </a:rPr>
              <a:t>时代	     --- 1100 and 1050 B.C.</a:t>
            </a:r>
          </a:p>
          <a:p>
            <a:pPr>
              <a:defRPr/>
            </a:pPr>
            <a:r>
              <a:rPr lang="en-US" sz="3200" dirty="0">
                <a:cs typeface="+mn-cs"/>
              </a:rPr>
              <a:t>                                 </a:t>
            </a:r>
            <a:r>
              <a:rPr lang="en-US" sz="3200" u="sng" dirty="0">
                <a:cs typeface="+mn-cs"/>
              </a:rPr>
              <a:t>300         300</a:t>
            </a:r>
          </a:p>
          <a:p>
            <a:pPr>
              <a:defRPr/>
            </a:pPr>
            <a:r>
              <a:rPr lang="en-US" sz="3200" dirty="0">
                <a:cs typeface="+mn-cs"/>
              </a:rPr>
              <a:t>约书亚攻佔           --- 1400 and 1350 B.C.</a:t>
            </a:r>
          </a:p>
          <a:p>
            <a:pPr>
              <a:defRPr/>
            </a:pPr>
            <a:r>
              <a:rPr lang="en-US" sz="3200" dirty="0">
                <a:cs typeface="+mn-cs"/>
              </a:rPr>
              <a:t>加上40年在矿野            </a:t>
            </a:r>
            <a:r>
              <a:rPr lang="en-US" sz="3200" u="sng" dirty="0">
                <a:cs typeface="+mn-cs"/>
              </a:rPr>
              <a:t>40           40</a:t>
            </a:r>
          </a:p>
          <a:p>
            <a:pPr>
              <a:defRPr/>
            </a:pPr>
            <a:r>
              <a:rPr lang="en-US" sz="3200" dirty="0">
                <a:cs typeface="+mn-cs"/>
              </a:rPr>
              <a:t>出埃及日期                1440 and 1390 B.C.</a:t>
            </a:r>
          </a:p>
          <a:p>
            <a:pPr>
              <a:defRPr/>
            </a:pPr>
            <a:r>
              <a:rPr lang="en-US" sz="3200" dirty="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48166">
                                            <p:txEl>
                                              <p:pRg st="0" end="0"/>
                                            </p:txEl>
                                          </p:spTgt>
                                        </p:tgtEl>
                                        <p:attrNameLst>
                                          <p:attrName>style.visibility</p:attrName>
                                        </p:attrNameLst>
                                      </p:cBhvr>
                                      <p:to>
                                        <p:strVal val="visible"/>
                                      </p:to>
                                    </p:set>
                                    <p:anim calcmode="lin" valueType="num">
                                      <p:cBhvr>
                                        <p:cTn id="7" dur="500" fill="hold"/>
                                        <p:tgtEl>
                                          <p:spTgt spid="3481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6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4816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4816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48166">
                                            <p:txEl>
                                              <p:pRg st="1" end="1"/>
                                            </p:txEl>
                                          </p:spTgt>
                                        </p:tgtEl>
                                        <p:attrNameLst>
                                          <p:attrName>style.visibility</p:attrName>
                                        </p:attrNameLst>
                                      </p:cBhvr>
                                      <p:to>
                                        <p:strVal val="visible"/>
                                      </p:to>
                                    </p:set>
                                    <p:anim calcmode="lin" valueType="num">
                                      <p:cBhvr>
                                        <p:cTn id="15" dur="500" fill="hold"/>
                                        <p:tgtEl>
                                          <p:spTgt spid="34816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48166">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4816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4816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4816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48166">
                                            <p:txEl>
                                              <p:pRg st="2" end="2"/>
                                            </p:txEl>
                                          </p:spTgt>
                                        </p:tgtEl>
                                        <p:attrNameLst>
                                          <p:attrName>style.visibility</p:attrName>
                                        </p:attrNameLst>
                                      </p:cBhvr>
                                      <p:to>
                                        <p:strVal val="visible"/>
                                      </p:to>
                                    </p:set>
                                    <p:anim calcmode="lin" valueType="num">
                                      <p:cBhvr>
                                        <p:cTn id="24" dur="500" fill="hold"/>
                                        <p:tgtEl>
                                          <p:spTgt spid="34816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48166">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34816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4816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48166">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48166">
                                            <p:txEl>
                                              <p:pRg st="3" end="3"/>
                                            </p:txEl>
                                          </p:spTgt>
                                        </p:tgtEl>
                                        <p:attrNameLst>
                                          <p:attrName>style.visibility</p:attrName>
                                        </p:attrNameLst>
                                      </p:cBhvr>
                                      <p:to>
                                        <p:strVal val="visible"/>
                                      </p:to>
                                    </p:set>
                                    <p:anim calcmode="lin" valueType="num">
                                      <p:cBhvr>
                                        <p:cTn id="33" dur="500" fill="hold"/>
                                        <p:tgtEl>
                                          <p:spTgt spid="34816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48166">
                                            <p:txEl>
                                              <p:pRg st="3" end="3"/>
                                            </p:txEl>
                                          </p:spTgt>
                                        </p:tgtEl>
                                        <p:attrNameLst>
                                          <p:attrName>ppt_y</p:attrName>
                                        </p:attrNameLst>
                                      </p:cBhvr>
                                      <p:tavLst>
                                        <p:tav tm="0">
                                          <p:val>
                                            <p:strVal val="#ppt_y"/>
                                          </p:val>
                                        </p:tav>
                                        <p:tav tm="100000">
                                          <p:val>
                                            <p:strVal val="#ppt_y"/>
                                          </p:val>
                                        </p:tav>
                                      </p:tavLst>
                                    </p:anim>
                                    <p:anim calcmode="lin" valueType="num">
                                      <p:cBhvr>
                                        <p:cTn id="35" dur="500" fill="hold"/>
                                        <p:tgtEl>
                                          <p:spTgt spid="34816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4816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48166">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348166">
                                            <p:txEl>
                                              <p:pRg st="4" end="4"/>
                                            </p:txEl>
                                          </p:spTgt>
                                        </p:tgtEl>
                                        <p:attrNameLst>
                                          <p:attrName>style.visibility</p:attrName>
                                        </p:attrNameLst>
                                      </p:cBhvr>
                                      <p:to>
                                        <p:strVal val="visible"/>
                                      </p:to>
                                    </p:set>
                                    <p:anim calcmode="lin" valueType="num">
                                      <p:cBhvr>
                                        <p:cTn id="42" dur="500" fill="hold"/>
                                        <p:tgtEl>
                                          <p:spTgt spid="34816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48166">
                                            <p:txEl>
                                              <p:pRg st="4" end="4"/>
                                            </p:txEl>
                                          </p:spTgt>
                                        </p:tgtEl>
                                        <p:attrNameLst>
                                          <p:attrName>ppt_y</p:attrName>
                                        </p:attrNameLst>
                                      </p:cBhvr>
                                      <p:tavLst>
                                        <p:tav tm="0">
                                          <p:val>
                                            <p:strVal val="#ppt_y"/>
                                          </p:val>
                                        </p:tav>
                                        <p:tav tm="100000">
                                          <p:val>
                                            <p:strVal val="#ppt_y"/>
                                          </p:val>
                                        </p:tav>
                                      </p:tavLst>
                                    </p:anim>
                                    <p:anim calcmode="lin" valueType="num">
                                      <p:cBhvr>
                                        <p:cTn id="44" dur="500" fill="hold"/>
                                        <p:tgtEl>
                                          <p:spTgt spid="34816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4816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48166">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348166">
                                            <p:txEl>
                                              <p:pRg st="5" end="5"/>
                                            </p:txEl>
                                          </p:spTgt>
                                        </p:tgtEl>
                                        <p:attrNameLst>
                                          <p:attrName>style.visibility</p:attrName>
                                        </p:attrNameLst>
                                      </p:cBhvr>
                                      <p:to>
                                        <p:strVal val="visible"/>
                                      </p:to>
                                    </p:set>
                                    <p:anim calcmode="lin" valueType="num">
                                      <p:cBhvr>
                                        <p:cTn id="51" dur="500" fill="hold"/>
                                        <p:tgtEl>
                                          <p:spTgt spid="34816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48166">
                                            <p:txEl>
                                              <p:pRg st="5" end="5"/>
                                            </p:txEl>
                                          </p:spTgt>
                                        </p:tgtEl>
                                        <p:attrNameLst>
                                          <p:attrName>ppt_y</p:attrName>
                                        </p:attrNameLst>
                                      </p:cBhvr>
                                      <p:tavLst>
                                        <p:tav tm="0">
                                          <p:val>
                                            <p:strVal val="#ppt_y"/>
                                          </p:val>
                                        </p:tav>
                                        <p:tav tm="100000">
                                          <p:val>
                                            <p:strVal val="#ppt_y"/>
                                          </p:val>
                                        </p:tav>
                                      </p:tavLst>
                                    </p:anim>
                                    <p:anim calcmode="lin" valueType="num">
                                      <p:cBhvr>
                                        <p:cTn id="53" dur="500" fill="hold"/>
                                        <p:tgtEl>
                                          <p:spTgt spid="34816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4816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481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533400" y="-41275"/>
          <a:ext cx="8229600" cy="6970713"/>
        </p:xfrm>
        <a:graphic>
          <a:graphicData uri="http://schemas.openxmlformats.org/presentationml/2006/ole">
            <mc:AlternateContent xmlns:mc="http://schemas.openxmlformats.org/markup-compatibility/2006">
              <mc:Choice xmlns:v="urn:schemas-microsoft-com:vml" Requires="v">
                <p:oleObj name="Photo Editor Photo" r:id="rId3" imgW="2743438" imgH="2324301" progId="MSPhotoEd.3">
                  <p:embed/>
                </p:oleObj>
              </mc:Choice>
              <mc:Fallback>
                <p:oleObj name="Photo Editor Photo" r:id="rId3" imgW="2743438" imgH="2324301" progId="MSPhotoEd.3">
                  <p:embed/>
                  <p:pic>
                    <p:nvPicPr>
                      <p:cNvPr id="2253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275"/>
                        <a:ext cx="8229600" cy="697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Text Box 3"/>
          <p:cNvSpPr txBox="1">
            <a:spLocks noChangeArrowheads="1"/>
          </p:cNvSpPr>
          <p:nvPr/>
        </p:nvSpPr>
        <p:spPr bwMode="auto">
          <a:xfrm>
            <a:off x="533400" y="5715000"/>
            <a:ext cx="8229600" cy="1036638"/>
          </a:xfrm>
          <a:prstGeom prst="rect">
            <a:avLst/>
          </a:prstGeom>
          <a:solidFill>
            <a:schemeClr val="tx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1400" b="1" i="0" u="none" strike="noStrike" kern="1200" cap="none" spc="0" normalizeH="0" baseline="0" noProof="0">
                <a:ln>
                  <a:noFill/>
                </a:ln>
                <a:solidFill>
                  <a:srgbClr val="3A585A"/>
                </a:solidFill>
                <a:effectLst/>
                <a:uLnTx/>
                <a:uFillTx/>
                <a:latin typeface="Times New Roman" pitchFamily="18" charset="0"/>
                <a:ea typeface="SimSun" pitchFamily="2" charset="-122"/>
                <a:cs typeface="+mn-cs"/>
              </a:rPr>
              <a:t>（参 </a:t>
            </a:r>
            <a:r>
              <a:rPr kumimoji="0" lang="zh-CN" altLang="en-US" sz="1400" b="1" i="0" u="none" strike="noStrike" kern="1200" cap="none" spc="0" normalizeH="0" baseline="0" noProof="0">
                <a:ln>
                  <a:noFill/>
                </a:ln>
                <a:solidFill>
                  <a:srgbClr val="DF002E"/>
                </a:solidFill>
                <a:effectLst/>
                <a:uLnTx/>
                <a:uFillTx/>
                <a:latin typeface="Times New Roman" pitchFamily="18" charset="0"/>
                <a:ea typeface="SimSun" pitchFamily="2" charset="-122"/>
                <a:cs typeface="+mn-cs"/>
              </a:rPr>
              <a:t>出埃及记 </a:t>
            </a:r>
            <a:r>
              <a:rPr kumimoji="0" lang="en-US" altLang="zh-CN" sz="1400" b="1" i="0" u="none" strike="noStrike" kern="1200" cap="none" spc="0" normalizeH="0" baseline="0" noProof="0">
                <a:ln>
                  <a:noFill/>
                </a:ln>
                <a:solidFill>
                  <a:srgbClr val="DF002E"/>
                </a:solidFill>
                <a:effectLst/>
                <a:uLnTx/>
                <a:uFillTx/>
                <a:latin typeface="Times New Roman" pitchFamily="18" charset="0"/>
                <a:ea typeface="SimSun" pitchFamily="2" charset="-122"/>
                <a:cs typeface="+mn-cs"/>
              </a:rPr>
              <a:t>14</a:t>
            </a:r>
            <a:r>
              <a:rPr kumimoji="0" lang="zh-CN" altLang="en-US" sz="1400" b="1" i="0" u="none" strike="noStrike" kern="1200" cap="none" spc="0" normalizeH="0" baseline="0" noProof="0">
                <a:ln>
                  <a:noFill/>
                </a:ln>
                <a:solidFill>
                  <a:srgbClr val="3A585A"/>
                </a:solidFill>
                <a:effectLst/>
                <a:uLnTx/>
                <a:uFillTx/>
                <a:latin typeface="Times New Roman" pitchFamily="18" charset="0"/>
                <a:ea typeface="SimSun" pitchFamily="2" charset="-122"/>
                <a:cs typeface="+mn-cs"/>
              </a:rPr>
              <a:t>）</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3200" b="1" i="0" u="none" strike="noStrike" kern="1200" cap="none" spc="0" normalizeH="0" baseline="0" noProof="0">
                <a:ln>
                  <a:noFill/>
                </a:ln>
                <a:solidFill>
                  <a:srgbClr val="3A585A"/>
                </a:solidFill>
                <a:effectLst/>
                <a:uLnTx/>
                <a:uFillTx/>
                <a:latin typeface="Times New Roman" pitchFamily="18" charset="0"/>
                <a:ea typeface="SimSun" pitchFamily="2" charset="-122"/>
                <a:cs typeface="+mn-cs"/>
              </a:rPr>
              <a:t>我觉得你有严重的信心问题</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en-US" dirty="0">
                <a:cs typeface="+mj-cs"/>
              </a:rPr>
              <a:t>出2:23</a:t>
            </a:r>
          </a:p>
        </p:txBody>
      </p:sp>
      <p:sp>
        <p:nvSpPr>
          <p:cNvPr id="349187" name="Rectangle 3"/>
          <p:cNvSpPr>
            <a:spLocks noGrp="1" noChangeArrowheads="1"/>
          </p:cNvSpPr>
          <p:nvPr>
            <p:ph type="body" idx="1"/>
          </p:nvPr>
        </p:nvSpPr>
        <p:spPr>
          <a:xfrm>
            <a:off x="381000" y="1676400"/>
            <a:ext cx="8763000" cy="2743200"/>
          </a:xfrm>
        </p:spPr>
        <p:txBody>
          <a:bodyPr/>
          <a:lstStyle/>
          <a:p>
            <a:pPr eaLnBrk="1" hangingPunct="1">
              <a:defRPr/>
            </a:pPr>
            <a:r>
              <a:rPr lang="en-US" sz="4000" dirty="0">
                <a:effectLst/>
              </a:rPr>
              <a:t>过 了 多 年 ， 埃 及 王 死 了 。 以 色 列 人 因 作 苦 工 ， 就 叹 息 哀 求 ， 他 们 的 哀 声 达 于 神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en-US" dirty="0"/>
              <a:t>出2:23</a:t>
            </a:r>
            <a:endParaRPr lang="en-US" dirty="0">
              <a:cs typeface="+mj-cs"/>
            </a:endParaRPr>
          </a:p>
        </p:txBody>
      </p:sp>
      <p:sp>
        <p:nvSpPr>
          <p:cNvPr id="349190" name="Text Box 6"/>
          <p:cNvSpPr txBox="1">
            <a:spLocks noChangeArrowheads="1"/>
          </p:cNvSpPr>
          <p:nvPr/>
        </p:nvSpPr>
        <p:spPr bwMode="auto">
          <a:xfrm>
            <a:off x="685800" y="1752600"/>
            <a:ext cx="8305800"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effectLst>
                  <a:outerShdw blurRad="38100" dist="38100" dir="2700000" algn="tl">
                    <a:srgbClr val="000000"/>
                  </a:outerShdw>
                </a:effectLst>
                <a:cs typeface="+mn-cs"/>
              </a:rPr>
              <a:t>摩西逃亡在米兰40年.唯一法老统治超过40的:</a:t>
            </a:r>
          </a:p>
          <a:p>
            <a:pPr>
              <a:defRPr/>
            </a:pPr>
            <a:r>
              <a:rPr lang="en-US" sz="3200" dirty="0">
                <a:effectLst>
                  <a:outerShdw blurRad="38100" dist="38100" dir="2700000" algn="tl">
                    <a:srgbClr val="000000"/>
                  </a:outerShdw>
                </a:effectLst>
                <a:cs typeface="+mn-cs"/>
              </a:rPr>
              <a:t> </a:t>
            </a:r>
          </a:p>
          <a:p>
            <a:pPr>
              <a:defRPr/>
            </a:pPr>
            <a:r>
              <a:rPr lang="en-US" sz="3200" dirty="0">
                <a:effectLst>
                  <a:outerShdw blurRad="38100" dist="38100" dir="2700000" algn="tl">
                    <a:srgbClr val="000000"/>
                  </a:outerShdw>
                </a:effectLst>
                <a:cs typeface="+mn-cs"/>
              </a:rPr>
              <a:t>1. </a:t>
            </a:r>
            <a:r>
              <a:rPr lang="en-US" sz="3200" dirty="0" err="1">
                <a:effectLst>
                  <a:outerShdw blurRad="38100" dist="38100" dir="2700000" algn="tl">
                    <a:srgbClr val="000000"/>
                  </a:outerShdw>
                </a:effectLst>
              </a:rPr>
              <a:t>苏幕唐三世</a:t>
            </a:r>
            <a:r>
              <a:rPr lang="en-US" sz="3200" dirty="0" err="1">
                <a:effectLst>
                  <a:outerShdw blurRad="38100" dist="38100" dir="2700000" algn="tl">
                    <a:srgbClr val="000000"/>
                  </a:outerShdw>
                </a:effectLst>
                <a:cs typeface="+mn-cs"/>
              </a:rPr>
              <a:t>Thutmose</a:t>
            </a:r>
            <a:r>
              <a:rPr lang="en-US" sz="3200" dirty="0">
                <a:effectLst>
                  <a:outerShdw blurRad="38100" dist="38100" dir="2700000" algn="tl">
                    <a:srgbClr val="000000"/>
                  </a:outerShdw>
                </a:effectLst>
                <a:cs typeface="+mn-cs"/>
              </a:rPr>
              <a:t> III (1504-1450) </a:t>
            </a:r>
          </a:p>
          <a:p>
            <a:pPr>
              <a:defRPr/>
            </a:pPr>
            <a:r>
              <a:rPr lang="en-US" sz="3200" dirty="0">
                <a:effectLst>
                  <a:outerShdw blurRad="38100" dist="38100" dir="2700000" algn="tl">
                    <a:srgbClr val="000000"/>
                  </a:outerShdw>
                </a:effectLst>
                <a:cs typeface="+mn-cs"/>
              </a:rPr>
              <a:t>2. </a:t>
            </a:r>
            <a:r>
              <a:rPr lang="en-US" sz="3200" dirty="0" err="1">
                <a:effectLst>
                  <a:outerShdw blurRad="38100" dist="38100" dir="2700000" algn="tl">
                    <a:srgbClr val="000000"/>
                  </a:outerShdw>
                </a:effectLst>
                <a:cs typeface="+mn-cs"/>
              </a:rPr>
              <a:t>垃姆二世Rameses</a:t>
            </a:r>
            <a:r>
              <a:rPr lang="en-US" sz="3200" dirty="0">
                <a:effectLst>
                  <a:outerShdw blurRad="38100" dist="38100" dir="2700000" algn="tl">
                    <a:srgbClr val="000000"/>
                  </a:outerShdw>
                </a:effectLst>
                <a:cs typeface="+mn-cs"/>
              </a:rPr>
              <a:t> II (1290-1224)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49190">
                                            <p:txEl>
                                              <p:pRg st="0" end="0"/>
                                            </p:txEl>
                                          </p:spTgt>
                                        </p:tgtEl>
                                        <p:attrNameLst>
                                          <p:attrName>style.visibility</p:attrName>
                                        </p:attrNameLst>
                                      </p:cBhvr>
                                      <p:to>
                                        <p:strVal val="visible"/>
                                      </p:to>
                                    </p:set>
                                    <p:anim calcmode="lin" valueType="num">
                                      <p:cBhvr>
                                        <p:cTn id="7" dur="500" fill="hold"/>
                                        <p:tgtEl>
                                          <p:spTgt spid="34919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919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919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919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919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49190">
                                            <p:txEl>
                                              <p:pRg st="1" end="1"/>
                                            </p:txEl>
                                          </p:spTgt>
                                        </p:tgtEl>
                                        <p:attrNameLst>
                                          <p:attrName>style.visibility</p:attrName>
                                        </p:attrNameLst>
                                      </p:cBhvr>
                                      <p:to>
                                        <p:strVal val="visible"/>
                                      </p:to>
                                    </p:set>
                                    <p:anim calcmode="lin" valueType="num">
                                      <p:cBhvr>
                                        <p:cTn id="16" dur="500" fill="hold"/>
                                        <p:tgtEl>
                                          <p:spTgt spid="34919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9190">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4919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919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49190">
                                            <p:txEl>
                                              <p:pRg st="1" end="1"/>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349190">
                                            <p:txEl>
                                              <p:pRg st="2" end="2"/>
                                            </p:txEl>
                                          </p:spTgt>
                                        </p:tgtEl>
                                        <p:attrNameLst>
                                          <p:attrName>style.visibility</p:attrName>
                                        </p:attrNameLst>
                                      </p:cBhvr>
                                      <p:to>
                                        <p:strVal val="visible"/>
                                      </p:to>
                                    </p:set>
                                    <p:anim calcmode="lin" valueType="num">
                                      <p:cBhvr>
                                        <p:cTn id="23" dur="500" fill="hold"/>
                                        <p:tgtEl>
                                          <p:spTgt spid="34919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4919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4919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4919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49190">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349190">
                                            <p:txEl>
                                              <p:pRg st="3" end="3"/>
                                            </p:txEl>
                                          </p:spTgt>
                                        </p:tgtEl>
                                        <p:attrNameLst>
                                          <p:attrName>style.visibility</p:attrName>
                                        </p:attrNameLst>
                                      </p:cBhvr>
                                      <p:to>
                                        <p:strVal val="visible"/>
                                      </p:to>
                                    </p:set>
                                    <p:anim calcmode="lin" valueType="num">
                                      <p:cBhvr>
                                        <p:cTn id="32" dur="500" fill="hold"/>
                                        <p:tgtEl>
                                          <p:spTgt spid="34919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49190">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34919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4919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491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较早日期理论的论据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extLst>
      <p:ext uri="{BB962C8B-B14F-4D97-AF65-F5344CB8AC3E}">
        <p14:creationId xmlns:p14="http://schemas.microsoft.com/office/powerpoint/2010/main" val="775802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4191000" y="-76200"/>
            <a:ext cx="4572000" cy="2116138"/>
          </a:xfrm>
        </p:spPr>
        <p:txBody>
          <a:bodyPr/>
          <a:lstStyle/>
          <a:p>
            <a:pPr algn="ctr"/>
            <a:r>
              <a:rPr lang="zh-CN" altLang="en-US" b="1">
                <a:ea typeface="SimSun" pitchFamily="2" charset="-122"/>
              </a:rPr>
              <a:t>马尼他石柱</a:t>
            </a:r>
          </a:p>
        </p:txBody>
      </p:sp>
      <p:sp>
        <p:nvSpPr>
          <p:cNvPr id="159747" name="Rectangle 3"/>
          <p:cNvSpPr>
            <a:spLocks noGrp="1" noChangeArrowheads="1"/>
          </p:cNvSpPr>
          <p:nvPr>
            <p:ph type="subTitle" idx="1"/>
          </p:nvPr>
        </p:nvSpPr>
        <p:spPr>
          <a:xfrm>
            <a:off x="4397375" y="1828800"/>
            <a:ext cx="4219575" cy="1752600"/>
          </a:xfrm>
        </p:spPr>
        <p:txBody>
          <a:bodyPr/>
          <a:lstStyle/>
          <a:p>
            <a:pPr algn="ctr"/>
            <a:r>
              <a:rPr lang="zh-CN" altLang="en-US">
                <a:ea typeface="SimSun" pitchFamily="2" charset="-122"/>
              </a:rPr>
              <a:t>纪录了以色列人在</a:t>
            </a:r>
          </a:p>
          <a:p>
            <a:pPr algn="ctr"/>
            <a:r>
              <a:rPr lang="zh-CN" altLang="en-US">
                <a:ea typeface="SimSun" pitchFamily="2" charset="-122"/>
              </a:rPr>
              <a:t>十三世纪的迦南地</a:t>
            </a:r>
          </a:p>
          <a:p>
            <a:pPr algn="ctr"/>
            <a:r>
              <a:rPr lang="zh-CN" altLang="en-US">
                <a:ea typeface="SimSun" pitchFamily="2" charset="-122"/>
              </a:rPr>
              <a:t>为其中一个民族</a:t>
            </a:r>
            <a:endParaRPr lang="en-US" altLang="en-US"/>
          </a:p>
        </p:txBody>
      </p:sp>
      <p:pic>
        <p:nvPicPr>
          <p:cNvPr id="159750"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35814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59751" name="Rectangle 7"/>
          <p:cNvSpPr>
            <a:spLocks noChangeArrowheads="1"/>
          </p:cNvSpPr>
          <p:nvPr/>
        </p:nvSpPr>
        <p:spPr bwMode="auto">
          <a:xfrm>
            <a:off x="5638800" y="6324600"/>
            <a:ext cx="3657600"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itchFamily="18" charset="2"/>
              <a:defRPr sz="3200">
                <a:solidFill>
                  <a:schemeClr val="tx1"/>
                </a:solidFill>
                <a:latin typeface="Times New Roman" pitchFamily="18" charset="0"/>
              </a:defRPr>
            </a:lvl1pPr>
            <a:lvl2pPr algn="ctr">
              <a:spcBef>
                <a:spcPct val="20000"/>
              </a:spcBef>
              <a:defRPr sz="2800">
                <a:solidFill>
                  <a:schemeClr val="tx1"/>
                </a:solidFill>
                <a:latin typeface="Times New Roman" pitchFamily="18" charset="0"/>
              </a:defRPr>
            </a:lvl2pPr>
            <a:lvl3pPr algn="ctr">
              <a:spcBef>
                <a:spcPct val="20000"/>
              </a:spcBef>
              <a:defRPr sz="2400">
                <a:solidFill>
                  <a:schemeClr val="tx1"/>
                </a:solidFill>
                <a:latin typeface="Times New Roman" pitchFamily="18" charset="0"/>
              </a:defRPr>
            </a:lvl3pPr>
            <a:lvl4pPr algn="ctr">
              <a:spcBef>
                <a:spcPct val="20000"/>
              </a:spcBef>
              <a:defRPr sz="2000">
                <a:solidFill>
                  <a:schemeClr val="tx1"/>
                </a:solidFill>
                <a:latin typeface="Times New Roman" pitchFamily="18" charset="0"/>
              </a:defRPr>
            </a:lvl4pPr>
            <a:lvl5pPr algn="ctr">
              <a:spcBef>
                <a:spcPct val="20000"/>
              </a:spcBef>
              <a:defRPr sz="2000">
                <a:solidFill>
                  <a:schemeClr val="tx1"/>
                </a:solidFill>
                <a:latin typeface="Times New Roman" pitchFamily="18" charset="0"/>
              </a:defRPr>
            </a:lvl5pPr>
            <a:lvl6pPr algn="ctr" fontAlgn="base">
              <a:spcBef>
                <a:spcPct val="20000"/>
              </a:spcBef>
              <a:spcAft>
                <a:spcPct val="0"/>
              </a:spcAft>
              <a:defRPr sz="2000">
                <a:solidFill>
                  <a:schemeClr val="tx1"/>
                </a:solidFill>
                <a:latin typeface="Times New Roman" pitchFamily="18" charset="0"/>
              </a:defRPr>
            </a:lvl6pPr>
            <a:lvl7pPr algn="ctr" fontAlgn="base">
              <a:spcBef>
                <a:spcPct val="20000"/>
              </a:spcBef>
              <a:spcAft>
                <a:spcPct val="0"/>
              </a:spcAft>
              <a:defRPr sz="2000">
                <a:solidFill>
                  <a:schemeClr val="tx1"/>
                </a:solidFill>
                <a:latin typeface="Times New Roman" pitchFamily="18" charset="0"/>
              </a:defRPr>
            </a:lvl7pPr>
            <a:lvl8pPr algn="ctr" fontAlgn="base">
              <a:spcBef>
                <a:spcPct val="20000"/>
              </a:spcBef>
              <a:spcAft>
                <a:spcPct val="0"/>
              </a:spcAft>
              <a:defRPr sz="2000">
                <a:solidFill>
                  <a:schemeClr val="tx1"/>
                </a:solidFill>
                <a:latin typeface="Times New Roman" pitchFamily="18" charset="0"/>
              </a:defRPr>
            </a:lvl8pPr>
            <a:lvl9pPr algn="ctr" fontAlgn="base">
              <a:spcBef>
                <a:spcPct val="20000"/>
              </a:spcBef>
              <a:spcAft>
                <a:spcPct val="0"/>
              </a:spcAft>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zh-CN" altLang="en-US" sz="2800" b="0" i="1" u="none" strike="noStrike" kern="1200" cap="none" spc="0" normalizeH="0" baseline="0" noProof="0">
                <a:ln>
                  <a:noFill/>
                </a:ln>
                <a:solidFill>
                  <a:srgbClr val="EAEAEA"/>
                </a:solidFill>
                <a:effectLst/>
                <a:uLnTx/>
                <a:uFillTx/>
                <a:latin typeface="Times New Roman" pitchFamily="18" charset="0"/>
                <a:ea typeface="SimSun" pitchFamily="2" charset="-122"/>
                <a:cs typeface="+mn-cs"/>
              </a:rPr>
              <a:t>古埃及，公元前</a:t>
            </a:r>
            <a:r>
              <a:rPr kumimoji="0" lang="en-US" altLang="zh-CN" sz="2800" b="0" i="1" u="none" strike="noStrike" kern="1200" cap="none" spc="0" normalizeH="0" baseline="0" noProof="0">
                <a:ln>
                  <a:noFill/>
                </a:ln>
                <a:solidFill>
                  <a:srgbClr val="EAEAEA"/>
                </a:solidFill>
                <a:effectLst/>
                <a:uLnTx/>
                <a:uFillTx/>
                <a:latin typeface="Times New Roman" pitchFamily="18" charset="0"/>
                <a:ea typeface="SimSun" pitchFamily="2" charset="-122"/>
                <a:cs typeface="+mn-cs"/>
              </a:rPr>
              <a:t>1208</a:t>
            </a:r>
            <a:endParaRPr kumimoji="0" lang="en-US" altLang="en-US" sz="2800" b="0" i="1" u="none" strike="noStrike" kern="1200" cap="none" spc="0" normalizeH="0" baseline="0" noProof="0">
              <a:ln>
                <a:noFill/>
              </a:ln>
              <a:solidFill>
                <a:srgbClr val="EAEAEA"/>
              </a:solidFill>
              <a:effectLst/>
              <a:uLnTx/>
              <a:uFillTx/>
              <a:latin typeface="Times New Roman" pitchFamily="18" charset="0"/>
              <a:ea typeface="MS PGothic" charset="0"/>
              <a:cs typeface="+mn-cs"/>
            </a:endParaRPr>
          </a:p>
        </p:txBody>
      </p:sp>
      <p:sp>
        <p:nvSpPr>
          <p:cNvPr id="159752" name="Rectangle 8"/>
          <p:cNvSpPr>
            <a:spLocks noChangeArrowheads="1"/>
          </p:cNvSpPr>
          <p:nvPr/>
        </p:nvSpPr>
        <p:spPr bwMode="auto">
          <a:xfrm>
            <a:off x="4419600" y="4038600"/>
            <a:ext cx="4219575"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itchFamily="18" charset="2"/>
              <a:defRPr sz="3200">
                <a:solidFill>
                  <a:schemeClr val="tx1"/>
                </a:solidFill>
                <a:latin typeface="Times New Roman" pitchFamily="18" charset="0"/>
              </a:defRPr>
            </a:lvl1pPr>
            <a:lvl2pPr algn="ctr">
              <a:spcBef>
                <a:spcPct val="20000"/>
              </a:spcBef>
              <a:defRPr sz="2800">
                <a:solidFill>
                  <a:schemeClr val="tx1"/>
                </a:solidFill>
                <a:latin typeface="Times New Roman" pitchFamily="18" charset="0"/>
              </a:defRPr>
            </a:lvl2pPr>
            <a:lvl3pPr algn="ctr">
              <a:spcBef>
                <a:spcPct val="20000"/>
              </a:spcBef>
              <a:defRPr sz="2400">
                <a:solidFill>
                  <a:schemeClr val="tx1"/>
                </a:solidFill>
                <a:latin typeface="Times New Roman" pitchFamily="18" charset="0"/>
              </a:defRPr>
            </a:lvl3pPr>
            <a:lvl4pPr algn="ctr">
              <a:spcBef>
                <a:spcPct val="20000"/>
              </a:spcBef>
              <a:defRPr sz="2000">
                <a:solidFill>
                  <a:schemeClr val="tx1"/>
                </a:solidFill>
                <a:latin typeface="Times New Roman" pitchFamily="18" charset="0"/>
              </a:defRPr>
            </a:lvl4pPr>
            <a:lvl5pPr algn="ctr">
              <a:spcBef>
                <a:spcPct val="20000"/>
              </a:spcBef>
              <a:defRPr sz="2000">
                <a:solidFill>
                  <a:schemeClr val="tx1"/>
                </a:solidFill>
                <a:latin typeface="Times New Roman" pitchFamily="18" charset="0"/>
              </a:defRPr>
            </a:lvl5pPr>
            <a:lvl6pPr algn="ctr" fontAlgn="base">
              <a:spcBef>
                <a:spcPct val="20000"/>
              </a:spcBef>
              <a:spcAft>
                <a:spcPct val="0"/>
              </a:spcAft>
              <a:defRPr sz="2000">
                <a:solidFill>
                  <a:schemeClr val="tx1"/>
                </a:solidFill>
                <a:latin typeface="Times New Roman" pitchFamily="18" charset="0"/>
              </a:defRPr>
            </a:lvl6pPr>
            <a:lvl7pPr algn="ctr" fontAlgn="base">
              <a:spcBef>
                <a:spcPct val="20000"/>
              </a:spcBef>
              <a:spcAft>
                <a:spcPct val="0"/>
              </a:spcAft>
              <a:defRPr sz="2000">
                <a:solidFill>
                  <a:schemeClr val="tx1"/>
                </a:solidFill>
                <a:latin typeface="Times New Roman" pitchFamily="18" charset="0"/>
              </a:defRPr>
            </a:lvl7pPr>
            <a:lvl8pPr algn="ctr" fontAlgn="base">
              <a:spcBef>
                <a:spcPct val="20000"/>
              </a:spcBef>
              <a:spcAft>
                <a:spcPct val="0"/>
              </a:spcAft>
              <a:defRPr sz="2000">
                <a:solidFill>
                  <a:schemeClr val="tx1"/>
                </a:solidFill>
                <a:latin typeface="Times New Roman" pitchFamily="18" charset="0"/>
              </a:defRPr>
            </a:lvl8pPr>
            <a:lvl9pPr algn="ctr" fontAlgn="base">
              <a:spcBef>
                <a:spcPct val="20000"/>
              </a:spcBef>
              <a:spcAft>
                <a:spcPct val="0"/>
              </a:spcAft>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zh-CN" altLang="en-US" sz="3200" b="0" i="1" u="none" strike="noStrike" kern="1200" cap="none" spc="0" normalizeH="0" baseline="0" noProof="0">
                <a:ln>
                  <a:noFill/>
                </a:ln>
                <a:solidFill>
                  <a:srgbClr val="EAEAEA"/>
                </a:solidFill>
                <a:effectLst/>
                <a:uLnTx/>
                <a:uFillTx/>
                <a:latin typeface="Times New Roman" pitchFamily="18" charset="0"/>
                <a:ea typeface="SimSun" pitchFamily="2" charset="-122"/>
                <a:cs typeface="+mn-cs"/>
              </a:rPr>
              <a:t>这是圣经以外首次提到“以色列”这名字</a:t>
            </a:r>
            <a:endParaRPr kumimoji="0" lang="en-US" altLang="en-US" sz="3200" b="0" i="1" u="none" strike="noStrike" kern="1200" cap="none" spc="0" normalizeH="0" baseline="0" noProof="0">
              <a:ln>
                <a:noFill/>
              </a:ln>
              <a:solidFill>
                <a:srgbClr val="EAEAEA"/>
              </a:solidFill>
              <a:effectLst/>
              <a:uLnTx/>
              <a:uFillTx/>
              <a:latin typeface="Times New Roman" pitchFamily="18" charset="0"/>
              <a:ea typeface="MS PGothic" charset="0"/>
              <a:cs typeface="+mn-cs"/>
            </a:endParaRPr>
          </a:p>
        </p:txBody>
      </p:sp>
      <p:sp>
        <p:nvSpPr>
          <p:cNvPr id="159753" name="Text Box 9"/>
          <p:cNvSpPr txBox="1">
            <a:spLocks noChangeArrowheads="1"/>
          </p:cNvSpPr>
          <p:nvPr/>
        </p:nvSpPr>
        <p:spPr bwMode="auto">
          <a:xfrm>
            <a:off x="3641725" y="6437313"/>
            <a:ext cx="2014538"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EAEAEA"/>
                </a:solidFill>
                <a:effectLst/>
                <a:uLnTx/>
                <a:uFillTx/>
                <a:latin typeface="Arial" pitchFamily="34" charset="0"/>
                <a:ea typeface="MS PGothic" charset="0"/>
                <a:cs typeface="+mn-cs"/>
              </a:rPr>
              <a:t>Arnold/Beyer, 160</a:t>
            </a:r>
          </a:p>
        </p:txBody>
      </p:sp>
    </p:spTree>
    <p:extLst>
      <p:ext uri="{BB962C8B-B14F-4D97-AF65-F5344CB8AC3E}">
        <p14:creationId xmlns:p14="http://schemas.microsoft.com/office/powerpoint/2010/main" val="3492559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257800" y="2133600"/>
            <a:ext cx="3733800" cy="248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2466" name="Rectangle 2"/>
          <p:cNvSpPr>
            <a:spLocks noGrp="1" noChangeArrowheads="1"/>
          </p:cNvSpPr>
          <p:nvPr>
            <p:ph type="title"/>
          </p:nvPr>
        </p:nvSpPr>
        <p:spPr>
          <a:xfrm>
            <a:off x="1219200" y="76200"/>
            <a:ext cx="7772400" cy="1206500"/>
          </a:xfrm>
        </p:spPr>
        <p:txBody>
          <a:bodyPr/>
          <a:lstStyle/>
          <a:p>
            <a:pPr algn="ctr"/>
            <a:r>
              <a:rPr lang="zh-CN" altLang="en-US" b="1">
                <a:latin typeface="Arial" pitchFamily="34" charset="0"/>
                <a:ea typeface="SimSun" pitchFamily="2" charset="-122"/>
              </a:rPr>
              <a:t>早期出埃及（</a:t>
            </a:r>
            <a:r>
              <a:rPr lang="en-US" altLang="zh-CN" b="1">
                <a:latin typeface="Arial" pitchFamily="34" charset="0"/>
                <a:ea typeface="SimSun" pitchFamily="2" charset="-122"/>
              </a:rPr>
              <a:t>1446</a:t>
            </a:r>
            <a:r>
              <a:rPr lang="zh-CN" altLang="en-US" b="1">
                <a:latin typeface="Arial" pitchFamily="34" charset="0"/>
                <a:ea typeface="SimSun" pitchFamily="2" charset="-122"/>
              </a:rPr>
              <a:t>年）</a:t>
            </a:r>
            <a:endParaRPr lang="en-US" altLang="en-US" b="1">
              <a:latin typeface="Arial" pitchFamily="34" charset="0"/>
              <a:ea typeface="SimSun" pitchFamily="2" charset="-122"/>
            </a:endParaRPr>
          </a:p>
        </p:txBody>
      </p:sp>
      <p:sp>
        <p:nvSpPr>
          <p:cNvPr id="62467" name="Rectangle 3"/>
          <p:cNvSpPr>
            <a:spLocks noGrp="1" noChangeArrowheads="1"/>
          </p:cNvSpPr>
          <p:nvPr>
            <p:ph type="body" sz="half" idx="1"/>
          </p:nvPr>
        </p:nvSpPr>
        <p:spPr>
          <a:xfrm>
            <a:off x="1219200" y="1600200"/>
            <a:ext cx="4114800" cy="4191000"/>
          </a:xfrm>
        </p:spPr>
        <p:txBody>
          <a:bodyPr/>
          <a:lstStyle/>
          <a:p>
            <a:pPr>
              <a:buFont typeface="Symbol" pitchFamily="18" charset="2"/>
              <a:buNone/>
            </a:pPr>
            <a:r>
              <a:rPr lang="zh-CN" altLang="en-US" b="1">
                <a:latin typeface="Arial" pitchFamily="34" charset="0"/>
                <a:ea typeface="SimSun" pitchFamily="2" charset="-122"/>
              </a:rPr>
              <a:t>赞成</a:t>
            </a:r>
          </a:p>
          <a:p>
            <a:r>
              <a:rPr lang="zh-CN" altLang="en-US">
                <a:latin typeface="Arial" pitchFamily="34" charset="0"/>
                <a:ea typeface="SimSun" pitchFamily="2" charset="-122"/>
              </a:rPr>
              <a:t>马尼他石柱确定了以色列是一个民族</a:t>
            </a:r>
            <a:r>
              <a:rPr lang="en-US" altLang="en-US">
                <a:latin typeface="Arial" pitchFamily="34" charset="0"/>
              </a:rPr>
              <a:t>(</a:t>
            </a:r>
            <a:r>
              <a:rPr lang="zh-CN" altLang="en-US">
                <a:latin typeface="Arial" pitchFamily="34" charset="0"/>
                <a:ea typeface="SimSun" pitchFamily="2" charset="-122"/>
              </a:rPr>
              <a:t>不是城市或国家</a:t>
            </a:r>
            <a:r>
              <a:rPr lang="en-US" altLang="en-US">
                <a:latin typeface="Arial" pitchFamily="34" charset="0"/>
              </a:rPr>
              <a:t>)</a:t>
            </a:r>
            <a:r>
              <a:rPr lang="zh-CN" altLang="en-US">
                <a:solidFill>
                  <a:schemeClr val="accent1"/>
                </a:solidFill>
                <a:latin typeface="Arial" pitchFamily="34" charset="0"/>
                <a:ea typeface="SimSun" pitchFamily="2" charset="-122"/>
              </a:rPr>
              <a:t>大约</a:t>
            </a:r>
            <a:r>
              <a:rPr lang="en-US" altLang="en-US">
                <a:solidFill>
                  <a:schemeClr val="accent1"/>
                </a:solidFill>
                <a:latin typeface="Arial" pitchFamily="34" charset="0"/>
              </a:rPr>
              <a:t>1231</a:t>
            </a:r>
            <a:r>
              <a:rPr lang="zh-CN" altLang="en-US">
                <a:latin typeface="Arial" pitchFamily="34" charset="0"/>
                <a:ea typeface="SimSun" pitchFamily="2" charset="-122"/>
              </a:rPr>
              <a:t>年。若以色列人民于</a:t>
            </a:r>
            <a:r>
              <a:rPr lang="en-US" altLang="en-US">
                <a:latin typeface="Arial" pitchFamily="34" charset="0"/>
              </a:rPr>
              <a:t>1266</a:t>
            </a:r>
            <a:r>
              <a:rPr lang="zh-CN" altLang="en-US">
                <a:latin typeface="Arial" pitchFamily="34" charset="0"/>
                <a:ea typeface="SimSun" pitchFamily="2" charset="-122"/>
              </a:rPr>
              <a:t>年出埃及，他们那时还在</a:t>
            </a:r>
            <a:r>
              <a:rPr lang="zh-CN" altLang="en-US">
                <a:solidFill>
                  <a:schemeClr val="accent1"/>
                </a:solidFill>
                <a:latin typeface="Arial" pitchFamily="34" charset="0"/>
                <a:ea typeface="SimSun" pitchFamily="2" charset="-122"/>
              </a:rPr>
              <a:t>荒野绕迷</a:t>
            </a:r>
            <a:endParaRPr lang="en-US" altLang="en-US">
              <a:solidFill>
                <a:schemeClr val="accent1"/>
              </a:solidFill>
              <a:latin typeface="Arial" pitchFamily="34" charset="0"/>
            </a:endParaRPr>
          </a:p>
        </p:txBody>
      </p:sp>
      <p:sp>
        <p:nvSpPr>
          <p:cNvPr id="62468" name="Rectangle 4"/>
          <p:cNvSpPr>
            <a:spLocks noGrp="1" noChangeArrowheads="1"/>
          </p:cNvSpPr>
          <p:nvPr>
            <p:ph type="body" sz="half" idx="2"/>
          </p:nvPr>
        </p:nvSpPr>
        <p:spPr/>
        <p:txBody>
          <a:bodyPr/>
          <a:lstStyle/>
          <a:p>
            <a:pPr>
              <a:buFontTx/>
              <a:buNone/>
            </a:pPr>
            <a:r>
              <a:rPr lang="zh-CN" altLang="en-US" b="1">
                <a:latin typeface="Arial" pitchFamily="34" charset="0"/>
                <a:ea typeface="SimSun" pitchFamily="2" charset="-122"/>
              </a:rPr>
              <a:t>不赞成</a:t>
            </a:r>
            <a:endParaRPr lang="en-US" altLang="en-US" b="1">
              <a:latin typeface="Arial" pitchFamily="34" charset="0"/>
            </a:endParaRPr>
          </a:p>
          <a:p>
            <a:r>
              <a:rPr lang="zh-CN" altLang="en-US">
                <a:latin typeface="Arial" pitchFamily="34" charset="0"/>
                <a:ea typeface="SimSun" pitchFamily="2" charset="-122"/>
              </a:rPr>
              <a:t>这</a:t>
            </a:r>
            <a:r>
              <a:rPr lang="zh-CN" altLang="en-US">
                <a:solidFill>
                  <a:schemeClr val="accent1"/>
                </a:solidFill>
                <a:latin typeface="Arial" pitchFamily="34" charset="0"/>
                <a:ea typeface="SimSun" pitchFamily="2" charset="-122"/>
              </a:rPr>
              <a:t>不是</a:t>
            </a:r>
            <a:r>
              <a:rPr lang="zh-CN" altLang="en-US">
                <a:latin typeface="Arial" pitchFamily="34" charset="0"/>
                <a:ea typeface="SimSun" pitchFamily="2" charset="-122"/>
              </a:rPr>
              <a:t>出埃及记的以色列</a:t>
            </a:r>
            <a:endParaRPr lang="en-US" altLang="en-US">
              <a:latin typeface="Arial" pitchFamily="34" charset="0"/>
            </a:endParaRPr>
          </a:p>
          <a:p>
            <a:r>
              <a:rPr lang="zh-CN" altLang="en-US">
                <a:latin typeface="Arial" pitchFamily="34" charset="0"/>
                <a:ea typeface="SimSun" pitchFamily="2" charset="-122"/>
              </a:rPr>
              <a:t>以色列可能于</a:t>
            </a:r>
            <a:r>
              <a:rPr lang="en-US" altLang="zh-CN">
                <a:solidFill>
                  <a:schemeClr val="accent1"/>
                </a:solidFill>
                <a:latin typeface="Arial" pitchFamily="34" charset="0"/>
                <a:ea typeface="SimSun" pitchFamily="2" charset="-122"/>
              </a:rPr>
              <a:t>1300</a:t>
            </a:r>
            <a:r>
              <a:rPr lang="zh-CN" altLang="en-US">
                <a:solidFill>
                  <a:schemeClr val="accent1"/>
                </a:solidFill>
                <a:latin typeface="Arial" pitchFamily="34" charset="0"/>
                <a:ea typeface="SimSun" pitchFamily="2" charset="-122"/>
              </a:rPr>
              <a:t>年</a:t>
            </a:r>
            <a:r>
              <a:rPr lang="zh-CN" altLang="en-US">
                <a:latin typeface="Arial" pitchFamily="34" charset="0"/>
                <a:ea typeface="SimSun" pitchFamily="2" charset="-122"/>
              </a:rPr>
              <a:t>出埃及然后的</a:t>
            </a:r>
            <a:r>
              <a:rPr lang="en-US" altLang="zh-CN">
                <a:latin typeface="Arial" pitchFamily="34" charset="0"/>
                <a:ea typeface="SimSun" pitchFamily="2" charset="-122"/>
              </a:rPr>
              <a:t>20</a:t>
            </a:r>
            <a:r>
              <a:rPr lang="zh-CN" altLang="en-US">
                <a:latin typeface="Arial" pitchFamily="34" charset="0"/>
                <a:ea typeface="SimSun" pitchFamily="2" charset="-122"/>
              </a:rPr>
              <a:t>年成为一个固定的国家</a:t>
            </a:r>
            <a:endParaRPr lang="en-US" altLang="en-US">
              <a:latin typeface="Arial" pitchFamily="34" charset="0"/>
            </a:endParaRPr>
          </a:p>
        </p:txBody>
      </p:sp>
      <p:sp>
        <p:nvSpPr>
          <p:cNvPr id="62470" name="Text Box 6"/>
          <p:cNvSpPr txBox="1">
            <a:spLocks noChangeArrowheads="1"/>
          </p:cNvSpPr>
          <p:nvPr/>
        </p:nvSpPr>
        <p:spPr bwMode="auto">
          <a:xfrm>
            <a:off x="3530600" y="5957888"/>
            <a:ext cx="5549900" cy="671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EAEAEA"/>
                </a:solidFill>
                <a:effectLst/>
                <a:uLnTx/>
                <a:uFillTx/>
                <a:latin typeface="Arial" pitchFamily="34" charset="0"/>
                <a:ea typeface="MS PGothic" charset="0"/>
                <a:cs typeface="+mn-cs"/>
              </a:rPr>
              <a:t>“</a:t>
            </a:r>
            <a:r>
              <a:rPr kumimoji="0" lang="zh-CN" altLang="en-US" sz="2000" b="1" i="0" u="none" strike="noStrike" kern="1200" cap="none" spc="0" normalizeH="0" baseline="0" noProof="0">
                <a:ln>
                  <a:noFill/>
                </a:ln>
                <a:solidFill>
                  <a:srgbClr val="EAEAEA"/>
                </a:solidFill>
                <a:effectLst/>
                <a:uLnTx/>
                <a:uFillTx/>
                <a:latin typeface="Arial" pitchFamily="34" charset="0"/>
                <a:ea typeface="SimSun" pitchFamily="2" charset="-122"/>
                <a:cs typeface="+mn-cs"/>
              </a:rPr>
              <a:t>迦南充满了苦难。。。以色列被毁，没有后裔</a:t>
            </a:r>
            <a:r>
              <a:rPr kumimoji="0" lang="en-US" altLang="en-US" sz="2000" b="1" i="0" u="none" strike="noStrike" kern="1200" cap="none" spc="0" normalizeH="0" baseline="0" noProof="0">
                <a:ln>
                  <a:noFill/>
                </a:ln>
                <a:solidFill>
                  <a:srgbClr val="EAEAEA"/>
                </a:solidFill>
                <a:effectLst/>
                <a:uLnTx/>
                <a:uFillTx/>
                <a:latin typeface="Arial" pitchFamily="34" charset="0"/>
                <a:ea typeface="MS PGothic" charset="0"/>
                <a:cs typeface="+mn-cs"/>
              </a:rPr>
              <a:t>”</a:t>
            </a:r>
            <a:endParaRPr kumimoji="0" lang="en-US" altLang="en-US" sz="1800" b="0" i="0" u="none" strike="noStrike" kern="1200" cap="none" spc="0" normalizeH="0" baseline="0" noProof="0">
              <a:ln>
                <a:noFill/>
              </a:ln>
              <a:solidFill>
                <a:srgbClr val="EAEAEA"/>
              </a:solidFill>
              <a:effectLst/>
              <a:uLnTx/>
              <a:uFillTx/>
              <a:latin typeface="Arial" pitchFamily="34" charset="0"/>
              <a:ea typeface="MS PGothic" charset="0"/>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a:ln>
                  <a:noFill/>
                </a:ln>
                <a:solidFill>
                  <a:srgbClr val="EAEAEA"/>
                </a:solidFill>
                <a:effectLst/>
                <a:uLnTx/>
                <a:uFillTx/>
                <a:latin typeface="Arial" pitchFamily="34" charset="0"/>
                <a:ea typeface="SimSun" pitchFamily="2" charset="-122"/>
                <a:cs typeface="+mn-cs"/>
              </a:rPr>
              <a:t>马尼他石柱</a:t>
            </a:r>
            <a:r>
              <a:rPr kumimoji="0" lang="en-US" altLang="en-US" sz="1600" b="0" i="0" u="none" strike="noStrike" kern="1200" cap="none" spc="0" normalizeH="0" baseline="0" noProof="0">
                <a:ln>
                  <a:noFill/>
                </a:ln>
                <a:solidFill>
                  <a:srgbClr val="EAEAEA"/>
                </a:solidFill>
                <a:effectLst/>
                <a:uLnTx/>
                <a:uFillTx/>
                <a:latin typeface="Arial" pitchFamily="34" charset="0"/>
                <a:ea typeface="MS PGothic" charset="0"/>
                <a:cs typeface="+mn-cs"/>
              </a:rPr>
              <a:t>,</a:t>
            </a:r>
            <a:r>
              <a:rPr kumimoji="0" lang="en-US" altLang="en-US" sz="1600" b="0" i="1" u="none" strike="noStrike" kern="1200" cap="none" spc="0" normalizeH="0" baseline="0" noProof="0">
                <a:ln>
                  <a:noFill/>
                </a:ln>
                <a:solidFill>
                  <a:srgbClr val="EAEAEA"/>
                </a:solidFill>
                <a:effectLst/>
                <a:uLnTx/>
                <a:uFillTx/>
                <a:latin typeface="Arial" pitchFamily="34" charset="0"/>
                <a:ea typeface="MS PGothic" charset="0"/>
                <a:cs typeface="+mn-cs"/>
              </a:rPr>
              <a:t> Readings from the ANE, </a:t>
            </a:r>
            <a:r>
              <a:rPr kumimoji="0" lang="en-US" altLang="en-US" sz="1600" b="0" i="0" u="none" strike="noStrike" kern="1200" cap="none" spc="0" normalizeH="0" baseline="0" noProof="0">
                <a:ln>
                  <a:noFill/>
                </a:ln>
                <a:solidFill>
                  <a:srgbClr val="EAEAEA"/>
                </a:solidFill>
                <a:effectLst/>
                <a:uLnTx/>
                <a:uFillTx/>
                <a:latin typeface="Arial" pitchFamily="34" charset="0"/>
                <a:ea typeface="MS PGothic" charset="0"/>
                <a:cs typeface="+mn-cs"/>
              </a:rPr>
              <a:t>160</a:t>
            </a:r>
          </a:p>
        </p:txBody>
      </p:sp>
      <p:sp>
        <p:nvSpPr>
          <p:cNvPr id="62475" name="Text Box 11"/>
          <p:cNvSpPr txBox="1">
            <a:spLocks noChangeArrowheads="1"/>
          </p:cNvSpPr>
          <p:nvPr/>
        </p:nvSpPr>
        <p:spPr bwMode="auto">
          <a:xfrm>
            <a:off x="8305800" y="76200"/>
            <a:ext cx="7096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S PGothic" charset="0"/>
                <a:cs typeface="+mn-cs"/>
              </a:rPr>
              <a:t>70g</a:t>
            </a:r>
          </a:p>
        </p:txBody>
      </p:sp>
    </p:spTree>
    <p:extLst>
      <p:ext uri="{BB962C8B-B14F-4D97-AF65-F5344CB8AC3E}">
        <p14:creationId xmlns:p14="http://schemas.microsoft.com/office/powerpoint/2010/main" val="3922898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8">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P spid="6246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0" y="277813"/>
            <a:ext cx="9220200" cy="1139825"/>
          </a:xfrm>
        </p:spPr>
        <p:txBody>
          <a:bodyPr/>
          <a:lstStyle/>
          <a:p>
            <a:pPr eaLnBrk="1" hangingPunct="1">
              <a:defRPr/>
            </a:pPr>
            <a:r>
              <a:rPr lang="en-US" sz="4000" dirty="0"/>
              <a:t>较早日期理论的考古论据</a:t>
            </a:r>
            <a:endParaRPr lang="en-US" sz="3800" dirty="0">
              <a:cs typeface="+mj-cs"/>
            </a:endParaRPr>
          </a:p>
        </p:txBody>
      </p:sp>
      <p:sp>
        <p:nvSpPr>
          <p:cNvPr id="346115" name="Rectangle 3"/>
          <p:cNvSpPr>
            <a:spLocks noGrp="1" noChangeArrowheads="1"/>
          </p:cNvSpPr>
          <p:nvPr>
            <p:ph type="body" idx="1"/>
          </p:nvPr>
        </p:nvSpPr>
        <p:spPr>
          <a:xfrm>
            <a:off x="533400" y="1524000"/>
            <a:ext cx="8229600" cy="4530725"/>
          </a:xfrm>
        </p:spPr>
        <p:txBody>
          <a:bodyPr/>
          <a:lstStyle/>
          <a:p>
            <a:pPr eaLnBrk="1" hangingPunct="1">
              <a:defRPr/>
            </a:pPr>
            <a:r>
              <a:rPr lang="en-US" dirty="0" err="1"/>
              <a:t>梅尔内塔Menerptah石碑</a:t>
            </a:r>
            <a:r>
              <a:rPr lang="en-US" dirty="0">
                <a:cs typeface="+mn-cs"/>
              </a:rPr>
              <a:t> (1220 B.C.) </a:t>
            </a:r>
          </a:p>
          <a:p>
            <a:pPr eaLnBrk="1" hangingPunct="1">
              <a:buFont typeface="Wingdings" charset="0"/>
              <a:buNone/>
              <a:defRPr/>
            </a:pPr>
            <a:r>
              <a:rPr lang="en-US" dirty="0">
                <a:cs typeface="+mn-cs"/>
              </a:rPr>
              <a:t>	以色列已经成为一个国家</a:t>
            </a:r>
            <a:r>
              <a:rPr lang="en-US" sz="2400" dirty="0">
                <a:cs typeface="+mn-cs"/>
              </a:rPr>
              <a:t>.</a:t>
            </a:r>
          </a:p>
          <a:p>
            <a:pPr eaLnBrk="1" hangingPunct="1">
              <a:defRPr/>
            </a:pPr>
            <a:r>
              <a:rPr lang="en-US" dirty="0" err="1"/>
              <a:t>阿曼Amarna石板</a:t>
            </a:r>
            <a:r>
              <a:rPr lang="en-US" dirty="0">
                <a:cs typeface="+mn-cs"/>
              </a:rPr>
              <a:t> (1440 B.C.)</a:t>
            </a:r>
          </a:p>
          <a:p>
            <a:pPr eaLnBrk="1" hangingPunct="1">
              <a:buNone/>
              <a:defRPr/>
            </a:pPr>
            <a:r>
              <a:rPr lang="en-US" dirty="0">
                <a:cs typeface="+mn-cs"/>
              </a:rPr>
              <a:t>	</a:t>
            </a:r>
            <a:r>
              <a:rPr lang="en-US" sz="2400" dirty="0"/>
              <a:t>哈比鲁 </a:t>
            </a:r>
            <a:r>
              <a:rPr lang="ja-JP" altLang="en-US" sz="2400" dirty="0">
                <a:latin typeface="Arial"/>
                <a:cs typeface="+mn-cs"/>
              </a:rPr>
              <a:t>“</a:t>
            </a:r>
            <a:r>
              <a:rPr lang="en-US" sz="2400" dirty="0" err="1">
                <a:cs typeface="+mn-cs"/>
              </a:rPr>
              <a:t>Habiru</a:t>
            </a:r>
            <a:r>
              <a:rPr lang="ja-JP" altLang="en-US" sz="2400" dirty="0">
                <a:latin typeface="Arial"/>
                <a:cs typeface="+mn-cs"/>
              </a:rPr>
              <a:t>”</a:t>
            </a:r>
            <a:r>
              <a:rPr lang="en-US" sz="2400" dirty="0">
                <a:cs typeface="+mn-cs"/>
              </a:rPr>
              <a:t> 问题指的是希伯耒人.</a:t>
            </a:r>
          </a:p>
          <a:p>
            <a:pPr eaLnBrk="1" hangingPunct="1">
              <a:defRPr/>
            </a:pPr>
            <a:r>
              <a:rPr lang="en-US" dirty="0" err="1"/>
              <a:t>苏幕唐四世</a:t>
            </a:r>
            <a:r>
              <a:rPr lang="en-US" dirty="0" err="1">
                <a:cs typeface="+mn-cs"/>
              </a:rPr>
              <a:t>Thutmose</a:t>
            </a:r>
            <a:r>
              <a:rPr lang="en-US" dirty="0">
                <a:cs typeface="+mn-cs"/>
              </a:rPr>
              <a:t> </a:t>
            </a:r>
            <a:r>
              <a:rPr lang="en-US" dirty="0" err="1">
                <a:cs typeface="+mn-cs"/>
              </a:rPr>
              <a:t>IV的夢</a:t>
            </a:r>
            <a:endParaRPr lang="en-US" dirty="0">
              <a:cs typeface="+mn-cs"/>
            </a:endParaRPr>
          </a:p>
          <a:p>
            <a:pPr eaLnBrk="1" hangingPunct="1">
              <a:buFont typeface="Wingdings" charset="0"/>
              <a:buNone/>
              <a:defRPr/>
            </a:pPr>
            <a:r>
              <a:rPr lang="en-US" dirty="0">
                <a:cs typeface="+mn-cs"/>
              </a:rPr>
              <a:t>	</a:t>
            </a:r>
            <a:r>
              <a:rPr lang="en-US" dirty="0" err="1">
                <a:cs typeface="+mn-cs"/>
              </a:rPr>
              <a:t>表示</a:t>
            </a:r>
            <a:r>
              <a:rPr lang="en-US" sz="2400" dirty="0" err="1">
                <a:cs typeface="+mn-cs"/>
              </a:rPr>
              <a:t>Thutmose</a:t>
            </a:r>
            <a:r>
              <a:rPr lang="en-US" sz="2400" dirty="0">
                <a:cs typeface="+mn-cs"/>
              </a:rPr>
              <a:t> </a:t>
            </a:r>
            <a:r>
              <a:rPr lang="en-US" sz="2400" dirty="0" err="1">
                <a:cs typeface="+mn-cs"/>
              </a:rPr>
              <a:t>IV不是法老的合法继承人,为什么不是</a:t>
            </a:r>
            <a:r>
              <a:rPr lang="en-US" sz="2400" dirty="0">
                <a:cs typeface="+mn-cs"/>
              </a:rPr>
              <a:t>? 合法继承人在第十个瘟疫中丧失.</a:t>
            </a:r>
          </a:p>
          <a:p>
            <a:pPr eaLnBrk="1" hangingPunct="1">
              <a:defRPr/>
            </a:pPr>
            <a:r>
              <a:rPr lang="en-US" dirty="0" err="1">
                <a:cs typeface="+mn-cs"/>
              </a:rPr>
              <a:t>耶利哥和哈式Hazor的证据</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Effect transition="in" filter="fade">
                                      <p:cBhvr>
                                        <p:cTn id="7" dur="1000"/>
                                        <p:tgtEl>
                                          <p:spTgt spid="346115">
                                            <p:txEl>
                                              <p:pRg st="0" end="0"/>
                                            </p:txEl>
                                          </p:spTgt>
                                        </p:tgtEl>
                                      </p:cBhvr>
                                    </p:animEffect>
                                    <p:anim calcmode="lin" valueType="num">
                                      <p:cBhvr>
                                        <p:cTn id="8" dur="1000" fill="hold"/>
                                        <p:tgtEl>
                                          <p:spTgt spid="3461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46115">
                                            <p:txEl>
                                              <p:pRg st="1" end="1"/>
                                            </p:txEl>
                                          </p:spTgt>
                                        </p:tgtEl>
                                        <p:attrNameLst>
                                          <p:attrName>style.visibility</p:attrName>
                                        </p:attrNameLst>
                                      </p:cBhvr>
                                      <p:to>
                                        <p:strVal val="visible"/>
                                      </p:to>
                                    </p:set>
                                    <p:anim calcmode="lin" valueType="num">
                                      <p:cBhvr>
                                        <p:cTn id="14" dur="500" fill="hold"/>
                                        <p:tgtEl>
                                          <p:spTgt spid="3461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46115">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461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461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461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346115">
                                            <p:txEl>
                                              <p:pRg st="2" end="2"/>
                                            </p:txEl>
                                          </p:spTgt>
                                        </p:tgtEl>
                                        <p:attrNameLst>
                                          <p:attrName>style.visibility</p:attrName>
                                        </p:attrNameLst>
                                      </p:cBhvr>
                                      <p:to>
                                        <p:strVal val="visible"/>
                                      </p:to>
                                    </p:set>
                                    <p:animEffect transition="in" filter="fade">
                                      <p:cBhvr>
                                        <p:cTn id="23" dur="1000"/>
                                        <p:tgtEl>
                                          <p:spTgt spid="346115">
                                            <p:txEl>
                                              <p:pRg st="2" end="2"/>
                                            </p:txEl>
                                          </p:spTgt>
                                        </p:tgtEl>
                                      </p:cBhvr>
                                    </p:animEffect>
                                    <p:anim calcmode="lin" valueType="num">
                                      <p:cBhvr>
                                        <p:cTn id="24" dur="1000" fill="hold"/>
                                        <p:tgtEl>
                                          <p:spTgt spid="34611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461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46115">
                                            <p:txEl>
                                              <p:pRg st="3" end="3"/>
                                            </p:txEl>
                                          </p:spTgt>
                                        </p:tgtEl>
                                        <p:attrNameLst>
                                          <p:attrName>style.visibility</p:attrName>
                                        </p:attrNameLst>
                                      </p:cBhvr>
                                      <p:to>
                                        <p:strVal val="visible"/>
                                      </p:to>
                                    </p:set>
                                    <p:anim calcmode="lin" valueType="num">
                                      <p:cBhvr>
                                        <p:cTn id="30" dur="500" fill="hold"/>
                                        <p:tgtEl>
                                          <p:spTgt spid="34611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46115">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4611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4611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4611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nodeType="clickEffect">
                                  <p:stCondLst>
                                    <p:cond delay="0"/>
                                  </p:stCondLst>
                                  <p:childTnLst>
                                    <p:set>
                                      <p:cBhvr>
                                        <p:cTn id="38" dur="1" fill="hold">
                                          <p:stCondLst>
                                            <p:cond delay="0"/>
                                          </p:stCondLst>
                                        </p:cTn>
                                        <p:tgtEl>
                                          <p:spTgt spid="346115">
                                            <p:txEl>
                                              <p:pRg st="4" end="4"/>
                                            </p:txEl>
                                          </p:spTgt>
                                        </p:tgtEl>
                                        <p:attrNameLst>
                                          <p:attrName>style.visibility</p:attrName>
                                        </p:attrNameLst>
                                      </p:cBhvr>
                                      <p:to>
                                        <p:strVal val="visible"/>
                                      </p:to>
                                    </p:set>
                                    <p:animEffect transition="in" filter="fade">
                                      <p:cBhvr>
                                        <p:cTn id="39" dur="1000"/>
                                        <p:tgtEl>
                                          <p:spTgt spid="346115">
                                            <p:txEl>
                                              <p:pRg st="4" end="4"/>
                                            </p:txEl>
                                          </p:spTgt>
                                        </p:tgtEl>
                                      </p:cBhvr>
                                    </p:animEffect>
                                    <p:anim calcmode="lin" valueType="num">
                                      <p:cBhvr>
                                        <p:cTn id="40" dur="1000" fill="hold"/>
                                        <p:tgtEl>
                                          <p:spTgt spid="34611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461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346115">
                                            <p:txEl>
                                              <p:pRg st="5" end="5"/>
                                            </p:txEl>
                                          </p:spTgt>
                                        </p:tgtEl>
                                        <p:attrNameLst>
                                          <p:attrName>style.visibility</p:attrName>
                                        </p:attrNameLst>
                                      </p:cBhvr>
                                      <p:to>
                                        <p:strVal val="visible"/>
                                      </p:to>
                                    </p:set>
                                    <p:anim calcmode="lin" valueType="num">
                                      <p:cBhvr>
                                        <p:cTn id="46" dur="500" fill="hold"/>
                                        <p:tgtEl>
                                          <p:spTgt spid="34611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46115">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4611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4611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46115">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nodeType="clickEffect">
                                  <p:stCondLst>
                                    <p:cond delay="0"/>
                                  </p:stCondLst>
                                  <p:childTnLst>
                                    <p:set>
                                      <p:cBhvr>
                                        <p:cTn id="54" dur="1" fill="hold">
                                          <p:stCondLst>
                                            <p:cond delay="0"/>
                                          </p:stCondLst>
                                        </p:cTn>
                                        <p:tgtEl>
                                          <p:spTgt spid="346115">
                                            <p:txEl>
                                              <p:pRg st="6" end="6"/>
                                            </p:txEl>
                                          </p:spTgt>
                                        </p:tgtEl>
                                        <p:attrNameLst>
                                          <p:attrName>style.visibility</p:attrName>
                                        </p:attrNameLst>
                                      </p:cBhvr>
                                      <p:to>
                                        <p:strVal val="visible"/>
                                      </p:to>
                                    </p:set>
                                    <p:animEffect transition="in" filter="fade">
                                      <p:cBhvr>
                                        <p:cTn id="55" dur="1000"/>
                                        <p:tgtEl>
                                          <p:spTgt spid="346115">
                                            <p:txEl>
                                              <p:pRg st="6" end="6"/>
                                            </p:txEl>
                                          </p:spTgt>
                                        </p:tgtEl>
                                      </p:cBhvr>
                                    </p:animEffect>
                                    <p:anim calcmode="lin" valueType="num">
                                      <p:cBhvr>
                                        <p:cTn id="56" dur="1000" fill="hold"/>
                                        <p:tgtEl>
                                          <p:spTgt spid="346115">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461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较早日期理论的论据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extLst>
      <p:ext uri="{BB962C8B-B14F-4D97-AF65-F5344CB8AC3E}">
        <p14:creationId xmlns:p14="http://schemas.microsoft.com/office/powerpoint/2010/main" val="775802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0" y="277813"/>
            <a:ext cx="9144000" cy="1139825"/>
          </a:xfrm>
        </p:spPr>
        <p:txBody>
          <a:bodyPr/>
          <a:lstStyle/>
          <a:p>
            <a:pPr eaLnBrk="1" hangingPunct="1">
              <a:defRPr/>
            </a:pPr>
            <a:r>
              <a:rPr lang="en-US" sz="4000" dirty="0" err="1"/>
              <a:t>较早日期理论的</a:t>
            </a:r>
            <a:r>
              <a:rPr lang="zh-CN" altLang="en-US" sz="4000" dirty="0"/>
              <a:t>历史</a:t>
            </a:r>
            <a:r>
              <a:rPr lang="en-US" sz="4000" dirty="0" err="1"/>
              <a:t>论据</a:t>
            </a:r>
            <a:endParaRPr lang="en-US" sz="3800" dirty="0">
              <a:cs typeface="+mj-cs"/>
            </a:endParaRPr>
          </a:p>
        </p:txBody>
      </p:sp>
      <p:sp>
        <p:nvSpPr>
          <p:cNvPr id="350211" name="Rectangle 3"/>
          <p:cNvSpPr>
            <a:spLocks noGrp="1" noChangeArrowheads="1"/>
          </p:cNvSpPr>
          <p:nvPr>
            <p:ph type="body" idx="1"/>
          </p:nvPr>
        </p:nvSpPr>
        <p:spPr>
          <a:xfrm>
            <a:off x="762000" y="1981200"/>
            <a:ext cx="7772400" cy="3733800"/>
          </a:xfrm>
        </p:spPr>
        <p:txBody>
          <a:bodyPr/>
          <a:lstStyle/>
          <a:p>
            <a:pPr eaLnBrk="1" hangingPunct="1">
              <a:lnSpc>
                <a:spcPct val="90000"/>
              </a:lnSpc>
              <a:defRPr/>
            </a:pPr>
            <a:r>
              <a:rPr lang="en-US" dirty="0" err="1">
                <a:cs typeface="+mn-cs"/>
              </a:rPr>
              <a:t>士师时代的时间</a:t>
            </a:r>
            <a:endParaRPr lang="en-US" dirty="0">
              <a:cs typeface="+mn-cs"/>
            </a:endParaRPr>
          </a:p>
          <a:p>
            <a:pPr eaLnBrk="1" hangingPunct="1">
              <a:lnSpc>
                <a:spcPct val="90000"/>
              </a:lnSpc>
              <a:buFont typeface="Wingdings" charset="0"/>
              <a:buNone/>
              <a:defRPr/>
            </a:pPr>
            <a:r>
              <a:rPr lang="en-US" dirty="0">
                <a:cs typeface="+mn-cs"/>
              </a:rPr>
              <a:t>	</a:t>
            </a:r>
            <a:r>
              <a:rPr lang="en-US" dirty="0" err="1">
                <a:cs typeface="+mn-cs"/>
              </a:rPr>
              <a:t>较早的日期</a:t>
            </a:r>
            <a:r>
              <a:rPr lang="en-US" dirty="0">
                <a:cs typeface="+mn-cs"/>
              </a:rPr>
              <a:t> – 250 </a:t>
            </a:r>
            <a:r>
              <a:rPr lang="en-US" dirty="0" err="1">
                <a:cs typeface="+mn-cs"/>
              </a:rPr>
              <a:t>年</a:t>
            </a:r>
            <a:endParaRPr lang="en-US" dirty="0">
              <a:cs typeface="+mn-cs"/>
            </a:endParaRPr>
          </a:p>
          <a:p>
            <a:pPr eaLnBrk="1" hangingPunct="1">
              <a:lnSpc>
                <a:spcPct val="90000"/>
              </a:lnSpc>
              <a:buNone/>
              <a:defRPr/>
            </a:pPr>
            <a:r>
              <a:rPr lang="en-US" dirty="0">
                <a:cs typeface="+mn-cs"/>
              </a:rPr>
              <a:t>	</a:t>
            </a:r>
            <a:r>
              <a:rPr lang="en-US" dirty="0" err="1"/>
              <a:t>较迟的日期</a:t>
            </a:r>
            <a:r>
              <a:rPr lang="en-US" dirty="0">
                <a:cs typeface="+mn-cs"/>
              </a:rPr>
              <a:t> – 180 </a:t>
            </a:r>
            <a:r>
              <a:rPr lang="en-US" dirty="0" err="1">
                <a:cs typeface="+mn-cs"/>
              </a:rPr>
              <a:t>年</a:t>
            </a:r>
            <a:r>
              <a:rPr lang="en-US" dirty="0">
                <a:cs typeface="+mn-cs"/>
              </a:rPr>
              <a:t> (</a:t>
            </a:r>
            <a:r>
              <a:rPr lang="en-US" dirty="0" err="1">
                <a:cs typeface="+mn-cs"/>
              </a:rPr>
              <a:t>不太可能</a:t>
            </a:r>
            <a:r>
              <a:rPr lang="en-US" dirty="0">
                <a:cs typeface="+mn-cs"/>
              </a:rPr>
              <a:t>)</a:t>
            </a:r>
          </a:p>
          <a:p>
            <a:pPr eaLnBrk="1" hangingPunct="1">
              <a:lnSpc>
                <a:spcPct val="90000"/>
              </a:lnSpc>
              <a:defRPr/>
            </a:pPr>
            <a:r>
              <a:rPr lang="en-US" dirty="0" err="1">
                <a:cs typeface="+mn-cs"/>
              </a:rPr>
              <a:t>约瑟进入的时候是法老王Sesostris</a:t>
            </a:r>
            <a:r>
              <a:rPr lang="en-US" dirty="0">
                <a:cs typeface="+mn-cs"/>
              </a:rPr>
              <a:t>/</a:t>
            </a:r>
            <a:r>
              <a:rPr lang="en-US" dirty="0" err="1">
                <a:cs typeface="+mn-cs"/>
              </a:rPr>
              <a:t>Senusert</a:t>
            </a:r>
            <a:r>
              <a:rPr lang="en-US" dirty="0">
                <a:cs typeface="+mn-cs"/>
              </a:rPr>
              <a:t> III (1878-43 B.C.), </a:t>
            </a:r>
            <a:r>
              <a:rPr lang="en-US" dirty="0" err="1">
                <a:cs typeface="+mn-cs"/>
              </a:rPr>
              <a:t>而不是Hyksos王朝</a:t>
            </a:r>
            <a:r>
              <a:rPr lang="en-US" dirty="0">
                <a:cs typeface="+mn-cs"/>
              </a:rPr>
              <a:t> (1674-1567 B.C)</a:t>
            </a:r>
          </a:p>
          <a:p>
            <a:pPr eaLnBrk="1" hangingPunct="1">
              <a:lnSpc>
                <a:spcPct val="90000"/>
              </a:lnSpc>
              <a:defRPr/>
            </a:pP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fade">
                                      <p:cBhvr>
                                        <p:cTn id="7" dur="1000"/>
                                        <p:tgtEl>
                                          <p:spTgt spid="350211">
                                            <p:txEl>
                                              <p:pRg st="0" end="0"/>
                                            </p:txEl>
                                          </p:spTgt>
                                        </p:tgtEl>
                                      </p:cBhvr>
                                    </p:animEffect>
                                    <p:anim calcmode="lin" valueType="num">
                                      <p:cBhvr>
                                        <p:cTn id="8" dur="1000" fill="hold"/>
                                        <p:tgtEl>
                                          <p:spTgt spid="3502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02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50211">
                                            <p:txEl>
                                              <p:pRg st="1" end="1"/>
                                            </p:txEl>
                                          </p:spTgt>
                                        </p:tgtEl>
                                        <p:attrNameLst>
                                          <p:attrName>style.visibility</p:attrName>
                                        </p:attrNameLst>
                                      </p:cBhvr>
                                      <p:to>
                                        <p:strVal val="visible"/>
                                      </p:to>
                                    </p:set>
                                    <p:anim calcmode="lin" valueType="num">
                                      <p:cBhvr>
                                        <p:cTn id="14" dur="500" fill="hold"/>
                                        <p:tgtEl>
                                          <p:spTgt spid="3502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5021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502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502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502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50211">
                                            <p:txEl>
                                              <p:pRg st="2" end="2"/>
                                            </p:txEl>
                                          </p:spTgt>
                                        </p:tgtEl>
                                        <p:attrNameLst>
                                          <p:attrName>style.visibility</p:attrName>
                                        </p:attrNameLst>
                                      </p:cBhvr>
                                      <p:to>
                                        <p:strVal val="visible"/>
                                      </p:to>
                                    </p:set>
                                    <p:anim calcmode="lin" valueType="num">
                                      <p:cBhvr>
                                        <p:cTn id="23" dur="500" fill="hold"/>
                                        <p:tgtEl>
                                          <p:spTgt spid="3502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5021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502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502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5021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7" presetClass="entr" presetSubtype="0" fill="hold" nodeType="clickEffect">
                                  <p:stCondLst>
                                    <p:cond delay="0"/>
                                  </p:stCondLst>
                                  <p:childTnLst>
                                    <p:set>
                                      <p:cBhvr>
                                        <p:cTn id="31" dur="1" fill="hold">
                                          <p:stCondLst>
                                            <p:cond delay="0"/>
                                          </p:stCondLst>
                                        </p:cTn>
                                        <p:tgtEl>
                                          <p:spTgt spid="350211">
                                            <p:txEl>
                                              <p:pRg st="3" end="3"/>
                                            </p:txEl>
                                          </p:spTgt>
                                        </p:tgtEl>
                                        <p:attrNameLst>
                                          <p:attrName>style.visibility</p:attrName>
                                        </p:attrNameLst>
                                      </p:cBhvr>
                                      <p:to>
                                        <p:strVal val="visible"/>
                                      </p:to>
                                    </p:set>
                                    <p:animEffect transition="in" filter="fade">
                                      <p:cBhvr>
                                        <p:cTn id="32" dur="1000"/>
                                        <p:tgtEl>
                                          <p:spTgt spid="350211">
                                            <p:txEl>
                                              <p:pRg st="3" end="3"/>
                                            </p:txEl>
                                          </p:spTgt>
                                        </p:tgtEl>
                                      </p:cBhvr>
                                    </p:animEffect>
                                    <p:anim calcmode="lin" valueType="num">
                                      <p:cBhvr>
                                        <p:cTn id="33" dur="1000" fill="hold"/>
                                        <p:tgtEl>
                                          <p:spTgt spid="35021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502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406530" name="Text Box 4"/>
          <p:cNvSpPr txBox="1">
            <a:spLocks noChangeArrowheads="1"/>
          </p:cNvSpPr>
          <p:nvPr/>
        </p:nvSpPr>
        <p:spPr bwMode="auto">
          <a:xfrm>
            <a:off x="8375650" y="0"/>
            <a:ext cx="69215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MS PGothic" charset="0"/>
              </a:rPr>
              <a:t>108</a:t>
            </a:r>
          </a:p>
        </p:txBody>
      </p:sp>
      <p:sp>
        <p:nvSpPr>
          <p:cNvPr id="44037" name="Rectangle 5"/>
          <p:cNvSpPr>
            <a:spLocks noGrp="1" noChangeArrowheads="1"/>
          </p:cNvSpPr>
          <p:nvPr>
            <p:ph type="title"/>
          </p:nvPr>
        </p:nvSpPr>
        <p:spPr>
          <a:xfrm>
            <a:off x="6019800" y="152400"/>
            <a:ext cx="3124200" cy="3429000"/>
          </a:xfrm>
        </p:spPr>
        <p:txBody>
          <a:bodyPr/>
          <a:lstStyle/>
          <a:p>
            <a:pPr algn="ctr">
              <a:defRPr/>
            </a:pPr>
            <a:r>
              <a:rPr lang="zh-CN" altLang="en-US" sz="3200" i="0">
                <a:latin typeface="Times" charset="0"/>
                <a:ea typeface="宋体" charset="0"/>
                <a:cs typeface="宋体" charset="0"/>
              </a:rPr>
              <a:t>出埃及记的不同日期及说法</a:t>
            </a:r>
          </a:p>
        </p:txBody>
      </p:sp>
      <p:grpSp>
        <p:nvGrpSpPr>
          <p:cNvPr id="406532" name="Group 652"/>
          <p:cNvGrpSpPr>
            <a:grpSpLocks/>
          </p:cNvGrpSpPr>
          <p:nvPr/>
        </p:nvGrpSpPr>
        <p:grpSpPr bwMode="auto">
          <a:xfrm>
            <a:off x="76200" y="0"/>
            <a:ext cx="6477000" cy="6858000"/>
            <a:chOff x="96" y="0"/>
            <a:chExt cx="4080" cy="4320"/>
          </a:xfrm>
        </p:grpSpPr>
        <p:grpSp>
          <p:nvGrpSpPr>
            <p:cNvPr id="406534" name="Group 271"/>
            <p:cNvGrpSpPr>
              <a:grpSpLocks/>
            </p:cNvGrpSpPr>
            <p:nvPr/>
          </p:nvGrpSpPr>
          <p:grpSpPr bwMode="auto">
            <a:xfrm>
              <a:off x="100" y="0"/>
              <a:ext cx="4072" cy="384"/>
              <a:chOff x="0" y="-5"/>
              <a:chExt cx="4490" cy="628"/>
            </a:xfrm>
          </p:grpSpPr>
          <p:grpSp>
            <p:nvGrpSpPr>
              <p:cNvPr id="406579" name="Group 250"/>
              <p:cNvGrpSpPr>
                <a:grpSpLocks/>
              </p:cNvGrpSpPr>
              <p:nvPr/>
            </p:nvGrpSpPr>
            <p:grpSpPr bwMode="auto">
              <a:xfrm>
                <a:off x="0" y="0"/>
                <a:ext cx="885" cy="623"/>
                <a:chOff x="0" y="0"/>
                <a:chExt cx="885" cy="623"/>
              </a:xfrm>
            </p:grpSpPr>
            <p:sp>
              <p:nvSpPr>
                <p:cNvPr id="406605" name="Rectangle 249"/>
                <p:cNvSpPr>
                  <a:spLocks noChangeArrowheads="1"/>
                </p:cNvSpPr>
                <p:nvPr/>
              </p:nvSpPr>
              <p:spPr bwMode="auto">
                <a:xfrm>
                  <a:off x="0" y="0"/>
                  <a:ext cx="885"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606" name="Group 248"/>
                <p:cNvGrpSpPr>
                  <a:grpSpLocks/>
                </p:cNvGrpSpPr>
                <p:nvPr/>
              </p:nvGrpSpPr>
              <p:grpSpPr bwMode="auto">
                <a:xfrm>
                  <a:off x="0" y="0"/>
                  <a:ext cx="885" cy="623"/>
                  <a:chOff x="0" y="0"/>
                  <a:chExt cx="885" cy="623"/>
                </a:xfrm>
              </p:grpSpPr>
              <p:sp>
                <p:nvSpPr>
                  <p:cNvPr id="406607" name="Rectangle 204"/>
                  <p:cNvSpPr>
                    <a:spLocks noChangeArrowheads="1"/>
                  </p:cNvSpPr>
                  <p:nvPr/>
                </p:nvSpPr>
                <p:spPr bwMode="auto">
                  <a:xfrm>
                    <a:off x="43" y="0"/>
                    <a:ext cx="799"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Liffo"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rPr>
                      <a:t>400 </a:t>
                    </a: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年</a:t>
                    </a:r>
                    <a:endPar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逗留</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6608" name="Rectangle 247"/>
                  <p:cNvSpPr>
                    <a:spLocks noChangeArrowheads="1"/>
                  </p:cNvSpPr>
                  <p:nvPr/>
                </p:nvSpPr>
                <p:spPr bwMode="auto">
                  <a:xfrm>
                    <a:off x="0" y="0"/>
                    <a:ext cx="885"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nvGrpSpPr>
              <p:cNvPr id="406580" name="Group 254"/>
              <p:cNvGrpSpPr>
                <a:grpSpLocks/>
              </p:cNvGrpSpPr>
              <p:nvPr/>
            </p:nvGrpSpPr>
            <p:grpSpPr bwMode="auto">
              <a:xfrm>
                <a:off x="885" y="0"/>
                <a:ext cx="843" cy="623"/>
                <a:chOff x="885" y="0"/>
                <a:chExt cx="843" cy="623"/>
              </a:xfrm>
            </p:grpSpPr>
            <p:sp>
              <p:nvSpPr>
                <p:cNvPr id="406601" name="Rectangle 253"/>
                <p:cNvSpPr>
                  <a:spLocks noChangeArrowheads="1"/>
                </p:cNvSpPr>
                <p:nvPr/>
              </p:nvSpPr>
              <p:spPr bwMode="auto">
                <a:xfrm>
                  <a:off x="885"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602" name="Group 252"/>
                <p:cNvGrpSpPr>
                  <a:grpSpLocks/>
                </p:cNvGrpSpPr>
                <p:nvPr/>
              </p:nvGrpSpPr>
              <p:grpSpPr bwMode="auto">
                <a:xfrm>
                  <a:off x="885" y="0"/>
                  <a:ext cx="843" cy="623"/>
                  <a:chOff x="885" y="0"/>
                  <a:chExt cx="843" cy="623"/>
                </a:xfrm>
              </p:grpSpPr>
              <p:sp>
                <p:nvSpPr>
                  <p:cNvPr id="406603" name="Rectangle 242"/>
                  <p:cNvSpPr>
                    <a:spLocks noChangeArrowheads="1"/>
                  </p:cNvSpPr>
                  <p:nvPr/>
                </p:nvSpPr>
                <p:spPr bwMode="auto">
                  <a:xfrm>
                    <a:off x="928"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Liffo"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rPr>
                      <a:t>430 </a:t>
                    </a: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年</a:t>
                    </a:r>
                    <a:endPar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逗留</a:t>
                    </a:r>
                    <a:endParaRPr kumimoji="0" lang="en-US" altLang="ja-JP" sz="1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 </a:t>
                    </a:r>
                    <a:r>
                      <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rPr>
                      <a:t>YEAR SOJOURN</a:t>
                    </a:r>
                    <a:endParaRPr kumimoji="0" lang="en-US" altLang="zh-CN"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6604" name="Rectangle 251"/>
                  <p:cNvSpPr>
                    <a:spLocks noChangeArrowheads="1"/>
                  </p:cNvSpPr>
                  <p:nvPr/>
                </p:nvSpPr>
                <p:spPr bwMode="auto">
                  <a:xfrm>
                    <a:off x="885"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nvGrpSpPr>
              <p:cNvPr id="406581" name="Group 258"/>
              <p:cNvGrpSpPr>
                <a:grpSpLocks/>
              </p:cNvGrpSpPr>
              <p:nvPr/>
            </p:nvGrpSpPr>
            <p:grpSpPr bwMode="auto">
              <a:xfrm>
                <a:off x="1728" y="0"/>
                <a:ext cx="843" cy="623"/>
                <a:chOff x="1728" y="0"/>
                <a:chExt cx="843" cy="623"/>
              </a:xfrm>
            </p:grpSpPr>
            <p:sp>
              <p:nvSpPr>
                <p:cNvPr id="406597" name="Rectangle 257"/>
                <p:cNvSpPr>
                  <a:spLocks noChangeArrowheads="1"/>
                </p:cNvSpPr>
                <p:nvPr/>
              </p:nvSpPr>
              <p:spPr bwMode="auto">
                <a:xfrm>
                  <a:off x="1728"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598" name="Group 256"/>
                <p:cNvGrpSpPr>
                  <a:grpSpLocks/>
                </p:cNvGrpSpPr>
                <p:nvPr/>
              </p:nvGrpSpPr>
              <p:grpSpPr bwMode="auto">
                <a:xfrm>
                  <a:off x="1728" y="0"/>
                  <a:ext cx="843" cy="623"/>
                  <a:chOff x="1728" y="0"/>
                  <a:chExt cx="843" cy="623"/>
                </a:xfrm>
              </p:grpSpPr>
              <p:sp>
                <p:nvSpPr>
                  <p:cNvPr id="406599" name="Rectangle 243"/>
                  <p:cNvSpPr>
                    <a:spLocks noChangeArrowheads="1"/>
                  </p:cNvSpPr>
                  <p:nvPr/>
                </p:nvSpPr>
                <p:spPr bwMode="auto">
                  <a:xfrm>
                    <a:off x="1771"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Liffo"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rPr>
                      <a:t>215 </a:t>
                    </a: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年</a:t>
                    </a:r>
                    <a:endPar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逗留</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6600" name="Rectangle 255"/>
                  <p:cNvSpPr>
                    <a:spLocks noChangeArrowheads="1"/>
                  </p:cNvSpPr>
                  <p:nvPr/>
                </p:nvSpPr>
                <p:spPr bwMode="auto">
                  <a:xfrm>
                    <a:off x="1728"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nvGrpSpPr>
              <p:cNvPr id="406582" name="Group 262"/>
              <p:cNvGrpSpPr>
                <a:grpSpLocks/>
              </p:cNvGrpSpPr>
              <p:nvPr/>
            </p:nvGrpSpPr>
            <p:grpSpPr bwMode="auto">
              <a:xfrm>
                <a:off x="2571" y="0"/>
                <a:ext cx="306" cy="623"/>
                <a:chOff x="2571" y="0"/>
                <a:chExt cx="306" cy="623"/>
              </a:xfrm>
            </p:grpSpPr>
            <p:sp>
              <p:nvSpPr>
                <p:cNvPr id="406593" name="Rectangle 261"/>
                <p:cNvSpPr>
                  <a:spLocks noChangeArrowheads="1"/>
                </p:cNvSpPr>
                <p:nvPr/>
              </p:nvSpPr>
              <p:spPr bwMode="auto">
                <a:xfrm>
                  <a:off x="2571" y="0"/>
                  <a:ext cx="306"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594" name="Group 260"/>
                <p:cNvGrpSpPr>
                  <a:grpSpLocks/>
                </p:cNvGrpSpPr>
                <p:nvPr/>
              </p:nvGrpSpPr>
              <p:grpSpPr bwMode="auto">
                <a:xfrm>
                  <a:off x="2571" y="0"/>
                  <a:ext cx="306" cy="623"/>
                  <a:chOff x="2571" y="0"/>
                  <a:chExt cx="306" cy="623"/>
                </a:xfrm>
              </p:grpSpPr>
              <p:sp>
                <p:nvSpPr>
                  <p:cNvPr id="406595" name="Rectangle 244"/>
                  <p:cNvSpPr>
                    <a:spLocks noChangeArrowheads="1"/>
                  </p:cNvSpPr>
                  <p:nvPr/>
                </p:nvSpPr>
                <p:spPr bwMode="auto">
                  <a:xfrm>
                    <a:off x="2614" y="0"/>
                    <a:ext cx="220"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6596" name="Rectangle 259"/>
                  <p:cNvSpPr>
                    <a:spLocks noChangeArrowheads="1"/>
                  </p:cNvSpPr>
                  <p:nvPr/>
                </p:nvSpPr>
                <p:spPr bwMode="auto">
                  <a:xfrm>
                    <a:off x="2571" y="0"/>
                    <a:ext cx="306"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nvGrpSpPr>
              <p:cNvPr id="406583" name="Group 266"/>
              <p:cNvGrpSpPr>
                <a:grpSpLocks/>
              </p:cNvGrpSpPr>
              <p:nvPr/>
            </p:nvGrpSpPr>
            <p:grpSpPr bwMode="auto">
              <a:xfrm>
                <a:off x="2877" y="0"/>
                <a:ext cx="770" cy="623"/>
                <a:chOff x="2877" y="0"/>
                <a:chExt cx="770" cy="623"/>
              </a:xfrm>
            </p:grpSpPr>
            <p:sp>
              <p:nvSpPr>
                <p:cNvPr id="406589" name="Rectangle 265"/>
                <p:cNvSpPr>
                  <a:spLocks noChangeArrowheads="1"/>
                </p:cNvSpPr>
                <p:nvPr/>
              </p:nvSpPr>
              <p:spPr bwMode="auto">
                <a:xfrm>
                  <a:off x="2877" y="0"/>
                  <a:ext cx="770"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590" name="Group 264"/>
                <p:cNvGrpSpPr>
                  <a:grpSpLocks/>
                </p:cNvGrpSpPr>
                <p:nvPr/>
              </p:nvGrpSpPr>
              <p:grpSpPr bwMode="auto">
                <a:xfrm>
                  <a:off x="2877" y="0"/>
                  <a:ext cx="770" cy="623"/>
                  <a:chOff x="2877" y="0"/>
                  <a:chExt cx="770" cy="623"/>
                </a:xfrm>
              </p:grpSpPr>
              <p:sp>
                <p:nvSpPr>
                  <p:cNvPr id="406591" name="Rectangle 245"/>
                  <p:cNvSpPr>
                    <a:spLocks noChangeArrowheads="1"/>
                  </p:cNvSpPr>
                  <p:nvPr/>
                </p:nvSpPr>
                <p:spPr bwMode="auto">
                  <a:xfrm>
                    <a:off x="2920" y="0"/>
                    <a:ext cx="684"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1F7E9"/>
                        </a:solidFill>
                        <a:effectLst/>
                        <a:uLnTx/>
                        <a:uFillTx/>
                        <a:latin typeface="Liffo" charset="0"/>
                        <a:ea typeface="MS PGothic" charset="0"/>
                        <a:cs typeface="Times New Roman" charset="0"/>
                      </a:rPr>
                      <a:t> </a:t>
                    </a:r>
                    <a:r>
                      <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cs typeface="Times New Roman" charset="0"/>
                      </a:rPr>
                      <a:t>迟出</a:t>
                    </a:r>
                    <a:endParaRPr kumimoji="0" lang="zh-CN" altLang="en-US" sz="1200" b="0" i="0" u="none" strike="noStrike" kern="1200" cap="none" spc="0" normalizeH="0" baseline="0" noProof="0">
                      <a:ln>
                        <a:noFill/>
                      </a:ln>
                      <a:solidFill>
                        <a:srgbClr val="F1F7E9"/>
                      </a:solidFill>
                      <a:effectLst/>
                      <a:uLnTx/>
                      <a:uFillTx/>
                      <a:latin typeface="Times New Roman" charset="0"/>
                      <a:ea typeface="MS PGothic" charset="0"/>
                      <a:cs typeface="Times New Roman" charset="0"/>
                    </a:endParaRPr>
                  </a:p>
                </p:txBody>
              </p:sp>
              <p:sp>
                <p:nvSpPr>
                  <p:cNvPr id="406592" name="Rectangle 263"/>
                  <p:cNvSpPr>
                    <a:spLocks noChangeArrowheads="1"/>
                  </p:cNvSpPr>
                  <p:nvPr/>
                </p:nvSpPr>
                <p:spPr bwMode="auto">
                  <a:xfrm>
                    <a:off x="2877" y="0"/>
                    <a:ext cx="770"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nvGrpSpPr>
              <p:cNvPr id="406584" name="Group 270"/>
              <p:cNvGrpSpPr>
                <a:grpSpLocks/>
              </p:cNvGrpSpPr>
              <p:nvPr/>
            </p:nvGrpSpPr>
            <p:grpSpPr bwMode="auto">
              <a:xfrm>
                <a:off x="3647" y="-5"/>
                <a:ext cx="843" cy="628"/>
                <a:chOff x="3647" y="-5"/>
                <a:chExt cx="843" cy="628"/>
              </a:xfrm>
            </p:grpSpPr>
            <p:sp>
              <p:nvSpPr>
                <p:cNvPr id="406585" name="Rectangle 269"/>
                <p:cNvSpPr>
                  <a:spLocks noChangeArrowheads="1"/>
                </p:cNvSpPr>
                <p:nvPr/>
              </p:nvSpPr>
              <p:spPr bwMode="auto">
                <a:xfrm>
                  <a:off x="3647"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586" name="Group 268"/>
                <p:cNvGrpSpPr>
                  <a:grpSpLocks/>
                </p:cNvGrpSpPr>
                <p:nvPr/>
              </p:nvGrpSpPr>
              <p:grpSpPr bwMode="auto">
                <a:xfrm>
                  <a:off x="3647" y="-5"/>
                  <a:ext cx="843" cy="628"/>
                  <a:chOff x="3647" y="-5"/>
                  <a:chExt cx="843" cy="628"/>
                </a:xfrm>
              </p:grpSpPr>
              <p:sp>
                <p:nvSpPr>
                  <p:cNvPr id="406587" name="Rectangle 246"/>
                  <p:cNvSpPr>
                    <a:spLocks noChangeArrowheads="1"/>
                  </p:cNvSpPr>
                  <p:nvPr/>
                </p:nvSpPr>
                <p:spPr bwMode="auto">
                  <a:xfrm>
                    <a:off x="3690" y="-5"/>
                    <a:ext cx="757" cy="628"/>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FFFFFF"/>
                        </a:solidFill>
                        <a:effectLst/>
                        <a:uLnTx/>
                        <a:uFillTx/>
                        <a:latin typeface="Liffo" charset="0"/>
                        <a:ea typeface="MS PGothic" charset="0"/>
                        <a:cs typeface="Times New Roman" charset="0"/>
                      </a:rPr>
                      <a:t> 关键</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6588" name="Rectangle 267"/>
                  <p:cNvSpPr>
                    <a:spLocks noChangeArrowheads="1"/>
                  </p:cNvSpPr>
                  <p:nvPr/>
                </p:nvSpPr>
                <p:spPr bwMode="auto">
                  <a:xfrm>
                    <a:off x="3647"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grpSp>
        <p:sp>
          <p:nvSpPr>
            <p:cNvPr id="406535" name="Rectangle 272"/>
            <p:cNvSpPr>
              <a:spLocks noChangeArrowheads="1"/>
            </p:cNvSpPr>
            <p:nvPr/>
          </p:nvSpPr>
          <p:spPr bwMode="auto">
            <a:xfrm>
              <a:off x="96" y="0"/>
              <a:ext cx="4080" cy="384"/>
            </a:xfrm>
            <a:prstGeom prst="rect">
              <a:avLst/>
            </a:prstGeom>
            <a:noFill/>
            <a:ln w="1428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nvGrpSpPr>
            <p:cNvPr id="406536" name="Group 609"/>
            <p:cNvGrpSpPr>
              <a:grpSpLocks/>
            </p:cNvGrpSpPr>
            <p:nvPr/>
          </p:nvGrpSpPr>
          <p:grpSpPr bwMode="auto">
            <a:xfrm>
              <a:off x="96" y="336"/>
              <a:ext cx="4032" cy="3984"/>
              <a:chOff x="1132" y="2904"/>
              <a:chExt cx="10080" cy="12620"/>
            </a:xfrm>
          </p:grpSpPr>
          <p:sp>
            <p:nvSpPr>
              <p:cNvPr id="406537" name="Text Box 610"/>
              <p:cNvSpPr txBox="1">
                <a:spLocks noChangeArrowheads="1"/>
              </p:cNvSpPr>
              <p:nvPr/>
            </p:nvSpPr>
            <p:spPr bwMode="auto">
              <a:xfrm>
                <a:off x="4876" y="7576"/>
                <a:ext cx="1728" cy="187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埃及逗留</a:t>
                </a: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1660-1446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奴</a:t>
                </a:r>
                <a:r>
                  <a:rPr kumimoji="0" lang="zh-CN" altLang="en-US" sz="900" b="1" i="0" u="none" strike="noStrike" kern="1200" cap="none" spc="0" normalizeH="0" baseline="0" noProof="0">
                    <a:ln>
                      <a:noFill/>
                    </a:ln>
                    <a:solidFill>
                      <a:srgbClr val="003300"/>
                    </a:solidFill>
                    <a:effectLst/>
                    <a:uLnTx/>
                    <a:uFillTx/>
                    <a:latin typeface="Times New Roman" charset="0"/>
                    <a:ea typeface="MS PGothic" charset="0"/>
                  </a:rPr>
                  <a:t>役</a:t>
                </a:r>
                <a:endParaRPr kumimoji="0" lang="en-US" altLang="zh-CN" sz="900" b="1"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1580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38" name="Text Box 611"/>
              <p:cNvSpPr txBox="1">
                <a:spLocks noChangeArrowheads="1"/>
              </p:cNvSpPr>
              <p:nvPr/>
            </p:nvSpPr>
            <p:spPr bwMode="auto">
              <a:xfrm>
                <a:off x="3004" y="5332"/>
                <a:ext cx="1728" cy="403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埃及逗留</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1875-1446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100" b="1" i="0" u="none" strike="noStrike" kern="1200" cap="none" spc="0" normalizeH="0" baseline="0" noProof="0">
                    <a:ln>
                      <a:noFill/>
                    </a:ln>
                    <a:solidFill>
                      <a:srgbClr val="000000"/>
                    </a:solidFill>
                    <a:effectLst/>
                    <a:uLnTx/>
                    <a:uFillTx/>
                    <a:latin typeface="Times New Roman" charset="0"/>
                    <a:ea typeface="MS PGothic" charset="0"/>
                  </a:rPr>
                  <a:t>奴</a:t>
                </a:r>
                <a:r>
                  <a:rPr kumimoji="0" lang="zh-CN" altLang="en-US" sz="1100" b="1" i="0" u="none" strike="noStrike" kern="1200" cap="none" spc="0" normalizeH="0" baseline="0" noProof="0">
                    <a:ln>
                      <a:noFill/>
                    </a:ln>
                    <a:solidFill>
                      <a:srgbClr val="003300"/>
                    </a:solidFill>
                    <a:effectLst/>
                    <a:uLnTx/>
                    <a:uFillTx/>
                    <a:latin typeface="Times New Roman" charset="0"/>
                    <a:ea typeface="MS PGothic" charset="0"/>
                  </a:rPr>
                  <a:t>役</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1730 or 1580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39" name="Text Box 612"/>
              <p:cNvSpPr txBox="1">
                <a:spLocks noChangeArrowheads="1"/>
              </p:cNvSpPr>
              <p:nvPr/>
            </p:nvSpPr>
            <p:spPr bwMode="auto">
              <a:xfrm>
                <a:off x="3004" y="9756"/>
                <a:ext cx="1728" cy="403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漂流</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1446-1405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征服及士师</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1406-1050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40" name="Text Box 613"/>
              <p:cNvSpPr txBox="1">
                <a:spLocks noChangeArrowheads="1"/>
              </p:cNvSpPr>
              <p:nvPr/>
            </p:nvSpPr>
            <p:spPr bwMode="auto">
              <a:xfrm>
                <a:off x="4876" y="9756"/>
                <a:ext cx="1728" cy="388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漂流</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1446-1405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征服及士师</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1406-1050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41" name="Text Box 614"/>
              <p:cNvSpPr txBox="1">
                <a:spLocks noChangeArrowheads="1"/>
              </p:cNvSpPr>
              <p:nvPr/>
            </p:nvSpPr>
            <p:spPr bwMode="auto">
              <a:xfrm>
                <a:off x="6604" y="3140"/>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21 00</a:t>
                </a:r>
              </a:p>
            </p:txBody>
          </p:sp>
          <p:sp>
            <p:nvSpPr>
              <p:cNvPr id="406542" name="Text Box 615"/>
              <p:cNvSpPr txBox="1">
                <a:spLocks noChangeArrowheads="1"/>
              </p:cNvSpPr>
              <p:nvPr/>
            </p:nvSpPr>
            <p:spPr bwMode="auto">
              <a:xfrm>
                <a:off x="1132" y="3048"/>
                <a:ext cx="1728" cy="282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列祖</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2135-1774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迦南逗留</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charset="0"/>
                    <a:ea typeface="MS PGothic" charset="0"/>
                  </a:rPr>
                  <a:t>1875-1845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charset="0"/>
                    <a:ea typeface="MS PGothic" charset="0"/>
                  </a:rPr>
                  <a:t>迁移到埃及</a:t>
                </a:r>
                <a:endParaRPr kumimoji="0" lang="en-US" altLang="ja-JP"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charset="0"/>
                    <a:ea typeface="MS PGothic" charset="0"/>
                  </a:rPr>
                  <a:t>1845</a:t>
                </a:r>
                <a:endParaRPr kumimoji="0" lang="en-US" altLang="zh-CN" sz="1200" b="0" i="0" u="none" strike="noStrike" kern="1200" cap="none" spc="0" normalizeH="0" baseline="0" noProof="0">
                  <a:ln>
                    <a:noFill/>
                  </a:ln>
                  <a:solidFill>
                    <a:srgbClr val="003300"/>
                  </a:solidFill>
                  <a:effectLst/>
                  <a:uLnTx/>
                  <a:uFillTx/>
                  <a:latin typeface="Times" charset="0"/>
                  <a:ea typeface="MS PGothic" charset="0"/>
                </a:endParaRPr>
              </a:p>
            </p:txBody>
          </p:sp>
          <p:sp>
            <p:nvSpPr>
              <p:cNvPr id="406543" name="Text Box 616"/>
              <p:cNvSpPr txBox="1">
                <a:spLocks noChangeArrowheads="1"/>
              </p:cNvSpPr>
              <p:nvPr/>
            </p:nvSpPr>
            <p:spPr bwMode="auto">
              <a:xfrm>
                <a:off x="1132" y="5876"/>
                <a:ext cx="1728" cy="37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埃及逗留</a:t>
                </a: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1845-1445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100" b="1" i="0" u="none" strike="noStrike" kern="1200" cap="none" spc="0" normalizeH="0" baseline="0" noProof="0">
                    <a:ln>
                      <a:noFill/>
                    </a:ln>
                    <a:solidFill>
                      <a:srgbClr val="003300"/>
                    </a:solidFill>
                    <a:effectLst/>
                    <a:uLnTx/>
                    <a:uFillTx/>
                    <a:latin typeface="Times New Roman" charset="0"/>
                    <a:ea typeface="MS PGothic" charset="0"/>
                  </a:rPr>
                  <a:t>奴役</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1730?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44" name="Text Box 617"/>
              <p:cNvSpPr txBox="1">
                <a:spLocks noChangeArrowheads="1"/>
              </p:cNvSpPr>
              <p:nvPr/>
            </p:nvSpPr>
            <p:spPr bwMode="auto">
              <a:xfrm>
                <a:off x="6604" y="4004"/>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20 00</a:t>
                </a:r>
              </a:p>
            </p:txBody>
          </p:sp>
          <p:sp>
            <p:nvSpPr>
              <p:cNvPr id="406545" name="Text Box 618"/>
              <p:cNvSpPr txBox="1">
                <a:spLocks noChangeArrowheads="1"/>
              </p:cNvSpPr>
              <p:nvPr/>
            </p:nvSpPr>
            <p:spPr bwMode="auto">
              <a:xfrm>
                <a:off x="6604" y="5012"/>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19 00</a:t>
                </a:r>
              </a:p>
            </p:txBody>
          </p:sp>
          <p:sp>
            <p:nvSpPr>
              <p:cNvPr id="406546" name="Text Box 619"/>
              <p:cNvSpPr txBox="1">
                <a:spLocks noChangeArrowheads="1"/>
              </p:cNvSpPr>
              <p:nvPr/>
            </p:nvSpPr>
            <p:spPr bwMode="auto">
              <a:xfrm>
                <a:off x="6604" y="6020"/>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18 00</a:t>
                </a:r>
              </a:p>
            </p:txBody>
          </p:sp>
          <p:sp>
            <p:nvSpPr>
              <p:cNvPr id="406547" name="Text Box 620"/>
              <p:cNvSpPr txBox="1">
                <a:spLocks noChangeArrowheads="1"/>
              </p:cNvSpPr>
              <p:nvPr/>
            </p:nvSpPr>
            <p:spPr bwMode="auto">
              <a:xfrm>
                <a:off x="6604" y="7028"/>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17 00</a:t>
                </a:r>
              </a:p>
            </p:txBody>
          </p:sp>
          <p:sp>
            <p:nvSpPr>
              <p:cNvPr id="406548" name="Text Box 621"/>
              <p:cNvSpPr txBox="1">
                <a:spLocks noChangeArrowheads="1"/>
              </p:cNvSpPr>
              <p:nvPr/>
            </p:nvSpPr>
            <p:spPr bwMode="auto">
              <a:xfrm>
                <a:off x="6604" y="8036"/>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16 00</a:t>
                </a:r>
              </a:p>
            </p:txBody>
          </p:sp>
          <p:sp>
            <p:nvSpPr>
              <p:cNvPr id="406549" name="Text Box 622"/>
              <p:cNvSpPr txBox="1">
                <a:spLocks noChangeArrowheads="1"/>
              </p:cNvSpPr>
              <p:nvPr/>
            </p:nvSpPr>
            <p:spPr bwMode="auto">
              <a:xfrm>
                <a:off x="6604" y="9044"/>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15 00</a:t>
                </a:r>
              </a:p>
            </p:txBody>
          </p:sp>
          <p:sp>
            <p:nvSpPr>
              <p:cNvPr id="406550" name="Text Box 623"/>
              <p:cNvSpPr txBox="1">
                <a:spLocks noChangeArrowheads="1"/>
              </p:cNvSpPr>
              <p:nvPr/>
            </p:nvSpPr>
            <p:spPr bwMode="auto">
              <a:xfrm>
                <a:off x="6604" y="10052"/>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14 00</a:t>
                </a:r>
              </a:p>
            </p:txBody>
          </p:sp>
          <p:sp>
            <p:nvSpPr>
              <p:cNvPr id="406551" name="Text Box 624"/>
              <p:cNvSpPr txBox="1">
                <a:spLocks noChangeArrowheads="1"/>
              </p:cNvSpPr>
              <p:nvPr/>
            </p:nvSpPr>
            <p:spPr bwMode="auto">
              <a:xfrm>
                <a:off x="6604" y="11060"/>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13 00</a:t>
                </a:r>
              </a:p>
            </p:txBody>
          </p:sp>
          <p:sp>
            <p:nvSpPr>
              <p:cNvPr id="406552" name="Text Box 625"/>
              <p:cNvSpPr txBox="1">
                <a:spLocks noChangeArrowheads="1"/>
              </p:cNvSpPr>
              <p:nvPr/>
            </p:nvSpPr>
            <p:spPr bwMode="auto">
              <a:xfrm>
                <a:off x="6604" y="12068"/>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12 00</a:t>
                </a:r>
              </a:p>
            </p:txBody>
          </p:sp>
          <p:sp>
            <p:nvSpPr>
              <p:cNvPr id="406553" name="Text Box 626"/>
              <p:cNvSpPr txBox="1">
                <a:spLocks noChangeArrowheads="1"/>
              </p:cNvSpPr>
              <p:nvPr/>
            </p:nvSpPr>
            <p:spPr bwMode="auto">
              <a:xfrm>
                <a:off x="6604" y="13076"/>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11 00</a:t>
                </a:r>
              </a:p>
            </p:txBody>
          </p:sp>
          <p:sp>
            <p:nvSpPr>
              <p:cNvPr id="406554" name="Text Box 627"/>
              <p:cNvSpPr txBox="1">
                <a:spLocks noChangeArrowheads="1"/>
              </p:cNvSpPr>
              <p:nvPr/>
            </p:nvSpPr>
            <p:spPr bwMode="auto">
              <a:xfrm>
                <a:off x="6604" y="14084"/>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10 00</a:t>
                </a:r>
              </a:p>
            </p:txBody>
          </p:sp>
          <p:sp>
            <p:nvSpPr>
              <p:cNvPr id="406555" name="Text Box 628"/>
              <p:cNvSpPr txBox="1">
                <a:spLocks noChangeArrowheads="1"/>
              </p:cNvSpPr>
              <p:nvPr/>
            </p:nvSpPr>
            <p:spPr bwMode="auto">
              <a:xfrm>
                <a:off x="6604" y="15092"/>
                <a:ext cx="86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9 00</a:t>
                </a:r>
              </a:p>
            </p:txBody>
          </p:sp>
          <p:sp>
            <p:nvSpPr>
              <p:cNvPr id="406556" name="Text Box 629"/>
              <p:cNvSpPr txBox="1">
                <a:spLocks noChangeArrowheads="1"/>
              </p:cNvSpPr>
              <p:nvPr/>
            </p:nvSpPr>
            <p:spPr bwMode="auto">
              <a:xfrm>
                <a:off x="3004" y="3100"/>
                <a:ext cx="1728" cy="230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列祖</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2166-1805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迦南逗留</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2090-1876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charset="0"/>
                    <a:ea typeface="MS PGothic" charset="0"/>
                  </a:rPr>
                  <a:t>迁移到埃及</a:t>
                </a:r>
                <a:endParaRPr kumimoji="0" lang="en-US" altLang="ja-JP"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1876</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57" name="Line 630"/>
              <p:cNvSpPr>
                <a:spLocks noChangeShapeType="1"/>
              </p:cNvSpPr>
              <p:nvPr/>
            </p:nvSpPr>
            <p:spPr bwMode="auto">
              <a:xfrm>
                <a:off x="3004"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58" name="Line 631"/>
              <p:cNvSpPr>
                <a:spLocks noChangeShapeType="1"/>
              </p:cNvSpPr>
              <p:nvPr/>
            </p:nvSpPr>
            <p:spPr bwMode="auto">
              <a:xfrm>
                <a:off x="1132"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59" name="Text Box 632"/>
              <p:cNvSpPr txBox="1">
                <a:spLocks noChangeArrowheads="1"/>
              </p:cNvSpPr>
              <p:nvPr/>
            </p:nvSpPr>
            <p:spPr bwMode="auto">
              <a:xfrm>
                <a:off x="1132" y="9756"/>
                <a:ext cx="1728" cy="388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漂流</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1445-1405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征服及士师</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1405-1050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0" name="Text Box 633"/>
              <p:cNvSpPr txBox="1">
                <a:spLocks noChangeArrowheads="1"/>
              </p:cNvSpPr>
              <p:nvPr/>
            </p:nvSpPr>
            <p:spPr bwMode="auto">
              <a:xfrm>
                <a:off x="1132"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共和国</a:t>
                </a: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1050-931</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1" name="Text Box 634"/>
              <p:cNvSpPr txBox="1">
                <a:spLocks noChangeArrowheads="1"/>
              </p:cNvSpPr>
              <p:nvPr/>
            </p:nvSpPr>
            <p:spPr bwMode="auto">
              <a:xfrm>
                <a:off x="3004"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共和国</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1050-931</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2" name="Text Box 635"/>
              <p:cNvSpPr txBox="1">
                <a:spLocks noChangeArrowheads="1"/>
              </p:cNvSpPr>
              <p:nvPr/>
            </p:nvSpPr>
            <p:spPr bwMode="auto">
              <a:xfrm>
                <a:off x="3004" y="9332"/>
                <a:ext cx="1728" cy="5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uLnTx/>
                    <a:uFillTx/>
                    <a:latin typeface="Times" charset="0"/>
                    <a:ea typeface="宋体" charset="0"/>
                    <a:cs typeface="宋体" charset="0"/>
                  </a:rPr>
                  <a:t>出埃及</a:t>
                </a:r>
                <a:endParaRPr kumimoji="0" lang="en-US" altLang="zh-CN" sz="1200" b="1" i="0" u="none" strike="noStrike" kern="1200" cap="none" spc="0" normalizeH="0" baseline="0" noProof="0">
                  <a:ln>
                    <a:noFill/>
                  </a:ln>
                  <a:solidFill>
                    <a:srgbClr val="FFFFFF"/>
                  </a:solidFill>
                  <a:effectLst/>
                  <a:uLnTx/>
                  <a:uFillTx/>
                  <a:latin typeface="Times" charset="0"/>
                  <a:ea typeface="宋体" charset="0"/>
                  <a:cs typeface="宋体" charset="0"/>
                </a:endParaRPr>
              </a:p>
            </p:txBody>
          </p:sp>
          <p:sp>
            <p:nvSpPr>
              <p:cNvPr id="406563" name="Text Box 636"/>
              <p:cNvSpPr txBox="1">
                <a:spLocks noChangeArrowheads="1"/>
              </p:cNvSpPr>
              <p:nvPr/>
            </p:nvSpPr>
            <p:spPr bwMode="auto">
              <a:xfrm>
                <a:off x="4876" y="4696"/>
                <a:ext cx="1728" cy="28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列祖</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1952-1589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迦南逗留</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1875-1660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charset="0"/>
                    <a:ea typeface="MS PGothic" charset="0"/>
                  </a:rPr>
                  <a:t>迁移到埃及</a:t>
                </a:r>
                <a:endParaRPr kumimoji="0" lang="en-US" altLang="ja-JP"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1660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4" name="Text Box 637"/>
              <p:cNvSpPr txBox="1">
                <a:spLocks noChangeArrowheads="1"/>
              </p:cNvSpPr>
              <p:nvPr/>
            </p:nvSpPr>
            <p:spPr bwMode="auto">
              <a:xfrm>
                <a:off x="4876"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共和国</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1050-931</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5" name="Text Box 638"/>
              <p:cNvSpPr txBox="1">
                <a:spLocks noChangeArrowheads="1"/>
              </p:cNvSpPr>
              <p:nvPr/>
            </p:nvSpPr>
            <p:spPr bwMode="auto">
              <a:xfrm>
                <a:off x="4876" y="9304"/>
                <a:ext cx="1728" cy="600"/>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700" b="1" i="0" u="none" strike="noStrike" kern="1200" cap="none" spc="0" normalizeH="0" baseline="0" noProof="0">
                    <a:ln>
                      <a:noFill/>
                    </a:ln>
                    <a:solidFill>
                      <a:srgbClr val="FFFFFF"/>
                    </a:solidFill>
                    <a:effectLst/>
                    <a:uLnTx/>
                    <a:uFillTx/>
                    <a:latin typeface="Times" charset="0"/>
                    <a:ea typeface="宋体" charset="0"/>
                    <a:cs typeface="宋体" charset="0"/>
                  </a:rPr>
                  <a:t>出埃及</a:t>
                </a:r>
                <a:endParaRPr kumimoji="0" lang="en-US" altLang="zh-CN" sz="1200" b="1" i="0" u="none" strike="noStrike" kern="1200" cap="none" spc="0" normalizeH="0" baseline="0" noProof="0">
                  <a:ln>
                    <a:noFill/>
                  </a:ln>
                  <a:solidFill>
                    <a:srgbClr val="FFFFFF"/>
                  </a:solidFill>
                  <a:effectLst/>
                  <a:uLnTx/>
                  <a:uFillTx/>
                  <a:latin typeface="Times" charset="0"/>
                  <a:ea typeface="宋体" charset="0"/>
                  <a:cs typeface="宋体" charset="0"/>
                </a:endParaRPr>
              </a:p>
            </p:txBody>
          </p:sp>
          <p:sp>
            <p:nvSpPr>
              <p:cNvPr id="406566" name="Text Box 639"/>
              <p:cNvSpPr txBox="1">
                <a:spLocks noChangeArrowheads="1"/>
              </p:cNvSpPr>
              <p:nvPr/>
            </p:nvSpPr>
            <p:spPr bwMode="auto">
              <a:xfrm>
                <a:off x="1132" y="9332"/>
                <a:ext cx="1728" cy="5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a:ln>
                      <a:noFill/>
                    </a:ln>
                    <a:solidFill>
                      <a:srgbClr val="FFFFFF"/>
                    </a:solidFill>
                    <a:effectLst/>
                    <a:uLnTx/>
                    <a:uFillTx/>
                    <a:latin typeface="Times" charset="0"/>
                    <a:ea typeface="宋体" charset="0"/>
                    <a:cs typeface="宋体" charset="0"/>
                  </a:rPr>
                  <a:t>出埃及</a:t>
                </a:r>
                <a:endParaRPr kumimoji="0" lang="en-US" altLang="zh-CN" sz="1200" b="1" i="0" u="none" strike="noStrike" kern="1200" cap="none" spc="0" normalizeH="0" baseline="0" noProof="0">
                  <a:ln>
                    <a:noFill/>
                  </a:ln>
                  <a:solidFill>
                    <a:srgbClr val="FFFFFF"/>
                  </a:solidFill>
                  <a:effectLst/>
                  <a:uLnTx/>
                  <a:uFillTx/>
                  <a:latin typeface="Times" charset="0"/>
                  <a:ea typeface="宋体" charset="0"/>
                  <a:cs typeface="宋体" charset="0"/>
                </a:endParaRPr>
              </a:p>
            </p:txBody>
          </p:sp>
          <p:sp>
            <p:nvSpPr>
              <p:cNvPr id="406567" name="Text Box 640"/>
              <p:cNvSpPr txBox="1">
                <a:spLocks noChangeArrowheads="1"/>
              </p:cNvSpPr>
              <p:nvPr/>
            </p:nvSpPr>
            <p:spPr bwMode="auto">
              <a:xfrm>
                <a:off x="7468" y="7740"/>
                <a:ext cx="1728" cy="386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埃及逗留</a:t>
                </a: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1650-1230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奴</a:t>
                </a:r>
                <a:r>
                  <a:rPr kumimoji="0" lang="zh-CN" altLang="en-US" sz="900" b="1" i="0" u="none" strike="noStrike" kern="1200" cap="none" spc="0" normalizeH="0" baseline="0" noProof="0">
                    <a:ln>
                      <a:noFill/>
                    </a:ln>
                    <a:solidFill>
                      <a:srgbClr val="003300"/>
                    </a:solidFill>
                    <a:effectLst/>
                    <a:uLnTx/>
                    <a:uFillTx/>
                    <a:latin typeface="Times New Roman" charset="0"/>
                    <a:ea typeface="MS PGothic" charset="0"/>
                  </a:rPr>
                  <a:t>役</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1580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8" name="Text Box 641"/>
              <p:cNvSpPr txBox="1">
                <a:spLocks noChangeArrowheads="1"/>
              </p:cNvSpPr>
              <p:nvPr/>
            </p:nvSpPr>
            <p:spPr bwMode="auto">
              <a:xfrm>
                <a:off x="7468" y="12040"/>
                <a:ext cx="1728" cy="187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4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Times New Roman" charset="0"/>
                    <a:ea typeface="MS PGothic" charset="0"/>
                  </a:rPr>
                  <a:t>(</a:t>
                </a:r>
                <a:r>
                  <a:rPr kumimoji="0" lang="zh-CN" altLang="en-US" sz="900" b="0" i="0" u="none" strike="noStrike" kern="1200" cap="none" spc="0" normalizeH="0" baseline="0" noProof="0">
                    <a:ln>
                      <a:noFill/>
                    </a:ln>
                    <a:solidFill>
                      <a:srgbClr val="000000"/>
                    </a:solidFill>
                    <a:effectLst/>
                    <a:uLnTx/>
                    <a:uFillTx/>
                    <a:latin typeface="Times New Roman" charset="0"/>
                    <a:ea typeface="MS PGothic" charset="0"/>
                  </a:rPr>
                  <a:t>没漂流</a:t>
                </a:r>
                <a:r>
                  <a:rPr kumimoji="0" lang="en-US" altLang="ja-JP" sz="900" b="0" i="0" u="none" strike="noStrike" kern="1200" cap="none" spc="0" normalizeH="0" baseline="0" noProof="0">
                    <a:ln>
                      <a:noFill/>
                    </a:ln>
                    <a:solidFill>
                      <a:srgbClr val="000000"/>
                    </a:solidFill>
                    <a:effectLst/>
                    <a:uLnTx/>
                    <a:uFillTx/>
                    <a:latin typeface="Times New Roman" charset="0"/>
                    <a:ea typeface="MS PGothic"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征服及士师</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1230-1025</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69" name="Text Box 642"/>
              <p:cNvSpPr txBox="1">
                <a:spLocks noChangeArrowheads="1"/>
              </p:cNvSpPr>
              <p:nvPr/>
            </p:nvSpPr>
            <p:spPr bwMode="auto">
              <a:xfrm>
                <a:off x="7468" y="13856"/>
                <a:ext cx="1728" cy="9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共和国</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1025-931</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0" name="Text Box 643"/>
              <p:cNvSpPr txBox="1">
                <a:spLocks noChangeArrowheads="1"/>
              </p:cNvSpPr>
              <p:nvPr/>
            </p:nvSpPr>
            <p:spPr bwMode="auto">
              <a:xfrm>
                <a:off x="7468" y="11608"/>
                <a:ext cx="1728" cy="636"/>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700" b="1" i="0" u="none" strike="noStrike" kern="1200" cap="none" spc="0" normalizeH="0" baseline="0" noProof="0">
                    <a:ln>
                      <a:noFill/>
                    </a:ln>
                    <a:solidFill>
                      <a:srgbClr val="FFFFFF"/>
                    </a:solidFill>
                    <a:effectLst/>
                    <a:uLnTx/>
                    <a:uFillTx/>
                    <a:latin typeface="Times" charset="0"/>
                    <a:ea typeface="宋体" charset="0"/>
                    <a:cs typeface="宋体" charset="0"/>
                  </a:rPr>
                  <a:t>出埃及</a:t>
                </a:r>
                <a:endParaRPr kumimoji="0" lang="en-US" altLang="zh-CN" sz="1200" b="1" i="0" u="none" strike="noStrike" kern="1200" cap="none" spc="0" normalizeH="0" baseline="0" noProof="0">
                  <a:ln>
                    <a:noFill/>
                  </a:ln>
                  <a:solidFill>
                    <a:srgbClr val="FFFFFF"/>
                  </a:solidFill>
                  <a:effectLst/>
                  <a:uLnTx/>
                  <a:uFillTx/>
                  <a:latin typeface="Times" charset="0"/>
                  <a:ea typeface="宋体" charset="0"/>
                  <a:cs typeface="宋体" charset="0"/>
                </a:endParaRPr>
              </a:p>
            </p:txBody>
          </p:sp>
          <p:sp>
            <p:nvSpPr>
              <p:cNvPr id="406571" name="Text Box 644"/>
              <p:cNvSpPr txBox="1">
                <a:spLocks noChangeArrowheads="1"/>
              </p:cNvSpPr>
              <p:nvPr/>
            </p:nvSpPr>
            <p:spPr bwMode="auto">
              <a:xfrm>
                <a:off x="7468" y="4696"/>
                <a:ext cx="1728" cy="30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列祖</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1950-1650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迦南逗留</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?-1650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charset="0"/>
                    <a:ea typeface="MS PGothic" charset="0"/>
                  </a:rPr>
                  <a:t>迁移到埃及</a:t>
                </a:r>
                <a:endParaRPr kumimoji="0" lang="en-US" altLang="ja-JP" sz="900" b="1" i="0" u="none" strike="noStrike" kern="1200" cap="none" spc="0" normalizeH="0" baseline="0" noProof="0">
                  <a:ln>
                    <a:noFill/>
                  </a:ln>
                  <a:solidFill>
                    <a:srgbClr val="000000"/>
                  </a:solidFill>
                  <a:effectLst/>
                  <a:uLnTx/>
                  <a:uFillTx/>
                  <a:latin typeface="Times"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1650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2" name="Line 645"/>
              <p:cNvSpPr>
                <a:spLocks noChangeShapeType="1"/>
              </p:cNvSpPr>
              <p:nvPr/>
            </p:nvSpPr>
            <p:spPr bwMode="auto">
              <a:xfrm>
                <a:off x="7468" y="8464"/>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3" name="Text Box 646"/>
              <p:cNvSpPr txBox="1">
                <a:spLocks noChangeArrowheads="1"/>
              </p:cNvSpPr>
              <p:nvPr/>
            </p:nvSpPr>
            <p:spPr bwMode="auto">
              <a:xfrm>
                <a:off x="9484" y="10804"/>
                <a:ext cx="1728" cy="12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埃及逗留</a:t>
                </a:r>
                <a:endParaRPr kumimoji="0" lang="en-US" altLang="ja-JP"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1350-1230</a:t>
                </a:r>
              </a:p>
            </p:txBody>
          </p:sp>
          <p:sp>
            <p:nvSpPr>
              <p:cNvPr id="406574" name="Text Box 647"/>
              <p:cNvSpPr txBox="1">
                <a:spLocks noChangeArrowheads="1"/>
              </p:cNvSpPr>
              <p:nvPr/>
            </p:nvSpPr>
            <p:spPr bwMode="auto">
              <a:xfrm>
                <a:off x="9484" y="12100"/>
                <a:ext cx="1728" cy="187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000000"/>
                    </a:solidFill>
                    <a:effectLst/>
                    <a:uLnTx/>
                    <a:uFillTx/>
                    <a:latin typeface="Times New Roman" charset="0"/>
                    <a:ea typeface="MS PGothic" charset="0"/>
                  </a:rPr>
                  <a:t> </a:t>
                </a:r>
                <a:r>
                  <a:rPr kumimoji="0" lang="en-US" altLang="zh-CN" sz="900" b="0" i="0" u="none" strike="noStrike" kern="1200" cap="none" spc="0" normalizeH="0" baseline="0" noProof="0">
                    <a:ln>
                      <a:noFill/>
                    </a:ln>
                    <a:solidFill>
                      <a:srgbClr val="000000"/>
                    </a:solidFill>
                    <a:effectLst/>
                    <a:uLnTx/>
                    <a:uFillTx/>
                    <a:latin typeface="Times New Roman" charset="0"/>
                    <a:ea typeface="MS PGothic" charset="0"/>
                  </a:rPr>
                  <a:t>(</a:t>
                </a:r>
                <a:r>
                  <a:rPr kumimoji="0" lang="zh-CN" altLang="en-US" sz="900" b="0" i="0" u="none" strike="noStrike" kern="1200" cap="none" spc="0" normalizeH="0" baseline="0" noProof="0">
                    <a:ln>
                      <a:noFill/>
                    </a:ln>
                    <a:solidFill>
                      <a:srgbClr val="000000"/>
                    </a:solidFill>
                    <a:effectLst/>
                    <a:uLnTx/>
                    <a:uFillTx/>
                    <a:latin typeface="Times New Roman" charset="0"/>
                    <a:ea typeface="MS PGothic" charset="0"/>
                  </a:rPr>
                  <a:t>没出埃及及漂流</a:t>
                </a:r>
                <a:r>
                  <a:rPr kumimoji="0" lang="en-US" altLang="ja-JP" sz="900" b="0" i="0" u="none" strike="noStrike" kern="1200" cap="none" spc="0" normalizeH="0" baseline="0" noProof="0">
                    <a:ln>
                      <a:noFill/>
                    </a:ln>
                    <a:solidFill>
                      <a:srgbClr val="000000"/>
                    </a:solidFill>
                    <a:effectLst/>
                    <a:uLnTx/>
                    <a:uFillTx/>
                    <a:latin typeface="Times New Roman" charset="0"/>
                    <a:ea typeface="MS PGothic"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征服，士师</a:t>
                </a:r>
                <a:endParaRPr kumimoji="0" lang="en-US" altLang="zh-CN" sz="9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1230-1025</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5" name="Text Box 648"/>
              <p:cNvSpPr txBox="1">
                <a:spLocks noChangeArrowheads="1"/>
              </p:cNvSpPr>
              <p:nvPr/>
            </p:nvSpPr>
            <p:spPr bwMode="auto">
              <a:xfrm>
                <a:off x="9484" y="13856"/>
                <a:ext cx="1728" cy="9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800" b="1" i="0" u="none" strike="noStrike" kern="1200" cap="none" spc="0" normalizeH="0" baseline="0" noProof="0">
                    <a:ln>
                      <a:noFill/>
                    </a:ln>
                    <a:solidFill>
                      <a:srgbClr val="000000"/>
                    </a:solidFill>
                    <a:effectLst/>
                    <a:uLnTx/>
                    <a:uFillTx/>
                    <a:latin typeface="Times New Roman" charset="0"/>
                    <a:ea typeface="MS PGothic" charset="0"/>
                  </a:rPr>
                  <a:t>共和国</a:t>
                </a:r>
                <a:endParaRPr kumimoji="0" lang="en-US" altLang="zh-CN" sz="8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Times New Roman" charset="0"/>
                    <a:ea typeface="MS PGothic" charset="0"/>
                  </a:rPr>
                  <a:t>1025-931</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6" name="Text Box 649"/>
              <p:cNvSpPr txBox="1">
                <a:spLocks noChangeArrowheads="1"/>
              </p:cNvSpPr>
              <p:nvPr/>
            </p:nvSpPr>
            <p:spPr bwMode="auto">
              <a:xfrm>
                <a:off x="9484" y="9220"/>
                <a:ext cx="1728" cy="158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Times New Roman" charset="0"/>
                    <a:ea typeface="MS PGothic" charset="0"/>
                  </a:rPr>
                  <a:t>列祖</a:t>
                </a:r>
                <a:r>
                  <a:rPr kumimoji="0" lang="en-US" altLang="ja-JP" sz="900" b="1" i="0" u="none" strike="noStrike" kern="1200" cap="none" spc="0" normalizeH="0" baseline="0" noProof="0">
                    <a:ln>
                      <a:noFill/>
                    </a:ln>
                    <a:solidFill>
                      <a:srgbClr val="000000"/>
                    </a:solidFill>
                    <a:effectLst/>
                    <a:uLnTx/>
                    <a:uFillTx/>
                    <a:latin typeface="Times New Roman" charset="0"/>
                    <a:ea typeface="MS PGothic" charset="0"/>
                  </a:rPr>
                  <a:t>1500-1300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逐渐迁移到埃及</a:t>
                </a:r>
              </a:p>
            </p:txBody>
          </p:sp>
          <p:sp>
            <p:nvSpPr>
              <p:cNvPr id="406577" name="Line 650"/>
              <p:cNvSpPr>
                <a:spLocks noChangeShapeType="1"/>
              </p:cNvSpPr>
              <p:nvPr/>
            </p:nvSpPr>
            <p:spPr bwMode="auto">
              <a:xfrm>
                <a:off x="7036" y="2904"/>
                <a:ext cx="0" cy="1262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6578" name="Line 651"/>
              <p:cNvSpPr>
                <a:spLocks noChangeShapeType="1"/>
              </p:cNvSpPr>
              <p:nvPr/>
            </p:nvSpPr>
            <p:spPr bwMode="auto">
              <a:xfrm>
                <a:off x="4941" y="8464"/>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grpSp>
      </p:grpSp>
      <p:sp>
        <p:nvSpPr>
          <p:cNvPr id="44685" name="Text Box 653"/>
          <p:cNvSpPr txBox="1">
            <a:spLocks noChangeArrowheads="1"/>
          </p:cNvSpPr>
          <p:nvPr/>
        </p:nvSpPr>
        <p:spPr bwMode="auto">
          <a:xfrm>
            <a:off x="6629400" y="5118100"/>
            <a:ext cx="2362200" cy="1739900"/>
          </a:xfrm>
          <a:prstGeom prst="rect">
            <a:avLst/>
          </a:prstGeom>
          <a:noFill/>
          <a:ln w="12700" cap="sq">
            <a:noFill/>
            <a:miter lim="800000"/>
            <a:headEnd type="none" w="sm" len="sm"/>
            <a:tailEnd type="none" w="sm" len="sm"/>
          </a:ln>
          <a:effectLst/>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1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宋体" charset="0"/>
                <a:cs typeface="宋体" charset="0"/>
              </a:rPr>
              <a:t>改编自</a:t>
            </a:r>
            <a:r>
              <a:rPr kumimoji="1" lang="en-US" altLang="zh-CN" sz="1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宋体" charset="0"/>
                <a:cs typeface="宋体" charset="0"/>
              </a:rPr>
              <a:t>Adapted (column 1 added) from John H. Walton, </a:t>
            </a:r>
            <a:r>
              <a:rPr kumimoji="1" lang="en-US" altLang="zh-CN" sz="1800" b="0" i="1"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宋体" charset="0"/>
                <a:cs typeface="宋体" charset="0"/>
              </a:rPr>
              <a:t>Chronological and Background Charts of the OT</a:t>
            </a:r>
            <a:r>
              <a:rPr kumimoji="1" lang="en-US" altLang="zh-CN" sz="1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宋体" charset="0"/>
                <a:cs typeface="宋体" charset="0"/>
              </a:rPr>
              <a:t>, 2d ed., 99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408578" name="Rectangle 72"/>
          <p:cNvSpPr>
            <a:spLocks noChangeArrowheads="1"/>
          </p:cNvSpPr>
          <p:nvPr/>
        </p:nvSpPr>
        <p:spPr bwMode="auto">
          <a:xfrm>
            <a:off x="0" y="0"/>
            <a:ext cx="9144000" cy="762000"/>
          </a:xfrm>
          <a:prstGeom prst="rect">
            <a:avLst/>
          </a:prstGeom>
          <a:solidFill>
            <a:srgbClr val="0000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8579" name="Text Box 4"/>
          <p:cNvSpPr txBox="1">
            <a:spLocks noChangeArrowheads="1"/>
          </p:cNvSpPr>
          <p:nvPr/>
        </p:nvSpPr>
        <p:spPr bwMode="auto">
          <a:xfrm>
            <a:off x="8205788" y="76200"/>
            <a:ext cx="862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1F7E9"/>
                </a:solidFill>
                <a:effectLst/>
                <a:uLnTx/>
                <a:uFillTx/>
                <a:latin typeface="Arial" charset="0"/>
                <a:ea typeface="MS PGothic" charset="0"/>
              </a:rPr>
              <a:t>108a</a:t>
            </a:r>
            <a:endParaRPr kumimoji="0" lang="en-US" altLang="zh-CN" sz="2400" b="1" i="0" u="none" strike="noStrike" kern="1200" cap="none" spc="0" normalizeH="0" baseline="0" noProof="0">
              <a:ln>
                <a:noFill/>
              </a:ln>
              <a:solidFill>
                <a:srgbClr val="000000"/>
              </a:solidFill>
              <a:effectLst/>
              <a:uLnTx/>
              <a:uFillTx/>
              <a:latin typeface="Arial" charset="0"/>
              <a:ea typeface="MS PGothic" charset="0"/>
            </a:endParaRPr>
          </a:p>
        </p:txBody>
      </p:sp>
      <p:sp>
        <p:nvSpPr>
          <p:cNvPr id="48133" name="Rectangle 5"/>
          <p:cNvSpPr>
            <a:spLocks noGrp="1" noChangeArrowheads="1"/>
          </p:cNvSpPr>
          <p:nvPr>
            <p:ph type="title"/>
          </p:nvPr>
        </p:nvSpPr>
        <p:spPr>
          <a:xfrm>
            <a:off x="7010400" y="838200"/>
            <a:ext cx="2133600" cy="2590800"/>
          </a:xfrm>
        </p:spPr>
        <p:txBody>
          <a:bodyPr/>
          <a:lstStyle/>
          <a:p>
            <a:pPr algn="ctr">
              <a:defRPr/>
            </a:pPr>
            <a:r>
              <a:rPr lang="zh-CN" altLang="en-US" sz="2400" i="0">
                <a:latin typeface="Times New Roman" charset="0"/>
                <a:ea typeface="MS PGothic" charset="0"/>
                <a:cs typeface="MS PGothic" charset="0"/>
              </a:rPr>
              <a:t>有关在埃及停留时间的几种观点</a:t>
            </a:r>
            <a:endParaRPr lang="zh-CN" altLang="en-US" sz="2800" i="0">
              <a:solidFill>
                <a:srgbClr val="000000"/>
              </a:solidFill>
              <a:effectLst>
                <a:outerShdw blurRad="38100" dist="38100" dir="2700000" algn="tl">
                  <a:srgbClr val="FFFFFF"/>
                </a:outerShdw>
              </a:effectLst>
              <a:latin typeface="Times" charset="0"/>
              <a:ea typeface="宋体" charset="0"/>
              <a:cs typeface="宋体" charset="0"/>
            </a:endParaRPr>
          </a:p>
        </p:txBody>
      </p:sp>
      <p:sp>
        <p:nvSpPr>
          <p:cNvPr id="408581" name="Rectangle 7"/>
          <p:cNvSpPr>
            <a:spLocks noChangeArrowheads="1"/>
          </p:cNvSpPr>
          <p:nvPr/>
        </p:nvSpPr>
        <p:spPr bwMode="auto">
          <a:xfrm>
            <a:off x="4876800" y="6248400"/>
            <a:ext cx="30480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这</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些是我各人意</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见</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：从最</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标</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准排列到最不</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标</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准。</a:t>
            </a:r>
          </a:p>
        </p:txBody>
      </p:sp>
      <p:grpSp>
        <p:nvGrpSpPr>
          <p:cNvPr id="408582" name="Group 9"/>
          <p:cNvGrpSpPr>
            <a:grpSpLocks/>
          </p:cNvGrpSpPr>
          <p:nvPr/>
        </p:nvGrpSpPr>
        <p:grpSpPr bwMode="auto">
          <a:xfrm>
            <a:off x="228600" y="15875"/>
            <a:ext cx="1168400" cy="741363"/>
            <a:chOff x="0" y="499"/>
            <a:chExt cx="669" cy="824"/>
          </a:xfrm>
        </p:grpSpPr>
        <p:sp>
          <p:nvSpPr>
            <p:cNvPr id="408638" name="Rectangle 10"/>
            <p:cNvSpPr>
              <a:spLocks noChangeArrowheads="1"/>
            </p:cNvSpPr>
            <p:nvPr/>
          </p:nvSpPr>
          <p:spPr bwMode="auto">
            <a:xfrm>
              <a:off x="0" y="499"/>
              <a:ext cx="669"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8639" name="Rectangle 11"/>
            <p:cNvSpPr>
              <a:spLocks noChangeArrowheads="1"/>
            </p:cNvSpPr>
            <p:nvPr/>
          </p:nvSpPr>
          <p:spPr bwMode="auto">
            <a:xfrm>
              <a:off x="43" y="499"/>
              <a:ext cx="583"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a:ln>
                    <a:noFill/>
                  </a:ln>
                  <a:solidFill>
                    <a:srgbClr val="F1F7E9"/>
                  </a:solidFill>
                  <a:effectLst/>
                  <a:uLnTx/>
                  <a:uFillTx/>
                  <a:latin typeface="Times New Roman" charset="0"/>
                  <a:ea typeface="华文宋体" charset="0"/>
                  <a:cs typeface="华文宋体" charset="0"/>
                </a:rPr>
                <a:t>观</a:t>
              </a:r>
              <a:r>
                <a:rPr kumimoji="0" lang="zh-CN" altLang="en-US" sz="2400" b="0" i="0" u="none" strike="noStrike" kern="1200" cap="none" spc="0" normalizeH="0" baseline="0" noProof="0">
                  <a:ln>
                    <a:noFill/>
                  </a:ln>
                  <a:solidFill>
                    <a:srgbClr val="F1F7E9"/>
                  </a:solidFill>
                  <a:effectLst/>
                  <a:uLnTx/>
                  <a:uFillTx/>
                  <a:latin typeface="Times New Roman" charset="0"/>
                  <a:ea typeface="ヒラギノ明朝 ProN W3" charset="0"/>
                  <a:cs typeface="ヒラギノ明朝 ProN W3" charset="0"/>
                </a:rPr>
                <a:t>点</a:t>
              </a:r>
              <a:endPar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cs typeface="Times New Roman" charset="0"/>
              </a:endParaRPr>
            </a:p>
          </p:txBody>
        </p:sp>
      </p:grpSp>
      <p:sp>
        <p:nvSpPr>
          <p:cNvPr id="408583" name="Rectangle 13"/>
          <p:cNvSpPr>
            <a:spLocks noChangeArrowheads="1"/>
          </p:cNvSpPr>
          <p:nvPr/>
        </p:nvSpPr>
        <p:spPr bwMode="auto">
          <a:xfrm>
            <a:off x="1397000" y="15875"/>
            <a:ext cx="1441450" cy="74136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8584" name="Rectangle 14"/>
          <p:cNvSpPr>
            <a:spLocks noChangeArrowheads="1"/>
          </p:cNvSpPr>
          <p:nvPr/>
        </p:nvSpPr>
        <p:spPr bwMode="auto">
          <a:xfrm>
            <a:off x="1295400" y="15875"/>
            <a:ext cx="1292225" cy="74136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Liffo" charset="0"/>
                <a:ea typeface="MS PGothic" charset="0"/>
                <a:cs typeface="Times New Roman" charset="0"/>
              </a:rPr>
              <a:t>400 </a:t>
            </a:r>
            <a:r>
              <a:rPr kumimoji="0" lang="zh-CN" altLang="en-US" sz="1400" b="1" i="0" u="none" strike="noStrike" kern="1200" cap="none" spc="0" normalizeH="0" baseline="0" noProof="0">
                <a:ln>
                  <a:noFill/>
                </a:ln>
                <a:solidFill>
                  <a:srgbClr val="F1F7E9"/>
                </a:solidFill>
                <a:effectLst/>
                <a:uLnTx/>
                <a:uFillTx/>
                <a:latin typeface="Liffo" charset="0"/>
                <a:ea typeface="ヒラギノ明朝 ProN W3" charset="0"/>
                <a:cs typeface="ヒラギノ明朝 ProN W3" charset="0"/>
              </a:rPr>
              <a:t>年</a:t>
            </a:r>
            <a:endParaRPr kumimoji="0" lang="en-US" altLang="zh-CN" sz="1400" b="1" i="0" u="none" strike="noStrike" kern="1200" cap="none" spc="0" normalizeH="0" baseline="0" noProof="0">
              <a:ln>
                <a:noFill/>
              </a:ln>
              <a:solidFill>
                <a:srgbClr val="F1F7E9"/>
              </a:solidFill>
              <a:effectLst/>
              <a:uLnTx/>
              <a:uFillTx/>
              <a:latin typeface="Liffo"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1F7E9"/>
                </a:solidFill>
                <a:effectLst/>
                <a:uLnTx/>
                <a:uFillTx/>
                <a:latin typeface="Liffo" charset="0"/>
                <a:ea typeface="MS PGothic" charset="0"/>
                <a:cs typeface="Times New Roman" charset="0"/>
              </a:rPr>
              <a:t> </a:t>
            </a:r>
            <a:r>
              <a:rPr kumimoji="0" lang="zh-CN" altLang="en-US" sz="1400" b="0" i="0" u="none" strike="noStrike" kern="1200" cap="none" spc="0" normalizeH="0" baseline="0" noProof="0">
                <a:ln>
                  <a:noFill/>
                </a:ln>
                <a:solidFill>
                  <a:srgbClr val="F1F7E9"/>
                </a:solidFill>
                <a:effectLst/>
                <a:uLnTx/>
                <a:uFillTx/>
                <a:latin typeface="Times New Roman" charset="0"/>
                <a:ea typeface="MS PGothic" charset="0"/>
              </a:rPr>
              <a:t>逗留</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Liffo" charset="0"/>
                <a:ea typeface="MS PGothic" charset="0"/>
                <a:cs typeface="Times New Roman" charset="0"/>
              </a:rPr>
              <a:t> </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85" name="Rectangle 16"/>
          <p:cNvSpPr>
            <a:spLocks noChangeArrowheads="1"/>
          </p:cNvSpPr>
          <p:nvPr/>
        </p:nvSpPr>
        <p:spPr bwMode="auto">
          <a:xfrm>
            <a:off x="2838450" y="15875"/>
            <a:ext cx="1217613" cy="74136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8586" name="Rectangle 17"/>
          <p:cNvSpPr>
            <a:spLocks noChangeArrowheads="1"/>
          </p:cNvSpPr>
          <p:nvPr/>
        </p:nvSpPr>
        <p:spPr bwMode="auto">
          <a:xfrm>
            <a:off x="2667000" y="15875"/>
            <a:ext cx="1162050" cy="74136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1" i="0" u="none" strike="noStrike" kern="1200" cap="none" spc="0" normalizeH="0" baseline="0" noProof="0">
              <a:ln>
                <a:noFill/>
              </a:ln>
              <a:solidFill>
                <a:srgbClr val="F1F7E9"/>
              </a:solidFill>
              <a:effectLst/>
              <a:uLnTx/>
              <a:uFillTx/>
              <a:latin typeface="Liffo"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1F7E9"/>
                </a:solidFill>
                <a:effectLst/>
                <a:uLnTx/>
                <a:uFillTx/>
                <a:latin typeface="Liffo" charset="0"/>
                <a:ea typeface="MS PGothic" charset="0"/>
                <a:cs typeface="Times New Roman" charset="0"/>
              </a:rPr>
              <a:t>430</a:t>
            </a:r>
            <a:r>
              <a:rPr kumimoji="0" lang="zh-CN" altLang="en-US" sz="1400" b="1" i="0" u="none" strike="noStrike" kern="1200" cap="none" spc="0" normalizeH="0" baseline="0" noProof="0">
                <a:ln>
                  <a:noFill/>
                </a:ln>
                <a:solidFill>
                  <a:srgbClr val="F1F7E9"/>
                </a:solidFill>
                <a:effectLst/>
                <a:uLnTx/>
                <a:uFillTx/>
                <a:latin typeface="Liffo" charset="0"/>
                <a:ea typeface="ヒラギノ明朝 ProN W3" charset="0"/>
                <a:cs typeface="ヒラギノ明朝 ProN W3" charset="0"/>
              </a:rPr>
              <a:t>年</a:t>
            </a:r>
            <a:r>
              <a:rPr kumimoji="0" lang="zh-CN" altLang="en-US" sz="1400" b="1" i="0" u="none" strike="noStrike" kern="1200" cap="none" spc="0" normalizeH="0" baseline="0" noProof="0">
                <a:ln>
                  <a:noFill/>
                </a:ln>
                <a:solidFill>
                  <a:srgbClr val="F1F7E9"/>
                </a:solidFill>
                <a:effectLst/>
                <a:uLnTx/>
                <a:uFillTx/>
                <a:latin typeface="Liffo" charset="0"/>
                <a:ea typeface="MS PGothic" charset="0"/>
                <a:cs typeface="Times New Roman" charset="0"/>
              </a:rPr>
              <a:t> </a:t>
            </a:r>
            <a:endParaRPr kumimoji="0" lang="en-US" altLang="zh-CN" sz="1400" b="1" i="0" u="none" strike="noStrike" kern="1200" cap="none" spc="0" normalizeH="0" baseline="0" noProof="0">
              <a:ln>
                <a:noFill/>
              </a:ln>
              <a:solidFill>
                <a:srgbClr val="F1F7E9"/>
              </a:solidFill>
              <a:effectLst/>
              <a:uLnTx/>
              <a:uFillTx/>
              <a:latin typeface="Liffo"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F1F7E9"/>
                </a:solidFill>
                <a:effectLst/>
                <a:uLnTx/>
                <a:uFillTx/>
                <a:latin typeface="Times New Roman" charset="0"/>
                <a:ea typeface="MS PGothic" charset="0"/>
              </a:rPr>
              <a:t>逗留</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grpSp>
        <p:nvGrpSpPr>
          <p:cNvPr id="408587" name="Group 24"/>
          <p:cNvGrpSpPr>
            <a:grpSpLocks/>
          </p:cNvGrpSpPr>
          <p:nvPr/>
        </p:nvGrpSpPr>
        <p:grpSpPr bwMode="auto">
          <a:xfrm>
            <a:off x="6694488" y="15875"/>
            <a:ext cx="1306512" cy="741363"/>
            <a:chOff x="3704" y="499"/>
            <a:chExt cx="748" cy="824"/>
          </a:xfrm>
        </p:grpSpPr>
        <p:sp>
          <p:nvSpPr>
            <p:cNvPr id="408636" name="Rectangle 25"/>
            <p:cNvSpPr>
              <a:spLocks noChangeArrowheads="1"/>
            </p:cNvSpPr>
            <p:nvPr/>
          </p:nvSpPr>
          <p:spPr bwMode="auto">
            <a:xfrm>
              <a:off x="3704" y="499"/>
              <a:ext cx="748"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8637" name="Rectangle 26"/>
            <p:cNvSpPr>
              <a:spLocks noChangeArrowheads="1"/>
            </p:cNvSpPr>
            <p:nvPr/>
          </p:nvSpPr>
          <p:spPr bwMode="auto">
            <a:xfrm>
              <a:off x="3747" y="499"/>
              <a:ext cx="662"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grpSp>
      <p:sp>
        <p:nvSpPr>
          <p:cNvPr id="408588" name="Rectangle 27"/>
          <p:cNvSpPr>
            <a:spLocks noChangeArrowheads="1"/>
          </p:cNvSpPr>
          <p:nvPr/>
        </p:nvSpPr>
        <p:spPr bwMode="auto">
          <a:xfrm>
            <a:off x="303213" y="757238"/>
            <a:ext cx="101758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出埃及</a:t>
            </a:r>
            <a:endParaRPr kumimoji="0" lang="zh-CN" altLang="en-US" sz="16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89" name="Rectangle 28"/>
          <p:cNvSpPr>
            <a:spLocks noChangeArrowheads="1"/>
          </p:cNvSpPr>
          <p:nvPr/>
        </p:nvSpPr>
        <p:spPr bwMode="auto">
          <a:xfrm>
            <a:off x="1320800" y="757238"/>
            <a:ext cx="1293813"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早期</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90" name="Rectangle 29"/>
          <p:cNvSpPr>
            <a:spLocks noChangeArrowheads="1"/>
          </p:cNvSpPr>
          <p:nvPr/>
        </p:nvSpPr>
        <p:spPr bwMode="auto">
          <a:xfrm>
            <a:off x="2614613" y="757238"/>
            <a:ext cx="1065212"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早期</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91" name="Rectangle 30"/>
          <p:cNvSpPr>
            <a:spLocks noChangeArrowheads="1"/>
          </p:cNvSpPr>
          <p:nvPr/>
        </p:nvSpPr>
        <p:spPr bwMode="auto">
          <a:xfrm>
            <a:off x="3679825" y="757238"/>
            <a:ext cx="1233488"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早期</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92" name="Rectangle 31"/>
          <p:cNvSpPr>
            <a:spLocks noChangeArrowheads="1"/>
          </p:cNvSpPr>
          <p:nvPr/>
        </p:nvSpPr>
        <p:spPr bwMode="auto">
          <a:xfrm>
            <a:off x="4913313" y="757238"/>
            <a:ext cx="110648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后期</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93" name="Rectangle 32"/>
          <p:cNvSpPr>
            <a:spLocks noChangeArrowheads="1"/>
          </p:cNvSpPr>
          <p:nvPr/>
        </p:nvSpPr>
        <p:spPr bwMode="auto">
          <a:xfrm>
            <a:off x="6019800" y="757238"/>
            <a:ext cx="115570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逐步迁移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94" name="Rectangle 33"/>
          <p:cNvSpPr>
            <a:spLocks noChangeArrowheads="1"/>
          </p:cNvSpPr>
          <p:nvPr/>
        </p:nvSpPr>
        <p:spPr bwMode="auto">
          <a:xfrm>
            <a:off x="303213" y="1377950"/>
            <a:ext cx="1017587"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逗留埃及</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95" name="Rectangle 34"/>
          <p:cNvSpPr>
            <a:spLocks noChangeArrowheads="1"/>
          </p:cNvSpPr>
          <p:nvPr/>
        </p:nvSpPr>
        <p:spPr bwMode="auto">
          <a:xfrm>
            <a:off x="1320800" y="1377950"/>
            <a:ext cx="1293813"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400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96" name="Rectangle 35"/>
          <p:cNvSpPr>
            <a:spLocks noChangeArrowheads="1"/>
          </p:cNvSpPr>
          <p:nvPr/>
        </p:nvSpPr>
        <p:spPr bwMode="auto">
          <a:xfrm>
            <a:off x="2614613" y="1377950"/>
            <a:ext cx="1065212"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430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97" name="Rectangle 36"/>
          <p:cNvSpPr>
            <a:spLocks noChangeArrowheads="1"/>
          </p:cNvSpPr>
          <p:nvPr/>
        </p:nvSpPr>
        <p:spPr bwMode="auto">
          <a:xfrm>
            <a:off x="3679825" y="1377950"/>
            <a:ext cx="1233488"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215</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98" name="Rectangle 37"/>
          <p:cNvSpPr>
            <a:spLocks noChangeArrowheads="1"/>
          </p:cNvSpPr>
          <p:nvPr/>
        </p:nvSpPr>
        <p:spPr bwMode="auto">
          <a:xfrm>
            <a:off x="4913313" y="1377950"/>
            <a:ext cx="1106487"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420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599" name="Rectangle 38"/>
          <p:cNvSpPr>
            <a:spLocks noChangeArrowheads="1"/>
          </p:cNvSpPr>
          <p:nvPr/>
        </p:nvSpPr>
        <p:spPr bwMode="auto">
          <a:xfrm>
            <a:off x="6019800" y="1377950"/>
            <a:ext cx="1155700"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120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00" name="Rectangle 39"/>
          <p:cNvSpPr>
            <a:spLocks noChangeArrowheads="1"/>
          </p:cNvSpPr>
          <p:nvPr/>
        </p:nvSpPr>
        <p:spPr bwMode="auto">
          <a:xfrm>
            <a:off x="303213" y="1912938"/>
            <a:ext cx="1017587"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自由年数</a:t>
            </a:r>
            <a:endParaRPr kumimoji="0" lang="en-US" altLang="ja-JP" sz="16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01" name="Rectangle 40"/>
          <p:cNvSpPr>
            <a:spLocks noChangeArrowheads="1"/>
          </p:cNvSpPr>
          <p:nvPr/>
        </p:nvSpPr>
        <p:spPr bwMode="auto">
          <a:xfrm>
            <a:off x="1320800" y="1912938"/>
            <a:ext cx="1293813"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02" name="Rectangle 41"/>
          <p:cNvSpPr>
            <a:spLocks noChangeArrowheads="1"/>
          </p:cNvSpPr>
          <p:nvPr/>
        </p:nvSpPr>
        <p:spPr bwMode="auto">
          <a:xfrm>
            <a:off x="2614613" y="1912938"/>
            <a:ext cx="1065212"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295 or 145</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03" name="Rectangle 42"/>
          <p:cNvSpPr>
            <a:spLocks noChangeArrowheads="1"/>
          </p:cNvSpPr>
          <p:nvPr/>
        </p:nvSpPr>
        <p:spPr bwMode="auto">
          <a:xfrm>
            <a:off x="3679825" y="1912938"/>
            <a:ext cx="1233488"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80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04" name="Rectangle 43"/>
          <p:cNvSpPr>
            <a:spLocks noChangeArrowheads="1"/>
          </p:cNvSpPr>
          <p:nvPr/>
        </p:nvSpPr>
        <p:spPr bwMode="auto">
          <a:xfrm>
            <a:off x="4913313" y="1912938"/>
            <a:ext cx="1106487"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70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05" name="Rectangle 44"/>
          <p:cNvSpPr>
            <a:spLocks noChangeArrowheads="1"/>
          </p:cNvSpPr>
          <p:nvPr/>
        </p:nvSpPr>
        <p:spPr bwMode="auto">
          <a:xfrm>
            <a:off x="6019800" y="1912938"/>
            <a:ext cx="1155700"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120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06" name="Rectangle 45"/>
          <p:cNvSpPr>
            <a:spLocks noChangeArrowheads="1"/>
          </p:cNvSpPr>
          <p:nvPr/>
        </p:nvSpPr>
        <p:spPr bwMode="auto">
          <a:xfrm>
            <a:off x="303213" y="2447925"/>
            <a:ext cx="1017587"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07" name="Rectangle 46"/>
          <p:cNvSpPr>
            <a:spLocks noChangeArrowheads="1"/>
          </p:cNvSpPr>
          <p:nvPr/>
        </p:nvSpPr>
        <p:spPr bwMode="auto">
          <a:xfrm>
            <a:off x="1320800" y="2447925"/>
            <a:ext cx="1293813"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&lt;400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08" name="Rectangle 47"/>
          <p:cNvSpPr>
            <a:spLocks noChangeArrowheads="1"/>
          </p:cNvSpPr>
          <p:nvPr/>
        </p:nvSpPr>
        <p:spPr bwMode="auto">
          <a:xfrm>
            <a:off x="2614613" y="2447925"/>
            <a:ext cx="1065212"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135 or 285</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09" name="Rectangle 48"/>
          <p:cNvSpPr>
            <a:spLocks noChangeArrowheads="1"/>
          </p:cNvSpPr>
          <p:nvPr/>
        </p:nvSpPr>
        <p:spPr bwMode="auto">
          <a:xfrm>
            <a:off x="3679825" y="2447925"/>
            <a:ext cx="1233488"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135</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10" name="Rectangle 49"/>
          <p:cNvSpPr>
            <a:spLocks noChangeArrowheads="1"/>
          </p:cNvSpPr>
          <p:nvPr/>
        </p:nvSpPr>
        <p:spPr bwMode="auto">
          <a:xfrm>
            <a:off x="4929188" y="2571750"/>
            <a:ext cx="1106487"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350</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11" name="Rectangle 50"/>
          <p:cNvSpPr>
            <a:spLocks noChangeArrowheads="1"/>
          </p:cNvSpPr>
          <p:nvPr/>
        </p:nvSpPr>
        <p:spPr bwMode="auto">
          <a:xfrm>
            <a:off x="6019800" y="2447925"/>
            <a:ext cx="1155700"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无（</a:t>
            </a:r>
            <a:r>
              <a:rPr kumimoji="0" lang="zh-CN" altLang="en-US" sz="1200" b="0" i="0" u="none" strike="noStrike" kern="1200" cap="none" spc="0" normalizeH="0" baseline="0" noProof="0">
                <a:ln>
                  <a:noFill/>
                </a:ln>
                <a:solidFill>
                  <a:srgbClr val="003300"/>
                </a:solidFill>
                <a:effectLst/>
                <a:uLnTx/>
                <a:uFillTx/>
                <a:latin typeface="Times New Roman" charset="0"/>
                <a:ea typeface="华文宋体" charset="0"/>
                <a:cs typeface="华文宋体" charset="0"/>
              </a:rPr>
              <a:t>传说</a:t>
            </a:r>
            <a:r>
              <a:rPr kumimoji="0" lang="zh-CN" altLang="en-US" sz="12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a:t>
            </a:r>
            <a:r>
              <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12" name="Rectangle 51"/>
          <p:cNvSpPr>
            <a:spLocks noChangeArrowheads="1"/>
          </p:cNvSpPr>
          <p:nvPr/>
        </p:nvSpPr>
        <p:spPr bwMode="auto">
          <a:xfrm>
            <a:off x="303213" y="2982913"/>
            <a:ext cx="101758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出</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12:40 </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13" name="Rectangle 52"/>
          <p:cNvSpPr>
            <a:spLocks noChangeArrowheads="1"/>
          </p:cNvSpPr>
          <p:nvPr/>
        </p:nvSpPr>
        <p:spPr bwMode="auto">
          <a:xfrm>
            <a:off x="1320800" y="2982913"/>
            <a:ext cx="1293813"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003300"/>
                </a:solidFill>
                <a:effectLst/>
                <a:uLnTx/>
                <a:uFillTx/>
                <a:latin typeface="Times New Roman" charset="0"/>
                <a:ea typeface="MS PGothic" charset="0"/>
              </a:rPr>
              <a:t>LXX </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 </a:t>
            </a:r>
            <a:b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b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撒</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玛</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利</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亚</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五</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经</a:t>
            </a:r>
            <a:endPar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8614" name="Rectangle 53"/>
          <p:cNvSpPr>
            <a:spLocks noChangeArrowheads="1"/>
          </p:cNvSpPr>
          <p:nvPr/>
        </p:nvSpPr>
        <p:spPr bwMode="auto">
          <a:xfrm>
            <a:off x="2614613" y="2982913"/>
            <a:ext cx="1065212"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MT</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15" name="Rectangle 54"/>
          <p:cNvSpPr>
            <a:spLocks noChangeArrowheads="1"/>
          </p:cNvSpPr>
          <p:nvPr/>
        </p:nvSpPr>
        <p:spPr bwMode="auto">
          <a:xfrm>
            <a:off x="3679825" y="2982913"/>
            <a:ext cx="1233488"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003300"/>
                </a:solidFill>
                <a:effectLst/>
                <a:uLnTx/>
                <a:uFillTx/>
                <a:latin typeface="Times New Roman" charset="0"/>
                <a:ea typeface="MS PGothic" charset="0"/>
              </a:rPr>
              <a:t>LXX </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 </a:t>
            </a:r>
            <a:b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b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撒</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玛</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利</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亚</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五</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经</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16" name="Rectangle 55"/>
          <p:cNvSpPr>
            <a:spLocks noChangeArrowheads="1"/>
          </p:cNvSpPr>
          <p:nvPr/>
        </p:nvSpPr>
        <p:spPr bwMode="auto">
          <a:xfrm>
            <a:off x="4913313" y="2982913"/>
            <a:ext cx="110648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MT</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17" name="Rectangle 56"/>
          <p:cNvSpPr>
            <a:spLocks noChangeArrowheads="1"/>
          </p:cNvSpPr>
          <p:nvPr/>
        </p:nvSpPr>
        <p:spPr bwMode="auto">
          <a:xfrm>
            <a:off x="6019800" y="2982913"/>
            <a:ext cx="11557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不重要</a:t>
            </a:r>
            <a:endParaRPr kumimoji="0" lang="zh-CN" altLang="en-US" sz="16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18" name="Rectangle 57"/>
          <p:cNvSpPr>
            <a:spLocks noChangeArrowheads="1"/>
          </p:cNvSpPr>
          <p:nvPr/>
        </p:nvSpPr>
        <p:spPr bwMode="auto">
          <a:xfrm>
            <a:off x="303213" y="3605213"/>
            <a:ext cx="101758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受大</a:t>
            </a:r>
            <a:r>
              <a:rPr kumimoji="0" lang="zh-CN" altLang="en-US" sz="1000" b="1" i="0" u="none" strike="noStrike" kern="1200" cap="none" spc="0" normalizeH="0" baseline="0" noProof="0">
                <a:ln>
                  <a:noFill/>
                </a:ln>
                <a:solidFill>
                  <a:srgbClr val="003300"/>
                </a:solidFill>
                <a:effectLst/>
                <a:uLnTx/>
                <a:uFillTx/>
                <a:latin typeface="Times New Roman" charset="0"/>
                <a:ea typeface="华文宋体" charset="0"/>
                <a:cs typeface="华文宋体" charset="0"/>
              </a:rPr>
              <a:t>众认</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同</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19" name="Rectangle 58"/>
          <p:cNvSpPr>
            <a:spLocks noChangeArrowheads="1"/>
          </p:cNvSpPr>
          <p:nvPr/>
        </p:nvSpPr>
        <p:spPr bwMode="auto">
          <a:xfrm>
            <a:off x="1320800" y="3605213"/>
            <a:ext cx="1293813"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少</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20" name="Rectangle 59"/>
          <p:cNvSpPr>
            <a:spLocks noChangeArrowheads="1"/>
          </p:cNvSpPr>
          <p:nvPr/>
        </p:nvSpPr>
        <p:spPr bwMode="auto">
          <a:xfrm>
            <a:off x="2614613" y="3605213"/>
            <a:ext cx="1065212"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最普遍</a:t>
            </a:r>
            <a:endParaRPr kumimoji="0" lang="zh-CN" altLang="en-US" sz="1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21" name="Rectangle 60"/>
          <p:cNvSpPr>
            <a:spLocks noChangeArrowheads="1"/>
          </p:cNvSpPr>
          <p:nvPr/>
        </p:nvSpPr>
        <p:spPr bwMode="auto">
          <a:xfrm>
            <a:off x="3786188" y="3714750"/>
            <a:ext cx="1233487"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普遍</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22" name="Rectangle 61"/>
          <p:cNvSpPr>
            <a:spLocks noChangeArrowheads="1"/>
          </p:cNvSpPr>
          <p:nvPr/>
        </p:nvSpPr>
        <p:spPr bwMode="auto">
          <a:xfrm>
            <a:off x="4913313" y="3605213"/>
            <a:ext cx="110648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少数福音派</a:t>
            </a:r>
            <a:endPar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多数开放派</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23" name="Rectangle 62"/>
          <p:cNvSpPr>
            <a:spLocks noChangeArrowheads="1"/>
          </p:cNvSpPr>
          <p:nvPr/>
        </p:nvSpPr>
        <p:spPr bwMode="auto">
          <a:xfrm>
            <a:off x="6019800" y="3605213"/>
            <a:ext cx="115570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0" noProof="0">
                <a:ln>
                  <a:noFill/>
                </a:ln>
                <a:solidFill>
                  <a:srgbClr val="003300"/>
                </a:solidFill>
                <a:effectLst/>
                <a:uLnTx/>
                <a:uFillTx/>
                <a:latin typeface="Times New Roman" charset="0"/>
                <a:ea typeface="华文宋体" charset="0"/>
                <a:cs typeface="华文宋体" charset="0"/>
              </a:rPr>
              <a:t>许</a:t>
            </a:r>
            <a:r>
              <a:rPr kumimoji="0" lang="zh-CN" altLang="en-US" sz="16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多开放派</a:t>
            </a:r>
            <a:endParaRPr kumimoji="0" lang="zh-CN" altLang="en-US" sz="16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24" name="Rectangle 63"/>
          <p:cNvSpPr>
            <a:spLocks noChangeArrowheads="1"/>
          </p:cNvSpPr>
          <p:nvPr/>
        </p:nvSpPr>
        <p:spPr bwMode="auto">
          <a:xfrm>
            <a:off x="303213" y="4225925"/>
            <a:ext cx="1017587"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华文宋体" charset="0"/>
                <a:cs typeface="华文宋体" charset="0"/>
              </a:rPr>
              <a:t>经</a:t>
            </a:r>
            <a:r>
              <a:rPr kumimoji="0" lang="zh-CN" altLang="en-US" sz="12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文的</a:t>
            </a:r>
            <a:r>
              <a:rPr kumimoji="0" lang="zh-CN" altLang="en-US" sz="1200" b="0" i="0" u="none" strike="noStrike" kern="1200" cap="none" spc="0" normalizeH="0" baseline="0" noProof="0">
                <a:ln>
                  <a:noFill/>
                </a:ln>
                <a:solidFill>
                  <a:srgbClr val="003300"/>
                </a:solidFill>
                <a:effectLst/>
                <a:uLnTx/>
                <a:uFillTx/>
                <a:latin typeface="Times New Roman" charset="0"/>
                <a:ea typeface="华文宋体" charset="0"/>
                <a:cs typeface="华文宋体" charset="0"/>
              </a:rPr>
              <a:t>说</a:t>
            </a:r>
            <a:r>
              <a:rPr kumimoji="0" lang="zh-CN" altLang="en-US" sz="1200" b="0"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法</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i</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25" name="Rectangle 64"/>
          <p:cNvSpPr>
            <a:spLocks noChangeArrowheads="1"/>
          </p:cNvSpPr>
          <p:nvPr/>
        </p:nvSpPr>
        <p:spPr bwMode="auto">
          <a:xfrm>
            <a:off x="1320800" y="4225925"/>
            <a:ext cx="1293813"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r>
              <a:rPr kumimoji="0" lang="zh-CN" altLang="en-US" sz="1000" b="1" i="0" u="none" strike="noStrike" kern="1200" cap="none" spc="0" normalizeH="0" baseline="0" noProof="0">
                <a:ln>
                  <a:noFill/>
                </a:ln>
                <a:solidFill>
                  <a:srgbClr val="003300"/>
                </a:solidFill>
                <a:effectLst/>
                <a:uLnTx/>
                <a:uFillTx/>
                <a:latin typeface="Times New Roman" charset="0"/>
                <a:ea typeface="华文宋体" charset="0"/>
                <a:cs typeface="华文宋体" charset="0"/>
              </a:rPr>
              <a:t>创</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15:13 ( 400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年</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使</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13:19-20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大概</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450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年</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 </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400 + 40 + 7 </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447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年</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出</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12:40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以色列之子</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r>
              <a:rPr kumimoji="0" lang="zh-CN" altLang="en-US" sz="1000" b="1" i="0" u="none" strike="noStrike" kern="1200" cap="none" spc="0" normalizeH="0" baseline="0" noProof="0">
                <a:ln>
                  <a:noFill/>
                </a:ln>
                <a:solidFill>
                  <a:srgbClr val="003300"/>
                </a:solidFill>
                <a:effectLst/>
                <a:uLnTx/>
                <a:uFillTx/>
                <a:latin typeface="Times New Roman" charset="0"/>
                <a:ea typeface="华文宋体" charset="0"/>
                <a:cs typeface="华文宋体" charset="0"/>
              </a:rPr>
              <a:t>说</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明</a:t>
            </a: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了当</a:t>
            </a:r>
            <a:r>
              <a:rPr kumimoji="0" lang="zh-CN" altLang="en-US" sz="1000" b="1" i="0" u="none" strike="noStrike" kern="1200" cap="none" spc="0" normalizeH="0" baseline="0" noProof="0">
                <a:ln>
                  <a:noFill/>
                </a:ln>
                <a:solidFill>
                  <a:srgbClr val="003300"/>
                </a:solidFill>
                <a:effectLst/>
                <a:uLnTx/>
                <a:uFillTx/>
                <a:latin typeface="Times New Roman" charset="0"/>
                <a:ea typeface="华文宋体" charset="0"/>
                <a:cs typeface="华文宋体" charset="0"/>
              </a:rPr>
              <a:t>时</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的基督教</a:t>
            </a: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r>
              <a:rPr kumimoji="0" lang="zh-CN" altLang="en-US" sz="1000" b="1" i="0" u="none" strike="noStrike" kern="1200" cap="none" spc="0" normalizeH="0" baseline="0" noProof="0">
                <a:ln>
                  <a:noFill/>
                </a:ln>
                <a:solidFill>
                  <a:srgbClr val="003300"/>
                </a:solidFill>
                <a:effectLst/>
                <a:uLnTx/>
                <a:uFillTx/>
                <a:latin typeface="Times New Roman" charset="0"/>
                <a:ea typeface="华文宋体" charset="0"/>
                <a:cs typeface="华文宋体" charset="0"/>
              </a:rPr>
              <a:t>创</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.35:10 (1875 </a:t>
            </a:r>
            <a:r>
              <a:rPr kumimoji="0" lang="zh-CN" altLang="en-US" sz="8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公元</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26" name="Rectangle 65"/>
          <p:cNvSpPr>
            <a:spLocks noChangeArrowheads="1"/>
          </p:cNvSpPr>
          <p:nvPr/>
        </p:nvSpPr>
        <p:spPr bwMode="auto">
          <a:xfrm>
            <a:off x="2614613" y="4225925"/>
            <a:ext cx="1065212"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根据</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MT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出</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12:40</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 圣</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经</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有</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时</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使用</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轮</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数</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a:t>
            </a:r>
            <a:r>
              <a:rPr kumimoji="0" lang="zh-CN" altLang="en-US" sz="1000" b="1" i="0" u="none" strike="noStrike" kern="1200" cap="none" spc="0" normalizeH="0" baseline="0" noProof="0">
                <a:ln>
                  <a:noFill/>
                </a:ln>
                <a:solidFill>
                  <a:srgbClr val="003300"/>
                </a:solidFill>
                <a:effectLst/>
                <a:uLnTx/>
                <a:uFillTx/>
                <a:latin typeface="Times New Roman" charset="0"/>
                <a:ea typeface="华文宋体" charset="0"/>
                <a:cs typeface="华文宋体" charset="0"/>
              </a:rPr>
              <a:t>请</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看下几</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页</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，以了解更多早日</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论</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点</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27" name="Rectangle 66"/>
          <p:cNvSpPr>
            <a:spLocks noChangeArrowheads="1"/>
          </p:cNvSpPr>
          <p:nvPr/>
        </p:nvSpPr>
        <p:spPr bwMode="auto">
          <a:xfrm>
            <a:off x="3679825" y="4225925"/>
            <a:ext cx="1233488"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根据</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MT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出</a:t>
            </a:r>
            <a:r>
              <a:rPr kumimoji="0" lang="en-US" altLang="ja-JP"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12:40</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在出：</a:t>
            </a: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1</a:t>
            </a:r>
            <a:r>
              <a:rPr kumimoji="0" lang="zh-CN" altLang="en-US" sz="1000" b="1" i="0" u="none" strike="noStrike" kern="1200" cap="none" spc="0" normalizeH="0" baseline="0" noProof="0">
                <a:ln>
                  <a:noFill/>
                </a:ln>
                <a:solidFill>
                  <a:srgbClr val="003300"/>
                </a:solidFill>
                <a:effectLst/>
                <a:uLnTx/>
                <a:uFillTx/>
                <a:latin typeface="Times New Roman" charset="0"/>
                <a:ea typeface="ヒラギノ明朝 ProN W3" charset="0"/>
                <a:cs typeface="ヒラギノ明朝 ProN W3" charset="0"/>
              </a:rPr>
              <a:t>里的</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国王是遵循</a:t>
            </a:r>
            <a:r>
              <a:rPr kumimoji="0" lang="en-US" altLang="zh-CN" sz="1000" b="0" i="0" u="none" strike="noStrike" kern="1200" cap="none" spc="0" normalizeH="0" baseline="0" noProof="0">
                <a:ln>
                  <a:noFill/>
                </a:ln>
                <a:solidFill>
                  <a:srgbClr val="003300"/>
                </a:solidFill>
                <a:effectLst/>
                <a:uLnTx/>
                <a:uFillTx/>
                <a:latin typeface="Times New Roman" charset="0"/>
                <a:ea typeface="MS PGothic" charset="0"/>
              </a:rPr>
              <a:t>Hyksos </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的当地他埃及人</a:t>
            </a:r>
            <a:endPar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他</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们</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日后的</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亚</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伯拉罕公</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约</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 </a:t>
            </a:r>
            <a:r>
              <a:rPr kumimoji="0" lang="en-US" altLang="zh-CN" sz="1000" b="0" i="0" u="none" strike="noStrike" kern="1200" cap="none" spc="0" normalizeH="0" baseline="0" noProof="0">
                <a:ln>
                  <a:noFill/>
                </a:ln>
                <a:solidFill>
                  <a:srgbClr val="003300"/>
                </a:solidFill>
                <a:effectLst/>
                <a:uLnTx/>
                <a:uFillTx/>
                <a:latin typeface="Times New Roman" charset="0"/>
                <a:ea typeface="MS PGothic" charset="0"/>
              </a:rPr>
              <a:t>1875</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年） ，以雅各</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进</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入埃及（ </a:t>
            </a:r>
            <a:r>
              <a:rPr kumimoji="0" lang="en-US" altLang="zh-CN" sz="1000" b="0" i="0" u="none" strike="noStrike" kern="1200" cap="none" spc="0" normalizeH="0" baseline="0" noProof="0">
                <a:ln>
                  <a:noFill/>
                </a:ln>
                <a:solidFill>
                  <a:srgbClr val="003300"/>
                </a:solidFill>
                <a:effectLst/>
                <a:uLnTx/>
                <a:uFillTx/>
                <a:latin typeface="Times New Roman" charset="0"/>
                <a:ea typeface="MS PGothic" charset="0"/>
              </a:rPr>
              <a:t>1660</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年）是</a:t>
            </a:r>
            <a:r>
              <a:rPr kumimoji="0" lang="en-US" altLang="zh-CN" sz="1000" b="0" i="0" u="none" strike="noStrike" kern="1200" cap="none" spc="0" normalizeH="0" baseline="0" noProof="0">
                <a:ln>
                  <a:noFill/>
                </a:ln>
                <a:solidFill>
                  <a:srgbClr val="003300"/>
                </a:solidFill>
                <a:effectLst/>
                <a:uLnTx/>
                <a:uFillTx/>
                <a:latin typeface="Times New Roman" charset="0"/>
                <a:ea typeface="MS PGothic" charset="0"/>
              </a:rPr>
              <a:t>215</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年。</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28" name="Rectangle 67"/>
          <p:cNvSpPr>
            <a:spLocks noChangeArrowheads="1"/>
          </p:cNvSpPr>
          <p:nvPr/>
        </p:nvSpPr>
        <p:spPr bwMode="auto">
          <a:xfrm>
            <a:off x="4913313" y="4225925"/>
            <a:ext cx="1106487"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考古支持</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销</a:t>
            </a:r>
            <a:r>
              <a:rPr kumimoji="0" lang="zh-CN" altLang="en-US" sz="1000" b="0" i="0" u="none" strike="noStrike" kern="1200" cap="none" spc="0" normalizeH="0" baseline="0" noProof="0">
                <a:ln>
                  <a:noFill/>
                </a:ln>
                <a:solidFill>
                  <a:srgbClr val="003300"/>
                </a:solidFill>
                <a:effectLst/>
                <a:uLnTx/>
                <a:uFillTx/>
                <a:latin typeface="Times New Roman" charset="0"/>
                <a:ea typeface="AppleGothic" charset="0"/>
                <a:cs typeface="AppleGothic" charset="0"/>
              </a:rPr>
              <a:t>毁</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一些迦南城市在</a:t>
            </a:r>
            <a:r>
              <a:rPr kumimoji="0" lang="en-US" altLang="zh-CN" sz="1000" b="0" i="0" u="none" strike="noStrike" kern="1200" cap="none" spc="0" normalizeH="0" baseline="0" noProof="0">
                <a:ln>
                  <a:noFill/>
                </a:ln>
                <a:solidFill>
                  <a:srgbClr val="003300"/>
                </a:solidFill>
                <a:effectLst/>
                <a:uLnTx/>
                <a:uFillTx/>
                <a:latin typeface="Times New Roman" charset="0"/>
                <a:ea typeface="MS PGothic" charset="0"/>
              </a:rPr>
              <a:t>13</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世</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纪</a:t>
            </a:r>
            <a:b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br>
            <a:b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b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a:t>
            </a:r>
            <a:r>
              <a:rPr kumimoji="0" lang="zh-CN" altLang="en-US" sz="1000" b="1" i="0" u="none" strike="noStrike" kern="1200" cap="none" spc="0" normalizeH="0" baseline="0" noProof="0">
                <a:ln>
                  <a:noFill/>
                </a:ln>
                <a:solidFill>
                  <a:srgbClr val="003300"/>
                </a:solidFill>
                <a:effectLst/>
                <a:uLnTx/>
                <a:uFillTx/>
                <a:latin typeface="Times New Roman" charset="0"/>
                <a:ea typeface="华文宋体" charset="0"/>
                <a:cs typeface="华文宋体" charset="0"/>
              </a:rPr>
              <a:t>请</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看下几</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页</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，以了解更多早日</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论</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点）</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29" name="Rectangle 68"/>
          <p:cNvSpPr>
            <a:spLocks noChangeArrowheads="1"/>
          </p:cNvSpPr>
          <p:nvPr/>
        </p:nvSpPr>
        <p:spPr bwMode="auto">
          <a:xfrm>
            <a:off x="6019800" y="4225925"/>
            <a:ext cx="1155700"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 拉美西斯城（ 出</a:t>
            </a:r>
            <a:r>
              <a:rPr kumimoji="0" lang="en-US" altLang="zh-CN" sz="1000" b="0" i="0" u="none" strike="noStrike" kern="1200" cap="none" spc="0" normalizeH="0" baseline="0" noProof="0">
                <a:ln>
                  <a:noFill/>
                </a:ln>
                <a:solidFill>
                  <a:srgbClr val="003300"/>
                </a:solidFill>
                <a:effectLst/>
                <a:uLnTx/>
                <a:uFillTx/>
                <a:latin typeface="Times New Roman" charset="0"/>
                <a:ea typeface="MS PGothic" charset="0"/>
              </a:rPr>
              <a:t> 1:11 </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 因拉美西斯二世的名字命名， 必</a:t>
            </a:r>
            <a:r>
              <a:rPr kumimoji="0" lang="zh-CN" altLang="en-US" sz="10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须</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是</a:t>
            </a:r>
            <a:r>
              <a:rPr kumimoji="0" lang="en-US" altLang="zh-CN" sz="1000" b="0" i="0" u="none" strike="noStrike" kern="1200" cap="none" spc="0" normalizeH="0" baseline="0" noProof="0">
                <a:ln>
                  <a:noFill/>
                </a:ln>
                <a:solidFill>
                  <a:srgbClr val="003300"/>
                </a:solidFill>
                <a:effectLst/>
                <a:uLnTx/>
                <a:uFillTx/>
                <a:latin typeface="Times New Roman" charset="0"/>
                <a:ea typeface="MS PGothic" charset="0"/>
              </a:rPr>
              <a:t>1300</a:t>
            </a:r>
            <a:r>
              <a:rPr kumimoji="0" lang="zh-CN" altLang="en-US" sz="1000" b="0" i="0" u="none" strike="noStrike" kern="1200" cap="none" spc="0" normalizeH="0" baseline="0" noProof="0">
                <a:ln>
                  <a:noFill/>
                </a:ln>
                <a:solidFill>
                  <a:srgbClr val="003300"/>
                </a:solidFill>
                <a:effectLst/>
                <a:uLnTx/>
                <a:uFillTx/>
                <a:latin typeface="Times New Roman" charset="0"/>
                <a:ea typeface="MS PGothic" charset="0"/>
              </a:rPr>
              <a:t>年）建成的，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Times New Roman" charset="0"/>
                <a:ea typeface="MS PGothic" charset="0"/>
                <a:cs typeface="Times New Roman" charset="0"/>
              </a:rPr>
              <a:t> </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cs typeface="Times New Roman" charset="0"/>
            </a:endParaRPr>
          </a:p>
        </p:txBody>
      </p:sp>
      <p:sp>
        <p:nvSpPr>
          <p:cNvPr id="408630" name="Text Box 69"/>
          <p:cNvSpPr txBox="1">
            <a:spLocks noChangeArrowheads="1"/>
          </p:cNvSpPr>
          <p:nvPr/>
        </p:nvSpPr>
        <p:spPr bwMode="auto">
          <a:xfrm>
            <a:off x="3962400" y="0"/>
            <a:ext cx="1143000" cy="730250"/>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400" b="1" i="0" u="none" strike="noStrike" kern="1200" cap="none" spc="0" normalizeH="0" baseline="0" noProof="0">
              <a:ln>
                <a:noFill/>
              </a:ln>
              <a:solidFill>
                <a:srgbClr val="F1F7E9"/>
              </a:solidFill>
              <a:effectLst/>
              <a:uLnTx/>
              <a:uFillTx/>
              <a:latin typeface="Liffo"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1F7E9"/>
                </a:solidFill>
                <a:effectLst/>
                <a:uLnTx/>
                <a:uFillTx/>
                <a:latin typeface="Liffo" charset="0"/>
                <a:ea typeface="MS PGothic" charset="0"/>
              </a:rPr>
              <a:t>215</a:t>
            </a:r>
            <a:r>
              <a:rPr kumimoji="0" lang="zh-CN" altLang="en-US" sz="1400" b="1" i="0" u="none" strike="noStrike" kern="1200" cap="none" spc="0" normalizeH="0" baseline="0" noProof="0">
                <a:ln>
                  <a:noFill/>
                </a:ln>
                <a:solidFill>
                  <a:srgbClr val="F1F7E9"/>
                </a:solidFill>
                <a:effectLst/>
                <a:uLnTx/>
                <a:uFillTx/>
                <a:latin typeface="Liffo" charset="0"/>
                <a:ea typeface="ヒラギノ明朝 ProN W3" charset="0"/>
                <a:cs typeface="ヒラギノ明朝 ProN W3" charset="0"/>
              </a:rPr>
              <a:t>年</a:t>
            </a:r>
            <a:endParaRPr kumimoji="0" lang="en-US" altLang="zh-CN" sz="1400" b="1" i="0" u="none" strike="noStrike" kern="1200" cap="none" spc="0" normalizeH="0" baseline="0" noProof="0">
              <a:ln>
                <a:noFill/>
              </a:ln>
              <a:solidFill>
                <a:srgbClr val="F1F7E9"/>
              </a:solidFill>
              <a:effectLst/>
              <a:uLnTx/>
              <a:uFillTx/>
              <a:latin typeface="Liffo"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1F7E9"/>
                </a:solidFill>
                <a:effectLst/>
                <a:uLnTx/>
                <a:uFillTx/>
                <a:latin typeface="Liffo" charset="0"/>
                <a:ea typeface="MS PGothic" charset="0"/>
                <a:cs typeface="Times New Roman" charset="0"/>
              </a:rPr>
              <a:t> </a:t>
            </a:r>
            <a:r>
              <a:rPr kumimoji="0" lang="zh-CN" altLang="en-US" sz="1400" b="0" i="0" u="none" strike="noStrike" kern="1200" cap="none" spc="0" normalizeH="0" baseline="0" noProof="0">
                <a:ln>
                  <a:noFill/>
                </a:ln>
                <a:solidFill>
                  <a:srgbClr val="F1F7E9"/>
                </a:solidFill>
                <a:effectLst/>
                <a:uLnTx/>
                <a:uFillTx/>
                <a:latin typeface="Times New Roman" charset="0"/>
                <a:ea typeface="MS PGothic" charset="0"/>
              </a:rPr>
              <a:t>逗留</a:t>
            </a:r>
            <a:endParaRPr kumimoji="0" lang="zh-CN" altLang="en-US" sz="1400" b="1" i="0" u="none" strike="noStrike" kern="1200" cap="none" spc="0" normalizeH="0" baseline="0" noProof="0">
              <a:ln>
                <a:noFill/>
              </a:ln>
              <a:solidFill>
                <a:srgbClr val="F1F7E9"/>
              </a:solidFill>
              <a:effectLst/>
              <a:uLnTx/>
              <a:uFillTx/>
              <a:latin typeface="Liffo" charset="0"/>
              <a:ea typeface="MS PGothic" charset="0"/>
            </a:endParaRPr>
          </a:p>
        </p:txBody>
      </p:sp>
      <p:sp>
        <p:nvSpPr>
          <p:cNvPr id="408631" name="Text Box 70"/>
          <p:cNvSpPr txBox="1">
            <a:spLocks noChangeArrowheads="1"/>
          </p:cNvSpPr>
          <p:nvPr/>
        </p:nvSpPr>
        <p:spPr bwMode="auto">
          <a:xfrm>
            <a:off x="5105400" y="79375"/>
            <a:ext cx="1143000" cy="549275"/>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400" b="1" i="0" u="none" strike="noStrike" kern="1200" cap="none" spc="0" normalizeH="0" baseline="0" noProof="0">
              <a:ln>
                <a:noFill/>
              </a:ln>
              <a:solidFill>
                <a:srgbClr val="F1F7E9"/>
              </a:solidFill>
              <a:effectLst/>
              <a:uLnTx/>
              <a:uFillTx/>
              <a:latin typeface="Liffo"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F1F7E9"/>
                </a:solidFill>
                <a:effectLst/>
                <a:uLnTx/>
                <a:uFillTx/>
                <a:latin typeface="Liffo" charset="0"/>
                <a:ea typeface="MS PGothic" charset="0"/>
              </a:rPr>
              <a:t>后期</a:t>
            </a:r>
          </a:p>
        </p:txBody>
      </p:sp>
      <p:sp>
        <p:nvSpPr>
          <p:cNvPr id="408632" name="Text Box 71"/>
          <p:cNvSpPr txBox="1">
            <a:spLocks noChangeArrowheads="1"/>
          </p:cNvSpPr>
          <p:nvPr/>
        </p:nvSpPr>
        <p:spPr bwMode="auto">
          <a:xfrm>
            <a:off x="6096000" y="168275"/>
            <a:ext cx="1404938" cy="36671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F1F7E9"/>
                </a:solidFill>
                <a:effectLst/>
                <a:uLnTx/>
                <a:uFillTx/>
                <a:latin typeface="Liffo" charset="0"/>
                <a:ea typeface="MS PGothic" charset="0"/>
              </a:rPr>
              <a:t>关</a:t>
            </a:r>
            <a:r>
              <a:rPr kumimoji="0" lang="zh-CN" altLang="en-US" sz="1800" b="1" i="0" u="none" strike="noStrike" kern="1200" cap="none" spc="0" normalizeH="0" baseline="0" noProof="0">
                <a:ln>
                  <a:noFill/>
                </a:ln>
                <a:solidFill>
                  <a:srgbClr val="F1F7E9"/>
                </a:solidFill>
                <a:effectLst/>
                <a:uLnTx/>
                <a:uFillTx/>
                <a:latin typeface="Liffo" charset="0"/>
                <a:ea typeface="华文细黑" charset="0"/>
                <a:cs typeface="华文细黑" charset="0"/>
              </a:rPr>
              <a:t>键</a:t>
            </a:r>
            <a:endParaRPr kumimoji="0" lang="zh-CN" altLang="en-US" sz="1800" b="1" i="0" u="none" strike="noStrike" kern="1200" cap="none" spc="0" normalizeH="0" baseline="0" noProof="0">
              <a:ln>
                <a:noFill/>
              </a:ln>
              <a:solidFill>
                <a:srgbClr val="F1F7E9"/>
              </a:solidFill>
              <a:effectLst/>
              <a:uLnTx/>
              <a:uFillTx/>
              <a:latin typeface="Liffo" charset="0"/>
              <a:ea typeface="MS PGothic" charset="0"/>
            </a:endParaRPr>
          </a:p>
        </p:txBody>
      </p:sp>
      <p:sp>
        <p:nvSpPr>
          <p:cNvPr id="48201" name="Text Box 73"/>
          <p:cNvSpPr txBox="1">
            <a:spLocks noChangeArrowheads="1"/>
          </p:cNvSpPr>
          <p:nvPr/>
        </p:nvSpPr>
        <p:spPr bwMode="auto">
          <a:xfrm>
            <a:off x="1735138" y="6553200"/>
            <a:ext cx="7504112" cy="274638"/>
          </a:xfrm>
          <a:prstGeom prst="rect">
            <a:avLst/>
          </a:prstGeom>
          <a:noFill/>
          <a:ln w="12700" cap="sq">
            <a:noFill/>
            <a:miter lim="800000"/>
            <a:headEnd type="none" w="sm" len="sm"/>
            <a:tailEnd type="none" w="sm" len="sm"/>
          </a:ln>
          <a:effectLst/>
        </p:spPr>
        <p:txBody>
          <a:bodyPr wrap="none">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zh-CN" sz="1200" b="0"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Correlate with my adaptation of John H. Walton, </a:t>
            </a:r>
            <a:r>
              <a:rPr kumimoji="1" lang="en-US" altLang="zh-CN" sz="1200" b="0" i="1"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Chronological and Background Charts of the OT</a:t>
            </a:r>
            <a:r>
              <a:rPr kumimoji="1" lang="en-US" altLang="zh-CN" sz="1200" b="0"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 2d ed., 99 </a:t>
            </a:r>
          </a:p>
        </p:txBody>
      </p:sp>
      <p:sp>
        <p:nvSpPr>
          <p:cNvPr id="408634" name="Rectangle 61"/>
          <p:cNvSpPr>
            <a:spLocks noChangeArrowheads="1"/>
          </p:cNvSpPr>
          <p:nvPr/>
        </p:nvSpPr>
        <p:spPr bwMode="auto">
          <a:xfrm>
            <a:off x="357188" y="2357438"/>
            <a:ext cx="928687"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0" noProof="0">
                <a:ln>
                  <a:noFill/>
                </a:ln>
                <a:solidFill>
                  <a:srgbClr val="003300"/>
                </a:solidFill>
                <a:effectLst/>
                <a:uLnTx/>
                <a:uFillTx/>
                <a:latin typeface="Times New Roman" charset="0"/>
                <a:ea typeface="MS PGothic" charset="0"/>
              </a:rPr>
              <a:t>奴隶制年数</a:t>
            </a:r>
            <a:br>
              <a:rPr kumimoji="0" lang="zh-CN" altLang="en-US" sz="1600" b="0" i="0" u="none" strike="noStrike" kern="1200" cap="none" spc="0" normalizeH="0" baseline="0" noProof="0">
                <a:ln>
                  <a:noFill/>
                </a:ln>
                <a:solidFill>
                  <a:srgbClr val="003300"/>
                </a:solidFill>
                <a:effectLst/>
                <a:uLnTx/>
                <a:uFillTx/>
                <a:latin typeface="Times New Roman" charset="0"/>
                <a:ea typeface="MS PGothic" charset="0"/>
              </a:rPr>
            </a:br>
            <a:endParaRPr kumimoji="0" lang="zh-CN" altLang="en-US" sz="16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08635" name="Rectangle 62"/>
          <p:cNvSpPr>
            <a:spLocks noChangeArrowheads="1"/>
          </p:cNvSpPr>
          <p:nvPr/>
        </p:nvSpPr>
        <p:spPr bwMode="auto">
          <a:xfrm>
            <a:off x="1571625" y="1857375"/>
            <a:ext cx="6413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Courier New" charset="0"/>
                <a:ea typeface="MS PGothic" charset="0"/>
              </a:rPr>
              <a:t>未指定</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5" name="Picture 2" descr="OMSSO008"/>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4648200" y="3287713"/>
            <a:ext cx="44958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6" name="Picture 3" descr="Slide1"/>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33718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7" name="Picture 4" descr="OMSSO083"/>
          <p:cNvPicPr>
            <a:picLocks noChangeAspect="1" noChangeArrowheads="1"/>
          </p:cNvPicPr>
          <p:nvPr/>
        </p:nvPicPr>
        <p:blipFill>
          <a:blip r:embed="rId5">
            <a:lum bright="-42000"/>
            <a:extLst>
              <a:ext uri="{28A0092B-C50C-407E-A947-70E740481C1C}">
                <a14:useLocalDpi xmlns:a14="http://schemas.microsoft.com/office/drawing/2010/main"/>
              </a:ext>
            </a:extLst>
          </a:blip>
          <a:srcRect/>
          <a:stretch>
            <a:fillRect/>
          </a:stretch>
        </p:blipFill>
        <p:spPr bwMode="auto">
          <a:xfrm>
            <a:off x="2514600" y="0"/>
            <a:ext cx="373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8" name="Picture 5" descr="Red Sea"/>
          <p:cNvPicPr>
            <a:picLocks noChangeAspect="1" noChangeArrowheads="1"/>
          </p:cNvPicPr>
          <p:nvPr/>
        </p:nvPicPr>
        <p:blipFill>
          <a:blip r:embed="rId6" cstate="screen">
            <a:lum bright="-24000"/>
            <a:extLst>
              <a:ext uri="{28A0092B-C50C-407E-A947-70E740481C1C}">
                <a14:useLocalDpi xmlns:a14="http://schemas.microsoft.com/office/drawing/2010/main"/>
              </a:ext>
            </a:extLst>
          </a:blip>
          <a:srcRect/>
          <a:stretch>
            <a:fillRect/>
          </a:stretch>
        </p:blipFill>
        <p:spPr bwMode="auto">
          <a:xfrm>
            <a:off x="6197600" y="0"/>
            <a:ext cx="294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9" name="Picture 6" descr="World Travel 051"/>
          <p:cNvPicPr>
            <a:picLocks noChangeAspect="1" noChangeArrowheads="1"/>
          </p:cNvPicPr>
          <p:nvPr/>
        </p:nvPicPr>
        <p:blipFill>
          <a:blip r:embed="rId7">
            <a:lum bright="-18000"/>
            <a:extLst>
              <a:ext uri="{28A0092B-C50C-407E-A947-70E740481C1C}">
                <a14:useLocalDpi xmlns:a14="http://schemas.microsoft.com/office/drawing/2010/main"/>
              </a:ext>
            </a:extLst>
          </a:blip>
          <a:srcRect/>
          <a:stretch>
            <a:fillRect/>
          </a:stretch>
        </p:blipFill>
        <p:spPr bwMode="auto">
          <a:xfrm>
            <a:off x="0" y="0"/>
            <a:ext cx="27447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60" name="Text Box 8"/>
          <p:cNvSpPr txBox="1">
            <a:spLocks noChangeArrowheads="1"/>
          </p:cNvSpPr>
          <p:nvPr/>
        </p:nvSpPr>
        <p:spPr bwMode="auto">
          <a:xfrm>
            <a:off x="1954213" y="1262063"/>
            <a:ext cx="5298245" cy="4524315"/>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3100-2686 </a:t>
            </a:r>
            <a:r>
              <a:rPr kumimoji="0" lang="zh-CN" alt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原始王朝时期</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2686-2181 </a:t>
            </a:r>
            <a:r>
              <a:rPr kumimoji="0" lang="zh-CN" alt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古王国</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2181-1991 </a:t>
            </a:r>
            <a:r>
              <a:rPr kumimoji="0" lang="zh-CN" alt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第一王国</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1991-1786 </a:t>
            </a:r>
            <a:r>
              <a:rPr kumimoji="0" lang="zh-CN" alt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中王国</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1786-1558 </a:t>
            </a:r>
            <a:r>
              <a:rPr kumimoji="0" lang="zh-CN" alt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第二王国</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1558-1085 </a:t>
            </a:r>
            <a:r>
              <a:rPr kumimoji="0" lang="zh-CN" alt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新王国</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1098-  333 </a:t>
            </a:r>
            <a:r>
              <a:rPr kumimoji="0" lang="zh-CN" alt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晚期王国</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  </a:t>
            </a:r>
            <a:r>
              <a:rPr kumimoji="0" lang="en-US" altLang="zh-CN"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333-         </a:t>
            </a:r>
            <a:r>
              <a:rPr kumimoji="0" lang="zh-CN" alt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亚历山大大帝</a:t>
            </a:r>
          </a:p>
        </p:txBody>
      </p:sp>
      <p:sp>
        <p:nvSpPr>
          <p:cNvPr id="202762" name="WordArt 10"/>
          <p:cNvSpPr>
            <a:spLocks noChangeArrowheads="1" noChangeShapeType="1" noTextEdit="1"/>
          </p:cNvSpPr>
          <p:nvPr/>
        </p:nvSpPr>
        <p:spPr bwMode="auto">
          <a:xfrm>
            <a:off x="152400" y="2286000"/>
            <a:ext cx="1676400" cy="558800"/>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亚伯拉罕</a:t>
            </a:r>
          </a:p>
        </p:txBody>
      </p:sp>
      <p:sp>
        <p:nvSpPr>
          <p:cNvPr id="202763" name="WordArt 11"/>
          <p:cNvSpPr>
            <a:spLocks noChangeArrowheads="1" noChangeShapeType="1" noTextEdit="1"/>
          </p:cNvSpPr>
          <p:nvPr/>
        </p:nvSpPr>
        <p:spPr bwMode="auto">
          <a:xfrm>
            <a:off x="152400" y="2946400"/>
            <a:ext cx="1676400" cy="5588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约瑟</a:t>
            </a:r>
          </a:p>
        </p:txBody>
      </p:sp>
      <p:sp>
        <p:nvSpPr>
          <p:cNvPr id="202764" name="WordArt 12"/>
          <p:cNvSpPr>
            <a:spLocks noChangeArrowheads="1" noChangeShapeType="1" noTextEdit="1"/>
          </p:cNvSpPr>
          <p:nvPr/>
        </p:nvSpPr>
        <p:spPr bwMode="auto">
          <a:xfrm>
            <a:off x="152400" y="3937000"/>
            <a:ext cx="1676400" cy="5588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摩西</a:t>
            </a:r>
          </a:p>
        </p:txBody>
      </p:sp>
      <p:sp>
        <p:nvSpPr>
          <p:cNvPr id="202765" name="Rectangle 13"/>
          <p:cNvSpPr>
            <a:spLocks noGrp="1" noChangeArrowheads="1"/>
          </p:cNvSpPr>
          <p:nvPr>
            <p:ph type="title" idx="4294967295"/>
          </p:nvPr>
        </p:nvSpPr>
        <p:spPr>
          <a:xfrm>
            <a:off x="0" y="283295"/>
            <a:ext cx="8305800" cy="769441"/>
          </a:xfrm>
          <a:solidFill>
            <a:srgbClr val="000000"/>
          </a:solidFill>
          <a:effectLst>
            <a:outerShdw blurRad="63500" dist="53882" dir="2700000" algn="ctr" rotWithShape="0">
              <a:schemeClr val="tx1">
                <a:alpha val="74998"/>
              </a:schemeClr>
            </a:outerShdw>
          </a:effectLst>
        </p:spPr>
        <p:txBody>
          <a:bodyPr wrap="square" anchor="t">
            <a:spAutoFit/>
          </a:bodyPr>
          <a:lstStyle/>
          <a:p>
            <a:pPr algn="ctr" eaLnBrk="1" hangingPunct="1">
              <a:spcBef>
                <a:spcPct val="50000"/>
              </a:spcBef>
              <a:defRPr/>
            </a:pPr>
            <a:r>
              <a:rPr kumimoji="0" lang="zh-CN" altLang="en-US" b="1" i="0" dirty="0">
                <a:solidFill>
                  <a:schemeClr val="bg1"/>
                </a:solidFill>
                <a:effectLst/>
                <a:ea typeface="+mj-ea"/>
                <a:cs typeface="+mj-cs"/>
              </a:rPr>
              <a:t>埃及历史</a:t>
            </a:r>
            <a:endParaRPr kumimoji="0" lang="en-US" b="1" i="0" dirty="0">
              <a:solidFill>
                <a:schemeClr val="bg1"/>
              </a:solidFill>
              <a:effectLst/>
              <a:ea typeface="+mj-ea"/>
              <a:cs typeface="+mj-cs"/>
            </a:endParaRPr>
          </a:p>
        </p:txBody>
      </p:sp>
      <p:sp>
        <p:nvSpPr>
          <p:cNvPr id="379915" name="Text Box 9"/>
          <p:cNvSpPr txBox="1">
            <a:spLocks noChangeArrowheads="1"/>
          </p:cNvSpPr>
          <p:nvPr/>
        </p:nvSpPr>
        <p:spPr bwMode="auto">
          <a:xfrm>
            <a:off x="7885113" y="0"/>
            <a:ext cx="1262062" cy="461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1F7E9"/>
                </a:solidFill>
                <a:effectLst/>
                <a:uLnTx/>
                <a:uFillTx/>
                <a:latin typeface="Arial" charset="0"/>
                <a:ea typeface="ＭＳ Ｐゴシック" charset="0"/>
              </a:rPr>
              <a:t>OTB 73</a:t>
            </a:r>
          </a:p>
        </p:txBody>
      </p:sp>
      <p:sp>
        <p:nvSpPr>
          <p:cNvPr id="13" name="WordArt 10"/>
          <p:cNvSpPr>
            <a:spLocks noChangeArrowheads="1" noChangeShapeType="1" noTextEdit="1"/>
          </p:cNvSpPr>
          <p:nvPr/>
        </p:nvSpPr>
        <p:spPr bwMode="auto">
          <a:xfrm>
            <a:off x="179512" y="1484784"/>
            <a:ext cx="1656184" cy="609029"/>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金字塔</a:t>
            </a:r>
            <a:endParaRPr kumimoji="0" 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endParaRPr>
          </a:p>
        </p:txBody>
      </p:sp>
    </p:spTree>
    <p:extLst>
      <p:ext uri="{BB962C8B-B14F-4D97-AF65-F5344CB8AC3E}">
        <p14:creationId xmlns:p14="http://schemas.microsoft.com/office/powerpoint/2010/main" val="2083686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762"/>
                                        </p:tgtEl>
                                        <p:attrNameLst>
                                          <p:attrName>style.visibility</p:attrName>
                                        </p:attrNameLst>
                                      </p:cBhvr>
                                      <p:to>
                                        <p:strVal val="visible"/>
                                      </p:to>
                                    </p:set>
                                    <p:animEffect transition="in" filter="fade">
                                      <p:cBhvr>
                                        <p:cTn id="12" dur="500"/>
                                        <p:tgtEl>
                                          <p:spTgt spid="2027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763"/>
                                        </p:tgtEl>
                                        <p:attrNameLst>
                                          <p:attrName>style.visibility</p:attrName>
                                        </p:attrNameLst>
                                      </p:cBhvr>
                                      <p:to>
                                        <p:strVal val="visible"/>
                                      </p:to>
                                    </p:set>
                                    <p:animEffect transition="in" filter="fade">
                                      <p:cBhvr>
                                        <p:cTn id="17" dur="500"/>
                                        <p:tgtEl>
                                          <p:spTgt spid="2027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764"/>
                                        </p:tgtEl>
                                        <p:attrNameLst>
                                          <p:attrName>style.visibility</p:attrName>
                                        </p:attrNameLst>
                                      </p:cBhvr>
                                      <p:to>
                                        <p:strVal val="visible"/>
                                      </p:to>
                                    </p:set>
                                    <p:animEffect transition="in" filter="fade">
                                      <p:cBhvr>
                                        <p:cTn id="22" dur="500"/>
                                        <p:tgtEl>
                                          <p:spTgt spid="20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2" grpId="0" animBg="1"/>
      <p:bldP spid="202763" grpId="0" animBg="1"/>
      <p:bldP spid="202764"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pic>
        <p:nvPicPr>
          <p:cNvPr id="410626" name="Picture 153" descr="crossingreds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0"/>
            <a:ext cx="39243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627" name="Text Box 4"/>
          <p:cNvSpPr txBox="1">
            <a:spLocks noChangeArrowheads="1"/>
          </p:cNvSpPr>
          <p:nvPr/>
        </p:nvSpPr>
        <p:spPr bwMode="auto">
          <a:xfrm>
            <a:off x="8451850" y="0"/>
            <a:ext cx="69215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MS PGothic" charset="0"/>
              </a:rPr>
              <a:t>109</a:t>
            </a:r>
          </a:p>
        </p:txBody>
      </p:sp>
      <p:sp>
        <p:nvSpPr>
          <p:cNvPr id="46232" name="Rectangle 152"/>
          <p:cNvSpPr>
            <a:spLocks noGrp="1" noChangeArrowheads="1"/>
          </p:cNvSpPr>
          <p:nvPr>
            <p:ph type="title"/>
          </p:nvPr>
        </p:nvSpPr>
        <p:spPr>
          <a:xfrm>
            <a:off x="5257800" y="4419600"/>
            <a:ext cx="3886200" cy="1447800"/>
          </a:xfrm>
          <a:solidFill>
            <a:srgbClr val="000000"/>
          </a:solidFill>
        </p:spPr>
        <p:txBody>
          <a:bodyPr/>
          <a:lstStyle/>
          <a:p>
            <a:pPr algn="ctr">
              <a:defRPr/>
            </a:pPr>
            <a:r>
              <a:rPr lang="zh-CN" altLang="en-US" sz="4000" b="1">
                <a:effectLst>
                  <a:outerShdw blurRad="38100" dist="38100" dir="2700000" algn="tl">
                    <a:srgbClr val="366B1B"/>
                  </a:outerShdw>
                </a:effectLst>
                <a:latin typeface="Times New Roman" charset="0"/>
                <a:ea typeface="MS PGothic" charset="0"/>
                <a:cs typeface="MS PGothic" charset="0"/>
              </a:rPr>
              <a:t>较早出埃及时间的</a:t>
            </a:r>
            <a:r>
              <a:rPr lang="zh-CN" altLang="en-US" sz="4000" b="1">
                <a:effectLst>
                  <a:outerShdw blurRad="38100" dist="38100" dir="2700000" algn="tl">
                    <a:srgbClr val="366B1B"/>
                  </a:outerShdw>
                </a:effectLst>
                <a:latin typeface="Times New Roman" charset="0"/>
                <a:ea typeface="华文细黑" charset="0"/>
                <a:cs typeface="华文细黑" charset="0"/>
              </a:rPr>
              <a:t>证</a:t>
            </a:r>
            <a:r>
              <a:rPr lang="zh-CN" altLang="en-US" sz="4000" b="1">
                <a:effectLst>
                  <a:outerShdw blurRad="38100" dist="38100" dir="2700000" algn="tl">
                    <a:srgbClr val="366B1B"/>
                  </a:outerShdw>
                </a:effectLst>
                <a:latin typeface="Times New Roman" charset="0"/>
                <a:ea typeface="MS PGothic" charset="0"/>
                <a:cs typeface="MS PGothic" charset="0"/>
              </a:rPr>
              <a:t>据</a:t>
            </a:r>
          </a:p>
        </p:txBody>
      </p:sp>
      <p:sp>
        <p:nvSpPr>
          <p:cNvPr id="46234" name="Text Box 154"/>
          <p:cNvSpPr txBox="1">
            <a:spLocks noChangeArrowheads="1"/>
          </p:cNvSpPr>
          <p:nvPr/>
        </p:nvSpPr>
        <p:spPr bwMode="auto">
          <a:xfrm>
            <a:off x="5356225" y="5943600"/>
            <a:ext cx="3787775" cy="825500"/>
          </a:xfrm>
          <a:prstGeom prst="rect">
            <a:avLst/>
          </a:prstGeom>
          <a:noFill/>
          <a:ln w="12700" cap="sq">
            <a:noFill/>
            <a:miter lim="800000"/>
            <a:headEnd type="none" w="sm" len="sm"/>
            <a:tailEnd type="none" w="sm" len="sm"/>
          </a:ln>
          <a:effectLst/>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John H. Walton, </a:t>
            </a:r>
            <a:r>
              <a:rPr kumimoji="1" lang="en-US" altLang="zh-CN" sz="1600" b="1" i="1"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Chronological and Background Charts of the OT</a:t>
            </a: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 </a:t>
            </a:r>
            <a:b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b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2d ed., 102-3</a:t>
            </a:r>
          </a:p>
        </p:txBody>
      </p:sp>
      <p:pic>
        <p:nvPicPr>
          <p:cNvPr id="410630" name="Picture 146"/>
          <p:cNvPicPr>
            <a:picLocks noChangeAspect="1" noChangeArrowheads="1"/>
          </p:cNvPicPr>
          <p:nvPr/>
        </p:nvPicPr>
        <p:blipFill>
          <a:blip r:embed="rId4" cstate="screen">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a:stretch>
            <a:fillRect/>
          </a:stretch>
        </p:blipFill>
        <p:spPr bwMode="auto">
          <a:xfrm>
            <a:off x="0" y="0"/>
            <a:ext cx="5276850" cy="6819900"/>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410631" name="TextBox 6"/>
          <p:cNvSpPr txBox="1">
            <a:spLocks noChangeArrowheads="1"/>
          </p:cNvSpPr>
          <p:nvPr/>
        </p:nvSpPr>
        <p:spPr bwMode="auto">
          <a:xfrm>
            <a:off x="0" y="0"/>
            <a:ext cx="2571750" cy="4572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rPr>
              <a:t>十五世</a:t>
            </a:r>
            <a:r>
              <a:rPr kumimoji="0" lang="zh-CN" altLang="en-US" sz="2400" b="0" i="0" u="none" strike="noStrike" kern="1200" cap="none" spc="0" normalizeH="0" baseline="0" noProof="0">
                <a:ln>
                  <a:noFill/>
                </a:ln>
                <a:solidFill>
                  <a:srgbClr val="F1F7E9"/>
                </a:solidFill>
                <a:effectLst/>
                <a:uLnTx/>
                <a:uFillTx/>
                <a:latin typeface="Times New Roman" charset="0"/>
                <a:ea typeface="华文细黑" charset="0"/>
                <a:cs typeface="华文细黑" charset="0"/>
              </a:rPr>
              <a:t>纪证</a:t>
            </a:r>
            <a:r>
              <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rPr>
              <a:t>据</a:t>
            </a:r>
          </a:p>
        </p:txBody>
      </p:sp>
      <p:sp>
        <p:nvSpPr>
          <p:cNvPr id="410632" name="TextBox 7"/>
          <p:cNvSpPr txBox="1">
            <a:spLocks noChangeArrowheads="1"/>
          </p:cNvSpPr>
          <p:nvPr/>
        </p:nvSpPr>
        <p:spPr bwMode="auto">
          <a:xfrm>
            <a:off x="2643188" y="0"/>
            <a:ext cx="2571750" cy="4572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rPr>
              <a:t>十三世</a:t>
            </a:r>
            <a:r>
              <a:rPr kumimoji="0" lang="zh-CN" altLang="en-US" sz="2400" b="0" i="0" u="none" strike="noStrike" kern="1200" cap="none" spc="0" normalizeH="0" baseline="0" noProof="0">
                <a:ln>
                  <a:noFill/>
                </a:ln>
                <a:solidFill>
                  <a:srgbClr val="F1F7E9"/>
                </a:solidFill>
                <a:effectLst/>
                <a:uLnTx/>
                <a:uFillTx/>
                <a:latin typeface="Times New Roman" charset="0"/>
                <a:ea typeface="华文细黑" charset="0"/>
                <a:cs typeface="华文细黑" charset="0"/>
              </a:rPr>
              <a:t>纪</a:t>
            </a:r>
            <a:r>
              <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rPr>
              <a:t>反</a:t>
            </a:r>
            <a:r>
              <a:rPr kumimoji="0" lang="zh-CN" altLang="en-US" sz="2400" b="0" i="0" u="none" strike="noStrike" kern="1200" cap="none" spc="0" normalizeH="0" baseline="0" noProof="0">
                <a:ln>
                  <a:noFill/>
                </a:ln>
                <a:solidFill>
                  <a:srgbClr val="F1F7E9"/>
                </a:solidFill>
                <a:effectLst/>
                <a:uLnTx/>
                <a:uFillTx/>
                <a:latin typeface="Times New Roman" charset="0"/>
                <a:ea typeface="华文细黑" charset="0"/>
                <a:cs typeface="华文细黑" charset="0"/>
              </a:rPr>
              <a:t>驳</a:t>
            </a:r>
            <a:endPar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endParaRPr>
          </a:p>
        </p:txBody>
      </p:sp>
      <p:sp>
        <p:nvSpPr>
          <p:cNvPr id="410633" name="TextBox 8"/>
          <p:cNvSpPr txBox="1">
            <a:spLocks noChangeArrowheads="1"/>
          </p:cNvSpPr>
          <p:nvPr/>
        </p:nvSpPr>
        <p:spPr bwMode="auto">
          <a:xfrm>
            <a:off x="142875" y="500063"/>
            <a:ext cx="2428875" cy="639762"/>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列王</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纪</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上</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6:1</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指定四百八十年从逃亡到所</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罗</a:t>
            </a:r>
            <a:r>
              <a:rPr kumimoji="0" lang="zh-CN" altLang="en-US" sz="1200" b="0" i="0" u="none" strike="noStrike" kern="1200" cap="none" spc="0" normalizeH="0" baseline="0" noProof="0">
                <a:ln>
                  <a:noFill/>
                </a:ln>
                <a:solidFill>
                  <a:srgbClr val="000000"/>
                </a:solidFill>
                <a:effectLst/>
                <a:uLnTx/>
                <a:uFillTx/>
                <a:latin typeface="Times New Roman" charset="0"/>
                <a:ea typeface="ヒラギノ角ゴ ProN W3" charset="0"/>
                <a:cs typeface="ヒラギノ角ゴ ProN W3" charset="0"/>
              </a:rPr>
              <a:t>门</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的奉献神殿。奉献是</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966 </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这</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使得</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1446</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年的外流。</a:t>
            </a:r>
          </a:p>
        </p:txBody>
      </p:sp>
      <p:sp>
        <p:nvSpPr>
          <p:cNvPr id="410634" name="TextBox 9"/>
          <p:cNvSpPr txBox="1">
            <a:spLocks noChangeArrowheads="1"/>
          </p:cNvSpPr>
          <p:nvPr/>
        </p:nvSpPr>
        <p:spPr bwMode="auto">
          <a:xfrm>
            <a:off x="2786063" y="500063"/>
            <a:ext cx="2428875" cy="639762"/>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480</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年有可能是</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12</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代（ </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12x40 = 480 </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 。</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实际</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上，一代是大</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约</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25</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年，使</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实际</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年数</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为</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300 </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a:t>
            </a:r>
          </a:p>
        </p:txBody>
      </p:sp>
      <p:sp>
        <p:nvSpPr>
          <p:cNvPr id="410635" name="TextBox 10"/>
          <p:cNvSpPr txBox="1">
            <a:spLocks noChangeArrowheads="1"/>
          </p:cNvSpPr>
          <p:nvPr/>
        </p:nvSpPr>
        <p:spPr bwMode="auto">
          <a:xfrm>
            <a:off x="142875" y="1214438"/>
            <a:ext cx="2428875" cy="822325"/>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。“梦石碑”上的</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图</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特摩斯四使</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狮</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身人面像的</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证</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据表明，</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图</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特摩斯是不合法的王位</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继</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承人。将是合乎</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逻辑</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的</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长</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子因瘟疫而病死。</a:t>
            </a:r>
          </a:p>
        </p:txBody>
      </p:sp>
      <p:sp>
        <p:nvSpPr>
          <p:cNvPr id="410636" name="TextBox 11"/>
          <p:cNvSpPr txBox="1">
            <a:spLocks noChangeArrowheads="1"/>
          </p:cNvSpPr>
          <p:nvPr/>
        </p:nvSpPr>
        <p:spPr bwMode="auto">
          <a:xfrm>
            <a:off x="2714625" y="5357813"/>
            <a:ext cx="2428875" cy="639762"/>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“哈比</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鲁</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绝</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不能等同于以色列人。</a:t>
            </a: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10637" name="TextBox 12"/>
          <p:cNvSpPr txBox="1">
            <a:spLocks noChangeArrowheads="1"/>
          </p:cNvSpPr>
          <p:nvPr/>
        </p:nvSpPr>
        <p:spPr bwMode="auto">
          <a:xfrm>
            <a:off x="2714625" y="6072188"/>
            <a:ext cx="2428875" cy="639762"/>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与重叠和理解象征性的</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时间</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跨度，可以安装以下</a:t>
            </a: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10638" name="TextBox 13"/>
          <p:cNvSpPr txBox="1">
            <a:spLocks noChangeArrowheads="1"/>
          </p:cNvSpPr>
          <p:nvPr/>
        </p:nvSpPr>
        <p:spPr bwMode="auto">
          <a:xfrm>
            <a:off x="142875" y="6072188"/>
            <a:ext cx="2428875" cy="639762"/>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在士</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师记</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里，</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时间</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分配甚至重叠，不能被</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压缩</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到一个半世</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纪</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允</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许</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由一个</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13</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世</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纪</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的外流。</a:t>
            </a:r>
          </a:p>
        </p:txBody>
      </p:sp>
      <p:sp>
        <p:nvSpPr>
          <p:cNvPr id="410639" name="TextBox 14"/>
          <p:cNvSpPr txBox="1">
            <a:spLocks noChangeArrowheads="1"/>
          </p:cNvSpPr>
          <p:nvPr/>
        </p:nvSpPr>
        <p:spPr bwMode="auto">
          <a:xfrm>
            <a:off x="142875" y="5286375"/>
            <a:ext cx="2428875" cy="639763"/>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在阿</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玛</a:t>
            </a:r>
            <a:r>
              <a:rPr kumimoji="0" lang="zh-CN" altLang="en-US" sz="1200" b="0" i="0" u="none" strike="noStrike" kern="1200" cap="none" spc="0" normalizeH="0" baseline="0" noProof="0">
                <a:ln>
                  <a:noFill/>
                </a:ln>
                <a:solidFill>
                  <a:srgbClr val="000000"/>
                </a:solidFill>
                <a:effectLst/>
                <a:uLnTx/>
                <a:uFillTx/>
                <a:latin typeface="Times New Roman" charset="0"/>
                <a:ea typeface="ヒラギノ角ゴ ProN W3" charset="0"/>
                <a:cs typeface="ヒラギノ角ゴ ProN W3" charset="0"/>
              </a:rPr>
              <a:t>尔</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纳</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片（ </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1440 </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讲</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述的</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动荡</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所造成的“哈比</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鲁</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 。</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这</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本来是犹太人，可能</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归</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入一般</a:t>
            </a:r>
            <a:r>
              <a:rPr kumimoji="0" lang="zh-CN" altLang="en-US" sz="1200" b="0" i="0" u="none" strike="noStrike" kern="1200" cap="none" spc="0" normalizeH="0" baseline="0" noProof="0">
                <a:ln>
                  <a:noFill/>
                </a:ln>
                <a:solidFill>
                  <a:srgbClr val="000000"/>
                </a:solidFill>
                <a:effectLst/>
                <a:uLnTx/>
                <a:uFillTx/>
                <a:latin typeface="Times New Roman" charset="0"/>
                <a:ea typeface="ヒラギノ角ゴ ProN W3" charset="0"/>
                <a:cs typeface="ヒラギノ角ゴ ProN W3" charset="0"/>
              </a:rPr>
              <a:t>类别</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a:t>
            </a: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10640" name="TextBox 15"/>
          <p:cNvSpPr txBox="1">
            <a:spLocks noChangeArrowheads="1"/>
          </p:cNvSpPr>
          <p:nvPr/>
        </p:nvSpPr>
        <p:spPr bwMode="auto">
          <a:xfrm>
            <a:off x="142875" y="4500563"/>
            <a:ext cx="2428875" cy="822325"/>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Merneptah</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石碑 （</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1200</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）上提到以色列的名字，他</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们</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必</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须</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已存在了很</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长</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一段</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时间</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的埃及人接受他</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们</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作</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为</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一个民族。</a:t>
            </a:r>
          </a:p>
        </p:txBody>
      </p:sp>
      <p:sp>
        <p:nvSpPr>
          <p:cNvPr id="410641" name="TextBox 16"/>
          <p:cNvSpPr txBox="1">
            <a:spLocks noChangeArrowheads="1"/>
          </p:cNvSpPr>
          <p:nvPr/>
        </p:nvSpPr>
        <p:spPr bwMode="auto">
          <a:xfrm>
            <a:off x="142875" y="3714750"/>
            <a:ext cx="2428875" cy="701675"/>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000000"/>
                </a:solidFill>
                <a:effectLst/>
                <a:uLnTx/>
                <a:uFillTx/>
                <a:latin typeface="Times New Roman" charset="0"/>
                <a:ea typeface="MS PGothic" charset="0"/>
              </a:rPr>
              <a:t>在</a:t>
            </a:r>
            <a:r>
              <a:rPr kumimoji="0" lang="zh-CN" altLang="en-US" sz="10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过</a:t>
            </a:r>
            <a:r>
              <a:rPr kumimoji="0" lang="zh-CN" altLang="en-US" sz="1000" b="0" i="0" u="none" strike="noStrike" kern="1200" cap="none" spc="0" normalizeH="0" baseline="0" noProof="0">
                <a:ln>
                  <a:noFill/>
                </a:ln>
                <a:solidFill>
                  <a:srgbClr val="000000"/>
                </a:solidFill>
                <a:effectLst/>
                <a:uLnTx/>
                <a:uFillTx/>
                <a:latin typeface="Times New Roman" charset="0"/>
                <a:ea typeface="MS PGothic" charset="0"/>
              </a:rPr>
              <a:t>去的水平</a:t>
            </a:r>
            <a:r>
              <a:rPr kumimoji="0" lang="en-US" altLang="zh-CN" sz="1000" b="0" i="0" u="none" strike="noStrike" kern="1200" cap="none" spc="0" normalizeH="0" baseline="0" noProof="0">
                <a:ln>
                  <a:noFill/>
                </a:ln>
                <a:solidFill>
                  <a:srgbClr val="000000"/>
                </a:solidFill>
                <a:effectLst/>
                <a:uLnTx/>
                <a:uFillTx/>
                <a:latin typeface="Times New Roman" charset="0"/>
                <a:ea typeface="MS PGothic" charset="0"/>
              </a:rPr>
              <a:t>Hazor </a:t>
            </a:r>
            <a:r>
              <a:rPr kumimoji="0" lang="zh-CN" altLang="en-US" sz="1000" b="0" i="0" u="none" strike="noStrike" kern="1200" cap="none" spc="0" normalizeH="0" baseline="0" noProof="0">
                <a:ln>
                  <a:noFill/>
                </a:ln>
                <a:solidFill>
                  <a:srgbClr val="000000"/>
                </a:solidFill>
                <a:effectLst/>
                <a:uLnTx/>
                <a:uFillTx/>
                <a:latin typeface="Times New Roman" charset="0"/>
                <a:ea typeface="MS PGothic" charset="0"/>
              </a:rPr>
              <a:t>，抹去了巴拉克和德博拉，包含</a:t>
            </a:r>
            <a:r>
              <a:rPr kumimoji="0" lang="en-US" altLang="zh-CN" sz="1000" b="0" i="0" u="none" strike="noStrike" kern="1200" cap="none" spc="0" normalizeH="0" baseline="0" noProof="0">
                <a:ln>
                  <a:noFill/>
                </a:ln>
                <a:solidFill>
                  <a:srgbClr val="000000"/>
                </a:solidFill>
                <a:effectLst/>
                <a:uLnTx/>
                <a:uFillTx/>
                <a:latin typeface="Times New Roman" charset="0"/>
                <a:ea typeface="MS PGothic" charset="0"/>
              </a:rPr>
              <a:t>Mycenana IIIB</a:t>
            </a:r>
            <a:r>
              <a:rPr kumimoji="0" lang="zh-CN" altLang="en-US" sz="1000" b="0" i="0" u="none" strike="noStrike" kern="1200" cap="none" spc="0" normalizeH="0" baseline="0" noProof="0">
                <a:ln>
                  <a:noFill/>
                </a:ln>
                <a:solidFill>
                  <a:srgbClr val="000000"/>
                </a:solidFill>
                <a:effectLst/>
                <a:uLnTx/>
                <a:uFillTx/>
                <a:latin typeface="Times New Roman" charset="0"/>
                <a:ea typeface="MS PGothic" charset="0"/>
              </a:rPr>
              <a:t>部陶器</a:t>
            </a:r>
            <a:r>
              <a:rPr kumimoji="0" lang="en-US" altLang="zh-CN" sz="1000" b="0" i="0" u="none" strike="noStrike" kern="1200" cap="none" spc="0" normalizeH="0" baseline="0" noProof="0">
                <a:ln>
                  <a:noFill/>
                </a:ln>
                <a:solidFill>
                  <a:srgbClr val="000000"/>
                </a:solidFill>
                <a:effectLst/>
                <a:uLnTx/>
                <a:uFillTx/>
                <a:latin typeface="Times New Roman" charset="0"/>
                <a:ea typeface="MS PGothic" charset="0"/>
              </a:rPr>
              <a:t>;</a:t>
            </a:r>
            <a:r>
              <a:rPr kumimoji="0" lang="zh-CN" altLang="en-US" sz="10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这</a:t>
            </a:r>
            <a:r>
              <a:rPr kumimoji="0" lang="zh-CN" altLang="en-US" sz="1000" b="0" i="0" u="none" strike="noStrike" kern="1200" cap="none" spc="0" normalizeH="0" baseline="0" noProof="0">
                <a:ln>
                  <a:noFill/>
                </a:ln>
                <a:solidFill>
                  <a:srgbClr val="000000"/>
                </a:solidFill>
                <a:effectLst/>
                <a:uLnTx/>
                <a:uFillTx/>
                <a:latin typeface="Times New Roman" charset="0"/>
                <a:ea typeface="MS PGothic" charset="0"/>
              </a:rPr>
              <a:t>就要求，在最近的一个日期在</a:t>
            </a:r>
            <a:r>
              <a:rPr kumimoji="0" lang="en-US" altLang="zh-CN" sz="1000" b="0" i="0" u="none" strike="noStrike" kern="1200" cap="none" spc="0" normalizeH="0" baseline="0" noProof="0">
                <a:ln>
                  <a:noFill/>
                </a:ln>
                <a:solidFill>
                  <a:srgbClr val="000000"/>
                </a:solidFill>
                <a:effectLst/>
                <a:uLnTx/>
                <a:uFillTx/>
                <a:latin typeface="Times New Roman" charset="0"/>
                <a:ea typeface="MS PGothic" charset="0"/>
              </a:rPr>
              <a:t>13</a:t>
            </a:r>
            <a:r>
              <a:rPr kumimoji="0" lang="zh-CN" altLang="en-US" sz="1000" b="0" i="0" u="none" strike="noStrike" kern="1200" cap="none" spc="0" normalizeH="0" baseline="0" noProof="0">
                <a:ln>
                  <a:noFill/>
                </a:ln>
                <a:solidFill>
                  <a:srgbClr val="000000"/>
                </a:solidFill>
                <a:effectLst/>
                <a:uLnTx/>
                <a:uFillTx/>
                <a:latin typeface="Times New Roman" charset="0"/>
                <a:ea typeface="MS PGothic" charset="0"/>
              </a:rPr>
              <a:t>世</a:t>
            </a:r>
            <a:r>
              <a:rPr kumimoji="0" lang="zh-CN" altLang="en-US" sz="10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纪</a:t>
            </a:r>
            <a:r>
              <a:rPr kumimoji="0" lang="zh-CN" altLang="en-US" sz="1000" b="0" i="0" u="none" strike="noStrike" kern="1200" cap="none" spc="0" normalizeH="0" baseline="0" noProof="0">
                <a:ln>
                  <a:noFill/>
                </a:ln>
                <a:solidFill>
                  <a:srgbClr val="000000"/>
                </a:solidFill>
                <a:effectLst/>
                <a:uLnTx/>
                <a:uFillTx/>
                <a:latin typeface="Times New Roman" charset="0"/>
                <a:ea typeface="MS PGothic" charset="0"/>
              </a:rPr>
              <a:t>后期。</a:t>
            </a:r>
            <a:r>
              <a:rPr kumimoji="0" lang="zh-CN" altLang="en-US" sz="10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这</a:t>
            </a:r>
            <a:r>
              <a:rPr kumimoji="0" lang="zh-CN" altLang="en-US" sz="1000" b="0" i="0" u="none" strike="noStrike" kern="1200" cap="none" spc="0" normalizeH="0" baseline="0" noProof="0">
                <a:ln>
                  <a:noFill/>
                </a:ln>
                <a:solidFill>
                  <a:srgbClr val="000000"/>
                </a:solidFill>
                <a:effectLst/>
                <a:uLnTx/>
                <a:uFillTx/>
                <a:latin typeface="Times New Roman" charset="0"/>
                <a:ea typeface="MS PGothic" charset="0"/>
              </a:rPr>
              <a:t>推</a:t>
            </a:r>
            <a:r>
              <a:rPr kumimoji="0" lang="zh-CN" altLang="en-US" sz="10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动</a:t>
            </a:r>
            <a:r>
              <a:rPr kumimoji="0" lang="zh-CN" altLang="en-US" sz="1000" b="0" i="0" u="none" strike="noStrike" kern="1200" cap="none" spc="0" normalizeH="0" baseline="0" noProof="0">
                <a:ln>
                  <a:noFill/>
                </a:ln>
                <a:solidFill>
                  <a:srgbClr val="000000"/>
                </a:solidFill>
                <a:effectLst/>
                <a:uLnTx/>
                <a:uFillTx/>
                <a:latin typeface="Times New Roman" charset="0"/>
                <a:ea typeface="MS PGothic" charset="0"/>
              </a:rPr>
              <a:t>出埃及</a:t>
            </a:r>
            <a:r>
              <a:rPr kumimoji="0" lang="zh-CN" altLang="en-US" sz="10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记</a:t>
            </a:r>
            <a:r>
              <a:rPr kumimoji="0" lang="zh-CN" altLang="en-US" sz="1000" b="0" i="0" u="none" strike="noStrike" kern="1200" cap="none" spc="0" normalizeH="0" baseline="0" noProof="0">
                <a:ln>
                  <a:noFill/>
                </a:ln>
                <a:solidFill>
                  <a:srgbClr val="000000"/>
                </a:solidFill>
                <a:effectLst/>
                <a:uLnTx/>
                <a:uFillTx/>
                <a:latin typeface="Times New Roman" charset="0"/>
                <a:ea typeface="MS PGothic" charset="0"/>
              </a:rPr>
              <a:t>要早得多。</a:t>
            </a:r>
          </a:p>
        </p:txBody>
      </p:sp>
      <p:sp>
        <p:nvSpPr>
          <p:cNvPr id="410642" name="TextBox 17"/>
          <p:cNvSpPr txBox="1">
            <a:spLocks noChangeArrowheads="1"/>
          </p:cNvSpPr>
          <p:nvPr/>
        </p:nvSpPr>
        <p:spPr bwMode="auto">
          <a:xfrm>
            <a:off x="142875" y="2857500"/>
            <a:ext cx="2428875" cy="822325"/>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支持圣</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经</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年表摩西，法老</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统</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治必</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须</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有超</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过</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40</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年。摩西留在</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旷</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野，直到法老死亡。只有</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2</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可能性：</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图</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特摩斯三世，拉美西斯本人</a:t>
            </a:r>
          </a:p>
        </p:txBody>
      </p:sp>
      <p:sp>
        <p:nvSpPr>
          <p:cNvPr id="410643" name="TextBox 18"/>
          <p:cNvSpPr txBox="1">
            <a:spLocks noChangeArrowheads="1"/>
          </p:cNvSpPr>
          <p:nvPr/>
        </p:nvSpPr>
        <p:spPr bwMode="auto">
          <a:xfrm>
            <a:off x="142875" y="2143125"/>
            <a:ext cx="2428875" cy="639763"/>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在士</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师记</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里，</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Jephthah</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说</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明了当</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时</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与征服相隔了</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300</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年。</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这</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是</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15</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世</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纪</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初埃及的</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说</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法。</a:t>
            </a:r>
          </a:p>
        </p:txBody>
      </p:sp>
      <p:sp>
        <p:nvSpPr>
          <p:cNvPr id="410644" name="TextBox 19"/>
          <p:cNvSpPr txBox="1">
            <a:spLocks noChangeArrowheads="1"/>
          </p:cNvSpPr>
          <p:nvPr/>
        </p:nvSpPr>
        <p:spPr bwMode="auto">
          <a:xfrm>
            <a:off x="2786063" y="1285875"/>
            <a:ext cx="2428875" cy="639763"/>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只是其中一个可能性。没有</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证</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据</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证</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明法王之</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长</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子死于瘟疫。</a:t>
            </a: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10645" name="TextBox 20"/>
          <p:cNvSpPr txBox="1">
            <a:spLocks noChangeArrowheads="1"/>
          </p:cNvSpPr>
          <p:nvPr/>
        </p:nvSpPr>
        <p:spPr bwMode="auto">
          <a:xfrm>
            <a:off x="2714625" y="2143125"/>
            <a:ext cx="2428875" cy="639763"/>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Jepthah</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 所</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说</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的只是大概，而并不是通</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过</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任何史</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记</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a:t>
            </a: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10646" name="TextBox 21"/>
          <p:cNvSpPr txBox="1">
            <a:spLocks noChangeArrowheads="1"/>
          </p:cNvSpPr>
          <p:nvPr/>
        </p:nvSpPr>
        <p:spPr bwMode="auto">
          <a:xfrm>
            <a:off x="2714625" y="2857500"/>
            <a:ext cx="2428875" cy="822325"/>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摩西于米甸人在一起</a:t>
            </a: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40</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年不是个真正的年代学</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证</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据</a:t>
            </a: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10647" name="TextBox 22"/>
          <p:cNvSpPr txBox="1">
            <a:spLocks noChangeArrowheads="1"/>
          </p:cNvSpPr>
          <p:nvPr/>
        </p:nvSpPr>
        <p:spPr bwMode="auto">
          <a:xfrm>
            <a:off x="2786063" y="3714750"/>
            <a:ext cx="2428875" cy="639763"/>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士</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师</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里的重叠，足以容</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纳这</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一点。</a:t>
            </a: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410648" name="TextBox 23"/>
          <p:cNvSpPr txBox="1">
            <a:spLocks noChangeArrowheads="1"/>
          </p:cNvSpPr>
          <p:nvPr/>
        </p:nvSpPr>
        <p:spPr bwMode="auto">
          <a:xfrm>
            <a:off x="2714625" y="4495800"/>
            <a:ext cx="2428875" cy="822325"/>
          </a:xfrm>
          <a:prstGeom prst="rect">
            <a:avLst/>
          </a:prstGeom>
          <a:solidFill>
            <a:srgbClr val="B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rPr>
              <a:t>50</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年是足</a:t>
            </a:r>
            <a:r>
              <a:rPr kumimoji="0" lang="zh-CN" altLang="en-US" sz="1200" b="0" i="0" u="none" strike="noStrike" kern="1200" cap="none" spc="0" normalizeH="0" baseline="0" noProof="0">
                <a:ln>
                  <a:noFill/>
                </a:ln>
                <a:solidFill>
                  <a:srgbClr val="000000"/>
                </a:solidFill>
                <a:effectLst/>
                <a:uLnTx/>
                <a:uFillTx/>
                <a:latin typeface="Times New Roman" charset="0"/>
                <a:ea typeface="ヒラギノ角ゴ ProN W3" charset="0"/>
                <a:cs typeface="ヒラギノ角ゴ ProN W3" charset="0"/>
              </a:rPr>
              <a:t>够</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的</a:t>
            </a:r>
            <a:r>
              <a:rPr kumimoji="0" lang="zh-CN" altLang="en-US" sz="1200" b="0" i="0" u="none" strike="noStrike" kern="1200" cap="none" spc="0" normalizeH="0" baseline="0" noProof="0">
                <a:ln>
                  <a:noFill/>
                </a:ln>
                <a:solidFill>
                  <a:srgbClr val="000000"/>
                </a:solidFill>
                <a:effectLst/>
                <a:uLnTx/>
                <a:uFillTx/>
                <a:latin typeface="Times New Roman" charset="0"/>
                <a:ea typeface="华文细黑" charset="0"/>
                <a:cs typeface="华文细黑" charset="0"/>
              </a:rPr>
              <a:t>时间</a:t>
            </a:r>
            <a:r>
              <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rPr>
              <a:t>。</a:t>
            </a: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graphicFrame>
        <p:nvGraphicFramePr>
          <p:cNvPr id="286794" name="Group 74"/>
          <p:cNvGraphicFramePr>
            <a:graphicFrameLocks noGrp="1"/>
          </p:cNvGraphicFramePr>
          <p:nvPr/>
        </p:nvGraphicFramePr>
        <p:xfrm>
          <a:off x="0" y="0"/>
          <a:ext cx="5486400" cy="7240589"/>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1113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2"/>
                          </a:solidFill>
                          <a:effectLst/>
                          <a:latin typeface="Times New Roman" charset="0"/>
                          <a:ea typeface="MS PGothic" charset="0"/>
                          <a:cs typeface="MS PGothic" charset="0"/>
                        </a:rPr>
                        <a:t>十五世</a:t>
                      </a:r>
                      <a:r>
                        <a:rPr kumimoji="0" lang="zh-CN" altLang="en-US" sz="1400" b="1" i="0" u="none" strike="noStrike" cap="none" normalizeH="0" baseline="0">
                          <a:ln>
                            <a:noFill/>
                          </a:ln>
                          <a:solidFill>
                            <a:schemeClr val="tx2"/>
                          </a:solidFill>
                          <a:effectLst/>
                          <a:latin typeface="Times New Roman" charset="0"/>
                          <a:ea typeface="华文细黑" charset="0"/>
                          <a:cs typeface="华文细黑" charset="0"/>
                        </a:rPr>
                        <a:t>纪证</a:t>
                      </a:r>
                      <a:r>
                        <a:rPr kumimoji="0" lang="zh-CN" altLang="en-US" sz="1400" b="1" i="0" u="none" strike="noStrike" cap="none" normalizeH="0" baseline="0">
                          <a:ln>
                            <a:noFill/>
                          </a:ln>
                          <a:solidFill>
                            <a:schemeClr val="tx2"/>
                          </a:solidFill>
                          <a:effectLst/>
                          <a:latin typeface="Times New Roman" charset="0"/>
                          <a:ea typeface="MS PGothic" charset="0"/>
                          <a:cs typeface="MS PGothic" charset="0"/>
                        </a:rPr>
                        <a:t>据</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2"/>
                          </a:solidFill>
                          <a:effectLst/>
                          <a:latin typeface="Times New Roman" charset="0"/>
                          <a:ea typeface="MS PGothic" charset="0"/>
                          <a:cs typeface="MS PGothic" charset="0"/>
                        </a:rPr>
                        <a:t>十三世</a:t>
                      </a:r>
                      <a:r>
                        <a:rPr kumimoji="0" lang="zh-CN" altLang="en-US" sz="1400" b="1" i="0" u="none" strike="noStrike" cap="none" normalizeH="0" baseline="0">
                          <a:ln>
                            <a:noFill/>
                          </a:ln>
                          <a:solidFill>
                            <a:schemeClr val="tx2"/>
                          </a:solidFill>
                          <a:effectLst/>
                          <a:latin typeface="Times New Roman" charset="0"/>
                          <a:ea typeface="华文细黑" charset="0"/>
                          <a:cs typeface="华文细黑" charset="0"/>
                        </a:rPr>
                        <a:t>纪</a:t>
                      </a:r>
                      <a:r>
                        <a:rPr kumimoji="0" lang="zh-CN" altLang="en-US" sz="1400" b="1" i="0" u="none" strike="noStrike" cap="none" normalizeH="0" baseline="0">
                          <a:ln>
                            <a:noFill/>
                          </a:ln>
                          <a:solidFill>
                            <a:schemeClr val="tx2"/>
                          </a:solidFill>
                          <a:effectLst/>
                          <a:latin typeface="Times New Roman" charset="0"/>
                          <a:ea typeface="MS PGothic" charset="0"/>
                          <a:cs typeface="MS PGothic" charset="0"/>
                        </a:rPr>
                        <a:t>反</a:t>
                      </a:r>
                      <a:r>
                        <a:rPr kumimoji="0" lang="zh-CN" altLang="en-US" sz="1400" b="1" i="0" u="none" strike="noStrike" cap="none" normalizeH="0" baseline="0">
                          <a:ln>
                            <a:noFill/>
                          </a:ln>
                          <a:solidFill>
                            <a:schemeClr val="tx2"/>
                          </a:solidFill>
                          <a:effectLst/>
                          <a:latin typeface="Times New Roman" charset="0"/>
                          <a:ea typeface="华文细黑" charset="0"/>
                          <a:cs typeface="华文细黑" charset="0"/>
                        </a:rPr>
                        <a:t>驳</a:t>
                      </a:r>
                      <a:endParaRPr kumimoji="0" lang="zh-CN" altLang="en-US" sz="1400" b="1" i="0" u="none" strike="noStrike" cap="none" normalizeH="0" baseline="0">
                        <a:ln>
                          <a:noFill/>
                        </a:ln>
                        <a:solidFill>
                          <a:schemeClr val="tx2"/>
                        </a:solidFill>
                        <a:effectLst/>
                        <a:latin typeface="Times New Roman" charset="0"/>
                        <a:ea typeface="MS PGothic" charset="0"/>
                        <a:cs typeface="MS PGothic"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1582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列王</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上</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6:1</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指明从出埃及到所</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罗</a:t>
                      </a:r>
                      <a:r>
                        <a:rPr kumimoji="0" lang="zh-CN" altLang="en-US" sz="1400" b="0" i="0" u="none" strike="noStrike" cap="none" normalizeH="0" baseline="0">
                          <a:ln>
                            <a:noFill/>
                          </a:ln>
                          <a:solidFill>
                            <a:srgbClr val="000000"/>
                          </a:solidFill>
                          <a:effectLst/>
                          <a:latin typeface="Times New Roman" charset="0"/>
                          <a:ea typeface="ヒラギノ角ゴ ProN W3" charset="0"/>
                          <a:cs typeface="ヒラギノ角ゴ ProN W3" charset="0"/>
                        </a:rPr>
                        <a:t>门</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的献殿共</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480</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年。而既然已知献殿时间是</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966 </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。便可得出出埃及的时间为</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1446</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年。</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480</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年有可能是指代</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12</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代（ </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12x40 = 480 </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 。而</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实际</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上，一代是大</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约</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25</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年，所以实际的间隔年数</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大约为</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300 </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rgbClr val="000000"/>
                        </a:solidFill>
                        <a:effectLst/>
                        <a:latin typeface="Times New Roman" charset="0"/>
                        <a:ea typeface="MS PGothic" charset="0"/>
                        <a:cs typeface="MS PGothic"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1"/>
                  </a:ext>
                </a:extLst>
              </a:tr>
              <a:tr h="9667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狮</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身人面像上的</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特摩斯四世的“梦的石碑”提供的</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证</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据表明，</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特摩斯不是顺位</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继</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承人。那么长子被第十灾击杀就说得通了。</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只是可能性之一，</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证</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据</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不充分</a:t>
                      </a: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2"/>
                  </a:ext>
                </a:extLst>
              </a:tr>
              <a:tr h="74766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Times New Roman" charset="0"/>
                          <a:ea typeface="MS PGothic" charset="0"/>
                          <a:cs typeface="MS PGothic" charset="0"/>
                        </a:rPr>
                        <a:t>在士</a:t>
                      </a:r>
                      <a:r>
                        <a:rPr kumimoji="0" lang="zh-CN" altLang="en-US" sz="1200" b="0" i="0" u="none" strike="noStrike" cap="none" normalizeH="0" baseline="0">
                          <a:ln>
                            <a:noFill/>
                          </a:ln>
                          <a:solidFill>
                            <a:srgbClr val="000000"/>
                          </a:solidFill>
                          <a:effectLst/>
                          <a:latin typeface="Times New Roman" charset="0"/>
                          <a:ea typeface="华文细黑" charset="0"/>
                          <a:cs typeface="华文细黑" charset="0"/>
                        </a:rPr>
                        <a:t>师记</a:t>
                      </a:r>
                      <a:r>
                        <a:rPr kumimoji="0" lang="en-US" altLang="zh-CN" sz="1200" b="0" i="0" u="none" strike="noStrike" cap="none" normalizeH="0" baseline="0">
                          <a:ln>
                            <a:noFill/>
                          </a:ln>
                          <a:solidFill>
                            <a:srgbClr val="000000"/>
                          </a:solidFill>
                          <a:effectLst/>
                          <a:latin typeface="Times New Roman" charset="0"/>
                          <a:ea typeface="华文细黑" charset="0"/>
                          <a:cs typeface="华文细黑" charset="0"/>
                        </a:rPr>
                        <a:t>11</a:t>
                      </a:r>
                      <a:r>
                        <a:rPr kumimoji="0" lang="zh-CN" altLang="en-US" sz="1200" b="0" i="0" u="none" strike="noStrike" cap="none" normalizeH="0" baseline="0">
                          <a:ln>
                            <a:noFill/>
                          </a:ln>
                          <a:solidFill>
                            <a:srgbClr val="000000"/>
                          </a:solidFill>
                          <a:effectLst/>
                          <a:latin typeface="Times New Roman" charset="0"/>
                          <a:ea typeface="华文细黑" charset="0"/>
                          <a:cs typeface="华文细黑" charset="0"/>
                        </a:rPr>
                        <a:t>：</a:t>
                      </a:r>
                      <a:r>
                        <a:rPr kumimoji="0" lang="en-US" altLang="zh-CN" sz="1200" b="0" i="0" u="none" strike="noStrike" cap="none" normalizeH="0" baseline="0">
                          <a:ln>
                            <a:noFill/>
                          </a:ln>
                          <a:solidFill>
                            <a:srgbClr val="000000"/>
                          </a:solidFill>
                          <a:effectLst/>
                          <a:latin typeface="Times New Roman" charset="0"/>
                          <a:ea typeface="华文细黑" charset="0"/>
                          <a:cs typeface="华文细黑" charset="0"/>
                        </a:rPr>
                        <a:t>26</a:t>
                      </a:r>
                      <a:r>
                        <a:rPr kumimoji="0" lang="zh-CN" altLang="en-US" sz="1200" b="0" i="0" u="none" strike="noStrike" cap="none" normalizeH="0" baseline="0">
                          <a:ln>
                            <a:noFill/>
                          </a:ln>
                          <a:solidFill>
                            <a:srgbClr val="000000"/>
                          </a:solidFill>
                          <a:effectLst/>
                          <a:latin typeface="Times New Roman" charset="0"/>
                          <a:ea typeface="MS PGothic" charset="0"/>
                          <a:cs typeface="MS PGothic" charset="0"/>
                        </a:rPr>
                        <a:t>里，耶弗他在大约</a:t>
                      </a:r>
                      <a:r>
                        <a:rPr kumimoji="0" lang="en-US" altLang="zh-CN" sz="1200" b="0" i="0" u="none" strike="noStrike" cap="none" normalizeH="0" baseline="0">
                          <a:ln>
                            <a:noFill/>
                          </a:ln>
                          <a:solidFill>
                            <a:srgbClr val="000000"/>
                          </a:solidFill>
                          <a:effectLst/>
                          <a:latin typeface="Times New Roman" charset="0"/>
                          <a:ea typeface="MS PGothic" charset="0"/>
                          <a:cs typeface="MS PGothic" charset="0"/>
                        </a:rPr>
                        <a:t>1100</a:t>
                      </a:r>
                      <a:r>
                        <a:rPr kumimoji="0" lang="zh-CN" altLang="en-US" sz="1200" b="0" i="0" u="none" strike="noStrike" cap="none" normalizeH="0" baseline="0">
                          <a:ln>
                            <a:noFill/>
                          </a:ln>
                          <a:solidFill>
                            <a:srgbClr val="000000"/>
                          </a:solidFill>
                          <a:effectLst/>
                          <a:latin typeface="Times New Roman" charset="0"/>
                          <a:ea typeface="MS PGothic" charset="0"/>
                          <a:cs typeface="MS PGothic" charset="0"/>
                        </a:rPr>
                        <a:t>年</a:t>
                      </a:r>
                      <a:r>
                        <a:rPr kumimoji="0" lang="zh-CN" altLang="en-US" sz="1200" b="0" i="0" u="none" strike="noStrike" cap="none" normalizeH="0" baseline="0">
                          <a:ln>
                            <a:noFill/>
                          </a:ln>
                          <a:solidFill>
                            <a:srgbClr val="000000"/>
                          </a:solidFill>
                          <a:effectLst/>
                          <a:latin typeface="Times New Roman" charset="0"/>
                          <a:ea typeface="华文细黑" charset="0"/>
                          <a:cs typeface="华文细黑" charset="0"/>
                        </a:rPr>
                        <a:t>说“征服迦南地已经过去了</a:t>
                      </a:r>
                      <a:r>
                        <a:rPr kumimoji="0" lang="en-US" altLang="zh-CN" sz="1200" b="0" i="0" u="none" strike="noStrike" cap="none" normalizeH="0" baseline="0">
                          <a:ln>
                            <a:noFill/>
                          </a:ln>
                          <a:solidFill>
                            <a:srgbClr val="000000"/>
                          </a:solidFill>
                          <a:effectLst/>
                          <a:latin typeface="Times New Roman" charset="0"/>
                          <a:ea typeface="华文细黑" charset="0"/>
                          <a:cs typeface="华文细黑" charset="0"/>
                        </a:rPr>
                        <a:t>300</a:t>
                      </a:r>
                      <a:r>
                        <a:rPr kumimoji="0" lang="zh-CN" altLang="en-US" sz="1200" b="0" i="0" u="none" strike="noStrike" cap="none" normalizeH="0" baseline="0">
                          <a:ln>
                            <a:noFill/>
                          </a:ln>
                          <a:solidFill>
                            <a:srgbClr val="000000"/>
                          </a:solidFill>
                          <a:effectLst/>
                          <a:latin typeface="Times New Roman" charset="0"/>
                          <a:ea typeface="华文细黑" charset="0"/>
                          <a:cs typeface="华文细黑" charset="0"/>
                        </a:rPr>
                        <a:t>年”</a:t>
                      </a:r>
                      <a:r>
                        <a:rPr kumimoji="0" lang="zh-CN" altLang="en-US" sz="1200" b="0" i="0" u="none" strike="noStrike" cap="none" normalizeH="0" baseline="0">
                          <a:ln>
                            <a:noFill/>
                          </a:ln>
                          <a:solidFill>
                            <a:srgbClr val="000000"/>
                          </a:solidFill>
                          <a:effectLst/>
                          <a:latin typeface="Times New Roman" charset="0"/>
                          <a:ea typeface="MS PGothic" charset="0"/>
                          <a:cs typeface="MS PGothic" charset="0"/>
                        </a:rPr>
                        <a:t> 。</a:t>
                      </a:r>
                      <a:r>
                        <a:rPr kumimoji="0" lang="zh-CN" altLang="en-US" sz="1200" b="0" i="0" u="none" strike="noStrike" cap="none" normalizeH="0" baseline="0">
                          <a:ln>
                            <a:noFill/>
                          </a:ln>
                          <a:solidFill>
                            <a:srgbClr val="000000"/>
                          </a:solidFill>
                          <a:effectLst/>
                          <a:latin typeface="Times New Roman" charset="0"/>
                          <a:ea typeface="华文细黑" charset="0"/>
                          <a:cs typeface="华文细黑" charset="0"/>
                        </a:rPr>
                        <a:t>这</a:t>
                      </a:r>
                      <a:r>
                        <a:rPr kumimoji="0" lang="zh-CN" altLang="en-US" sz="1200" b="0" i="0" u="none" strike="noStrike" cap="none" normalizeH="0" baseline="0">
                          <a:ln>
                            <a:noFill/>
                          </a:ln>
                          <a:solidFill>
                            <a:srgbClr val="000000"/>
                          </a:solidFill>
                          <a:effectLst/>
                          <a:latin typeface="Times New Roman" charset="0"/>
                          <a:ea typeface="MS PGothic" charset="0"/>
                          <a:cs typeface="MS PGothic" charset="0"/>
                        </a:rPr>
                        <a:t>便支持了</a:t>
                      </a:r>
                      <a:r>
                        <a:rPr kumimoji="0" lang="en-US" altLang="zh-CN" sz="1200" b="0" i="0" u="none" strike="noStrike" cap="none" normalizeH="0" baseline="0">
                          <a:ln>
                            <a:noFill/>
                          </a:ln>
                          <a:solidFill>
                            <a:srgbClr val="000000"/>
                          </a:solidFill>
                          <a:effectLst/>
                          <a:latin typeface="Times New Roman" charset="0"/>
                          <a:ea typeface="MS PGothic" charset="0"/>
                          <a:cs typeface="MS PGothic" charset="0"/>
                        </a:rPr>
                        <a:t>15</a:t>
                      </a:r>
                      <a:r>
                        <a:rPr kumimoji="0" lang="zh-CN" altLang="en-US" sz="1200" b="0" i="0" u="none" strike="noStrike" cap="none" normalizeH="0" baseline="0">
                          <a:ln>
                            <a:noFill/>
                          </a:ln>
                          <a:solidFill>
                            <a:srgbClr val="000000"/>
                          </a:solidFill>
                          <a:effectLst/>
                          <a:latin typeface="Times New Roman" charset="0"/>
                          <a:ea typeface="MS PGothic" charset="0"/>
                          <a:cs typeface="MS PGothic" charset="0"/>
                        </a:rPr>
                        <a:t>世</a:t>
                      </a:r>
                      <a:r>
                        <a:rPr kumimoji="0" lang="zh-CN" altLang="en-US" sz="1200" b="0" i="0" u="none" strike="noStrike" cap="none" normalizeH="0" baseline="0">
                          <a:ln>
                            <a:noFill/>
                          </a:ln>
                          <a:solidFill>
                            <a:srgbClr val="000000"/>
                          </a:solidFill>
                          <a:effectLst/>
                          <a:latin typeface="Times New Roman" charset="0"/>
                          <a:ea typeface="华文细黑" charset="0"/>
                          <a:cs typeface="华文细黑" charset="0"/>
                        </a:rPr>
                        <a:t>纪</a:t>
                      </a:r>
                      <a:r>
                        <a:rPr kumimoji="0" lang="zh-CN" altLang="en-US" sz="1200" b="0" i="0" u="none" strike="noStrike" cap="none" normalizeH="0" baseline="0">
                          <a:ln>
                            <a:noFill/>
                          </a:ln>
                          <a:solidFill>
                            <a:srgbClr val="000000"/>
                          </a:solidFill>
                          <a:effectLst/>
                          <a:latin typeface="Times New Roman" charset="0"/>
                          <a:ea typeface="MS PGothic" charset="0"/>
                          <a:cs typeface="MS PGothic" charset="0"/>
                        </a:rPr>
                        <a:t>出埃及的</a:t>
                      </a:r>
                      <a:r>
                        <a:rPr kumimoji="0" lang="zh-CN" altLang="en-US" sz="1200" b="0" i="0" u="none" strike="noStrike" cap="none" normalizeH="0" baseline="0">
                          <a:ln>
                            <a:noFill/>
                          </a:ln>
                          <a:solidFill>
                            <a:srgbClr val="000000"/>
                          </a:solidFill>
                          <a:effectLst/>
                          <a:latin typeface="Times New Roman" charset="0"/>
                          <a:ea typeface="华文细黑" charset="0"/>
                          <a:cs typeface="华文细黑" charset="0"/>
                        </a:rPr>
                        <a:t>说</a:t>
                      </a:r>
                      <a:r>
                        <a:rPr kumimoji="0" lang="zh-CN" altLang="en-US" sz="1200" b="0" i="0" u="none" strike="noStrike" cap="none" normalizeH="0" baseline="0">
                          <a:ln>
                            <a:noFill/>
                          </a:ln>
                          <a:solidFill>
                            <a:srgbClr val="000000"/>
                          </a:solidFill>
                          <a:effectLst/>
                          <a:latin typeface="Times New Roman" charset="0"/>
                          <a:ea typeface="MS PGothic" charset="0"/>
                          <a:cs typeface="MS PGothic" charset="0"/>
                        </a:rPr>
                        <a:t>法。</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耶弗他说的只是一个概数，确无其他历史资料可查</a:t>
                      </a: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3"/>
                  </a:ext>
                </a:extLst>
              </a:tr>
              <a:tr h="9667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圣经中说摩西在米甸呆了</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40</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年，直到法老死去。而执政时间超过</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40</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年的法老只有</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特摩斯三世和拉姆西斯二世</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摩西在米甸四十年</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并非是指代具体的年代</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rgbClr val="000000"/>
                        </a:solidFill>
                        <a:effectLst/>
                        <a:latin typeface="Times New Roman" charset="0"/>
                        <a:ea typeface="MS PGothic" charset="0"/>
                        <a:cs typeface="MS PGothic"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4"/>
                  </a:ext>
                </a:extLst>
              </a:tr>
              <a:tr h="11842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麦伦普塔赫石碑（约</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1220</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）中提到了以色列这个国家，而让埃及人承认一个国家需要很长的一段时间</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rgbClr val="0000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rgbClr val="0000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很长？</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50</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年就够了</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5"/>
                  </a:ext>
                </a:extLst>
              </a:tr>
              <a:tr h="74766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阿</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玛</a:t>
                      </a:r>
                      <a:r>
                        <a:rPr kumimoji="0" lang="zh-CN" altLang="en-US" sz="1400" b="0" i="0" u="none" strike="noStrike" cap="none" normalizeH="0" baseline="0">
                          <a:ln>
                            <a:noFill/>
                          </a:ln>
                          <a:solidFill>
                            <a:srgbClr val="000000"/>
                          </a:solidFill>
                          <a:effectLst/>
                          <a:latin typeface="Times New Roman" charset="0"/>
                          <a:ea typeface="ヒラギノ角ゴ ProN W3" charset="0"/>
                          <a:cs typeface="ヒラギノ角ゴ ProN W3" charset="0"/>
                        </a:rPr>
                        <a:t>尔</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纳</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石碑（ </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1440 </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记载了 </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“哈比</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鲁</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”的造反。</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这</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可能是指犹太人。</a:t>
                      </a: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无法证明“哈比</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鲁</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0000"/>
                          </a:solidFill>
                          <a:effectLst/>
                          <a:latin typeface="Times New Roman" charset="0"/>
                          <a:ea typeface="华文细黑" charset="0"/>
                          <a:cs typeface="华文细黑" charset="0"/>
                        </a:rPr>
                        <a:t>是以色列人</a:t>
                      </a: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6"/>
                  </a:ext>
                </a:extLst>
              </a:tr>
              <a:tr h="11582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若出埃及发生于</a:t>
                      </a:r>
                      <a:r>
                        <a:rPr kumimoji="0" lang="en-US" altLang="zh-CN" sz="1400" b="0" i="0" u="none" strike="noStrike" cap="none" normalizeH="0" baseline="0">
                          <a:ln>
                            <a:noFill/>
                          </a:ln>
                          <a:solidFill>
                            <a:srgbClr val="0000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世纪，则士师执政的总时间就只有一个半世纪，这无论如何是不可能的</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如果以象征意义来理解圣经中提到的某些时间跨度，这是完全有可能的</a:t>
                      </a: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rgbClr val="0000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rgbClr val="003300"/>
                        </a:solidFill>
                        <a:effectLst/>
                        <a:latin typeface="Times New Roman" charset="0"/>
                        <a:ea typeface="MS PGothic" charset="0"/>
                        <a:cs typeface="MS PGothic"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12674" name="Picture 10"/>
          <p:cNvPicPr>
            <a:picLocks noChangeAspect="1" noChangeArrowheads="1"/>
          </p:cNvPicPr>
          <p:nvPr/>
        </p:nvPicPr>
        <p:blipFill>
          <a:blip r:embed="rId3" cstate="screen">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a:stretch>
            <a:fillRect/>
          </a:stretch>
        </p:blipFill>
        <p:spPr bwMode="auto">
          <a:xfrm>
            <a:off x="3876675" y="47625"/>
            <a:ext cx="5267325" cy="6734175"/>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412675" name="Picture 19" descr="crossingreds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14800" cy="583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2676" name="Text Box 4"/>
          <p:cNvSpPr txBox="1">
            <a:spLocks noChangeArrowheads="1"/>
          </p:cNvSpPr>
          <p:nvPr/>
        </p:nvSpPr>
        <p:spPr bwMode="auto">
          <a:xfrm>
            <a:off x="228600" y="152400"/>
            <a:ext cx="69215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MS PGothic" charset="0"/>
              </a:rPr>
              <a:t>110</a:t>
            </a:r>
          </a:p>
        </p:txBody>
      </p:sp>
      <p:sp>
        <p:nvSpPr>
          <p:cNvPr id="49172" name="Rectangle 20"/>
          <p:cNvSpPr>
            <a:spLocks noChangeArrowheads="1"/>
          </p:cNvSpPr>
          <p:nvPr/>
        </p:nvSpPr>
        <p:spPr bwMode="auto">
          <a:xfrm>
            <a:off x="114300" y="5715000"/>
            <a:ext cx="37338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1" lang="en-US" altLang="zh-CN" sz="20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b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John H. Walton, </a:t>
            </a:r>
            <a:r>
              <a:rPr kumimoji="1" lang="en-US" altLang="zh-CN" sz="1600" b="1" i="1"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Chronological and Background Charts of the OT</a:t>
            </a: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 </a:t>
            </a:r>
            <a:b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b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2d ed., 102-3</a:t>
            </a:r>
            <a:r>
              <a:rPr kumimoji="1" lang="en-US" altLang="zh-CN" sz="20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charset="0"/>
                <a:ea typeface="宋体" charset="0"/>
                <a:cs typeface="宋体" charset="0"/>
              </a:rPr>
              <a:t> </a:t>
            </a:r>
          </a:p>
        </p:txBody>
      </p:sp>
      <p:sp>
        <p:nvSpPr>
          <p:cNvPr id="49173" name="Rectangle 21"/>
          <p:cNvSpPr>
            <a:spLocks noGrp="1" noChangeArrowheads="1"/>
          </p:cNvSpPr>
          <p:nvPr>
            <p:ph type="title"/>
          </p:nvPr>
        </p:nvSpPr>
        <p:spPr>
          <a:xfrm>
            <a:off x="0" y="4800600"/>
            <a:ext cx="3962400" cy="1143000"/>
          </a:xfrm>
          <a:solidFill>
            <a:srgbClr val="000000"/>
          </a:solidFill>
        </p:spPr>
        <p:txBody>
          <a:bodyPr/>
          <a:lstStyle/>
          <a:p>
            <a:pPr algn="ctr">
              <a:defRPr/>
            </a:pPr>
            <a:r>
              <a:rPr lang="zh-CN" altLang="en-US" sz="3600" b="1">
                <a:effectLst>
                  <a:outerShdw blurRad="38100" dist="38100" dir="2700000" algn="tl">
                    <a:srgbClr val="366B1B"/>
                  </a:outerShdw>
                </a:effectLst>
                <a:latin typeface="Times New Roman" charset="0"/>
                <a:ea typeface="华文细黑" charset="0"/>
                <a:cs typeface="华文细黑" charset="0"/>
              </a:rPr>
              <a:t>对</a:t>
            </a:r>
            <a:r>
              <a:rPr lang="zh-CN" altLang="en-US" sz="3600" b="1">
                <a:effectLst>
                  <a:outerShdw blurRad="38100" dist="38100" dir="2700000" algn="tl">
                    <a:srgbClr val="366B1B"/>
                  </a:outerShdw>
                </a:effectLst>
                <a:latin typeface="Times New Roman" charset="0"/>
                <a:ea typeface="MS PGothic" charset="0"/>
                <a:cs typeface="MS PGothic" charset="0"/>
              </a:rPr>
              <a:t>早期</a:t>
            </a:r>
            <a:r>
              <a:rPr lang="zh-CN" altLang="en-US" sz="3600" b="1">
                <a:effectLst>
                  <a:outerShdw blurRad="38100" dist="38100" dir="2700000" algn="tl">
                    <a:srgbClr val="366B1B"/>
                  </a:outerShdw>
                </a:effectLst>
                <a:latin typeface="Times New Roman" charset="0"/>
                <a:ea typeface="华文细黑" charset="0"/>
                <a:cs typeface="华文细黑" charset="0"/>
              </a:rPr>
              <a:t>论</a:t>
            </a:r>
            <a:r>
              <a:rPr lang="zh-CN" altLang="en-US" sz="3600" b="1">
                <a:effectLst>
                  <a:outerShdw blurRad="38100" dist="38100" dir="2700000" algn="tl">
                    <a:srgbClr val="366B1B"/>
                  </a:outerShdw>
                </a:effectLst>
                <a:latin typeface="Times New Roman" charset="0"/>
                <a:ea typeface="MS PGothic" charset="0"/>
                <a:cs typeface="MS PGothic" charset="0"/>
              </a:rPr>
              <a:t>点的反</a:t>
            </a:r>
            <a:r>
              <a:rPr lang="zh-CN" altLang="en-US" sz="3600" b="1">
                <a:effectLst>
                  <a:outerShdw blurRad="38100" dist="38100" dir="2700000" algn="tl">
                    <a:srgbClr val="366B1B"/>
                  </a:outerShdw>
                </a:effectLst>
                <a:latin typeface="Times New Roman" charset="0"/>
                <a:ea typeface="华文细黑" charset="0"/>
                <a:cs typeface="华文细黑" charset="0"/>
              </a:rPr>
              <a:t>应</a:t>
            </a:r>
            <a:endParaRPr lang="zh-CN" altLang="en-US" sz="3600" b="1">
              <a:effectLst>
                <a:outerShdw blurRad="38100" dist="38100" dir="2700000" algn="tl">
                  <a:srgbClr val="366B1B"/>
                </a:outerShdw>
              </a:effectLst>
              <a:latin typeface="Times New Roman" charset="0"/>
              <a:ea typeface="MS PGothic" charset="0"/>
              <a:cs typeface="MS PGothic" charset="0"/>
            </a:endParaRPr>
          </a:p>
        </p:txBody>
      </p:sp>
      <p:sp>
        <p:nvSpPr>
          <p:cNvPr id="412679" name="Rectangle 6"/>
          <p:cNvSpPr>
            <a:spLocks noChangeArrowheads="1"/>
          </p:cNvSpPr>
          <p:nvPr/>
        </p:nvSpPr>
        <p:spPr bwMode="auto">
          <a:xfrm>
            <a:off x="6572250" y="0"/>
            <a:ext cx="2571750" cy="4572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rPr>
              <a:t>十五世</a:t>
            </a:r>
            <a:r>
              <a:rPr kumimoji="0" lang="zh-CN" altLang="en-US" sz="2400" b="0" i="0" u="none" strike="noStrike" kern="1200" cap="none" spc="0" normalizeH="0" baseline="0" noProof="0">
                <a:ln>
                  <a:noFill/>
                </a:ln>
                <a:solidFill>
                  <a:srgbClr val="F1F7E9"/>
                </a:solidFill>
                <a:effectLst/>
                <a:uLnTx/>
                <a:uFillTx/>
                <a:latin typeface="Times New Roman" charset="0"/>
                <a:ea typeface="华文细黑" charset="0"/>
                <a:cs typeface="华文细黑" charset="0"/>
              </a:rPr>
              <a:t>纪</a:t>
            </a:r>
            <a:r>
              <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rPr>
              <a:t>的反</a:t>
            </a:r>
            <a:r>
              <a:rPr kumimoji="0" lang="zh-CN" altLang="en-US" sz="2400" b="0" i="0" u="none" strike="noStrike" kern="1200" cap="none" spc="0" normalizeH="0" baseline="0" noProof="0">
                <a:ln>
                  <a:noFill/>
                </a:ln>
                <a:solidFill>
                  <a:srgbClr val="F1F7E9"/>
                </a:solidFill>
                <a:effectLst/>
                <a:uLnTx/>
                <a:uFillTx/>
                <a:latin typeface="Times New Roman" charset="0"/>
                <a:ea typeface="华文细黑" charset="0"/>
                <a:cs typeface="华文细黑" charset="0"/>
              </a:rPr>
              <a:t>驳</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412680" name="Rectangle 7"/>
          <p:cNvSpPr>
            <a:spLocks noChangeArrowheads="1"/>
          </p:cNvSpPr>
          <p:nvPr/>
        </p:nvSpPr>
        <p:spPr bwMode="auto">
          <a:xfrm>
            <a:off x="4000500" y="0"/>
            <a:ext cx="2571750" cy="4572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rPr>
              <a:t>十三世</a:t>
            </a:r>
            <a:r>
              <a:rPr kumimoji="0" lang="zh-CN" altLang="en-US" sz="2400" b="0" i="0" u="none" strike="noStrike" kern="1200" cap="none" spc="0" normalizeH="0" baseline="0" noProof="0">
                <a:ln>
                  <a:noFill/>
                </a:ln>
                <a:solidFill>
                  <a:srgbClr val="F1F7E9"/>
                </a:solidFill>
                <a:effectLst/>
                <a:uLnTx/>
                <a:uFillTx/>
                <a:latin typeface="Times New Roman" charset="0"/>
                <a:ea typeface="华文细黑" charset="0"/>
                <a:cs typeface="华文细黑" charset="0"/>
              </a:rPr>
              <a:t>纪</a:t>
            </a:r>
            <a:r>
              <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rPr>
              <a:t>的</a:t>
            </a:r>
            <a:r>
              <a:rPr kumimoji="0" lang="zh-CN" altLang="en-US" sz="2400" b="0" i="0" u="none" strike="noStrike" kern="1200" cap="none" spc="0" normalizeH="0" baseline="0" noProof="0">
                <a:ln>
                  <a:noFill/>
                </a:ln>
                <a:solidFill>
                  <a:srgbClr val="F1F7E9"/>
                </a:solidFill>
                <a:effectLst/>
                <a:uLnTx/>
                <a:uFillTx/>
                <a:latin typeface="Times New Roman" charset="0"/>
                <a:ea typeface="华文细黑" charset="0"/>
                <a:cs typeface="华文细黑" charset="0"/>
              </a:rPr>
              <a:t>证</a:t>
            </a:r>
            <a:r>
              <a:rPr kumimoji="0" lang="zh-CN" altLang="en-US" sz="2400" b="0" i="0" u="none" strike="noStrike" kern="1200" cap="none" spc="0" normalizeH="0" baseline="0" noProof="0">
                <a:ln>
                  <a:noFill/>
                </a:ln>
                <a:solidFill>
                  <a:srgbClr val="F1F7E9"/>
                </a:solidFill>
                <a:effectLst/>
                <a:uLnTx/>
                <a:uFillTx/>
                <a:latin typeface="Times New Roman" charset="0"/>
                <a:ea typeface="MS PGothic" charset="0"/>
              </a:rPr>
              <a:t>据</a:t>
            </a:r>
            <a:endParaRPr kumimoji="0" lang="zh-CN" altLang="en-US" sz="24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9" name="TextBox 8"/>
          <p:cNvSpPr txBox="1"/>
          <p:nvPr/>
        </p:nvSpPr>
        <p:spPr>
          <a:xfrm>
            <a:off x="4000500" y="500063"/>
            <a:ext cx="2428875" cy="822325"/>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以</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东</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，莫阿布，和阿蒙的文明是在</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15</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世</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纪</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后。以色列与他</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们</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接触，所以外流必</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须</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在后。</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10" name="TextBox 9"/>
          <p:cNvSpPr txBox="1"/>
          <p:nvPr/>
        </p:nvSpPr>
        <p:spPr>
          <a:xfrm>
            <a:off x="6572250" y="5857875"/>
            <a:ext cx="2428875" cy="822325"/>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有一</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样</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的</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证</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据，把始祖青</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铜</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我中有把他</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们</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在中</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东铜</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牌二。</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11" name="TextBox 10"/>
          <p:cNvSpPr txBox="1"/>
          <p:nvPr/>
        </p:nvSpPr>
        <p:spPr>
          <a:xfrm>
            <a:off x="6572250" y="5072063"/>
            <a:ext cx="2428875" cy="639762"/>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士</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师时</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期“休息”期</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间</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同于埃及</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时</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期的</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严</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格控制。埃及入侵反</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对</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迦南人。</a:t>
            </a:r>
          </a:p>
        </p:txBody>
      </p:sp>
      <p:sp>
        <p:nvSpPr>
          <p:cNvPr id="12" name="TextBox 11"/>
          <p:cNvSpPr txBox="1"/>
          <p:nvPr/>
        </p:nvSpPr>
        <p:spPr>
          <a:xfrm>
            <a:off x="6572250" y="4071938"/>
            <a:ext cx="2571750" cy="822325"/>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ヒラギノ角ゴ ProN W3" charset="0"/>
                <a:cs typeface="ヒラギノ角ゴ ProN W3" charset="0"/>
              </a:rPr>
              <a:t>虽</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然不知道是一个</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伟</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大的建</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设</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者，</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图</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特摩斯三世是众所周知的已</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经</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取得了一些建</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设项</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目中的三角洲地区。</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13" name="TextBox 12"/>
          <p:cNvSpPr txBox="1"/>
          <p:nvPr/>
        </p:nvSpPr>
        <p:spPr>
          <a:xfrm>
            <a:off x="6572250" y="3214688"/>
            <a:ext cx="2428875" cy="822325"/>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希伯来人不必与</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hyksos</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有关。有大量</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证</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据雅各前往埃及将近</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150</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年前开始的</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Hyksos</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时</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期。</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14" name="TextBox 13"/>
          <p:cNvSpPr txBox="1"/>
          <p:nvPr/>
        </p:nvSpPr>
        <p:spPr>
          <a:xfrm>
            <a:off x="6572250" y="2214563"/>
            <a:ext cx="2428875" cy="1004887"/>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 </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。名称“拉美西斯”使用更早超</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过</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13</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世</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纪</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 </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2 </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。市正在建立出生前摩西</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从而在拉美西斯二世，即使后期外流。 </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3 </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 </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这</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是一</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储蒇</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城市，而不是首都。</a:t>
            </a:r>
          </a:p>
        </p:txBody>
      </p:sp>
      <p:sp>
        <p:nvSpPr>
          <p:cNvPr id="15" name="TextBox 14"/>
          <p:cNvSpPr txBox="1"/>
          <p:nvPr/>
        </p:nvSpPr>
        <p:spPr>
          <a:xfrm>
            <a:off x="6572250" y="1357313"/>
            <a:ext cx="2428875" cy="822325"/>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Lachish </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 </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Debir</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和</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贝</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瑟</a:t>
            </a:r>
            <a:r>
              <a:rPr kumimoji="0" lang="zh-CN" altLang="en-US" sz="1200" b="0" i="0" u="none" strike="noStrike" kern="1200" cap="none" spc="0" normalizeH="0" baseline="0" noProof="0">
                <a:ln>
                  <a:noFill/>
                </a:ln>
                <a:solidFill>
                  <a:srgbClr val="003300"/>
                </a:solidFill>
                <a:effectLst/>
                <a:uLnTx/>
                <a:uFillTx/>
                <a:latin typeface="Times New Roman" charset="0"/>
                <a:ea typeface="ヒラギノ角ゴ ProN W3" charset="0"/>
                <a:cs typeface="ヒラギノ角ゴ ProN W3" charset="0"/>
              </a:rPr>
              <a:t>尔</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不</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说</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，被</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烧</a:t>
            </a:r>
            <a:r>
              <a:rPr kumimoji="0" lang="zh-CN" altLang="en-US" sz="1200" b="0" i="0" u="none" strike="noStrike" kern="1200" cap="none" spc="0" normalizeH="0" baseline="0" noProof="0">
                <a:ln>
                  <a:noFill/>
                </a:ln>
                <a:solidFill>
                  <a:srgbClr val="003300"/>
                </a:solidFill>
                <a:effectLst/>
                <a:uLnTx/>
                <a:uFillTx/>
                <a:latin typeface="Times New Roman" charset="0"/>
                <a:ea typeface="AppleGothic" charset="0"/>
                <a:cs typeface="AppleGothic" charset="0"/>
              </a:rPr>
              <a:t>毁</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的</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时</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候，征服。</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层</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灰的原因可能是埃及的征服。</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16" name="TextBox 15"/>
          <p:cNvSpPr txBox="1"/>
          <p:nvPr/>
        </p:nvSpPr>
        <p:spPr>
          <a:xfrm>
            <a:off x="6572250" y="500063"/>
            <a:ext cx="2428875" cy="822325"/>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以</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东</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，莫阿布，和阿蒙的文明是在</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15</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世</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纪</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后。以色列与他</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们</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接触，所以外流必</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须</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在后。</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17" name="TextBox 16"/>
          <p:cNvSpPr txBox="1"/>
          <p:nvPr/>
        </p:nvSpPr>
        <p:spPr>
          <a:xfrm>
            <a:off x="4071938" y="1357313"/>
            <a:ext cx="2428875" cy="822325"/>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销</a:t>
            </a:r>
            <a:r>
              <a:rPr kumimoji="0" lang="zh-CN" altLang="en-US" sz="1200" b="0" i="0" u="none" strike="noStrike" kern="1200" cap="none" spc="0" normalizeH="0" baseline="0" noProof="0">
                <a:ln>
                  <a:noFill/>
                </a:ln>
                <a:solidFill>
                  <a:srgbClr val="003300"/>
                </a:solidFill>
                <a:effectLst/>
                <a:uLnTx/>
                <a:uFillTx/>
                <a:latin typeface="Times New Roman" charset="0"/>
                <a:ea typeface="AppleGothic" charset="0"/>
                <a:cs typeface="AppleGothic" charset="0"/>
              </a:rPr>
              <a:t>毁</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Lachish </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 </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Debir</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和</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贝</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瑟</a:t>
            </a:r>
            <a:r>
              <a:rPr kumimoji="0" lang="zh-CN" altLang="en-US" sz="1200" b="0" i="0" u="none" strike="noStrike" kern="1200" cap="none" spc="0" normalizeH="0" baseline="0" noProof="0">
                <a:ln>
                  <a:noFill/>
                </a:ln>
                <a:solidFill>
                  <a:srgbClr val="003300"/>
                </a:solidFill>
                <a:effectLst/>
                <a:uLnTx/>
                <a:uFillTx/>
                <a:latin typeface="Times New Roman" charset="0"/>
                <a:ea typeface="ヒラギノ角ゴ ProN W3" charset="0"/>
                <a:cs typeface="ヒラギノ角ゴ ProN W3" charset="0"/>
              </a:rPr>
              <a:t>尔</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是在</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13</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世</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纪</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，如一</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层</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灰。</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18" name="TextBox 17"/>
          <p:cNvSpPr txBox="1"/>
          <p:nvPr/>
        </p:nvSpPr>
        <p:spPr>
          <a:xfrm>
            <a:off x="4071938" y="2214563"/>
            <a:ext cx="2428875" cy="1004887"/>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在出埃及</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记</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 </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11</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，犹太人被</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说</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已</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经</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建立了城市拉美西斯。</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这</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必</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须</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是</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13</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世</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纪为纪</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念拉美西斯二世建立的。</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19" name="TextBox 18"/>
          <p:cNvSpPr txBox="1"/>
          <p:nvPr/>
        </p:nvSpPr>
        <p:spPr>
          <a:xfrm>
            <a:off x="4071938" y="3071813"/>
            <a:ext cx="2428875" cy="822325"/>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430</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多年的出埃及</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记</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12:40</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不能配合</a:t>
            </a:r>
            <a:r>
              <a:rPr kumimoji="0" lang="en-US" altLang="ja-JP" sz="1200" b="0" i="0" u="none" strike="noStrike" kern="1200" cap="none" spc="0" normalizeH="0" baseline="0" noProof="0">
                <a:ln>
                  <a:noFill/>
                </a:ln>
                <a:solidFill>
                  <a:srgbClr val="003300"/>
                </a:solidFill>
                <a:effectLst/>
                <a:uLnTx/>
                <a:uFillTx/>
                <a:latin typeface="Times New Roman" charset="0"/>
                <a:ea typeface="MS PGothic" charset="0"/>
              </a:rPr>
              <a:t>Hyksos</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期</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20" name="TextBox 19"/>
          <p:cNvSpPr txBox="1"/>
          <p:nvPr/>
        </p:nvSpPr>
        <p:spPr>
          <a:xfrm>
            <a:off x="4124325" y="4071938"/>
            <a:ext cx="2428875" cy="822325"/>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图</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特摩斯三世不是一个</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伟</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大的建</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设</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者，因此不适合的</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历</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史</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图</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片。</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21" name="TextBox 20"/>
          <p:cNvSpPr txBox="1"/>
          <p:nvPr/>
        </p:nvSpPr>
        <p:spPr>
          <a:xfrm>
            <a:off x="4129088" y="5000625"/>
            <a:ext cx="2500312" cy="1004888"/>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圣</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经</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没有提到巴勒斯坦入侵塞蒂本人或拉美西斯二世。因此，出埃及</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记</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必</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须</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是在</a:t>
            </a:r>
            <a:r>
              <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rPr>
              <a:t>13</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世</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纪</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和以色列</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还</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没有在巴勒斯坦。</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sp>
        <p:nvSpPr>
          <p:cNvPr id="22" name="TextBox 21"/>
          <p:cNvSpPr txBox="1"/>
          <p:nvPr/>
        </p:nvSpPr>
        <p:spPr>
          <a:xfrm>
            <a:off x="4124325" y="5857875"/>
            <a:ext cx="2428875" cy="822325"/>
          </a:xfrm>
          <a:prstGeom prst="rect">
            <a:avLst/>
          </a:prstGeom>
          <a:solidFill>
            <a:schemeClr val="bg2">
              <a:lumMod val="75000"/>
            </a:schemeClr>
          </a:solidFill>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推</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进</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出走回到手段推</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动</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始祖回来，始祖不能回去任何更</a:t>
            </a:r>
            <a:r>
              <a:rPr kumimoji="0" lang="zh-CN" altLang="en-US" sz="1200" b="0" i="0" u="none" strike="noStrike" kern="1200" cap="none" spc="0" normalizeH="0" baseline="0" noProof="0">
                <a:ln>
                  <a:noFill/>
                </a:ln>
                <a:solidFill>
                  <a:srgbClr val="003300"/>
                </a:solidFill>
                <a:effectLst/>
                <a:uLnTx/>
                <a:uFillTx/>
                <a:latin typeface="Times New Roman" charset="0"/>
                <a:ea typeface="华文细黑" charset="0"/>
                <a:cs typeface="华文细黑" charset="0"/>
              </a:rPr>
              <a:t>远</a:t>
            </a:r>
            <a:r>
              <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rPr>
              <a:t>。</a:t>
            </a:r>
            <a:endParaRPr kumimoji="0" lang="en-US" altLang="zh-CN"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srgbClr val="003300"/>
              </a:solidFill>
              <a:effectLst/>
              <a:uLnTx/>
              <a:uFillTx/>
              <a:latin typeface="Times New Roman" charset="0"/>
              <a:ea typeface="MS PGothic" charset="0"/>
            </a:endParaRPr>
          </a:p>
        </p:txBody>
      </p:sp>
      <p:graphicFrame>
        <p:nvGraphicFramePr>
          <p:cNvPr id="288828" name="Group 60"/>
          <p:cNvGraphicFramePr>
            <a:graphicFrameLocks noGrp="1"/>
          </p:cNvGraphicFramePr>
          <p:nvPr/>
        </p:nvGraphicFramePr>
        <p:xfrm>
          <a:off x="3886200" y="0"/>
          <a:ext cx="5257800" cy="6985000"/>
        </p:xfrm>
        <a:graphic>
          <a:graphicData uri="http://schemas.openxmlformats.org/drawingml/2006/table">
            <a:tbl>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3047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bg1"/>
                          </a:solidFill>
                          <a:effectLst/>
                          <a:latin typeface="Times New Roman" charset="0"/>
                          <a:ea typeface="MS PGothic" charset="0"/>
                          <a:cs typeface="MS PGothic" charset="0"/>
                        </a:rPr>
                        <a:t>支持十三世</a:t>
                      </a:r>
                      <a:r>
                        <a:rPr kumimoji="0" lang="zh-CN" altLang="en-US" sz="1400" b="1" i="0" u="none" strike="noStrike" cap="none" normalizeH="0" baseline="0">
                          <a:ln>
                            <a:noFill/>
                          </a:ln>
                          <a:solidFill>
                            <a:schemeClr val="bg1"/>
                          </a:solidFill>
                          <a:effectLst/>
                          <a:latin typeface="Times New Roman" charset="0"/>
                          <a:ea typeface="华文细黑" charset="0"/>
                          <a:cs typeface="华文细黑" charset="0"/>
                        </a:rPr>
                        <a:t>纪出埃及</a:t>
                      </a:r>
                      <a:r>
                        <a:rPr kumimoji="0" lang="zh-CN" altLang="en-US" sz="1400" b="1" i="0" u="none" strike="noStrike" cap="none" normalizeH="0" baseline="0">
                          <a:ln>
                            <a:noFill/>
                          </a:ln>
                          <a:solidFill>
                            <a:schemeClr val="bg1"/>
                          </a:solidFill>
                          <a:effectLst/>
                          <a:latin typeface="Times New Roman" charset="0"/>
                          <a:ea typeface="MS PGothic" charset="0"/>
                          <a:cs typeface="MS PGothic" charset="0"/>
                        </a:rPr>
                        <a:t>的</a:t>
                      </a:r>
                      <a:r>
                        <a:rPr kumimoji="0" lang="zh-CN" altLang="en-US" sz="1400" b="1" i="0" u="none" strike="noStrike" cap="none" normalizeH="0" baseline="0">
                          <a:ln>
                            <a:noFill/>
                          </a:ln>
                          <a:solidFill>
                            <a:schemeClr val="bg1"/>
                          </a:solidFill>
                          <a:effectLst/>
                          <a:latin typeface="Times New Roman" charset="0"/>
                          <a:ea typeface="华文细黑" charset="0"/>
                          <a:cs typeface="华文细黑" charset="0"/>
                        </a:rPr>
                        <a:t>证</a:t>
                      </a:r>
                      <a:r>
                        <a:rPr kumimoji="0" lang="zh-CN" altLang="en-US" sz="1400" b="1" i="0" u="none" strike="noStrike" cap="none" normalizeH="0" baseline="0">
                          <a:ln>
                            <a:noFill/>
                          </a:ln>
                          <a:solidFill>
                            <a:schemeClr val="bg1"/>
                          </a:solidFill>
                          <a:effectLst/>
                          <a:latin typeface="Times New Roman" charset="0"/>
                          <a:ea typeface="MS PGothic" charset="0"/>
                          <a:cs typeface="MS PGothic" charset="0"/>
                        </a:rPr>
                        <a:t>据</a:t>
                      </a:r>
                      <a:endParaRPr kumimoji="0" lang="zh-CN" altLang="en-US" sz="1400" b="1" i="0" u="none" strike="noStrike" cap="none" normalizeH="0" baseline="0">
                        <a:ln>
                          <a:noFill/>
                        </a:ln>
                        <a:solidFill>
                          <a:srgbClr val="F1F7E9"/>
                        </a:solidFill>
                        <a:effectLst/>
                        <a:latin typeface="Times New Roman" charset="0"/>
                        <a:ea typeface="MS PGothic" charset="0"/>
                        <a:cs typeface="MS PGothic"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rgbClr val="F1F7E9"/>
                          </a:solidFill>
                          <a:effectLst/>
                          <a:latin typeface="Times New Roman" charset="0"/>
                          <a:ea typeface="MS PGothic" charset="0"/>
                          <a:cs typeface="MS PGothic" charset="0"/>
                        </a:rPr>
                        <a:t>十五世</a:t>
                      </a:r>
                      <a:r>
                        <a:rPr kumimoji="0" lang="zh-CN" altLang="en-US" sz="1400" b="1" i="0" u="none" strike="noStrike" cap="none" normalizeH="0" baseline="0">
                          <a:ln>
                            <a:noFill/>
                          </a:ln>
                          <a:solidFill>
                            <a:srgbClr val="F1F7E9"/>
                          </a:solidFill>
                          <a:effectLst/>
                          <a:latin typeface="Times New Roman" charset="0"/>
                          <a:ea typeface="华文细黑" charset="0"/>
                          <a:cs typeface="华文细黑" charset="0"/>
                        </a:rPr>
                        <a:t>纪出埃及支持者的反驳</a:t>
                      </a:r>
                      <a:endParaRPr kumimoji="0" lang="zh-CN" altLang="en-US" sz="1400" b="1" i="0" u="none" strike="noStrike" cap="none" normalizeH="0" baseline="0">
                        <a:ln>
                          <a:noFill/>
                        </a:ln>
                        <a:solidFill>
                          <a:schemeClr val="bg1"/>
                        </a:solidFill>
                        <a:effectLst/>
                        <a:latin typeface="Times New Roman" charset="0"/>
                        <a:ea typeface="MS PGothic" charset="0"/>
                        <a:cs typeface="MS PGothic"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6507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以东、摩押和亚扪文明在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世纪还不存在。既然以色列人和他们有接触，出埃及的时间应当较晚</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有证据证明这些文明出现时间早于</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世纪</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1"/>
                  </a:ext>
                </a:extLst>
              </a:tr>
              <a:tr h="86507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由土层分析发现，</a:t>
                      </a:r>
                      <a:r>
                        <a:rPr kumimoji="0" lang="zh-CN" altLang="en-US" sz="1400" b="0" i="0" u="none" strike="noStrike" cap="none" normalizeH="0" baseline="0">
                          <a:ln>
                            <a:noFill/>
                          </a:ln>
                          <a:solidFill>
                            <a:srgbClr val="222222"/>
                          </a:solidFill>
                          <a:effectLst/>
                          <a:latin typeface="Arial" charset="0"/>
                          <a:ea typeface="MS PGothic" charset="0"/>
                          <a:cs typeface="Arial" charset="0"/>
                        </a:rPr>
                        <a:t>拉吉</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底璧</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和伯特利都毁于</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世纪</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圣经中并没有说明三个城市是在以色列征服迦南地之时被毁的。也可能是被埃及所毁</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2"/>
                  </a:ext>
                </a:extLst>
              </a:tr>
              <a:tr h="11333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出埃及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记</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11</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提到犹太人在建造兰塞（</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Rameses</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这</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多半是为了</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念</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世纪在位的拉美西斯二世而建立的。</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“兰塞</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拉美西斯”这个名字在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纪前就已经开始使用</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2.</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该城的建造先于摩西出世，从而早于拉美西斯二世；</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3.</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这</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不是都城。</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3"/>
                  </a:ext>
                </a:extLst>
              </a:tr>
              <a:tr h="9448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12:40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中提到的</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430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年和</a:t>
                      </a: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希克索斯</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王朝存在的年代有冲突</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希克索斯和希伯来人没有任何直接联系。有大量</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证</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据表明雅各早在希克索斯王朝开始前</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年便已来到埃及</a:t>
                      </a:r>
                      <a:endParaRPr kumimoji="0" lang="zh-CN" altLang="en-US" sz="1400" b="0" i="0" u="none" strike="noStrike" cap="none" normalizeH="0" baseline="0">
                        <a:ln>
                          <a:noFill/>
                        </a:ln>
                        <a:solidFill>
                          <a:srgbClr val="000000"/>
                        </a:solidFill>
                        <a:effectLst/>
                        <a:latin typeface="Times New Roman" charset="0"/>
                        <a:ea typeface="MS PGothic" charset="0"/>
                        <a:cs typeface="MS PGothic"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4"/>
                  </a:ext>
                </a:extLst>
              </a:tr>
              <a:tr h="106190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特摩斯三世并不是一个著名的城市建造者</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ヒラギノ角ゴ ProN W3" charset="0"/>
                          <a:cs typeface="ヒラギノ角ゴ ProN W3" charset="0"/>
                        </a:rPr>
                        <a:t>虽不以建造城市闻名，他在三角洲地区多处曾大兴土木</a:t>
                      </a:r>
                      <a:endParaRPr kumimoji="0" lang="zh-CN" altLang="en-US" sz="1400" b="0" i="0" u="none" strike="noStrike" cap="none" normalizeH="0" baseline="0">
                        <a:ln>
                          <a:noFill/>
                        </a:ln>
                        <a:solidFill>
                          <a:srgbClr val="003300"/>
                        </a:solidFill>
                        <a:effectLst/>
                        <a:latin typeface="Times New Roman" charset="0"/>
                        <a:ea typeface="MS PGothic" charset="0"/>
                        <a:cs typeface="MS PGothic"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5"/>
                  </a:ext>
                </a:extLst>
              </a:tr>
              <a:tr h="9448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圣经中并没有提到</a:t>
                      </a:r>
                      <a:r>
                        <a:rPr kumimoji="0" lang="zh-CN" altLang="en-US" sz="1400" b="0" i="0" u="none" strike="noStrike" cap="none" normalizeH="0" baseline="0">
                          <a:ln>
                            <a:noFill/>
                          </a:ln>
                          <a:solidFill>
                            <a:srgbClr val="003300"/>
                          </a:solidFill>
                          <a:effectLst/>
                          <a:latin typeface="Times New Roman" charset="0"/>
                          <a:ea typeface="MS PGothic" charset="0"/>
                          <a:cs typeface="Arial" charset="0"/>
                        </a:rPr>
                        <a:t>塞提一世或拉姆西斯二世对巴勒斯坦的侵略。因此出埃及一定发生在</a:t>
                      </a:r>
                      <a:r>
                        <a:rPr kumimoji="0" lang="en-US" altLang="zh-CN" sz="1400" b="0" i="0" u="none" strike="noStrike" cap="none" normalizeH="0" baseline="0">
                          <a:ln>
                            <a:noFill/>
                          </a:ln>
                          <a:solidFill>
                            <a:srgbClr val="003300"/>
                          </a:solidFill>
                          <a:effectLst/>
                          <a:latin typeface="Times New Roman" charset="0"/>
                          <a:ea typeface="MS PGothic" charset="0"/>
                          <a:cs typeface="Arial"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Arial" charset="0"/>
                        </a:rPr>
                        <a:t>世纪，当时以色列还不在巴勒斯坦</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埃及对巴勒斯坦的入侵是针对迦南人的</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6"/>
                  </a:ext>
                </a:extLst>
              </a:tr>
              <a:tr h="86507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推后出埃及的时间就等同于推后列祖的时间，但是列祖的时间不能再推后了。</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列祖的时间完全可以推后</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eaLnBrk="1" hangingPunct="1">
              <a:defRPr/>
            </a:pPr>
            <a:r>
              <a:rPr lang="zh-CN" altLang="en-US" dirty="0">
                <a:cs typeface="+mj-cs"/>
              </a:rPr>
              <a:t>结论</a:t>
            </a:r>
            <a:endParaRPr lang="en-US" dirty="0">
              <a:cs typeface="+mj-cs"/>
            </a:endParaRPr>
          </a:p>
        </p:txBody>
      </p:sp>
      <p:sp>
        <p:nvSpPr>
          <p:cNvPr id="345091" name="Rectangle 3"/>
          <p:cNvSpPr>
            <a:spLocks noGrp="1" noChangeArrowheads="1"/>
          </p:cNvSpPr>
          <p:nvPr>
            <p:ph type="body" idx="1"/>
          </p:nvPr>
        </p:nvSpPr>
        <p:spPr>
          <a:xfrm>
            <a:off x="457200" y="1600200"/>
            <a:ext cx="8229600" cy="3657600"/>
          </a:xfrm>
        </p:spPr>
        <p:txBody>
          <a:bodyPr/>
          <a:lstStyle/>
          <a:p>
            <a:pPr eaLnBrk="1" hangingPunct="1"/>
            <a:r>
              <a:rPr lang="en-US" dirty="0">
                <a:latin typeface="Tahoma" charset="0"/>
                <a:ea typeface="ＭＳ Ｐゴシック" charset="0"/>
              </a:rPr>
              <a:t>“</a:t>
            </a:r>
            <a:r>
              <a:rPr lang="en-US" sz="4000" dirty="0" err="1">
                <a:latin typeface="Tahoma" charset="0"/>
                <a:ea typeface="ＭＳ Ｐゴシック" charset="0"/>
              </a:rPr>
              <a:t>在考察圣经,历史和考古的证据,我们可以看到较早和较迟日期都有令人信服的理由,但是此刻我讨论较早日期看起来是比较佔上风</a:t>
            </a:r>
            <a:r>
              <a:rPr lang="en-US" sz="4000" dirty="0">
                <a:latin typeface="Tahoma" charset="0"/>
                <a:ea typeface="ＭＳ Ｐゴシック" charset="0"/>
              </a:rPr>
              <a:t>。”</a:t>
            </a:r>
            <a:endParaRPr lang="en-US" dirty="0">
              <a:latin typeface="Tahoma" charset="0"/>
              <a:ea typeface="ＭＳ Ｐゴシック" charset="0"/>
            </a:endParaRPr>
          </a:p>
        </p:txBody>
      </p:sp>
      <p:sp>
        <p:nvSpPr>
          <p:cNvPr id="345092" name="Text Box 4"/>
          <p:cNvSpPr txBox="1">
            <a:spLocks noChangeArrowheads="1"/>
          </p:cNvSpPr>
          <p:nvPr/>
        </p:nvSpPr>
        <p:spPr bwMode="auto">
          <a:xfrm>
            <a:off x="0" y="6415088"/>
            <a:ext cx="91440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dirty="0">
                <a:cs typeface="+mn-cs"/>
              </a:rPr>
              <a:t>Herbert Wolf, </a:t>
            </a:r>
            <a:r>
              <a:rPr lang="en-US" b="1" i="1" dirty="0">
                <a:cs typeface="+mn-cs"/>
              </a:rPr>
              <a:t>An Introduction to the Old Testament Pentateuch</a:t>
            </a:r>
            <a:r>
              <a:rPr lang="en-US" b="1" dirty="0">
                <a:cs typeface="+mn-cs"/>
              </a:rPr>
              <a:t>, 148.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345091">
                                            <p:txEl>
                                              <p:pRg st="0" end="0"/>
                                            </p:txEl>
                                          </p:spTgt>
                                        </p:tgtEl>
                                        <p:attrNameLst>
                                          <p:attrName>style.visibility</p:attrName>
                                        </p:attrNameLst>
                                      </p:cBhvr>
                                      <p:to>
                                        <p:strVal val="visible"/>
                                      </p:to>
                                    </p:set>
                                    <p:anim calcmode="lin" valueType="num">
                                      <p:cBhvr>
                                        <p:cTn id="7" dur="500" fill="hold"/>
                                        <p:tgtEl>
                                          <p:spTgt spid="3450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50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50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50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5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zh-CN" altLang="en-US" dirty="0">
                <a:cs typeface="+mj-cs"/>
              </a:rPr>
              <a:t>应用</a:t>
            </a:r>
            <a:endParaRPr lang="en-US" dirty="0">
              <a:cs typeface="+mj-cs"/>
            </a:endParaRPr>
          </a:p>
        </p:txBody>
      </p:sp>
      <p:sp>
        <p:nvSpPr>
          <p:cNvPr id="353283" name="Rectangle 3"/>
          <p:cNvSpPr>
            <a:spLocks noGrp="1" noChangeArrowheads="1"/>
          </p:cNvSpPr>
          <p:nvPr>
            <p:ph type="body" idx="1"/>
          </p:nvPr>
        </p:nvSpPr>
        <p:spPr>
          <a:xfrm>
            <a:off x="1143000" y="1870075"/>
            <a:ext cx="7239000" cy="3768725"/>
          </a:xfrm>
        </p:spPr>
        <p:txBody>
          <a:bodyPr/>
          <a:lstStyle/>
          <a:p>
            <a:pPr eaLnBrk="1" hangingPunct="1">
              <a:defRPr/>
            </a:pPr>
            <a:r>
              <a:rPr lang="en-US" dirty="0" err="1">
                <a:cs typeface="+mn-cs"/>
              </a:rPr>
              <a:t>无误性</a:t>
            </a:r>
            <a:endParaRPr lang="en-US" dirty="0">
              <a:cs typeface="+mn-cs"/>
            </a:endParaRPr>
          </a:p>
          <a:p>
            <a:pPr eaLnBrk="1" hangingPunct="1">
              <a:buFont typeface="Wingdings" charset="0"/>
              <a:buNone/>
              <a:defRPr/>
            </a:pPr>
            <a:r>
              <a:rPr lang="en-US" dirty="0">
                <a:cs typeface="+mn-cs"/>
              </a:rPr>
              <a:t>	- </a:t>
            </a:r>
            <a:r>
              <a:rPr lang="en-US" dirty="0" err="1">
                <a:cs typeface="+mn-cs"/>
              </a:rPr>
              <a:t>圣经的历史性</a:t>
            </a:r>
            <a:endParaRPr lang="en-US" dirty="0">
              <a:cs typeface="+mn-cs"/>
            </a:endParaRPr>
          </a:p>
          <a:p>
            <a:pPr eaLnBrk="1" hangingPunct="1">
              <a:buFont typeface="Wingdings" charset="0"/>
              <a:buNone/>
              <a:defRPr/>
            </a:pPr>
            <a:r>
              <a:rPr lang="en-US" dirty="0">
                <a:cs typeface="+mn-cs"/>
              </a:rPr>
              <a:t>	- </a:t>
            </a:r>
            <a:r>
              <a:rPr lang="en-US" dirty="0" err="1">
                <a:cs typeface="+mn-cs"/>
              </a:rPr>
              <a:t>犹太民族的节期和传统</a:t>
            </a:r>
            <a:endParaRPr lang="en-US" dirty="0">
              <a:cs typeface="+mn-cs"/>
            </a:endParaRPr>
          </a:p>
          <a:p>
            <a:pPr eaLnBrk="1" hangingPunct="1">
              <a:defRPr/>
            </a:pPr>
            <a:r>
              <a:rPr lang="en-US" dirty="0" err="1">
                <a:cs typeface="+mn-cs"/>
              </a:rPr>
              <a:t>神的信实</a:t>
            </a:r>
            <a:endParaRPr lang="en-US" dirty="0">
              <a:cs typeface="+mn-cs"/>
            </a:endParaRPr>
          </a:p>
          <a:p>
            <a:pPr eaLnBrk="1" hangingPunct="1">
              <a:defRPr/>
            </a:pPr>
            <a:r>
              <a:rPr lang="en-US" dirty="0" err="1">
                <a:cs typeface="+mn-cs"/>
              </a:rPr>
              <a:t>与基督在新约的经历同样</a:t>
            </a:r>
            <a:endParaRPr lang="en-US" dirty="0">
              <a:cs typeface="+mn-cs"/>
            </a:endParaRPr>
          </a:p>
          <a:p>
            <a:pPr eaLnBrk="1" hangingPunct="1">
              <a:defRPr/>
            </a:pPr>
            <a:endParaRPr lang="en-US" dirty="0">
              <a:cs typeface="+mn-cs"/>
            </a:endParaRPr>
          </a:p>
        </p:txBody>
      </p:sp>
      <p:pic>
        <p:nvPicPr>
          <p:cNvPr id="72707" name="Picture 8" descr="g019274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96000"/>
            <a:ext cx="1295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500" fill="hold"/>
                                        <p:tgtEl>
                                          <p:spTgt spid="35328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328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5328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328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32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53283">
                                            <p:txEl>
                                              <p:pRg st="1" end="1"/>
                                            </p:txEl>
                                          </p:spTgt>
                                        </p:tgtEl>
                                        <p:attrNameLst>
                                          <p:attrName>style.visibility</p:attrName>
                                        </p:attrNameLst>
                                      </p:cBhvr>
                                      <p:to>
                                        <p:strVal val="visible"/>
                                      </p:to>
                                    </p:set>
                                    <p:anim calcmode="lin" valueType="num">
                                      <p:cBhvr>
                                        <p:cTn id="16" dur="500" fill="hold"/>
                                        <p:tgtEl>
                                          <p:spTgt spid="35328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328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5328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328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328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53283">
                                            <p:txEl>
                                              <p:pRg st="2" end="2"/>
                                            </p:txEl>
                                          </p:spTgt>
                                        </p:tgtEl>
                                        <p:attrNameLst>
                                          <p:attrName>style.visibility</p:attrName>
                                        </p:attrNameLst>
                                      </p:cBhvr>
                                      <p:to>
                                        <p:strVal val="visible"/>
                                      </p:to>
                                    </p:set>
                                    <p:anim calcmode="lin" valueType="num">
                                      <p:cBhvr>
                                        <p:cTn id="25" dur="500" fill="hold"/>
                                        <p:tgtEl>
                                          <p:spTgt spid="35328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5328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5328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5328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5328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53283">
                                            <p:txEl>
                                              <p:pRg st="3" end="3"/>
                                            </p:txEl>
                                          </p:spTgt>
                                        </p:tgtEl>
                                        <p:attrNameLst>
                                          <p:attrName>style.visibility</p:attrName>
                                        </p:attrNameLst>
                                      </p:cBhvr>
                                      <p:to>
                                        <p:strVal val="visible"/>
                                      </p:to>
                                    </p:set>
                                    <p:anim calcmode="lin" valueType="num">
                                      <p:cBhvr>
                                        <p:cTn id="34" dur="500" fill="hold"/>
                                        <p:tgtEl>
                                          <p:spTgt spid="35328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5328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5328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5328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5328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53283">
                                            <p:txEl>
                                              <p:pRg st="4" end="4"/>
                                            </p:txEl>
                                          </p:spTgt>
                                        </p:tgtEl>
                                        <p:attrNameLst>
                                          <p:attrName>style.visibility</p:attrName>
                                        </p:attrNameLst>
                                      </p:cBhvr>
                                      <p:to>
                                        <p:strVal val="visible"/>
                                      </p:to>
                                    </p:set>
                                    <p:anim calcmode="lin" valueType="num">
                                      <p:cBhvr>
                                        <p:cTn id="43" dur="500" fill="hold"/>
                                        <p:tgtEl>
                                          <p:spTgt spid="35328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5328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5328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5328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53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4" name="Rectangle 8"/>
          <p:cNvSpPr>
            <a:spLocks noGrp="1" noChangeArrowheads="1"/>
          </p:cNvSpPr>
          <p:nvPr>
            <p:ph type="title"/>
          </p:nvPr>
        </p:nvSpPr>
        <p:spPr>
          <a:xfrm>
            <a:off x="457200" y="384175"/>
            <a:ext cx="8229600" cy="1368425"/>
          </a:xfrm>
        </p:spPr>
        <p:txBody>
          <a:bodyPr/>
          <a:lstStyle/>
          <a:p>
            <a:pPr eaLnBrk="1" hangingPunct="1">
              <a:defRPr/>
            </a:pPr>
            <a:r>
              <a:rPr lang="zh-CN" altLang="en-US" sz="3800" dirty="0">
                <a:cs typeface="+mj-cs"/>
              </a:rPr>
              <a:t>其他信息</a:t>
            </a:r>
            <a:br>
              <a:rPr lang="en-US" sz="3800" dirty="0">
                <a:cs typeface="+mj-cs"/>
              </a:rPr>
            </a:br>
            <a:r>
              <a:rPr lang="en-US" sz="3800" dirty="0">
                <a:cs typeface="+mj-cs"/>
              </a:rPr>
              <a:t> </a:t>
            </a:r>
            <a:r>
              <a:rPr lang="zh-CN" altLang="en-US" sz="1900" dirty="0">
                <a:cs typeface="+mj-cs"/>
              </a:rPr>
              <a:t>来源</a:t>
            </a:r>
            <a:r>
              <a:rPr lang="en-US" sz="1900" dirty="0">
                <a:cs typeface="+mj-cs"/>
              </a:rPr>
              <a:t>: </a:t>
            </a:r>
            <a:r>
              <a:rPr lang="en-US" sz="1900" dirty="0"/>
              <a:t>John D. </a:t>
            </a:r>
            <a:r>
              <a:rPr lang="en-US" sz="1900" dirty="0" err="1"/>
              <a:t>Currid</a:t>
            </a:r>
            <a:r>
              <a:rPr lang="en-US" sz="1900" dirty="0"/>
              <a:t>, </a:t>
            </a:r>
            <a:r>
              <a:rPr lang="en-US" sz="1900" i="1" dirty="0"/>
              <a:t>A Study Commentary on Exodus</a:t>
            </a:r>
            <a:r>
              <a:rPr lang="en-US" sz="1900" dirty="0"/>
              <a:t> (Darlington, England: Evangelical Press, 2000)</a:t>
            </a:r>
            <a:endParaRPr lang="en-US" sz="1900" dirty="0">
              <a:cs typeface="+mj-cs"/>
            </a:endParaRPr>
          </a:p>
        </p:txBody>
      </p:sp>
      <p:sp>
        <p:nvSpPr>
          <p:cNvPr id="357385" name="Rectangle 9"/>
          <p:cNvSpPr>
            <a:spLocks noGrp="1" noChangeArrowheads="1"/>
          </p:cNvSpPr>
          <p:nvPr>
            <p:ph type="body" idx="1"/>
          </p:nvPr>
        </p:nvSpPr>
        <p:spPr>
          <a:xfrm>
            <a:off x="914400" y="2174875"/>
            <a:ext cx="7772400" cy="4225925"/>
          </a:xfrm>
        </p:spPr>
        <p:txBody>
          <a:bodyPr/>
          <a:lstStyle/>
          <a:p>
            <a:pPr eaLnBrk="1" hangingPunct="1">
              <a:defRPr/>
            </a:pPr>
            <a:r>
              <a:rPr lang="en-US" dirty="0">
                <a:cs typeface="+mn-cs"/>
              </a:rPr>
              <a:t>作者认可13thB.C.世纪</a:t>
            </a:r>
          </a:p>
          <a:p>
            <a:pPr eaLnBrk="1" hangingPunct="1">
              <a:buFont typeface="Wingdings" charset="0"/>
              <a:buNone/>
              <a:defRPr/>
            </a:pPr>
            <a:endParaRPr lang="en-US" dirty="0">
              <a:cs typeface="+mn-cs"/>
            </a:endParaRPr>
          </a:p>
          <a:p>
            <a:pPr eaLnBrk="1" hangingPunct="1">
              <a:defRPr/>
            </a:pPr>
            <a:r>
              <a:rPr lang="en-US" dirty="0" err="1">
                <a:cs typeface="+mn-cs"/>
              </a:rPr>
              <a:t>和平</a:t>
            </a:r>
            <a:r>
              <a:rPr lang="zh-CN" altLang="en-US" dirty="0">
                <a:cs typeface="+mn-cs"/>
              </a:rPr>
              <a:t>迁移理论</a:t>
            </a:r>
            <a:endParaRPr lang="en-US" dirty="0">
              <a:cs typeface="+mn-cs"/>
            </a:endParaRPr>
          </a:p>
          <a:p>
            <a:pPr eaLnBrk="1" hangingPunct="1">
              <a:defRPr/>
            </a:pPr>
            <a:endParaRPr lang="en-US" dirty="0">
              <a:cs typeface="+mn-cs"/>
            </a:endParaRPr>
          </a:p>
          <a:p>
            <a:pPr eaLnBrk="1" hangingPunct="1">
              <a:defRPr/>
            </a:pPr>
            <a:r>
              <a:rPr lang="zh-CN" altLang="en-US" dirty="0">
                <a:cs typeface="+mn-cs"/>
              </a:rPr>
              <a:t>农村迦南人</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57385">
                                            <p:txEl>
                                              <p:pRg st="0" end="0"/>
                                            </p:txEl>
                                          </p:spTgt>
                                        </p:tgtEl>
                                        <p:attrNameLst>
                                          <p:attrName>style.visibility</p:attrName>
                                        </p:attrNameLst>
                                      </p:cBhvr>
                                      <p:to>
                                        <p:strVal val="visible"/>
                                      </p:to>
                                    </p:set>
                                    <p:animEffect transition="in" filter="fade">
                                      <p:cBhvr>
                                        <p:cTn id="7" dur="1000"/>
                                        <p:tgtEl>
                                          <p:spTgt spid="357385">
                                            <p:txEl>
                                              <p:pRg st="0" end="0"/>
                                            </p:txEl>
                                          </p:spTgt>
                                        </p:tgtEl>
                                      </p:cBhvr>
                                    </p:animEffect>
                                    <p:anim calcmode="lin" valueType="num">
                                      <p:cBhvr>
                                        <p:cTn id="8" dur="1000" fill="hold"/>
                                        <p:tgtEl>
                                          <p:spTgt spid="35738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73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57385">
                                            <p:txEl>
                                              <p:pRg st="2" end="2"/>
                                            </p:txEl>
                                          </p:spTgt>
                                        </p:tgtEl>
                                        <p:attrNameLst>
                                          <p:attrName>style.visibility</p:attrName>
                                        </p:attrNameLst>
                                      </p:cBhvr>
                                      <p:to>
                                        <p:strVal val="visible"/>
                                      </p:to>
                                    </p:set>
                                    <p:animEffect transition="in" filter="fade">
                                      <p:cBhvr>
                                        <p:cTn id="14" dur="1000"/>
                                        <p:tgtEl>
                                          <p:spTgt spid="357385">
                                            <p:txEl>
                                              <p:pRg st="2" end="2"/>
                                            </p:txEl>
                                          </p:spTgt>
                                        </p:tgtEl>
                                      </p:cBhvr>
                                    </p:animEffect>
                                    <p:anim calcmode="lin" valueType="num">
                                      <p:cBhvr>
                                        <p:cTn id="15" dur="1000" fill="hold"/>
                                        <p:tgtEl>
                                          <p:spTgt spid="35738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573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57385">
                                            <p:txEl>
                                              <p:pRg st="4" end="4"/>
                                            </p:txEl>
                                          </p:spTgt>
                                        </p:tgtEl>
                                        <p:attrNameLst>
                                          <p:attrName>style.visibility</p:attrName>
                                        </p:attrNameLst>
                                      </p:cBhvr>
                                      <p:to>
                                        <p:strVal val="visible"/>
                                      </p:to>
                                    </p:set>
                                    <p:animEffect transition="in" filter="fade">
                                      <p:cBhvr>
                                        <p:cTn id="21" dur="1000"/>
                                        <p:tgtEl>
                                          <p:spTgt spid="357385">
                                            <p:txEl>
                                              <p:pRg st="4" end="4"/>
                                            </p:txEl>
                                          </p:spTgt>
                                        </p:tgtEl>
                                      </p:cBhvr>
                                    </p:animEffect>
                                    <p:anim calcmode="lin" valueType="num">
                                      <p:cBhvr>
                                        <p:cTn id="22" dur="1000" fill="hold"/>
                                        <p:tgtEl>
                                          <p:spTgt spid="35738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5738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0" y="304800"/>
            <a:ext cx="9144000" cy="2057400"/>
          </a:xfrm>
        </p:spPr>
        <p:txBody>
          <a:bodyPr/>
          <a:lstStyle/>
          <a:p>
            <a:pPr eaLnBrk="1" hangingPunct="1">
              <a:defRPr/>
            </a:pPr>
            <a:r>
              <a:rPr lang="en-US" sz="5400" dirty="0"/>
              <a:t>作者认可13thB.C.世纪</a:t>
            </a:r>
            <a:br>
              <a:rPr lang="en-US" sz="3800" dirty="0">
                <a:cs typeface="+mj-cs"/>
              </a:rPr>
            </a:br>
            <a:r>
              <a:rPr lang="en-US" sz="3800" dirty="0">
                <a:cs typeface="+mj-cs"/>
              </a:rPr>
              <a:t> </a:t>
            </a:r>
            <a:r>
              <a:rPr lang="en-US" sz="1900" dirty="0"/>
              <a:t>John D. </a:t>
            </a:r>
            <a:r>
              <a:rPr lang="en-US" sz="1900" dirty="0" err="1">
                <a:cs typeface="+mj-cs"/>
              </a:rPr>
              <a:t>Currid</a:t>
            </a:r>
            <a:r>
              <a:rPr lang="en-US" sz="1900" dirty="0">
                <a:cs typeface="+mj-cs"/>
              </a:rPr>
              <a:t>, </a:t>
            </a:r>
            <a:r>
              <a:rPr lang="en-US" sz="1900" i="1" dirty="0">
                <a:cs typeface="+mj-cs"/>
              </a:rPr>
              <a:t>A Study Commentary on Exodus</a:t>
            </a:r>
            <a:r>
              <a:rPr lang="en-US" sz="1900" dirty="0">
                <a:cs typeface="+mj-cs"/>
              </a:rPr>
              <a:t> (Darlington, England: Evangelical Press, 2000), 27</a:t>
            </a:r>
          </a:p>
        </p:txBody>
      </p:sp>
      <p:sp>
        <p:nvSpPr>
          <p:cNvPr id="374787" name="Rectangle 3"/>
          <p:cNvSpPr>
            <a:spLocks noGrp="1" noChangeArrowheads="1"/>
          </p:cNvSpPr>
          <p:nvPr>
            <p:ph type="body" idx="1"/>
          </p:nvPr>
        </p:nvSpPr>
        <p:spPr>
          <a:xfrm>
            <a:off x="381000" y="2590800"/>
            <a:ext cx="8534400" cy="3505200"/>
          </a:xfrm>
        </p:spPr>
        <p:txBody>
          <a:bodyPr/>
          <a:lstStyle/>
          <a:p>
            <a:pPr eaLnBrk="1" hangingPunct="1">
              <a:defRPr/>
            </a:pPr>
            <a:r>
              <a:rPr lang="zh-CN" altLang="en-US" sz="4000" dirty="0">
                <a:cs typeface="+mn-cs"/>
              </a:rPr>
              <a:t>埃及纪念碑首次提到以色列是法老梅尔内普塔 （</a:t>
            </a:r>
            <a:r>
              <a:rPr lang="en-US" altLang="zh-CN" sz="4000" dirty="0">
                <a:cs typeface="+mn-cs"/>
              </a:rPr>
              <a:t>1224-1214 </a:t>
            </a:r>
            <a:r>
              <a:rPr lang="en-US" sz="4000" dirty="0">
                <a:cs typeface="+mn-cs"/>
              </a:rPr>
              <a:t>B.C.） </a:t>
            </a:r>
            <a:r>
              <a:rPr lang="zh-CN" altLang="en-US" sz="4000" dirty="0">
                <a:cs typeface="+mn-cs"/>
              </a:rPr>
              <a:t>石碑</a:t>
            </a:r>
            <a:endParaRPr lang="en-US" altLang="zh-CN" sz="4000" dirty="0">
              <a:cs typeface="+mn-cs"/>
            </a:endParaRPr>
          </a:p>
          <a:p>
            <a:pPr eaLnBrk="1" hangingPunct="1">
              <a:defRPr/>
            </a:pPr>
            <a:r>
              <a:rPr lang="zh-CN" altLang="en-US" sz="4000" dirty="0">
                <a:cs typeface="+mn-cs"/>
              </a:rPr>
              <a:t>历史背景 </a:t>
            </a:r>
            <a:r>
              <a:rPr lang="en-US" altLang="zh-CN" sz="4000" dirty="0">
                <a:cs typeface="+mn-cs"/>
              </a:rPr>
              <a:t>– 13 </a:t>
            </a:r>
            <a:r>
              <a:rPr lang="zh-CN" altLang="en-US" sz="4000" dirty="0">
                <a:cs typeface="+mn-cs"/>
              </a:rPr>
              <a:t>世纪是一个动荡时期，有利于以色列逃离埃及和征服迦南</a:t>
            </a:r>
            <a:r>
              <a:rPr lang="en-US" altLang="zh-CN" sz="4000" dirty="0">
                <a:cs typeface="+mn-cs"/>
              </a:rPr>
              <a:t>.</a:t>
            </a:r>
            <a:endParaRPr lang="en-US" dirty="0">
              <a:cs typeface="+mn-cs"/>
            </a:endParaRPr>
          </a:p>
        </p:txBody>
      </p:sp>
      <p:sp>
        <p:nvSpPr>
          <p:cNvPr id="374788" name="Text Box 4"/>
          <p:cNvSpPr txBox="1">
            <a:spLocks noChangeArrowheads="1"/>
          </p:cNvSpPr>
          <p:nvPr/>
        </p:nvSpPr>
        <p:spPr bwMode="auto">
          <a:xfrm>
            <a:off x="2590800" y="5410200"/>
            <a:ext cx="4031873"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en-US"/>
            </a:defPPr>
            <a:lvl1pPr>
              <a:defRPr sz="6000" b="1">
                <a:solidFill>
                  <a:srgbClr val="FFFF00"/>
                </a:solidFill>
                <a:effectLst>
                  <a:glow rad="228600">
                    <a:schemeClr val="accent2">
                      <a:satMod val="175000"/>
                      <a:alpha val="91000"/>
                    </a:schemeClr>
                  </a:glow>
                </a:effectLst>
                <a:latin typeface="Arial" panose="020B0604020202020204" pitchFamily="34" charset="0"/>
                <a:cs typeface="Arial" panose="020B0604020202020204" pitchFamily="34" charset="0"/>
              </a:defRPr>
            </a:lvl1pPr>
          </a:lstStyle>
          <a:p>
            <a:r>
              <a:rPr lang="en-US" dirty="0" err="1"/>
              <a:t>神不在其中</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74787">
                                            <p:txEl>
                                              <p:pRg st="0" end="0"/>
                                            </p:txEl>
                                          </p:spTgt>
                                        </p:tgtEl>
                                        <p:attrNameLst>
                                          <p:attrName>style.visibility</p:attrName>
                                        </p:attrNameLst>
                                      </p:cBhvr>
                                      <p:to>
                                        <p:strVal val="visible"/>
                                      </p:to>
                                    </p:set>
                                    <p:anim calcmode="lin" valueType="num">
                                      <p:cBhvr>
                                        <p:cTn id="7" dur="500" fill="hold"/>
                                        <p:tgtEl>
                                          <p:spTgt spid="3747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478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478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47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iterate type="lt">
                                    <p:tmPct val="0"/>
                                  </p:iterate>
                                  <p:childTnLst>
                                    <p:set>
                                      <p:cBhvr>
                                        <p:cTn id="14" dur="1" fill="hold">
                                          <p:stCondLst>
                                            <p:cond delay="0"/>
                                          </p:stCondLst>
                                        </p:cTn>
                                        <p:tgtEl>
                                          <p:spTgt spid="374787">
                                            <p:txEl>
                                              <p:pRg st="1" end="1"/>
                                            </p:txEl>
                                          </p:spTgt>
                                        </p:tgtEl>
                                        <p:attrNameLst>
                                          <p:attrName>style.visibility</p:attrName>
                                        </p:attrNameLst>
                                      </p:cBhvr>
                                      <p:to>
                                        <p:strVal val="visible"/>
                                      </p:to>
                                    </p:set>
                                    <p:anim calcmode="lin" valueType="num">
                                      <p:cBhvr>
                                        <p:cTn id="15" dur="500" fill="hold"/>
                                        <p:tgtEl>
                                          <p:spTgt spid="37478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7478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74787">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7478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mph" presetSubtype="0" fill="hold" grpId="0" nodeType="clickEffect">
                                  <p:stCondLst>
                                    <p:cond delay="0"/>
                                  </p:stCondLst>
                                  <p:iterate type="lt">
                                    <p:tmPct val="0"/>
                                  </p:iterate>
                                  <p:childTnLst>
                                    <p:animClr clrSpc="hsl" dir="cw">
                                      <p:cBhvr override="childStyle">
                                        <p:cTn id="22" dur="500" fill="hold"/>
                                        <p:tgtEl>
                                          <p:spTgt spid="374787">
                                            <p:txEl>
                                              <p:pRg st="0" end="0"/>
                                            </p:txEl>
                                          </p:spTgt>
                                        </p:tgtEl>
                                        <p:attrNameLst>
                                          <p:attrName>style.color</p:attrName>
                                        </p:attrNameLst>
                                      </p:cBhvr>
                                      <p:by>
                                        <p:hsl h="0" s="-12549" l="-25098"/>
                                      </p:by>
                                    </p:animClr>
                                    <p:animClr clrSpc="hsl" dir="cw">
                                      <p:cBhvr>
                                        <p:cTn id="23" dur="500" fill="hold"/>
                                        <p:tgtEl>
                                          <p:spTgt spid="374787">
                                            <p:txEl>
                                              <p:pRg st="0" end="0"/>
                                            </p:txEl>
                                          </p:spTgt>
                                        </p:tgtEl>
                                        <p:attrNameLst>
                                          <p:attrName>fillcolor</p:attrName>
                                        </p:attrNameLst>
                                      </p:cBhvr>
                                      <p:by>
                                        <p:hsl h="0" s="-12549" l="-25098"/>
                                      </p:by>
                                    </p:animClr>
                                    <p:animClr clrSpc="hsl" dir="cw">
                                      <p:cBhvr>
                                        <p:cTn id="24" dur="500" fill="hold"/>
                                        <p:tgtEl>
                                          <p:spTgt spid="374787">
                                            <p:txEl>
                                              <p:pRg st="0" end="0"/>
                                            </p:txEl>
                                          </p:spTgt>
                                        </p:tgtEl>
                                        <p:attrNameLst>
                                          <p:attrName>stroke.color</p:attrName>
                                        </p:attrNameLst>
                                      </p:cBhvr>
                                      <p:by>
                                        <p:hsl h="0" s="-12549" l="-25098"/>
                                      </p:by>
                                    </p:animClr>
                                    <p:set>
                                      <p:cBhvr>
                                        <p:cTn id="25" dur="500" fill="hold"/>
                                        <p:tgtEl>
                                          <p:spTgt spid="374787">
                                            <p:txEl>
                                              <p:pRg st="0" end="0"/>
                                            </p:txEl>
                                          </p:spTgt>
                                        </p:tgtEl>
                                        <p:attrNameLst>
                                          <p:attrName>fill.type</p:attrName>
                                        </p:attrNameLst>
                                      </p:cBhvr>
                                      <p:to>
                                        <p:strVal val="solid"/>
                                      </p:to>
                                    </p:set>
                                  </p:childTnLst>
                                </p:cTn>
                              </p:par>
                              <p:par>
                                <p:cTn id="26" presetID="24" presetClass="emph" presetSubtype="0" fill="hold" grpId="0" nodeType="withEffect">
                                  <p:stCondLst>
                                    <p:cond delay="0"/>
                                  </p:stCondLst>
                                  <p:iterate type="lt">
                                    <p:tmPct val="0"/>
                                  </p:iterate>
                                  <p:childTnLst>
                                    <p:animClr clrSpc="hsl" dir="cw">
                                      <p:cBhvr override="childStyle">
                                        <p:cTn id="27" dur="500" fill="hold"/>
                                        <p:tgtEl>
                                          <p:spTgt spid="374787">
                                            <p:txEl>
                                              <p:pRg st="1" end="1"/>
                                            </p:txEl>
                                          </p:spTgt>
                                        </p:tgtEl>
                                        <p:attrNameLst>
                                          <p:attrName>style.color</p:attrName>
                                        </p:attrNameLst>
                                      </p:cBhvr>
                                      <p:by>
                                        <p:hsl h="0" s="-12549" l="-25098"/>
                                      </p:by>
                                    </p:animClr>
                                    <p:animClr clrSpc="hsl" dir="cw">
                                      <p:cBhvr>
                                        <p:cTn id="28" dur="500" fill="hold"/>
                                        <p:tgtEl>
                                          <p:spTgt spid="374787">
                                            <p:txEl>
                                              <p:pRg st="1" end="1"/>
                                            </p:txEl>
                                          </p:spTgt>
                                        </p:tgtEl>
                                        <p:attrNameLst>
                                          <p:attrName>fillcolor</p:attrName>
                                        </p:attrNameLst>
                                      </p:cBhvr>
                                      <p:by>
                                        <p:hsl h="0" s="-12549" l="-25098"/>
                                      </p:by>
                                    </p:animClr>
                                    <p:animClr clrSpc="hsl" dir="cw">
                                      <p:cBhvr>
                                        <p:cTn id="29" dur="500" fill="hold"/>
                                        <p:tgtEl>
                                          <p:spTgt spid="374787">
                                            <p:txEl>
                                              <p:pRg st="1" end="1"/>
                                            </p:txEl>
                                          </p:spTgt>
                                        </p:tgtEl>
                                        <p:attrNameLst>
                                          <p:attrName>stroke.color</p:attrName>
                                        </p:attrNameLst>
                                      </p:cBhvr>
                                      <p:by>
                                        <p:hsl h="0" s="-12549" l="-25098"/>
                                      </p:by>
                                    </p:animClr>
                                    <p:set>
                                      <p:cBhvr>
                                        <p:cTn id="30" dur="500" fill="hold"/>
                                        <p:tgtEl>
                                          <p:spTgt spid="374787">
                                            <p:txEl>
                                              <p:pRg st="1" end="1"/>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74788"/>
                                        </p:tgtEl>
                                        <p:attrNameLst>
                                          <p:attrName>style.visibility</p:attrName>
                                        </p:attrNameLst>
                                      </p:cBhvr>
                                      <p:to>
                                        <p:strVal val="visible"/>
                                      </p:to>
                                    </p:set>
                                    <p:anim calcmode="lin" valueType="num">
                                      <p:cBhvr>
                                        <p:cTn id="35" dur="500" fill="hold"/>
                                        <p:tgtEl>
                                          <p:spTgt spid="374788"/>
                                        </p:tgtEl>
                                        <p:attrNameLst>
                                          <p:attrName>ppt_w</p:attrName>
                                        </p:attrNameLst>
                                      </p:cBhvr>
                                      <p:tavLst>
                                        <p:tav tm="0">
                                          <p:val>
                                            <p:fltVal val="0"/>
                                          </p:val>
                                        </p:tav>
                                        <p:tav tm="100000">
                                          <p:val>
                                            <p:strVal val="#ppt_w"/>
                                          </p:val>
                                        </p:tav>
                                      </p:tavLst>
                                    </p:anim>
                                    <p:anim calcmode="lin" valueType="num">
                                      <p:cBhvr>
                                        <p:cTn id="36" dur="500" fill="hold"/>
                                        <p:tgtEl>
                                          <p:spTgt spid="374788"/>
                                        </p:tgtEl>
                                        <p:attrNameLst>
                                          <p:attrName>ppt_h</p:attrName>
                                        </p:attrNameLst>
                                      </p:cBhvr>
                                      <p:tavLst>
                                        <p:tav tm="0">
                                          <p:val>
                                            <p:fltVal val="0"/>
                                          </p:val>
                                        </p:tav>
                                        <p:tav tm="100000">
                                          <p:val>
                                            <p:strVal val="#ppt_h"/>
                                          </p:val>
                                        </p:tav>
                                      </p:tavLst>
                                    </p:anim>
                                    <p:animEffect transition="in" filter="fade">
                                      <p:cBhvr>
                                        <p:cTn id="37" dur="5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uiExpand="1" build="allAtOnce"/>
      <p:bldP spid="37478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457200" y="277813"/>
            <a:ext cx="8229600" cy="1474787"/>
          </a:xfrm>
        </p:spPr>
        <p:txBody>
          <a:bodyPr/>
          <a:lstStyle/>
          <a:p>
            <a:pPr eaLnBrk="1" hangingPunct="1">
              <a:defRPr/>
            </a:pPr>
            <a:r>
              <a:rPr lang="zh-CN" altLang="en-US" sz="3800" dirty="0">
                <a:cs typeface="+mj-cs"/>
              </a:rPr>
              <a:t>和平移民理论</a:t>
            </a:r>
            <a:r>
              <a:rPr lang="en-US" sz="3800" dirty="0">
                <a:cs typeface="+mj-cs"/>
              </a:rPr>
              <a:t>I	     </a:t>
            </a:r>
            <a:br>
              <a:rPr lang="en-US" sz="3800" dirty="0">
                <a:cs typeface="+mj-cs"/>
              </a:rPr>
            </a:br>
            <a:r>
              <a:rPr lang="en-US" sz="1900" i="1" dirty="0">
                <a:cs typeface="+mj-cs"/>
              </a:rPr>
              <a:t>originated by M. </a:t>
            </a:r>
            <a:r>
              <a:rPr lang="en-US" sz="1900" i="1" dirty="0" err="1">
                <a:cs typeface="+mj-cs"/>
              </a:rPr>
              <a:t>Noth</a:t>
            </a:r>
            <a:r>
              <a:rPr lang="en-US" sz="1900" i="1" dirty="0">
                <a:cs typeface="+mj-cs"/>
              </a:rPr>
              <a:t> and A. Alt,</a:t>
            </a:r>
            <a:br>
              <a:rPr lang="en-US" sz="1900" i="1" dirty="0">
                <a:cs typeface="+mj-cs"/>
              </a:rPr>
            </a:br>
            <a:r>
              <a:rPr lang="en-US" sz="1900" i="1" dirty="0">
                <a:cs typeface="+mj-cs"/>
              </a:rPr>
              <a:t> </a:t>
            </a:r>
            <a:r>
              <a:rPr lang="en-US" sz="1900" dirty="0"/>
              <a:t>John D. </a:t>
            </a:r>
            <a:r>
              <a:rPr lang="en-US" sz="1900" dirty="0" err="1"/>
              <a:t>Currid</a:t>
            </a:r>
            <a:r>
              <a:rPr lang="en-US" sz="1900" dirty="0"/>
              <a:t>, </a:t>
            </a:r>
            <a:r>
              <a:rPr lang="en-US" sz="1900" i="1" dirty="0"/>
              <a:t>A Study Commentary on Exodus</a:t>
            </a:r>
            <a:r>
              <a:rPr lang="en-US" sz="1900" dirty="0"/>
              <a:t> (Darlington, England: Evangelical Press, 2000), 29</a:t>
            </a:r>
            <a:endParaRPr lang="en-US" sz="1900" i="1" u="sng" dirty="0">
              <a:cs typeface="+mj-cs"/>
            </a:endParaRPr>
          </a:p>
        </p:txBody>
      </p:sp>
      <p:sp>
        <p:nvSpPr>
          <p:cNvPr id="375811" name="Rectangle 3"/>
          <p:cNvSpPr>
            <a:spLocks noGrp="1" noChangeArrowheads="1"/>
          </p:cNvSpPr>
          <p:nvPr>
            <p:ph type="body" idx="1"/>
          </p:nvPr>
        </p:nvSpPr>
        <p:spPr>
          <a:xfrm>
            <a:off x="457200" y="1828800"/>
            <a:ext cx="8229600" cy="3616325"/>
          </a:xfrm>
        </p:spPr>
        <p:txBody>
          <a:bodyPr/>
          <a:lstStyle/>
          <a:p>
            <a:pPr eaLnBrk="1" hangingPunct="1">
              <a:defRPr/>
            </a:pPr>
            <a:r>
              <a:rPr lang="ja-JP" altLang="en-US">
                <a:latin typeface="Arial"/>
                <a:cs typeface="+mn-cs"/>
              </a:rPr>
              <a:t>“</a:t>
            </a:r>
            <a:r>
              <a:rPr lang="en-US" altLang="zh-CN" sz="4000" dirty="0">
                <a:cs typeface="+mn-cs"/>
              </a:rPr>
              <a:t>...</a:t>
            </a:r>
            <a:r>
              <a:rPr lang="zh-CN" altLang="en-US" sz="4000" dirty="0">
                <a:cs typeface="+mn-cs"/>
              </a:rPr>
              <a:t>巴勒斯坦定居点的增加是由于希伯来人逐渐进入巴勒斯坦，以及从半游牧向农业的逐步生存转变</a:t>
            </a:r>
            <a:r>
              <a:rPr lang="en-US" altLang="zh-CN" sz="4000" dirty="0">
                <a:cs typeface="+mn-cs"/>
              </a:rPr>
              <a:t>......</a:t>
            </a:r>
            <a:r>
              <a:rPr lang="zh-CN" altLang="en-US" sz="4000" dirty="0">
                <a:cs typeface="+mn-cs"/>
              </a:rPr>
              <a:t>没有入侵，只有和平渗透从外部到巴勒斯坦内部。</a:t>
            </a:r>
            <a:r>
              <a:rPr lang="en-US" altLang="zh-CN" sz="4000" dirty="0">
                <a:cs typeface="+mn-cs"/>
              </a:rPr>
              <a:t>”</a:t>
            </a:r>
            <a:endParaRPr lang="en-US" dirty="0">
              <a:cs typeface="+mn-cs"/>
            </a:endParaRPr>
          </a:p>
        </p:txBody>
      </p:sp>
      <p:sp>
        <p:nvSpPr>
          <p:cNvPr id="375812" name="Text Box 4"/>
          <p:cNvSpPr txBox="1">
            <a:spLocks noChangeArrowheads="1"/>
          </p:cNvSpPr>
          <p:nvPr/>
        </p:nvSpPr>
        <p:spPr bwMode="auto">
          <a:xfrm>
            <a:off x="762000" y="4953000"/>
            <a:ext cx="7543800" cy="1570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3200" dirty="0">
                <a:solidFill>
                  <a:srgbClr val="FFFF00"/>
                </a:solidFill>
                <a:cs typeface="+mn-cs"/>
              </a:rPr>
              <a:t>这与创世记</a:t>
            </a:r>
            <a:r>
              <a:rPr lang="en-US" altLang="zh-CN" sz="3200" dirty="0">
                <a:solidFill>
                  <a:srgbClr val="FFFF00"/>
                </a:solidFill>
                <a:cs typeface="+mn-cs"/>
              </a:rPr>
              <a:t>46</a:t>
            </a:r>
            <a:r>
              <a:rPr lang="zh-CN" altLang="en-US" sz="3200" dirty="0">
                <a:solidFill>
                  <a:srgbClr val="FFFF00"/>
                </a:solidFill>
                <a:cs typeface="+mn-cs"/>
              </a:rPr>
              <a:t>：</a:t>
            </a:r>
            <a:r>
              <a:rPr lang="en-US" altLang="zh-CN" sz="3200" dirty="0">
                <a:solidFill>
                  <a:srgbClr val="FFFF00"/>
                </a:solidFill>
                <a:cs typeface="+mn-cs"/>
              </a:rPr>
              <a:t>31-34</a:t>
            </a:r>
            <a:r>
              <a:rPr lang="zh-CN" altLang="en-US" sz="3200" dirty="0">
                <a:solidFill>
                  <a:srgbClr val="FFFF00"/>
                </a:solidFill>
                <a:cs typeface="+mn-cs"/>
              </a:rPr>
              <a:t>相矛盾，当时以色列人以牧羊人的身份定居，在埃及被鄙视。
</a:t>
            </a:r>
            <a:endParaRPr lang="en-US" sz="3200" dirty="0">
              <a:solidFill>
                <a:srgbClr val="FFFF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0"/>
                                  </p:iterate>
                                  <p:childTnLst>
                                    <p:set>
                                      <p:cBhvr>
                                        <p:cTn id="6" dur="1" fill="hold">
                                          <p:stCondLst>
                                            <p:cond delay="0"/>
                                          </p:stCondLst>
                                        </p:cTn>
                                        <p:tgtEl>
                                          <p:spTgt spid="375811">
                                            <p:txEl>
                                              <p:pRg st="0" end="0"/>
                                            </p:txEl>
                                          </p:spTgt>
                                        </p:tgtEl>
                                        <p:attrNameLst>
                                          <p:attrName>style.visibility</p:attrName>
                                        </p:attrNameLst>
                                      </p:cBhvr>
                                      <p:to>
                                        <p:strVal val="visible"/>
                                      </p:to>
                                    </p:set>
                                    <p:anim calcmode="lin" valueType="num">
                                      <p:cBhvr>
                                        <p:cTn id="7" dur="500" fill="hold"/>
                                        <p:tgtEl>
                                          <p:spTgt spid="3758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58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58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581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75812"/>
                                        </p:tgtEl>
                                        <p:attrNameLst>
                                          <p:attrName>style.visibility</p:attrName>
                                        </p:attrNameLst>
                                      </p:cBhvr>
                                      <p:to>
                                        <p:strVal val="visible"/>
                                      </p:to>
                                    </p:set>
                                    <p:anim calcmode="lin" valueType="num">
                                      <p:cBhvr>
                                        <p:cTn id="15" dur="500" fill="hold"/>
                                        <p:tgtEl>
                                          <p:spTgt spid="375812"/>
                                        </p:tgtEl>
                                        <p:attrNameLst>
                                          <p:attrName>ppt_w</p:attrName>
                                        </p:attrNameLst>
                                      </p:cBhvr>
                                      <p:tavLst>
                                        <p:tav tm="0">
                                          <p:val>
                                            <p:fltVal val="0"/>
                                          </p:val>
                                        </p:tav>
                                        <p:tav tm="100000">
                                          <p:val>
                                            <p:strVal val="#ppt_w"/>
                                          </p:val>
                                        </p:tav>
                                      </p:tavLst>
                                    </p:anim>
                                    <p:anim calcmode="lin" valueType="num">
                                      <p:cBhvr>
                                        <p:cTn id="16" dur="500" fill="hold"/>
                                        <p:tgtEl>
                                          <p:spTgt spid="375812"/>
                                        </p:tgtEl>
                                        <p:attrNameLst>
                                          <p:attrName>ppt_h</p:attrName>
                                        </p:attrNameLst>
                                      </p:cBhvr>
                                      <p:tavLst>
                                        <p:tav tm="0">
                                          <p:val>
                                            <p:fltVal val="0"/>
                                          </p:val>
                                        </p:tav>
                                        <p:tav tm="100000">
                                          <p:val>
                                            <p:strVal val="#ppt_h"/>
                                          </p:val>
                                        </p:tav>
                                      </p:tavLst>
                                    </p:anim>
                                    <p:animEffect transition="in" filter="fade">
                                      <p:cBhvr>
                                        <p:cTn id="17" dur="500"/>
                                        <p:tgtEl>
                                          <p:spTgt spid="375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P spid="3758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277813"/>
            <a:ext cx="8229600" cy="1474787"/>
          </a:xfrm>
        </p:spPr>
        <p:txBody>
          <a:bodyPr/>
          <a:lstStyle/>
          <a:p>
            <a:pPr eaLnBrk="1" hangingPunct="1">
              <a:defRPr/>
            </a:pPr>
            <a:r>
              <a:rPr lang="zh-CN" altLang="en-US" sz="3800" dirty="0">
                <a:cs typeface="+mj-cs"/>
              </a:rPr>
              <a:t>和平移民理论</a:t>
            </a:r>
            <a:r>
              <a:rPr lang="en-US" altLang="zh-CN" sz="3800" dirty="0">
                <a:cs typeface="+mj-cs"/>
              </a:rPr>
              <a:t>2</a:t>
            </a:r>
            <a:br>
              <a:rPr lang="en-US" altLang="zh-CN" sz="3800" dirty="0">
                <a:cs typeface="+mj-cs"/>
              </a:rPr>
            </a:br>
            <a:r>
              <a:rPr lang="en-US" sz="1900" i="1" dirty="0">
                <a:cs typeface="+mj-cs"/>
              </a:rPr>
              <a:t>by G. Mendenhall in 1962</a:t>
            </a:r>
            <a:br>
              <a:rPr lang="en-US" sz="1900" i="1" dirty="0">
                <a:cs typeface="+mj-cs"/>
              </a:rPr>
            </a:br>
            <a:r>
              <a:rPr lang="en-US" sz="1900" i="1" dirty="0">
                <a:cs typeface="+mj-cs"/>
              </a:rPr>
              <a:t> </a:t>
            </a:r>
            <a:r>
              <a:rPr lang="en-US" sz="1900" dirty="0"/>
              <a:t>John D. </a:t>
            </a:r>
            <a:r>
              <a:rPr lang="en-US" sz="1900" dirty="0" err="1"/>
              <a:t>Currid</a:t>
            </a:r>
            <a:r>
              <a:rPr lang="en-US" sz="1900" dirty="0"/>
              <a:t>, </a:t>
            </a:r>
            <a:r>
              <a:rPr lang="en-US" sz="1900" i="1" dirty="0"/>
              <a:t>A Study Commentary on Exodus</a:t>
            </a:r>
            <a:r>
              <a:rPr lang="en-US" sz="1900" dirty="0"/>
              <a:t> (Darlington, England: Evangelical Press, 2000), 29</a:t>
            </a:r>
            <a:endParaRPr lang="en-US" sz="1900" i="1" u="sng" dirty="0">
              <a:cs typeface="+mj-cs"/>
            </a:endParaRPr>
          </a:p>
        </p:txBody>
      </p:sp>
      <p:sp>
        <p:nvSpPr>
          <p:cNvPr id="376835" name="Rectangle 3"/>
          <p:cNvSpPr>
            <a:spLocks noGrp="1" noChangeArrowheads="1"/>
          </p:cNvSpPr>
          <p:nvPr>
            <p:ph type="body" idx="1"/>
          </p:nvPr>
        </p:nvSpPr>
        <p:spPr>
          <a:xfrm>
            <a:off x="228600" y="1828800"/>
            <a:ext cx="8915400" cy="3768725"/>
          </a:xfrm>
        </p:spPr>
        <p:txBody>
          <a:bodyPr/>
          <a:lstStyle/>
          <a:p>
            <a:pPr eaLnBrk="1" hangingPunct="1">
              <a:defRPr/>
            </a:pPr>
            <a:r>
              <a:rPr lang="ja-JP" altLang="en-US">
                <a:latin typeface="Arial"/>
                <a:cs typeface="+mn-cs"/>
              </a:rPr>
              <a:t>“</a:t>
            </a:r>
            <a:r>
              <a:rPr lang="en-US" altLang="zh-CN" sz="3600" dirty="0">
                <a:cs typeface="+mn-cs"/>
              </a:rPr>
              <a:t>...</a:t>
            </a:r>
            <a:r>
              <a:rPr lang="zh-CN" altLang="en-US" sz="3600" dirty="0">
                <a:cs typeface="+mn-cs"/>
              </a:rPr>
              <a:t>巴勒斯坦社会的一个派别，即农民，发生了撤军事件。 这个农民后来发展成希伯来人。 他们迁出加那亚城市的催化剂是反抗，或者至少是对统治人民的不满。</a:t>
            </a:r>
            <a:r>
              <a:rPr lang="ja-JP" altLang="en-US">
                <a:latin typeface="Arial"/>
                <a:cs typeface="+mn-cs"/>
              </a:rPr>
              <a:t>”</a:t>
            </a:r>
            <a:endParaRPr lang="en-US" dirty="0">
              <a:cs typeface="+mn-cs"/>
            </a:endParaRPr>
          </a:p>
        </p:txBody>
      </p:sp>
      <p:sp>
        <p:nvSpPr>
          <p:cNvPr id="376836" name="Text Box 4"/>
          <p:cNvSpPr txBox="1">
            <a:spLocks noChangeArrowheads="1"/>
          </p:cNvSpPr>
          <p:nvPr/>
        </p:nvSpPr>
        <p:spPr bwMode="auto">
          <a:xfrm>
            <a:off x="457200" y="4906963"/>
            <a:ext cx="86868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3200" dirty="0">
                <a:solidFill>
                  <a:srgbClr val="FFFF00"/>
                </a:solidFill>
                <a:cs typeface="+mn-cs"/>
              </a:rPr>
              <a:t>希伯来人不是这种农民进化的。创世记</a:t>
            </a:r>
            <a:r>
              <a:rPr lang="en-US" altLang="zh-CN" sz="3200" dirty="0">
                <a:solidFill>
                  <a:srgbClr val="FFFF00"/>
                </a:solidFill>
                <a:cs typeface="+mn-cs"/>
              </a:rPr>
              <a:t>45</a:t>
            </a:r>
            <a:r>
              <a:rPr lang="zh-CN" altLang="en-US" sz="3200" dirty="0">
                <a:solidFill>
                  <a:srgbClr val="FFFF00"/>
                </a:solidFill>
                <a:cs typeface="+mn-cs"/>
              </a:rPr>
              <a:t>：</a:t>
            </a:r>
            <a:r>
              <a:rPr lang="en-US" altLang="zh-CN" sz="3200" dirty="0">
                <a:solidFill>
                  <a:srgbClr val="FFFF00"/>
                </a:solidFill>
                <a:cs typeface="+mn-cs"/>
              </a:rPr>
              <a:t>17-20</a:t>
            </a:r>
            <a:r>
              <a:rPr lang="zh-CN" altLang="en-US" sz="3200" dirty="0">
                <a:solidFill>
                  <a:srgbClr val="FFFF00"/>
                </a:solidFill>
                <a:cs typeface="+mn-cs"/>
              </a:rPr>
              <a:t>说法老邀请约瑟的家人进入埃及</a:t>
            </a:r>
            <a:r>
              <a:rPr lang="en-US" sz="3200" dirty="0">
                <a:solidFill>
                  <a:srgbClr val="FFFF00"/>
                </a:solidFill>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calcmode="lin" valueType="num">
                                      <p:cBhvr>
                                        <p:cTn id="7" dur="500" fill="hold"/>
                                        <p:tgtEl>
                                          <p:spTgt spid="3768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683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683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683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76836"/>
                                        </p:tgtEl>
                                        <p:attrNameLst>
                                          <p:attrName>style.visibility</p:attrName>
                                        </p:attrNameLst>
                                      </p:cBhvr>
                                      <p:to>
                                        <p:strVal val="visible"/>
                                      </p:to>
                                    </p:set>
                                    <p:anim calcmode="lin" valueType="num">
                                      <p:cBhvr>
                                        <p:cTn id="15" dur="500" fill="hold"/>
                                        <p:tgtEl>
                                          <p:spTgt spid="376836"/>
                                        </p:tgtEl>
                                        <p:attrNameLst>
                                          <p:attrName>ppt_w</p:attrName>
                                        </p:attrNameLst>
                                      </p:cBhvr>
                                      <p:tavLst>
                                        <p:tav tm="0">
                                          <p:val>
                                            <p:fltVal val="0"/>
                                          </p:val>
                                        </p:tav>
                                        <p:tav tm="100000">
                                          <p:val>
                                            <p:strVal val="#ppt_w"/>
                                          </p:val>
                                        </p:tav>
                                      </p:tavLst>
                                    </p:anim>
                                    <p:anim calcmode="lin" valueType="num">
                                      <p:cBhvr>
                                        <p:cTn id="16" dur="500" fill="hold"/>
                                        <p:tgtEl>
                                          <p:spTgt spid="376836"/>
                                        </p:tgtEl>
                                        <p:attrNameLst>
                                          <p:attrName>ppt_h</p:attrName>
                                        </p:attrNameLst>
                                      </p:cBhvr>
                                      <p:tavLst>
                                        <p:tav tm="0">
                                          <p:val>
                                            <p:fltVal val="0"/>
                                          </p:val>
                                        </p:tav>
                                        <p:tav tm="100000">
                                          <p:val>
                                            <p:strVal val="#ppt_h"/>
                                          </p:val>
                                        </p:tav>
                                      </p:tavLst>
                                    </p:anim>
                                    <p:anim calcmode="lin" valueType="num">
                                      <p:cBhvr>
                                        <p:cTn id="17" dur="500" fill="hold"/>
                                        <p:tgtEl>
                                          <p:spTgt spid="376836"/>
                                        </p:tgtEl>
                                        <p:attrNameLst>
                                          <p:attrName>style.rotation</p:attrName>
                                        </p:attrNameLst>
                                      </p:cBhvr>
                                      <p:tavLst>
                                        <p:tav tm="0">
                                          <p:val>
                                            <p:fltVal val="360"/>
                                          </p:val>
                                        </p:tav>
                                        <p:tav tm="100000">
                                          <p:val>
                                            <p:fltVal val="0"/>
                                          </p:val>
                                        </p:tav>
                                      </p:tavLst>
                                    </p:anim>
                                    <p:animEffect transition="in" filter="fade">
                                      <p:cBhvr>
                                        <p:cTn id="18" dur="500"/>
                                        <p:tgtEl>
                                          <p:spTgt spid="376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P spid="3768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7813"/>
            <a:ext cx="8229600" cy="1779587"/>
          </a:xfrm>
        </p:spPr>
        <p:txBody>
          <a:bodyPr/>
          <a:lstStyle/>
          <a:p>
            <a:pPr eaLnBrk="1" hangingPunct="1">
              <a:defRPr/>
            </a:pPr>
            <a:r>
              <a:rPr lang="zh-CN" altLang="en-US" dirty="0">
                <a:cs typeface="+mj-cs"/>
              </a:rPr>
              <a:t>农村迦南人</a:t>
            </a:r>
            <a:br>
              <a:rPr lang="en-US" dirty="0">
                <a:cs typeface="+mj-cs"/>
              </a:rPr>
            </a:br>
            <a:r>
              <a:rPr lang="en-US" sz="2100" i="1" dirty="0">
                <a:cs typeface="+mj-cs"/>
              </a:rPr>
              <a:t>recently by Finkelstein</a:t>
            </a:r>
            <a:r>
              <a:rPr lang="en-US" sz="2100" dirty="0">
                <a:cs typeface="+mj-cs"/>
              </a:rPr>
              <a:t> </a:t>
            </a:r>
            <a:br>
              <a:rPr lang="en-US" sz="2100" dirty="0">
                <a:cs typeface="+mj-cs"/>
              </a:rPr>
            </a:br>
            <a:r>
              <a:rPr lang="en-US" sz="2400" dirty="0"/>
              <a:t>John D. </a:t>
            </a:r>
            <a:r>
              <a:rPr lang="en-US" sz="2400" dirty="0" err="1"/>
              <a:t>Currid</a:t>
            </a:r>
            <a:r>
              <a:rPr lang="en-US" sz="2400" dirty="0"/>
              <a:t>, </a:t>
            </a:r>
            <a:r>
              <a:rPr lang="en-US" sz="2400" i="1" dirty="0"/>
              <a:t>A Study Commentary on Exodus</a:t>
            </a:r>
            <a:r>
              <a:rPr lang="en-US" sz="2400" dirty="0"/>
              <a:t> (Darlington, England: Evangelical Press, 2000), 30</a:t>
            </a:r>
            <a:endParaRPr lang="en-US" sz="2100" i="1" u="sng" dirty="0">
              <a:cs typeface="+mj-cs"/>
            </a:endParaRPr>
          </a:p>
        </p:txBody>
      </p:sp>
      <p:sp>
        <p:nvSpPr>
          <p:cNvPr id="385027" name="Rectangle 3"/>
          <p:cNvSpPr>
            <a:spLocks noGrp="1" noChangeArrowheads="1"/>
          </p:cNvSpPr>
          <p:nvPr>
            <p:ph type="body" idx="1"/>
          </p:nvPr>
        </p:nvSpPr>
        <p:spPr>
          <a:xfrm>
            <a:off x="457200" y="2174875"/>
            <a:ext cx="8229600" cy="3768725"/>
          </a:xfrm>
        </p:spPr>
        <p:txBody>
          <a:bodyPr/>
          <a:lstStyle/>
          <a:p>
            <a:pPr eaLnBrk="1" hangingPunct="1">
              <a:defRPr/>
            </a:pPr>
            <a:r>
              <a:rPr lang="ja-JP" altLang="en-US">
                <a:latin typeface="Arial"/>
                <a:cs typeface="+mn-cs"/>
              </a:rPr>
              <a:t>“</a:t>
            </a:r>
            <a:r>
              <a:rPr lang="en-US" altLang="zh-CN" sz="3600" dirty="0">
                <a:cs typeface="+mn-cs"/>
              </a:rPr>
              <a:t>...</a:t>
            </a:r>
            <a:r>
              <a:rPr lang="zh-CN" altLang="en-US" sz="3600" dirty="0">
                <a:cs typeface="+mn-cs"/>
              </a:rPr>
              <a:t>他认为，这种变化可能只是</a:t>
            </a:r>
            <a:r>
              <a:rPr lang="zh-CN" altLang="en-US" sz="3600" dirty="0"/>
              <a:t>迦</a:t>
            </a:r>
            <a:r>
              <a:rPr lang="zh-CN" altLang="en-US" sz="3600" dirty="0">
                <a:cs typeface="+mn-cs"/>
              </a:rPr>
              <a:t>南人生存模式的转变。 这些</a:t>
            </a:r>
            <a:r>
              <a:rPr lang="zh-CN" altLang="en-US" sz="3600" dirty="0"/>
              <a:t>迦</a:t>
            </a:r>
            <a:r>
              <a:rPr lang="zh-CN" altLang="en-US" sz="3600" dirty="0">
                <a:cs typeface="+mn-cs"/>
              </a:rPr>
              <a:t>南人放弃了城市环境，搬到了牧区村庄。 后来，这些</a:t>
            </a:r>
            <a:r>
              <a:rPr lang="zh-CN" altLang="en-US" sz="3600" dirty="0"/>
              <a:t>迦南</a:t>
            </a:r>
            <a:r>
              <a:rPr lang="zh-CN" altLang="en-US" sz="3600" dirty="0">
                <a:cs typeface="+mn-cs"/>
              </a:rPr>
              <a:t>大人成了以色列人。</a:t>
            </a:r>
            <a:r>
              <a:rPr lang="ja-JP" altLang="en-US" sz="3600">
                <a:latin typeface="Arial"/>
                <a:cs typeface="+mn-cs"/>
              </a:rPr>
              <a:t>”</a:t>
            </a:r>
            <a:endParaRPr lang="en-US" sz="2000" dirty="0">
              <a:cs typeface="+mn-cs"/>
            </a:endParaRPr>
          </a:p>
        </p:txBody>
      </p:sp>
      <p:sp>
        <p:nvSpPr>
          <p:cNvPr id="385028" name="Text Box 4"/>
          <p:cNvSpPr txBox="1">
            <a:spLocks noChangeArrowheads="1"/>
          </p:cNvSpPr>
          <p:nvPr/>
        </p:nvSpPr>
        <p:spPr bwMode="auto">
          <a:xfrm>
            <a:off x="838200" y="5334000"/>
            <a:ext cx="76200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3200" dirty="0">
                <a:solidFill>
                  <a:srgbClr val="FFFF00"/>
                </a:solidFill>
                <a:cs typeface="+mn-cs"/>
              </a:rPr>
              <a:t>以色列人不是从</a:t>
            </a:r>
            <a:r>
              <a:rPr lang="zh-CN" altLang="en-US" sz="3200" dirty="0">
                <a:solidFill>
                  <a:srgbClr val="FFFF00"/>
                </a:solidFill>
              </a:rPr>
              <a:t>迦南人</a:t>
            </a:r>
            <a:r>
              <a:rPr lang="zh-CN" altLang="en-US" sz="3200" dirty="0">
                <a:solidFill>
                  <a:srgbClr val="FFFF00"/>
                </a:solidFill>
                <a:cs typeface="+mn-cs"/>
              </a:rPr>
              <a:t>进化的。
</a:t>
            </a:r>
            <a:endParaRPr lang="en-US" sz="3200" dirty="0">
              <a:solidFill>
                <a:srgbClr val="FFFF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 calcmode="lin" valueType="num">
                                      <p:cBhvr>
                                        <p:cTn id="7" dur="500" fill="hold"/>
                                        <p:tgtEl>
                                          <p:spTgt spid="385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50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8502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8502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85028"/>
                                        </p:tgtEl>
                                        <p:attrNameLst>
                                          <p:attrName>style.visibility</p:attrName>
                                        </p:attrNameLst>
                                      </p:cBhvr>
                                      <p:to>
                                        <p:strVal val="visible"/>
                                      </p:to>
                                    </p:set>
                                    <p:anim calcmode="lin" valueType="num">
                                      <p:cBhvr>
                                        <p:cTn id="15" dur="500" fill="hold"/>
                                        <p:tgtEl>
                                          <p:spTgt spid="385028"/>
                                        </p:tgtEl>
                                        <p:attrNameLst>
                                          <p:attrName>ppt_w</p:attrName>
                                        </p:attrNameLst>
                                      </p:cBhvr>
                                      <p:tavLst>
                                        <p:tav tm="0">
                                          <p:val>
                                            <p:fltVal val="0"/>
                                          </p:val>
                                        </p:tav>
                                        <p:tav tm="100000">
                                          <p:val>
                                            <p:strVal val="#ppt_w"/>
                                          </p:val>
                                        </p:tav>
                                      </p:tavLst>
                                    </p:anim>
                                    <p:anim calcmode="lin" valueType="num">
                                      <p:cBhvr>
                                        <p:cTn id="16" dur="500" fill="hold"/>
                                        <p:tgtEl>
                                          <p:spTgt spid="385028"/>
                                        </p:tgtEl>
                                        <p:attrNameLst>
                                          <p:attrName>ppt_h</p:attrName>
                                        </p:attrNameLst>
                                      </p:cBhvr>
                                      <p:tavLst>
                                        <p:tav tm="0">
                                          <p:val>
                                            <p:fltVal val="0"/>
                                          </p:val>
                                        </p:tav>
                                        <p:tav tm="100000">
                                          <p:val>
                                            <p:strVal val="#ppt_h"/>
                                          </p:val>
                                        </p:tav>
                                      </p:tavLst>
                                    </p:anim>
                                    <p:anim calcmode="lin" valueType="num">
                                      <p:cBhvr>
                                        <p:cTn id="17" dur="500" fill="hold"/>
                                        <p:tgtEl>
                                          <p:spTgt spid="385028"/>
                                        </p:tgtEl>
                                        <p:attrNameLst>
                                          <p:attrName>style.rotation</p:attrName>
                                        </p:attrNameLst>
                                      </p:cBhvr>
                                      <p:tavLst>
                                        <p:tav tm="0">
                                          <p:val>
                                            <p:fltVal val="360"/>
                                          </p:val>
                                        </p:tav>
                                        <p:tav tm="100000">
                                          <p:val>
                                            <p:fltVal val="0"/>
                                          </p:val>
                                        </p:tav>
                                      </p:tavLst>
                                    </p:anim>
                                    <p:animEffect transition="in" filter="fade">
                                      <p:cBhvr>
                                        <p:cTn id="18" dur="500"/>
                                        <p:tgtEl>
                                          <p:spTgt spid="385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P spid="3850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457200" y="2590800"/>
            <a:ext cx="8229600" cy="1139825"/>
          </a:xfrm>
        </p:spPr>
        <p:txBody>
          <a:bodyPr/>
          <a:lstStyle/>
          <a:p>
            <a:pPr eaLnBrk="1" hangingPunct="1">
              <a:defRPr/>
            </a:pPr>
            <a:r>
              <a:rPr lang="zh-CN" altLang="en-US" dirty="0">
                <a:cs typeface="+mj-cs"/>
              </a:rPr>
              <a:t>问题</a:t>
            </a:r>
            <a:r>
              <a:rPr lang="zh-CN" altLang="en-US">
                <a:cs typeface="+mj-cs"/>
              </a:rPr>
              <a:t>与答案</a:t>
            </a:r>
            <a:endParaRPr lang="en-US" dirty="0">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59426"/>
                                        </p:tgtEl>
                                        <p:attrNameLst>
                                          <p:attrName>ppt_x</p:attrName>
                                          <p:attrName>ppt_y</p:attrName>
                                        </p:attrNameLst>
                                      </p:cBhvr>
                                    </p:animMotion>
                                    <p:animRot by="1500000">
                                      <p:cBhvr>
                                        <p:cTn id="7" dur="125" fill="hold">
                                          <p:stCondLst>
                                            <p:cond delay="0"/>
                                          </p:stCondLst>
                                        </p:cTn>
                                        <p:tgtEl>
                                          <p:spTgt spid="359426"/>
                                        </p:tgtEl>
                                        <p:attrNameLst>
                                          <p:attrName>r</p:attrName>
                                        </p:attrNameLst>
                                      </p:cBhvr>
                                    </p:animRot>
                                    <p:animRot by="-1500000">
                                      <p:cBhvr>
                                        <p:cTn id="8" dur="125" fill="hold">
                                          <p:stCondLst>
                                            <p:cond delay="125"/>
                                          </p:stCondLst>
                                        </p:cTn>
                                        <p:tgtEl>
                                          <p:spTgt spid="359426"/>
                                        </p:tgtEl>
                                        <p:attrNameLst>
                                          <p:attrName>r</p:attrName>
                                        </p:attrNameLst>
                                      </p:cBhvr>
                                    </p:animRot>
                                    <p:animRot by="-1500000">
                                      <p:cBhvr>
                                        <p:cTn id="9" dur="125" fill="hold">
                                          <p:stCondLst>
                                            <p:cond delay="250"/>
                                          </p:stCondLst>
                                        </p:cTn>
                                        <p:tgtEl>
                                          <p:spTgt spid="359426"/>
                                        </p:tgtEl>
                                        <p:attrNameLst>
                                          <p:attrName>r</p:attrName>
                                        </p:attrNameLst>
                                      </p:cBhvr>
                                    </p:animRot>
                                    <p:animRot by="1500000">
                                      <p:cBhvr>
                                        <p:cTn id="10" dur="125" fill="hold">
                                          <p:stCondLst>
                                            <p:cond delay="375"/>
                                          </p:stCondLst>
                                        </p:cTn>
                                        <p:tgtEl>
                                          <p:spTgt spid="3594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457200"/>
            <a:ext cx="9067800" cy="1143000"/>
          </a:xfrm>
        </p:spPr>
        <p:txBody>
          <a:bodyPr/>
          <a:lstStyle/>
          <a:p>
            <a:pPr eaLnBrk="1" hangingPunct="1">
              <a:defRPr/>
            </a:pPr>
            <a:r>
              <a:rPr lang="en-US" sz="4800" dirty="0">
                <a:cs typeface="+mj-cs"/>
              </a:rPr>
              <a:t>出埃及的日期的两个理论</a:t>
            </a:r>
          </a:p>
        </p:txBody>
      </p:sp>
      <p:sp>
        <p:nvSpPr>
          <p:cNvPr id="10243" name="Rectangle 3"/>
          <p:cNvSpPr>
            <a:spLocks noGrp="1" noChangeArrowheads="1"/>
          </p:cNvSpPr>
          <p:nvPr>
            <p:ph type="body" idx="1"/>
          </p:nvPr>
        </p:nvSpPr>
        <p:spPr>
          <a:xfrm>
            <a:off x="2286000" y="1981200"/>
            <a:ext cx="5638800" cy="3201988"/>
          </a:xfrm>
        </p:spPr>
        <p:txBody>
          <a:bodyPr/>
          <a:lstStyle/>
          <a:p>
            <a:pPr eaLnBrk="1" hangingPunct="1">
              <a:defRPr/>
            </a:pPr>
            <a:r>
              <a:rPr lang="en-US" dirty="0">
                <a:cs typeface="+mn-cs"/>
              </a:rPr>
              <a:t>较为迟日期的理论</a:t>
            </a:r>
          </a:p>
          <a:p>
            <a:pPr eaLnBrk="1" hangingPunct="1">
              <a:buNone/>
              <a:defRPr/>
            </a:pPr>
            <a:r>
              <a:rPr lang="en-US" dirty="0">
                <a:cs typeface="+mn-cs"/>
              </a:rPr>
              <a:t>	(</a:t>
            </a:r>
            <a:r>
              <a:rPr lang="en-US" dirty="0"/>
              <a:t>在</a:t>
            </a:r>
            <a:r>
              <a:rPr lang="en-US" dirty="0">
                <a:cs typeface="+mn-cs"/>
              </a:rPr>
              <a:t>13</a:t>
            </a:r>
            <a:r>
              <a:rPr lang="en-US" baseline="30000" dirty="0">
                <a:cs typeface="+mn-cs"/>
              </a:rPr>
              <a:t>th</a:t>
            </a:r>
            <a:r>
              <a:rPr lang="en-US" dirty="0">
                <a:cs typeface="+mn-cs"/>
              </a:rPr>
              <a:t> 世纪)</a:t>
            </a:r>
          </a:p>
          <a:p>
            <a:pPr eaLnBrk="1" hangingPunct="1">
              <a:buFont typeface="Wingdings" charset="0"/>
              <a:buNone/>
              <a:defRPr/>
            </a:pPr>
            <a:endParaRPr lang="en-US" dirty="0">
              <a:cs typeface="+mn-cs"/>
            </a:endParaRPr>
          </a:p>
          <a:p>
            <a:pPr eaLnBrk="1" hangingPunct="1">
              <a:defRPr/>
            </a:pPr>
            <a:r>
              <a:rPr lang="en-US" dirty="0"/>
              <a:t>较为早日期的理论</a:t>
            </a:r>
          </a:p>
          <a:p>
            <a:pPr eaLnBrk="1" hangingPunct="1">
              <a:buNone/>
              <a:defRPr/>
            </a:pPr>
            <a:r>
              <a:rPr lang="en-US" dirty="0">
                <a:cs typeface="+mn-cs"/>
              </a:rPr>
              <a:t>	(在15</a:t>
            </a:r>
            <a:r>
              <a:rPr lang="en-US" baseline="30000" dirty="0">
                <a:cs typeface="+mn-cs"/>
              </a:rPr>
              <a:t>th</a:t>
            </a:r>
            <a:r>
              <a:rPr lang="en-US" dirty="0">
                <a:cs typeface="+mn-cs"/>
              </a:rPr>
              <a:t> </a:t>
            </a:r>
            <a:r>
              <a:rPr lang="en-US" dirty="0"/>
              <a:t>世纪</a:t>
            </a:r>
            <a:r>
              <a:rPr lang="en-US" dirty="0">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500" fill="hold"/>
                                        <p:tgtEl>
                                          <p:spTgt spid="102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iterate type="lt">
                                    <p:tmPct val="0"/>
                                  </p:iterate>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p:cTn id="23" dur="500" fill="hold"/>
                                        <p:tgtEl>
                                          <p:spTgt spid="102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2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2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iterate type="lt">
                                    <p:tmPct val="0"/>
                                  </p:iterate>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500" fill="hold"/>
                                        <p:tgtEl>
                                          <p:spTgt spid="102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2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2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6" presetClass="exit" presetSubtype="0" fill="hold" nodeType="clickEffect">
                                  <p:stCondLst>
                                    <p:cond delay="0"/>
                                  </p:stCondLst>
                                  <p:iterate type="lt">
                                    <p:tmPct val="10000"/>
                                  </p:iterate>
                                  <p:childTnLst>
                                    <p:anim from="(ppt_w)" to="(-ppt_w*2)" calcmode="lin" valueType="num">
                                      <p:cBhvr rctx="PPT">
                                        <p:cTn id="38" dur="500" autoRev="1">
                                          <p:stCondLst>
                                            <p:cond delay="0"/>
                                          </p:stCondLst>
                                        </p:cTn>
                                        <p:tgtEl>
                                          <p:spTgt spid="10243">
                                            <p:txEl>
                                              <p:pRg st="3" end="3"/>
                                            </p:txEl>
                                          </p:spTgt>
                                        </p:tgtEl>
                                        <p:attrNameLst>
                                          <p:attrName>ppt_w</p:attrName>
                                        </p:attrNameLst>
                                      </p:cBhvr>
                                    </p:anim>
                                    <p:anim by="(ppt_w*0.50)" calcmode="lin" valueType="num">
                                      <p:cBhvr>
                                        <p:cTn id="39" dur="500" decel="50000" autoRev="1">
                                          <p:stCondLst>
                                            <p:cond delay="0"/>
                                          </p:stCondLst>
                                        </p:cTn>
                                        <p:tgtEl>
                                          <p:spTgt spid="10243">
                                            <p:txEl>
                                              <p:pRg st="3" end="3"/>
                                            </p:txEl>
                                          </p:spTgt>
                                        </p:tgtEl>
                                        <p:attrNameLst>
                                          <p:attrName>ppt_x</p:attrName>
                                        </p:attrNameLst>
                                      </p:cBhvr>
                                    </p:anim>
                                    <p:anim from="(ppt_y)" to="(1+ppt_h/2)" calcmode="lin" valueType="num">
                                      <p:cBhvr>
                                        <p:cTn id="40" dur="1000">
                                          <p:stCondLst>
                                            <p:cond delay="0"/>
                                          </p:stCondLst>
                                        </p:cTn>
                                        <p:tgtEl>
                                          <p:spTgt spid="10243">
                                            <p:txEl>
                                              <p:pRg st="3" end="3"/>
                                            </p:txEl>
                                          </p:spTgt>
                                        </p:tgtEl>
                                        <p:attrNameLst>
                                          <p:attrName>ppt_y</p:attrName>
                                        </p:attrNameLst>
                                      </p:cBhvr>
                                    </p:anim>
                                    <p:animRot by="21600000">
                                      <p:cBhvr>
                                        <p:cTn id="41" dur="1000">
                                          <p:stCondLst>
                                            <p:cond delay="0"/>
                                          </p:stCondLst>
                                        </p:cTn>
                                        <p:tgtEl>
                                          <p:spTgt spid="10243">
                                            <p:txEl>
                                              <p:pRg st="3" end="3"/>
                                            </p:txEl>
                                          </p:spTgt>
                                        </p:tgtEl>
                                        <p:attrNameLst>
                                          <p:attrName>r</p:attrName>
                                        </p:attrNameLst>
                                      </p:cBhvr>
                                    </p:animRot>
                                    <p:set>
                                      <p:cBhvr>
                                        <p:cTn id="42" dur="1" fill="hold">
                                          <p:stCondLst>
                                            <p:cond delay="999"/>
                                          </p:stCondLst>
                                        </p:cTn>
                                        <p:tgtEl>
                                          <p:spTgt spid="10243">
                                            <p:txEl>
                                              <p:pRg st="3" end="3"/>
                                            </p:txEl>
                                          </p:spTgt>
                                        </p:tgtEl>
                                        <p:attrNameLst>
                                          <p:attrName>style.visibility</p:attrName>
                                        </p:attrNameLst>
                                      </p:cBhvr>
                                      <p:to>
                                        <p:strVal val="hidden"/>
                                      </p:to>
                                    </p:set>
                                  </p:childTnLst>
                                </p:cTn>
                              </p:par>
                              <p:par>
                                <p:cTn id="43" presetID="56" presetClass="exit" presetSubtype="0" fill="hold" nodeType="withEffect">
                                  <p:stCondLst>
                                    <p:cond delay="0"/>
                                  </p:stCondLst>
                                  <p:iterate type="lt">
                                    <p:tmPct val="10000"/>
                                  </p:iterate>
                                  <p:childTnLst>
                                    <p:anim from="(ppt_w)" to="(-ppt_w*2)" calcmode="lin" valueType="num">
                                      <p:cBhvr rctx="PPT">
                                        <p:cTn id="44" dur="500" autoRev="1">
                                          <p:stCondLst>
                                            <p:cond delay="0"/>
                                          </p:stCondLst>
                                        </p:cTn>
                                        <p:tgtEl>
                                          <p:spTgt spid="10243">
                                            <p:txEl>
                                              <p:pRg st="4" end="4"/>
                                            </p:txEl>
                                          </p:spTgt>
                                        </p:tgtEl>
                                        <p:attrNameLst>
                                          <p:attrName>ppt_w</p:attrName>
                                        </p:attrNameLst>
                                      </p:cBhvr>
                                    </p:anim>
                                    <p:anim by="(ppt_w*0.50)" calcmode="lin" valueType="num">
                                      <p:cBhvr>
                                        <p:cTn id="45" dur="500" decel="50000" autoRev="1">
                                          <p:stCondLst>
                                            <p:cond delay="0"/>
                                          </p:stCondLst>
                                        </p:cTn>
                                        <p:tgtEl>
                                          <p:spTgt spid="10243">
                                            <p:txEl>
                                              <p:pRg st="4" end="4"/>
                                            </p:txEl>
                                          </p:spTgt>
                                        </p:tgtEl>
                                        <p:attrNameLst>
                                          <p:attrName>ppt_x</p:attrName>
                                        </p:attrNameLst>
                                      </p:cBhvr>
                                    </p:anim>
                                    <p:anim from="(ppt_y)" to="(1+ppt_h/2)" calcmode="lin" valueType="num">
                                      <p:cBhvr>
                                        <p:cTn id="46" dur="1000">
                                          <p:stCondLst>
                                            <p:cond delay="0"/>
                                          </p:stCondLst>
                                        </p:cTn>
                                        <p:tgtEl>
                                          <p:spTgt spid="10243">
                                            <p:txEl>
                                              <p:pRg st="4" end="4"/>
                                            </p:txEl>
                                          </p:spTgt>
                                        </p:tgtEl>
                                        <p:attrNameLst>
                                          <p:attrName>ppt_y</p:attrName>
                                        </p:attrNameLst>
                                      </p:cBhvr>
                                    </p:anim>
                                    <p:animRot by="21600000">
                                      <p:cBhvr>
                                        <p:cTn id="47" dur="1000">
                                          <p:stCondLst>
                                            <p:cond delay="0"/>
                                          </p:stCondLst>
                                        </p:cTn>
                                        <p:tgtEl>
                                          <p:spTgt spid="10243">
                                            <p:txEl>
                                              <p:pRg st="4" end="4"/>
                                            </p:txEl>
                                          </p:spTgt>
                                        </p:tgtEl>
                                        <p:attrNameLst>
                                          <p:attrName>r</p:attrName>
                                        </p:attrNameLst>
                                      </p:cBhvr>
                                    </p:animRot>
                                    <p:set>
                                      <p:cBhvr>
                                        <p:cTn id="48" dur="1" fill="hold">
                                          <p:stCondLst>
                                            <p:cond delay="999"/>
                                          </p:stCondLst>
                                        </p:cTn>
                                        <p:tgtEl>
                                          <p:spTgt spid="1024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FFFFFF"/>
                </a:solidFill>
                <a:effectLst/>
                <a:uLnTx/>
                <a:uFillTx/>
                <a:latin typeface="Arial" charset="0"/>
                <a:ea typeface="SimSun" charset="0"/>
                <a:cs typeface="SimSun" charset="0"/>
              </a:rPr>
              <a:t>免费获取这讲解</a:t>
            </a:r>
            <a:r>
              <a:rPr kumimoji="0" lang="en-US" altLang="ja-JP"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75489"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旧约全书概论链接地址</a:t>
            </a:r>
            <a:r>
              <a:rPr lang="zh-CN" altLang="en-US" sz="2800" b="1" dirty="0">
                <a:solidFill>
                  <a:srgbClr val="FFFFFF"/>
                </a:solidFill>
                <a:latin typeface="Arial" charset="0"/>
              </a:rPr>
              <a:t> </a:t>
            </a:r>
            <a:r>
              <a:rPr lang="en-US" altLang="ja-JP" sz="28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000000"/>
                </a:solidFill>
                <a:effectLst/>
                <a:uLnTx/>
                <a:uFillTx/>
                <a:latin typeface="Times New Roman" charset="0"/>
                <a:ea typeface="SimSun" charset="0"/>
                <a:cs typeface="Arial" charset="0"/>
              </a:rPr>
              <a:t>圣经学习下载</a:t>
            </a:r>
          </a:p>
        </p:txBody>
      </p:sp>
    </p:spTree>
    <p:extLst>
      <p:ext uri="{BB962C8B-B14F-4D97-AF65-F5344CB8AC3E}">
        <p14:creationId xmlns:p14="http://schemas.microsoft.com/office/powerpoint/2010/main" val="2117297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0" name="Rectangle 30"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89" name="Line 29"/>
          <p:cNvSpPr>
            <a:spLocks noChangeShapeType="1"/>
          </p:cNvSpPr>
          <p:nvPr/>
        </p:nvSpPr>
        <p:spPr bwMode="auto">
          <a:xfrm>
            <a:off x="1447800" y="3429000"/>
            <a:ext cx="0" cy="83502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88" name="Line 28"/>
          <p:cNvSpPr>
            <a:spLocks noChangeShapeType="1"/>
          </p:cNvSpPr>
          <p:nvPr/>
        </p:nvSpPr>
        <p:spPr bwMode="auto">
          <a:xfrm>
            <a:off x="2486025" y="3425825"/>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87" name="Line 27"/>
          <p:cNvSpPr>
            <a:spLocks noChangeShapeType="1"/>
          </p:cNvSpPr>
          <p:nvPr/>
        </p:nvSpPr>
        <p:spPr bwMode="auto">
          <a:xfrm>
            <a:off x="7677150" y="3425825"/>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86" name="Text Box 26"/>
          <p:cNvSpPr txBox="1">
            <a:spLocks noChangeArrowheads="1"/>
          </p:cNvSpPr>
          <p:nvPr/>
        </p:nvSpPr>
        <p:spPr bwMode="auto">
          <a:xfrm rot="-3154037">
            <a:off x="-1016794" y="1304132"/>
            <a:ext cx="5046663"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3600" b="1"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亚伯拉罕 </a:t>
            </a: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(2166-1991)</a:t>
            </a:r>
          </a:p>
        </p:txBody>
      </p:sp>
      <p:sp>
        <p:nvSpPr>
          <p:cNvPr id="552985" name="Text Box 25"/>
          <p:cNvSpPr txBox="1">
            <a:spLocks noChangeArrowheads="1"/>
          </p:cNvSpPr>
          <p:nvPr/>
        </p:nvSpPr>
        <p:spPr bwMode="auto">
          <a:xfrm>
            <a:off x="4267200" y="136525"/>
            <a:ext cx="5638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4000" b="1" i="0" u="none" strike="noStrike" kern="1200" cap="none" spc="0" normalizeH="0" baseline="0" noProof="0">
                <a:ln>
                  <a:noFill/>
                </a:ln>
                <a:solidFill>
                  <a:srgbClr val="FFFF00"/>
                </a:solidFill>
                <a:effectLst/>
                <a:uLnTx/>
                <a:uFillTx/>
                <a:latin typeface="Times New Roman" pitchFamily="18" charset="0"/>
                <a:ea typeface="SimSun" pitchFamily="2" charset="-122"/>
                <a:cs typeface="+mn-cs"/>
              </a:rPr>
              <a:t>出埃及的日期？</a:t>
            </a:r>
            <a:endParaRPr kumimoji="0" lang="en-US" altLang="en-US" sz="4000" b="1"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552984" name="Line 24"/>
          <p:cNvSpPr>
            <a:spLocks noChangeShapeType="1"/>
          </p:cNvSpPr>
          <p:nvPr/>
        </p:nvSpPr>
        <p:spPr bwMode="auto">
          <a:xfrm flipH="1">
            <a:off x="6172200" y="2209800"/>
            <a:ext cx="0" cy="19812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grpSp>
        <p:nvGrpSpPr>
          <p:cNvPr id="552974" name="Group 14"/>
          <p:cNvGrpSpPr>
            <a:grpSpLocks/>
          </p:cNvGrpSpPr>
          <p:nvPr/>
        </p:nvGrpSpPr>
        <p:grpSpPr bwMode="auto">
          <a:xfrm>
            <a:off x="304800" y="4448175"/>
            <a:ext cx="8686800" cy="1800225"/>
            <a:chOff x="192" y="2802"/>
            <a:chExt cx="5472" cy="1134"/>
          </a:xfrm>
        </p:grpSpPr>
        <p:sp>
          <p:nvSpPr>
            <p:cNvPr id="552983" name="Text Box 23"/>
            <p:cNvSpPr txBox="1">
              <a:spLocks noChangeArrowheads="1"/>
            </p:cNvSpPr>
            <p:nvPr/>
          </p:nvSpPr>
          <p:spPr bwMode="auto">
            <a:xfrm>
              <a:off x="4770"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1300</a:t>
              </a:r>
            </a:p>
          </p:txBody>
        </p:sp>
        <p:sp>
          <p:nvSpPr>
            <p:cNvPr id="552982" name="Text Box 22"/>
            <p:cNvSpPr txBox="1">
              <a:spLocks noChangeArrowheads="1"/>
            </p:cNvSpPr>
            <p:nvPr/>
          </p:nvSpPr>
          <p:spPr bwMode="auto">
            <a:xfrm>
              <a:off x="5424"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1200</a:t>
              </a:r>
            </a:p>
          </p:txBody>
        </p:sp>
        <p:sp>
          <p:nvSpPr>
            <p:cNvPr id="552981" name="Text Box 21"/>
            <p:cNvSpPr txBox="1">
              <a:spLocks noChangeArrowheads="1"/>
            </p:cNvSpPr>
            <p:nvPr/>
          </p:nvSpPr>
          <p:spPr bwMode="auto">
            <a:xfrm>
              <a:off x="4116"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1400</a:t>
              </a:r>
            </a:p>
          </p:txBody>
        </p:sp>
        <p:sp>
          <p:nvSpPr>
            <p:cNvPr id="552980" name="Text Box 20"/>
            <p:cNvSpPr txBox="1">
              <a:spLocks noChangeArrowheads="1"/>
            </p:cNvSpPr>
            <p:nvPr/>
          </p:nvSpPr>
          <p:spPr bwMode="auto">
            <a:xfrm>
              <a:off x="3462"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1500</a:t>
              </a:r>
            </a:p>
          </p:txBody>
        </p:sp>
        <p:sp>
          <p:nvSpPr>
            <p:cNvPr id="552979" name="Text Box 19"/>
            <p:cNvSpPr txBox="1">
              <a:spLocks noChangeArrowheads="1"/>
            </p:cNvSpPr>
            <p:nvPr/>
          </p:nvSpPr>
          <p:spPr bwMode="auto">
            <a:xfrm>
              <a:off x="2808"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1600</a:t>
              </a:r>
            </a:p>
          </p:txBody>
        </p:sp>
        <p:sp>
          <p:nvSpPr>
            <p:cNvPr id="552978" name="Text Box 18"/>
            <p:cNvSpPr txBox="1">
              <a:spLocks noChangeArrowheads="1"/>
            </p:cNvSpPr>
            <p:nvPr/>
          </p:nvSpPr>
          <p:spPr bwMode="auto">
            <a:xfrm>
              <a:off x="2154"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1700</a:t>
              </a:r>
            </a:p>
          </p:txBody>
        </p:sp>
        <p:sp>
          <p:nvSpPr>
            <p:cNvPr id="552977" name="Text Box 17"/>
            <p:cNvSpPr txBox="1">
              <a:spLocks noChangeArrowheads="1"/>
            </p:cNvSpPr>
            <p:nvPr/>
          </p:nvSpPr>
          <p:spPr bwMode="auto">
            <a:xfrm>
              <a:off x="1500"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1800</a:t>
              </a:r>
            </a:p>
          </p:txBody>
        </p:sp>
        <p:sp>
          <p:nvSpPr>
            <p:cNvPr id="552976" name="Text Box 16"/>
            <p:cNvSpPr txBox="1">
              <a:spLocks noChangeArrowheads="1"/>
            </p:cNvSpPr>
            <p:nvPr/>
          </p:nvSpPr>
          <p:spPr bwMode="auto">
            <a:xfrm>
              <a:off x="846"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1900</a:t>
              </a:r>
            </a:p>
          </p:txBody>
        </p:sp>
        <p:sp>
          <p:nvSpPr>
            <p:cNvPr id="552975" name="Text Box 15"/>
            <p:cNvSpPr txBox="1">
              <a:spLocks noChangeArrowheads="1"/>
            </p:cNvSpPr>
            <p:nvPr/>
          </p:nvSpPr>
          <p:spPr bwMode="auto">
            <a:xfrm>
              <a:off x="192"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2000</a:t>
              </a:r>
            </a:p>
          </p:txBody>
        </p:sp>
      </p:grpSp>
      <p:sp>
        <p:nvSpPr>
          <p:cNvPr id="552973" name="Line 13"/>
          <p:cNvSpPr>
            <a:spLocks noChangeShapeType="1"/>
          </p:cNvSpPr>
          <p:nvPr/>
        </p:nvSpPr>
        <p:spPr bwMode="auto">
          <a:xfrm>
            <a:off x="88392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72" name="Line 12"/>
          <p:cNvSpPr>
            <a:spLocks noChangeShapeType="1"/>
          </p:cNvSpPr>
          <p:nvPr/>
        </p:nvSpPr>
        <p:spPr bwMode="auto">
          <a:xfrm>
            <a:off x="457200" y="3429000"/>
            <a:ext cx="0" cy="83502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71" name="Line 11"/>
          <p:cNvSpPr>
            <a:spLocks noChangeShapeType="1"/>
          </p:cNvSpPr>
          <p:nvPr/>
        </p:nvSpPr>
        <p:spPr bwMode="auto">
          <a:xfrm>
            <a:off x="66294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70" name="Line 10"/>
          <p:cNvSpPr>
            <a:spLocks noChangeShapeType="1"/>
          </p:cNvSpPr>
          <p:nvPr/>
        </p:nvSpPr>
        <p:spPr bwMode="auto">
          <a:xfrm>
            <a:off x="56388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69" name="Line 9"/>
          <p:cNvSpPr>
            <a:spLocks noChangeShapeType="1"/>
          </p:cNvSpPr>
          <p:nvPr/>
        </p:nvSpPr>
        <p:spPr bwMode="auto">
          <a:xfrm>
            <a:off x="45720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68" name="Line 8"/>
          <p:cNvSpPr>
            <a:spLocks noChangeShapeType="1"/>
          </p:cNvSpPr>
          <p:nvPr/>
        </p:nvSpPr>
        <p:spPr bwMode="auto">
          <a:xfrm>
            <a:off x="35052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67" name="Line 7"/>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66" name="Text Box 6"/>
          <p:cNvSpPr txBox="1">
            <a:spLocks noChangeArrowheads="1"/>
          </p:cNvSpPr>
          <p:nvPr/>
        </p:nvSpPr>
        <p:spPr bwMode="auto">
          <a:xfrm rot="-3154037">
            <a:off x="223837" y="1624013"/>
            <a:ext cx="4241801"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3600" b="1"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约瑟 </a:t>
            </a: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(1915-1805)</a:t>
            </a:r>
            <a:endParaRPr kumimoji="0" lang="en-US" alt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52965" name="Line 5"/>
          <p:cNvSpPr>
            <a:spLocks noChangeShapeType="1"/>
          </p:cNvSpPr>
          <p:nvPr/>
        </p:nvSpPr>
        <p:spPr bwMode="auto">
          <a:xfrm flipH="1">
            <a:off x="7848600" y="2209800"/>
            <a:ext cx="0" cy="19812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52964" name="Text Box 4"/>
          <p:cNvSpPr txBox="1">
            <a:spLocks noChangeArrowheads="1"/>
          </p:cNvSpPr>
          <p:nvPr/>
        </p:nvSpPr>
        <p:spPr bwMode="auto">
          <a:xfrm>
            <a:off x="5638800" y="1676400"/>
            <a:ext cx="14478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itchFamily="18" charset="0"/>
                <a:ea typeface="+mn-ea"/>
                <a:cs typeface="+mn-cs"/>
              </a:rPr>
              <a:t>1445 </a:t>
            </a:r>
          </a:p>
        </p:txBody>
      </p:sp>
      <p:sp>
        <p:nvSpPr>
          <p:cNvPr id="552963" name="Text Box 3"/>
          <p:cNvSpPr txBox="1">
            <a:spLocks noChangeArrowheads="1"/>
          </p:cNvSpPr>
          <p:nvPr/>
        </p:nvSpPr>
        <p:spPr bwMode="auto">
          <a:xfrm>
            <a:off x="7162800" y="1676400"/>
            <a:ext cx="14478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itchFamily="18" charset="0"/>
                <a:ea typeface="+mn-ea"/>
                <a:cs typeface="+mn-cs"/>
              </a:rPr>
              <a:t>1290 </a:t>
            </a:r>
          </a:p>
        </p:txBody>
      </p:sp>
      <p:sp>
        <p:nvSpPr>
          <p:cNvPr id="552962" name="Text Box 2"/>
          <p:cNvSpPr txBox="1">
            <a:spLocks noChangeArrowheads="1"/>
          </p:cNvSpPr>
          <p:nvPr/>
        </p:nvSpPr>
        <p:spPr bwMode="auto">
          <a:xfrm>
            <a:off x="9677400" y="4298950"/>
            <a:ext cx="6019800" cy="2559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Times New Roman" pitchFamily="18" charset="0"/>
                <a:ea typeface="+mn-ea"/>
                <a:cs typeface="+mn-cs"/>
              </a:rPr>
              <a:t>Manual animation for 1445 after I discuss 1290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552963"/>
                                        </p:tgtEl>
                                        <p:attrNameLst>
                                          <p:attrName>style.visibility</p:attrName>
                                        </p:attrNameLst>
                                      </p:cBhvr>
                                      <p:to>
                                        <p:strVal val="visible"/>
                                      </p:to>
                                    </p:set>
                                    <p:animEffect transition="in" filter="dissolve">
                                      <p:cBhvr>
                                        <p:cTn id="7" dur="500"/>
                                        <p:tgtEl>
                                          <p:spTgt spid="552963"/>
                                        </p:tgtEl>
                                      </p:cBhvr>
                                    </p:animEffect>
                                  </p:childTnLst>
                                </p:cTn>
                              </p:par>
                            </p:childTnLst>
                          </p:cTn>
                        </p:par>
                        <p:par>
                          <p:cTn id="8" fill="hold" nodeType="afterGroup">
                            <p:stCondLst>
                              <p:cond delay="5500"/>
                            </p:stCondLst>
                            <p:childTnLst>
                              <p:par>
                                <p:cTn id="9" presetID="22" presetClass="entr" presetSubtype="1" fill="hold" grpId="0" nodeType="afterEffect">
                                  <p:stCondLst>
                                    <p:cond delay="1000"/>
                                  </p:stCondLst>
                                  <p:childTnLst>
                                    <p:set>
                                      <p:cBhvr>
                                        <p:cTn id="10" dur="1" fill="hold">
                                          <p:stCondLst>
                                            <p:cond delay="0"/>
                                          </p:stCondLst>
                                        </p:cTn>
                                        <p:tgtEl>
                                          <p:spTgt spid="552965"/>
                                        </p:tgtEl>
                                        <p:attrNameLst>
                                          <p:attrName>style.visibility</p:attrName>
                                        </p:attrNameLst>
                                      </p:cBhvr>
                                      <p:to>
                                        <p:strVal val="visible"/>
                                      </p:to>
                                    </p:set>
                                    <p:animEffect transition="in" filter="wipe(up)">
                                      <p:cBhvr>
                                        <p:cTn id="11" dur="500"/>
                                        <p:tgtEl>
                                          <p:spTgt spid="5529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52964"/>
                                        </p:tgtEl>
                                        <p:attrNameLst>
                                          <p:attrName>style.visibility</p:attrName>
                                        </p:attrNameLst>
                                      </p:cBhvr>
                                      <p:to>
                                        <p:strVal val="visible"/>
                                      </p:to>
                                    </p:set>
                                    <p:animEffect transition="in" filter="dissolve">
                                      <p:cBhvr>
                                        <p:cTn id="16" dur="500"/>
                                        <p:tgtEl>
                                          <p:spTgt spid="552964"/>
                                        </p:tgtEl>
                                      </p:cBhvr>
                                    </p:animEffect>
                                  </p:childTnLst>
                                </p:cTn>
                              </p:par>
                            </p:childTnLst>
                          </p:cTn>
                        </p:par>
                        <p:par>
                          <p:cTn id="17" fill="hold" nodeType="afterGroup">
                            <p:stCondLst>
                              <p:cond delay="500"/>
                            </p:stCondLst>
                            <p:childTnLst>
                              <p:par>
                                <p:cTn id="18" presetID="22" presetClass="entr" presetSubtype="1" fill="hold" grpId="0" nodeType="afterEffect">
                                  <p:stCondLst>
                                    <p:cond delay="1000"/>
                                  </p:stCondLst>
                                  <p:childTnLst>
                                    <p:set>
                                      <p:cBhvr>
                                        <p:cTn id="19" dur="1" fill="hold">
                                          <p:stCondLst>
                                            <p:cond delay="0"/>
                                          </p:stCondLst>
                                        </p:cTn>
                                        <p:tgtEl>
                                          <p:spTgt spid="552984"/>
                                        </p:tgtEl>
                                        <p:attrNameLst>
                                          <p:attrName>style.visibility</p:attrName>
                                        </p:attrNameLst>
                                      </p:cBhvr>
                                      <p:to>
                                        <p:strVal val="visible"/>
                                      </p:to>
                                    </p:set>
                                    <p:animEffect transition="in" filter="wipe(up)">
                                      <p:cBhvr>
                                        <p:cTn id="20" dur="500"/>
                                        <p:tgtEl>
                                          <p:spTgt spid="552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4" grpId="0" animBg="1"/>
      <p:bldP spid="552965" grpId="0" animBg="1"/>
      <p:bldP spid="552964" grpId="0" autoUpdateAnimBg="0"/>
      <p:bldP spid="55296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675"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676"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677"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678" name="Text Box 6"/>
          <p:cNvSpPr txBox="1">
            <a:spLocks noChangeArrowheads="1"/>
          </p:cNvSpPr>
          <p:nvPr/>
        </p:nvSpPr>
        <p:spPr bwMode="auto">
          <a:xfrm rot="-3154037">
            <a:off x="-1019969" y="1307307"/>
            <a:ext cx="5046663"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3600" b="1"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亚伯拉罕 </a:t>
            </a: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(2166-1991)</a:t>
            </a:r>
          </a:p>
        </p:txBody>
      </p:sp>
      <p:sp>
        <p:nvSpPr>
          <p:cNvPr id="28679" name="Text Box 7"/>
          <p:cNvSpPr txBox="1">
            <a:spLocks noChangeArrowheads="1"/>
          </p:cNvSpPr>
          <p:nvPr/>
        </p:nvSpPr>
        <p:spPr bwMode="auto">
          <a:xfrm>
            <a:off x="4267200" y="152400"/>
            <a:ext cx="5638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4000" b="1" i="0" u="none" strike="noStrike" kern="1200" cap="none" spc="0" normalizeH="0" baseline="0" noProof="0">
                <a:ln>
                  <a:noFill/>
                </a:ln>
                <a:solidFill>
                  <a:srgbClr val="FFFF00"/>
                </a:solidFill>
                <a:effectLst/>
                <a:uLnTx/>
                <a:uFillTx/>
                <a:latin typeface="Times New Roman" pitchFamily="18" charset="0"/>
                <a:ea typeface="SimSun" pitchFamily="2" charset="-122"/>
                <a:cs typeface="+mn-cs"/>
              </a:rPr>
              <a:t>出埃及记</a:t>
            </a:r>
            <a:endParaRPr kumimoji="0" lang="en-US" altLang="en-US" sz="4000" b="1"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28680" name="Line 8"/>
          <p:cNvSpPr>
            <a:spLocks noChangeShapeType="1"/>
          </p:cNvSpPr>
          <p:nvPr/>
        </p:nvSpPr>
        <p:spPr bwMode="auto">
          <a:xfrm flipH="1">
            <a:off x="6172200" y="1828800"/>
            <a:ext cx="0" cy="1981200"/>
          </a:xfrm>
          <a:prstGeom prst="line">
            <a:avLst/>
          </a:prstGeom>
          <a:noFill/>
          <a:ln w="76200">
            <a:solidFill>
              <a:srgbClr val="B6B2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grpSp>
        <p:nvGrpSpPr>
          <p:cNvPr id="28681" name="Group 9"/>
          <p:cNvGrpSpPr>
            <a:grpSpLocks/>
          </p:cNvGrpSpPr>
          <p:nvPr/>
        </p:nvGrpSpPr>
        <p:grpSpPr bwMode="auto">
          <a:xfrm>
            <a:off x="304800" y="4448175"/>
            <a:ext cx="8686800" cy="1800225"/>
            <a:chOff x="192" y="2802"/>
            <a:chExt cx="5472" cy="1134"/>
          </a:xfrm>
        </p:grpSpPr>
        <p:sp>
          <p:nvSpPr>
            <p:cNvPr id="28682" name="Text Box 10"/>
            <p:cNvSpPr txBox="1">
              <a:spLocks noChangeArrowheads="1"/>
            </p:cNvSpPr>
            <p:nvPr/>
          </p:nvSpPr>
          <p:spPr bwMode="auto">
            <a:xfrm>
              <a:off x="4770"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1300</a:t>
              </a:r>
            </a:p>
          </p:txBody>
        </p:sp>
        <p:sp>
          <p:nvSpPr>
            <p:cNvPr id="28683" name="Text Box 11"/>
            <p:cNvSpPr txBox="1">
              <a:spLocks noChangeArrowheads="1"/>
            </p:cNvSpPr>
            <p:nvPr/>
          </p:nvSpPr>
          <p:spPr bwMode="auto">
            <a:xfrm>
              <a:off x="5424"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1200</a:t>
              </a:r>
            </a:p>
          </p:txBody>
        </p:sp>
        <p:sp>
          <p:nvSpPr>
            <p:cNvPr id="28684" name="Text Box 12"/>
            <p:cNvSpPr txBox="1">
              <a:spLocks noChangeArrowheads="1"/>
            </p:cNvSpPr>
            <p:nvPr/>
          </p:nvSpPr>
          <p:spPr bwMode="auto">
            <a:xfrm>
              <a:off x="4116"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1400</a:t>
              </a:r>
            </a:p>
          </p:txBody>
        </p:sp>
        <p:sp>
          <p:nvSpPr>
            <p:cNvPr id="28685" name="Text Box 13"/>
            <p:cNvSpPr txBox="1">
              <a:spLocks noChangeArrowheads="1"/>
            </p:cNvSpPr>
            <p:nvPr/>
          </p:nvSpPr>
          <p:spPr bwMode="auto">
            <a:xfrm>
              <a:off x="3462"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1500</a:t>
              </a:r>
            </a:p>
          </p:txBody>
        </p:sp>
        <p:sp>
          <p:nvSpPr>
            <p:cNvPr id="28686" name="Text Box 14"/>
            <p:cNvSpPr txBox="1">
              <a:spLocks noChangeArrowheads="1"/>
            </p:cNvSpPr>
            <p:nvPr/>
          </p:nvSpPr>
          <p:spPr bwMode="auto">
            <a:xfrm>
              <a:off x="2808"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1600</a:t>
              </a:r>
            </a:p>
          </p:txBody>
        </p:sp>
        <p:sp>
          <p:nvSpPr>
            <p:cNvPr id="28687" name="Text Box 15"/>
            <p:cNvSpPr txBox="1">
              <a:spLocks noChangeArrowheads="1"/>
            </p:cNvSpPr>
            <p:nvPr/>
          </p:nvSpPr>
          <p:spPr bwMode="auto">
            <a:xfrm>
              <a:off x="2154"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1700</a:t>
              </a:r>
            </a:p>
          </p:txBody>
        </p:sp>
        <p:sp>
          <p:nvSpPr>
            <p:cNvPr id="28688" name="Text Box 16"/>
            <p:cNvSpPr txBox="1">
              <a:spLocks noChangeArrowheads="1"/>
            </p:cNvSpPr>
            <p:nvPr/>
          </p:nvSpPr>
          <p:spPr bwMode="auto">
            <a:xfrm>
              <a:off x="1500"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1800</a:t>
              </a:r>
            </a:p>
          </p:txBody>
        </p:sp>
        <p:sp>
          <p:nvSpPr>
            <p:cNvPr id="28689" name="Text Box 17"/>
            <p:cNvSpPr txBox="1">
              <a:spLocks noChangeArrowheads="1"/>
            </p:cNvSpPr>
            <p:nvPr/>
          </p:nvSpPr>
          <p:spPr bwMode="auto">
            <a:xfrm>
              <a:off x="846"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1900</a:t>
              </a:r>
            </a:p>
          </p:txBody>
        </p:sp>
        <p:sp>
          <p:nvSpPr>
            <p:cNvPr id="28690" name="Text Box 18"/>
            <p:cNvSpPr txBox="1">
              <a:spLocks noChangeArrowheads="1"/>
            </p:cNvSpPr>
            <p:nvPr/>
          </p:nvSpPr>
          <p:spPr bwMode="auto">
            <a:xfrm>
              <a:off x="192"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2000</a:t>
              </a:r>
            </a:p>
          </p:txBody>
        </p:sp>
      </p:grpSp>
      <p:sp>
        <p:nvSpPr>
          <p:cNvPr id="28691" name="Line 19"/>
          <p:cNvSpPr>
            <a:spLocks noChangeShapeType="1"/>
          </p:cNvSpPr>
          <p:nvPr/>
        </p:nvSpPr>
        <p:spPr bwMode="auto">
          <a:xfrm>
            <a:off x="88392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692" name="Line 20"/>
          <p:cNvSpPr>
            <a:spLocks noChangeShapeType="1"/>
          </p:cNvSpPr>
          <p:nvPr/>
        </p:nvSpPr>
        <p:spPr bwMode="auto">
          <a:xfrm>
            <a:off x="457200" y="3429000"/>
            <a:ext cx="0" cy="83502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693" name="Line 21"/>
          <p:cNvSpPr>
            <a:spLocks noChangeShapeType="1"/>
          </p:cNvSpPr>
          <p:nvPr/>
        </p:nvSpPr>
        <p:spPr bwMode="auto">
          <a:xfrm>
            <a:off x="66294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694" name="Line 22"/>
          <p:cNvSpPr>
            <a:spLocks noChangeShapeType="1"/>
          </p:cNvSpPr>
          <p:nvPr/>
        </p:nvSpPr>
        <p:spPr bwMode="auto">
          <a:xfrm>
            <a:off x="56388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695" name="Line 23"/>
          <p:cNvSpPr>
            <a:spLocks noChangeShapeType="1"/>
          </p:cNvSpPr>
          <p:nvPr/>
        </p:nvSpPr>
        <p:spPr bwMode="auto">
          <a:xfrm>
            <a:off x="45720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696" name="Line 24"/>
          <p:cNvSpPr>
            <a:spLocks noChangeShapeType="1"/>
          </p:cNvSpPr>
          <p:nvPr/>
        </p:nvSpPr>
        <p:spPr bwMode="auto">
          <a:xfrm>
            <a:off x="35052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697" name="Line 25"/>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698" name="Text Box 26"/>
          <p:cNvSpPr txBox="1">
            <a:spLocks noChangeArrowheads="1"/>
          </p:cNvSpPr>
          <p:nvPr/>
        </p:nvSpPr>
        <p:spPr bwMode="auto">
          <a:xfrm rot="-3154037">
            <a:off x="220662" y="1627188"/>
            <a:ext cx="4241801"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3600" b="1"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约瑟 </a:t>
            </a: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(1915-1805)</a:t>
            </a:r>
            <a:endParaRPr kumimoji="0" lang="en-US" alt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8699" name="Line 27"/>
          <p:cNvSpPr>
            <a:spLocks noChangeShapeType="1"/>
          </p:cNvSpPr>
          <p:nvPr/>
        </p:nvSpPr>
        <p:spPr bwMode="auto">
          <a:xfrm flipH="1">
            <a:off x="7848600" y="1828800"/>
            <a:ext cx="0" cy="198120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700" name="Text Box 28"/>
          <p:cNvSpPr txBox="1">
            <a:spLocks noChangeArrowheads="1"/>
          </p:cNvSpPr>
          <p:nvPr/>
        </p:nvSpPr>
        <p:spPr bwMode="auto">
          <a:xfrm>
            <a:off x="5638800" y="1295400"/>
            <a:ext cx="14478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DDDDDD"/>
                </a:solidFill>
                <a:effectLst/>
                <a:uLnTx/>
                <a:uFillTx/>
                <a:latin typeface="Times New Roman" pitchFamily="18" charset="0"/>
                <a:ea typeface="+mn-ea"/>
                <a:cs typeface="+mn-cs"/>
              </a:rPr>
              <a:t>1445</a:t>
            </a:r>
            <a:r>
              <a:rPr kumimoji="0" lang="en-US" altLang="en-US" sz="3200" b="1" i="0" u="none" strike="noStrike" kern="1200" cap="none" spc="0" normalizeH="0" baseline="0" noProof="0">
                <a:ln>
                  <a:noFill/>
                </a:ln>
                <a:solidFill>
                  <a:srgbClr val="808080"/>
                </a:solidFill>
                <a:effectLst/>
                <a:uLnTx/>
                <a:uFillTx/>
                <a:latin typeface="Times New Roman" pitchFamily="18" charset="0"/>
                <a:ea typeface="+mn-ea"/>
                <a:cs typeface="+mn-cs"/>
              </a:rPr>
              <a:t> </a:t>
            </a:r>
          </a:p>
        </p:txBody>
      </p:sp>
      <p:sp>
        <p:nvSpPr>
          <p:cNvPr id="28701" name="Text Box 29"/>
          <p:cNvSpPr txBox="1">
            <a:spLocks noChangeArrowheads="1"/>
          </p:cNvSpPr>
          <p:nvPr/>
        </p:nvSpPr>
        <p:spPr bwMode="auto">
          <a:xfrm>
            <a:off x="7162800" y="1295400"/>
            <a:ext cx="14478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808080"/>
                </a:solidFill>
                <a:effectLst/>
                <a:uLnTx/>
                <a:uFillTx/>
                <a:latin typeface="Times New Roman" pitchFamily="18" charset="0"/>
                <a:ea typeface="+mn-ea"/>
                <a:cs typeface="+mn-cs"/>
              </a:rPr>
              <a:t>1290 </a:t>
            </a:r>
          </a:p>
        </p:txBody>
      </p:sp>
      <p:sp>
        <p:nvSpPr>
          <p:cNvPr id="28702" name="Text Box 30"/>
          <p:cNvSpPr txBox="1">
            <a:spLocks noChangeArrowheads="1"/>
          </p:cNvSpPr>
          <p:nvPr/>
        </p:nvSpPr>
        <p:spPr bwMode="auto">
          <a:xfrm rot="-3154037">
            <a:off x="4264025" y="1800225"/>
            <a:ext cx="42418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3600" b="1"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摩西 </a:t>
            </a: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(1525-1405)</a:t>
            </a:r>
            <a:endParaRPr kumimoji="0" lang="en-US" alt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8703" name="Line 31"/>
          <p:cNvSpPr>
            <a:spLocks noChangeShapeType="1"/>
          </p:cNvSpPr>
          <p:nvPr/>
        </p:nvSpPr>
        <p:spPr bwMode="auto">
          <a:xfrm>
            <a:off x="5334000" y="4038600"/>
            <a:ext cx="1219200" cy="0"/>
          </a:xfrm>
          <a:prstGeom prst="line">
            <a:avLst/>
          </a:prstGeom>
          <a:noFill/>
          <a:ln w="762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8702"/>
                                        </p:tgtEl>
                                        <p:attrNameLst>
                                          <p:attrName>style.visibility</p:attrName>
                                        </p:attrNameLst>
                                      </p:cBhvr>
                                      <p:to>
                                        <p:strVal val="visible"/>
                                      </p:to>
                                    </p:set>
                                    <p:animEffect transition="in" filter="dissolve">
                                      <p:cBhvr>
                                        <p:cTn id="7" dur="500"/>
                                        <p:tgtEl>
                                          <p:spTgt spid="28702"/>
                                        </p:tgtEl>
                                      </p:cBhvr>
                                    </p:animEffect>
                                  </p:childTnLst>
                                </p:cTn>
                              </p:par>
                            </p:childTnLst>
                          </p:cTn>
                        </p:par>
                        <p:par>
                          <p:cTn id="8" fill="hold" nodeType="afterGroup">
                            <p:stCondLst>
                              <p:cond delay="5500"/>
                            </p:stCondLst>
                            <p:childTnLst>
                              <p:par>
                                <p:cTn id="9" presetID="17" presetClass="entr" presetSubtype="10" fill="hold" grpId="0" nodeType="afterEffect">
                                  <p:stCondLst>
                                    <p:cond delay="3000"/>
                                  </p:stCondLst>
                                  <p:childTnLst>
                                    <p:set>
                                      <p:cBhvr>
                                        <p:cTn id="10" dur="1" fill="hold">
                                          <p:stCondLst>
                                            <p:cond delay="0"/>
                                          </p:stCondLst>
                                        </p:cTn>
                                        <p:tgtEl>
                                          <p:spTgt spid="28703"/>
                                        </p:tgtEl>
                                        <p:attrNameLst>
                                          <p:attrName>style.visibility</p:attrName>
                                        </p:attrNameLst>
                                      </p:cBhvr>
                                      <p:to>
                                        <p:strVal val="visible"/>
                                      </p:to>
                                    </p:set>
                                    <p:anim calcmode="lin" valueType="num">
                                      <p:cBhvr>
                                        <p:cTn id="11" dur="500" fill="hold"/>
                                        <p:tgtEl>
                                          <p:spTgt spid="28703"/>
                                        </p:tgtEl>
                                        <p:attrNameLst>
                                          <p:attrName>ppt_w</p:attrName>
                                        </p:attrNameLst>
                                      </p:cBhvr>
                                      <p:tavLst>
                                        <p:tav tm="0">
                                          <p:val>
                                            <p:fltVal val="0"/>
                                          </p:val>
                                        </p:tav>
                                        <p:tav tm="100000">
                                          <p:val>
                                            <p:strVal val="#ppt_w"/>
                                          </p:val>
                                        </p:tav>
                                      </p:tavLst>
                                    </p:anim>
                                    <p:anim calcmode="lin" valueType="num">
                                      <p:cBhvr>
                                        <p:cTn id="12" dur="500" fill="hold"/>
                                        <p:tgtEl>
                                          <p:spTgt spid="287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2" grpId="0" autoUpdateAnimBg="0"/>
      <p:bldP spid="287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crossing red sea.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6200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title"/>
          </p:nvPr>
        </p:nvSpPr>
        <p:spPr>
          <a:xfrm>
            <a:off x="457200" y="533400"/>
            <a:ext cx="8229600" cy="1905000"/>
          </a:xfrm>
        </p:spPr>
        <p:txBody>
          <a:bodyPr/>
          <a:lstStyle/>
          <a:p>
            <a:pPr eaLnBrk="1" hangingPunct="1">
              <a:defRPr/>
            </a:pPr>
            <a:r>
              <a:rPr lang="en-US" sz="4400" b="1" dirty="0">
                <a:latin typeface="Arial"/>
                <a:cs typeface="Arial"/>
              </a:rPr>
              <a:t>为什么我们须要了解出埃及的日期?</a:t>
            </a:r>
          </a:p>
        </p:txBody>
      </p:sp>
      <p:sp>
        <p:nvSpPr>
          <p:cNvPr id="35851" name="Text Box 11"/>
          <p:cNvSpPr txBox="1">
            <a:spLocks noChangeArrowheads="1"/>
          </p:cNvSpPr>
          <p:nvPr/>
        </p:nvSpPr>
        <p:spPr bwMode="auto">
          <a:xfrm>
            <a:off x="3200400" y="1066800"/>
            <a:ext cx="2470150" cy="588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8000" dirty="0">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851"/>
                                        </p:tgtEl>
                                        <p:attrNameLst>
                                          <p:attrName>style.visibility</p:attrName>
                                        </p:attrNameLst>
                                      </p:cBhvr>
                                      <p:to>
                                        <p:strVal val="visible"/>
                                      </p:to>
                                    </p:set>
                                    <p:anim calcmode="lin" valueType="num">
                                      <p:cBhvr>
                                        <p:cTn id="7" dur="500" fill="hold"/>
                                        <p:tgtEl>
                                          <p:spTgt spid="35851"/>
                                        </p:tgtEl>
                                        <p:attrNameLst>
                                          <p:attrName>ppt_w</p:attrName>
                                        </p:attrNameLst>
                                      </p:cBhvr>
                                      <p:tavLst>
                                        <p:tav tm="0">
                                          <p:val>
                                            <p:fltVal val="0"/>
                                          </p:val>
                                        </p:tav>
                                        <p:tav tm="100000">
                                          <p:val>
                                            <p:strVal val="#ppt_w"/>
                                          </p:val>
                                        </p:tav>
                                      </p:tavLst>
                                    </p:anim>
                                    <p:anim calcmode="lin" valueType="num">
                                      <p:cBhvr>
                                        <p:cTn id="8" dur="500" fill="hold"/>
                                        <p:tgtEl>
                                          <p:spTgt spid="35851"/>
                                        </p:tgtEl>
                                        <p:attrNameLst>
                                          <p:attrName>ppt_h</p:attrName>
                                        </p:attrNameLst>
                                      </p:cBhvr>
                                      <p:tavLst>
                                        <p:tav tm="0">
                                          <p:val>
                                            <p:fltVal val="0"/>
                                          </p:val>
                                        </p:tav>
                                        <p:tav tm="100000">
                                          <p:val>
                                            <p:strVal val="#ppt_h"/>
                                          </p:val>
                                        </p:tav>
                                      </p:tavLst>
                                    </p:anim>
                                    <p:anim calcmode="lin" valueType="num">
                                      <p:cBhvr>
                                        <p:cTn id="9" dur="500" fill="hold"/>
                                        <p:tgtEl>
                                          <p:spTgt spid="35851"/>
                                        </p:tgtEl>
                                        <p:attrNameLst>
                                          <p:attrName>style.rotation</p:attrName>
                                        </p:attrNameLst>
                                      </p:cBhvr>
                                      <p:tavLst>
                                        <p:tav tm="0">
                                          <p:val>
                                            <p:fltVal val="360"/>
                                          </p:val>
                                        </p:tav>
                                        <p:tav tm="100000">
                                          <p:val>
                                            <p:fltVal val="0"/>
                                          </p:val>
                                        </p:tav>
                                      </p:tavLst>
                                    </p:anim>
                                    <p:animEffect transition="in" filter="fade">
                                      <p:cBhvr>
                                        <p:cTn id="10" dur="500"/>
                                        <p:tgtEl>
                                          <p:spTgt spid="358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35851"/>
                                        </p:tgtEl>
                                      </p:cBhvr>
                                    </p:animEffect>
                                    <p:set>
                                      <p:cBhvr>
                                        <p:cTn id="15" dur="1" fill="hold">
                                          <p:stCondLst>
                                            <p:cond delay="499"/>
                                          </p:stCondLst>
                                        </p:cTn>
                                        <p:tgtEl>
                                          <p:spTgt spid="35851"/>
                                        </p:tgtEl>
                                        <p:attrNameLst>
                                          <p:attrName>style.visibility</p:attrName>
                                        </p:attrNameLst>
                                      </p:cBhvr>
                                      <p:to>
                                        <p:strVal val="hidden"/>
                                      </p:to>
                                    </p:set>
                                  </p:childTnLst>
                                </p:cTn>
                              </p:par>
                            </p:childTnLst>
                          </p:cTn>
                        </p:par>
                        <p:par>
                          <p:cTn id="16" fill="hold" nodeType="afterGroup">
                            <p:stCondLst>
                              <p:cond delay="500"/>
                            </p:stCondLst>
                            <p:childTnLst>
                              <p:par>
                                <p:cTn id="17" presetID="45" presetClass="entr" presetSubtype="0" fill="hold" grpId="0" nodeType="afterEffect">
                                  <p:stCondLst>
                                    <p:cond delay="0"/>
                                  </p:stCondLst>
                                  <p:iterate type="wd">
                                    <p:tmPct val="10000"/>
                                  </p:iterate>
                                  <p:childTnLst>
                                    <p:set>
                                      <p:cBhvr>
                                        <p:cTn id="18" dur="1" fill="hold">
                                          <p:stCondLst>
                                            <p:cond delay="0"/>
                                          </p:stCondLst>
                                        </p:cTn>
                                        <p:tgtEl>
                                          <p:spTgt spid="35844"/>
                                        </p:tgtEl>
                                        <p:attrNameLst>
                                          <p:attrName>style.visibility</p:attrName>
                                        </p:attrNameLst>
                                      </p:cBhvr>
                                      <p:to>
                                        <p:strVal val="visible"/>
                                      </p:to>
                                    </p:set>
                                    <p:animEffect transition="in" filter="fade">
                                      <p:cBhvr>
                                        <p:cTn id="19" dur="2000"/>
                                        <p:tgtEl>
                                          <p:spTgt spid="35844"/>
                                        </p:tgtEl>
                                      </p:cBhvr>
                                    </p:animEffect>
                                    <p:anim calcmode="lin" valueType="num">
                                      <p:cBhvr>
                                        <p:cTn id="20" dur="2000" fill="hold"/>
                                        <p:tgtEl>
                                          <p:spTgt spid="35844"/>
                                        </p:tgtEl>
                                        <p:attrNameLst>
                                          <p:attrName>ppt_w</p:attrName>
                                        </p:attrNameLst>
                                      </p:cBhvr>
                                      <p:tavLst>
                                        <p:tav tm="0" fmla="#ppt_w*sin(2.5*pi*$)">
                                          <p:val>
                                            <p:fltVal val="0"/>
                                          </p:val>
                                        </p:tav>
                                        <p:tav tm="100000">
                                          <p:val>
                                            <p:fltVal val="1"/>
                                          </p:val>
                                        </p:tav>
                                      </p:tavLst>
                                    </p:anim>
                                    <p:anim calcmode="lin" valueType="num">
                                      <p:cBhvr>
                                        <p:cTn id="21" dur="2000" fill="hold"/>
                                        <p:tgtEl>
                                          <p:spTgt spid="35844"/>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6" presetClass="exit" presetSubtype="0" fill="hold" grpId="1" nodeType="clickEffect">
                                  <p:stCondLst>
                                    <p:cond delay="0"/>
                                  </p:stCondLst>
                                  <p:iterate type="wd">
                                    <p:tmPct val="10000"/>
                                  </p:iterate>
                                  <p:childTnLst>
                                    <p:anim from="(ppt_w)" to="(-ppt_w*2)" calcmode="lin" valueType="num">
                                      <p:cBhvr rctx="PPT">
                                        <p:cTn id="25" dur="500" autoRev="1">
                                          <p:stCondLst>
                                            <p:cond delay="0"/>
                                          </p:stCondLst>
                                        </p:cTn>
                                        <p:tgtEl>
                                          <p:spTgt spid="35844"/>
                                        </p:tgtEl>
                                        <p:attrNameLst>
                                          <p:attrName>ppt_w</p:attrName>
                                        </p:attrNameLst>
                                      </p:cBhvr>
                                    </p:anim>
                                    <p:anim by="(ppt_w*0.50)" calcmode="lin" valueType="num">
                                      <p:cBhvr>
                                        <p:cTn id="26" dur="500" decel="50000" autoRev="1">
                                          <p:stCondLst>
                                            <p:cond delay="0"/>
                                          </p:stCondLst>
                                        </p:cTn>
                                        <p:tgtEl>
                                          <p:spTgt spid="35844"/>
                                        </p:tgtEl>
                                        <p:attrNameLst>
                                          <p:attrName>ppt_x</p:attrName>
                                        </p:attrNameLst>
                                      </p:cBhvr>
                                    </p:anim>
                                    <p:anim from="(ppt_y)" to="(1+ppt_h/2)" calcmode="lin" valueType="num">
                                      <p:cBhvr>
                                        <p:cTn id="27" dur="1000">
                                          <p:stCondLst>
                                            <p:cond delay="0"/>
                                          </p:stCondLst>
                                        </p:cTn>
                                        <p:tgtEl>
                                          <p:spTgt spid="35844"/>
                                        </p:tgtEl>
                                        <p:attrNameLst>
                                          <p:attrName>ppt_y</p:attrName>
                                        </p:attrNameLst>
                                      </p:cBhvr>
                                    </p:anim>
                                    <p:animRot by="21600000">
                                      <p:cBhvr>
                                        <p:cTn id="28" dur="1000">
                                          <p:stCondLst>
                                            <p:cond delay="0"/>
                                          </p:stCondLst>
                                        </p:cTn>
                                        <p:tgtEl>
                                          <p:spTgt spid="35844"/>
                                        </p:tgtEl>
                                        <p:attrNameLst>
                                          <p:attrName>r</p:attrName>
                                        </p:attrNameLst>
                                      </p:cBhvr>
                                    </p:animRot>
                                    <p:set>
                                      <p:cBhvr>
                                        <p:cTn id="29" dur="1" fill="hold">
                                          <p:stCondLst>
                                            <p:cond delay="999"/>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4" grpId="1"/>
      <p:bldP spid="35851" grpId="0"/>
      <p:bldP spid="35851" grpId="1"/>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1668</TotalTime>
  <Words>5495</Words>
  <Application>Microsoft Macintosh PowerPoint</Application>
  <PresentationFormat>On-screen Show (4:3)</PresentationFormat>
  <Paragraphs>871</Paragraphs>
  <Slides>61</Slides>
  <Notes>22</Notes>
  <HiddenSlides>1</HiddenSlides>
  <MMClips>0</MMClips>
  <ScaleCrop>false</ScaleCrop>
  <HeadingPairs>
    <vt:vector size="8" baseType="variant">
      <vt:variant>
        <vt:lpstr>Fonts Used</vt:lpstr>
      </vt:variant>
      <vt:variant>
        <vt:i4>14</vt:i4>
      </vt:variant>
      <vt:variant>
        <vt:lpstr>Theme</vt:lpstr>
      </vt:variant>
      <vt:variant>
        <vt:i4>15</vt:i4>
      </vt:variant>
      <vt:variant>
        <vt:lpstr>Embedded OLE Servers</vt:lpstr>
      </vt:variant>
      <vt:variant>
        <vt:i4>1</vt:i4>
      </vt:variant>
      <vt:variant>
        <vt:lpstr>Slide Titles</vt:lpstr>
      </vt:variant>
      <vt:variant>
        <vt:i4>61</vt:i4>
      </vt:variant>
    </vt:vector>
  </HeadingPairs>
  <TitlesOfParts>
    <vt:vector size="91" baseType="lpstr">
      <vt:lpstr>Liffo</vt:lpstr>
      <vt:lpstr>ＭＳ Ｐゴシック</vt:lpstr>
      <vt:lpstr>SimSun</vt:lpstr>
      <vt:lpstr>Times</vt:lpstr>
      <vt:lpstr>Arial</vt:lpstr>
      <vt:lpstr>Arial Narrow</vt:lpstr>
      <vt:lpstr>Book Antiqua</vt:lpstr>
      <vt:lpstr>Calibri</vt:lpstr>
      <vt:lpstr>Courier New</vt:lpstr>
      <vt:lpstr>Impact</vt:lpstr>
      <vt:lpstr>Symbol</vt:lpstr>
      <vt:lpstr>Tahoma</vt:lpstr>
      <vt:lpstr>Times New Roman</vt:lpstr>
      <vt:lpstr>Wingdings</vt:lpstr>
      <vt:lpstr>Slit</vt:lpstr>
      <vt:lpstr>Curtain Call</vt:lpstr>
      <vt:lpstr>Orbit</vt:lpstr>
      <vt:lpstr>21_Default Design</vt:lpstr>
      <vt:lpstr>2_Radar</vt:lpstr>
      <vt:lpstr>Lock And Key</vt:lpstr>
      <vt:lpstr>Default Design</vt:lpstr>
      <vt:lpstr>1_Default Design</vt:lpstr>
      <vt:lpstr>Topo</vt:lpstr>
      <vt:lpstr>6_MEADOW</vt:lpstr>
      <vt:lpstr>1_Lock And Key</vt:lpstr>
      <vt:lpstr>2_Lock And Key</vt:lpstr>
      <vt:lpstr>3_Lock And Key</vt:lpstr>
      <vt:lpstr>MEADOW</vt:lpstr>
      <vt:lpstr>4_Lock And Key</vt:lpstr>
      <vt:lpstr>Photo Editor Photo</vt:lpstr>
      <vt:lpstr>出埃及记 的日期</vt:lpstr>
      <vt:lpstr>Merrill Review of Kitchen (2005)</vt:lpstr>
      <vt:lpstr>PowerPoint Presentation</vt:lpstr>
      <vt:lpstr>PowerPoint Presentation</vt:lpstr>
      <vt:lpstr>埃及历史</vt:lpstr>
      <vt:lpstr>出埃及的日期的两个理论</vt:lpstr>
      <vt:lpstr>PowerPoint Presentation</vt:lpstr>
      <vt:lpstr>PowerPoint Presentation</vt:lpstr>
      <vt:lpstr>为什么我们须要了解出埃及的日期?</vt:lpstr>
      <vt:lpstr>出埃及之谜</vt:lpstr>
      <vt:lpstr>较为迟日期理论的论据</vt:lpstr>
      <vt:lpstr>较为迟历史性的论据</vt:lpstr>
      <vt:lpstr>较为迟历史性的论据</vt:lpstr>
      <vt:lpstr>迟期出埃及（1266-1299年）</vt:lpstr>
      <vt:lpstr>较为迟历史性的论据</vt:lpstr>
      <vt:lpstr>较为迟历史性的论据</vt:lpstr>
      <vt:lpstr>较为迟历史性的论据</vt:lpstr>
      <vt:lpstr>较为迟历史性的论据</vt:lpstr>
      <vt:lpstr>较为迟日期理论的论据</vt:lpstr>
      <vt:lpstr>较为迟日期理论的考古论据</vt:lpstr>
      <vt:lpstr>迟期出埃及（1266-1299年）</vt:lpstr>
      <vt:lpstr>较为迟日期理论的论据</vt:lpstr>
      <vt:lpstr>较为迟日期理论的圣经论据</vt:lpstr>
      <vt:lpstr>旧约</vt:lpstr>
      <vt:lpstr>小组讨论</vt:lpstr>
      <vt:lpstr>列上6:1</vt:lpstr>
      <vt:lpstr>早期出埃及 (1446)</vt:lpstr>
      <vt:lpstr>耶弗他 对战  亚扪人</vt:lpstr>
      <vt:lpstr>早期出埃及（1446年）</vt:lpstr>
      <vt:lpstr>出2:23</vt:lpstr>
      <vt:lpstr>出埃及的日期的两个理论</vt:lpstr>
      <vt:lpstr>出埃及记的不同日期及说法</vt:lpstr>
      <vt:lpstr>较早日期理论的论据</vt:lpstr>
      <vt:lpstr>较早日期理论的圣经论据</vt:lpstr>
      <vt:lpstr>列上6:1</vt:lpstr>
      <vt:lpstr>列上 6:1</vt:lpstr>
      <vt:lpstr>早期的出埃及(1446)</vt:lpstr>
      <vt:lpstr>士师 11:26</vt:lpstr>
      <vt:lpstr>士师  11:26</vt:lpstr>
      <vt:lpstr>出2:23</vt:lpstr>
      <vt:lpstr>出2:23</vt:lpstr>
      <vt:lpstr>较早日期理论的论据</vt:lpstr>
      <vt:lpstr>马尼他石柱</vt:lpstr>
      <vt:lpstr>早期出埃及（1446年）</vt:lpstr>
      <vt:lpstr>较早日期理论的考古论据</vt:lpstr>
      <vt:lpstr>较早日期理论的论据</vt:lpstr>
      <vt:lpstr>较早日期理论的历史论据</vt:lpstr>
      <vt:lpstr>出埃及记的不同日期及说法</vt:lpstr>
      <vt:lpstr>有关在埃及停留时间的几种观点</vt:lpstr>
      <vt:lpstr>较早出埃及时间的证据</vt:lpstr>
      <vt:lpstr>对早期论点的反应</vt:lpstr>
      <vt:lpstr>结论</vt:lpstr>
      <vt:lpstr>应用</vt:lpstr>
      <vt:lpstr>其他信息  来源: John D. Currid, A Study Commentary on Exodus (Darlington, England: Evangelical Press, 2000)</vt:lpstr>
      <vt:lpstr>作者认可13thB.C.世纪  John D. Currid, A Study Commentary on Exodus (Darlington, England: Evangelical Press, 2000), 27</vt:lpstr>
      <vt:lpstr>和平移民理论I       originated by M. Noth and A. Alt,  John D. Currid, A Study Commentary on Exodus (Darlington, England: Evangelical Press, 2000), 29</vt:lpstr>
      <vt:lpstr>和平移民理论2 by G. Mendenhall in 1962  John D. Currid, A Study Commentary on Exodus (Darlington, England: Evangelical Press, 2000), 29</vt:lpstr>
      <vt:lpstr>农村迦南人 recently by Finkelstein  John D. Currid, A Study Commentary on Exodus (Darlington, England: Evangelical Press, 2000), 30</vt:lpstr>
      <vt:lpstr>问题与答案</vt:lpstr>
      <vt:lpstr>Black</vt:lpstr>
      <vt:lpstr>旧约全书概论链接地址 BibleStudyDownloads.org</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Arguments for the Late Date</dc:title>
  <dc:creator>Djenny Ruswandi</dc:creator>
  <cp:lastModifiedBy>Rick Griffith</cp:lastModifiedBy>
  <cp:revision>111</cp:revision>
  <cp:lastPrinted>2025-10-28T20:12:21Z</cp:lastPrinted>
  <dcterms:created xsi:type="dcterms:W3CDTF">2004-09-10T20:54:10Z</dcterms:created>
  <dcterms:modified xsi:type="dcterms:W3CDTF">2026-05-28T14:52:22Z</dcterms:modified>
</cp:coreProperties>
</file>