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1" r:id="rId3"/>
    <p:sldMasterId id="2147483764" r:id="rId4"/>
    <p:sldMasterId id="2147483776" r:id="rId5"/>
    <p:sldMasterId id="2147483788" r:id="rId6"/>
    <p:sldMasterId id="2147483803" r:id="rId7"/>
  </p:sldMasterIdLst>
  <p:notesMasterIdLst>
    <p:notesMasterId r:id="rId52"/>
  </p:notesMasterIdLst>
  <p:sldIdLst>
    <p:sldId id="256" r:id="rId8"/>
    <p:sldId id="289" r:id="rId9"/>
    <p:sldId id="269" r:id="rId10"/>
    <p:sldId id="267" r:id="rId11"/>
    <p:sldId id="274" r:id="rId12"/>
    <p:sldId id="273" r:id="rId13"/>
    <p:sldId id="271" r:id="rId14"/>
    <p:sldId id="270" r:id="rId15"/>
    <p:sldId id="272" r:id="rId16"/>
    <p:sldId id="266" r:id="rId17"/>
    <p:sldId id="275" r:id="rId18"/>
    <p:sldId id="276" r:id="rId19"/>
    <p:sldId id="292" r:id="rId20"/>
    <p:sldId id="262" r:id="rId21"/>
    <p:sldId id="291" r:id="rId22"/>
    <p:sldId id="258" r:id="rId23"/>
    <p:sldId id="278" r:id="rId24"/>
    <p:sldId id="295" r:id="rId25"/>
    <p:sldId id="263" r:id="rId26"/>
    <p:sldId id="280" r:id="rId27"/>
    <p:sldId id="268" r:id="rId28"/>
    <p:sldId id="281" r:id="rId29"/>
    <p:sldId id="283" r:id="rId30"/>
    <p:sldId id="282" r:id="rId31"/>
    <p:sldId id="277" r:id="rId32"/>
    <p:sldId id="284" r:id="rId33"/>
    <p:sldId id="259" r:id="rId34"/>
    <p:sldId id="285" r:id="rId35"/>
    <p:sldId id="257" r:id="rId36"/>
    <p:sldId id="279" r:id="rId37"/>
    <p:sldId id="260" r:id="rId38"/>
    <p:sldId id="265" r:id="rId39"/>
    <p:sldId id="264" r:id="rId40"/>
    <p:sldId id="290" r:id="rId41"/>
    <p:sldId id="296" r:id="rId42"/>
    <p:sldId id="297" r:id="rId43"/>
    <p:sldId id="298" r:id="rId44"/>
    <p:sldId id="299" r:id="rId45"/>
    <p:sldId id="300" r:id="rId46"/>
    <p:sldId id="301" r:id="rId47"/>
    <p:sldId id="287" r:id="rId48"/>
    <p:sldId id="288" r:id="rId49"/>
    <p:sldId id="294" r:id="rId50"/>
    <p:sldId id="293" r:id="rId5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291"/>
    <a:srgbClr val="2828E4"/>
    <a:srgbClr val="993717"/>
    <a:srgbClr val="F0EEB3"/>
    <a:srgbClr val="EEEAB0"/>
    <a:srgbClr val="EBE7AB"/>
    <a:srgbClr val="FF6533"/>
    <a:srgbClr val="FF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07"/>
    <p:restoredTop sz="93342"/>
  </p:normalViewPr>
  <p:slideViewPr>
    <p:cSldViewPr>
      <p:cViewPr varScale="1">
        <p:scale>
          <a:sx n="122" d="100"/>
          <a:sy n="122" d="100"/>
        </p:scale>
        <p:origin x="1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F77E65-F5BF-4877-B665-1DBF5AC14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574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D02BF4C-789C-44E3-BFF8-E5ACA04C213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9F7EE366-3BDC-4CE9-A865-1F48A453032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9771351A-25F4-4240-8948-6322D7CD7BC8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875FE49-DE37-464D-9CEF-85E797007570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6BD0A21D-3CC2-4214-ABA8-EDDF86E4E1A9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F18125B-47B2-4DDD-A40F-023BDD47F871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EE2FBE2-18E4-4173-B203-7456FB7F696A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81969D0-A712-4306-A5BB-4884DA95EE1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3EAA7F3-4607-43CC-B093-A25F4F2786DE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CE72FD-5E34-6646-90E3-F56D0A7E7448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A6D6B4B-F769-4996-9425-5E6A90E20B65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866E6C01-24F9-4CDB-968B-36C4D7720A12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E66B643-2227-4435-A7EB-1B421F887B9A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DC4D9065-EC75-48D5-89B0-BE52408A5383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23AA452C-7FCF-4377-86F6-A731AF374A0C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33087527-0C71-47F8-A180-7988C76F5CBE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http://www.wholesomewords.org/missions/giants/biocarey2.html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2EEEC96-FB06-4E7A-BEC8-A4AA5D2B038C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AE6B72D-BB4F-4E32-9919-AEC8CD57B683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62421E4-3D29-4636-BC85-010EB773C084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C5F4194F-E716-4B9A-BEBF-96A2292FBB7E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38794D7D-1F87-47A0-AECB-465C0B5C2746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3EE0021-A635-437D-A928-D288B5EF1A26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60A95781-78E7-446A-8BF8-5A5457B990E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8AB22664-680C-46C3-B0E4-AE0100510A63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FA32F26-535E-4CB7-9543-3AA9DC56939B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21010CBF-269B-4BFF-A800-DCE256768A1F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DD0A714-930E-4B6F-A3AA-70C4571E3C2F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41C2636-6EC5-4FFB-9537-AE7A5D255E78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latin typeface="Times" pitchFamily="-84" charset="0"/>
              </a:rPr>
              <a:t>Brown</a:t>
            </a:r>
            <a:r>
              <a:rPr lang="ja-JP" altLang="en-US">
                <a:latin typeface="Arial" pitchFamily="34" charset="0"/>
              </a:rPr>
              <a:t>’</a:t>
            </a:r>
            <a:r>
              <a:rPr lang="en-US" altLang="ja-JP">
                <a:latin typeface="Times" pitchFamily="-84" charset="0"/>
              </a:rPr>
              <a:t>s views of </a:t>
            </a:r>
            <a:r>
              <a:rPr lang="ja-JP" altLang="en-US">
                <a:latin typeface="Arial" pitchFamily="34" charset="0"/>
              </a:rPr>
              <a:t>“</a:t>
            </a:r>
            <a:r>
              <a:rPr lang="en-US" altLang="ja-JP">
                <a:latin typeface="Times" pitchFamily="-84" charset="0"/>
              </a:rPr>
              <a:t>free sex</a:t>
            </a:r>
            <a:r>
              <a:rPr lang="ja-JP" altLang="en-US">
                <a:latin typeface="Arial" pitchFamily="34" charset="0"/>
              </a:rPr>
              <a:t>”</a:t>
            </a:r>
            <a:r>
              <a:rPr lang="en-US" altLang="ja-JP">
                <a:latin typeface="Times" pitchFamily="-84" charset="0"/>
              </a:rPr>
              <a:t> finds a welcome audience in western society that has largely abandoned the marriage institution.  England even has more unmarried living partners than it has married couples.</a:t>
            </a:r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08A528-9A69-6242-AF1D-67283149FCC0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C536C7-7B02-BF4A-AF00-ECD38399933F}" type="slidenum">
              <a:rPr lang="en-US" sz="1200">
                <a:solidFill>
                  <a:prstClr val="black"/>
                </a:solidFill>
              </a:rPr>
              <a:pPr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CCBEC84-DCD7-4844-B786-C504352FA7E2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5F955A-5ACA-1B4A-8D58-4FC63A01A707}" type="slidenum">
              <a:rPr lang="en-US" sz="1200">
                <a:solidFill>
                  <a:prstClr val="black"/>
                </a:solidFill>
              </a:rPr>
              <a:pPr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B5A6FD-1B23-EC49-8015-C20FF53D50AF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57926F9B-A792-4A72-89C9-9B5318FF377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60C3E8-6001-5047-AB0A-52B91457DA24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B48689E2-89A6-43BA-A062-8C8B1FD47713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1FD13A8-71E0-4748-9628-B236F36FD8D9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44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65FBB01-418F-4C1F-A5F3-4A883F6039F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04F69777-4391-4BAB-A9A9-F9DCAC86BF7A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832CD9E-FE10-44FA-A686-BA41B6BB4EE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30F8B9A-02DF-4E0D-8E56-EC66FFDE3292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imes" pitchFamily="-84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0826E40-19A3-4BD5-BAB6-76597BEE5E74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0000CC"/>
                </a:solidFill>
                <a:latin typeface="Arial-BoldMT" charset="0"/>
                <a:ea typeface="ＭＳ Ｐゴシック" charset="0"/>
                <a:cs typeface="+mn-cs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77BFF419-41DE-47F6-A45A-4C4775D898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2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2322C-8E60-4736-B34B-936976BCA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8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2709A-3A00-4359-A0A8-298E457A9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36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E3789-66D9-4D98-BFB5-184685C21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112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DC728-2290-4342-9E10-BCA988869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31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20FDC-DA19-44D5-9B6F-F4DF4CAF4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06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3E60D-2576-4D83-AE59-9F86E9719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29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596E9-95F4-4317-9253-6AB1360ED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7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86D24-3A78-4C44-B3E0-17855EE2F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07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0E72C-7671-4B57-8438-8FF908D5B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8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6F2F9-6B75-4F9B-A224-C3BBEAD62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7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F5713-0CA1-4E78-A4A4-80A8CA822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644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03A00-4338-445D-AD5D-21BA1A43E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09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C7F2C-1890-4F41-B64E-9C151F0D0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912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82280-4276-4078-A50B-AD856D0BB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A26D3-00A2-4CA3-8529-DC905B174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858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3D644-4744-4750-BAFD-8F2EA0DB6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88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B53CB-4169-4DA3-98DC-D2FB09187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187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FCE606A-060B-4DF4-9231-0A1FE1EDE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6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8B0D2-A9E1-4959-B761-49E48C166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205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68B2A-7EA9-4D25-A5E3-484C6B835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65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ACA3F-4A0F-473A-BDAA-6B5341713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8689C-90E2-4BD6-91A4-EB65EB116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2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FDF4B-E7EE-40C8-B3E0-CBE7A860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945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51E21-069A-408C-9A27-8D41D647B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401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5A132-9E47-445B-9257-4A1F7CC35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75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4F36F-0036-4933-A54C-1C72C61AD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468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E335F-5689-4483-AC13-FFA9697D0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219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DDC51-D841-4439-BDBF-C22B9DEAF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060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ED274-80E1-4D1A-BE74-CA273E970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898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63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0B410-6FC2-40A9-BE43-AF882959C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2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4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99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2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2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50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30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99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57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722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E3354-8994-40D2-94A3-A3665CD24B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167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86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732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1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514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610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55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8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583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2747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44C9-B236-F343-8E03-3DEE443E0C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7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E2EA4-EE8B-4CE3-838A-D833B53414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140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8575-1631-764C-8FC7-3AE763BF9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0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0EA3-C8D8-B442-8612-984527B5B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66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5D1A-8587-8840-A2A1-C298BA5D52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6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4722-7CBD-CD48-9F46-D1C5924EEF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32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6128-8367-434B-9825-DE3ED76D89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41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693-91D7-7643-8169-543EF27ACD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1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0F3F-B3CF-CF40-8A36-6BAA6CCF4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66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887A5-3D15-F546-B621-303B6BB6E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96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C73F-8576-A145-A1A8-04E2C385D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1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69E9-CA3E-2946-9A4E-64D85092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3336-446D-4B48-BE2A-85E5CA18A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2508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CEDF-3E1A-F04F-9953-9B241C59A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92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EFD4-AACC-C64B-AEC5-6A025ADC93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03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C5E2-8726-B74F-AF7E-57EB00D6D3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44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AB2A-23B6-9541-9E8A-D571D0111E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17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BD04-FF27-9E48-A084-1F9BAEFF26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6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A1AB-ED3B-C14B-BB13-5EDC1ED827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70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EC9A-0B9A-C046-884F-19359C1537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7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7986-8901-2743-80AD-F67C2DDF8E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7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B6A9-5A61-D140-8468-443ED223CE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63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6082-C137-2648-B276-8FE31A227A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5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8BF60-339C-42C5-B1E8-FCE4DF33D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74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57D1-3C14-B047-BC2F-5C26AD03B6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24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7EB68-3B8F-3B4E-B4DC-B15E7A0A6D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26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0AAA-5DE6-F842-9788-D3BBA59B62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54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2623-F10E-824D-9C0B-03E50445F1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2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F255-E2E5-9940-AF97-1F85884987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99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1146-C001-324B-8343-82B86556E3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99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48D-613E-804B-BCF2-DC93AC3186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A7AEB-45D2-416D-BDCE-4ADB7BFC0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47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962CDBFB-8512-4F36-A204-5F2B91B213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 Blac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 Blac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itchFamily="34" charset="0"/>
              </a:defRPr>
            </a:lvl1pPr>
          </a:lstStyle>
          <a:p>
            <a:fld id="{C4F27170-DC5D-4F3F-BAB6-46DB8555BA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>
            <a:noFill/>
          </a:ln>
          <a:effectLst>
            <a:outerShdw blurRad="45720"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0794BAAD-767A-44C9-BE33-BD5B9ED383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200" b="1" i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00" b="1" i="1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 b="1" i="1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000" b="1" i="1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 b="1" i="1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1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591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884208-0C7E-7F48-AFE5-4C6BBEF66214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7130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  <a:ea typeface="ＭＳ Ｐゴシック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65B675-92B9-7B48-83FA-EB40FF368785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236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9144000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zh-CN" altLang="en-US" sz="7200" dirty="0">
                <a:effectLst/>
                <a:ea typeface="SimSun" charset="0"/>
                <a:cs typeface="SimSun" charset="0"/>
              </a:rPr>
              <a:t>女人呀，你该怎么做？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1238" y="3143250"/>
            <a:ext cx="7016750" cy="17526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5400" b="1" dirty="0">
                <a:effectLst/>
                <a:ea typeface="SimSun" charset="0"/>
                <a:cs typeface="SimSun" charset="0"/>
              </a:rPr>
              <a:t>女人在异教和基督教社会，古代与现代的角色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107950" y="5961063"/>
            <a:ext cx="9237663" cy="923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Dr. Rick Griffith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Singapore Bible College</a:t>
            </a:r>
            <a:br>
              <a:rPr lang="en-US" sz="1800" b="1" kern="0" dirty="0">
                <a:solidFill>
                  <a:srgbClr val="FFFFFF"/>
                </a:solidFill>
                <a:cs typeface="Arial" charset="0"/>
              </a:rPr>
            </a:br>
            <a:r>
              <a:rPr lang="en-US" sz="18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99371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6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a typeface="SimSun" charset="0"/>
                <a:cs typeface="SimSun" charset="0"/>
              </a:rPr>
              <a:t>女性与日俱增的社会影响力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403350" y="5613400"/>
            <a:ext cx="6553200" cy="120015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7200" b="1" dirty="0">
                <a:solidFill>
                  <a:srgbClr val="00273B"/>
                </a:solidFill>
                <a:ea typeface="SimSun" pitchFamily="2" charset="-122"/>
              </a:rPr>
              <a:t>权力的演变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NOW Website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828E4">
                  <a:gamma/>
                  <a:shade val="46275"/>
                  <a:invGamma/>
                </a:srgbClr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a typeface="SimSun" charset="0"/>
                <a:cs typeface="SimSun" charset="0"/>
              </a:rPr>
              <a:t>以色列和移交邻国的男性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000" b="1" dirty="0">
                <a:effectLst/>
                <a:latin typeface="Times" charset="0"/>
                <a:ea typeface="SimSun" charset="0"/>
                <a:cs typeface="SimSun" charset="0"/>
              </a:rPr>
              <a:t>异教和以色列的男性有什么关键的分别？</a:t>
            </a:r>
          </a:p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000" b="1" dirty="0">
                <a:effectLst/>
                <a:latin typeface="Times" charset="0"/>
                <a:ea typeface="SimSun" charset="0"/>
                <a:cs typeface="SimSun" charset="0"/>
              </a:rPr>
              <a:t>两者中有什么对男性一致的观点？</a:t>
            </a:r>
          </a:p>
        </p:txBody>
      </p:sp>
      <p:pic>
        <p:nvPicPr>
          <p:cNvPr id="32781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The Male Brain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00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204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66566" name="Oval 1"/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</a:endParaRPr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2916238" y="5949950"/>
            <a:ext cx="39624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2828E4"/>
                </a:solidFill>
                <a:ea typeface="SimSun" pitchFamily="2" charset="-122"/>
              </a:rPr>
              <a:t>男</a:t>
            </a:r>
            <a:r>
              <a:rPr lang="zh-CN" altLang="en-US" sz="4000" b="1">
                <a:solidFill>
                  <a:srgbClr val="00273B"/>
                </a:solidFill>
                <a:ea typeface="SimSun" pitchFamily="2" charset="-122"/>
              </a:rPr>
              <a:t>性的脑组织</a:t>
            </a:r>
          </a:p>
        </p:txBody>
      </p:sp>
      <p:sp>
        <p:nvSpPr>
          <p:cNvPr id="66573" name="Text Box 23"/>
          <p:cNvSpPr txBox="1">
            <a:spLocks noChangeArrowheads="1"/>
          </p:cNvSpPr>
          <p:nvPr/>
        </p:nvSpPr>
        <p:spPr bwMode="auto">
          <a:xfrm>
            <a:off x="3635375" y="5210175"/>
            <a:ext cx="9366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啤酒</a:t>
            </a:r>
          </a:p>
        </p:txBody>
      </p:sp>
      <p:sp>
        <p:nvSpPr>
          <p:cNvPr id="66574" name="Text Box 25"/>
          <p:cNvSpPr txBox="1">
            <a:spLocks noChangeArrowheads="1"/>
          </p:cNvSpPr>
          <p:nvPr/>
        </p:nvSpPr>
        <p:spPr bwMode="auto">
          <a:xfrm>
            <a:off x="1331913" y="5013325"/>
            <a:ext cx="2160587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尽量避开所有的私人问题</a:t>
            </a:r>
          </a:p>
        </p:txBody>
      </p:sp>
      <p:sp>
        <p:nvSpPr>
          <p:cNvPr id="66575" name="Text Box 26"/>
          <p:cNvSpPr txBox="1">
            <a:spLocks noChangeArrowheads="1"/>
          </p:cNvSpPr>
          <p:nvPr/>
        </p:nvSpPr>
        <p:spPr bwMode="auto">
          <a:xfrm>
            <a:off x="0" y="4368800"/>
            <a:ext cx="169227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精神集中部分</a:t>
            </a:r>
          </a:p>
        </p:txBody>
      </p:sp>
      <p:sp>
        <p:nvSpPr>
          <p:cNvPr id="66576" name="Text Box 27"/>
          <p:cNvSpPr txBox="1">
            <a:spLocks noChangeArrowheads="1"/>
          </p:cNvSpPr>
          <p:nvPr/>
        </p:nvSpPr>
        <p:spPr bwMode="auto">
          <a:xfrm>
            <a:off x="107950" y="2997200"/>
            <a:ext cx="1150938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听力质点</a:t>
            </a:r>
          </a:p>
        </p:txBody>
      </p:sp>
      <p:sp>
        <p:nvSpPr>
          <p:cNvPr id="66577" name="Text Box 28"/>
          <p:cNvSpPr txBox="1">
            <a:spLocks noChangeArrowheads="1"/>
          </p:cNvSpPr>
          <p:nvPr/>
        </p:nvSpPr>
        <p:spPr bwMode="auto">
          <a:xfrm>
            <a:off x="7956550" y="3284538"/>
            <a:ext cx="12239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家庭技巧</a:t>
            </a:r>
          </a:p>
        </p:txBody>
      </p:sp>
      <p:sp>
        <p:nvSpPr>
          <p:cNvPr id="66578" name="Text Box 29"/>
          <p:cNvSpPr txBox="1">
            <a:spLocks noChangeArrowheads="1"/>
          </p:cNvSpPr>
          <p:nvPr/>
        </p:nvSpPr>
        <p:spPr bwMode="auto">
          <a:xfrm>
            <a:off x="6156325" y="-15875"/>
            <a:ext cx="136842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瞄准厕椅的细胞</a:t>
            </a:r>
          </a:p>
        </p:txBody>
      </p:sp>
      <p:sp>
        <p:nvSpPr>
          <p:cNvPr id="66579" name="Text Box 30"/>
          <p:cNvSpPr txBox="1">
            <a:spLocks noChangeArrowheads="1"/>
          </p:cNvSpPr>
          <p:nvPr/>
        </p:nvSpPr>
        <p:spPr bwMode="auto">
          <a:xfrm>
            <a:off x="5003800" y="-26988"/>
            <a:ext cx="1081088" cy="4000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273B"/>
                </a:solidFill>
                <a:ea typeface="SimSun" pitchFamily="2" charset="-122"/>
              </a:rPr>
              <a:t>烫衣服</a:t>
            </a:r>
          </a:p>
        </p:txBody>
      </p:sp>
      <p:sp>
        <p:nvSpPr>
          <p:cNvPr id="66580" name="Oval 34"/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1" name="Oval 36"/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2" name="Oval 37"/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3" name="Oval 38"/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84" name="Oval 39"/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79613" y="3306763"/>
            <a:ext cx="1584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啤酒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763713" y="2108200"/>
            <a:ext cx="15843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性行为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851275" y="2420938"/>
            <a:ext cx="17287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性行为</a:t>
            </a:r>
          </a:p>
        </p:txBody>
      </p:sp>
      <p:sp>
        <p:nvSpPr>
          <p:cNvPr id="66588" name="Oval 40"/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580063" y="2349500"/>
            <a:ext cx="18176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电视和遥控器的嗜好中心</a:t>
            </a:r>
          </a:p>
        </p:txBody>
      </p:sp>
      <p:sp>
        <p:nvSpPr>
          <p:cNvPr id="66590" name="Oval 41"/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1" name="Oval 42"/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2" name="Rectangle 2"/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66593" name="Oval 45"/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411413" y="1246188"/>
            <a:ext cx="10810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6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球类运动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35375" y="765175"/>
            <a:ext cx="15128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危险性的追求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364163" y="1412875"/>
            <a:ext cx="12239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换车派党的能力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6443663" y="3429000"/>
            <a:ext cx="11525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站不住脚的借口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4716463" y="4067175"/>
            <a:ext cx="1584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抓腾的范围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63938" y="1628775"/>
            <a:ext cx="11525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啤酒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/>
              <a:t>The Female Brain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180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" charset="0"/>
              <a:ea typeface="ＭＳ Ｐゴシック" charset="0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" charset="0"/>
              <a:ea typeface="ＭＳ Ｐゴシック" charset="0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0" y="6324600"/>
            <a:ext cx="1981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68615" name="Text Box 22"/>
          <p:cNvSpPr txBox="1">
            <a:spLocks noChangeArrowheads="1"/>
          </p:cNvSpPr>
          <p:nvPr/>
        </p:nvSpPr>
        <p:spPr bwMode="auto">
          <a:xfrm>
            <a:off x="395288" y="4437063"/>
            <a:ext cx="9366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1">
                <a:solidFill>
                  <a:srgbClr val="00273B"/>
                </a:solidFill>
                <a:ea typeface="SimSun" pitchFamily="2" charset="-122"/>
              </a:rPr>
              <a:t>性行为</a:t>
            </a:r>
          </a:p>
        </p:txBody>
      </p:sp>
      <p:sp>
        <p:nvSpPr>
          <p:cNvPr id="68616" name="Text Box 23"/>
          <p:cNvSpPr txBox="1">
            <a:spLocks noChangeArrowheads="1"/>
          </p:cNvSpPr>
          <p:nvPr/>
        </p:nvSpPr>
        <p:spPr bwMode="auto">
          <a:xfrm>
            <a:off x="1331913" y="4941888"/>
            <a:ext cx="1079500" cy="784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1">
                <a:solidFill>
                  <a:srgbClr val="00273B"/>
                </a:solidFill>
                <a:ea typeface="SimSun" pitchFamily="2" charset="-122"/>
              </a:rPr>
              <a:t>方向感</a:t>
            </a:r>
            <a:endParaRPr lang="en-US" altLang="zh-CN" sz="1800" b="1">
              <a:solidFill>
                <a:srgbClr val="00273B"/>
              </a:solidFill>
              <a:ea typeface="SimSun" pitchFamily="2" charset="-122"/>
            </a:endParaRPr>
          </a:p>
          <a:p>
            <a:pPr>
              <a:spcBef>
                <a:spcPct val="50000"/>
              </a:spcBef>
            </a:pPr>
            <a:endParaRPr lang="zh-CN" altLang="en-US" sz="1800" b="1">
              <a:solidFill>
                <a:srgbClr val="00273B"/>
              </a:solidFill>
              <a:ea typeface="SimSun" pitchFamily="2" charset="-122"/>
            </a:endParaRPr>
          </a:p>
        </p:txBody>
      </p:sp>
      <p:sp>
        <p:nvSpPr>
          <p:cNvPr id="68617" name="Text Box 24"/>
          <p:cNvSpPr txBox="1">
            <a:spLocks noChangeArrowheads="1"/>
          </p:cNvSpPr>
          <p:nvPr/>
        </p:nvSpPr>
        <p:spPr bwMode="auto">
          <a:xfrm>
            <a:off x="2700338" y="6165850"/>
            <a:ext cx="41751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FF"/>
                </a:solidFill>
                <a:ea typeface="SimSun" pitchFamily="2" charset="-122"/>
              </a:rPr>
              <a:t>女</a:t>
            </a:r>
            <a:r>
              <a:rPr lang="zh-CN" altLang="en-US" sz="3600" b="1">
                <a:solidFill>
                  <a:srgbClr val="00273B"/>
                </a:solidFill>
                <a:ea typeface="SimSun" pitchFamily="2" charset="-122"/>
              </a:rPr>
              <a:t>性的脑组织</a:t>
            </a:r>
          </a:p>
        </p:txBody>
      </p:sp>
      <p:sp>
        <p:nvSpPr>
          <p:cNvPr id="68618" name="Oval 20"/>
          <p:cNvSpPr>
            <a:spLocks noChangeArrowheads="1"/>
          </p:cNvSpPr>
          <p:nvPr/>
        </p:nvSpPr>
        <p:spPr bwMode="auto">
          <a:xfrm>
            <a:off x="2268538" y="1484313"/>
            <a:ext cx="129540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9" name="Oval 24"/>
          <p:cNvSpPr>
            <a:spLocks noChangeArrowheads="1"/>
          </p:cNvSpPr>
          <p:nvPr/>
        </p:nvSpPr>
        <p:spPr bwMode="auto">
          <a:xfrm>
            <a:off x="1547813" y="24209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20" name="Oval 25"/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411413" y="1474788"/>
            <a:ext cx="1152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鞋中心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47813" y="249237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嫉妒</a:t>
            </a:r>
          </a:p>
        </p:txBody>
      </p:sp>
      <p:sp>
        <p:nvSpPr>
          <p:cNvPr id="68623" name="Rounded Rectangle 2"/>
          <p:cNvSpPr>
            <a:spLocks noChangeArrowheads="1"/>
          </p:cNvSpPr>
          <p:nvPr/>
        </p:nvSpPr>
        <p:spPr bwMode="auto">
          <a:xfrm>
            <a:off x="3779838" y="1052513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8624" name="Oval 31"/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779838" y="1054100"/>
            <a:ext cx="1152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接听电话技巧</a:t>
            </a:r>
          </a:p>
        </p:txBody>
      </p:sp>
      <p:sp>
        <p:nvSpPr>
          <p:cNvPr id="68626" name="Oval 32"/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27" name="Oval 33"/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219700" y="1341438"/>
            <a:ext cx="12969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优柔寡断中心</a:t>
            </a:r>
          </a:p>
        </p:txBody>
      </p:sp>
      <p:sp>
        <p:nvSpPr>
          <p:cNvPr id="68629" name="Oval 34"/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19475" y="2420938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承诺的需要范围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443663" y="2924175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巧克力中心</a:t>
            </a:r>
          </a:p>
        </p:txBody>
      </p:sp>
      <p:sp>
        <p:nvSpPr>
          <p:cNvPr id="68632" name="Oval 35"/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33" name="Oval 36"/>
          <p:cNvSpPr>
            <a:spLocks noChangeArrowheads="1"/>
          </p:cNvSpPr>
          <p:nvPr/>
        </p:nvSpPr>
        <p:spPr bwMode="auto">
          <a:xfrm>
            <a:off x="6156325" y="4221163"/>
            <a:ext cx="1079500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419475" y="4232275"/>
            <a:ext cx="1689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聆听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156325" y="4221163"/>
            <a:ext cx="863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购物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LifeExpla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ea typeface="SimSun" charset="0"/>
                <a:cs typeface="SimSun" charset="0"/>
              </a:rPr>
              <a:t>生命的解释</a:t>
            </a:r>
          </a:p>
        </p:txBody>
      </p:sp>
      <p:sp>
        <p:nvSpPr>
          <p:cNvPr id="70659" name="Text Box 24"/>
          <p:cNvSpPr txBox="1">
            <a:spLocks noChangeArrowheads="1"/>
          </p:cNvSpPr>
          <p:nvPr/>
        </p:nvSpPr>
        <p:spPr bwMode="auto">
          <a:xfrm>
            <a:off x="3276600" y="3575050"/>
            <a:ext cx="2590800" cy="646113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女</a:t>
            </a:r>
          </a:p>
        </p:txBody>
      </p:sp>
      <p:sp>
        <p:nvSpPr>
          <p:cNvPr id="70660" name="Text Box 13"/>
          <p:cNvSpPr txBox="1">
            <a:spLocks noChangeArrowheads="1"/>
          </p:cNvSpPr>
          <p:nvPr/>
        </p:nvSpPr>
        <p:spPr bwMode="auto">
          <a:xfrm>
            <a:off x="3348038" y="1354138"/>
            <a:ext cx="2459037" cy="646112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男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-107950" y="3500438"/>
            <a:ext cx="9288463" cy="3457575"/>
          </a:xfrm>
          <a:prstGeom prst="rect">
            <a:avLst/>
          </a:prstGeom>
          <a:solidFill>
            <a:srgbClr val="02000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3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699125" y="2438400"/>
            <a:ext cx="2236788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古代以色列</a:t>
            </a:r>
          </a:p>
        </p:txBody>
      </p:sp>
      <p:pic>
        <p:nvPicPr>
          <p:cNvPr id="1039" name="Picture 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981200" y="2438400"/>
            <a:ext cx="1825625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古代异教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3478213"/>
            <a:ext cx="4648200" cy="33797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a typeface="SimSun" charset="0"/>
                <a:cs typeface="SimSun" charset="0"/>
              </a:rPr>
              <a:t>你认为女人在哪一种社会最快乐？</a:t>
            </a:r>
          </a:p>
        </p:txBody>
      </p:sp>
      <p:pic>
        <p:nvPicPr>
          <p:cNvPr id="1035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</p:spPr>
      </p:pic>
      <p:pic>
        <p:nvPicPr>
          <p:cNvPr id="72712" name="Picture 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5029200" y="6248400"/>
            <a:ext cx="4114800" cy="584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现代城市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4756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757" name="Group 8"/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37894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solidFill>
                  <a:srgbClr val="FF6533"/>
                </a:solidFill>
                <a:ea typeface="SimSun" charset="0"/>
                <a:cs typeface="SimSun" charset="0"/>
              </a:rPr>
              <a:t>古近东女性的共同特征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1472208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>
                <a:solidFill>
                  <a:schemeClr val="tx1"/>
                </a:solidFill>
                <a:ea typeface="ＭＳ Ｐゴシック" charset="0"/>
                <a:cs typeface="Arial"/>
              </a:rPr>
              <a:t>所有古代近东女性的共同特征</a:t>
            </a:r>
            <a:endParaRPr lang="en-US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60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0" y="2060575"/>
            <a:ext cx="50038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母性的理想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服侍男人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女先知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妾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/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 一夫多妻制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包办婚姻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离婚有利于男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受法律保护 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宗教领袖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969" y="908548"/>
            <a:ext cx="4009352" cy="54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Women Who Take Control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-100013"/>
            <a:ext cx="652938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17463" y="5589588"/>
            <a:ext cx="9126537" cy="1322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00273B"/>
                </a:solidFill>
                <a:ea typeface="SimSun" pitchFamily="2" charset="-122"/>
              </a:rPr>
              <a:t>“</a:t>
            </a:r>
            <a:r>
              <a:rPr lang="zh-CN" altLang="en-US" sz="4000" b="1">
                <a:solidFill>
                  <a:srgbClr val="00273B"/>
                </a:solidFill>
                <a:ea typeface="SimSun" pitchFamily="2" charset="-122"/>
              </a:rPr>
              <a:t>退后； 我是接待员。你为什么要见医生？”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a typeface="SimSun" charset="0"/>
                <a:cs typeface="SimSun" charset="0"/>
              </a:rPr>
              <a:t>小组讨论</a:t>
            </a:r>
            <a:endParaRPr lang="zh-CN" altLang="en-US" sz="4800" dirty="0">
              <a:ea typeface="SimSun" charset="0"/>
              <a:cs typeface="SimSun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异教和以色列的男性之间的关键分别是什么？</a:t>
            </a:r>
          </a:p>
          <a:p>
            <a:pPr marL="533400" indent="-5334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你期待发现异教和以色列的对男性的共同观点是什么？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810000" cy="42672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Arial" charset="0"/>
              <a:buAutoNum type="arabicPeriod" startAt="3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古近东文化中异教和以色列的女性关键分别是什么？</a:t>
            </a:r>
          </a:p>
          <a:p>
            <a:pPr marL="533400" indent="-533400">
              <a:lnSpc>
                <a:spcPct val="80000"/>
              </a:lnSpc>
              <a:buFont typeface="Arial" charset="0"/>
              <a:buAutoNum type="arabicPeriod" startAt="3"/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这些分别向我们显明上帝的哪一方面？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16200000">
            <a:off x="-2086768" y="3558381"/>
            <a:ext cx="4951412" cy="708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latin typeface="Times" charset="0"/>
                <a:ea typeface="SimSun" charset="0"/>
                <a:cs typeface="SimSun" charset="0"/>
              </a:rPr>
              <a:t>男性的角色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16200000">
            <a:off x="1912144" y="3753644"/>
            <a:ext cx="5192713" cy="708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 dirty="0">
                <a:latin typeface="Times" charset="0"/>
                <a:ea typeface="SimSun" charset="0"/>
                <a:cs typeface="SimSun" charset="0"/>
              </a:rPr>
              <a:t>女性的角色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153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8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ffectLst/>
                <a:ea typeface="SimSun" charset="0"/>
                <a:cs typeface="SimSun" charset="0"/>
              </a:rPr>
              <a:t>古代近东方女性</a:t>
            </a:r>
            <a:endParaRPr lang="zh-CN" altLang="en-US" sz="3600" dirty="0">
              <a:effectLst>
                <a:outerShdw blurRad="38100" dist="38100" dir="2700000" algn="tl">
                  <a:srgbClr val="FFFFFF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r>
              <a:rPr lang="zh-CN" altLang="en-US" sz="4400" b="1" dirty="0">
                <a:ea typeface="SimSun" charset="0"/>
                <a:cs typeface="SimSun" charset="0"/>
              </a:rPr>
              <a:t>多法律</a:t>
            </a:r>
          </a:p>
        </p:txBody>
      </p:sp>
      <p:sp>
        <p:nvSpPr>
          <p:cNvPr id="78852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78853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black">
          <a:xfrm>
            <a:off x="304800" y="2287588"/>
            <a:ext cx="40386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产业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black">
          <a:xfrm>
            <a:off x="304800" y="2898775"/>
            <a:ext cx="4122738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比男性卑微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black">
          <a:xfrm>
            <a:off x="304800" y="3544888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容许虐待</a:t>
            </a: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black">
          <a:xfrm>
            <a:off x="304800" y="4232275"/>
            <a:ext cx="40386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少数受教育</a:t>
            </a: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black">
          <a:xfrm>
            <a:off x="4648200" y="1600200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少法律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black">
          <a:xfrm>
            <a:off x="4648200" y="2287588"/>
            <a:ext cx="40386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个人</a:t>
            </a: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black">
          <a:xfrm>
            <a:off x="4648200" y="2898775"/>
            <a:ext cx="438785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与男性同等</a:t>
            </a: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black">
          <a:xfrm>
            <a:off x="4648200" y="3544888"/>
            <a:ext cx="44958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建立密切关系</a:t>
            </a: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black">
          <a:xfrm>
            <a:off x="4648200" y="4232275"/>
            <a:ext cx="44958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多数受教育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155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Women in the Wilderness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562600" y="0"/>
            <a:ext cx="3581400" cy="7086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3311525" cy="9540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摩西需要四十年出旷野的原因。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82946" name="Group 11"/>
          <p:cNvGrpSpPr>
            <a:grpSpLocks/>
          </p:cNvGrpSpPr>
          <p:nvPr/>
        </p:nvGrpSpPr>
        <p:grpSpPr bwMode="auto">
          <a:xfrm>
            <a:off x="3040063" y="1600200"/>
            <a:ext cx="2971800" cy="3810000"/>
            <a:chOff x="1728" y="1008"/>
            <a:chExt cx="1968" cy="2736"/>
          </a:xfrm>
        </p:grpSpPr>
        <p:pic>
          <p:nvPicPr>
            <p:cNvPr id="8296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AutoShape 7"/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2" name="AutoShape 8"/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3" name="AutoShape 9"/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994" name="AutoShape 10"/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82947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black">
          <a:xfrm>
            <a:off x="-36513" y="1828800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需要面纱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black">
          <a:xfrm>
            <a:off x="-36513" y="2478088"/>
            <a:ext cx="4038601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妓女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black">
          <a:xfrm>
            <a:off x="-36513" y="3086100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一夫多妻制不普遍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black">
          <a:xfrm>
            <a:off x="-36513" y="3733800"/>
            <a:ext cx="4038601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寡妇受欺压</a:t>
            </a: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black">
          <a:xfrm>
            <a:off x="5530850" y="1828800"/>
            <a:ext cx="36131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只在婚礼使用面纱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black">
          <a:xfrm>
            <a:off x="5530850" y="2478088"/>
            <a:ext cx="3097213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卖淫是违法的</a:t>
            </a: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black">
          <a:xfrm>
            <a:off x="5530850" y="3200400"/>
            <a:ext cx="36131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一夫多妻制普遍</a:t>
            </a: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black">
          <a:xfrm>
            <a:off x="5530850" y="3733800"/>
            <a:ext cx="361315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寡妇受看顾</a:t>
            </a:r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155</a:t>
            </a:r>
          </a:p>
        </p:txBody>
      </p:sp>
      <p:sp>
        <p:nvSpPr>
          <p:cNvPr id="82958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2959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5257800"/>
            <a:ext cx="7010400" cy="1371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a typeface="SimSun" charset="0"/>
                <a:cs typeface="SimSun" charset="0"/>
              </a:rPr>
              <a:t>在印度的烧寡妇作风害死了不少女人，直到被</a:t>
            </a:r>
            <a:r>
              <a:rPr lang="en-US" altLang="zh-CN" sz="4000" dirty="0">
                <a:ea typeface="SimSun" charset="0"/>
                <a:cs typeface="SimSun" charset="0"/>
              </a:rPr>
              <a:t>William Carey </a:t>
            </a:r>
            <a:r>
              <a:rPr lang="zh-CN" altLang="en-US" sz="4000" dirty="0">
                <a:ea typeface="SimSun" charset="0"/>
                <a:cs typeface="SimSun" charset="0"/>
              </a:rPr>
              <a:t>在</a:t>
            </a:r>
            <a:r>
              <a:rPr lang="en-US" altLang="zh-CN" sz="4000" dirty="0">
                <a:ea typeface="SimSun" charset="0"/>
                <a:cs typeface="SimSun" charset="0"/>
              </a:rPr>
              <a:t>1829</a:t>
            </a:r>
            <a:r>
              <a:rPr lang="zh-CN" altLang="en-US" sz="4000" dirty="0">
                <a:ea typeface="SimSun" charset="0"/>
                <a:cs typeface="SimSun" charset="0"/>
              </a:rPr>
              <a:t>被废除。</a:t>
            </a:r>
            <a:endParaRPr lang="zh-CN" altLang="en-US" sz="6600" dirty="0">
              <a:ea typeface="SimSun" charset="0"/>
              <a:cs typeface="SimSun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36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600200"/>
            <a:ext cx="4267200" cy="6858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zh-CN" altLang="en-US" sz="4000" b="1" dirty="0">
                <a:ea typeface="SimSun" charset="0"/>
                <a:cs typeface="SimSun" charset="0"/>
              </a:rPr>
              <a:t>奸淫的愧疚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black">
          <a:xfrm>
            <a:off x="34925" y="2287588"/>
            <a:ext cx="43434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伤害个人产业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black">
          <a:xfrm>
            <a:off x="34925" y="2898775"/>
            <a:ext cx="40386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得罪丈夫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black">
          <a:xfrm>
            <a:off x="34925" y="3544888"/>
            <a:ext cx="42672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各类惩罚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black">
          <a:xfrm>
            <a:off x="34925" y="4232275"/>
            <a:ext cx="4608513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乱伦的人被放弃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black">
          <a:xfrm>
            <a:off x="4716463" y="1600200"/>
            <a:ext cx="44958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不犯奸淫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black">
          <a:xfrm>
            <a:off x="4716463" y="2287588"/>
            <a:ext cx="434340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伤害个人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black">
          <a:xfrm>
            <a:off x="4716463" y="2898775"/>
            <a:ext cx="44958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也得罪神</a:t>
            </a: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black">
          <a:xfrm>
            <a:off x="4716463" y="3544888"/>
            <a:ext cx="40386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死罪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black">
          <a:xfrm>
            <a:off x="4716463" y="4232275"/>
            <a:ext cx="403860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乱伦必定死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155</a:t>
            </a:r>
          </a:p>
        </p:txBody>
      </p:sp>
      <p:sp>
        <p:nvSpPr>
          <p:cNvPr id="87054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7055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038600" cy="29225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 dirty="0">
                <a:ea typeface="SimSun" charset="0"/>
                <a:cs typeface="SimSun" charset="0"/>
              </a:rPr>
              <a:t>性别混淆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157788"/>
            <a:ext cx="4038600" cy="609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Char char="Ø"/>
              <a:defRPr/>
            </a:pPr>
            <a:r>
              <a:rPr lang="zh-CN" altLang="en-US" sz="4400" dirty="0">
                <a:ea typeface="SimSun" charset="0"/>
                <a:cs typeface="SimSun" charset="0"/>
              </a:rPr>
              <a:t>是男还是女？</a:t>
            </a:r>
          </a:p>
        </p:txBody>
      </p:sp>
      <p:pic>
        <p:nvPicPr>
          <p:cNvPr id="3584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pic>
        <p:nvPicPr>
          <p:cNvPr id="47127" name="Picture 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28775"/>
            <a:ext cx="4084637" cy="3879850"/>
          </a:xfrm>
        </p:spPr>
      </p:pic>
      <p:sp>
        <p:nvSpPr>
          <p:cNvPr id="47119" name="Rectangle 15"/>
          <p:cNvSpPr>
            <a:spLocks noChangeArrowheads="1"/>
          </p:cNvSpPr>
          <p:nvPr/>
        </p:nvSpPr>
        <p:spPr bwMode="black">
          <a:xfrm>
            <a:off x="-36513" y="3373438"/>
            <a:ext cx="4038601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强奸的受害者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black">
          <a:xfrm>
            <a:off x="-36513" y="4257675"/>
            <a:ext cx="40386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有时是继承人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black">
          <a:xfrm>
            <a:off x="-36513" y="5181600"/>
            <a:ext cx="4343401" cy="628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室外的工作有分类</a:t>
            </a: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black">
          <a:xfrm>
            <a:off x="5651500" y="1600200"/>
            <a:ext cx="3348038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没有离婚权</a:t>
            </a: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black">
          <a:xfrm>
            <a:off x="5651500" y="2525713"/>
            <a:ext cx="3790950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离婚保护</a:t>
            </a: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black">
          <a:xfrm>
            <a:off x="5651500" y="3373438"/>
            <a:ext cx="3916363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不受强奸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black">
          <a:xfrm>
            <a:off x="5651500" y="4257675"/>
            <a:ext cx="36004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是继承人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black">
          <a:xfrm>
            <a:off x="5651500" y="5181600"/>
            <a:ext cx="3600450" cy="720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室外的工作有分类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156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black">
          <a:xfrm>
            <a:off x="-36513" y="2525713"/>
            <a:ext cx="4038601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离婚虐待</a:t>
            </a:r>
          </a:p>
        </p:txBody>
      </p:sp>
      <p:sp>
        <p:nvSpPr>
          <p:cNvPr id="91151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91152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black">
          <a:xfrm>
            <a:off x="-36513" y="1600200"/>
            <a:ext cx="4267201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离婚的权利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  <p:bldP spid="47118" grpId="0" autoUpdateAnimBg="0"/>
      <p:bldP spid="4711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15000"/>
            <a:ext cx="54864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a typeface="SimSun" charset="0"/>
                <a:cs typeface="SimSun" charset="0"/>
              </a:rPr>
              <a:t>学生季度团体印度女团员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5234" name="Group 30"/>
          <p:cNvGrpSpPr>
            <a:grpSpLocks/>
          </p:cNvGrpSpPr>
          <p:nvPr/>
        </p:nvGrpSpPr>
        <p:grpSpPr bwMode="auto">
          <a:xfrm>
            <a:off x="7391400" y="0"/>
            <a:ext cx="1981200" cy="4191000"/>
            <a:chOff x="4080" y="1056"/>
            <a:chExt cx="1680" cy="3264"/>
          </a:xfrm>
        </p:grpSpPr>
        <p:pic>
          <p:nvPicPr>
            <p:cNvPr id="95253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Rectangle 29"/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235" name="Group 27"/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95248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effectLst/>
                <a:ea typeface="SimSun" charset="0"/>
                <a:cs typeface="SimSun" charset="0"/>
              </a:rPr>
              <a:t>古代近东方女性</a:t>
            </a:r>
            <a:endParaRPr lang="en-US" sz="4000" dirty="0">
              <a:effectLst/>
              <a:ea typeface="SimSun" charset="0"/>
              <a:cs typeface="SimSun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black">
          <a:xfrm>
            <a:off x="0" y="1905000"/>
            <a:ext cx="426720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女祭司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black">
          <a:xfrm>
            <a:off x="0" y="25908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女先知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black">
          <a:xfrm>
            <a:off x="0" y="3317875"/>
            <a:ext cx="4038600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少数做领导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black">
          <a:xfrm>
            <a:off x="0" y="4343400"/>
            <a:ext cx="2700338" cy="1822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较高的社会和法律地位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black">
          <a:xfrm>
            <a:off x="5422900" y="1905000"/>
            <a:ext cx="3282950" cy="685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禁止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black">
          <a:xfrm>
            <a:off x="5422900" y="2590800"/>
            <a:ext cx="3716338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4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罕见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black">
          <a:xfrm>
            <a:off x="5422900" y="3352800"/>
            <a:ext cx="3716338" cy="644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多数领导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black">
          <a:xfrm>
            <a:off x="5422900" y="4343400"/>
            <a:ext cx="3902075" cy="1524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40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较低的地位，但是在家中受保护</a:t>
            </a:r>
          </a:p>
        </p:txBody>
      </p:sp>
      <p:sp>
        <p:nvSpPr>
          <p:cNvPr id="48159" name="Text Box 31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156</a:t>
            </a:r>
          </a:p>
        </p:txBody>
      </p:sp>
      <p:sp>
        <p:nvSpPr>
          <p:cNvPr id="95246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异教</a:t>
            </a:r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95247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</a:rPr>
              <a:t>以色列</a:t>
            </a:r>
            <a:endParaRPr lang="en-GB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提摩太前书 </a:t>
            </a:r>
            <a:r>
              <a:rPr lang="en-US" altLang="zh-CN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2</a:t>
            </a:r>
            <a:r>
              <a:rPr lang="zh-CN" altLang="en-US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：</a:t>
            </a:r>
            <a:r>
              <a:rPr lang="en-US" altLang="zh-CN" dirty="0">
                <a:solidFill>
                  <a:schemeClr val="tx1"/>
                </a:solidFill>
                <a:effectLst/>
                <a:latin typeface="Geneva" charset="0"/>
                <a:ea typeface="SimSun" charset="0"/>
                <a:cs typeface="SimSun" charset="0"/>
              </a:rPr>
              <a:t>11-15</a:t>
            </a:r>
          </a:p>
        </p:txBody>
      </p:sp>
      <p:pic>
        <p:nvPicPr>
          <p:cNvPr id="5161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283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3" name="Rectangle 43"/>
          <p:cNvSpPr>
            <a:spLocks noChangeArrowheads="1"/>
          </p:cNvSpPr>
          <p:nvPr/>
        </p:nvSpPr>
        <p:spPr bwMode="black">
          <a:xfrm>
            <a:off x="179388" y="3200400"/>
            <a:ext cx="6450012" cy="3505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588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因为先造的是亚当， 后造的是夏娃； </a:t>
            </a:r>
            <a:r>
              <a:rPr lang="en-US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14</a:t>
            </a: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不是亚当受了引诱， 而是女人受了引诱， 陷在过犯里面。 </a:t>
            </a:r>
            <a:r>
              <a:rPr lang="en-US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15</a:t>
            </a:r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然而女人要是常常存着信心、 爱心、 圣洁自律， 在她生育的事上必定得救。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565275"/>
            <a:ext cx="9121775" cy="1503363"/>
          </a:xfrm>
          <a:effectLst>
            <a:outerShdw blurRad="63500" dist="38099" dir="2700000" algn="ctr" rotWithShape="0">
              <a:srgbClr val="000902">
                <a:alpha val="74997"/>
              </a:srgbClr>
            </a:outerShdw>
          </a:effectLst>
        </p:spPr>
        <p:txBody>
          <a:bodyPr/>
          <a:lstStyle/>
          <a:p>
            <a:pPr indent="-1588" eaLnBrk="1" hangingPunct="1">
              <a:buFont typeface="Wingdings" pitchFamily="2" charset="2"/>
              <a:buNone/>
            </a:pPr>
            <a:r>
              <a:rPr lang="en-US" altLang="en-US" sz="3600">
                <a:solidFill>
                  <a:srgbClr val="FFFFFF"/>
                </a:solidFill>
              </a:rPr>
              <a:t>女人应该安静而又完全顺服地学习。 </a:t>
            </a:r>
            <a:r>
              <a:rPr lang="en-US" altLang="en-US" sz="1200" b="1">
                <a:solidFill>
                  <a:srgbClr val="FFFFFF"/>
                </a:solidFill>
              </a:rPr>
              <a:t>12</a:t>
            </a:r>
            <a:r>
              <a:rPr lang="en-US" altLang="en-US" sz="3600">
                <a:solidFill>
                  <a:srgbClr val="FFFFFF"/>
                </a:solidFill>
              </a:rPr>
              <a:t> 我不准女人教导， 或辖制男人； 女人总要安静。</a:t>
            </a:r>
            <a:endParaRPr lang="en-US" altLang="en-US" sz="3600" b="1">
              <a:solidFill>
                <a:srgbClr val="FFFFFF"/>
              </a:solidFill>
              <a:effectLst/>
              <a:latin typeface="Geneva" pitchFamily="-84" charset="0"/>
            </a:endParaRP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Times" charset="0"/>
                <a:ea typeface="ＭＳ Ｐゴシック" charset="0"/>
              </a:rPr>
              <a:t>157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Common Laborers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 anchor="ctr"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zh-CN" altLang="en-US" sz="4800" dirty="0">
                <a:effectLst>
                  <a:outerShdw blurRad="38100" dist="38100" dir="2700000" algn="tl">
                    <a:srgbClr val="000203"/>
                  </a:outerShdw>
                </a:effectLst>
                <a:ea typeface="SimSun" charset="0"/>
                <a:cs typeface="SimSun" charset="0"/>
              </a:rPr>
              <a:t>在现今社会，女人通常是普通劳动者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1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  <a:solidFill>
            <a:schemeClr val="tx1"/>
          </a:solidFill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今日的道德观是什么？</a:t>
            </a:r>
            <a:endParaRPr lang="zh-CN" altLang="en-US" sz="5400" dirty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女人必须照顾男人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01379" name="Rectangle 1"/>
          <p:cNvSpPr>
            <a:spLocks noChangeArrowheads="1"/>
          </p:cNvSpPr>
          <p:nvPr/>
        </p:nvSpPr>
        <p:spPr bwMode="auto">
          <a:xfrm>
            <a:off x="5435600" y="692150"/>
            <a:ext cx="2736850" cy="6492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92725" y="620713"/>
            <a:ext cx="30241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ea typeface="SimSun" pitchFamily="2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ea typeface="SimSun" pitchFamily="2" charset="-122"/>
              </a:rPr>
              <a:t>请注意！这人上了厕所没洗手！”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Men aren</a:t>
            </a:r>
            <a:r>
              <a:rPr lang="ja-JP" altLang="en-US"/>
              <a:t>’</a:t>
            </a:r>
            <a:r>
              <a:rPr lang="en-US" altLang="ja-JP"/>
              <a:t>t perfect either</a:t>
            </a: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8" name="Rectangle 1"/>
          <p:cNvSpPr>
            <a:spLocks noChangeArrowheads="1"/>
          </p:cNvSpPr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9" name="Rectangle 8"/>
          <p:cNvSpPr>
            <a:spLocks noChangeArrowheads="1"/>
          </p:cNvSpPr>
          <p:nvPr/>
        </p:nvSpPr>
        <p:spPr bwMode="auto">
          <a:xfrm>
            <a:off x="-22225" y="1628775"/>
            <a:ext cx="3441700" cy="24209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30" name="Rectangle 9"/>
          <p:cNvSpPr>
            <a:spLocks noChangeArrowheads="1"/>
          </p:cNvSpPr>
          <p:nvPr/>
        </p:nvSpPr>
        <p:spPr bwMode="auto">
          <a:xfrm>
            <a:off x="0" y="2636838"/>
            <a:ext cx="2411413" cy="2420937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3850" y="692150"/>
            <a:ext cx="3581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6000" b="1" dirty="0">
                <a:solidFill>
                  <a:srgbClr val="00273B"/>
                </a:solidFill>
                <a:latin typeface="Times" charset="0"/>
                <a:ea typeface="SimSun" charset="0"/>
                <a:cs typeface="SimSun" charset="0"/>
              </a:rPr>
              <a:t>等待着那完美的男人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6" r="5829" b="-46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/>
                <a:ea typeface="SimSun" charset="0"/>
                <a:cs typeface="SimSun" charset="0"/>
              </a:rPr>
              <a:t>婚姻使某些人正反颠倒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-33338" y="6176963"/>
            <a:ext cx="4821238" cy="646331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00273B"/>
                </a:solidFill>
                <a:latin typeface="Arial" pitchFamily="34" charset="0"/>
                <a:cs typeface="Arial" pitchFamily="34" charset="0"/>
              </a:rPr>
              <a:t>结婚前</a:t>
            </a:r>
            <a:endParaRPr lang="zh-CN" altLang="en-US" sz="3600" b="1" dirty="0">
              <a:solidFill>
                <a:srgbClr val="00273B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4663" y="6176963"/>
            <a:ext cx="4821237" cy="646331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00273B"/>
                </a:solidFill>
                <a:latin typeface="Arial" pitchFamily="34" charset="0"/>
                <a:cs typeface="Arial" pitchFamily="34" charset="0"/>
              </a:rPr>
              <a:t>结婚后</a:t>
            </a:r>
            <a:endParaRPr lang="zh-CN" altLang="en-US" sz="3600" b="1" dirty="0">
              <a:solidFill>
                <a:srgbClr val="00273B"/>
              </a:solidFill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ea typeface="SimSun" charset="0"/>
                <a:cs typeface="SimSun" charset="0"/>
              </a:rPr>
              <a:t>小组讨论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1289050"/>
            <a:ext cx="6019800" cy="20605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Times" charset="0"/>
                <a:ea typeface="SimSun" charset="0"/>
                <a:cs typeface="SimSun" charset="0"/>
              </a:rPr>
              <a:t>有太多的人期待童话故事里的永恒的爱情，但我不认同。当然希望能是如此，但我想能相处十年就够了。</a:t>
            </a:r>
          </a:p>
        </p:txBody>
      </p:sp>
      <p:sp>
        <p:nvSpPr>
          <p:cNvPr id="92167" name="Text Box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--Jim Carrey</a:t>
            </a:r>
            <a:r>
              <a:rPr lang="en-US" altLang="zh-CN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 </a:t>
            </a:r>
            <a:r>
              <a:rPr lang="zh-CN" altLang="en-US" sz="24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  <a:ea typeface="SimSun" pitchFamily="2" charset="-122"/>
              </a:rPr>
              <a:t>两度离婚的演员</a:t>
            </a:r>
            <a:endParaRPr lang="zh-CN" altLang="en-US" sz="2000" b="1">
              <a:effectLst>
                <a:outerShdw blurRad="38100" dist="38100" dir="2700000" algn="tl">
                  <a:srgbClr val="000203"/>
                </a:outerShdw>
              </a:effectLst>
              <a:latin typeface="Times" pitchFamily="-84" charset="0"/>
              <a:ea typeface="SimSun" pitchFamily="2" charset="-122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0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The Internet Movie Database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000" b="1">
                <a:effectLst>
                  <a:outerShdw blurRad="38100" dist="38100" dir="2700000" algn="tl">
                    <a:srgbClr val="000203"/>
                  </a:outerShdw>
                </a:effectLst>
                <a:latin typeface="Times" pitchFamily="-84" charset="0"/>
              </a:rPr>
              <a:t>(www.imdb.com/news/wenn/2004-04-02)</a:t>
            </a:r>
          </a:p>
        </p:txBody>
      </p:sp>
      <p:pic>
        <p:nvPicPr>
          <p:cNvPr id="92168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4323" name="Text Box 6"/>
          <p:cNvSpPr txBox="1">
            <a:spLocks noChangeArrowheads="1"/>
          </p:cNvSpPr>
          <p:nvPr/>
        </p:nvSpPr>
        <p:spPr bwMode="auto">
          <a:xfrm>
            <a:off x="0" y="2415252"/>
            <a:ext cx="49323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异教徒和以色列女性之间的哪些主要区别对您来说最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显著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或最重要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的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？这些差异告诉我们关于上帝的是什么？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4324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4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555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6371" name="Text Box 6"/>
          <p:cNvSpPr txBox="1">
            <a:spLocks noChangeArrowheads="1"/>
          </p:cNvSpPr>
          <p:nvPr/>
        </p:nvSpPr>
        <p:spPr bwMode="auto">
          <a:xfrm>
            <a:off x="4140200" y="2340640"/>
            <a:ext cx="500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2"/>
            </a:pP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圣经说明创作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夏娃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作为亚当的“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帮助者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” 是否意味着女人是为男人服务的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为什么是或者为什么不是呢？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6372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6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411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8419" name="Text Box 6"/>
          <p:cNvSpPr txBox="1">
            <a:spLocks noChangeArrowheads="1"/>
          </p:cNvSpPr>
          <p:nvPr/>
        </p:nvSpPr>
        <p:spPr bwMode="auto">
          <a:xfrm>
            <a:off x="144463" y="2254916"/>
            <a:ext cx="4715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3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你认为上帝对女性的基本观点从旧约到新约时代有变化吗？想一想关于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本性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，角色，气质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8420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8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480" y="17732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54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0467" name="Text Box 6"/>
          <p:cNvSpPr txBox="1">
            <a:spLocks noChangeArrowheads="1"/>
          </p:cNvSpPr>
          <p:nvPr/>
        </p:nvSpPr>
        <p:spPr bwMode="auto">
          <a:xfrm>
            <a:off x="136525" y="2175222"/>
            <a:ext cx="501173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4"/>
            </a:pP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透过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按上帝的形象</a:t>
            </a:r>
            <a:r>
              <a:rPr lang="zh-CN" alt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造的</a:t>
            </a:r>
            <a:br>
              <a:rPr lang="en-US" altLang="zh-CN" sz="32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（创世纪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1:26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）和被恩典拯救（加拉太书</a:t>
            </a:r>
            <a:r>
              <a:rPr lang="en-US" altLang="ja-JP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3:28</a:t>
            </a: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），女人与男人平等的事实是否意味着他们服务的机会平等？为什么是或者为什么不是呢？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046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04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5941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233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2515" name="Text Box 6"/>
          <p:cNvSpPr txBox="1">
            <a:spLocks noChangeArrowheads="1"/>
          </p:cNvSpPr>
          <p:nvPr/>
        </p:nvSpPr>
        <p:spPr bwMode="auto">
          <a:xfrm>
            <a:off x="241300" y="4433124"/>
            <a:ext cx="88915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5"/>
            </a:pP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当保罗禁止女人教导人或对他们行使权柄时，保罗的意思是什么（提摩太前书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：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10-11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）？ </a:t>
            </a:r>
            <a:b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这与他对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百基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拉教导阿波罗的批准如何相符（使徒行传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18:26</a:t>
            </a:r>
            <a:r>
              <a:rPr lang="ja-JP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）？</a:t>
            </a:r>
            <a:endParaRPr lang="en-US" altLang="ja-JP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2516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25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200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78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Hoe Ladies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>
                <a:effectLst/>
                <a:ea typeface="ＭＳ Ｐゴシック" charset="0"/>
                <a:cs typeface="Arial"/>
              </a:rPr>
              <a:t>小组讨论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4563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4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0" y="129892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6"/>
            </a:pPr>
            <a:r>
              <a:rPr lang="ja-JP" alt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在家庭教会中，女性的相同标准是否应该适用于海外较少的合格男性？</a:t>
            </a:r>
            <a:endParaRPr lang="en-US" altLang="ja-JP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3203848" y="2851935"/>
            <a:ext cx="5940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altLang="ja-JP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ja-JP" alt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有些教会禁止妇女在家庭教会讲道，但在任务领域允许这样做。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2228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8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0957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Rectangle 5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0" y="152400"/>
            <a:ext cx="6127750" cy="865188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>
                <a:ea typeface="SimSun" charset="0"/>
                <a:cs typeface="SimSun" charset="0"/>
              </a:rPr>
              <a:t>结论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219200"/>
            <a:ext cx="58674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犹太女子比外邦女子有更多的自由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犹太自由给基督教的女性同样的权利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不要把同等的权利和相同的角色混杂了</a:t>
            </a:r>
          </a:p>
          <a:p>
            <a:pPr eaLnBrk="1" hangingPunct="1">
              <a:lnSpc>
                <a:spcPct val="80000"/>
              </a:lnSpc>
            </a:pPr>
            <a:endParaRPr lang="en-US" altLang="en-US" b="1" dirty="0"/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ea typeface="SimSun" pitchFamily="2" charset="-122"/>
              </a:rPr>
              <a:t>基督徒女性的自由给予了世上非基督徒的女性同等的自由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a typeface="SimSun" charset="0"/>
                <a:cs typeface="SimSun" charset="0"/>
              </a:rPr>
              <a:t>该如何呢？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600200"/>
            <a:ext cx="51054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Ø"/>
              <a:defRPr/>
            </a:pPr>
            <a:r>
              <a:rPr lang="zh-CN" altLang="en-US" sz="3600" b="1" dirty="0">
                <a:ea typeface="SimSun" charset="0"/>
                <a:cs typeface="SimSun" charset="0"/>
              </a:rPr>
              <a:t>对照上帝形象所造的女人男人是否给予尊严同等对待了呢？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  <a:ea typeface="ＭＳ Ｐゴシック" charset="0"/>
              </a:rPr>
              <a:t>157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black">
          <a:xfrm>
            <a:off x="3429000" y="4038600"/>
            <a:ext cx="5562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女人是否为你所领受的福音给予你的真正的释放而感谢上帝呢？</a:t>
            </a:r>
          </a:p>
        </p:txBody>
      </p:sp>
      <p:pic>
        <p:nvPicPr>
          <p:cNvPr id="78855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75142623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948663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ffectLst/>
                <a:ea typeface="SimSun" charset="0"/>
                <a:cs typeface="SimSun" charset="0"/>
              </a:rPr>
              <a:t>受训中的女性</a:t>
            </a:r>
            <a:endParaRPr lang="zh-CN" altLang="en-US" sz="5400" dirty="0">
              <a:effectLst>
                <a:outerShdw blurRad="38100" dist="38100" dir="2700000" algn="tl">
                  <a:srgbClr val="FFFFFF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6137275"/>
            <a:ext cx="3962400" cy="796925"/>
          </a:xfrm>
          <a:solidFill>
            <a:schemeClr val="bg2"/>
          </a:solidFill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zh-CN" altLang="en-US" sz="3600" dirty="0">
                <a:effectLst>
                  <a:outerShdw blurRad="38100" dist="38100" dir="2700000" algn="tl">
                    <a:srgbClr val="000203"/>
                  </a:outerShdw>
                </a:effectLst>
                <a:ea typeface="SimSun" charset="0"/>
                <a:cs typeface="SimSun" charset="0"/>
              </a:rPr>
              <a:t>传统角色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8175"/>
            <a:ext cx="82296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ea typeface="SimSun" charset="0"/>
                <a:cs typeface="SimSun" charset="0"/>
              </a:rPr>
              <a:t>女性的多重角色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ea typeface="SimSun" charset="0"/>
                <a:cs typeface="SimSun" charset="0"/>
              </a:rPr>
              <a:t>在西方城市的女性又是怎样的呢？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 descr="Granite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7813"/>
            <a:ext cx="3657600" cy="3227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solidFill>
                  <a:schemeClr val="tx1"/>
                </a:solidFill>
                <a:ea typeface="SimSun" charset="0"/>
                <a:cs typeface="SimSun" charset="0"/>
              </a:rPr>
              <a:t>女矿工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0" y="0"/>
            <a:ext cx="5567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2286000" cy="4572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ea typeface="SimSun" charset="0"/>
                <a:cs typeface="SimSun" charset="0"/>
              </a:rPr>
              <a:t>泥水匠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752600"/>
            <a:ext cx="2667000" cy="685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WOW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木匠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defRPr/>
            </a:pPr>
            <a:r>
              <a:rPr lang="zh-CN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扩大女性的社会工作机会组织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black">
          <a:xfrm>
            <a:off x="4495800" y="5638800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教练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886200"/>
            <a:ext cx="2901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black">
          <a:xfrm>
            <a:off x="6156325" y="3352800"/>
            <a:ext cx="275907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Electrician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电工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 advAuto="0"/>
      <p:bldP spid="26632" grpId="0" autoUpdateAnimBg="0"/>
      <p:bldP spid="26636" grpId="0" autoUpdateAnimBg="0"/>
      <p:bldP spid="26630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2734</TotalTime>
  <Words>1184</Words>
  <Application>Microsoft Macintosh PowerPoint</Application>
  <PresentationFormat>On-screen Show (4:3)</PresentationFormat>
  <Paragraphs>262</Paragraphs>
  <Slides>44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Arial-BoldMT</vt:lpstr>
      <vt:lpstr>Arial</vt:lpstr>
      <vt:lpstr>Arial Black</vt:lpstr>
      <vt:lpstr>Book Antiqua</vt:lpstr>
      <vt:lpstr>Geneva</vt:lpstr>
      <vt:lpstr>Impact</vt:lpstr>
      <vt:lpstr>Times</vt:lpstr>
      <vt:lpstr>Times New Roman</vt:lpstr>
      <vt:lpstr>Wingdings</vt:lpstr>
      <vt:lpstr>Ripple</vt:lpstr>
      <vt:lpstr>Blank Presentation</vt:lpstr>
      <vt:lpstr>Frame</vt:lpstr>
      <vt:lpstr>21_Default Design</vt:lpstr>
      <vt:lpstr>5_Orbit</vt:lpstr>
      <vt:lpstr>5_Ripple</vt:lpstr>
      <vt:lpstr>1_Ripple</vt:lpstr>
      <vt:lpstr>女人呀，你该怎么做？</vt:lpstr>
      <vt:lpstr>小组讨论</vt:lpstr>
      <vt:lpstr>Common Laborers</vt:lpstr>
      <vt:lpstr>Hoe Ladies</vt:lpstr>
      <vt:lpstr>受训中的女性</vt:lpstr>
      <vt:lpstr>女性的多重角色</vt:lpstr>
      <vt:lpstr>在西方城市的女性又是怎样的呢？</vt:lpstr>
      <vt:lpstr>女矿工</vt:lpstr>
      <vt:lpstr>WOW</vt:lpstr>
      <vt:lpstr>女性与日俱增的社会影响力</vt:lpstr>
      <vt:lpstr>NOW Website</vt:lpstr>
      <vt:lpstr>以色列和移交邻国的男性</vt:lpstr>
      <vt:lpstr>The Male Brain</vt:lpstr>
      <vt:lpstr>The Female Brain</vt:lpstr>
      <vt:lpstr>生命的解释</vt:lpstr>
      <vt:lpstr>你认为女人在哪一种社会最快乐？</vt:lpstr>
      <vt:lpstr>古近东女性的共同特征</vt:lpstr>
      <vt:lpstr>所有古代近东女性的共同特征</vt:lpstr>
      <vt:lpstr>Women Who Take Control</vt:lpstr>
      <vt:lpstr>古代近东方女性</vt:lpstr>
      <vt:lpstr>Women in the Wilderness</vt:lpstr>
      <vt:lpstr>古代近东方女性</vt:lpstr>
      <vt:lpstr>在印度的烧寡妇作风害死了不少女人，直到被William Carey 在1829被废除。</vt:lpstr>
      <vt:lpstr>古代近东方女性</vt:lpstr>
      <vt:lpstr>性别混淆</vt:lpstr>
      <vt:lpstr>古代近东方女性</vt:lpstr>
      <vt:lpstr>学生季度团体印度女团员</vt:lpstr>
      <vt:lpstr>古代近东方女性</vt:lpstr>
      <vt:lpstr>提摩太前书 2：11-15</vt:lpstr>
      <vt:lpstr>今日的道德观是什么？</vt:lpstr>
      <vt:lpstr>女人必须照顾男人</vt:lpstr>
      <vt:lpstr>Men aren’t perfect either</vt:lpstr>
      <vt:lpstr>婚姻使某些人正反颠倒</vt:lpstr>
      <vt:lpstr>小组讨论</vt:lpstr>
      <vt:lpstr>小组讨论</vt:lpstr>
      <vt:lpstr>小组讨论</vt:lpstr>
      <vt:lpstr>小组讨论</vt:lpstr>
      <vt:lpstr>小组讨论</vt:lpstr>
      <vt:lpstr>小组讨论</vt:lpstr>
      <vt:lpstr>小组讨论</vt:lpstr>
      <vt:lpstr>结论</vt:lpstr>
      <vt:lpstr>该如何呢？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243</cp:revision>
  <dcterms:created xsi:type="dcterms:W3CDTF">2004-05-25T07:16:17Z</dcterms:created>
  <dcterms:modified xsi:type="dcterms:W3CDTF">2019-11-15T04:25:02Z</dcterms:modified>
</cp:coreProperties>
</file>