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bin" ContentType="audio/unknown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media/audio3.bin" ContentType="audio/unknown"/>
  <Override PartName="/ppt/media/audio4.bin" ContentType="audio/unknown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97" r:id="rId2"/>
    <p:sldMasterId id="2147483709" r:id="rId3"/>
    <p:sldMasterId id="2147483721" r:id="rId4"/>
    <p:sldMasterId id="2147483733" r:id="rId5"/>
  </p:sldMasterIdLst>
  <p:notesMasterIdLst>
    <p:notesMasterId r:id="rId53"/>
  </p:notesMasterIdLst>
  <p:sldIdLst>
    <p:sldId id="256" r:id="rId6"/>
    <p:sldId id="301" r:id="rId7"/>
    <p:sldId id="307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302" r:id="rId16"/>
    <p:sldId id="303" r:id="rId17"/>
    <p:sldId id="30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12" r:id="rId28"/>
    <p:sldId id="282" r:id="rId29"/>
    <p:sldId id="309" r:id="rId30"/>
    <p:sldId id="311" r:id="rId31"/>
    <p:sldId id="287" r:id="rId32"/>
    <p:sldId id="285" r:id="rId33"/>
    <p:sldId id="286" r:id="rId34"/>
    <p:sldId id="313" r:id="rId35"/>
    <p:sldId id="288" r:id="rId36"/>
    <p:sldId id="289" r:id="rId37"/>
    <p:sldId id="257" r:id="rId38"/>
    <p:sldId id="258" r:id="rId39"/>
    <p:sldId id="259" r:id="rId40"/>
    <p:sldId id="260" r:id="rId41"/>
    <p:sldId id="300" r:id="rId42"/>
    <p:sldId id="261" r:id="rId43"/>
    <p:sldId id="262" r:id="rId44"/>
    <p:sldId id="263" r:id="rId45"/>
    <p:sldId id="264" r:id="rId46"/>
    <p:sldId id="310" r:id="rId47"/>
    <p:sldId id="314" r:id="rId48"/>
    <p:sldId id="298" r:id="rId49"/>
    <p:sldId id="299" r:id="rId50"/>
    <p:sldId id="305" r:id="rId51"/>
    <p:sldId id="308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FF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472"/>
    <p:restoredTop sz="83493" autoAdjust="0"/>
  </p:normalViewPr>
  <p:slideViewPr>
    <p:cSldViewPr>
      <p:cViewPr varScale="1">
        <p:scale>
          <a:sx n="105" d="100"/>
          <a:sy n="105" d="100"/>
        </p:scale>
        <p:origin x="22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76A792-3BCD-A14E-B55E-B4B7D34167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05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2373DC-64CA-DA4B-A192-3FEC0E71E0DB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EF36AC-2675-B747-B2F6-AEA6135C8F0E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巴力 </a:t>
            </a:r>
            <a:r>
              <a:rPr lang="en-SG" altLang="zh-CN" dirty="0">
                <a:latin typeface="Times New Roman" charset="0"/>
                <a:ea typeface="ＭＳ Ｐゴシック" charset="0"/>
                <a:cs typeface="ＭＳ Ｐゴシック" charset="0"/>
              </a:rPr>
              <a:t>(Baal)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巴力 </a:t>
            </a:r>
            <a:r>
              <a:rPr lang="en-SG" altLang="zh-CN" dirty="0"/>
              <a:t>(Baal)</a:t>
            </a:r>
          </a:p>
          <a:p>
            <a:r>
              <a:rPr lang="zh-CN" altLang="en-US" dirty="0"/>
              <a:t>摩特 </a:t>
            </a:r>
            <a:r>
              <a:rPr lang="en-SG" altLang="zh-CN" dirty="0"/>
              <a:t>(Mot)</a:t>
            </a:r>
          </a:p>
          <a:p>
            <a:r>
              <a:rPr lang="en-SG" dirty="0"/>
              <a:t>_____</a:t>
            </a:r>
          </a:p>
          <a:p>
            <a:r>
              <a:rPr lang="en-SG" dirty="0"/>
              <a:t>OB-35-Pagan Religion-11</a:t>
            </a:r>
          </a:p>
          <a:p>
            <a:r>
              <a:rPr lang="en-SG" dirty="0"/>
              <a:t>OB-15-Phoenicians-30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6A792-3BCD-A14E-B55E-B4B7D34167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90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6A792-3BCD-A14E-B55E-B4B7D34167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8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6A9270-6917-0441-B84D-710A82267D2E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大滚 </a:t>
            </a:r>
            <a:r>
              <a:rPr lang="en-SG" altLang="zh-CN" dirty="0">
                <a:latin typeface="Times New Roman" charset="0"/>
                <a:ea typeface="ＭＳ Ｐゴシック" charset="0"/>
                <a:cs typeface="ＭＳ Ｐゴシック" charset="0"/>
              </a:rPr>
              <a:t>(Dagon)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CDDBFB-3C82-FE40-9C68-59EA652B7394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DB45B0-6C0F-8E47-844F-72223E4F1D0C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阿蒙 </a:t>
            </a:r>
            <a:r>
              <a:rPr lang="en-SG" altLang="zh-CN" dirty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SG" altLang="zh-CN" dirty="0" err="1">
                <a:latin typeface="Times New Roman" charset="0"/>
                <a:ea typeface="ＭＳ Ｐゴシック" charset="0"/>
                <a:cs typeface="ＭＳ Ｐゴシック" charset="0"/>
              </a:rPr>
              <a:t>Amun</a:t>
            </a:r>
            <a:r>
              <a:rPr lang="en-SG" altLang="zh-CN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C14F1E-69D7-B74E-961B-54EAFA062685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3A763E-1595-4E41-8B71-DAED222B93A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A3F39D-50BB-F24A-B8A6-FA1C0F70B847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大滚 </a:t>
            </a:r>
            <a:r>
              <a:rPr lang="en-SG" altLang="zh-CN" dirty="0">
                <a:latin typeface="Times New Roman" charset="0"/>
                <a:ea typeface="ＭＳ Ｐゴシック" charset="0"/>
                <a:cs typeface="ＭＳ Ｐゴシック" charset="0"/>
              </a:rPr>
              <a:t>(Dagon)</a:t>
            </a:r>
          </a:p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荷鲁斯</a:t>
            </a:r>
            <a:r>
              <a:rPr lang="en-SG" dirty="0">
                <a:latin typeface="Times New Roman" charset="0"/>
                <a:ea typeface="ＭＳ Ｐゴシック" charset="0"/>
                <a:cs typeface="ＭＳ Ｐゴシック" charset="0"/>
              </a:rPr>
              <a:t>(Horus)</a:t>
            </a:r>
          </a:p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恩利尔</a:t>
            </a:r>
            <a:r>
              <a:rPr lang="en-SG" dirty="0">
                <a:latin typeface="Times New Roman" charset="0"/>
                <a:ea typeface="ＭＳ Ｐゴシック" charset="0"/>
                <a:cs typeface="ＭＳ Ｐゴシック" charset="0"/>
              </a:rPr>
              <a:t>(Enlil)</a:t>
            </a:r>
          </a:p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拉</a:t>
            </a:r>
            <a:r>
              <a:rPr lang="en-SG" dirty="0">
                <a:latin typeface="Times New Roman" charset="0"/>
                <a:ea typeface="ＭＳ Ｐゴシック" charset="0"/>
                <a:cs typeface="ＭＳ Ｐゴシック" charset="0"/>
              </a:rPr>
              <a:t>(Ra)</a:t>
            </a:r>
          </a:p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阿努比斯</a:t>
            </a:r>
            <a:r>
              <a:rPr lang="en-SG" dirty="0">
                <a:latin typeface="Times New Roman" charset="0"/>
                <a:ea typeface="ＭＳ Ｐゴシック" charset="0"/>
                <a:cs typeface="ＭＳ Ｐゴシック" charset="0"/>
              </a:rPr>
              <a:t>(Anubis)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C1053D-10BB-FA40-AA73-A6EAB4C15EDA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6A792-3BCD-A14E-B55E-B4B7D34167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38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8D1F4E-D571-1F4B-B4D3-82C312B9CFD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E88C49-C236-1541-A19D-0C27C18B0CD8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2D2D2-2812-356A-60F3-AAA3C424C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6E7A8A0-8A72-07C6-6164-D5E668DC5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E88C49-C236-1541-A19D-0C27C18B0CD8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EBA547A0-A32F-8B50-4BD7-19A9BF13B57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ADBD3FE3-EF7B-C788-8116-5C17C724F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83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08DC0B-9E32-6142-AC05-6BBD8BF3EE65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297C42-BB65-A146-945B-7B89A41D26F3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75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D21B82-6E99-D94E-940E-DE3FE27C8CC7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4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951DEC-7142-AF4C-BFA8-4EE52069A234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95A1ED-47CD-9B4B-9BB2-302F6D5A41B3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73DC1F-3FAD-744B-867C-43887ECB1DF6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58C3D-39AC-D176-B95C-46BFC6CBC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B5871BCD-D933-C362-63DB-EC3D2D623D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73DC1F-3FAD-744B-867C-43887ECB1DF6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040AA8FF-1112-9D8D-85BD-413D0B563C1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A6F8BB8C-EAAA-64BA-3783-A5C5C313C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7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i="0" kern="1200" baseline="30000" dirty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rPr>
              <a:t> 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6A792-3BCD-A14E-B55E-B4B7D34167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5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9C2886-8531-824C-A767-4899E3FABAD3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6EB0CF-E7F6-1D46-841E-8781261E31A3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EEC839-7D54-8C4B-A063-A92E8B3FD499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926A60-2C4E-6444-8EDA-43FEA4BD3130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0DD018-2828-B940-916F-F7EA9B1520E8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3EDA5D-6B40-2443-8363-671ACFF43A7B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br>
              <a:rPr lang="zh-TW" altLang="en-US" dirty="0"/>
            </a:b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BC1A18-CF45-CF48-8D2D-0F693ACABEA3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D502CD-A698-6347-8ED2-1C80DCAC0574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76A653-671C-784A-BB6F-74E2842DA935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936BB6-5BC6-034C-B5FA-BACF5FBEED1C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A48912-C855-9642-8E5E-8F8A13A683A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让我们比较和对比古代的主要异教宗教。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9E789E-8C0C-5749-9E1D-87CEB536D82A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932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ACBB3-5658-4600-CF81-1D49E561A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3002AE01-D6BE-CCE8-17C8-D0CCB022B2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9E789E-8C0C-5749-9E1D-87CEB536D82A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A68667EC-5689-072D-A7FF-09588AFE81D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248FACCE-E99C-DC19-8FCC-3E516853F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9400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70A7BD-7C41-234E-90F3-1D0AFA1F1231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F90F61-26A0-9744-9030-8F9F414F8995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47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DBDBC5-F8BD-F841-9B5B-367BCEC37BAA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收集主要族群的外邦宗教信仰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383DF7-698E-3E49-9E66-FF5AB8D8B68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E1ACE1-0B1C-3348-851F-572856E4F532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恩利尔 </a:t>
            </a:r>
            <a:r>
              <a:rPr lang="en-SG" altLang="zh-CN" dirty="0">
                <a:latin typeface="Times New Roman" charset="0"/>
                <a:ea typeface="ＭＳ Ｐゴシック" charset="0"/>
                <a:cs typeface="ＭＳ Ｐゴシック" charset="0"/>
              </a:rPr>
              <a:t>Enlil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660655-7D4E-914E-8550-6C169E5294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1.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亚萨路西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Asarluhi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马杜克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Marduk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子，众神的尊严 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The Son, The Majesty of the Gods, 4.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马卢卡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Marukka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5.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摩萨酷暑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Mershakushu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6.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暗淡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安奇亚</a:t>
            </a:r>
            <a:r>
              <a:rPr lang="en-SG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(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 天地之王</a:t>
            </a:r>
            <a:r>
              <a:rPr lang="en-SG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)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-dimmer-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ankia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 (King of heaven and earth), 7.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贝勒 </a:t>
            </a:r>
            <a:r>
              <a:rPr lang="en-US" sz="1200" b="1" dirty="0"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Bel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8.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纳里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暗淡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安奇亚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Nari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-dimmer-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ankia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9.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南提拉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Namtila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10.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南儒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Namru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11.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阿萨尔 </a:t>
            </a:r>
            <a:r>
              <a:rPr lang="fr-FR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‘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Asare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12.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阿萨尔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阿勒姆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Asar-alim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13.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阿萨尔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阿勒姆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努纳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Asar-alim-nuna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14.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图图 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Tutu, 15.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乌其那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Zi-ukkina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16.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吉库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Ziku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17.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阿呷库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Agaku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18.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沙驻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Shazu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19.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子斯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Zisi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20.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苏霖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Suhrim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21.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苏谷霖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Suhgurim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22.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扎霖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Zahrim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23.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扎谷霖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Zahgurim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24.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恩比卢卢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Enbilulu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25.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尔帕顿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Epadun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26.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谷加尔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Gugal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27.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黑加尔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Hegal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28.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希西尔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Sirsir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29.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玛拉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Malah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30.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吉尔 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Gil, 31.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吉利玛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Gilima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32.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阿吉利玛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Agilima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33.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祖伦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Zulum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34.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穆木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Mummu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35.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祖伦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翁穆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Zulum-ummu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36.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吉折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努穆尔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押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Gizh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numun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-ab, 37.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押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杜布尔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-ab-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dubur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38.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帕加尔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格纳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Pagal-guena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39.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度玛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Lugal-Durmah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40.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阿拉努那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Aranuna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41.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杜穆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杜库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Dumu-duku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42.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杜库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Lugal-duku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43.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栓纳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Lugal-shuanna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44.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伊儒加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Iruga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45.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伊秦谷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Irqingu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46.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秦玛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Kinma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47.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斯之库尔 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E-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sizkur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48.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阿杜 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Addu, 49.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阿斯哈儒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Asharu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50.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讷比汝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Neberu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51.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恩库酷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Enkukur</a:t>
            </a:r>
            <a:endParaRPr lang="en-US" sz="4000" b="1" dirty="0">
              <a:solidFill>
                <a:srgbClr val="FFFF00"/>
              </a:solidFill>
              <a:effectLst>
                <a:glow rad="101600">
                  <a:schemeClr val="bg2">
                    <a:alpha val="92000"/>
                  </a:schemeClr>
                </a:glow>
              </a:effectLst>
              <a:cs typeface="Arial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D257EB-4AA9-B147-B2D8-FCBA96E3E7B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2E64B-41B5-494A-9156-7768FE96B1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C74F4-866A-FB47-9365-612433D83B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6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EE221-F001-0048-9A26-06616844D2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9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39CCF-9948-0647-8253-F5A531F928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4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A17FE-FA57-CF48-88C5-12B9215C10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07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1785F-AC77-1D43-AE06-B03A5E69C3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3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191DD-5818-0241-B8CD-3A8EC9001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4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pitchFamily="-105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6282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282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2052-8A2B-E74C-9205-6ED8651FD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08F16-C363-7A4C-B27C-ED45BDFBC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65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D7DE-1188-E040-85F7-FEE41F389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1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69CF-B1CF-9A41-9F33-EEA858E9D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AE1BD-2110-834C-824D-C32FCC9206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FFD6-D604-4F43-B31B-C125F376B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75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F76E0-DA96-0344-93AD-3A75591AD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67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8AE7-CC27-9F4C-8573-C9242EE3A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60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099A-E823-6E49-812D-58DE06F3D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80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E148A-7041-EB49-882F-377B406C0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88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56E6-EDDB-7849-A7CD-33610E6D3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7708F-FE85-814C-B278-4A03C83A7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09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05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53 w 21600"/>
                <a:gd name="T1" fmla="*/ 0 h 21231"/>
                <a:gd name="T2" fmla="*/ 831 w 21600"/>
                <a:gd name="T3" fmla="*/ 526 h 21231"/>
                <a:gd name="T4" fmla="*/ 0 w 21600"/>
                <a:gd name="T5" fmla="*/ 526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-10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4F3D4-0E38-3E41-B1D7-853D5BDF24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99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C341-9E56-1F4D-83F7-D4EE941C89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17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E748E-F10A-6244-873D-10836447C6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6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2E461-BC8C-1444-ABEF-2CFD59A7A6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70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032B4-B939-9246-B25D-8A2BC7EDD4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57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689C-44FC-7B43-AD94-443F892C1C4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33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9A51F-1760-4E41-B0B8-EFACE7B0D9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98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EDE3B-D446-6D4A-A217-210DD55F91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48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E565-B204-384A-964D-9AA2C08366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43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4F504-82D0-E944-A6CE-FF97077F32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9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4621D-AABB-5B4F-AAE5-AED32A20E1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09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24C99-90C7-3248-BF21-1CAA4173C9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67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156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895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D035B-C3D3-AC4D-8873-E908BF93F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53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3930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6107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7690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1452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7742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3305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4339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173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0384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6002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21E2B-8DF4-6847-A6C2-C4785D5CEA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9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9EFBE-9FAC-CC4A-B5D2-15EBA82622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574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A8AE-6123-7847-9276-5A7B4303EC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7197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1039-FBF6-6948-BC18-82823409C4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6374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340F-DA22-1942-AB92-4BDF58EB19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9957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7041-5377-1D44-BC09-C63D1EADE0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550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1BCD-4AF2-CB43-955B-3E3E5D5947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2501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5B23-7F66-C947-BBFF-7CE4BBB65C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1737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0E841-3526-2642-98A1-4F6162202D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3202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AAA2-5954-EA41-BF37-F423650011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7858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F820-E23F-3744-A908-028D4586F4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8385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1735-21FB-6540-91FE-8C58FCDBF5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487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05510-D847-4841-B81B-195FE940CE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1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EDEC9-6A2B-1F42-94BD-F2B0D623C2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7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F3ECA-055C-434A-A93F-4FE4237F3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973D1-DEAC-3C44-BFC1-EFE756BBAD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096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981200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C4A8B45B-65D6-C440-B6E0-A223ADADF4D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2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2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pitchFamily="-105" charset="0"/>
            </a:endParaRPr>
          </a:p>
        </p:txBody>
      </p:sp>
      <p:sp>
        <p:nvSpPr>
          <p:cNvPr id="25603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4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5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6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7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8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9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10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180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80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69CC99-1F56-5041-A0E2-139C80467BF0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32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5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717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05" charset="0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C004CF6A-A7CC-6F47-A574-3649BBA3C60A}" type="slidenum">
              <a:rPr lang="en-US">
                <a:solidFill>
                  <a:srgbClr val="FFFFFF"/>
                </a:solidFill>
                <a:latin typeface="Times New Roman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4591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sz="3200" b="1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 b="1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0"/>
        <a:buChar char="l"/>
        <a:defRPr sz="2400" b="1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b="1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83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rebuchet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rebuchet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rebuchet M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99AFBCBD-F35F-7045-82F4-6406B9474C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784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2"/>
        <a:buChar char="G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2"/>
        <a:buChar char="G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2"/>
        <a:buChar char="G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9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image" Target="../media/image18.png"/><Relationship Id="rId38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png"/><Relationship Id="rId32" Type="http://schemas.openxmlformats.org/officeDocument/2006/relationships/oleObject" Target="../embeddings/oleObject14.bin"/><Relationship Id="rId37" Type="http://schemas.openxmlformats.org/officeDocument/2006/relationships/image" Target="../media/image21.pn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4.png"/><Relationship Id="rId36" Type="http://schemas.openxmlformats.org/officeDocument/2006/relationships/oleObject" Target="../embeddings/oleObject15.bin"/><Relationship Id="rId10" Type="http://schemas.openxmlformats.org/officeDocument/2006/relationships/image" Target="../media/image5.png"/><Relationship Id="rId19" Type="http://schemas.openxmlformats.org/officeDocument/2006/relationships/oleObject" Target="../embeddings/oleObject9.bin"/><Relationship Id="rId31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6.png"/><Relationship Id="rId35" Type="http://schemas.openxmlformats.org/officeDocument/2006/relationships/image" Target="../media/image20.png"/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21.bin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8.bin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21" Type="http://schemas.openxmlformats.org/officeDocument/2006/relationships/oleObject" Target="../embeddings/oleObject32.bin"/><Relationship Id="rId34" Type="http://schemas.openxmlformats.org/officeDocument/2006/relationships/image" Target="../media/image19.png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6.png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33" Type="http://schemas.openxmlformats.org/officeDocument/2006/relationships/image" Target="../media/image18.png"/><Relationship Id="rId38" Type="http://schemas.openxmlformats.org/officeDocument/2006/relationships/image" Target="../media/image62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12.png"/><Relationship Id="rId32" Type="http://schemas.openxmlformats.org/officeDocument/2006/relationships/oleObject" Target="../embeddings/oleObject36.bin"/><Relationship Id="rId37" Type="http://schemas.openxmlformats.org/officeDocument/2006/relationships/image" Target="../media/image61.jpeg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14.png"/><Relationship Id="rId36" Type="http://schemas.openxmlformats.org/officeDocument/2006/relationships/image" Target="../media/image60.jpeg"/><Relationship Id="rId10" Type="http://schemas.openxmlformats.org/officeDocument/2006/relationships/image" Target="../media/image5.png"/><Relationship Id="rId19" Type="http://schemas.openxmlformats.org/officeDocument/2006/relationships/oleObject" Target="../embeddings/oleObject31.bin"/><Relationship Id="rId31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oleObject" Target="../embeddings/oleObject35.bin"/><Relationship Id="rId30" Type="http://schemas.openxmlformats.org/officeDocument/2006/relationships/image" Target="../media/image16.png"/><Relationship Id="rId35" Type="http://schemas.openxmlformats.org/officeDocument/2006/relationships/image" Target="../media/image20.png"/><Relationship Id="rId8" Type="http://schemas.openxmlformats.org/officeDocument/2006/relationships/image" Target="../media/image4.png"/><Relationship Id="rId3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hyperlink" Target="http://images.google.com/imgres?imgurl=www.buddhanet.net/e-learning/history/images/wheel.jpg&amp;imgrefurl=http://www.buddhanet.net/e-learning/history/timelines.htm&amp;h=169&amp;w=197&amp;prev=/images?q=Buddhist+symbols&amp;svnum=10&amp;hl=en&amp;lr=&amp;ie=UTF-8&amp;oe=UTF-8" TargetMode="External"/><Relationship Id="rId7" Type="http://schemas.openxmlformats.org/officeDocument/2006/relationships/hyperlink" Target="http://images.google.com/imgres?imgurl=www.chinese-porcelain-art.com/acatalog/XXJ124.jpg&amp;imgrefurl=http://www.chinese-porcelain-art.com/acatalog/Catalogue_Chinese_Ming___Earlier_Page_3_75.html&amp;h=450&amp;w=460&amp;prev=/images?q=Buddhist+symbols&amp;svnum=10&amp;hl=en&amp;lr=&amp;ie=UTF-8&amp;oe=UTF-8" TargetMode="External"/><Relationship Id="rId12" Type="http://schemas.openxmlformats.org/officeDocument/2006/relationships/image" Target="../media/image8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11" Type="http://schemas.openxmlformats.org/officeDocument/2006/relationships/hyperlink" Target="http://images.google.com/imgres?imgurl=www.lib.virginia.edu/area-studies/Tibet/Timages/fish.gif&amp;imgrefurl=http://www.lib.virginia.edu/area-studies/Tibet/Timages/symb.html&amp;h=481&amp;w=401&amp;prev=/images?q=Buddhist+symbols&amp;svnum=10&amp;hl=en&amp;lr=&amp;ie=UTF-8&amp;oe=UTF-8" TargetMode="External"/><Relationship Id="rId5" Type="http://schemas.openxmlformats.org/officeDocument/2006/relationships/hyperlink" Target="http://images.google.com/imgres?imgurl=www.tibetantreasures.com/pics/ttmerch/ttbooks/bobst.jpg&amp;imgrefurl=http://www.tibetantreasures.com/tthtml/ttbookstac.htm&amp;h=220&amp;w=144&amp;prev=/images?q=Buddhist+symbols&amp;svnum=10&amp;hl=en&amp;lr=&amp;ie=UTF-8&amp;oe=UTF-8" TargetMode="External"/><Relationship Id="rId10" Type="http://schemas.openxmlformats.org/officeDocument/2006/relationships/image" Target="../media/image85.jpeg"/><Relationship Id="rId4" Type="http://schemas.openxmlformats.org/officeDocument/2006/relationships/image" Target="../media/image82.jpeg"/><Relationship Id="rId9" Type="http://schemas.openxmlformats.org/officeDocument/2006/relationships/hyperlink" Target="http://images.google.com/imgres?imgurl=www.e-my.net.my/selangor/bodhivision/budcountry.jpg&amp;imgrefurl=http://www.e-my.net.my/selangor/bodhivision/Symb1.html&amp;h=303&amp;w=527&amp;prev=/images?q=Buddhist+symbols&amp;svnum=10&amp;hl=en&amp;lr=&amp;ie=UTF-8&amp;oe=UTF-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13" Type="http://schemas.openxmlformats.org/officeDocument/2006/relationships/hyperlink" Target="http://images.google.com/imgres?imgurl=home.earthlink.net/~kriyayogi/templ.jpg&amp;imgrefurl=http://home.earthlink.net/~kriyayogi/religion.html&amp;h=277&amp;w=390&amp;prev=/images?q=Hindu+symbols&amp;start=20&amp;svnum=10&amp;hl=en&amp;lr=&amp;ie=UTF-8&amp;oe=UTF-8&amp;sa=N" TargetMode="External"/><Relationship Id="rId3" Type="http://schemas.openxmlformats.org/officeDocument/2006/relationships/hyperlink" Target="http://images.google.com/imgres?imgurl=www.wondersoftheworldinc.com/seasia/sculp_01.jpg&amp;imgrefurl=http://www.wondersoftheworldinc.com/seasia/&amp;h=302&amp;w=250&amp;prev=/images?q=Hindu+symbols&amp;svnum=10&amp;hl=en&amp;lr=&amp;ie=UTF-8&amp;oe=UTF-8" TargetMode="External"/><Relationship Id="rId7" Type="http://schemas.openxmlformats.org/officeDocument/2006/relationships/hyperlink" Target="http://www.beacy.wa.edu.au/iorr/religions/buddasym.jpg" TargetMode="External"/><Relationship Id="rId12" Type="http://schemas.openxmlformats.org/officeDocument/2006/relationships/image" Target="../media/image91.jpe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9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8.jpeg"/><Relationship Id="rId11" Type="http://schemas.openxmlformats.org/officeDocument/2006/relationships/hyperlink" Target="http://images.google.com/imgres?imgurl=www.hssworld.org/usa/dc/baudhik/symbols/images/om.gif&amp;imgrefurl=http://www.hssworld.org/usa/dc/baudhik/symbols/&amp;h=74&amp;w=58&amp;prev=/images?q=Hindu+symbols&amp;start=20&amp;svnum=10&amp;hl=en&amp;lr=&amp;ie=UTF-8&amp;oe=UTF-8&amp;sa=N" TargetMode="External"/><Relationship Id="rId5" Type="http://schemas.openxmlformats.org/officeDocument/2006/relationships/hyperlink" Target="http://images.google.com/imgres?imgurl=www.hindunet.org/hindu_pictures/symbols/images/gau.gif&amp;imgrefurl=http://www.hindunet.org/hindu_pictures/symbols/HinduSymbols.shtml&amp;h=150&amp;w=225&amp;prev=/images?q=Hindu+symbols&amp;svnum=10&amp;hl=en&amp;lr=&amp;ie=UTF-8&amp;oe=UTF-8" TargetMode="External"/><Relationship Id="rId15" Type="http://schemas.openxmlformats.org/officeDocument/2006/relationships/hyperlink" Target="http://images.google.com/imgres?imgurl=www.spiritualgate.sageweb.co.uk/logo_spiritualgate.gif&amp;imgrefurl=http://www.spiritualgate.sageweb.co.uk/flower_fairies_collection.htm&amp;h=54&amp;w=238&amp;prev=/images?q=Hindu+symbols&amp;start=40&amp;svnum=10&amp;hl=en&amp;lr=&amp;ie=UTF-8&amp;oe=UTF-8&amp;sa=N" TargetMode="External"/><Relationship Id="rId10" Type="http://schemas.openxmlformats.org/officeDocument/2006/relationships/image" Target="../media/image90.jpeg"/><Relationship Id="rId4" Type="http://schemas.openxmlformats.org/officeDocument/2006/relationships/image" Target="../media/image87.jpeg"/><Relationship Id="rId9" Type="http://schemas.openxmlformats.org/officeDocument/2006/relationships/hyperlink" Target="http://images.google.com/imgres?imgurl=home.talkcity.com/spiritst/cpossehl/Ganesh1.gif&amp;imgrefurl=http://home.talkcity.com/spiritst/cpossehl/hindu_symbols.htm&amp;h=658&amp;w=484&amp;prev=/images?q=Hindu+symbols&amp;svnum=10&amp;hl=en&amp;lr=&amp;ie=UTF-8&amp;oe=UTF-8" TargetMode="External"/><Relationship Id="rId14" Type="http://schemas.openxmlformats.org/officeDocument/2006/relationships/image" Target="../media/image9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hyperlink" Target="http://images.google.com/imgres?imgurl=www.govst.edu/users/gbourge/syllabus/shiva.gif&amp;imgrefurl=http://www.govst.edu/users/gbourge/syllabus/ArtB.pg3.html&amp;h=368&amp;w=252&amp;prev=/images?q=Shiva&amp;start=20&amp;svnum=10&amp;hl=en&amp;lr=&amp;ie=UTF-8&amp;oe=UTF-8&amp;sa=N" TargetMode="External"/><Relationship Id="rId3" Type="http://schemas.openxmlformats.org/officeDocument/2006/relationships/hyperlink" Target="http://images.google.com/imgres?imgurl=www.hssworld.org/usa/dc/baudhik/symbols/images/om.gif&amp;imgrefurl=http://www.hssworld.org/usa/dc/baudhik/symbols/&amp;h=74&amp;w=58&amp;prev=/images?q=Hindu+symbols&amp;start=20&amp;svnum=10&amp;hl=en&amp;lr=&amp;ie=UTF-8&amp;oe=UTF-8&amp;sa=N" TargetMode="External"/><Relationship Id="rId7" Type="http://schemas.openxmlformats.org/officeDocument/2006/relationships/hyperlink" Target="http://images.google.com/imgres?imgurl=www.worldtrans.org/CyberSangha/BUD-HIND/SHIVA.GIF&amp;imgrefurl=http://www.worldtrans.org/CyberSangha/findex.html&amp;h=468&amp;w=400&amp;prev=/images?q=Shiva&amp;svnum=10&amp;hl=en&amp;lr=&amp;ie=UTF-8&amp;oe=UTF-8" TargetMode="External"/><Relationship Id="rId12" Type="http://schemas.openxmlformats.org/officeDocument/2006/relationships/image" Target="../media/image96.jpe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9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3.jpeg"/><Relationship Id="rId11" Type="http://schemas.openxmlformats.org/officeDocument/2006/relationships/hyperlink" Target="http://images.google.com/imgres?imgurl=www.chez.com/bharat/hindouisme/shiva.gif&amp;imgrefurl=http://www.chez.com/bharat/hindouisme/shiva.htm&amp;h=405&amp;w=300&amp;prev=/images?q=Shiva&amp;start=20&amp;svnum=10&amp;hl=en&amp;lr=&amp;ie=UTF-8&amp;oe=UTF-8&amp;sa=N" TargetMode="External"/><Relationship Id="rId5" Type="http://schemas.openxmlformats.org/officeDocument/2006/relationships/hyperlink" Target="http://images.google.com/imgres?imgurl=www.spiritualgate.sageweb.co.uk/logo_spiritualgate.gif&amp;imgrefurl=http://www.spiritualgate.sageweb.co.uk/flower_fairies_collection.htm&amp;h=54&amp;w=238&amp;prev=/images?q=Hindu+symbols&amp;start=40&amp;svnum=10&amp;hl=en&amp;lr=&amp;ie=UTF-8&amp;oe=UTF-8&amp;sa=N" TargetMode="External"/><Relationship Id="rId15" Type="http://schemas.openxmlformats.org/officeDocument/2006/relationships/hyperlink" Target="http://images.google.com/imgres?imgurl=www.arulboomi.com/images/shiva.jpg&amp;imgrefurl=http://www.arulboomi.com/&amp;h=143&amp;w=143&amp;prev=/images?q=Shiva&amp;start=20&amp;svnum=10&amp;hl=en&amp;lr=&amp;ie=UTF-8&amp;oe=UTF-8&amp;sa=N" TargetMode="External"/><Relationship Id="rId10" Type="http://schemas.openxmlformats.org/officeDocument/2006/relationships/image" Target="../media/image95.jpeg"/><Relationship Id="rId4" Type="http://schemas.openxmlformats.org/officeDocument/2006/relationships/image" Target="../media/image91.jpeg"/><Relationship Id="rId9" Type="http://schemas.openxmlformats.org/officeDocument/2006/relationships/hyperlink" Target="http://images.google.com/imgres?imgurl=karunaarts.com/Graphics%20used%20in%20Karuna%20site/Divine%20Beings_Color%20Port%20jpgs/shiva.jpg&amp;imgrefurl=http://karunaarts.com/DivineBeings_port.html&amp;h=216&amp;w=173&amp;prev=/images?q=Shiva&amp;svnum=10&amp;hl=en&amp;lr=&amp;ie=UTF-8&amp;oe=UTF-8" TargetMode="External"/><Relationship Id="rId14" Type="http://schemas.openxmlformats.org/officeDocument/2006/relationships/image" Target="../media/image9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png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1.bin"/><Relationship Id="rId39" Type="http://schemas.openxmlformats.org/officeDocument/2006/relationships/oleObject" Target="../embeddings/oleObject39.bin"/><Relationship Id="rId21" Type="http://schemas.openxmlformats.org/officeDocument/2006/relationships/image" Target="../media/image9.png"/><Relationship Id="rId34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13.png"/><Relationship Id="rId41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.png"/><Relationship Id="rId24" Type="http://schemas.openxmlformats.org/officeDocument/2006/relationships/oleObject" Target="../embeddings/oleObject38.bin"/><Relationship Id="rId32" Type="http://schemas.openxmlformats.org/officeDocument/2006/relationships/image" Target="../media/image15.png"/><Relationship Id="rId37" Type="http://schemas.openxmlformats.org/officeDocument/2006/relationships/image" Target="../media/image19.png"/><Relationship Id="rId40" Type="http://schemas.openxmlformats.org/officeDocument/2006/relationships/image" Target="../media/image21.png"/><Relationship Id="rId5" Type="http://schemas.openxmlformats.org/officeDocument/2006/relationships/audio" Target="../media/audio2.bin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28" Type="http://schemas.openxmlformats.org/officeDocument/2006/relationships/oleObject" Target="../embeddings/oleObject12.bin"/><Relationship Id="rId36" Type="http://schemas.openxmlformats.org/officeDocument/2006/relationships/image" Target="../media/image18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8.png"/><Relationship Id="rId31" Type="http://schemas.openxmlformats.org/officeDocument/2006/relationships/image" Target="../media/image14.png"/><Relationship Id="rId4" Type="http://schemas.openxmlformats.org/officeDocument/2006/relationships/audio" Target="../media/audio4.bin"/><Relationship Id="rId9" Type="http://schemas.openxmlformats.org/officeDocument/2006/relationships/image" Target="../media/image3.png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12.png"/><Relationship Id="rId30" Type="http://schemas.openxmlformats.org/officeDocument/2006/relationships/oleObject" Target="../embeddings/oleObject13.bin"/><Relationship Id="rId35" Type="http://schemas.openxmlformats.org/officeDocument/2006/relationships/oleObject" Target="../embeddings/oleObject14.bin"/><Relationship Id="rId8" Type="http://schemas.openxmlformats.org/officeDocument/2006/relationships/oleObject" Target="../embeddings/oleObject2.bin"/><Relationship Id="rId3" Type="http://schemas.openxmlformats.org/officeDocument/2006/relationships/audio" Target="../media/audio3.bin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33" Type="http://schemas.openxmlformats.org/officeDocument/2006/relationships/image" Target="../media/image16.png"/><Relationship Id="rId38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16224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5020" imgH="1529080" progId="Word.Document.8">
                  <p:embed/>
                </p:oleObj>
              </mc:Choice>
              <mc:Fallback>
                <p:oleObj name="Document" r:id="rId3" imgW="795020" imgH="15290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224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521575" y="0"/>
          <a:ext cx="1622425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891540" imgH="1958340" progId="Word.Document.8">
                  <p:embed/>
                </p:oleObj>
              </mc:Choice>
              <mc:Fallback>
                <p:oleObj name="Document" r:id="rId5" imgW="891540" imgH="19583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0"/>
                        <a:ext cx="1622425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0" y="3124200"/>
          <a:ext cx="1670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967740" imgH="2791460" progId="Word.Document.8">
                  <p:embed/>
                </p:oleObj>
              </mc:Choice>
              <mc:Fallback>
                <p:oleObj name="Document" r:id="rId7" imgW="967740" imgH="27914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4200"/>
                        <a:ext cx="167005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7543800" y="3581400"/>
          <a:ext cx="1600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688340" imgH="2181860" progId="Word.Document.8">
                  <p:embed/>
                </p:oleObj>
              </mc:Choice>
              <mc:Fallback>
                <p:oleObj name="Document" r:id="rId9" imgW="688340" imgH="21818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581400"/>
                        <a:ext cx="16002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600200" y="0"/>
          <a:ext cx="18065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789940" imgH="1363980" progId="Word.Document.8">
                  <p:embed/>
                </p:oleObj>
              </mc:Choice>
              <mc:Fallback>
                <p:oleObj name="Document" r:id="rId11" imgW="789940" imgH="13639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0"/>
                        <a:ext cx="180657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5943600" y="0"/>
          <a:ext cx="164623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688340" imgH="1775460" progId="Word.Document.8">
                  <p:embed/>
                </p:oleObj>
              </mc:Choice>
              <mc:Fallback>
                <p:oleObj name="Document" r:id="rId13" imgW="688340" imgH="177546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0"/>
                        <a:ext cx="1646238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676400" y="3200400"/>
          <a:ext cx="1752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5" imgW="612140" imgH="894080" progId="Word.Document.8">
                  <p:embed/>
                </p:oleObj>
              </mc:Choice>
              <mc:Fallback>
                <p:oleObj name="Document" r:id="rId15" imgW="612140" imgH="8940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00400"/>
                        <a:ext cx="1752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3352800" y="0"/>
          <a:ext cx="1778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7" imgW="508711" imgH="762502" progId="Word.Picture.8">
                  <p:embed/>
                </p:oleObj>
              </mc:Choice>
              <mc:Fallback>
                <p:oleObj name="Picture" r:id="rId17" imgW="508711" imgH="762502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0"/>
                        <a:ext cx="1778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5257800" y="3700463"/>
          <a:ext cx="2211388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9" imgW="688340" imgH="982980" progId="Word.Document.8">
                  <p:embed/>
                </p:oleObj>
              </mc:Choice>
              <mc:Fallback>
                <p:oleObj name="Document" r:id="rId19" imgW="688340" imgH="98298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00463"/>
                        <a:ext cx="2211388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3429000" y="3276600"/>
          <a:ext cx="1676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1" imgW="1069340" imgH="1303020" progId="Word.Document.8">
                  <p:embed/>
                </p:oleObj>
              </mc:Choice>
              <mc:Fallback>
                <p:oleObj name="Document" r:id="rId21" imgW="1069340" imgH="130302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1676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914400" y="2209800"/>
          <a:ext cx="1522413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3" imgW="886460" imgH="1313180" progId="Word.Document.8">
                  <p:embed/>
                </p:oleObj>
              </mc:Choice>
              <mc:Fallback>
                <p:oleObj name="Document" r:id="rId23" imgW="886460" imgH="131318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1522413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024938"/>
              </p:ext>
            </p:extLst>
          </p:nvPr>
        </p:nvGraphicFramePr>
        <p:xfrm>
          <a:off x="2843808" y="1791"/>
          <a:ext cx="1600200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5" imgW="795020" imgH="1005840" progId="Word.Document.8">
                  <p:embed/>
                </p:oleObj>
              </mc:Choice>
              <mc:Fallback>
                <p:oleObj name="Document" r:id="rId25" imgW="795020" imgH="100584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791"/>
                        <a:ext cx="1600200" cy="202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4038600" y="533400"/>
          <a:ext cx="1466850" cy="27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7" imgW="1615916" imgH="2987552" progId="Word.Picture.8">
                  <p:embed/>
                </p:oleObj>
              </mc:Choice>
              <mc:Fallback>
                <p:oleObj name="Picture" r:id="rId27" imgW="1615916" imgH="2987552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"/>
                        <a:ext cx="1466850" cy="271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1476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1387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38" name="Object 15"/>
          <p:cNvGraphicFramePr>
            <a:graphicFrameLocks noChangeAspect="1"/>
          </p:cNvGraphicFramePr>
          <p:nvPr/>
        </p:nvGraphicFramePr>
        <p:xfrm>
          <a:off x="3810000" y="4343400"/>
          <a:ext cx="18684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2" imgW="1343660" imgH="1808480" progId="Word.Document.8">
                  <p:embed/>
                </p:oleObj>
              </mc:Choice>
              <mc:Fallback>
                <p:oleObj name="Document" r:id="rId32" imgW="1343660" imgH="180848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18684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810000"/>
            <a:ext cx="1403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0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476500"/>
            <a:ext cx="1257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153400" y="76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160a</a:t>
            </a:r>
          </a:p>
        </p:txBody>
      </p:sp>
      <p:graphicFrame>
        <p:nvGraphicFramePr>
          <p:cNvPr id="514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137581"/>
              </p:ext>
            </p:extLst>
          </p:nvPr>
        </p:nvGraphicFramePr>
        <p:xfrm>
          <a:off x="18713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6" imgW="906780" imgH="894080" progId="Word.Document.8">
                  <p:embed/>
                </p:oleObj>
              </mc:Choice>
              <mc:Fallback>
                <p:oleObj name="Document" r:id="rId36" imgW="906780" imgH="89408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3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CC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5F5F5F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2" name="AutoShape 22">
            <a:hlinkClick r:id="" action="ppaction://noaction">
              <a:snd r:embed="rId38" name="WHOOSH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467544" y="1628800"/>
            <a:ext cx="7772400" cy="2895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903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Binner Gothic"/>
                <a:ea typeface="Binner Gothic"/>
                <a:cs typeface="Binner Gothic"/>
              </a:rPr>
              <a:t>外邦宗教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8099" dir="2700000" sy="50000" rotWithShape="0">
                  <a:srgbClr val="875B0D">
                    <a:alpha val="74997"/>
                  </a:srgbClr>
                </a:outerShdw>
              </a:effectLst>
              <a:latin typeface="Binner Gothic"/>
              <a:ea typeface="Binner Gothic"/>
              <a:cs typeface="Binner Gothic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</a:t>
            </a:r>
            <a:r>
              <a: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新加坡神学院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• 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0" y="0"/>
          <a:ext cx="4267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78840" imgH="1907540" progId="Word.Document.8">
                  <p:embed/>
                </p:oleObj>
              </mc:Choice>
              <mc:Fallback>
                <p:oleObj name="Document" r:id="rId3" imgW="878840" imgH="19075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267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181100" y="609600"/>
            <a:ext cx="61341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glow rad="241300">
                    <a:schemeClr val="bg2">
                      <a:alpha val="75000"/>
                    </a:schemeClr>
                  </a:glow>
                  <a:outerShdw blurRad="63500" dist="563972" dir="14049741" sx="125000" sy="125000" algn="tl" rotWithShape="0">
                    <a:srgbClr val="C7DFD3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迦南人的主神</a:t>
            </a:r>
            <a:endParaRPr lang="en-US" sz="44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glow rad="241300">
                  <a:schemeClr val="bg2">
                    <a:alpha val="75000"/>
                  </a:schemeClr>
                </a:glow>
                <a:outerShdw blurRad="63500" dist="563972" dir="14049741" sx="125000" sy="125000" algn="tl" rotWithShape="0">
                  <a:srgbClr val="C7DFD3">
                    <a:alpha val="7499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219610" y="2121494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cs typeface="Arial" charset="0"/>
              </a:rPr>
              <a:t>主</a:t>
            </a:r>
            <a:r>
              <a:rPr 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cs typeface="Arial" charset="0"/>
              </a:rPr>
              <a:t>, </a:t>
            </a:r>
            <a:r>
              <a:rPr lang="zh-CN" alt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cs typeface="Arial" charset="0"/>
              </a:rPr>
              <a:t>主人</a:t>
            </a:r>
            <a:r>
              <a:rPr 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cs typeface="Arial" charset="0"/>
              </a:rPr>
              <a:t>, </a:t>
            </a:r>
            <a:r>
              <a:rPr lang="zh-CN" alt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cs typeface="Arial" charset="0"/>
              </a:rPr>
              <a:t>拥有者</a:t>
            </a:r>
            <a:endParaRPr lang="en-US" sz="2800" b="1" dirty="0">
              <a:solidFill>
                <a:srgbClr val="FFFF00"/>
              </a:solidFill>
              <a:effectLst>
                <a:glow rad="254000">
                  <a:schemeClr val="bg2">
                    <a:alpha val="75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247846" y="2616893"/>
            <a:ext cx="487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腓尼基人和迦南人的主要神明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218749" y="3169412"/>
            <a:ext cx="4876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被摩特</a:t>
            </a:r>
            <a:r>
              <a:rPr lang="en-SG" altLang="zh-CN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(Mot)</a:t>
            </a:r>
            <a:r>
              <a:rPr lang="zh-CN" alt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杀死</a:t>
            </a:r>
            <a:r>
              <a:rPr 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 &amp; </a:t>
            </a:r>
          </a:p>
          <a:p>
            <a:pPr algn="ctr"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安娜特 </a:t>
            </a:r>
            <a:r>
              <a:rPr lang="en-SG" altLang="zh-CN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(</a:t>
            </a:r>
            <a:r>
              <a:rPr lang="en-US" b="1" dirty="0" err="1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Anath</a:t>
            </a:r>
            <a:r>
              <a:rPr 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) </a:t>
            </a:r>
            <a:r>
              <a:rPr lang="zh-CN" altLang="en-US" sz="2800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使他复活</a:t>
            </a:r>
            <a:endParaRPr lang="en-US" b="1" dirty="0">
              <a:solidFill>
                <a:srgbClr val="FFFF00"/>
              </a:solidFill>
              <a:effectLst>
                <a:glow rad="254000">
                  <a:schemeClr val="bg2">
                    <a:alpha val="75000"/>
                  </a:schemeClr>
                </a:glo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302711" y="4061964"/>
            <a:ext cx="4819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在摩押的高岗受崇拜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 (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民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 22:41)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191000" y="1219200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大地之王子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生育之神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天地之主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雷和闪电之神，等等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160d</a:t>
            </a:r>
          </a:p>
        </p:txBody>
      </p:sp>
      <p:sp>
        <p:nvSpPr>
          <p:cNvPr id="33802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4682926"/>
            <a:ext cx="7772400" cy="1905000"/>
          </a:xfrm>
        </p:spPr>
        <p:txBody>
          <a:bodyPr/>
          <a:lstStyle/>
          <a:p>
            <a:r>
              <a:rPr lang="zh-CN" altLang="en-US" sz="1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巴力</a:t>
            </a:r>
            <a:endParaRPr lang="en-US" sz="150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utoUpdateAnimBg="0"/>
      <p:bldP spid="38918" grpId="0" autoUpdateAnimBg="0"/>
      <p:bldP spid="38919" grpId="0" autoUpdateAnimBg="0"/>
      <p:bldP spid="38920" grpId="0" autoUpdateAnimBg="0"/>
      <p:bldP spid="3892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773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1336675" y="44450"/>
            <a:ext cx="7772400" cy="1143000"/>
          </a:xfrm>
        </p:spPr>
        <p:txBody>
          <a:bodyPr/>
          <a:lstStyle/>
          <a:p>
            <a:r>
              <a:rPr lang="zh-CN" altLang="en-US" sz="8000" dirty="0">
                <a:latin typeface="Arial" charset="0"/>
                <a:ea typeface="ＭＳ Ｐゴシック" charset="0"/>
              </a:rPr>
              <a:t>巴力之周期</a:t>
            </a:r>
            <a:endParaRPr lang="en-US" sz="8000" dirty="0">
              <a:latin typeface="Arial" charset="0"/>
              <a:ea typeface="ＭＳ Ｐゴシック" charset="0"/>
            </a:endParaRPr>
          </a:p>
        </p:txBody>
      </p:sp>
      <p:pic>
        <p:nvPicPr>
          <p:cNvPr id="9523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813"/>
            <a:ext cx="9159875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-88881" y="6146140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冬天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67303" y="6146140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春天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223487" y="6146140"/>
            <a:ext cx="1636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夏天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887783" y="6146140"/>
            <a:ext cx="1636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冬天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43967" y="6146140"/>
            <a:ext cx="1636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春天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91639" y="6146140"/>
            <a:ext cx="1384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秋天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pic>
        <p:nvPicPr>
          <p:cNvPr id="95242" name="Picture 31" descr="eyptian god adopted by pho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 descr="eyptian god adopted by pho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419" y="4944269"/>
            <a:ext cx="7683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 descr="eyptian god adopted by pho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625850"/>
            <a:ext cx="792163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byblos goddes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625850"/>
            <a:ext cx="7620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7041" y="4124074"/>
            <a:ext cx="14677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摩特杀死巴力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835150" y="2948843"/>
            <a:ext cx="1619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巴力复活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18" name="Striped Right Arrow 17"/>
          <p:cNvSpPr/>
          <p:nvPr/>
        </p:nvSpPr>
        <p:spPr bwMode="auto">
          <a:xfrm rot="19408674">
            <a:off x="1092200" y="4752975"/>
            <a:ext cx="977900" cy="484188"/>
          </a:xfrm>
          <a:prstGeom prst="stripedRightArrow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pitchFamily="-105" charset="0"/>
            </a:endParaRPr>
          </a:p>
        </p:txBody>
      </p:sp>
      <p:pic>
        <p:nvPicPr>
          <p:cNvPr id="20" name="Picture 31" descr="eyptian god adopted by pho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0619" y="5036344"/>
            <a:ext cx="7683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1" descr="eyptian god adopted by pho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3716338"/>
            <a:ext cx="7921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byblos goddes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3716338"/>
            <a:ext cx="7620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triped Right Arrow 24"/>
          <p:cNvSpPr/>
          <p:nvPr/>
        </p:nvSpPr>
        <p:spPr bwMode="auto">
          <a:xfrm rot="19408674">
            <a:off x="6881813" y="4845050"/>
            <a:ext cx="979487" cy="484188"/>
          </a:xfrm>
          <a:prstGeom prst="stripedRightArrow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pitchFamily="-105" charset="0"/>
            </a:endParaRPr>
          </a:p>
        </p:txBody>
      </p:sp>
      <p:sp>
        <p:nvSpPr>
          <p:cNvPr id="19" name="Striped Right Arrow 18"/>
          <p:cNvSpPr/>
          <p:nvPr/>
        </p:nvSpPr>
        <p:spPr bwMode="auto">
          <a:xfrm rot="1576156">
            <a:off x="3076575" y="5183188"/>
            <a:ext cx="3155950" cy="484187"/>
          </a:xfrm>
          <a:prstGeom prst="stripedRightArrow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pitchFamily="-105" charset="0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661C7324-8B84-456D-9D06-514FEE5D6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803" y="4374791"/>
            <a:ext cx="14677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摩特杀死巴力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13FCC649-D327-4C0E-804D-4E22EC7BB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526" y="3098730"/>
            <a:ext cx="1619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巴力复活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10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773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 descr="harv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2971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ba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85800"/>
            <a:ext cx="1514475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352800" y="76200"/>
            <a:ext cx="25146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ea typeface="ＭＳ Ｐゴシック" charset="0"/>
              </a:rPr>
              <a:t>宗教</a:t>
            </a:r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39418" y="3959225"/>
            <a:ext cx="7647382" cy="5334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buFont typeface="Wingdings" pitchFamily="-105" charset="2"/>
              <a:buNone/>
              <a:defRPr/>
            </a:pPr>
            <a:r>
              <a:rPr lang="zh-CN" altLang="en-US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alibri" panose="020F0502020204030204" pitchFamily="34" charset="0"/>
              </a:rPr>
              <a:t>冬天，摩特</a:t>
            </a:r>
            <a:r>
              <a:rPr lang="en-US" sz="2800" dirty="0">
                <a:solidFill>
                  <a:srgbClr val="FFFF00"/>
                </a:solidFill>
                <a:ea typeface="Times New Roman" pitchFamily="-105" charset="0"/>
              </a:rPr>
              <a:t> (</a:t>
            </a:r>
            <a:r>
              <a:rPr lang="zh-CN" altLang="en-US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死亡</a:t>
            </a:r>
            <a:r>
              <a:rPr lang="en-US" sz="2800" dirty="0">
                <a:solidFill>
                  <a:srgbClr val="FFFF00"/>
                </a:solidFill>
                <a:ea typeface="Times New Roman" pitchFamily="-105" charset="0"/>
              </a:rPr>
              <a:t>)</a:t>
            </a:r>
            <a:r>
              <a:rPr lang="zh-CN" altLang="en-US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被巴力</a:t>
            </a:r>
            <a:r>
              <a:rPr lang="en-SG" altLang="zh-CN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(</a:t>
            </a:r>
            <a:r>
              <a:rPr lang="zh-CN" altLang="en-US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生命</a:t>
            </a:r>
            <a:r>
              <a:rPr lang="en-SG" altLang="zh-CN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)</a:t>
            </a:r>
            <a:r>
              <a:rPr lang="zh-CN" altLang="en-US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在春天打败</a:t>
            </a:r>
            <a:endParaRPr lang="en-US" sz="2800" dirty="0">
              <a:solidFill>
                <a:srgbClr val="FFFF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6086" name="Picture 6" descr="que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4400"/>
            <a:ext cx="2971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8610600" y="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90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219200" y="762000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3366FF"/>
              </a:buClr>
              <a:buSzPct val="80000"/>
              <a:buFont typeface="Wingdings" charset="0"/>
              <a:buNone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巴力生殖周期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巴力史诗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lang="en-US" sz="3200" b="1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endParaRPr lang="en-US" sz="3200" dirty="0">
              <a:solidFill>
                <a:srgbClr val="FFFFFF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23850" y="4648200"/>
            <a:ext cx="53149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庙妓和宗教敬拜中的性交</a:t>
            </a:r>
            <a:endParaRPr lang="en-SG" altLang="zh-CN" sz="3200" b="1" dirty="0">
              <a:solidFill>
                <a:srgbClr val="FFFF00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eaLnBrk="1" hangingPunct="1"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仪式使巴力在春天复活</a:t>
            </a:r>
            <a:endParaRPr lang="en-US" sz="3200" b="1" dirty="0">
              <a:solidFill>
                <a:srgbClr val="FFFF00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1447800" y="3276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H="1" flipV="1">
            <a:off x="7924800" y="3276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rot="16200000" flipH="1">
            <a:off x="4610100" y="800100"/>
            <a:ext cx="0" cy="617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autoUpdateAnimBg="0"/>
      <p:bldP spid="46089" grpId="0" autoUpdateAnimBg="0"/>
      <p:bldP spid="46090" grpId="0" animBg="1"/>
      <p:bldP spid="46091" grpId="0" animBg="1"/>
      <p:bldP spid="460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8"/>
          <p:cNvSpPr>
            <a:spLocks noChangeArrowheads="1"/>
          </p:cNvSpPr>
          <p:nvPr/>
        </p:nvSpPr>
        <p:spPr bwMode="auto">
          <a:xfrm>
            <a:off x="5791200" y="0"/>
            <a:ext cx="35052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97282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91200" cy="21336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zh-CN" altLang="en-US" sz="5400" dirty="0">
                <a:solidFill>
                  <a:schemeClr val="tx1"/>
                </a:solidFill>
                <a:effectLst>
                  <a:glow rad="241300">
                    <a:schemeClr val="bg2">
                      <a:alpha val="91000"/>
                    </a:schemeClr>
                  </a:glow>
                </a:effectLst>
                <a:ea typeface="+mn-ea"/>
              </a:rPr>
              <a:t>献儿童为祭给巴力</a:t>
            </a:r>
            <a:endParaRPr lang="en-US" sz="5400" dirty="0">
              <a:solidFill>
                <a:schemeClr val="tx1"/>
              </a:solidFill>
              <a:effectLst>
                <a:glow rad="241300">
                  <a:schemeClr val="bg2">
                    <a:alpha val="91000"/>
                  </a:schemeClr>
                </a:glow>
              </a:effectLst>
              <a:ea typeface="+mn-ea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850976"/>
            <a:ext cx="5683696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05" charset="2"/>
              <a:buChar char="l"/>
              <a:defRPr/>
            </a:pPr>
            <a:r>
              <a:rPr lang="zh-CN" altLang="en-US" sz="3600" dirty="0">
                <a:effectLst>
                  <a:glow rad="241300">
                    <a:schemeClr val="bg2">
                      <a:alpha val="91000"/>
                    </a:schemeClr>
                  </a:glow>
                </a:effectLst>
                <a:ea typeface="+mn-ea"/>
              </a:rPr>
              <a:t>在崇拜中，活生生的婴儿被摆放在烫烧的巴力神像手中</a:t>
            </a:r>
            <a:r>
              <a:rPr lang="en-US" sz="3600" dirty="0">
                <a:effectLst>
                  <a:glow rad="241300">
                    <a:schemeClr val="bg2">
                      <a:alpha val="91000"/>
                    </a:schemeClr>
                  </a:glow>
                </a:effectLst>
                <a:ea typeface="+mn-ea"/>
              </a:rPr>
              <a:t>.  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Char char="l"/>
              <a:defRPr/>
            </a:pPr>
            <a:r>
              <a:rPr lang="zh-CN" altLang="en-US" sz="3600" dirty="0">
                <a:effectLst>
                  <a:glow rad="241300">
                    <a:schemeClr val="bg2">
                      <a:alpha val="91000"/>
                    </a:schemeClr>
                  </a:glow>
                </a:effectLst>
                <a:ea typeface="+mn-ea"/>
              </a:rPr>
              <a:t>他们死后被推入底部的洞中</a:t>
            </a:r>
            <a:r>
              <a:rPr lang="en-US" sz="3600" dirty="0">
                <a:effectLst>
                  <a:glow rad="241300">
                    <a:schemeClr val="bg2">
                      <a:alpha val="91000"/>
                    </a:schemeClr>
                  </a:glow>
                </a:effectLst>
                <a:ea typeface="+mn-ea"/>
              </a:rPr>
              <a:t>.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Text Box 5"/>
          <p:cNvSpPr txBox="1">
            <a:spLocks noChangeArrowheads="1"/>
          </p:cNvSpPr>
          <p:nvPr/>
        </p:nvSpPr>
        <p:spPr bwMode="auto">
          <a:xfrm>
            <a:off x="86868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20945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agonPries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0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1219200" y="609600"/>
            <a:ext cx="63627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blurRad="63500" dist="563972" dir="14049741" sx="125000" sy="125000" algn="tl" rotWithShape="0">
                    <a:srgbClr val="C7DFD3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非利士人的主神</a:t>
            </a:r>
            <a:endParaRPr lang="en-US" sz="44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blurRad="63500" dist="563972" dir="14049741" sx="125000" sy="125000" algn="tl" rotWithShape="0">
                  <a:srgbClr val="C7DFD3">
                    <a:alpha val="7499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671441" y="1220240"/>
            <a:ext cx="443706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希伯来词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  <a:t> “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  <a:t>dag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  <a:t>” (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鱼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  <a:t>):  </a:t>
            </a:r>
          </a:p>
          <a:p>
            <a:pPr algn="ctr">
              <a:spcBef>
                <a:spcPts val="600"/>
              </a:spcBef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鱼背人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648200" y="2162175"/>
            <a:ext cx="443706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希伯来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/</a:t>
            </a: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阿卡德词 </a:t>
            </a:r>
            <a:r>
              <a:rPr lang="fr-FR" altLang="ja-JP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‘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dagan</a:t>
            </a:r>
            <a:r>
              <a:rPr lang="fr-FR" altLang="ja-JP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’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  </a:t>
            </a:r>
          </a:p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(</a:t>
            </a: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谷类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): </a:t>
            </a: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谷类之神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bg2">
                    <a:alpha val="75000"/>
                  </a:schemeClr>
                </a:glo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659313" y="3103563"/>
            <a:ext cx="4437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上半身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: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人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; </a:t>
            </a:r>
            <a:b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背部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: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鱼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654550" y="4046538"/>
            <a:ext cx="443706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在迦萨的神庙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, </a:t>
            </a: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等等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. </a:t>
            </a:r>
          </a:p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(</a:t>
            </a: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士师记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21, 23)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bg2">
                    <a:alpha val="75000"/>
                  </a:schemeClr>
                </a:glow>
              </a:effectLst>
              <a:ea typeface="SimSun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160d</a:t>
            </a:r>
          </a:p>
        </p:txBody>
      </p:sp>
      <p:sp>
        <p:nvSpPr>
          <p:cNvPr id="35849" name="Rectangle 10"/>
          <p:cNvSpPr>
            <a:spLocks noGrp="1" noChangeArrowheads="1"/>
          </p:cNvSpPr>
          <p:nvPr>
            <p:ph type="title"/>
          </p:nvPr>
        </p:nvSpPr>
        <p:spPr>
          <a:xfrm>
            <a:off x="-228600" y="4648200"/>
            <a:ext cx="9372600" cy="2209800"/>
          </a:xfrm>
        </p:spPr>
        <p:txBody>
          <a:bodyPr/>
          <a:lstStyle/>
          <a:p>
            <a:r>
              <a:rPr lang="zh-CN" altLang="en-US" sz="1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大滚</a:t>
            </a:r>
            <a:endParaRPr lang="en-US" sz="150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utoUpdateAnimBg="0"/>
      <p:bldP spid="40965" grpId="0" autoUpdateAnimBg="0"/>
      <p:bldP spid="40967" grpId="0" autoUpdateAnimBg="0"/>
      <p:bldP spid="4096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lum bright="-30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tistik" charset="0"/>
                <a:ea typeface="ＭＳ Ｐゴシック" charset="0"/>
              </a:rPr>
              <a:t>埃及诸神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9144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522E71-A6E2-46C7-BCC4-0B59F82E0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09" y="1196752"/>
            <a:ext cx="8479463" cy="4292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56769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blurRad="63500" dist="563972" dir="14049741" sx="125000" sy="125000" algn="tl" rotWithShape="0">
                    <a:srgbClr val="C7DFD3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埃及的主神</a:t>
            </a:r>
            <a:endParaRPr lang="en-US" sz="44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blurRad="63500" dist="563972" dir="14049741" sx="125000" sy="125000" algn="tl" rotWithShape="0">
                  <a:srgbClr val="C7DFD3">
                    <a:alpha val="7499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565650" y="1752600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800" b="1" dirty="0">
                <a:cs typeface="Arial" charset="0"/>
              </a:rPr>
              <a:t>'</a:t>
            </a:r>
            <a:r>
              <a:rPr lang="zh-CN" altLang="en-US" sz="2800" b="1" dirty="0">
                <a:cs typeface="Arial" charset="0"/>
              </a:rPr>
              <a:t>众神之王</a:t>
            </a:r>
            <a:r>
              <a:rPr lang="fr-FR" sz="2800" b="1" dirty="0">
                <a:cs typeface="Arial" charset="0"/>
              </a:rPr>
              <a:t>'</a:t>
            </a:r>
            <a:r>
              <a:rPr lang="en-GB" sz="2800" b="1" dirty="0">
                <a:cs typeface="Arial" charset="0"/>
              </a:rPr>
              <a:t> </a:t>
            </a:r>
            <a:endParaRPr lang="en-US" sz="1100" b="1" dirty="0">
              <a:cs typeface="Arial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572000" y="2346325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cs typeface="Arial" charset="0"/>
              </a:rPr>
              <a:t>羊首人</a:t>
            </a:r>
            <a:endParaRPr lang="en-US" sz="11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572000" y="2955925"/>
            <a:ext cx="4572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cs typeface="Arial" charset="0"/>
              </a:rPr>
              <a:t>穿戴鸵鸟羽毛帽子</a:t>
            </a:r>
            <a:br>
              <a:rPr lang="en-GB" sz="2800" b="1" dirty="0">
                <a:cs typeface="Arial" charset="0"/>
              </a:rPr>
            </a:br>
            <a:endParaRPr lang="en-US" sz="1100" b="1" dirty="0">
              <a:cs typeface="Arial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572000" y="3565525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cs typeface="Arial" charset="0"/>
              </a:rPr>
              <a:t>后被称为阿蒙拉 </a:t>
            </a:r>
            <a:r>
              <a:rPr lang="en-SG" altLang="zh-CN" sz="1800" b="1" dirty="0">
                <a:solidFill>
                  <a:srgbClr val="FFFF00"/>
                </a:solidFill>
                <a:cs typeface="Arial" charset="0"/>
              </a:rPr>
              <a:t>(</a:t>
            </a:r>
            <a:r>
              <a:rPr lang="en-SG" altLang="zh-CN" sz="1800" b="1" dirty="0" err="1">
                <a:solidFill>
                  <a:srgbClr val="FFFF00"/>
                </a:solidFill>
                <a:cs typeface="Arial" charset="0"/>
              </a:rPr>
              <a:t>Amun</a:t>
            </a:r>
            <a:r>
              <a:rPr lang="en-SG" altLang="zh-CN" sz="1800" b="1" dirty="0">
                <a:solidFill>
                  <a:srgbClr val="FFFF00"/>
                </a:solidFill>
                <a:cs typeface="Arial" charset="0"/>
              </a:rPr>
              <a:t>-Ra)</a:t>
            </a:r>
            <a:endParaRPr lang="en-US" sz="18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8205788" y="76200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5029200"/>
            <a:ext cx="8915400" cy="1143000"/>
          </a:xfrm>
        </p:spPr>
        <p:txBody>
          <a:bodyPr/>
          <a:lstStyle/>
          <a:p>
            <a:r>
              <a:rPr lang="zh-CN" altLang="en-US" sz="2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阿蒙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utoUpdateAnimBg="0"/>
      <p:bldP spid="45062" grpId="0" autoUpdateAnimBg="0"/>
      <p:bldP spid="45063" grpId="0" autoUpdateAnimBg="0"/>
      <p:bldP spid="4506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205788" y="76200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160e</a:t>
            </a:r>
          </a:p>
        </p:txBody>
      </p:sp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3352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Artistik"/>
                <a:ea typeface="Artistik"/>
                <a:cs typeface="Artistik"/>
              </a:rPr>
              <a:t>相似的神</a:t>
            </a:r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blurRad="63500" dist="53882" dir="2700000" algn="ctr" rotWithShape="0">
                  <a:srgbClr val="C0C0C0">
                    <a:alpha val="74997"/>
                  </a:srgbClr>
                </a:outerShdw>
              </a:effectLst>
              <a:latin typeface="Artistik"/>
              <a:ea typeface="Artistik"/>
              <a:cs typeface="Artisti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67482-ED25-4789-8F6A-F9BCD4E73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520" y="865396"/>
            <a:ext cx="5136516" cy="5992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B40A9E-9477-4BE2-A034-ACEF50F00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283" y="1052736"/>
            <a:ext cx="4262487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lum bright="-60000"/>
          </a:blip>
          <a:srcRect/>
          <a:stretch>
            <a:fillRect/>
          </a:stretch>
        </p:blipFill>
        <p:spPr bwMode="auto">
          <a:xfrm>
            <a:off x="4498975" y="533400"/>
            <a:ext cx="39687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  <a:effectLst/>
        </p:spPr>
        <p:txBody>
          <a:bodyPr/>
          <a:lstStyle/>
          <a:p>
            <a:pPr algn="l"/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外邦神类似人类</a:t>
            </a: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: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28600" y="30480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buFontTx/>
              <a:buChar char="•"/>
              <a:defRPr/>
            </a:pPr>
            <a:r>
              <a:rPr lang="zh-CN" altLang="en-US" sz="3200" dirty="0">
                <a:latin typeface="Arial"/>
                <a:ea typeface="ＭＳ Ｐゴシック" pitchFamily="-112" charset="-128"/>
                <a:cs typeface="Arial"/>
              </a:rPr>
              <a:t>经历人的七情六欲：妒忌、愤怒、情欲、等等。</a:t>
            </a:r>
            <a:endParaRPr lang="en-US" sz="3200" dirty="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28600" y="22098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buFontTx/>
              <a:buChar char="•"/>
              <a:defRPr/>
            </a:pPr>
            <a:r>
              <a:rPr lang="zh-CN" altLang="en-US" sz="3200" dirty="0">
                <a:latin typeface="Arial"/>
                <a:ea typeface="ＭＳ Ｐゴシック" pitchFamily="-112" charset="-128"/>
                <a:cs typeface="Arial"/>
              </a:rPr>
              <a:t>享用美食</a:t>
            </a:r>
            <a:r>
              <a:rPr lang="en-US" sz="3200" dirty="0">
                <a:latin typeface="Arial"/>
                <a:ea typeface="ＭＳ Ｐゴシック" pitchFamily="-112" charset="-128"/>
                <a:cs typeface="Arial"/>
              </a:rPr>
              <a:t> – </a:t>
            </a:r>
            <a:r>
              <a:rPr lang="zh-CN" altLang="en-US" sz="3200" dirty="0">
                <a:latin typeface="Arial"/>
                <a:ea typeface="ＭＳ Ｐゴシック" pitchFamily="-112" charset="-128"/>
                <a:cs typeface="Arial"/>
              </a:rPr>
              <a:t>甚至酒醉</a:t>
            </a:r>
            <a:r>
              <a:rPr lang="en-US" sz="3200" dirty="0">
                <a:latin typeface="Arial"/>
                <a:ea typeface="ＭＳ Ｐゴシック" pitchFamily="-112" charset="-128"/>
                <a:cs typeface="Arial"/>
              </a:rPr>
              <a:t>!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28600" y="3933035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buFontTx/>
              <a:buChar char="•"/>
              <a:defRPr/>
            </a:pPr>
            <a:r>
              <a:rPr lang="zh-CN" altLang="en-US" sz="3200" dirty="0">
                <a:latin typeface="Arial"/>
                <a:ea typeface="ＭＳ Ｐゴシック" pitchFamily="-112" charset="-128"/>
                <a:cs typeface="Arial"/>
              </a:rPr>
              <a:t>他们之间有争执和争斗</a:t>
            </a:r>
            <a:endParaRPr lang="en-US" sz="3200" dirty="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28600" y="4753765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buFontTx/>
              <a:buChar char="•"/>
              <a:defRPr/>
            </a:pPr>
            <a:r>
              <a:rPr lang="zh-CN" altLang="en-US" sz="3200" dirty="0">
                <a:latin typeface="Arial"/>
                <a:ea typeface="ＭＳ Ｐゴシック" pitchFamily="-112" charset="-128"/>
                <a:cs typeface="Arial"/>
              </a:rPr>
              <a:t>有不同的能力，但没有任何一位是无所不能</a:t>
            </a:r>
            <a:endParaRPr lang="en-US" sz="3200" dirty="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28600" y="57912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buFontTx/>
              <a:buChar char="•"/>
              <a:defRPr/>
            </a:pPr>
            <a:r>
              <a:rPr lang="zh-CN" altLang="en-US" sz="3200" dirty="0">
                <a:latin typeface="Arial"/>
                <a:ea typeface="ＭＳ Ｐゴシック" pitchFamily="-112" charset="-128"/>
                <a:cs typeface="Arial"/>
              </a:rPr>
              <a:t>可能会死亡并重新复活</a:t>
            </a:r>
            <a:endParaRPr lang="en-US" sz="3200" dirty="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8205788" y="76200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160e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4478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拥有家庭并可以生育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57" grpId="0" autoUpdateAnimBg="0"/>
      <p:bldP spid="49158" grpId="0" autoUpdateAnimBg="0"/>
      <p:bldP spid="49159" grpId="0" autoUpdateAnimBg="0"/>
      <p:bldP spid="49160" grpId="0" autoUpdateAnimBg="0"/>
      <p:bldP spid="49161" grpId="0" autoUpdateAnimBg="0"/>
      <p:bldP spid="1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90678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人</a:t>
            </a:r>
            <a:r>
              <a:rPr lang="en-US" altLang="zh-CN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-</a:t>
            </a:r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动物型态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graphicFrame>
        <p:nvGraphicFramePr>
          <p:cNvPr id="51205" name="Object 2"/>
          <p:cNvGraphicFramePr>
            <a:graphicFrameLocks noChangeAspect="1"/>
          </p:cNvGraphicFramePr>
          <p:nvPr/>
        </p:nvGraphicFramePr>
        <p:xfrm>
          <a:off x="7162800" y="4114800"/>
          <a:ext cx="121602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164336" imgH="2115312" progId="Word.Document.8">
                  <p:embed/>
                </p:oleObj>
              </mc:Choice>
              <mc:Fallback>
                <p:oleObj name="Document" r:id="rId3" imgW="1164336" imgH="211531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114800"/>
                        <a:ext cx="1216025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95400"/>
            <a:ext cx="12398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33400" y="4267200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4963" indent="-3349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2800" dirty="0">
                <a:cs typeface="Arial" charset="0"/>
              </a:rPr>
              <a:t>拉</a:t>
            </a:r>
            <a:r>
              <a:rPr lang="en-US" sz="2800" dirty="0">
                <a:cs typeface="Arial" charset="0"/>
              </a:rPr>
              <a:t> (</a:t>
            </a:r>
            <a:r>
              <a:rPr lang="zh-TW" altLang="en-US" sz="2800" dirty="0">
                <a:cs typeface="Arial" charset="0"/>
              </a:rPr>
              <a:t>鷲</a:t>
            </a:r>
            <a:r>
              <a:rPr lang="zh-CN" altLang="en-US" sz="2800" dirty="0">
                <a:cs typeface="Arial" charset="0"/>
              </a:rPr>
              <a:t>首</a:t>
            </a:r>
            <a:r>
              <a:rPr lang="en-US" sz="2800" dirty="0">
                <a:cs typeface="Arial" charset="0"/>
              </a:rPr>
              <a:t>)</a:t>
            </a:r>
            <a:endParaRPr lang="en-US" dirty="0">
              <a:cs typeface="Arial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657600" y="6257925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4963" indent="-3349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buFontTx/>
              <a:buChar char="•"/>
            </a:pPr>
            <a:r>
              <a:rPr lang="zh-CN" altLang="en-US" sz="2800" dirty="0">
                <a:cs typeface="Arial" charset="0"/>
              </a:rPr>
              <a:t>阿努比斯</a:t>
            </a:r>
            <a:r>
              <a:rPr lang="en-US" sz="2800" dirty="0">
                <a:cs typeface="Arial" charset="0"/>
              </a:rPr>
              <a:t> (</a:t>
            </a:r>
            <a:r>
              <a:rPr lang="zh-TW" altLang="en-US" sz="2800" dirty="0">
                <a:cs typeface="Arial" charset="0"/>
              </a:rPr>
              <a:t>狐狼</a:t>
            </a:r>
            <a:r>
              <a:rPr lang="zh-CN" altLang="en-US" sz="2800" dirty="0">
                <a:cs typeface="Arial" charset="0"/>
              </a:rPr>
              <a:t>首</a:t>
            </a:r>
            <a:r>
              <a:rPr lang="en-US" sz="2800" dirty="0">
                <a:cs typeface="Arial" charset="0"/>
              </a:rPr>
              <a:t>)</a:t>
            </a:r>
            <a:endParaRPr lang="en-US" dirty="0">
              <a:cs typeface="Arial" charset="0"/>
            </a:endParaRPr>
          </a:p>
        </p:txBody>
      </p:sp>
      <p:pic>
        <p:nvPicPr>
          <p:cNvPr id="51209" name="Picture 9" descr="DagonPriest"/>
          <p:cNvPicPr>
            <a:picLocks noChangeAspect="1" noChangeArrowheads="1"/>
          </p:cNvPicPr>
          <p:nvPr/>
        </p:nvPicPr>
        <p:blipFill>
          <a:blip r:embed="rId6" cstate="screen">
            <a:lum bright="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1066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11477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11" name="Object 3"/>
          <p:cNvGraphicFramePr>
            <a:graphicFrameLocks noChangeAspect="1"/>
          </p:cNvGraphicFramePr>
          <p:nvPr/>
        </p:nvGraphicFramePr>
        <p:xfrm>
          <a:off x="5565775" y="2971800"/>
          <a:ext cx="113982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1793240" imgH="3337560" progId="Word.Document.8">
                  <p:embed/>
                </p:oleObj>
              </mc:Choice>
              <mc:Fallback>
                <p:oleObj name="Document" r:id="rId8" imgW="1793240" imgH="33375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2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2971800"/>
                        <a:ext cx="1139825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2062564" y="3514725"/>
            <a:ext cx="381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sz="2800" dirty="0">
                <a:cs typeface="Arial" charset="0"/>
              </a:rPr>
              <a:t>   </a:t>
            </a:r>
            <a:r>
              <a:rPr lang="zh-CN" altLang="en-US" sz="2800" dirty="0">
                <a:cs typeface="Arial" charset="0"/>
              </a:rPr>
              <a:t>恩利尔 </a:t>
            </a:r>
            <a:r>
              <a:rPr lang="en-US" sz="2800" dirty="0">
                <a:cs typeface="Arial" charset="0"/>
              </a:rPr>
              <a:t>(</a:t>
            </a:r>
            <a:r>
              <a:rPr lang="zh-CN" altLang="en-US" sz="2800" dirty="0">
                <a:cs typeface="Arial" charset="0"/>
              </a:rPr>
              <a:t>马脚</a:t>
            </a:r>
            <a:r>
              <a:rPr lang="en-US" sz="2800" dirty="0">
                <a:cs typeface="Arial" charset="0"/>
              </a:rPr>
              <a:t>)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8205788" y="76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160f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大滚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鱼尾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352800" y="18288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荷鲁斯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鹰首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8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7" grpId="0" autoUpdateAnimBg="0"/>
      <p:bldP spid="51208" grpId="0" autoUpdateAnimBg="0"/>
      <p:bldP spid="51212" grpId="0" autoUpdateAnimBg="0"/>
      <p:bldP spid="14" grpId="0" build="p" autoUpdateAnimBg="0"/>
      <p:bldP spid="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295400"/>
            <a:ext cx="7772400" cy="23622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r>
              <a:rPr lang="zh-CN" altLang="en-US" sz="5400" dirty="0">
                <a:effectLst>
                  <a:glow rad="139700">
                    <a:schemeClr val="bg2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</a:rPr>
              <a:t>我们看到世界上这么多宗教的主要原因是什么</a:t>
            </a:r>
            <a:r>
              <a:rPr lang="en-US" sz="5400" dirty="0">
                <a:effectLst>
                  <a:glow rad="139700">
                    <a:schemeClr val="bg2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</a:rPr>
              <a:t>?</a:t>
            </a:r>
            <a:endParaRPr lang="en-US" sz="4000" dirty="0">
              <a:effectLst>
                <a:glow rad="139700">
                  <a:schemeClr val="bg2">
                    <a:alpha val="75000"/>
                  </a:schemeClr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0" y="0"/>
            <a:ext cx="2242922" cy="58477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3200" b="1" dirty="0">
                <a:cs typeface="Arial" charset="0"/>
              </a:rPr>
              <a:t>小组的答案</a:t>
            </a:r>
            <a:endParaRPr lang="en-US" sz="3200" b="1" dirty="0"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40386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 dirty="0">
                <a:effectLst>
                  <a:glow rad="1397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既然我们都源自亚当和夏娃，</a:t>
            </a:r>
            <a:endParaRPr lang="en-SG" altLang="zh-CN" sz="4000" b="1" dirty="0">
              <a:effectLst>
                <a:glow rad="139700">
                  <a:schemeClr val="bg2">
                    <a:alpha val="75000"/>
                  </a:schemeClr>
                </a:glow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 dirty="0">
                <a:effectLst>
                  <a:glow rad="1397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为什么信仰上会有如此大的差异</a:t>
            </a:r>
            <a:r>
              <a:rPr lang="en-US" sz="4000" b="1" dirty="0">
                <a:effectLst>
                  <a:glow rad="1397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0" y="0"/>
          <a:ext cx="16224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95020" imgH="1529080" progId="Word.Document.8">
                  <p:embed/>
                </p:oleObj>
              </mc:Choice>
              <mc:Fallback>
                <p:oleObj name="Document" r:id="rId3" imgW="795020" imgH="15290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224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7521575" y="0"/>
          <a:ext cx="1622425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891540" imgH="1958340" progId="Word.Document.8">
                  <p:embed/>
                </p:oleObj>
              </mc:Choice>
              <mc:Fallback>
                <p:oleObj name="Document" r:id="rId5" imgW="891540" imgH="19583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0"/>
                        <a:ext cx="1622425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0" y="3124200"/>
          <a:ext cx="1670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967740" imgH="2791460" progId="Word.Document.8">
                  <p:embed/>
                </p:oleObj>
              </mc:Choice>
              <mc:Fallback>
                <p:oleObj name="Document" r:id="rId7" imgW="967740" imgH="27914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4200"/>
                        <a:ext cx="167005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7543800" y="3581400"/>
          <a:ext cx="1600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688340" imgH="2181860" progId="Word.Document.8">
                  <p:embed/>
                </p:oleObj>
              </mc:Choice>
              <mc:Fallback>
                <p:oleObj name="Document" r:id="rId9" imgW="688340" imgH="21818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581400"/>
                        <a:ext cx="16002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1600200" y="0"/>
          <a:ext cx="18065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789940" imgH="1363980" progId="Word.Document.8">
                  <p:embed/>
                </p:oleObj>
              </mc:Choice>
              <mc:Fallback>
                <p:oleObj name="Document" r:id="rId11" imgW="789940" imgH="13639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0"/>
                        <a:ext cx="180657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5943600" y="0"/>
          <a:ext cx="164623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688340" imgH="1775460" progId="Word.Document.8">
                  <p:embed/>
                </p:oleObj>
              </mc:Choice>
              <mc:Fallback>
                <p:oleObj name="Document" r:id="rId13" imgW="688340" imgH="177546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0"/>
                        <a:ext cx="1646238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1676400" y="3200400"/>
          <a:ext cx="1752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5" imgW="612140" imgH="894080" progId="Word.Document.8">
                  <p:embed/>
                </p:oleObj>
              </mc:Choice>
              <mc:Fallback>
                <p:oleObj name="Document" r:id="rId15" imgW="612140" imgH="8940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00400"/>
                        <a:ext cx="1752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3352800" y="0"/>
          <a:ext cx="1778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7" imgW="508711" imgH="762502" progId="Word.Picture.8">
                  <p:embed/>
                </p:oleObj>
              </mc:Choice>
              <mc:Fallback>
                <p:oleObj name="Picture" r:id="rId17" imgW="508711" imgH="762502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0"/>
                        <a:ext cx="1778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5257800" y="3700463"/>
          <a:ext cx="2211388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9" imgW="688340" imgH="982980" progId="Word.Document.8">
                  <p:embed/>
                </p:oleObj>
              </mc:Choice>
              <mc:Fallback>
                <p:oleObj name="Document" r:id="rId19" imgW="688340" imgH="98298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00463"/>
                        <a:ext cx="2211388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3429000" y="3276600"/>
          <a:ext cx="1676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1" imgW="1069340" imgH="1303020" progId="Word.Document.8">
                  <p:embed/>
                </p:oleObj>
              </mc:Choice>
              <mc:Fallback>
                <p:oleObj name="Document" r:id="rId21" imgW="1069340" imgH="130302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1676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914400" y="2209800"/>
          <a:ext cx="1522413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3" imgW="886460" imgH="1313180" progId="Word.Document.8">
                  <p:embed/>
                </p:oleObj>
              </mc:Choice>
              <mc:Fallback>
                <p:oleObj name="Document" r:id="rId23" imgW="886460" imgH="131318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1522413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1" name="Object 13"/>
          <p:cNvGraphicFramePr>
            <a:graphicFrameLocks noChangeAspect="1"/>
          </p:cNvGraphicFramePr>
          <p:nvPr/>
        </p:nvGraphicFramePr>
        <p:xfrm>
          <a:off x="2438400" y="1143000"/>
          <a:ext cx="1600200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5" imgW="795020" imgH="1005840" progId="Word.Document.8">
                  <p:embed/>
                </p:oleObj>
              </mc:Choice>
              <mc:Fallback>
                <p:oleObj name="Document" r:id="rId25" imgW="795020" imgH="100584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1600200" cy="202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2" name="Object 14"/>
          <p:cNvGraphicFramePr>
            <a:graphicFrameLocks noChangeAspect="1"/>
          </p:cNvGraphicFramePr>
          <p:nvPr/>
        </p:nvGraphicFramePr>
        <p:xfrm>
          <a:off x="4038600" y="533400"/>
          <a:ext cx="1466850" cy="27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7" imgW="1615916" imgH="2987552" progId="Word.Picture.8">
                  <p:embed/>
                </p:oleObj>
              </mc:Choice>
              <mc:Fallback>
                <p:oleObj name="Picture" r:id="rId27" imgW="1615916" imgH="2987552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"/>
                        <a:ext cx="1466850" cy="271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63" name="Picture 15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1476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1387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266" name="Object 15"/>
          <p:cNvGraphicFramePr>
            <a:graphicFrameLocks noChangeAspect="1"/>
          </p:cNvGraphicFramePr>
          <p:nvPr/>
        </p:nvGraphicFramePr>
        <p:xfrm>
          <a:off x="3810000" y="4343400"/>
          <a:ext cx="18684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2" imgW="1343660" imgH="1808480" progId="Word.Document.8">
                  <p:embed/>
                </p:oleObj>
              </mc:Choice>
              <mc:Fallback>
                <p:oleObj name="Document" r:id="rId32" imgW="1343660" imgH="180848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18684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810000"/>
            <a:ext cx="1403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8" name="Picture 20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476500"/>
            <a:ext cx="1257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3270" name="Picture 22" descr="griffith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12096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1" name="Picture 23" descr="drhenry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13620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2" name="Picture 24" descr="chongsc"/>
          <p:cNvPicPr>
            <a:picLocks noChangeAspect="1" noChangeArrowheads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24475"/>
            <a:ext cx="15716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9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4572000"/>
          </a:xfrm>
        </p:spPr>
        <p:txBody>
          <a:bodyPr lIns="92075" tIns="46038" rIns="92075" bIns="46038" anchor="b"/>
          <a:lstStyle/>
          <a:p>
            <a:r>
              <a:rPr lang="zh-CN" altLang="en-US" sz="5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谁不属于这里</a:t>
            </a:r>
            <a:r>
              <a:rPr lang="en-US" sz="5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? </a:t>
            </a:r>
            <a:r>
              <a:rPr lang="en-US" sz="7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? </a:t>
            </a:r>
            <a:r>
              <a:rPr lang="en-US" sz="13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?</a:t>
            </a:r>
            <a:endParaRPr lang="en-US" sz="5400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494116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395288" indent="-166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9388" lvl="2" indent="-179388">
              <a:buFontTx/>
              <a:buChar char="•"/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苏美尔 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巴比伦神话所描绘的创造含有战争与暴力（一个典型“适者生存”心态的例子）。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0" y="583836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24161750" indent="-24161750"/>
            <a:lvl2pPr marL="37931725" indent="-37474525"/>
            <a:lvl3pPr marL="179388" lvl="2" indent="-179388">
              <a:buFontTx/>
              <a:buChar char="•"/>
              <a:defRPr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3pPr>
            <a:lvl6pPr marL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2"/>
            <a:r>
              <a:rPr lang="zh-CN" altLang="en-US" dirty="0"/>
              <a:t>埃及的创造者是满有能力的，但当他成为法老并活在人类当中时，他的力量就消失了。</a:t>
            </a:r>
            <a:endParaRPr lang="en-US" dirty="0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8205788" y="76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160f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外邦信仰对创造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的看法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54540F-5596-4BE9-AA8D-A8454697D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" y="1069078"/>
            <a:ext cx="4654225" cy="32464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78DD0D-49A3-4D35-9386-3FE7A8BAF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1086568"/>
            <a:ext cx="4524734" cy="3062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  <p:bldP spid="55301" grpId="0" autoUpdateAnimBg="0"/>
      <p:bldP spid="5530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85C131-DAA6-41C7-A931-F5CC3778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1" y="774930"/>
            <a:ext cx="4443050" cy="2680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7BA8A5-4810-43F2-9BAB-A33CAA096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23" y="846967"/>
            <a:ext cx="4305261" cy="2246769"/>
          </a:xfrm>
          <a:prstGeom prst="rect">
            <a:avLst/>
          </a:prstGeom>
        </p:spPr>
      </p:pic>
      <p:sp>
        <p:nvSpPr>
          <p:cNvPr id="16" name="Text Box 11">
            <a:extLst>
              <a:ext uri="{FF2B5EF4-FFF2-40B4-BE49-F238E27FC236}">
                <a16:creationId xmlns:a16="http://schemas.microsoft.com/office/drawing/2014/main" id="{5F50837B-FF0E-4095-9410-CEE3E13C7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22591"/>
            <a:ext cx="837761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人口过多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由恩利尔</a:t>
            </a:r>
            <a:r>
              <a:rPr lang="en-SG" altLang="zh-CN" sz="2000" b="1" dirty="0">
                <a:solidFill>
                  <a:srgbClr val="FFFFFF"/>
                </a:solidFill>
                <a:latin typeface="Arial"/>
                <a:cs typeface="Arial"/>
              </a:rPr>
              <a:t>(Enlil) </a:t>
            </a: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率领的众神同意清理世界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乌塔那匹兹姆 </a:t>
            </a:r>
            <a:r>
              <a:rPr lang="en-SG" altLang="zh-CN" sz="2000" b="1" dirty="0">
                <a:solidFill>
                  <a:srgbClr val="FFFFFF"/>
                </a:solidFill>
                <a:latin typeface="Arial"/>
                <a:cs typeface="Arial"/>
              </a:rPr>
              <a:t>(U</a:t>
            </a:r>
            <a:r>
              <a:rPr lang="en-US" sz="2000" b="1" dirty="0" err="1">
                <a:solidFill>
                  <a:srgbClr val="FFFFFF"/>
                </a:solidFill>
                <a:latin typeface="Arial"/>
                <a:cs typeface="Arial"/>
              </a:rPr>
              <a:t>tnapishtim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在梦中被伊亚 </a:t>
            </a:r>
            <a:r>
              <a:rPr lang="en-SG" altLang="zh-CN" sz="20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en-SG" altLang="zh-CN" sz="2000" b="1" dirty="0" err="1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lang="en-SG" altLang="zh-CN" sz="20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神提示有关洪水之事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他造了一艘七层高的船，带上所有的生物</a:t>
            </a:r>
            <a:endParaRPr lang="en-SG" altLang="zh-CN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暴雨下了六天</a:t>
            </a:r>
            <a:endParaRPr lang="en-SG" altLang="zh-CN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他放出了鸽子，麻雀和乌鸦，然后知道水已经消退了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他献祭给众神；他和妻子被赋予永生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304800"/>
            <a:ext cx="899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8205788" y="76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160f</a:t>
            </a:r>
          </a:p>
        </p:txBody>
      </p:sp>
      <p:sp>
        <p:nvSpPr>
          <p:cNvPr id="52232" name="Text Box 12"/>
          <p:cNvSpPr txBox="1">
            <a:spLocks noChangeArrowheads="1"/>
          </p:cNvSpPr>
          <p:nvPr/>
        </p:nvSpPr>
        <p:spPr bwMode="auto">
          <a:xfrm>
            <a:off x="769839" y="392076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u="sng" dirty="0">
                <a:latin typeface="Arial"/>
                <a:cs typeface="Arial"/>
              </a:rPr>
              <a:t>亚述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296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外邦信仰对大洪水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的看法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D8E9C-708F-BEF8-AC4D-9C6ACE5C9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4A454F-D5E8-C8A5-0488-E8B4BD5F7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1" y="774930"/>
            <a:ext cx="4443050" cy="2680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34DA50-F59F-4E60-C8E0-B7B1D2E15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23" y="846967"/>
            <a:ext cx="4305261" cy="2246769"/>
          </a:xfrm>
          <a:prstGeom prst="rect">
            <a:avLst/>
          </a:prstGeom>
        </p:spPr>
      </p:pic>
      <p:sp>
        <p:nvSpPr>
          <p:cNvPr id="16" name="Text Box 11">
            <a:extLst>
              <a:ext uri="{FF2B5EF4-FFF2-40B4-BE49-F238E27FC236}">
                <a16:creationId xmlns:a16="http://schemas.microsoft.com/office/drawing/2014/main" id="{18BE3861-7476-1D6B-7B7F-462F78269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22591"/>
            <a:ext cx="837761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人口过多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由恩利尔</a:t>
            </a:r>
            <a:r>
              <a:rPr lang="en-SG" altLang="zh-CN" sz="2000" b="1" dirty="0">
                <a:solidFill>
                  <a:srgbClr val="FFFFFF"/>
                </a:solidFill>
                <a:latin typeface="Arial"/>
                <a:cs typeface="Arial"/>
              </a:rPr>
              <a:t>(Enlil) </a:t>
            </a: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率领的众神同意清理世界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乌塔那匹兹姆 </a:t>
            </a:r>
            <a:r>
              <a:rPr lang="en-SG" altLang="zh-CN" sz="2000" b="1" dirty="0">
                <a:solidFill>
                  <a:srgbClr val="FFFFFF"/>
                </a:solidFill>
                <a:latin typeface="Arial"/>
                <a:cs typeface="Arial"/>
              </a:rPr>
              <a:t>(U</a:t>
            </a:r>
            <a:r>
              <a:rPr lang="en-US" sz="2000" b="1" dirty="0" err="1">
                <a:solidFill>
                  <a:srgbClr val="FFFFFF"/>
                </a:solidFill>
                <a:latin typeface="Arial"/>
                <a:cs typeface="Arial"/>
              </a:rPr>
              <a:t>tnapishtim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在梦中被伊亚 </a:t>
            </a:r>
            <a:r>
              <a:rPr lang="en-SG" altLang="zh-CN" sz="20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en-SG" altLang="zh-CN" sz="2000" b="1" dirty="0" err="1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lang="en-SG" altLang="zh-CN" sz="20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神提示有关洪水之事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他造了一艘七层高的船，带上所有的生物</a:t>
            </a:r>
            <a:endParaRPr lang="en-SG" altLang="zh-CN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暴雨下了六天</a:t>
            </a:r>
            <a:endParaRPr lang="en-SG" altLang="zh-CN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他放出了鸽子，麻雀和乌鸦，然后知道水已经消退了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他献祭给众神；他和妻子被赋予永生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4A1CA4C-AC7B-9BB4-EA96-6E244F201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899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760EA76C-5D9B-24DF-3614-ECF85EB3A839}"/>
              </a:ext>
            </a:extLst>
          </p:cNvPr>
          <p:cNvSpPr txBox="1">
            <a:spLocks noChangeArrowheads="1"/>
          </p:cNvSpPr>
          <p:nvPr/>
        </p:nvSpPr>
        <p:spPr bwMode="auto">
          <a:xfrm rot="21095257">
            <a:off x="1140611" y="2203915"/>
            <a:ext cx="6653213" cy="10772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1.	</a:t>
            </a:r>
            <a:r>
              <a:rPr lang="zh-CN" altLang="en-US" sz="3200" dirty="0">
                <a:latin typeface="Arial"/>
                <a:cs typeface="Arial"/>
              </a:rPr>
              <a:t>巴比伦的洪水</a:t>
            </a:r>
            <a:r>
              <a:rPr lang="en-US" sz="3200" dirty="0">
                <a:latin typeface="Arial"/>
                <a:cs typeface="Arial"/>
              </a:rPr>
              <a:t> – </a:t>
            </a:r>
            <a:r>
              <a:rPr lang="zh-CN" altLang="en-US" sz="3200" dirty="0">
                <a:latin typeface="Arial"/>
                <a:cs typeface="Arial"/>
              </a:rPr>
              <a:t>众神意见不和的结果对比亚述</a:t>
            </a:r>
            <a:r>
              <a:rPr lang="en-US" sz="3200" dirty="0">
                <a:latin typeface="Arial"/>
                <a:cs typeface="Arial"/>
              </a:rPr>
              <a:t> – </a:t>
            </a:r>
            <a:r>
              <a:rPr lang="zh-CN" altLang="en-US" sz="3200" dirty="0">
                <a:latin typeface="Arial"/>
                <a:cs typeface="Arial"/>
              </a:rPr>
              <a:t>地球人口过多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845C12C2-AB75-2707-B9FA-B16E328ED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76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160f</a:t>
            </a:r>
          </a:p>
        </p:txBody>
      </p:sp>
      <p:sp>
        <p:nvSpPr>
          <p:cNvPr id="52232" name="Text Box 12">
            <a:extLst>
              <a:ext uri="{FF2B5EF4-FFF2-40B4-BE49-F238E27FC236}">
                <a16:creationId xmlns:a16="http://schemas.microsoft.com/office/drawing/2014/main" id="{CF813D93-9EF8-65A0-978C-B8D451385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39" y="392076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u="sng" dirty="0">
                <a:latin typeface="Arial"/>
                <a:cs typeface="Arial"/>
              </a:rPr>
              <a:t>亚述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806DF2C9-5D6C-A808-A31E-9B1A087C2920}"/>
              </a:ext>
            </a:extLst>
          </p:cNvPr>
          <p:cNvSpPr txBox="1">
            <a:spLocks noChangeArrowheads="1"/>
          </p:cNvSpPr>
          <p:nvPr/>
        </p:nvSpPr>
        <p:spPr bwMode="auto">
          <a:xfrm rot="21095257">
            <a:off x="1428582" y="3614698"/>
            <a:ext cx="6664369" cy="15696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Arial"/>
                <a:cs typeface="Arial"/>
              </a:rPr>
              <a:t>2.	</a:t>
            </a:r>
            <a:r>
              <a:rPr lang="zh-CN" altLang="en-US" sz="3200" dirty="0">
                <a:latin typeface="Arial"/>
                <a:cs typeface="Arial"/>
              </a:rPr>
              <a:t>祖苏德拉 </a:t>
            </a:r>
            <a:r>
              <a:rPr lang="en-SG" altLang="zh-CN" sz="2800" dirty="0" err="1">
                <a:latin typeface="Arial"/>
                <a:cs typeface="Arial"/>
              </a:rPr>
              <a:t>Ziusudra</a:t>
            </a:r>
            <a:r>
              <a:rPr lang="en-US" sz="3200" dirty="0">
                <a:latin typeface="Arial"/>
                <a:cs typeface="Arial"/>
              </a:rPr>
              <a:t> (</a:t>
            </a:r>
            <a:r>
              <a:rPr lang="zh-CN" altLang="en-US" sz="3200" dirty="0">
                <a:latin typeface="Arial"/>
                <a:cs typeface="Arial"/>
              </a:rPr>
              <a:t>巴比伦</a:t>
            </a:r>
            <a:r>
              <a:rPr lang="en-US" sz="3200" dirty="0">
                <a:latin typeface="Arial"/>
                <a:cs typeface="Arial"/>
              </a:rPr>
              <a:t>) </a:t>
            </a:r>
            <a:r>
              <a:rPr lang="zh-CN" altLang="en-US" sz="3200" dirty="0">
                <a:latin typeface="Arial"/>
                <a:cs typeface="Arial"/>
              </a:rPr>
              <a:t>和乌塔那匹兹姆 </a:t>
            </a:r>
            <a:r>
              <a:rPr lang="en-SG" altLang="zh-CN" sz="2800" dirty="0">
                <a:latin typeface="Arial"/>
                <a:cs typeface="Arial"/>
              </a:rPr>
              <a:t>Utnapishtim</a:t>
            </a:r>
            <a:r>
              <a:rPr lang="en-US" sz="3200" dirty="0">
                <a:latin typeface="Arial"/>
                <a:cs typeface="Arial"/>
              </a:rPr>
              <a:t>(</a:t>
            </a:r>
            <a:r>
              <a:rPr lang="zh-CN" altLang="en-US" sz="3200" dirty="0">
                <a:latin typeface="Arial"/>
                <a:cs typeface="Arial"/>
              </a:rPr>
              <a:t>亚述</a:t>
            </a:r>
            <a:r>
              <a:rPr lang="en-US" sz="3200" dirty="0">
                <a:latin typeface="Arial"/>
                <a:cs typeface="Arial"/>
              </a:rPr>
              <a:t>) </a:t>
            </a:r>
            <a:r>
              <a:rPr lang="zh-CN" altLang="en-US" sz="3200" dirty="0">
                <a:latin typeface="Arial"/>
                <a:cs typeface="Arial"/>
              </a:rPr>
              <a:t>同样被赋予永生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EB36B8A-F621-9DB2-997E-669A4966E1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296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外邦信仰对大洪水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的看法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86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76200" y="228600"/>
            <a:ext cx="899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28600" y="5060950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1. </a:t>
            </a:r>
            <a:r>
              <a:rPr lang="zh-CN" altLang="en-US" dirty="0">
                <a:cs typeface="Arial" charset="0"/>
              </a:rPr>
              <a:t>除了埃及人相信来生根据今生的行为有某种的希望之外，其他文化对死后的生命持有比较悲观的观点。</a:t>
            </a:r>
            <a:endParaRPr lang="en-US" dirty="0">
              <a:cs typeface="Arial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76200" y="15240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外邦信仰对死后生命的看法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2D831-674A-493E-86F6-D15DF6CAF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540" y="1072147"/>
            <a:ext cx="3139266" cy="3780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DB5B4C-CCA0-4D03-B185-E1E689B4C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124750"/>
            <a:ext cx="2952239" cy="3130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ECA44A-0077-47FC-A9DA-55539E353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779" y="1060786"/>
            <a:ext cx="3060457" cy="3304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17465" y="4679066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1. </a:t>
            </a:r>
            <a:r>
              <a:rPr lang="zh-CN" altLang="en-US" dirty="0">
                <a:cs typeface="Arial" charset="0"/>
              </a:rPr>
              <a:t>在苏美尔 </a:t>
            </a:r>
            <a:r>
              <a:rPr lang="en-US" altLang="zh-CN" dirty="0">
                <a:cs typeface="Arial" charset="0"/>
              </a:rPr>
              <a:t>- </a:t>
            </a:r>
            <a:r>
              <a:rPr lang="zh-CN" altLang="en-US" dirty="0">
                <a:cs typeface="Arial" charset="0"/>
              </a:rPr>
              <a:t>巴比伦和迦南</a:t>
            </a:r>
            <a:r>
              <a:rPr lang="en-US" altLang="zh-CN" dirty="0">
                <a:cs typeface="Arial" charset="0"/>
              </a:rPr>
              <a:t>/</a:t>
            </a:r>
            <a:r>
              <a:rPr lang="zh-CN" altLang="en-US" dirty="0">
                <a:cs typeface="Arial" charset="0"/>
              </a:rPr>
              <a:t>腓尼基文化中，道德的考量不是很显著</a:t>
            </a:r>
            <a:endParaRPr lang="en-US" dirty="0">
              <a:cs typeface="Arial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28600" y="5623073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2. </a:t>
            </a:r>
            <a:r>
              <a:rPr lang="zh-CN" altLang="en-US" dirty="0">
                <a:cs typeface="Arial" charset="0"/>
              </a:rPr>
              <a:t>埃及人道德的动机是源自他们的恐惧并以善行进入天堂为根据</a:t>
            </a:r>
            <a:endParaRPr lang="en-US" dirty="0">
              <a:cs typeface="Arial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160g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76200" y="18864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外邦信仰对与神关系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的看法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B30975-E2CF-43FF-A4BF-9C3331DC0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31" y="1306299"/>
            <a:ext cx="3345309" cy="3192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A4BA45-1F12-45C6-AD14-6DA9FA517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951" y="1306299"/>
            <a:ext cx="2820283" cy="3456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A8814-DEFA-4964-BD01-E3F6A83BF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250" y="1323425"/>
            <a:ext cx="3310415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2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  <p:bldP spid="61446" grpId="0" autoUpdateAnimBg="0"/>
      <p:bldP spid="6144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09600" y="2286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04800" y="5310336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1. </a:t>
            </a:r>
            <a:r>
              <a:rPr lang="zh-CN" altLang="en-US" dirty="0">
                <a:latin typeface="Arial"/>
                <a:cs typeface="Arial"/>
              </a:rPr>
              <a:t>认为政治统治者与众神有密切的接触</a:t>
            </a:r>
            <a:endParaRPr lang="en-US" dirty="0">
              <a:latin typeface="Arial"/>
              <a:ea typeface="SimSun" charset="0"/>
              <a:cs typeface="Arial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04800" y="5996136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2. </a:t>
            </a:r>
            <a:r>
              <a:rPr lang="zh-CN" altLang="en-US" dirty="0"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妇女在神庙中扮演着特殊的角色</a:t>
            </a:r>
            <a:endParaRPr lang="en-US" dirty="0"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5496" y="1447800"/>
            <a:ext cx="32403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2" indent="-342900">
              <a:buFont typeface="Arial"/>
              <a:buChar char="•"/>
            </a:pP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王</a:t>
            </a:r>
            <a:r>
              <a:rPr 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 = </a:t>
            </a: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神明的正式代表</a:t>
            </a:r>
            <a:r>
              <a:rPr lang="en-US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, </a:t>
            </a: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通过谨慎地遵守新年仪式来确保土地的肥沃</a:t>
            </a:r>
            <a:endParaRPr lang="en-US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marL="342900" lvl="2" indent="-342900">
              <a:buFont typeface="Arial"/>
              <a:buChar char="•"/>
            </a:pP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复杂的神职官僚，以维护神庙及其众神明</a:t>
            </a:r>
            <a:endParaRPr lang="en-US" dirty="0">
              <a:solidFill>
                <a:schemeClr val="folHlink"/>
              </a:solidFill>
              <a:latin typeface="Arial"/>
              <a:cs typeface="Arial"/>
            </a:endParaRPr>
          </a:p>
          <a:p>
            <a:pPr marL="342900" lvl="2" indent="-342900">
              <a:buFont typeface="Arial"/>
              <a:buChar char="•"/>
            </a:pP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王后可能会管理有关神庙女神的事务</a:t>
            </a:r>
            <a:endParaRPr lang="en-US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80864" y="9906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苏美尔</a:t>
            </a:r>
            <a:r>
              <a:rPr lang="en-US" u="sng" dirty="0">
                <a:solidFill>
                  <a:schemeClr val="folHlink"/>
                </a:solidFill>
                <a:latin typeface="Arial"/>
                <a:cs typeface="Arial"/>
              </a:rPr>
              <a:t>-</a:t>
            </a: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巴比伦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971800" y="1447800"/>
            <a:ext cx="268032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buFontTx/>
              <a:buChar char="•"/>
            </a:pP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法老</a:t>
            </a:r>
            <a:r>
              <a:rPr lang="en-US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= </a:t>
            </a: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</a:t>
            </a:r>
            <a:r>
              <a:rPr lang="en-US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, </a:t>
            </a: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是建造并监督维修神庙的大祭司</a:t>
            </a:r>
            <a:r>
              <a:rPr lang="en-US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. </a:t>
            </a:r>
          </a:p>
          <a:p>
            <a:pPr lvl="2">
              <a:buFontTx/>
              <a:buChar char="•"/>
            </a:pP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普通祭司们负责守护神的小庙宇。这些守护神不在其他地方受崇拜。</a:t>
            </a:r>
            <a:endParaRPr lang="en-US" dirty="0">
              <a:solidFill>
                <a:schemeClr val="folHlink"/>
              </a:solidFill>
              <a:latin typeface="Arial"/>
              <a:ea typeface="SimSun" charset="0"/>
              <a:cs typeface="Arial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733800" y="9906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埃及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652120" y="1447800"/>
            <a:ext cx="345638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9388" indent="-179388">
              <a:buFont typeface="Arial"/>
              <a:buChar char="•"/>
            </a:pPr>
            <a:r>
              <a:rPr lang="zh-CN" alt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乌加里特的史诗</a:t>
            </a:r>
            <a:r>
              <a:rPr lang="zh-CN" altLang="en-US" sz="22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SG" altLang="zh-CN" sz="22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(</a:t>
            </a:r>
            <a:r>
              <a:rPr lang="en-US" sz="22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Epic of Ugarit)</a:t>
            </a:r>
            <a:endParaRPr lang="en-US" sz="2200" dirty="0">
              <a:solidFill>
                <a:schemeClr val="folHlink"/>
              </a:solidFill>
              <a:latin typeface="Arial"/>
              <a:cs typeface="Arial"/>
            </a:endParaRPr>
          </a:p>
          <a:p>
            <a:pPr marL="179388" indent="-179388">
              <a:buFontTx/>
              <a:buChar char="•"/>
            </a:pPr>
            <a:r>
              <a:rPr lang="zh-CN" altLang="en-US" sz="22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zh-CN" alt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王在众神面前代表人类社群。</a:t>
            </a:r>
            <a:r>
              <a:rPr lang="en-US" sz="22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</a:t>
            </a:r>
            <a:endParaRPr lang="en-US" sz="2200" dirty="0">
              <a:solidFill>
                <a:schemeClr val="folHlink"/>
              </a:solidFill>
              <a:latin typeface="Arial"/>
              <a:cs typeface="Arial"/>
            </a:endParaRPr>
          </a:p>
          <a:p>
            <a:pPr marL="179388" indent="-179388">
              <a:buFontTx/>
              <a:buChar char="•"/>
            </a:pPr>
            <a:r>
              <a:rPr lang="en-US" sz="22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12 </a:t>
            </a:r>
            <a:r>
              <a:rPr lang="zh-CN" alt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祭司家庭中有一位大祭司。</a:t>
            </a:r>
            <a:endParaRPr lang="en-SG" altLang="zh-CN" sz="22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marL="179388" indent="-179388">
              <a:buFontTx/>
              <a:buChar char="•"/>
            </a:pPr>
            <a:r>
              <a:rPr lang="zh-CN" alt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其他</a:t>
            </a:r>
            <a:r>
              <a:rPr 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: </a:t>
            </a:r>
            <a:r>
              <a:rPr lang="zh-CN" alt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分别为圣的人</a:t>
            </a:r>
            <a:r>
              <a:rPr lang="en-US" sz="22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(</a:t>
            </a:r>
            <a:r>
              <a:rPr lang="zh-CN" alt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可能是庙妓</a:t>
            </a:r>
            <a:r>
              <a:rPr lang="en-US" sz="22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), </a:t>
            </a:r>
            <a:r>
              <a:rPr lang="zh-CN" alt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歌唱者</a:t>
            </a:r>
            <a:r>
              <a:rPr lang="en-SG" altLang="zh-CN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,</a:t>
            </a:r>
            <a:r>
              <a:rPr lang="zh-CN" alt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制作祭服的人和雕刻家。祭司也是抄写员。</a:t>
            </a:r>
            <a:endParaRPr lang="en-US" sz="2200" dirty="0"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6084168" y="980728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亚述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160g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76200" y="-7620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由祭司带领的外邦崇拜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autoUpdateAnimBg="0"/>
      <p:bldP spid="63492" grpId="0" autoUpdateAnimBg="0"/>
      <p:bldP spid="63493" grpId="0" autoUpdateAnimBg="0"/>
      <p:bldP spid="63494" grpId="0" autoUpdateAnimBg="0"/>
      <p:bldP spid="63495" grpId="0" autoUpdateAnimBg="0"/>
      <p:bldP spid="63496" grpId="0" autoUpdateAnimBg="0"/>
      <p:bldP spid="63497" grpId="0" autoUpdateAnimBg="0"/>
      <p:bldP spid="6349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09600" y="2286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04800" y="53340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1. </a:t>
            </a:r>
            <a:r>
              <a:rPr lang="zh-CN" altLang="en-US" dirty="0"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宏伟的建筑显示了宗教的中心地位</a:t>
            </a:r>
            <a:endParaRPr lang="en-US" dirty="0"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2. </a:t>
            </a:r>
            <a:r>
              <a:rPr lang="zh-TW" altLang="en-US" dirty="0"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雕像</a:t>
            </a:r>
            <a:r>
              <a:rPr lang="zh-CN" altLang="en-US" dirty="0"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的</a:t>
            </a:r>
            <a:r>
              <a:rPr lang="zh-TW" altLang="en-US" dirty="0"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存在代表</a:t>
            </a:r>
            <a:r>
              <a:rPr lang="zh-CN" altLang="en-US" dirty="0"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众</a:t>
            </a:r>
            <a:r>
              <a:rPr lang="zh-TW" altLang="en-US" dirty="0"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</a:t>
            </a:r>
            <a:endParaRPr lang="en-US" dirty="0"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3624" y="1463293"/>
            <a:ext cx="328424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9388" lvl="2" indent="-179388">
              <a:buFont typeface="Arial"/>
              <a:buChar char="•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神庙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=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占了城市土地的</a:t>
            </a:r>
            <a:r>
              <a:rPr 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1/3,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可以出租土地作为收入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marL="179388" lvl="2" indent="-179388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金字形神塔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,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一个</a:t>
            </a:r>
            <a:r>
              <a:rPr lang="en-US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3-7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级的阶梯式塔楼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marL="179388" lvl="2" indent="-179388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神庙脚下有用木头雕刻而成的神像，以宝石装饰</a:t>
            </a:r>
            <a:endParaRPr lang="en-US" sz="2000" dirty="0">
              <a:solidFill>
                <a:schemeClr val="folHlink"/>
              </a:solidFill>
              <a:latin typeface="Arial"/>
              <a:cs typeface="Arial"/>
            </a:endParaRPr>
          </a:p>
          <a:p>
            <a:pPr marL="179388" lvl="2" indent="-179388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众神庙建造在废墟上，最终成为人造山脉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81000" y="9906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苏美尔</a:t>
            </a:r>
            <a:r>
              <a:rPr lang="en-US" u="sng" dirty="0">
                <a:solidFill>
                  <a:schemeClr val="folHlink"/>
                </a:solidFill>
                <a:latin typeface="Arial"/>
                <a:cs typeface="Arial"/>
              </a:rPr>
              <a:t>-</a:t>
            </a: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巴比伦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048000" y="1447800"/>
            <a:ext cx="3429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buFont typeface="Symbol" charset="0"/>
              <a:buChar char="·"/>
            </a:pPr>
            <a:r>
              <a:rPr lang="zh-TW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柱式大厅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作为宗教仪式用途</a:t>
            </a:r>
            <a:r>
              <a:rPr 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 –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祭司们和法老而已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第二大厅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–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大祭司和法老而已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圣所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-&gt;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神像或女神像被保留的</a:t>
            </a:r>
            <a:r>
              <a:rPr lang="zh-TW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神社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-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神或女神可能进入神像中</a:t>
            </a:r>
            <a:r>
              <a:rPr lang="zh-CN" alt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。</a:t>
            </a:r>
            <a:endParaRPr lang="en-US" sz="2000" dirty="0">
              <a:solidFill>
                <a:schemeClr val="folHlink"/>
              </a:solidFill>
              <a:latin typeface="Arial"/>
              <a:ea typeface="SimSun" charset="0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神庙旁边的圣湖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733800" y="990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埃及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6096000" y="1447800"/>
            <a:ext cx="2971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众神庙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=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神居住的地方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庭院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= </a:t>
            </a:r>
            <a:r>
              <a:rPr lang="zh-TW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节日集会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以雕像来描绘神</a:t>
            </a:r>
            <a:endParaRPr lang="en-SG" altLang="zh-CN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托菲特</a:t>
            </a:r>
            <a:r>
              <a:rPr lang="zh-CN" alt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SG" altLang="zh-CN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(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Tophet) (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儿童坟墓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)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内有大约</a:t>
            </a:r>
            <a:r>
              <a:rPr lang="en-US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20,000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个带有婴儿和动物遗骸的骨灰瓮</a:t>
            </a:r>
            <a:r>
              <a:rPr lang="zh-CN" alt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。</a:t>
            </a:r>
            <a:endParaRPr lang="en-US" sz="2000" dirty="0">
              <a:solidFill>
                <a:schemeClr val="folHlink"/>
              </a:solidFill>
              <a:latin typeface="Arial"/>
              <a:ea typeface="SimSun" charset="0"/>
              <a:cs typeface="Arial"/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324600" y="990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亚述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160h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76200" y="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在神庙中的外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邦崇拜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5" grpId="0" autoUpdateAnimBg="0"/>
      <p:bldP spid="69636" grpId="0" autoUpdateAnimBg="0"/>
      <p:bldP spid="69637" grpId="0" autoUpdateAnimBg="0"/>
      <p:bldP spid="69638" grpId="0" autoUpdateAnimBg="0"/>
      <p:bldP spid="69639" grpId="0" autoUpdateAnimBg="0"/>
      <p:bldP spid="69640" grpId="0" autoUpdateAnimBg="0"/>
      <p:bldP spid="69641" grpId="0" autoUpdateAnimBg="0"/>
      <p:bldP spid="6964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-228600" y="-76200"/>
            <a:ext cx="5029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23640" y="5445224"/>
            <a:ext cx="4160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男女两性去神庙不是去敬拜乃是被他人崇拜</a:t>
            </a:r>
            <a:r>
              <a:rPr lang="en-US" dirty="0">
                <a:ea typeface="??" charset="0"/>
              </a:rPr>
              <a:t>!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160h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64232" y="116632"/>
            <a:ext cx="4495800" cy="11306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外邦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崇拜 </a:t>
            </a:r>
            <a:r>
              <a:rPr 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– </a:t>
            </a:r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礼仪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和仪式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E864C0-BC79-4FA5-8754-F68ABCB02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252624"/>
            <a:ext cx="4784735" cy="3112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058960-4251-42FE-99A4-279ADDA54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569" y="457200"/>
            <a:ext cx="4050028" cy="6075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3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8895E-B27E-4C74-A5B0-3F0C2CA7F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861" y="974503"/>
            <a:ext cx="4339897" cy="3018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5753E4-0F06-4BF2-9ACC-E719373E1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31" y="974503"/>
            <a:ext cx="4179999" cy="3018101"/>
          </a:xfrm>
          <a:prstGeom prst="rect">
            <a:avLst/>
          </a:prstGeom>
        </p:spPr>
      </p:pic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350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2" indent="-342900">
              <a:buFont typeface="Arial"/>
              <a:buChar char="•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主神基抹</a:t>
            </a:r>
            <a:r>
              <a:rPr lang="en-US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(</a:t>
            </a:r>
            <a:r>
              <a:rPr lang="en-US" altLang="zh-CN" sz="2000" dirty="0" err="1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Chemosh</a:t>
            </a:r>
            <a:r>
              <a:rPr lang="en-US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)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的主要崇拜方式是通过献长子 </a:t>
            </a:r>
            <a:endParaRPr lang="en-SG" altLang="zh-CN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marL="0" lvl="2" indent="0"/>
            <a:r>
              <a:rPr lang="en-SG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   </a:t>
            </a:r>
            <a:r>
              <a:rPr lang="en-US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(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王下</a:t>
            </a:r>
            <a:r>
              <a:rPr lang="en-US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3:26-27)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。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447800" y="4648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摩押人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800600" y="5105400"/>
            <a:ext cx="3429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巴力</a:t>
            </a:r>
            <a:r>
              <a:rPr 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,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天空之神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以不道德的仪式及儿童献祭来崇拜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(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王下</a:t>
            </a:r>
            <a:r>
              <a:rPr 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 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16:7, 21:6).</a:t>
            </a:r>
            <a:endParaRPr lang="en-US" sz="2000" dirty="0">
              <a:solidFill>
                <a:schemeClr val="folHlink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486400" y="46482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非利士人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160h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邦崇拜</a:t>
            </a: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– </a:t>
            </a:r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礼仪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和仪式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9" grpId="0" autoUpdateAnimBg="0"/>
      <p:bldP spid="67590" grpId="0" autoUpdateAnimBg="0"/>
      <p:bldP spid="67591" grpId="0" autoUpdateAnimBg="0"/>
      <p:bldP spid="6759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930" name="Picture 2" descr="mtn&amp;lak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457200" y="15621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SzPct val="95000"/>
              <a:buFont typeface="Monotype Sorts" charset="2"/>
              <a:buNone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Trebuchet MS" charset="0"/>
                <a:ea typeface="ヒラギノ角ゴ Pro W3" charset="-128"/>
                <a:cs typeface="ヒラギノ角ゴ Pro W3" charset="-128"/>
              </a:rPr>
              <a:t>其实自从创世以来，</a:t>
            </a:r>
            <a:endParaRPr lang="en-SG" altLang="zh-CN" sz="5400" b="1" dirty="0">
              <a:solidFill>
                <a:srgbClr val="FFFFFF"/>
              </a:solidFill>
              <a:effectLst>
                <a:glow rad="101600">
                  <a:schemeClr val="bg1"/>
                </a:glow>
              </a:effectLst>
              <a:latin typeface="Trebuchet MS" charset="0"/>
              <a:ea typeface="ヒラギノ角ゴ Pro W3" charset="-128"/>
              <a:cs typeface="ヒラギノ角ゴ Pro W3" charset="-128"/>
            </a:endParaRPr>
          </a:p>
          <a:p>
            <a:pPr eaLnBrk="1" hangingPunct="1">
              <a:spcBef>
                <a:spcPct val="20000"/>
              </a:spcBef>
              <a:buSzPct val="95000"/>
              <a:buFont typeface="Monotype Sorts" charset="2"/>
              <a:buNone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Trebuchet MS" charset="0"/>
                <a:ea typeface="ヒラギノ角ゴ Pro W3" charset="-128"/>
                <a:cs typeface="ヒラギノ角ゴ Pro W3" charset="-128"/>
              </a:rPr>
              <a:t>神那看不见的事，就如他</a:t>
            </a:r>
            <a:endParaRPr lang="en-SG" altLang="zh-CN" sz="5400" b="1" dirty="0">
              <a:solidFill>
                <a:srgbClr val="FFFFFF"/>
              </a:solidFill>
              <a:effectLst>
                <a:glow rad="101600">
                  <a:schemeClr val="bg1"/>
                </a:glow>
              </a:effectLst>
              <a:latin typeface="Trebuchet MS" charset="0"/>
              <a:ea typeface="ヒラギノ角ゴ Pro W3" charset="-128"/>
              <a:cs typeface="ヒラギノ角ゴ Pro W3" charset="-128"/>
            </a:endParaRPr>
          </a:p>
          <a:p>
            <a:pPr eaLnBrk="1" hangingPunct="1">
              <a:spcBef>
                <a:spcPct val="20000"/>
              </a:spcBef>
              <a:buSzPct val="95000"/>
              <a:buFont typeface="Monotype Sorts" charset="2"/>
              <a:buNone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Trebuchet MS" charset="0"/>
                <a:ea typeface="ヒラギノ角ゴ Pro W3" charset="-128"/>
                <a:cs typeface="ヒラギノ角ゴ Pro W3" charset="-128"/>
              </a:rPr>
              <a:t>永恒的大能  和 神性，都是看得见的，就是从他所造的万物中可以领悟，叫人没有办法推诿。</a:t>
            </a:r>
            <a:r>
              <a:rPr lang="en-US" sz="5400" b="1" dirty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Trebuchet MS" charset="0"/>
                <a:ea typeface="ヒラギノ角ゴ Pro W3" charset="-128"/>
                <a:cs typeface="ヒラギノ角ゴ Pro W3" charset="-128"/>
              </a:rPr>
              <a:t> (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Trebuchet MS" charset="0"/>
                <a:ea typeface="ヒラギノ角ゴ Pro W3" charset="-128"/>
                <a:cs typeface="ヒラギノ角ゴ Pro W3" charset="-128"/>
              </a:rPr>
              <a:t>新译本</a:t>
            </a:r>
            <a:r>
              <a:rPr lang="en-US" sz="5400" b="1" dirty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Trebuchet MS" charset="0"/>
                <a:ea typeface="ヒラギノ角ゴ Pro W3" charset="-128"/>
                <a:cs typeface="ヒラギノ角ゴ Pro W3" charset="-128"/>
              </a:rPr>
              <a:t>).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1148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dirty="0"/>
              <a:t>罗</a:t>
            </a:r>
            <a:r>
              <a:rPr lang="en-US" dirty="0"/>
              <a:t> 1:20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57200" y="625475"/>
            <a:ext cx="381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4400" b="1" dirty="0">
                <a:solidFill>
                  <a:srgbClr val="FFFFFF"/>
                </a:solidFill>
                <a:effectLst>
                  <a:glow rad="139700">
                    <a:schemeClr val="bg1"/>
                  </a:glow>
                </a:effectLst>
                <a:ea typeface="ヒラギノ角ゴ Pro W3" charset="-128"/>
                <a:cs typeface="ヒラギノ角ゴ Pro W3" charset="-128"/>
              </a:rPr>
              <a:t>无限的人</a:t>
            </a:r>
            <a:endParaRPr lang="en-US" sz="4400" b="1" dirty="0">
              <a:solidFill>
                <a:srgbClr val="FFFFFF"/>
              </a:solidFill>
              <a:effectLst>
                <a:glow rad="139700">
                  <a:schemeClr val="bg1"/>
                </a:glow>
              </a:effectLst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4343400" y="625475"/>
            <a:ext cx="4800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4400" b="1" dirty="0">
                <a:solidFill>
                  <a:srgbClr val="FFFFFF"/>
                </a:solidFill>
                <a:effectLst>
                  <a:glow rad="139700">
                    <a:schemeClr val="bg1"/>
                  </a:glow>
                </a:effectLst>
                <a:ea typeface="ヒラギノ角ゴ Pro W3" charset="-128"/>
                <a:cs typeface="ヒラギノ角ゴ Pro W3" charset="-128"/>
              </a:rPr>
              <a:t>超自然的人</a:t>
            </a:r>
            <a:endParaRPr lang="en-US" sz="4400" b="1" dirty="0">
              <a:solidFill>
                <a:srgbClr val="FFFFFF"/>
              </a:solidFill>
              <a:effectLst>
                <a:glow rad="139700">
                  <a:schemeClr val="bg1"/>
                </a:glow>
              </a:effectLst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1673" y="1429343"/>
            <a:ext cx="3809733" cy="3007769"/>
            <a:chOff x="949" y="1104"/>
            <a:chExt cx="2357" cy="1344"/>
          </a:xfrm>
        </p:grpSpPr>
        <p:sp>
          <p:nvSpPr>
            <p:cNvPr id="88072" name="Oval 8"/>
            <p:cNvSpPr>
              <a:spLocks noChangeArrowheads="1"/>
            </p:cNvSpPr>
            <p:nvPr/>
          </p:nvSpPr>
          <p:spPr bwMode="auto">
            <a:xfrm>
              <a:off x="949" y="1975"/>
              <a:ext cx="2357" cy="473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36942" name="Line 9"/>
            <p:cNvSpPr>
              <a:spLocks noChangeShapeType="1"/>
            </p:cNvSpPr>
            <p:nvPr/>
          </p:nvSpPr>
          <p:spPr bwMode="auto">
            <a:xfrm flipV="1">
              <a:off x="2058" y="1104"/>
              <a:ext cx="222" cy="87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flipH="1">
            <a:off x="5076055" y="1428977"/>
            <a:ext cx="1943742" cy="2936421"/>
            <a:chOff x="4573" y="626"/>
            <a:chExt cx="1147" cy="1992"/>
          </a:xfrm>
        </p:grpSpPr>
        <p:sp>
          <p:nvSpPr>
            <p:cNvPr id="88075" name="Oval 11"/>
            <p:cNvSpPr>
              <a:spLocks noChangeArrowheads="1"/>
            </p:cNvSpPr>
            <p:nvPr/>
          </p:nvSpPr>
          <p:spPr bwMode="auto">
            <a:xfrm>
              <a:off x="4573" y="1932"/>
              <a:ext cx="1147" cy="686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36940" name="Line 12"/>
            <p:cNvSpPr>
              <a:spLocks noChangeShapeType="1"/>
            </p:cNvSpPr>
            <p:nvPr/>
          </p:nvSpPr>
          <p:spPr bwMode="auto">
            <a:xfrm flipH="1" flipV="1">
              <a:off x="4943" y="626"/>
              <a:ext cx="259" cy="127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380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8" grpId="0" build="p"/>
      <p:bldP spid="88067" grpId="0"/>
      <p:bldP spid="88069" grpId="0"/>
      <p:bldP spid="880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FC097-EE7D-ECE5-B873-2A05541E5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E62D7A-F284-A380-23F5-B4CB61533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861" y="974503"/>
            <a:ext cx="4339897" cy="3018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794CA6-F508-1C64-687B-CA960507D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31" y="974503"/>
            <a:ext cx="4179999" cy="3018101"/>
          </a:xfrm>
          <a:prstGeom prst="rect">
            <a:avLst/>
          </a:prstGeom>
        </p:spPr>
      </p:pic>
      <p:sp>
        <p:nvSpPr>
          <p:cNvPr id="67586" name="Rectangle 2">
            <a:extLst>
              <a:ext uri="{FF2B5EF4-FFF2-40B4-BE49-F238E27FC236}">
                <a16:creationId xmlns:a16="http://schemas.microsoft.com/office/drawing/2014/main" id="{F8B993DF-BD09-1B95-7377-E2D4E87E6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9D8795C3-2642-931C-35E6-DA3BC875A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05400"/>
            <a:ext cx="350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2" indent="-342900">
              <a:buFont typeface="Arial"/>
              <a:buChar char="•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主神基抹</a:t>
            </a:r>
            <a:r>
              <a:rPr lang="en-US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(</a:t>
            </a:r>
            <a:r>
              <a:rPr lang="en-US" altLang="zh-CN" sz="2000" dirty="0" err="1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Chemosh</a:t>
            </a:r>
            <a:r>
              <a:rPr lang="en-US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)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的主要崇拜方式是通过献长子 </a:t>
            </a:r>
            <a:endParaRPr lang="en-SG" altLang="zh-CN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marL="0" lvl="2" indent="0"/>
            <a:r>
              <a:rPr lang="en-SG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   </a:t>
            </a:r>
            <a:r>
              <a:rPr lang="en-US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(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王下</a:t>
            </a:r>
            <a:r>
              <a:rPr lang="en-US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3:26-27)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。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C0BD61D3-DFD6-B9A9-2213-12BB49B4D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648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摩押人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B60947F5-E0E7-71BF-75AE-BEB530337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05400"/>
            <a:ext cx="3429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巴力</a:t>
            </a:r>
            <a:r>
              <a:rPr 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,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天空之神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以不道德的仪式及儿童献祭来崇拜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(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王下</a:t>
            </a:r>
            <a:r>
              <a:rPr 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 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16:7, 21:6).</a:t>
            </a:r>
            <a:endParaRPr lang="en-US" sz="2000" dirty="0">
              <a:solidFill>
                <a:schemeClr val="folHlink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67592" name="Text Box 8">
            <a:extLst>
              <a:ext uri="{FF2B5EF4-FFF2-40B4-BE49-F238E27FC236}">
                <a16:creationId xmlns:a16="http://schemas.microsoft.com/office/drawing/2014/main" id="{D60E1CA0-2DD1-F226-632F-705B4234B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6482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非利士人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7593" name="Text Box 9">
            <a:extLst>
              <a:ext uri="{FF2B5EF4-FFF2-40B4-BE49-F238E27FC236}">
                <a16:creationId xmlns:a16="http://schemas.microsoft.com/office/drawing/2014/main" id="{B37B9A5E-7DF3-6841-3900-6389235CA4CD}"/>
              </a:ext>
            </a:extLst>
          </p:cNvPr>
          <p:cNvSpPr txBox="1">
            <a:spLocks noChangeArrowheads="1"/>
          </p:cNvSpPr>
          <p:nvPr/>
        </p:nvSpPr>
        <p:spPr bwMode="auto">
          <a:xfrm rot="20962840">
            <a:off x="302148" y="3167939"/>
            <a:ext cx="78843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b="1" dirty="0">
                <a:effectLst>
                  <a:glow rad="406400">
                    <a:schemeClr val="bg2">
                      <a:alpha val="87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他们道德非常败坏，以至于为了物质繁荣而杀人</a:t>
            </a:r>
            <a:r>
              <a:rPr lang="en-US" sz="3600" b="1" dirty="0">
                <a:effectLst>
                  <a:glow rad="406400">
                    <a:schemeClr val="bg2">
                      <a:alpha val="87000"/>
                    </a:schemeClr>
                  </a:glow>
                </a:effectLst>
                <a:latin typeface="Arial"/>
                <a:ea typeface="SimSun" charset="0"/>
                <a:cs typeface="Arial"/>
              </a:rPr>
              <a:t>!</a:t>
            </a:r>
          </a:p>
        </p:txBody>
      </p:sp>
      <p:sp>
        <p:nvSpPr>
          <p:cNvPr id="67594" name="Text Box 10">
            <a:extLst>
              <a:ext uri="{FF2B5EF4-FFF2-40B4-BE49-F238E27FC236}">
                <a16:creationId xmlns:a16="http://schemas.microsoft.com/office/drawing/2014/main" id="{0ECD08A8-93C4-6A75-D697-0438F9E7D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160h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103F0EC-39C1-A620-1CE5-452621525F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邦崇拜</a:t>
            </a: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– </a:t>
            </a:r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礼仪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和仪式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86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33800" y="0"/>
            <a:ext cx="4726632" cy="1447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4000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巴比伦人</a:t>
            </a:r>
            <a:r>
              <a:rPr lang="en-US" sz="4000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 &amp; </a:t>
            </a:r>
            <a:r>
              <a:rPr lang="zh-CN" altLang="en-US" sz="4000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亚述人的神庙</a:t>
            </a:r>
            <a:endParaRPr lang="en-US" sz="4000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graphicFrame>
        <p:nvGraphicFramePr>
          <p:cNvPr id="71685" name="Object 3"/>
          <p:cNvGraphicFramePr>
            <a:graphicFrameLocks noChangeAspect="1"/>
          </p:cNvGraphicFramePr>
          <p:nvPr/>
        </p:nvGraphicFramePr>
        <p:xfrm>
          <a:off x="17463" y="3657600"/>
          <a:ext cx="3944937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088640" imgH="2039620" progId="Word.Document.8">
                  <p:embed/>
                </p:oleObj>
              </mc:Choice>
              <mc:Fallback>
                <p:oleObj name="Document" r:id="rId3" imgW="3088640" imgH="20396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3657600"/>
                        <a:ext cx="3944937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160h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33400"/>
            <a:ext cx="3895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7F065A-B278-4C41-BECC-A61B83E92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1700808"/>
            <a:ext cx="4986585" cy="4860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81000"/>
            <a:ext cx="3997325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45868" y="1340768"/>
            <a:ext cx="4800600" cy="52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>
              <a:lnSpc>
                <a:spcPct val="90000"/>
              </a:lnSpc>
              <a:spcBef>
                <a:spcPct val="20000"/>
              </a:spcBef>
            </a:pPr>
            <a:r>
              <a:rPr lang="en-GB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</a:t>
            </a:r>
            <a:r>
              <a:rPr lang="zh-CN" altLang="en-US" sz="2800" b="1" i="1" dirty="0">
                <a:latin typeface="Times New Roman" charset="0"/>
              </a:rPr>
              <a:t>在这经典的故事中，人们正在建造一个通天的巨大舞台式神庙或多层金字形神塔。但他们真的相信他们能达到他们的诸神吗？这塔很可能将被当作崇拜场所。</a:t>
            </a:r>
            <a:endParaRPr lang="en-SG" altLang="zh-CN" sz="2800" b="1" i="1" dirty="0">
              <a:latin typeface="Times New Roman" charset="0"/>
            </a:endParaRPr>
          </a:p>
          <a:p>
            <a:pPr marL="457200">
              <a:lnSpc>
                <a:spcPct val="90000"/>
              </a:lnSpc>
              <a:spcBef>
                <a:spcPct val="20000"/>
              </a:spcBef>
            </a:pPr>
            <a:br>
              <a:rPr lang="en-GB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zh-CN" altLang="en-US" sz="2800" b="1" i="1" dirty="0">
                <a:latin typeface="Times New Roman" charset="0"/>
              </a:rPr>
              <a:t>其实，他们建塔的目的是提供一个共同的宗教集会点，以免人民分散。建造者公然蔑视上帝的命令 </a:t>
            </a:r>
            <a:r>
              <a:rPr lang="en-GB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zh-CN" alt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创</a:t>
            </a:r>
            <a:r>
              <a:rPr lang="en-GB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9:1) .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52400"/>
            <a:ext cx="4419601" cy="838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巴别塔 </a:t>
            </a:r>
            <a:br>
              <a:rPr lang="en-SG" altLang="zh-CN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zh-CN" alt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(</a:t>
            </a:r>
            <a:r>
              <a:rPr lang="zh-CN" alt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创</a:t>
            </a: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 11:1-5)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3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63613"/>
            <a:ext cx="8352928" cy="5056187"/>
          </a:xfrm>
        </p:spPr>
        <p:txBody>
          <a:bodyPr/>
          <a:lstStyle/>
          <a:p>
            <a:r>
              <a:rPr lang="zh-CN" altLang="en-US" sz="40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大多数（若非全部）古代近东外邦宗教的共同特征是什么</a:t>
            </a:r>
            <a:r>
              <a:rPr lang="en-US" sz="40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?  </a:t>
            </a:r>
            <a:br>
              <a:rPr lang="en-US" sz="40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</a:br>
            <a:br>
              <a:rPr lang="en-US" sz="40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</a:br>
            <a:r>
              <a:rPr lang="zh-CN" altLang="en-US" sz="40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列举至少两个特征</a:t>
            </a:r>
            <a:r>
              <a:rPr lang="en-US" sz="40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.</a:t>
            </a:r>
          </a:p>
        </p:txBody>
      </p:sp>
      <p:sp>
        <p:nvSpPr>
          <p:cNvPr id="70659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304800" y="116632"/>
            <a:ext cx="4411216" cy="120880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换句话说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...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1139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外邦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宗教的特点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267200" y="1600200"/>
            <a:ext cx="462528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由恐惧或财务驱动的崇拜</a:t>
            </a:r>
            <a:endParaRPr lang="en-SG" altLang="zh-CN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看得见的众神像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偶像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庙妓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需要照顾他们的诸神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可以接受神话</a:t>
            </a:r>
            <a:endParaRPr lang="en-SG" altLang="zh-CN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政治领袖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185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600200"/>
            <a:ext cx="4267200" cy="34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多神论</a:t>
            </a:r>
            <a:endParaRPr lang="en-SG" altLang="zh-CN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众神有罪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瑕疵的祭物</a:t>
            </a:r>
            <a:endParaRPr lang="en-SG" altLang="zh-CN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供品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女祭司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地方诸神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平原的宗教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zh-TW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左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侧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87413"/>
            <a:ext cx="7696200" cy="42941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以色列的宗教与旧约时代的</a:t>
            </a:r>
            <a:br>
              <a:rPr lang="en-SG" altLang="zh-CN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其他宗教有何不同</a:t>
            </a: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?  </a:t>
            </a:r>
            <a:b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列举至少两个不同之处</a:t>
            </a: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以色列独特的崇拜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724400" y="1313043"/>
            <a:ext cx="4267200" cy="36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神不是以看得见的形体呈现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崇拜者和领导者的道德标准</a:t>
            </a:r>
            <a:endParaRPr lang="en-SG" altLang="zh-CN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与神的关系是约的关系</a:t>
            </a:r>
            <a:endParaRPr lang="en-SG" altLang="zh-CN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由神主动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不能</a:t>
            </a:r>
            <a:r>
              <a:rPr lang="zh-TW" altLang="en-US" sz="2800" dirty="0">
                <a:latin typeface="Times New Roman" pitchFamily="-112" charset="0"/>
                <a:ea typeface="ＭＳ Ｐゴシック" charset="-128"/>
                <a:cs typeface="ＭＳ Ｐゴシック" charset="-128"/>
              </a:rPr>
              <a:t>操纵</a:t>
            </a:r>
            <a:r>
              <a:rPr lang="zh-CN" altLang="en-US" sz="2800" dirty="0">
                <a:latin typeface="Times New Roman" pitchFamily="-112" charset="0"/>
                <a:ea typeface="ＭＳ Ｐゴシック" charset="-128"/>
                <a:cs typeface="ＭＳ Ｐゴシック" charset="-128"/>
              </a:rPr>
              <a:t>神</a:t>
            </a:r>
            <a:endParaRPr lang="zh-TW" altLang="en-US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只有男祭司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185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296988"/>
            <a:ext cx="448322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一神论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敬拜真神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圣洁无罪的上帝</a:t>
            </a:r>
            <a:endParaRPr lang="en-SG" altLang="zh-CN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按家谱当祭司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耶和华上帝不是地方神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因信称义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(?)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有实在的神迹为证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沙漠的宗教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右侧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4191000" cy="3733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但这些对我来说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有何意义</a:t>
            </a:r>
            <a:r>
              <a:rPr 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?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78851" name="Picture 4" descr="Tess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228600"/>
            <a:ext cx="35528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4724400"/>
            <a:ext cx="906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让我们一起观赏探索频道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(Discovery Channel)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中有关饿鬼</a:t>
            </a:r>
            <a:r>
              <a:rPr lang="en-SG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Hungry Ghost)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迷信的影片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…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686800" cy="49799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br>
              <a:rPr lang="en-SG" altLang="zh-CN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阅读这些外邦文献如何帮助你</a:t>
            </a:r>
            <a:br>
              <a:rPr lang="en-SG" altLang="zh-CN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欣赏犹太教</a:t>
            </a: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?  </a:t>
            </a:r>
            <a:b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这又如何能帮助你各人与神同行</a:t>
            </a: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?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3352800" cy="9175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佛教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81923" name="Picture 3" descr="whee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bobs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22256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XXJ12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25146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budcountry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"/>
            <a:ext cx="39624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 descr="fish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2946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990600"/>
            <a:ext cx="8915400" cy="1143000"/>
          </a:xfrm>
        </p:spPr>
        <p:txBody>
          <a:bodyPr/>
          <a:lstStyle/>
          <a:p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Scope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2656"/>
            <a:ext cx="3263900" cy="248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620688"/>
            <a:ext cx="34925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4725144"/>
            <a:ext cx="2603500" cy="1968500"/>
          </a:xfrm>
          <a:prstGeom prst="rect">
            <a:avLst/>
          </a:prstGeom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3124200" y="762000"/>
            <a:ext cx="3048000" cy="1828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范围：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  <a:ea typeface="Impact"/>
              <a:cs typeface="Impac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365104"/>
            <a:ext cx="3543300" cy="22987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00100" y="2934892"/>
            <a:ext cx="7772400" cy="155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3600" b="1" dirty="0">
                <a:effectLst>
                  <a:glow rad="2921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比较和对比古代主要的外邦宗教</a:t>
            </a:r>
            <a:r>
              <a:rPr lang="en-US" sz="3600" b="1" dirty="0">
                <a:effectLst>
                  <a:glow rad="2921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zh-CN" altLang="en-US" sz="3600" b="1" dirty="0">
                <a:effectLst>
                  <a:glow rad="2921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。</a:t>
            </a:r>
            <a:r>
              <a:rPr lang="en-US" sz="3600" b="1" dirty="0">
                <a:effectLst>
                  <a:glow rad="2921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zh-CN" altLang="en-US" sz="3600" b="1" dirty="0">
                <a:effectLst>
                  <a:glow rad="2921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他们的敬拜如何不同</a:t>
            </a:r>
            <a:r>
              <a:rPr lang="en-US" sz="3600" b="1" dirty="0">
                <a:effectLst>
                  <a:glow rad="2921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印度教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20483" name="Picture 3" descr="sculp_01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2333625" cy="2819400"/>
          </a:xfrm>
        </p:spPr>
      </p:pic>
      <p:pic>
        <p:nvPicPr>
          <p:cNvPr id="20484" name="Picture 4" descr="gau">
            <a:hlinkClick r:id="rId5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51050"/>
            <a:ext cx="1727200" cy="1108075"/>
          </a:xfrm>
        </p:spPr>
      </p:pic>
      <p:pic>
        <p:nvPicPr>
          <p:cNvPr id="20485" name="Picture 5" descr="buddasym">
            <a:hlinkClick r:id="rId7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57200"/>
            <a:ext cx="933450" cy="914400"/>
          </a:xfrm>
        </p:spPr>
      </p:pic>
      <p:pic>
        <p:nvPicPr>
          <p:cNvPr id="20486" name="Picture 6" descr="Ganesh1">
            <a:hlinkClick r:id="rId9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743200"/>
            <a:ext cx="2895600" cy="3908425"/>
          </a:xfrm>
        </p:spPr>
      </p:pic>
      <p:pic>
        <p:nvPicPr>
          <p:cNvPr id="83975" name="Picture 7" descr="om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904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templ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29138"/>
            <a:ext cx="28194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9" descr="logo_spiritualgate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0825"/>
            <a:ext cx="2362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印度教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86019" name="Picture 3" descr="o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904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 descr="logo_spiritualgat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20825"/>
            <a:ext cx="2362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SHIV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3200400"/>
            <a:ext cx="25161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 descr="shiv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25241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shiva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667000"/>
            <a:ext cx="2679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shiva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924175"/>
            <a:ext cx="2336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5" name="Picture 9" descr="shiva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2209800"/>
            <a:ext cx="8077200" cy="337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以色列人受异教影响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诗篇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106:34-42),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因此今天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我们当谨慎以免被同化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儿童着色书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fr-FR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‘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大神母之不同的面貌</a:t>
            </a:r>
            <a:r>
              <a:rPr lang="fr-FR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‘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–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阿施塔特 </a:t>
            </a:r>
            <a:r>
              <a:rPr lang="en-SG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Ashteroth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女童子军誓言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减少对神的强调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普世教会协会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向苏菲亚女神祷告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以神为中心对比自我放纵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林后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10:4-5)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88068" name="WordArt 3"/>
          <p:cNvSpPr>
            <a:spLocks noChangeArrowheads="1" noChangeShapeType="1" noTextEdit="1"/>
          </p:cNvSpPr>
          <p:nvPr/>
        </p:nvSpPr>
        <p:spPr bwMode="auto">
          <a:xfrm>
            <a:off x="3491880" y="616633"/>
            <a:ext cx="2819400" cy="1295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应用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  <a:ea typeface="Impact"/>
              <a:cs typeface="Impact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8264525" y="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160i</a:t>
            </a:r>
          </a:p>
        </p:txBody>
      </p:sp>
    </p:spTree>
    <p:extLst>
      <p:ext uri="{BB962C8B-B14F-4D97-AF65-F5344CB8AC3E}">
        <p14:creationId xmlns:p14="http://schemas.microsoft.com/office/powerpoint/2010/main" val="19542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FB806E0-C8C8-1A1F-000D-D9C815B42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805B8B6-09EA-7128-141F-6E1492B72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09800"/>
            <a:ext cx="8077200" cy="337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以色列人受异教影响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诗篇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106:34-42),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因此今天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我们当谨慎以免被同化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儿童着色书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fr-FR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‘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大神母之不同的面貌</a:t>
            </a:r>
            <a:r>
              <a:rPr lang="fr-FR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‘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–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阿施塔特 </a:t>
            </a:r>
            <a:r>
              <a:rPr lang="en-SG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Ashteroth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女童子军誓言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减少对神的强调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普世教会协会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向苏菲亚女神祷告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以神为中心对比自我放纵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林后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10:4-5)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88068" name="WordArt 3">
            <a:extLst>
              <a:ext uri="{FF2B5EF4-FFF2-40B4-BE49-F238E27FC236}">
                <a16:creationId xmlns:a16="http://schemas.microsoft.com/office/drawing/2014/main" id="{B9E62D66-8676-0D45-DE26-8F4F9DA9ED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91880" y="616633"/>
            <a:ext cx="2819400" cy="1295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应用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  <a:ea typeface="Impact"/>
              <a:cs typeface="Impact"/>
            </a:endParaRP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E84DF6AF-9C6D-9E27-A753-27110E246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4525" y="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160i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BF8414C-47E6-DB48-A9A0-EF2341565536}"/>
              </a:ext>
            </a:extLst>
          </p:cNvPr>
          <p:cNvSpPr txBox="1">
            <a:spLocks noChangeArrowheads="1"/>
          </p:cNvSpPr>
          <p:nvPr/>
        </p:nvSpPr>
        <p:spPr bwMode="auto">
          <a:xfrm rot="20235417">
            <a:off x="871878" y="2720459"/>
            <a:ext cx="7864475" cy="206210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 b="1" dirty="0">
                <a:cs typeface="Arial" charset="0"/>
              </a:rPr>
              <a:t>"</a:t>
            </a:r>
            <a:r>
              <a:rPr lang="zh-CN" altLang="en-US" sz="3200" b="1" dirty="0">
                <a:cs typeface="Arial" charset="0"/>
              </a:rPr>
              <a:t>我对你们所说的一切，你们都要小心谨守，你们不可提别神的名，也不可让人从你的口中听到</a:t>
            </a:r>
            <a:r>
              <a:rPr lang="en-US" altLang="ja-JP" sz="3200" b="1" dirty="0">
                <a:cs typeface="Arial" charset="0"/>
              </a:rPr>
              <a:t>"</a:t>
            </a:r>
            <a:r>
              <a:rPr lang="en-US" sz="3200" b="1" dirty="0">
                <a:cs typeface="Arial" charset="0"/>
              </a:rPr>
              <a:t> </a:t>
            </a:r>
          </a:p>
          <a:p>
            <a:r>
              <a:rPr lang="en-US" sz="3200" b="1" dirty="0">
                <a:cs typeface="Arial" charset="0"/>
              </a:rPr>
              <a:t>(</a:t>
            </a:r>
            <a:r>
              <a:rPr lang="zh-CN" altLang="en-US" b="1" dirty="0">
                <a:cs typeface="Arial" charset="0"/>
              </a:rPr>
              <a:t>出埃及记</a:t>
            </a:r>
            <a:r>
              <a:rPr lang="en-US" b="1" dirty="0">
                <a:cs typeface="Arial" charset="0"/>
              </a:rPr>
              <a:t> 23:13 </a:t>
            </a:r>
            <a:r>
              <a:rPr lang="zh-CN" altLang="en-US" b="1" dirty="0">
                <a:cs typeface="Arial" charset="0"/>
              </a:rPr>
              <a:t>新译本</a:t>
            </a:r>
            <a:r>
              <a:rPr lang="en-US" dirty="0">
                <a:cs typeface="Arial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91373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6288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4025" indent="-4540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Hoerth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Alfred J.; Mattingly, Gerald L.; and Yamauchi, Edwin M., eds.  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Peoples of the Old Testament World.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Grand Rapids, Michigan: Baker Books 1994.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Gower, Ralph.  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New Manners and Customs of Bible Times. 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Chicago: Moody, 1987.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Hindson, Edward E.  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Philistines and the Old Testaments. 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Grand Rapids, Michigan: Baker, 1983.</a:t>
            </a: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网站</a:t>
            </a: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  <a:solidFill>
            <a:srgbClr val="800000"/>
          </a:solidFill>
        </p:spPr>
        <p:txBody>
          <a:bodyPr/>
          <a:lstStyle/>
          <a:p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参考书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0" y="0"/>
          <a:ext cx="16224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795020" imgH="1529080" progId="Word.Document.8">
                  <p:embed/>
                </p:oleObj>
              </mc:Choice>
              <mc:Fallback>
                <p:oleObj name="Document" r:id="rId6" imgW="795020" imgH="15290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224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7521575" y="0"/>
          <a:ext cx="1622425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891540" imgH="1958340" progId="Word.Document.8">
                  <p:embed/>
                </p:oleObj>
              </mc:Choice>
              <mc:Fallback>
                <p:oleObj name="Document" r:id="rId8" imgW="891540" imgH="19583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0"/>
                        <a:ext cx="1622425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0" y="3124200"/>
          <a:ext cx="1670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967740" imgH="2791460" progId="Word.Document.8">
                  <p:embed/>
                </p:oleObj>
              </mc:Choice>
              <mc:Fallback>
                <p:oleObj name="Document" r:id="rId10" imgW="967740" imgH="27914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4200"/>
                        <a:ext cx="167005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7543800" y="3581400"/>
          <a:ext cx="1600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688340" imgH="2181860" progId="Word.Document.8">
                  <p:embed/>
                </p:oleObj>
              </mc:Choice>
              <mc:Fallback>
                <p:oleObj name="Document" r:id="rId12" imgW="688340" imgH="21818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581400"/>
                        <a:ext cx="16002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1600200" y="0"/>
          <a:ext cx="18065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4" imgW="789940" imgH="1363980" progId="Word.Document.8">
                  <p:embed/>
                </p:oleObj>
              </mc:Choice>
              <mc:Fallback>
                <p:oleObj name="Document" r:id="rId14" imgW="789940" imgH="13639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0"/>
                        <a:ext cx="180657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1" name="Object 7"/>
          <p:cNvGraphicFramePr>
            <a:graphicFrameLocks noChangeAspect="1"/>
          </p:cNvGraphicFramePr>
          <p:nvPr/>
        </p:nvGraphicFramePr>
        <p:xfrm>
          <a:off x="5943600" y="0"/>
          <a:ext cx="164623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6" imgW="688340" imgH="1775460" progId="Word.Document.8">
                  <p:embed/>
                </p:oleObj>
              </mc:Choice>
              <mc:Fallback>
                <p:oleObj name="Document" r:id="rId16" imgW="688340" imgH="177546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0"/>
                        <a:ext cx="1646238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2" name="Object 8"/>
          <p:cNvGraphicFramePr>
            <a:graphicFrameLocks noChangeAspect="1"/>
          </p:cNvGraphicFramePr>
          <p:nvPr/>
        </p:nvGraphicFramePr>
        <p:xfrm>
          <a:off x="1676400" y="3200400"/>
          <a:ext cx="1752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8" imgW="612140" imgH="894080" progId="Word.Document.8">
                  <p:embed/>
                </p:oleObj>
              </mc:Choice>
              <mc:Fallback>
                <p:oleObj name="Document" r:id="rId18" imgW="612140" imgH="8940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00400"/>
                        <a:ext cx="1752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3" name="Object 9"/>
          <p:cNvGraphicFramePr>
            <a:graphicFrameLocks noChangeAspect="1"/>
          </p:cNvGraphicFramePr>
          <p:nvPr/>
        </p:nvGraphicFramePr>
        <p:xfrm>
          <a:off x="3352800" y="0"/>
          <a:ext cx="1778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0" imgW="508711" imgH="762502" progId="Word.Picture.8">
                  <p:embed/>
                </p:oleObj>
              </mc:Choice>
              <mc:Fallback>
                <p:oleObj name="Picture" r:id="rId20" imgW="508711" imgH="762502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0"/>
                        <a:ext cx="1778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4" name="Object 10"/>
          <p:cNvGraphicFramePr>
            <a:graphicFrameLocks noChangeAspect="1"/>
          </p:cNvGraphicFramePr>
          <p:nvPr/>
        </p:nvGraphicFramePr>
        <p:xfrm>
          <a:off x="5257800" y="3700463"/>
          <a:ext cx="2211388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2" imgW="688340" imgH="982980" progId="Word.Document.8">
                  <p:embed/>
                </p:oleObj>
              </mc:Choice>
              <mc:Fallback>
                <p:oleObj name="Document" r:id="rId22" imgW="688340" imgH="98298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00463"/>
                        <a:ext cx="2211388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5" name="Object 11"/>
          <p:cNvGraphicFramePr>
            <a:graphicFrameLocks noChangeAspect="1"/>
          </p:cNvGraphicFramePr>
          <p:nvPr/>
        </p:nvGraphicFramePr>
        <p:xfrm>
          <a:off x="3429000" y="3276600"/>
          <a:ext cx="1676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4" imgW="1069340" imgH="1303020" progId="Word.Document.8">
                  <p:embed/>
                </p:oleObj>
              </mc:Choice>
              <mc:Fallback>
                <p:oleObj name="Document" r:id="rId24" imgW="1069340" imgH="130302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1676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6" name="Object 12"/>
          <p:cNvGraphicFramePr>
            <a:graphicFrameLocks noChangeAspect="1"/>
          </p:cNvGraphicFramePr>
          <p:nvPr/>
        </p:nvGraphicFramePr>
        <p:xfrm>
          <a:off x="914400" y="2209800"/>
          <a:ext cx="1522413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6" imgW="886460" imgH="1313180" progId="Word.Document.8">
                  <p:embed/>
                </p:oleObj>
              </mc:Choice>
              <mc:Fallback>
                <p:oleObj name="Document" r:id="rId26" imgW="886460" imgH="131318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1522413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7" name="Object 13"/>
          <p:cNvGraphicFramePr>
            <a:graphicFrameLocks noChangeAspect="1"/>
          </p:cNvGraphicFramePr>
          <p:nvPr/>
        </p:nvGraphicFramePr>
        <p:xfrm>
          <a:off x="2438400" y="1143000"/>
          <a:ext cx="1600200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8" imgW="795020" imgH="1005840" progId="Word.Document.8">
                  <p:embed/>
                </p:oleObj>
              </mc:Choice>
              <mc:Fallback>
                <p:oleObj name="Document" r:id="rId28" imgW="795020" imgH="100584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1600200" cy="202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8" name="Object 14"/>
          <p:cNvGraphicFramePr>
            <a:graphicFrameLocks noChangeAspect="1"/>
          </p:cNvGraphicFramePr>
          <p:nvPr/>
        </p:nvGraphicFramePr>
        <p:xfrm>
          <a:off x="4038600" y="533400"/>
          <a:ext cx="1466850" cy="27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0" imgW="1615916" imgH="2987552" progId="Word.Picture.8">
                  <p:embed/>
                </p:oleObj>
              </mc:Choice>
              <mc:Fallback>
                <p:oleObj name="Picture" r:id="rId30" imgW="1615916" imgH="2987552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"/>
                        <a:ext cx="1466850" cy="271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19" name="Picture 15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1476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0" name="Picture 1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1" name="Picture 17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1387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8322" name="Object 15"/>
          <p:cNvGraphicFramePr>
            <a:graphicFrameLocks noChangeAspect="1"/>
          </p:cNvGraphicFramePr>
          <p:nvPr/>
        </p:nvGraphicFramePr>
        <p:xfrm>
          <a:off x="3810000" y="4343400"/>
          <a:ext cx="18684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5" imgW="1343660" imgH="1808480" progId="Word.Document.8">
                  <p:embed/>
                </p:oleObj>
              </mc:Choice>
              <mc:Fallback>
                <p:oleObj name="Document" r:id="rId35" imgW="1343660" imgH="180848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18684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23" name="Picture 19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810000"/>
            <a:ext cx="1403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4" name="Picture 20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476500"/>
            <a:ext cx="1257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98325" name="Object 1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9" imgW="906780" imgH="894080" progId="Word.Document.8">
                  <p:embed/>
                </p:oleObj>
              </mc:Choice>
              <mc:Fallback>
                <p:oleObj name="Document" r:id="rId39" imgW="906780" imgH="89408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CC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5F5F5F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6" name="AutoShape 22">
            <a:hlinkClick r:id="" action="ppaction://noaction">
              <a:snd r:embed="rId41" name="WHOOSH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772400" cy="2895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903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Binner Gothic"/>
                <a:ea typeface="Binner Gothic"/>
                <a:cs typeface="Binner Gothic"/>
              </a:rPr>
              <a:t>外邦宗教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8099" dir="2700000" sy="50000" rotWithShape="0">
                  <a:srgbClr val="875B0D">
                    <a:alpha val="74997"/>
                  </a:srgbClr>
                </a:outerShdw>
              </a:effectLst>
              <a:latin typeface="Binner Gothic"/>
              <a:ea typeface="Binner Gothic"/>
              <a:cs typeface="Binner Gothic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/>
          <a:p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原呈现者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: 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5" name="Rectangle 23"/>
          <p:cNvSpPr txBox="1">
            <a:spLocks noChangeArrowheads="1"/>
          </p:cNvSpPr>
          <p:nvPr/>
        </p:nvSpPr>
        <p:spPr bwMode="auto">
          <a:xfrm>
            <a:off x="1219200" y="4419600"/>
            <a:ext cx="655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ALVIN</a:t>
            </a:r>
          </a:p>
          <a:p>
            <a:pPr algn="ctr">
              <a:spcBef>
                <a:spcPct val="2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AI CHENG</a:t>
            </a:r>
          </a:p>
          <a:p>
            <a:pPr algn="ctr">
              <a:spcBef>
                <a:spcPct val="2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MAGNAI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7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62119978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旧约全书背景链接地址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免费获取此投影搞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  <a:ea typeface="Impact"/>
              <a:cs typeface="Impact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160b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2973496"/>
            <a:ext cx="8991600" cy="28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收集资料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收集主要族群宗教信仰的资料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苏美尔人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巴比伦人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亚述人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迦南人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埃及人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等等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比较分析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用以下三个范畴来比较分析这些宗教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诸神的特征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神庙崇拜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一般信仰和实践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思考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思考我们可以从这些伪宗教中学习什么功课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8640"/>
            <a:ext cx="3289300" cy="2463800"/>
          </a:xfrm>
          <a:prstGeom prst="rect">
            <a:avLst/>
          </a:prstGeom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684463" y="495300"/>
            <a:ext cx="4343400" cy="1676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方法：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  <a:ea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1023938"/>
          <a:ext cx="9144000" cy="583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166360" imgH="3566160" progId="Word.Document.8">
                  <p:embed/>
                </p:oleObj>
              </mc:Choice>
              <mc:Fallback>
                <p:oleObj name="Document" r:id="rId3" imgW="5166360" imgH="35661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23938"/>
                        <a:ext cx="9144000" cy="583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609600"/>
          </a:xfrm>
          <a:effectLst>
            <a:glow rad="127000">
              <a:schemeClr val="bg2"/>
            </a:glow>
          </a:effectLst>
        </p:spPr>
        <p:txBody>
          <a:bodyPr/>
          <a:lstStyle/>
          <a:p>
            <a:r>
              <a:rPr lang="zh-CN" altLang="en-US" sz="4800" dirty="0">
                <a:effectLst>
                  <a:outerShdw blurRad="38100" dist="38100" dir="2700000" algn="tl">
                    <a:schemeClr val="bg2"/>
                  </a:outerShdw>
                </a:effectLst>
                <a:latin typeface="Artistik" charset="0"/>
                <a:ea typeface="ＭＳ Ｐゴシック" charset="0"/>
              </a:rPr>
              <a:t>苏美尔</a:t>
            </a:r>
            <a:r>
              <a:rPr lang="en-US" sz="4800" dirty="0">
                <a:effectLst>
                  <a:outerShdw blurRad="38100" dist="38100" dir="2700000" algn="tl">
                    <a:schemeClr val="bg2"/>
                  </a:outerShdw>
                </a:effectLst>
                <a:latin typeface="Artistik" charset="0"/>
                <a:ea typeface="ＭＳ Ｐゴシック" charset="0"/>
              </a:rPr>
              <a:t>-</a:t>
            </a:r>
            <a:r>
              <a:rPr lang="zh-CN" altLang="en-US" sz="4800" dirty="0">
                <a:effectLst>
                  <a:outerShdw blurRad="38100" dist="38100" dir="2700000" algn="tl">
                    <a:schemeClr val="bg2"/>
                  </a:outerShdw>
                </a:effectLst>
                <a:latin typeface="Artistik" charset="0"/>
                <a:ea typeface="ＭＳ Ｐゴシック" charset="0"/>
              </a:rPr>
              <a:t>巴比伦</a:t>
            </a:r>
            <a:r>
              <a:rPr lang="en-US" sz="4800" dirty="0">
                <a:effectLst>
                  <a:outerShdw blurRad="38100" dist="38100" dir="2700000" algn="tl">
                    <a:schemeClr val="bg2"/>
                  </a:outerShdw>
                </a:effectLst>
                <a:latin typeface="Artistik" charset="0"/>
                <a:ea typeface="ＭＳ Ｐゴシック" charset="0"/>
              </a:rPr>
              <a:t> </a:t>
            </a:r>
            <a:r>
              <a:rPr lang="zh-CN" altLang="en-US" sz="4800" dirty="0">
                <a:effectLst>
                  <a:outerShdw blurRad="38100" dist="38100" dir="2700000" algn="tl">
                    <a:schemeClr val="bg2"/>
                  </a:outerShdw>
                </a:effectLst>
                <a:latin typeface="Artistik" charset="0"/>
                <a:ea typeface="ＭＳ Ｐゴシック" charset="0"/>
              </a:rPr>
              <a:t>诸神</a:t>
            </a:r>
            <a:endParaRPr lang="en-US" sz="4000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34E70D-0568-46A5-8172-0495F930E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84" y="1556793"/>
            <a:ext cx="8027572" cy="4996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4597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517140" imgH="3337560" progId="Word.Document.8">
                  <p:embed/>
                </p:oleObj>
              </mc:Choice>
              <mc:Fallback>
                <p:oleObj name="Document" r:id="rId3" imgW="2517140" imgH="33375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97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58674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blurRad="63500" dist="563972" dir="14049741" sx="125000" sy="125000" algn="tl" rotWithShape="0">
                    <a:srgbClr val="C7DFD3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苏美尔人的主神</a:t>
            </a:r>
            <a:endParaRPr lang="en-US" sz="40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blurRad="63500" dist="563972" dir="14049741" sx="125000" sy="125000" algn="tl" rotWithShape="0">
                  <a:srgbClr val="C7DFD3">
                    <a:alpha val="7499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413250" y="1431925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空间的神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419600" y="2613025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使大洪水发生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419600" y="3203575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cs typeface="Arial" charset="0"/>
              </a:rPr>
              <a:t>人类的创造者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chemeClr val="bg2"/>
                </a:outerShdw>
              </a:effectLst>
              <a:cs typeface="Arial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495800" y="3794125"/>
            <a:ext cx="472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因强奸宁利勒 </a:t>
            </a:r>
            <a:r>
              <a:rPr lang="en-SG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(Ninlil)</a:t>
            </a:r>
          </a:p>
          <a:p>
            <a:pPr algn="ctr">
              <a:spcBef>
                <a:spcPts val="0"/>
              </a:spcBef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被放逐到‘地狱’去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419600" y="2022475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cs typeface="Arial" charset="0"/>
              </a:rPr>
              <a:t>天与地的神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chemeClr val="bg2"/>
                </a:outerShdw>
              </a:effectLst>
              <a:cs typeface="Arial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153400" y="76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160c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5181600"/>
            <a:ext cx="8915400" cy="1143000"/>
          </a:xfrm>
        </p:spPr>
        <p:txBody>
          <a:bodyPr/>
          <a:lstStyle/>
          <a:p>
            <a:r>
              <a:rPr lang="zh-CN" altLang="en-US" sz="1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恩利尔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utoUpdateAnimBg="0"/>
      <p:bldP spid="32774" grpId="0" autoUpdateAnimBg="0"/>
      <p:bldP spid="32775" grpId="0" autoUpdateAnimBg="0"/>
      <p:bldP spid="32776" grpId="0" autoUpdateAnimBg="0"/>
      <p:bldP spid="3277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457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943100" imgH="3365500" progId="Word.Document.8">
                  <p:embed/>
                </p:oleObj>
              </mc:Choice>
              <mc:Fallback>
                <p:oleObj name="Document" r:id="rId3" imgW="1943100" imgH="3365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7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58674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glow rad="101600">
                    <a:schemeClr val="bg2">
                      <a:alpha val="92000"/>
                    </a:schemeClr>
                  </a:glow>
                  <a:outerShdw blurRad="63500" dist="563972" dir="14049741" sx="125000" sy="125000" algn="tl" rotWithShape="0">
                    <a:srgbClr val="C7DFD3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巴比伦的主神</a:t>
            </a:r>
            <a:endParaRPr lang="en-US" sz="40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glow rad="101600">
                  <a:schemeClr val="bg2">
                    <a:alpha val="92000"/>
                  </a:schemeClr>
                </a:glow>
                <a:outerShdw blurRad="63500" dist="563972" dir="14049741" sx="125000" sy="125000" algn="tl" rotWithShape="0">
                  <a:srgbClr val="C7DFD3">
                    <a:alpha val="7499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65650" y="120332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ja-JP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‘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尹吉吉之王</a:t>
            </a:r>
            <a:r>
              <a:rPr lang="fr-FR" altLang="ja-JP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572000" y="1565275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四颗眼睛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</a:t>
            </a: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四个耳朵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</a:t>
            </a:r>
            <a:b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</a:b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他口中喷火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bg2">
                    <a:alpha val="92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343400" y="2295525"/>
            <a:ext cx="4800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安奴被立为诸神之首</a:t>
            </a:r>
            <a:b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en-US" sz="10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572000" y="2735660"/>
            <a:ext cx="45656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超过 </a:t>
            </a:r>
            <a:r>
              <a:rPr lang="en-US" altLang="zh-CN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50</a:t>
            </a: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个名称：</a:t>
            </a:r>
            <a:endParaRPr lang="en-US" b="1" dirty="0">
              <a:solidFill>
                <a:srgbClr val="FFFF00"/>
              </a:solidFill>
              <a:effectLst>
                <a:glow rad="101600">
                  <a:schemeClr val="bg2">
                    <a:alpha val="92000"/>
                  </a:schemeClr>
                </a:glow>
              </a:effectLst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1.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亚萨路西</a:t>
            </a:r>
            <a:r>
              <a:rPr lang="en-SG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2.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马杜克</a:t>
            </a:r>
            <a:r>
              <a:rPr lang="en-SG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3.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子，众神的尊严</a:t>
            </a:r>
            <a:r>
              <a:rPr lang="en-SG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4.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马卢卡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5.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摩萨酷暑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       6.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暗淡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安奇亚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 (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天地之王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), 7.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贝勒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8.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纳里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暗淡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安奇亚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9.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南提拉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10.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南儒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11.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阿萨尔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12.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阿萨尔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阿勒姆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13.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阿萨尔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阿勒姆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努纳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14.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图图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15.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乌其那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16.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吉库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17.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阿呷库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18.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沙驻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19.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子斯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20.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苏霖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21.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苏谷霖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22.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扎霖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23.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扎谷霖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24.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恩比卢卢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25.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尔帕顿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26.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谷加尔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27.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黑加尔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28.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希西尔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29.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玛拉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30.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吉尔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31.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吉利玛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   32.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阿吉利玛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33.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祖伦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34.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穆木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35.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祖伦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翁穆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36.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吉折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努穆尔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押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 37.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押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杜布尔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38.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帕加尔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格纳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39.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度玛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40.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阿拉努那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41.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杜穆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杜库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42.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杜库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43.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栓纳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44.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伊儒加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            45.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伊秦谷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46.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秦玛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47.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斯之库尔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48.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阿杜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49.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阿斯哈儒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          50.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讷比汝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51.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恩库酷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bg2">
                    <a:alpha val="92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153400" y="76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160c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152400" y="5410200"/>
            <a:ext cx="9448800" cy="1143000"/>
          </a:xfrm>
        </p:spPr>
        <p:txBody>
          <a:bodyPr/>
          <a:lstStyle/>
          <a:p>
            <a:r>
              <a:rPr lang="zh-CN" altLang="en-US" sz="1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马杜克</a:t>
            </a:r>
            <a:endParaRPr lang="en-US" sz="130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 autoUpdateAnimBg="0"/>
      <p:bldP spid="34822" grpId="0" autoUpdateAnimBg="0"/>
      <p:bldP spid="34823" grpId="0" autoUpdateAnimBg="0"/>
      <p:bldP spid="3482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zh-CN" altLang="en-US" sz="5400" dirty="0">
                <a:effectLst>
                  <a:outerShdw blurRad="38100" dist="38100" dir="2700000" algn="tl">
                    <a:schemeClr val="bg2"/>
                  </a:outerShdw>
                </a:effectLst>
                <a:latin typeface="Artistik" charset="0"/>
                <a:ea typeface="ＭＳ Ｐゴシック" charset="0"/>
              </a:rPr>
              <a:t>迦南人的神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0" y="4953000"/>
          <a:ext cx="9144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138420" imgH="1907540" progId="Word.Document.8">
                  <p:embed/>
                </p:oleObj>
              </mc:Choice>
              <mc:Fallback>
                <p:oleObj name="Document" r:id="rId3" imgW="5138420" imgH="19075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53000"/>
                        <a:ext cx="9144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8153400" y="76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7BF15-C2CA-48F3-8485-3D0B259E7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" y="1217799"/>
            <a:ext cx="9036496" cy="3201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aring">
  <a:themeElements>
    <a:clrScheme name="">
      <a:dk1>
        <a:srgbClr val="000000"/>
      </a:dk1>
      <a:lt1>
        <a:srgbClr val="FFFFFF"/>
      </a:lt1>
      <a:dk2>
        <a:srgbClr val="0000FF"/>
      </a:dk2>
      <a:lt2>
        <a:srgbClr val="FF00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roplet">
  <a:themeElements>
    <a:clrScheme name="Droplet 1">
      <a:dk1>
        <a:srgbClr val="336699"/>
      </a:dk1>
      <a:lt1>
        <a:srgbClr val="FFFFFF"/>
      </a:lt1>
      <a:dk2>
        <a:srgbClr val="08101A"/>
      </a:dk2>
      <a:lt2>
        <a:srgbClr val="FFFFFF"/>
      </a:lt2>
      <a:accent1>
        <a:srgbClr val="003399"/>
      </a:accent1>
      <a:accent2>
        <a:srgbClr val="468A4B"/>
      </a:accent2>
      <a:accent3>
        <a:srgbClr val="AAAAAB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roplet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Droplet 1">
        <a:dk1>
          <a:srgbClr val="336699"/>
        </a:dk1>
        <a:lt1>
          <a:srgbClr val="FFFFFF"/>
        </a:lt1>
        <a:dk2>
          <a:srgbClr val="08101A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B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oplet 2">
        <a:dk1>
          <a:srgbClr val="3E3E5C"/>
        </a:dk1>
        <a:lt1>
          <a:srgbClr val="FFFFFF"/>
        </a:lt1>
        <a:dk2>
          <a:srgbClr val="08101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AAB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4433</TotalTime>
  <Words>3067</Words>
  <Application>Microsoft Macintosh PowerPoint</Application>
  <PresentationFormat>On-screen Show (4:3)</PresentationFormat>
  <Paragraphs>328</Paragraphs>
  <Slides>47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9" baseType="lpstr">
      <vt:lpstr>??</vt:lpstr>
      <vt:lpstr>Artistik</vt:lpstr>
      <vt:lpstr>Binner Gothic</vt:lpstr>
      <vt:lpstr>MS Gothic</vt:lpstr>
      <vt:lpstr>ＭＳ Ｐゴシック</vt:lpstr>
      <vt:lpstr>SimSun</vt:lpstr>
      <vt:lpstr>ヒラギノ角ゴ Pro W3</vt:lpstr>
      <vt:lpstr>Arial</vt:lpstr>
      <vt:lpstr>Arial Black</vt:lpstr>
      <vt:lpstr>Impact</vt:lpstr>
      <vt:lpstr>Monotype Sorts</vt:lpstr>
      <vt:lpstr>Symbol</vt:lpstr>
      <vt:lpstr>Times New Roman</vt:lpstr>
      <vt:lpstr>Trebuchet MS</vt:lpstr>
      <vt:lpstr>Wingdings</vt:lpstr>
      <vt:lpstr>Pulse</vt:lpstr>
      <vt:lpstr>1_Pulse</vt:lpstr>
      <vt:lpstr>Soaring</vt:lpstr>
      <vt:lpstr>Orbit</vt:lpstr>
      <vt:lpstr>Droplet</vt:lpstr>
      <vt:lpstr>Document</vt:lpstr>
      <vt:lpstr>Picture</vt:lpstr>
      <vt:lpstr>PowerPoint Presentation</vt:lpstr>
      <vt:lpstr>我们看到世界上这么多宗教的主要原因是什么?</vt:lpstr>
      <vt:lpstr>罗 1:20</vt:lpstr>
      <vt:lpstr>Scope</vt:lpstr>
      <vt:lpstr>PowerPoint Presentation</vt:lpstr>
      <vt:lpstr>苏美尔-巴比伦 诸神</vt:lpstr>
      <vt:lpstr>恩利尔</vt:lpstr>
      <vt:lpstr>马杜克</vt:lpstr>
      <vt:lpstr>迦南人的神</vt:lpstr>
      <vt:lpstr>巴力</vt:lpstr>
      <vt:lpstr>巴力之周期</vt:lpstr>
      <vt:lpstr>宗教</vt:lpstr>
      <vt:lpstr>献儿童为祭给巴力</vt:lpstr>
      <vt:lpstr>大滚</vt:lpstr>
      <vt:lpstr>埃及诸神</vt:lpstr>
      <vt:lpstr>阿蒙</vt:lpstr>
      <vt:lpstr>PowerPoint Presentation</vt:lpstr>
      <vt:lpstr>外邦神类似人类:</vt:lpstr>
      <vt:lpstr>人-动物型态</vt:lpstr>
      <vt:lpstr>谁不属于这里? ? ?</vt:lpstr>
      <vt:lpstr>外邦信仰对创造的看法</vt:lpstr>
      <vt:lpstr>外邦信仰对大洪水的看法</vt:lpstr>
      <vt:lpstr>外邦信仰对大洪水的看法</vt:lpstr>
      <vt:lpstr>外邦信仰对死后生命的看法</vt:lpstr>
      <vt:lpstr>外邦信仰对与神关系的看法</vt:lpstr>
      <vt:lpstr>由祭司带领的外邦崇拜</vt:lpstr>
      <vt:lpstr>在神庙中的外邦崇拜</vt:lpstr>
      <vt:lpstr>外邦崇拜 – 礼仪和仪式</vt:lpstr>
      <vt:lpstr>外邦崇拜 – 礼仪和仪式</vt:lpstr>
      <vt:lpstr>外邦崇拜 – 礼仪和仪式</vt:lpstr>
      <vt:lpstr>巴比伦人 &amp; 亚述人的神庙</vt:lpstr>
      <vt:lpstr>巴别塔   (创 11:1-5) </vt:lpstr>
      <vt:lpstr>大多数（若非全部）古代近东外邦宗教的共同特征是什么?    列举至少两个特征.</vt:lpstr>
      <vt:lpstr>外邦宗教的特点</vt:lpstr>
      <vt:lpstr>以色列的宗教与旧约时代的 其他宗教有何不同?   列举至少两个不同之处. </vt:lpstr>
      <vt:lpstr>以色列独特的崇拜</vt:lpstr>
      <vt:lpstr>但这些对我来说有何意义?</vt:lpstr>
      <vt:lpstr> 阅读这些外邦文献如何帮助你 欣赏犹太教?   这又如何能帮助你各人与神同行? </vt:lpstr>
      <vt:lpstr>佛教</vt:lpstr>
      <vt:lpstr>印度教</vt:lpstr>
      <vt:lpstr>印度教</vt:lpstr>
      <vt:lpstr>PowerPoint Presentation</vt:lpstr>
      <vt:lpstr>PowerPoint Presentation</vt:lpstr>
      <vt:lpstr>参考书</vt:lpstr>
      <vt:lpstr>原呈现者: </vt:lpstr>
      <vt:lpstr>Black</vt:lpstr>
      <vt:lpstr>旧约全书背景链接地址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235</cp:revision>
  <dcterms:created xsi:type="dcterms:W3CDTF">2004-07-17T12:48:15Z</dcterms:created>
  <dcterms:modified xsi:type="dcterms:W3CDTF">2026-05-28T20:30:08Z</dcterms:modified>
</cp:coreProperties>
</file>