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9" r:id="rId1"/>
    <p:sldMasterId id="2147483701" r:id="rId2"/>
    <p:sldMasterId id="2147483713" r:id="rId3"/>
    <p:sldMasterId id="2147483725" r:id="rId4"/>
    <p:sldMasterId id="2147483765" r:id="rId5"/>
    <p:sldMasterId id="2147483777" r:id="rId6"/>
    <p:sldMasterId id="2147483779" r:id="rId7"/>
    <p:sldMasterId id="2147483794" r:id="rId8"/>
  </p:sldMasterIdLst>
  <p:notesMasterIdLst>
    <p:notesMasterId r:id="rId30"/>
  </p:notesMasterIdLst>
  <p:sldIdLst>
    <p:sldId id="608" r:id="rId9"/>
    <p:sldId id="611" r:id="rId10"/>
    <p:sldId id="606" r:id="rId11"/>
    <p:sldId id="2418" r:id="rId12"/>
    <p:sldId id="1997" r:id="rId13"/>
    <p:sldId id="263" r:id="rId14"/>
    <p:sldId id="264" r:id="rId15"/>
    <p:sldId id="265" r:id="rId16"/>
    <p:sldId id="692" r:id="rId17"/>
    <p:sldId id="262" r:id="rId18"/>
    <p:sldId id="683" r:id="rId19"/>
    <p:sldId id="679" r:id="rId20"/>
    <p:sldId id="266" r:id="rId21"/>
    <p:sldId id="674" r:id="rId22"/>
    <p:sldId id="2419" r:id="rId23"/>
    <p:sldId id="924" r:id="rId24"/>
    <p:sldId id="670" r:id="rId25"/>
    <p:sldId id="672" r:id="rId26"/>
    <p:sldId id="627" r:id="rId27"/>
    <p:sldId id="268" r:id="rId28"/>
    <p:sldId id="267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66"/>
    <p:restoredTop sz="94639"/>
  </p:normalViewPr>
  <p:slideViewPr>
    <p:cSldViewPr>
      <p:cViewPr varScale="1">
        <p:scale>
          <a:sx n="108" d="100"/>
          <a:sy n="108" d="100"/>
        </p:scale>
        <p:origin x="200" y="10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50" d="100"/>
        <a:sy n="50" d="100"/>
      </p:scale>
      <p:origin x="0" y="5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566B2F-8238-48AE-A768-BE5D379C07DB}" type="datetime1">
              <a:rPr lang="en-US" altLang="en-US"/>
              <a:pPr/>
              <a:t>6/22/26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2F0E85-4911-49B1-B1CF-1BE4C14797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594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Godly Jews under the old covenant certainly had a relationship with God, and Christians today do as well</a:t>
            </a:r>
            <a:r>
              <a:rPr lang="en-SG" dirty="0">
                <a:effectLst/>
              </a:rPr>
              <a:t> </a:t>
            </a:r>
            <a:endParaRPr lang="en-US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226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Hebrews 8 gives these two ways that the new covenant is better than the old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is the new covenant better than the old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b="1" dirty="0"/>
              <a:t>希伯来书 </a:t>
            </a:r>
            <a:r>
              <a:rPr lang="en-US" altLang="zh-CN" b="1" dirty="0"/>
              <a:t>8</a:t>
            </a:r>
            <a:r>
              <a:rPr lang="zh-CN" altLang="en-US" dirty="0"/>
              <a:t> 讲述了新约比旧约更好的两种方式。</a:t>
            </a:r>
          </a:p>
          <a:p>
            <a:endParaRPr lang="zh-CN" altLang="en-US" dirty="0"/>
          </a:p>
          <a:p>
            <a:r>
              <a:rPr lang="zh-CN" altLang="en-US" dirty="0"/>
              <a:t>新约比旧约更好之处在哪里？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53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143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669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66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10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21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>
                <a:latin typeface="Arial" charset="0"/>
              </a:rPr>
              <a:t>OT</a:t>
            </a:r>
            <a:r>
              <a:rPr lang="en-US" baseline="0" dirty="0">
                <a:latin typeface="Arial" charset="0"/>
              </a:rPr>
              <a:t> Backgrounds </a:t>
            </a:r>
            <a:r>
              <a:rPr lang="en-US" dirty="0">
                <a:latin typeface="Arial" charset="0"/>
              </a:rPr>
              <a:t>link address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the nature of these relationships is quite different.  Our new covenant with him is much better than the agreement that Israel had with God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SG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But how is it different?</a:t>
            </a:r>
            <a:endParaRPr lang="en-US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056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Yet they still needed to know how this new covenant was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than the old</a:t>
            </a:r>
            <a:r>
              <a:rPr lang="en-SG" dirty="0">
                <a:effectLst/>
              </a:rPr>
              <a:t> </a:t>
            </a:r>
            <a:endParaRPr lang="en-US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63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Hebrews 8 gives these two ways that the new covenant is better than the old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is the new covenant better than the old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b="1" dirty="0"/>
              <a:t>希伯来书 </a:t>
            </a:r>
            <a:r>
              <a:rPr lang="en-US" altLang="zh-CN" b="1" dirty="0"/>
              <a:t>8</a:t>
            </a:r>
            <a:r>
              <a:rPr lang="zh-CN" altLang="en-US" dirty="0"/>
              <a:t> 讲述了新约比旧约更好的两种方式。</a:t>
            </a:r>
          </a:p>
          <a:p>
            <a:endParaRPr lang="zh-CN" altLang="en-US" dirty="0"/>
          </a:p>
          <a:p>
            <a:r>
              <a:rPr lang="zh-CN" altLang="en-US" dirty="0"/>
              <a:t>新约比旧约更好之处在哪里？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9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dirty="0"/>
              <a:t>CH-02-Nature, etc.-104</a:t>
            </a:r>
          </a:p>
          <a:p>
            <a:pPr>
              <a:spcBef>
                <a:spcPts val="0"/>
              </a:spcBef>
              <a:buNone/>
            </a:pPr>
            <a:r>
              <a:rPr lang="en-US"/>
              <a:t>OS-02-Exodus-359, 452</a:t>
            </a:r>
            <a:endParaRPr lang="en-US" dirty="0"/>
          </a:p>
          <a:p>
            <a:pPr>
              <a:spcBef>
                <a:spcPts val="0"/>
              </a:spcBef>
              <a:buNone/>
            </a:pPr>
            <a:r>
              <a:rPr lang="en-US" dirty="0"/>
              <a:t>OS-24-Jeremiah-173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NS-08-2 Corinthians-41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NS-19-Hebrews-298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FU-05-Bliblical Covenants-34</a:t>
            </a:r>
          </a:p>
          <a:p>
            <a:pPr>
              <a:spcBef>
                <a:spcPts val="0"/>
              </a:spcBef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216113-7AAF-45BC-BA4F-9C346D298AB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26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58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35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950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/>
              <a:t>How would God put his law on people’s minds and write it on their hearts (8:10)?</a:t>
            </a:r>
          </a:p>
          <a:p>
            <a:r>
              <a:rPr lang="en-US" dirty="0"/>
              <a:t>This passage doesn’t say how this will happen.</a:t>
            </a:r>
          </a:p>
          <a:p>
            <a:r>
              <a:rPr lang="en-US" dirty="0"/>
              <a:t>Other texts tell us that the Holy Spirit will change us within.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4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32363-2F53-9849-A7AE-2143CF80A3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5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1437D-36C4-274A-9798-E2D8B7D70D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7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2A29-C767-DD4F-8D26-514F9A5FD9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85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E05765-02FE-C745-8A86-30EB5B3E5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54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5BC55264-CAB4-1643-B8D2-9248AAA8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36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9B285DF7-DB10-FA46-9773-C24561E40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13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C820D39-9687-A24F-BE67-7A2363F42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23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78EA09A-0A7D-3546-9CBF-F6D30A191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46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FBEC784-D90E-D54D-94D9-CAC90AC3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93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AF70326-8E97-7A4E-A641-AD7CB8625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03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7E0BC50E-E1BD-4340-B9DF-1E9F61A0B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4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88246-B328-2748-8C10-112C6CF938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87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106A40E-52F4-3E4F-BA25-339096036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15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931E6A0-4A22-604B-A18C-4F14BBD11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11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3F8B693-5297-464C-8774-905253636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383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4515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2027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0641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8726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6335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142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43FC8-5AF7-BB49-97B0-1BC74B4E62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99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3259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4911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3087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3830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162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8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493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270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431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4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40827-4B35-1147-AA2A-FEFABB6D9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245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51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080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101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57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183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916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65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48760-9B25-194C-AB2C-5171CB0F29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476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0C963-9031-4B4C-B679-EC1D4076D4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160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EFF5B-1F25-4F49-8050-9C5087B116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4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61032-C23B-B342-9D8C-B9D4B61651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564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F89DB-ECAA-C64A-BBDC-95FD2353DC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422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2268D-6917-F94A-8F11-C9590ED561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206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F595E-5027-BC4D-803C-87659A25C3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710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32DA2-1EC2-CA4E-AB07-35493DB77A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293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71025-1B6C-6B4F-9C57-30AB248525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918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CF6D1-FBCB-0D4D-9FAF-F1566A501A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986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CEFFE-A7E2-2846-BDBA-9B4B725D3B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171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C12EE-689E-F444-97A3-0FF0C9CE9A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594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3514E-156D-A243-A1E7-5BBDBF38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312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14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E3A35-4AE2-C847-8D4E-3A0E0731D0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576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830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587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510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071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885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705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476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988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007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9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5E14C-9495-8C43-A58C-AA9546900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330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694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80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1187F-9E32-8749-8A05-9CE2274E4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02676"/>
      </p:ext>
    </p:extLst>
  </p:cSld>
  <p:clrMapOvr>
    <a:masterClrMapping/>
  </p:clrMapOvr>
  <p:transition spd="med">
    <p:randomBar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735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841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686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699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705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173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8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42AE5-0050-8345-808D-712D3C841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634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02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488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208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53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954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313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1187F-9E32-8749-8A05-9CE2274E4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30579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06D9F-0C84-C84A-BEEA-25FAA552E5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5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59DCBD2E-90F0-0142-A71E-44B66B41773A}" type="slidenum"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9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7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7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fld id="{111197F5-119A-7744-A3D0-076D05FD2A1B}" type="slidenum">
              <a:rPr lang="en-US" smtClean="0">
                <a:latin typeface="Arial"/>
                <a:ea typeface="MS PGothic" charset="0"/>
                <a:cs typeface="MS PGothic" charset="0"/>
              </a:rPr>
              <a:pPr/>
              <a:t>‹#›</a:t>
            </a:fld>
            <a:endParaRPr lang="en-US">
              <a:latin typeface="Arial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595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07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CCFA023-445C-7A47-A900-527E22B4034D}" type="slidenum"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4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7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7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3B50E63-8540-4B47-B966-5FF53B45F879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7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C7FCEC4A-0619-534F-AB0C-4C4D1986DF16}" type="slidenum">
              <a:rPr lang="en-US">
                <a:ea typeface="ＭＳ Ｐゴシック" charset="0"/>
              </a:rPr>
              <a:pPr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C7FCEC4A-0619-534F-AB0C-4C4D1986D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37"/>
            <a:ext cx="9144000" cy="685800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724401"/>
            <a:ext cx="9144000" cy="122488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8800" b="1" dirty="0" err="1">
                <a:solidFill>
                  <a:schemeClr val="lt1"/>
                </a:solidFill>
                <a:effectLst>
                  <a:glow rad="228600">
                    <a:schemeClr val="accent4">
                      <a:satMod val="175000"/>
                      <a:alpha val="74414"/>
                    </a:schemeClr>
                  </a:glow>
                </a:effectLst>
                <a:latin typeface="Arial" panose="020B0604020202020204" pitchFamily="34" charset="0"/>
                <a:ea typeface="Kaiti SC" panose="02010600040101010101" pitchFamily="2" charset="-122"/>
                <a:cs typeface="Arial" panose="020B0604020202020204" pitchFamily="34" charset="0"/>
                <a:sym typeface="Arial"/>
              </a:rPr>
              <a:t>新的约</a:t>
            </a:r>
            <a:endParaRPr lang="en-US" sz="8800" b="1" dirty="0">
              <a:effectLst>
                <a:glow rad="228600">
                  <a:schemeClr val="accent4">
                    <a:satMod val="175000"/>
                    <a:alpha val="74414"/>
                  </a:scheme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9B5F3DC-237E-AF7D-BB0A-7607C02CF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09320"/>
            <a:ext cx="9144000" cy="54868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Rick Griffith 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博士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• 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新加坡神学院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• BibleStudyDownloads.org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39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A17790-6D27-D68F-1545-FAB3A4266CDF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8331200" y="76200"/>
            <a:ext cx="86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166e</a:t>
            </a:r>
          </a:p>
        </p:txBody>
      </p:sp>
      <p:graphicFrame>
        <p:nvGraphicFramePr>
          <p:cNvPr id="717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955755"/>
              </p:ext>
            </p:extLst>
          </p:nvPr>
        </p:nvGraphicFramePr>
        <p:xfrm>
          <a:off x="44895" y="641350"/>
          <a:ext cx="8991601" cy="6159470"/>
        </p:xfrm>
        <a:graphic>
          <a:graphicData uri="http://schemas.openxmlformats.org/drawingml/2006/table">
            <a:tbl>
              <a:tblPr/>
              <a:tblGrid>
                <a:gridCol w="1272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5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7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8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7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1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圣约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定义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应许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成就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象徵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挪亚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没条件地应许以后都不再用洪水淹盖地球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创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9:12-17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没有海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启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21:1)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彩虹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创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9:12-17)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亚伯拉罕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应许供应以色列土地，统治及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属灵祝福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创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12:1-3; 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15:13-18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持续到今日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加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3:17)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但以色列还有未来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看 罗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11:25-27)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割礼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创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17:11)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摩西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有条件约束祝福以色列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出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19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31;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申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28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基督之死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罗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7:4-6)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安息日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出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31:13)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5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土地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应许从埃及小河直到伯拉河的土地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申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30:1-10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土地被祝福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摩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9:13-15)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没有象徵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我所知道的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大卫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应许了大卫的后裔永远统治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撒下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7:12-17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统治更新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摩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9:11-12)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基督坐在父的右边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徒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2:34-36)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3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新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应许圣灵的同在 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(“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律法写在心上”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), 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饶恕及向全以色列传福音。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耶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31:31-34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保罗和使徒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林后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3–4)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全以色列得救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罗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11:26-27))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圣餐的杯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路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22:20; 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林前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11:25)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3349" name="Title 5"/>
          <p:cNvSpPr>
            <a:spLocks noGrp="1"/>
          </p:cNvSpPr>
          <p:nvPr>
            <p:ph type="title" idx="4294967295"/>
          </p:nvPr>
        </p:nvSpPr>
        <p:spPr>
          <a:xfrm>
            <a:off x="1187624" y="0"/>
            <a:ext cx="7264152" cy="609600"/>
          </a:xfrm>
        </p:spPr>
        <p:txBody>
          <a:bodyPr/>
          <a:lstStyle/>
          <a:p>
            <a:r>
              <a:rPr lang="zh-CN" altLang="en-US" sz="2800" b="1" dirty="0">
                <a:latin typeface="Arial" charset="0"/>
                <a:ea typeface="ＭＳ Ｐゴシック" charset="0"/>
              </a:rPr>
              <a:t>圣约的象徵</a:t>
            </a:r>
          </a:p>
        </p:txBody>
      </p:sp>
    </p:spTree>
    <p:extLst>
      <p:ext uri="{BB962C8B-B14F-4D97-AF65-F5344CB8AC3E}">
        <p14:creationId xmlns:p14="http://schemas.microsoft.com/office/powerpoint/2010/main" val="766066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11480"/>
            <a:ext cx="9144000" cy="6086475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396" y="53750"/>
            <a:ext cx="9144000" cy="1130055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r>
              <a:rPr lang="en-US" sz="4800" b="1" dirty="0" err="1"/>
              <a:t>赐给以色列的旧约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27555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955" y="0"/>
            <a:ext cx="4626488" cy="691175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04532" y="53750"/>
            <a:ext cx="4559863" cy="680425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1" dirty="0" err="1"/>
              <a:t>新约现今属于教会（犹太人与外邦人</a:t>
            </a:r>
            <a:r>
              <a:rPr lang="en-US" sz="3600" b="1" dirty="0"/>
              <a:t>），</a:t>
            </a:r>
            <a:r>
              <a:rPr lang="en-US" sz="3600" b="1" dirty="0" err="1"/>
              <a:t>但大灾难期间更多犹太人将信靠基督</a:t>
            </a:r>
            <a:r>
              <a:rPr lang="en-US" sz="3600" b="1" dirty="0"/>
              <a:t>。</a:t>
            </a:r>
            <a:br>
              <a:rPr lang="en-US" sz="3600" dirty="0"/>
            </a:br>
            <a:endParaRPr lang="en-US" sz="40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959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4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9202" name="Title 48"/>
          <p:cNvSpPr>
            <a:spLocks noGrp="1"/>
          </p:cNvSpPr>
          <p:nvPr>
            <p:ph type="title" idx="4294967295"/>
          </p:nvPr>
        </p:nvSpPr>
        <p:spPr>
          <a:xfrm rot="16200000">
            <a:off x="-3162300" y="3162300"/>
            <a:ext cx="6858000" cy="533400"/>
          </a:xfrm>
        </p:spPr>
        <p:txBody>
          <a:bodyPr/>
          <a:lstStyle/>
          <a:p>
            <a:pPr algn="l"/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旧约和新约的差异</a:t>
            </a:r>
            <a:r>
              <a:rPr lang="en-US" altLang="zh-CN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(</a:t>
            </a:r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哥林多后书 </a:t>
            </a:r>
            <a:r>
              <a:rPr lang="en-US" altLang="zh-CN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3–4 )</a:t>
            </a: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287220"/>
              </p:ext>
            </p:extLst>
          </p:nvPr>
        </p:nvGraphicFramePr>
        <p:xfrm>
          <a:off x="685800" y="76200"/>
          <a:ext cx="8458200" cy="6797675"/>
        </p:xfrm>
        <a:graphic>
          <a:graphicData uri="http://schemas.openxmlformats.org/drawingml/2006/table">
            <a:tbl>
              <a:tblPr/>
              <a:tblGrid>
                <a:gridCol w="3665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2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4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旧约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新约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摩西开始的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(3:8)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基督开始的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(3:4)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凭着字句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(3:6a)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凭着精意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/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圣灵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(3:6a, 18b)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死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(3:6b, 7a)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活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(3:6b)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写在石版上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(3:3b, 7a)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写在心版上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(3:3b; Jer. 31:33)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荣光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(3:7a)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更有荣光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(3:8, 10)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荣光退去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(3:7b, 11a, 13b)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荣上加荣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(3:11b, 18)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定罪的职事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(3:9a)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称义的职事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(3:9b)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欺骗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(3:13)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大胆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(3:12)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蒙摩西的脸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(3:13b)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敞着脸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(3:13a, 18a)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蒙着心意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(3:14a)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敞着心意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(3:14b; 4:3-6)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蒙着心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(3:15)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敞着心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(3:16)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心底刚强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(3:14a)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自由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(3:17)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摩西返照主的荣光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全部信徒反照主的荣光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(3:17)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没有改变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(3:7)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有改变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(3:18)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缺乏热情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(3:13)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自信，坚定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(3:4-5; 4:1)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谬讲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(3:13)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虔诚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(4:2)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79258" name="Text Box 2"/>
          <p:cNvSpPr txBox="1">
            <a:spLocks noChangeArrowheads="1"/>
          </p:cNvSpPr>
          <p:nvPr/>
        </p:nvSpPr>
        <p:spPr bwMode="auto">
          <a:xfrm>
            <a:off x="8229600" y="0"/>
            <a:ext cx="86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166c</a:t>
            </a:r>
          </a:p>
        </p:txBody>
      </p:sp>
    </p:spTree>
    <p:extLst>
      <p:ext uri="{BB962C8B-B14F-4D97-AF65-F5344CB8AC3E}">
        <p14:creationId xmlns:p14="http://schemas.microsoft.com/office/powerpoint/2010/main" val="2735144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091"/>
            <a:ext cx="9144000" cy="6863091"/>
          </a:xfrm>
          <a:prstGeom prst="rect">
            <a:avLst/>
          </a:prstGeom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44062"/>
            <a:ext cx="2906274" cy="6813938"/>
          </a:xfrm>
          <a:noFill/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r>
              <a:rPr lang="en-US" sz="3600" b="1" dirty="0"/>
              <a:t>“</a:t>
            </a:r>
            <a:r>
              <a:rPr lang="en-US" sz="3600" b="1" dirty="0" err="1"/>
              <a:t>我要将我的律法放在他们的心思里，并写在他们的心上</a:t>
            </a:r>
            <a:r>
              <a:rPr lang="en-US" sz="3600" b="1" dirty="0"/>
              <a:t>。”</a:t>
            </a:r>
            <a:br>
              <a:rPr lang="en-US" sz="3600" dirty="0"/>
            </a:br>
            <a:r>
              <a:rPr lang="en-US" sz="3600" i="1" dirty="0"/>
              <a:t>(</a:t>
            </a:r>
            <a:r>
              <a:rPr lang="en-US" sz="3600" i="1" dirty="0" err="1"/>
              <a:t>希伯来书</a:t>
            </a:r>
            <a:r>
              <a:rPr lang="en-US" sz="3600" i="1" dirty="0"/>
              <a:t> 8:10下)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925043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2511"/>
            <a:ext cx="9144000" cy="3671546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ja-JP" altLang="en-US" sz="6000" b="1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新约怎么</a:t>
            </a:r>
            <a:br>
              <a:rPr lang="en-SG" altLang="ja-JP" sz="60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ja-JP" altLang="en-US" sz="11500" b="1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更好</a:t>
            </a:r>
            <a:r>
              <a:rPr lang="en-US" sz="115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br>
              <a:rPr lang="en-US" sz="115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ja-JP" altLang="en-US" sz="5400" b="1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希伯来书</a:t>
            </a: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8)</a:t>
            </a:r>
          </a:p>
        </p:txBody>
      </p:sp>
    </p:spTree>
    <p:extLst>
      <p:ext uri="{BB962C8B-B14F-4D97-AF65-F5344CB8AC3E}">
        <p14:creationId xmlns:p14="http://schemas.microsoft.com/office/powerpoint/2010/main" val="19371105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51645" cy="685800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05378" y="5781813"/>
            <a:ext cx="8883402" cy="107618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algn="r">
              <a:defRPr/>
            </a:pPr>
            <a:r>
              <a:rPr lang="zh-CN" altLang="en-US" sz="4000" b="1" i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希伯来书 </a:t>
            </a:r>
            <a:r>
              <a:rPr lang="en-US" altLang="zh-CN" sz="4000" b="1" i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8 </a:t>
            </a:r>
            <a:r>
              <a:rPr lang="zh-CN" altLang="en-US" sz="4000" b="1" i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的主要思想</a:t>
            </a:r>
            <a:endParaRPr lang="en-US" sz="4000" b="1" i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" y="63607"/>
            <a:ext cx="9144000" cy="20161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我们更伟大的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大祭司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赐给我们与神更亲密的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关系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969404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724400"/>
            <a:ext cx="9144000" cy="2016125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r>
              <a:rPr lang="en-US" sz="4000" b="1" dirty="0" err="1"/>
              <a:t>你是否以耶稣为你满有怜悯的大祭司</a:t>
            </a:r>
            <a:r>
              <a:rPr lang="en-US" sz="4000" b="1" dirty="0"/>
              <a:t>？</a:t>
            </a:r>
            <a:endParaRPr lang="en-US" sz="4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945796"/>
            <a:ext cx="9144000" cy="20161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r>
              <a:rPr lang="en-US" sz="6600" b="1" dirty="0" err="1"/>
              <a:t>耶稣</a:t>
            </a:r>
            <a:r>
              <a:rPr lang="en-US" sz="6600" b="1" dirty="0"/>
              <a:t> &gt; </a:t>
            </a:r>
            <a:r>
              <a:rPr lang="en-US" sz="6600" b="1" dirty="0" err="1"/>
              <a:t>宗教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23034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0848" y="4281425"/>
            <a:ext cx="5053152" cy="16394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r>
              <a:rPr lang="en-US" sz="5400" b="1" dirty="0" err="1">
                <a:effectLst>
                  <a:glow rad="228600">
                    <a:schemeClr val="accent4">
                      <a:satMod val="175000"/>
                      <a:alpha val="76000"/>
                    </a:schemeClr>
                  </a:glow>
                </a:effectLst>
              </a:rPr>
              <a:t>关系，而非仪式</a:t>
            </a:r>
            <a:endParaRPr lang="en-US" sz="5400" dirty="0">
              <a:effectLst>
                <a:glow rad="228600">
                  <a:schemeClr val="accent4">
                    <a:satMod val="175000"/>
                    <a:alpha val="76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1384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702082"/>
            <a:ext cx="9144000" cy="3038444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r>
              <a:rPr lang="en-US" b="1" dirty="0" err="1"/>
              <a:t>你的生活反映的是旧约还是新约</a:t>
            </a:r>
            <a:r>
              <a:rPr lang="en-US" b="1" dirty="0"/>
              <a:t>？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125198" cy="34105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250" y="21523"/>
            <a:ext cx="4518750" cy="338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1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4738" cy="6371026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724400"/>
            <a:ext cx="9144000" cy="2016125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zh-CN" altLang="en-US" sz="6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旧约与新约</a:t>
            </a:r>
            <a:endParaRPr lang="en-US" sz="66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778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131358984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zh-CN" altLang="en-US" sz="4000" dirty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旧约全书背景链接地址</a:t>
            </a:r>
            <a:r>
              <a:rPr lang="zh-CN" altLang="en-US" sz="2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b="1" dirty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41095016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46368"/>
            <a:ext cx="4477815" cy="653761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724400"/>
            <a:ext cx="9144000" cy="2016125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r>
              <a:rPr lang="en-US" sz="5400" b="1" dirty="0" err="1"/>
              <a:t>新约如何</a:t>
            </a:r>
            <a:r>
              <a:rPr lang="en-US" sz="5400" b="1" dirty="0" err="1">
                <a:solidFill>
                  <a:srgbClr val="FFFF00"/>
                </a:solidFill>
              </a:rPr>
              <a:t>优</a:t>
            </a:r>
            <a:r>
              <a:rPr lang="en-US" sz="5400" b="1" dirty="0" err="1"/>
              <a:t>于旧约</a:t>
            </a:r>
            <a:r>
              <a:rPr lang="en-US" sz="5400" b="1" dirty="0"/>
              <a:t>？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3641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2511"/>
            <a:ext cx="9144000" cy="3671546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ja-JP" altLang="en-US" sz="6000" b="1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新约怎么</a:t>
            </a:r>
            <a:br>
              <a:rPr lang="en-SG" altLang="ja-JP" sz="60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ja-JP" altLang="en-US" sz="11500" b="1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更好</a:t>
            </a:r>
            <a:r>
              <a:rPr lang="en-US" sz="115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br>
              <a:rPr lang="en-US" sz="115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ja-JP" altLang="en-US" sz="5400" b="1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希伯来书</a:t>
            </a: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8)</a:t>
            </a:r>
          </a:p>
        </p:txBody>
      </p:sp>
    </p:spTree>
    <p:extLst>
      <p:ext uri="{BB962C8B-B14F-4D97-AF65-F5344CB8AC3E}">
        <p14:creationId xmlns:p14="http://schemas.microsoft.com/office/powerpoint/2010/main" val="141097679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8" descr="10 commandments.jpg"/>
          <p:cNvPicPr>
            <a:picLocks noChangeAspect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1865313"/>
            <a:ext cx="5343525" cy="506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5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ja-JP" b="1" dirty="0">
                <a:solidFill>
                  <a:schemeClr val="bg1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ＭＳ Ｐゴシック" charset="0"/>
              </a:rPr>
              <a:t>“</a:t>
            </a:r>
            <a:r>
              <a:rPr lang="zh-CN" altLang="en-US" b="1" dirty="0">
                <a:solidFill>
                  <a:schemeClr val="bg1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ＭＳ Ｐゴシック" charset="0"/>
              </a:rPr>
              <a:t>新</a:t>
            </a:r>
            <a:r>
              <a:rPr lang="en-US" altLang="ja-JP" b="1" dirty="0">
                <a:solidFill>
                  <a:schemeClr val="bg1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ＭＳ Ｐゴシック" charset="0"/>
              </a:rPr>
              <a:t>”</a:t>
            </a:r>
            <a:r>
              <a:rPr lang="zh-CN" altLang="en-US" b="1" dirty="0">
                <a:solidFill>
                  <a:schemeClr val="bg1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ＭＳ Ｐゴシック" charset="0"/>
              </a:rPr>
              <a:t>代替</a:t>
            </a:r>
            <a:r>
              <a:rPr lang="en-US" altLang="ja-JP" b="1" dirty="0">
                <a:solidFill>
                  <a:schemeClr val="bg1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ＭＳ Ｐゴシック" charset="0"/>
              </a:rPr>
              <a:t> “</a:t>
            </a:r>
            <a:r>
              <a:rPr lang="zh-CN" altLang="en-US" b="1" dirty="0">
                <a:solidFill>
                  <a:schemeClr val="bg1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ＭＳ Ｐゴシック" charset="0"/>
              </a:rPr>
              <a:t>旧</a:t>
            </a:r>
            <a:r>
              <a:rPr lang="en-US" altLang="ja-JP" b="1" dirty="0">
                <a:solidFill>
                  <a:schemeClr val="bg1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ＭＳ Ｐゴシック" charset="0"/>
              </a:rPr>
              <a:t>"</a:t>
            </a:r>
            <a:endParaRPr lang="en-US" b="1" dirty="0">
              <a:solidFill>
                <a:schemeClr val="bg1"/>
              </a:solidFill>
              <a:latin typeface="Kaiti SC" panose="02010600040101010101" pitchFamily="2" charset="-122"/>
              <a:ea typeface="Kaiti SC" panose="02010600040101010101" pitchFamily="2" charset="-122"/>
              <a:cs typeface="ＭＳ Ｐゴシック" charset="0"/>
            </a:endParaRPr>
          </a:p>
        </p:txBody>
      </p:sp>
      <p:sp>
        <p:nvSpPr>
          <p:cNvPr id="173060" name="Text Box 2"/>
          <p:cNvSpPr txBox="1">
            <a:spLocks noChangeArrowheads="1"/>
          </p:cNvSpPr>
          <p:nvPr/>
        </p:nvSpPr>
        <p:spPr bwMode="auto">
          <a:xfrm>
            <a:off x="8464550" y="71438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24</a:t>
            </a:r>
          </a:p>
        </p:txBody>
      </p:sp>
      <p:pic>
        <p:nvPicPr>
          <p:cNvPr id="7" name="Picture 6" descr="Holy Spirit Clipart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865313"/>
            <a:ext cx="40354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>
            <a:spLocks noChangeArrowheads="1"/>
          </p:cNvSpPr>
          <p:nvPr/>
        </p:nvSpPr>
        <p:spPr bwMode="auto">
          <a:xfrm>
            <a:off x="4648200" y="2895600"/>
            <a:ext cx="1066800" cy="2514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0" y="1905000"/>
            <a:ext cx="9144000" cy="5029200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“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在基督里，‘旧约</a:t>
            </a:r>
            <a:r>
              <a:rPr kumimoji="0" lang="en-SG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’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和 ‘新约’的对比是什么呢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?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它不代表整本旧约圣经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,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因为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  <a:cs typeface="Arial"/>
                <a:sym typeface="Arial"/>
                <a:rtl val="0"/>
              </a:rPr>
              <a:t>亚伯拉罕之约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和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大卫之约在新约里都不曾被称为‘旧’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.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然而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,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只有摩西之约，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那在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西奈山上所立的约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 (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出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 19-24)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才被称为‘旧约’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 (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林后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 3:14; cf.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希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8:6, 13)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。这‘旧约’在基督里将会被‘新约’取代。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 (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路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 22:20;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林前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11:25;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林后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3:6;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希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 8:8, 13; 9:15; 12:24)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。”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838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  <a:cs typeface="ＭＳ Ｐゴシック"/>
              </a:rPr>
              <a:t>Wayne Grudem,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  <a:cs typeface="ＭＳ Ｐゴシック"/>
              </a:rPr>
              <a:t>系统神学（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  <a:cs typeface="ＭＳ Ｐゴシック"/>
              </a:rPr>
              <a:t>Systematic Theology</a:t>
            </a:r>
            <a:r>
              <a:rPr kumimoji="0" lang="zh-CN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  <a:cs typeface="ＭＳ Ｐゴシック"/>
              </a:rPr>
              <a:t>）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  <a:cs typeface="ＭＳ Ｐゴシック"/>
              </a:rPr>
              <a:t>, 521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  <a:cs typeface="ＭＳ Ｐゴシック"/>
              </a:rPr>
              <a:t>页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aiti SC" panose="02010600040101010101" pitchFamily="2" charset="-122"/>
              <a:ea typeface="Kaiti SC" panose="02010600040101010101" pitchFamily="2" charset="-122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7666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graphicFrame>
        <p:nvGraphicFramePr>
          <p:cNvPr id="614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906796"/>
              </p:ext>
            </p:extLst>
          </p:nvPr>
        </p:nvGraphicFramePr>
        <p:xfrm>
          <a:off x="0" y="21095"/>
          <a:ext cx="9144000" cy="6748463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看法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解释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流派、学者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 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问题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23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重述摩西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没有新约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批判的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考图里尔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Couturier)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杜麦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Duhm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施密特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Schmidt)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波特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Potter)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旧约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/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新约 本文的特质被忽略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旧约 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= 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有条件的，新约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=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无条件的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旧约 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= 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暂时，新约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=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永恒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旧约 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= 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外部，新约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=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内部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旧约 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= 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没启动，新约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=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启动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新约 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= 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和平，繁荣，避难所，圣灵 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经文一致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38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单单教会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以色列没参加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无千禧年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/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后千禧年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亚立施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Allis)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考克斯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Cox)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施密克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Smick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伯特纳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Boettner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把以色列及教会同等化而忽略了旧约的资料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新约的介绍不是旧约的成就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现代需要认识上帝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(YHWH)(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大使命的需要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)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公元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70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年耶路撒冷 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vs. 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耶利米书 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31:40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0248" name="Text Box 2"/>
          <p:cNvSpPr txBox="1">
            <a:spLocks noChangeArrowheads="1"/>
          </p:cNvSpPr>
          <p:nvPr/>
        </p:nvSpPr>
        <p:spPr bwMode="auto">
          <a:xfrm>
            <a:off x="8315325" y="0"/>
            <a:ext cx="887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EFEEF"/>
                </a:solidFill>
                <a:latin typeface="Arial" charset="0"/>
                <a:cs typeface="Arial" charset="0"/>
              </a:rPr>
              <a:t>166d</a:t>
            </a:r>
          </a:p>
        </p:txBody>
      </p:sp>
      <p:sp>
        <p:nvSpPr>
          <p:cNvPr id="180249" name="Title 6"/>
          <p:cNvSpPr>
            <a:spLocks noGrp="1"/>
          </p:cNvSpPr>
          <p:nvPr>
            <p:ph type="title" idx="4294967295"/>
          </p:nvPr>
        </p:nvSpPr>
        <p:spPr>
          <a:xfrm>
            <a:off x="533400" y="2590800"/>
            <a:ext cx="4419600" cy="914400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新约成就的看法</a:t>
            </a:r>
          </a:p>
        </p:txBody>
      </p:sp>
    </p:spTree>
    <p:extLst>
      <p:ext uri="{BB962C8B-B14F-4D97-AF65-F5344CB8AC3E}">
        <p14:creationId xmlns:p14="http://schemas.microsoft.com/office/powerpoint/2010/main" val="779354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09D357-22E7-1B29-3DE2-63B7207CE649}"/>
              </a:ext>
            </a:extLst>
          </p:cNvPr>
          <p:cNvSpPr/>
          <p:nvPr/>
        </p:nvSpPr>
        <p:spPr bwMode="auto">
          <a:xfrm>
            <a:off x="0" y="15802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graphicFrame>
        <p:nvGraphicFramePr>
          <p:cNvPr id="614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590384"/>
              </p:ext>
            </p:extLst>
          </p:nvPr>
        </p:nvGraphicFramePr>
        <p:xfrm>
          <a:off x="0" y="32970"/>
          <a:ext cx="9144000" cy="6197601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24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看法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解释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流派</a:t>
                      </a: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/</a:t>
                      </a: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学者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问题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36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单单以色列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教会没参加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其它</a:t>
                      </a:r>
                      <a:r>
                        <a:rPr kumimoji="0" lang="en-US" altLang="zh-CN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/</a:t>
                      </a:r>
                      <a:r>
                        <a:rPr kumimoji="0" lang="zh-CN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经典时代论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达比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Darby)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汤普森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Thompson)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冯拉德 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von Rad)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忽略新约资料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      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 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基督最后晚餐的话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      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 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保罗的声明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      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 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希伯来书对教会的应用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2.   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忽略圣灵现在的工作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167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两个新约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以色列的新约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+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教会的新月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早期二十世纪时代论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查非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(Chafer)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华富德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altLang="zh-CN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Walvoord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)(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旧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来利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(Ryrie)(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旧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同样的用辞给旧约及新约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以色列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/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教会的特质太准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饶恕的基本是一样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若两个新约那教会没旧约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教会没有以色列的应许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1272" name="Text Box 2"/>
          <p:cNvSpPr txBox="1">
            <a:spLocks noChangeArrowheads="1"/>
          </p:cNvSpPr>
          <p:nvPr/>
        </p:nvSpPr>
        <p:spPr bwMode="auto">
          <a:xfrm>
            <a:off x="8315325" y="0"/>
            <a:ext cx="887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EFEEF"/>
                </a:solidFill>
                <a:latin typeface="Arial" charset="0"/>
                <a:cs typeface="Arial" charset="0"/>
              </a:rPr>
              <a:t>166d</a:t>
            </a:r>
          </a:p>
        </p:txBody>
      </p:sp>
      <p:sp>
        <p:nvSpPr>
          <p:cNvPr id="181273" name="Title 6"/>
          <p:cNvSpPr>
            <a:spLocks noGrp="1"/>
          </p:cNvSpPr>
          <p:nvPr>
            <p:ph type="title" idx="4294967295"/>
          </p:nvPr>
        </p:nvSpPr>
        <p:spPr>
          <a:xfrm>
            <a:off x="533400" y="2438400"/>
            <a:ext cx="4495800" cy="990600"/>
          </a:xfrm>
          <a:solidFill>
            <a:srgbClr val="000000"/>
          </a:solidFill>
        </p:spPr>
        <p:txBody>
          <a:bodyPr/>
          <a:lstStyle/>
          <a:p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新约成就的看法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104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671033-FF0F-9DCD-5D3C-8C8296A38202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graphicFrame>
        <p:nvGraphicFramePr>
          <p:cNvPr id="614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202560"/>
              </p:ext>
            </p:extLst>
          </p:nvPr>
        </p:nvGraphicFramePr>
        <p:xfrm>
          <a:off x="0" y="0"/>
          <a:ext cx="9144000" cy="5590540"/>
        </p:xfrm>
        <a:graphic>
          <a:graphicData uri="http://schemas.openxmlformats.org/drawingml/2006/table">
            <a:tbl>
              <a:tblPr/>
              <a:tblGrid>
                <a:gridCol w="1547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看法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解释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流派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/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学者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 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问题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19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教会参加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先是以色列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111125" marR="0" lvl="0" indent="-1111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后是教会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其它</a:t>
                      </a:r>
                      <a:r>
                        <a:rPr kumimoji="0" lang="en-US" altLang="zh-CN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/</a:t>
                      </a:r>
                      <a:r>
                        <a:rPr kumimoji="0" lang="zh-CN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现代时代论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克尔</a:t>
                      </a:r>
                      <a:r>
                        <a:rPr kumimoji="0" lang="en-US" altLang="zh-CN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Keil</a:t>
                      </a: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莱姆克</a:t>
                      </a:r>
                      <a:r>
                        <a:rPr kumimoji="0" lang="en-US" altLang="zh-CN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Lemke)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布莱特</a:t>
                      </a:r>
                      <a:r>
                        <a:rPr kumimoji="0" lang="en-US" altLang="zh-CN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Bright)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斯科菲尔德</a:t>
                      </a:r>
                      <a:r>
                        <a:rPr kumimoji="0" lang="en-US" altLang="zh-CN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Scofield)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华富德</a:t>
                      </a:r>
                      <a:r>
                        <a:rPr kumimoji="0" lang="en-US" altLang="zh-CN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Walvoord</a:t>
                      </a: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)(DTS)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来利</a:t>
                      </a:r>
                      <a:r>
                        <a:rPr kumimoji="0" lang="en-US" altLang="zh-CN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Ryrie) (DTS)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阿彻</a:t>
                      </a:r>
                      <a:r>
                        <a:rPr kumimoji="0" lang="en-US" altLang="zh-CN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Archer)(TEDS)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凯撒</a:t>
                      </a:r>
                      <a:r>
                        <a:rPr kumimoji="0" lang="en-US" altLang="zh-CN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Kaiser)(TEDS)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费因伯格</a:t>
                      </a:r>
                      <a:r>
                        <a:rPr kumimoji="0" lang="en-US" altLang="zh-CN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Feinberg)(Talbot)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费毅申</a:t>
                      </a:r>
                      <a:r>
                        <a:rPr kumimoji="0" lang="en-US" altLang="zh-CN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Thiessen)(Talbot)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支持</a:t>
                      </a:r>
                      <a:r>
                        <a:rPr kumimoji="0" lang="en-US" altLang="zh-CN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: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主要完成未来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—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罗马书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11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章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处理旧约新约资料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饶恕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/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圣灵 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= 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现有的祝福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新约有新律法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反驳以上所有的看法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2291" name="Title 6"/>
          <p:cNvSpPr>
            <a:spLocks noGrp="1"/>
          </p:cNvSpPr>
          <p:nvPr>
            <p:ph type="title" idx="4294967295"/>
          </p:nvPr>
        </p:nvSpPr>
        <p:spPr>
          <a:xfrm rot="16200000">
            <a:off x="4315480" y="3685381"/>
            <a:ext cx="1046440" cy="4648200"/>
          </a:xfrm>
          <a:solidFill>
            <a:schemeClr val="tx1"/>
          </a:solidFill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eaVert">
            <a:spAutoFit/>
          </a:bodyPr>
          <a:lstStyle/>
          <a:p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新约成就的看法</a:t>
            </a:r>
            <a:r>
              <a:rPr lang="en-US" altLang="zh-CN" sz="2800" b="1" dirty="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 </a:t>
            </a:r>
            <a:br>
              <a:rPr lang="en-US" altLang="zh-CN" sz="2800" b="1" dirty="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</a:br>
            <a:r>
              <a:rPr lang="en-US" altLang="zh-CN" sz="2800" b="1" dirty="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= </a:t>
            </a:r>
            <a:r>
              <a:rPr lang="zh-CN" altLang="en-US" sz="2800" b="1" dirty="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这是我的看法</a:t>
            </a:r>
            <a:r>
              <a:rPr lang="en-US" altLang="zh-CN" sz="2800" b="1" dirty="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 </a:t>
            </a:r>
            <a:endParaRPr lang="en-US" altLang="zh-CN" sz="2800" b="1" dirty="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82292" name="Text Box 2"/>
          <p:cNvSpPr txBox="1">
            <a:spLocks noChangeArrowheads="1"/>
          </p:cNvSpPr>
          <p:nvPr/>
        </p:nvSpPr>
        <p:spPr bwMode="auto">
          <a:xfrm>
            <a:off x="8315325" y="0"/>
            <a:ext cx="887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EFEEF"/>
                </a:solidFill>
                <a:latin typeface="Arial" charset="0"/>
                <a:cs typeface="Arial" charset="0"/>
              </a:rPr>
              <a:t>166d</a:t>
            </a:r>
          </a:p>
        </p:txBody>
      </p:sp>
    </p:spTree>
    <p:extLst>
      <p:ext uri="{BB962C8B-B14F-4D97-AF65-F5344CB8AC3E}">
        <p14:creationId xmlns:p14="http://schemas.microsoft.com/office/powerpoint/2010/main" val="3160022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7752" cy="5832932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832932"/>
            <a:ext cx="9144000" cy="907593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r>
              <a:rPr lang="en-US" b="1" dirty="0" err="1"/>
              <a:t>挪亚之约的记号：彩虹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54919"/>
      </p:ext>
    </p:extLst>
  </p:cSld>
  <p:clrMapOvr>
    <a:masterClrMapping/>
  </p:clrMapOvr>
</p:sld>
</file>

<file path=ppt/theme/theme1.xml><?xml version="1.0" encoding="utf-8"?>
<a:theme xmlns:a="http://schemas.openxmlformats.org/drawingml/2006/main" name="2_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otebook 1">
    <a:dk1>
      <a:srgbClr val="000000"/>
    </a:dk1>
    <a:lt1>
      <a:srgbClr val="FEFDE3"/>
    </a:lt1>
    <a:dk2>
      <a:srgbClr val="221304"/>
    </a:dk2>
    <a:lt2>
      <a:srgbClr val="CBBD83"/>
    </a:lt2>
    <a:accent1>
      <a:srgbClr val="A1BD69"/>
    </a:accent1>
    <a:accent2>
      <a:srgbClr val="3694B6"/>
    </a:accent2>
    <a:accent3>
      <a:srgbClr val="FEFEEF"/>
    </a:accent3>
    <a:accent4>
      <a:srgbClr val="000000"/>
    </a:accent4>
    <a:accent5>
      <a:srgbClr val="CDDBB9"/>
    </a:accent5>
    <a:accent6>
      <a:srgbClr val="3086A5"/>
    </a:accent6>
    <a:hlink>
      <a:srgbClr val="660066"/>
    </a:hlink>
    <a:folHlink>
      <a:srgbClr val="6666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2444</TotalTime>
  <Words>1395</Words>
  <Application>Microsoft Macintosh PowerPoint</Application>
  <PresentationFormat>On-screen Show (4:3)</PresentationFormat>
  <Paragraphs>246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Kaiti SC</vt:lpstr>
      <vt:lpstr>Microsoft YaHei UI</vt:lpstr>
      <vt:lpstr>ＭＳ Ｐゴシック</vt:lpstr>
      <vt:lpstr>Arial</vt:lpstr>
      <vt:lpstr>Book Antiqua</vt:lpstr>
      <vt:lpstr>Calibri</vt:lpstr>
      <vt:lpstr>Comic Sans MS</vt:lpstr>
      <vt:lpstr>SimSun</vt:lpstr>
      <vt:lpstr>Times New Roman</vt:lpstr>
      <vt:lpstr>Wingdings</vt:lpstr>
      <vt:lpstr>2_Notebook</vt:lpstr>
      <vt:lpstr>21_Default Design</vt:lpstr>
      <vt:lpstr>5_Orbit</vt:lpstr>
      <vt:lpstr>49_Blank Presentation</vt:lpstr>
      <vt:lpstr>4_Notebook</vt:lpstr>
      <vt:lpstr>17_Blank Presentation</vt:lpstr>
      <vt:lpstr>50_Blank Presentation</vt:lpstr>
      <vt:lpstr>53_Blank Presentation</vt:lpstr>
      <vt:lpstr>新的约</vt:lpstr>
      <vt:lpstr>旧约与新约</vt:lpstr>
      <vt:lpstr>新约如何优于旧约？</vt:lpstr>
      <vt:lpstr>新约怎么 更好?  (希伯来书 8)</vt:lpstr>
      <vt:lpstr>“新”代替 “旧"</vt:lpstr>
      <vt:lpstr>新约成就的看法</vt:lpstr>
      <vt:lpstr>新约成就的看法</vt:lpstr>
      <vt:lpstr>新约成就的看法  = 这是我的看法 </vt:lpstr>
      <vt:lpstr>挪亚之约的记号：彩虹</vt:lpstr>
      <vt:lpstr>圣约的象徵</vt:lpstr>
      <vt:lpstr>赐给以色列的旧约</vt:lpstr>
      <vt:lpstr>新约现今属于教会（犹太人与外邦人），但大灾难期间更多犹太人将信靠基督。 </vt:lpstr>
      <vt:lpstr>旧约和新约的差异(哥林多后书 3–4 )</vt:lpstr>
      <vt:lpstr>“我要将我的律法放在他们的心思里，并写在他们的心上。” (希伯来书 8:10下) </vt:lpstr>
      <vt:lpstr>新约怎么 更好?  (希伯来书 8)</vt:lpstr>
      <vt:lpstr>希伯来书 8 的主要思想</vt:lpstr>
      <vt:lpstr>你是否以耶稣为你满有怜悯的大祭司？</vt:lpstr>
      <vt:lpstr>关系，而非仪式</vt:lpstr>
      <vt:lpstr>你的生活反映的是旧约还是新约？</vt:lpstr>
      <vt:lpstr>Black</vt:lpstr>
      <vt:lpstr>旧约全书背景链接地址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Griffith</dc:creator>
  <cp:lastModifiedBy>Rick Griffith</cp:lastModifiedBy>
  <cp:revision>15</cp:revision>
  <dcterms:created xsi:type="dcterms:W3CDTF">2009-05-06T03:00:20Z</dcterms:created>
  <dcterms:modified xsi:type="dcterms:W3CDTF">2026-06-23T18:25:34Z</dcterms:modified>
</cp:coreProperties>
</file>