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4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bin" ContentType="audio/unknown"/>
  <Override PartName="/ppt/media/audio2.bin" ContentType="audio/unknown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695" r:id="rId2"/>
    <p:sldMasterId id="2147483694" r:id="rId3"/>
    <p:sldMasterId id="2147483651" r:id="rId4"/>
    <p:sldMasterId id="2147483654" r:id="rId5"/>
    <p:sldMasterId id="2147483658" r:id="rId6"/>
    <p:sldMasterId id="2147483662" r:id="rId7"/>
    <p:sldMasterId id="2147483666" r:id="rId8"/>
    <p:sldMasterId id="2147483676" r:id="rId9"/>
    <p:sldMasterId id="2147483688" r:id="rId10"/>
    <p:sldMasterId id="2147483692" r:id="rId11"/>
    <p:sldMasterId id="2147483697" r:id="rId12"/>
    <p:sldMasterId id="2147483962" r:id="rId13"/>
    <p:sldMasterId id="2147483974" r:id="rId14"/>
    <p:sldMasterId id="2147483986" r:id="rId15"/>
  </p:sldMasterIdLst>
  <p:notesMasterIdLst>
    <p:notesMasterId r:id="rId51"/>
  </p:notesMasterIdLst>
  <p:sldIdLst>
    <p:sldId id="256" r:id="rId16"/>
    <p:sldId id="260" r:id="rId17"/>
    <p:sldId id="268" r:id="rId18"/>
    <p:sldId id="267" r:id="rId19"/>
    <p:sldId id="266" r:id="rId20"/>
    <p:sldId id="269" r:id="rId21"/>
    <p:sldId id="270" r:id="rId22"/>
    <p:sldId id="271" r:id="rId23"/>
    <p:sldId id="261" r:id="rId24"/>
    <p:sldId id="272" r:id="rId25"/>
    <p:sldId id="259" r:id="rId26"/>
    <p:sldId id="258" r:id="rId27"/>
    <p:sldId id="262" r:id="rId28"/>
    <p:sldId id="265" r:id="rId29"/>
    <p:sldId id="289" r:id="rId30"/>
    <p:sldId id="275" r:id="rId31"/>
    <p:sldId id="274" r:id="rId32"/>
    <p:sldId id="293" r:id="rId33"/>
    <p:sldId id="277" r:id="rId34"/>
    <p:sldId id="278" r:id="rId35"/>
    <p:sldId id="279" r:id="rId36"/>
    <p:sldId id="276" r:id="rId37"/>
    <p:sldId id="286" r:id="rId38"/>
    <p:sldId id="273" r:id="rId39"/>
    <p:sldId id="280" r:id="rId40"/>
    <p:sldId id="281" r:id="rId41"/>
    <p:sldId id="282" r:id="rId42"/>
    <p:sldId id="283" r:id="rId43"/>
    <p:sldId id="284" r:id="rId44"/>
    <p:sldId id="285" r:id="rId45"/>
    <p:sldId id="287" r:id="rId46"/>
    <p:sldId id="290" r:id="rId47"/>
    <p:sldId id="257" r:id="rId48"/>
    <p:sldId id="291" r:id="rId49"/>
    <p:sldId id="292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aramond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0000FF"/>
    <a:srgbClr val="000000"/>
    <a:srgbClr val="EBFFF0"/>
    <a:srgbClr val="045500"/>
    <a:srgbClr val="CC0099"/>
    <a:srgbClr val="EC21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0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50" Type="http://schemas.openxmlformats.org/officeDocument/2006/relationships/slide" Target="slides/slide35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2BF5456-5D9B-134E-847E-7BAEA96A5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822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7FDB40-A4EC-2A49-B9F3-EACB3F447F6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11E33-6F52-3247-AC0F-EF38CEB77327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484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87658-7426-9246-9653-E7531954CB5F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2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5FBDEF-0A0A-F148-AE59-BB472A6DC3FB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4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E4EED2-1AFC-DC48-8BC2-674D418E8135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1914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4E7ABC-397B-564D-8712-1717BCCE2C37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1800" smtClean="0">
                <a:cs typeface="+mn-cs"/>
              </a:rPr>
              <a:t>Imad Shehadeh, </a:t>
            </a:r>
            <a:r>
              <a:rPr lang="ja-JP" altLang="en-US" sz="1800" smtClean="0">
                <a:latin typeface="Arial"/>
                <a:cs typeface="+mn-cs"/>
              </a:rPr>
              <a:t>“</a:t>
            </a:r>
            <a:r>
              <a:rPr lang="en-US" sz="1800" smtClean="0">
                <a:cs typeface="+mn-cs"/>
              </a:rPr>
              <a:t>The Predicament of Islamic Monotheism,</a:t>
            </a:r>
            <a:r>
              <a:rPr lang="ja-JP" altLang="en-US" sz="1800" smtClean="0">
                <a:latin typeface="Arial"/>
                <a:cs typeface="+mn-cs"/>
              </a:rPr>
              <a:t>”</a:t>
            </a:r>
            <a:r>
              <a:rPr lang="en-US" sz="1800" smtClean="0">
                <a:cs typeface="+mn-cs"/>
              </a:rPr>
              <a:t> Bibliotheca Sacra 161 (April-June 2004): 162.</a:t>
            </a: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BFDF4D-09C7-5641-A8F2-07F773D2587B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792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58DCA8-A22B-4A4F-B1FC-733F021A927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F01F6C-3E38-5446-AAEC-51F448CEEE5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45B860-0B3D-754C-88DB-04D29BEA2A50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185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1023BC-6D8A-9F46-AB28-78E7CB11A2BC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DFA9C3-DABF-9144-952E-13BF4DE0134D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7A2CC2-DBAA-3640-9CF1-9D319B2E0C3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584DD3-7CA7-6A44-A441-A92138F0072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158532-42B5-3A4B-A5AB-B4A572BF552E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84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71FD3BA-F0B8-DA4C-B590-69A23FF2915B}" type="slidenum">
              <a:rPr lang="en-US" sz="1200" b="0">
                <a:solidFill>
                  <a:srgbClr val="000000"/>
                </a:solidFill>
                <a:latin typeface="Times New Roman" charset="0"/>
              </a:rPr>
              <a:pPr/>
              <a:t>35</a:t>
            </a:fld>
            <a:endParaRPr lang="en-US" sz="1200" b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OT</a:t>
            </a:r>
            <a:r>
              <a:rPr lang="en-US" baseline="0" dirty="0" smtClean="0">
                <a:latin typeface="Arial" charset="0"/>
              </a:rPr>
              <a:t> Backgrounds </a:t>
            </a:r>
            <a:r>
              <a:rPr lang="en-US" dirty="0" smtClean="0">
                <a:latin typeface="Arial" charset="0"/>
              </a:rPr>
              <a:t>link address</a:t>
            </a:r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AFBEAF-1162-0F46-97B3-1DA8AB98C7F0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cs typeface="+mn-cs"/>
              </a:rPr>
              <a:t>Lao-Tzu, Tao-te-ching.  Tr. Léon Wieger.  English version by Derek Bryce (Lampeter, UK: Llanerch Pub., 1991), 13; cited by Bill Cooper, After the Flood (Chichester, England: New Wine Press, 1995), 16.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BD92D4-492E-B344-9E52-34DDCB1C340C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cs typeface="+mn-cs"/>
              </a:rPr>
              <a:t>Hesiod.  Theogony, tr. Norman Brown (New York: Bobbs-Merrill, 1953), 15; cited by </a:t>
            </a:r>
            <a:r>
              <a:rPr lang="en-US" smtClean="0">
                <a:latin typeface="Times" charset="0"/>
                <a:cs typeface="+mn-cs"/>
              </a:rPr>
              <a:t>Bill Cooper, </a:t>
            </a:r>
            <a:r>
              <a:rPr lang="en-US" i="1" smtClean="0">
                <a:latin typeface="Times" charset="0"/>
                <a:cs typeface="+mn-cs"/>
              </a:rPr>
              <a:t>After the Flood</a:t>
            </a:r>
            <a:r>
              <a:rPr lang="en-US" smtClean="0">
                <a:latin typeface="Times" charset="0"/>
                <a:cs typeface="+mn-cs"/>
              </a:rPr>
              <a:t> (Chichester, England: New Wine Press, 1995), </a:t>
            </a:r>
            <a:r>
              <a:rPr lang="en-US" smtClean="0">
                <a:latin typeface="Times New Roman" charset="0"/>
                <a:cs typeface="+mn-cs"/>
              </a:rPr>
              <a:t>19.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F486C8-823F-3043-89B0-0A8718994B1D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cs typeface="+mn-cs"/>
              </a:rPr>
              <a:t>Jonathan Barnes, Early Greek Philosophy (Harmondsworth, England: Penguin Classics, 1987), 95-97; cited by Cooper, 19.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AE667-09DC-FD4D-B9F0-0075EE483BF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charset="0"/>
                <a:cs typeface="+mn-cs"/>
              </a:rPr>
              <a:t>Plato, Timaeus and Criteas, tr. Desmond Lee (Harmondsworth, England: Penguin Classics, 1965), 42; cited by Cooper, 20.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B9D3D2-CBE7-F240-97E6-0B6523D7EBF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" charset="0"/>
                <a:cs typeface="+mn-cs"/>
              </a:rPr>
              <a:t>Jonathan Barnes, </a:t>
            </a:r>
            <a:r>
              <a:rPr lang="en-US" i="1" smtClean="0">
                <a:latin typeface="Times" charset="0"/>
                <a:cs typeface="+mn-cs"/>
              </a:rPr>
              <a:t>Early Greek Philosophy</a:t>
            </a:r>
            <a:r>
              <a:rPr lang="en-US" smtClean="0">
                <a:latin typeface="Times" charset="0"/>
                <a:cs typeface="+mn-cs"/>
              </a:rPr>
              <a:t> (Harmondsworth, England: Penguin Classics, 1987), 73; cited by Bill Cooper, </a:t>
            </a:r>
            <a:r>
              <a:rPr lang="en-US" i="1" smtClean="0">
                <a:latin typeface="Times" charset="0"/>
                <a:cs typeface="+mn-cs"/>
              </a:rPr>
              <a:t>After the Flood</a:t>
            </a:r>
            <a:r>
              <a:rPr lang="en-US" smtClean="0">
                <a:latin typeface="Times" charset="0"/>
                <a:cs typeface="+mn-cs"/>
              </a:rPr>
              <a:t> (Chichester, England: New Wine Press, 1995), 21.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490025-24B3-2E43-95B9-F34F76BAF48A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C74595-2F72-E444-9D1D-251DE0CE196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42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6.jpe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jpeg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jpe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7C5E1D-1BAE-2E40-8A4A-CB7DDF500B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14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B193E-B6D0-2143-922F-DDA7338CF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259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B7480-4DED-5E4E-B377-016B89C6B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760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5150" y="457200"/>
            <a:ext cx="1924050" cy="56388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457200"/>
            <a:ext cx="5619750" cy="56388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0A22F-757E-274E-9CE2-4F4D937A5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20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60CBB-5D10-9C4A-AC14-48CA26E0E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160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92A80-C217-3042-ACE5-114ADA3BB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5704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6C34-84FE-AC47-8EB6-1A2332A7F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175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A0E26-C1C4-C04F-8A13-0EC458663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952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40AF8-A929-6640-A239-BC00E86EB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410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E3E53-796A-954B-9922-8280EABA7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815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3DEF9-48FE-5349-BDCD-30A66650C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9464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5C352-0608-1340-B1EF-B49461EB4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56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1015E-C5BE-0444-A116-3CD365C28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3446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E96F2-C58A-8E4D-908F-C84908C81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5021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F0E48-05A8-2C4C-84E7-5B3551F9B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24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4B4AB-6A33-C24D-B739-93C287EBE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97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752600"/>
            <a:ext cx="6781800" cy="1676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733800"/>
            <a:ext cx="6781800" cy="1371600"/>
          </a:xfrm>
        </p:spPr>
        <p:txBody>
          <a:bodyPr/>
          <a:lstStyle>
            <a:lvl1pPr marL="0" indent="0" algn="r">
              <a:buFont typeface="Wingdings" charset="0"/>
              <a:buNone/>
              <a:defRPr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5A954-3F3D-8A46-A4F2-1572073CE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4896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76329-D315-8740-B86D-3A83BA675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357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F06FA-43C4-144C-8A89-C33D89D08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955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81200"/>
            <a:ext cx="3619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2F3E8-A641-464D-932B-AE968EDDC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4697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C5087-0ADD-C045-A592-31B57E890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48821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6A57E-1678-594F-9DC8-85EE140D3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62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F5EB7-0E92-1D4F-8E76-74DE5A603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78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3AE39-8AA7-0643-AD35-D6F98EB6C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790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948B7-ACE6-9E42-A499-B95EE9FED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205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C15FA-FE35-6249-9CFB-9F6DF64D6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884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AB11D-56A3-814A-A8B0-0C85A6C40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33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1847850" cy="57150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81000"/>
            <a:ext cx="5391150" cy="57150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230C9-9C7A-8F4D-BFD1-3838F1A3E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7644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6313" y="1903413"/>
            <a:ext cx="4648200" cy="304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257800"/>
            <a:ext cx="6553200" cy="762000"/>
          </a:xfrm>
        </p:spPr>
        <p:txBody>
          <a:bodyPr/>
          <a:lstStyle>
            <a:lvl1pPr marL="0" indent="0" algn="ctr">
              <a:buFont typeface="Trebuchet MS" charset="0"/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28BCD6-F794-3E4E-9722-40B29F65D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382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3FED-2442-0242-8964-87862E3B6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4502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CB3F2-8461-F743-96F2-5C92B6ABB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805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413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27856-5D82-4447-8196-7B6BD2ACA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868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294FB4-229B-A147-8169-D160404D7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1142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F8D07-1C36-9549-91B5-6FAD88A3E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09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3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5053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3AD2948-62C9-5146-968B-91AD75C95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2084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05889-0859-6E4F-AC7B-68E5FA85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1165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E6455-5DBF-8345-8C09-CCA3840ED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781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EFA5-5705-504F-8155-97AEB5F2A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097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EFD10-883A-1B4F-B6FD-92666F78F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02404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13" y="609600"/>
            <a:ext cx="1905000" cy="54864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0413" y="609600"/>
            <a:ext cx="5562600" cy="54864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4575F-98AD-554A-B42F-21DDED588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2097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80150"/>
      </p:ext>
    </p:extLst>
  </p:cSld>
  <p:clrMapOvr>
    <a:masterClrMapping/>
  </p:clrMapOvr>
  <p:transition xmlns:p14="http://schemas.microsoft.com/office/powerpoint/2010/main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31979"/>
      </p:ext>
    </p:extLst>
  </p:cSld>
  <p:clrMapOvr>
    <a:masterClrMapping/>
  </p:clrMapOvr>
  <p:transition xmlns:p14="http://schemas.microsoft.com/office/powerpoint/2010/main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38618"/>
      </p:ext>
    </p:extLst>
  </p:cSld>
  <p:clrMapOvr>
    <a:masterClrMapping/>
  </p:clrMapOvr>
  <p:transition xmlns:p14="http://schemas.microsoft.com/office/powerpoint/2010/main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40318"/>
      </p:ext>
    </p:extLst>
  </p:cSld>
  <p:clrMapOvr>
    <a:masterClrMapping/>
  </p:clrMapOvr>
  <p:transition xmlns:p14="http://schemas.microsoft.com/office/powerpoint/2010/main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2784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9CD17-CFCA-BE4F-8033-615488175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4283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39639"/>
      </p:ext>
    </p:extLst>
  </p:cSld>
  <p:clrMapOvr>
    <a:masterClrMapping/>
  </p:clrMapOvr>
  <p:transition xmlns:p14="http://schemas.microsoft.com/office/powerpoint/2010/main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31624"/>
      </p:ext>
    </p:extLst>
  </p:cSld>
  <p:clrMapOvr>
    <a:masterClrMapping/>
  </p:clrMapOvr>
  <p:transition xmlns:p14="http://schemas.microsoft.com/office/powerpoint/2010/main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49915"/>
      </p:ext>
    </p:extLst>
  </p:cSld>
  <p:clrMapOvr>
    <a:masterClrMapping/>
  </p:clrMapOvr>
  <p:transition xmlns:p14="http://schemas.microsoft.com/office/powerpoint/2010/main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75361"/>
      </p:ext>
    </p:extLst>
  </p:cSld>
  <p:clrMapOvr>
    <a:masterClrMapping/>
  </p:clrMapOvr>
  <p:transition xmlns:p14="http://schemas.microsoft.com/office/powerpoint/2010/main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0098"/>
      </p:ext>
    </p:extLst>
  </p:cSld>
  <p:clrMapOvr>
    <a:masterClrMapping/>
  </p:clrMapOvr>
  <p:transition xmlns:p14="http://schemas.microsoft.com/office/powerpoint/2010/main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19454"/>
      </p:ext>
    </p:extLst>
  </p:cSld>
  <p:clrMapOvr>
    <a:masterClrMapping/>
  </p:clrMapOvr>
  <p:transition xmlns:p14="http://schemas.microsoft.com/office/powerpoint/2010/main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6899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943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6160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26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439C3-B9D6-C548-A7BB-8621A9A07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3082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59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945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01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222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8021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7724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8800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13E2D-A192-AA41-8627-75EEA4CE64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98642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FC20B-16C7-9242-9C87-3B2AB9A177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6928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B2AAA-2860-9A42-9372-57711C02D0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21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63BF0-0B72-3B48-8F9E-0371BD32F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415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4BE5-1431-504C-8A4D-E80E3111CD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1474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50497-7AD8-3A47-8886-C35B031173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659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BCDD4-9A7B-964D-A4BD-0F6D7A77B9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7189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A0A09-8698-0E4D-BEED-4FEEDFFC7AD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4056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6E2C-B6BD-9E4D-99DB-9C0E036CB4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029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41B2-A73E-C040-B5DD-0A1BCB7C84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4610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680F-694A-0F43-BA27-ADB0A5E0D66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1013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5153F-58CA-1847-A933-587EC56718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292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8E9CD-4E7D-A14F-BF57-D1C5BDE3F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4621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08345-A3B9-564A-9D30-FF3981799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0928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D2667-8458-5144-8B92-C576DB07B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9227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F71EC-6EA6-8B4C-AC54-FCA20CC0E8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C0880-5487-064D-BD32-B21E05DB1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39239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8544-EBA8-DD49-8DE0-4EA6C9D17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4578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961BA-2086-5045-8BBD-5B4EED9CD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3105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97153-50F2-A744-B411-8C43ACB1B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067583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E8310-B62C-2848-94C7-71984AE08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80298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7E6A-9088-E644-A9D5-8CAD09BEF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76565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9F2E9-347F-4543-969E-7117375CF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7261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39937-C736-1C46-9132-C7353692F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2928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DA22E-04BE-2D41-A7C6-19E12EF52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01807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DAFCF-F4D3-B946-8D3C-6179EDD66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0438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0B2E0-A786-DA48-B6AC-FCB590B08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5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9C7B2-00ED-3E43-9B16-F23734295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7855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53A97-780E-BE47-A3B2-5D62EFE82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10624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960BE-651C-6749-AD79-56FF6B18D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52497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681E7-8CCF-9145-A0FB-2C9CBA966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25332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336DE-CB06-CB4C-A857-817EA7F05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94395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1FC7A-CDE6-1E46-B38B-E19451BCF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72165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6446A-3C38-5943-8AF0-27BF9E175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360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02E52-A63E-844C-928D-EAE3A8CE0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530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91F59-82ED-5441-BA62-C47EADC38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371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F6B2E-8B09-1E45-8A7F-868D54CC5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22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7E1A-D3F4-9445-A685-C771DE36E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584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4E802-8CF6-8E46-A62B-A96FBD992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273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D9844-1966-BC4F-92CE-42ACD4E51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041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B2A9-A0E8-D645-8F67-64FC139AC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70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9C454-CD5D-174E-9AB3-43A22F4CB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786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33BD-8319-484F-A0C6-B53FD9079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98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6B4EB-DFE4-A24F-B790-5FB3E241B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921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DA7752-4BCE-7E4C-9ECA-A2EE1757E0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801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A2E9A-62D6-7F45-91E8-22EF1038B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996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D9B5D-16F5-0442-B8B3-FC3E21EF6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18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F6620-CE52-6746-A475-2075E892C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7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6FF0F-2898-1C49-AC74-A123CCE6D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171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D63CC-25A9-7D4B-B062-425CFD493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29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64526-A647-0741-BA2B-233C512A9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434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635B9-B655-874F-B795-D5ADE05C5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648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41A6A-E7BC-E443-B45F-D3212F392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377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A25D4-3392-6E46-9AA2-8A1488018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128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2D217-3CD5-D247-A99B-58FECA03E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948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DE287-F4FB-B44E-ADCB-6B44CE0B60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877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0F69A-9F3B-C44F-B1E4-EDC90C046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171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38600"/>
            <a:ext cx="6400800" cy="1600200"/>
          </a:xfrm>
        </p:spPr>
        <p:txBody>
          <a:bodyPr/>
          <a:lstStyle>
            <a:lvl1pPr marL="0" indent="0" algn="ctr">
              <a:buFont typeface="Monotype Sort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EF924-A407-E246-9733-BF0922E40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35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1BFA0-04EE-DA4D-B8EB-B32688FAE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8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C5F99B-9071-9E4D-8C8B-9100D7E75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266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50727-B739-7440-8F03-891AFF5D3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56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D79C5-D394-1C4D-8234-6AC3B1BCE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75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2D673-F81A-E140-9D1A-0D39ACED3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38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6EC30-CA2C-6C4A-90D0-303B05677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418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CDFB-5BE2-004E-85C2-57A4D0047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070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00E65-F68F-584A-AEF3-DC76DED36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325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4E63E-B907-B04A-8FDA-B039CC4D5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4827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3A001-3265-2542-BAAF-4269A16A8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03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04067-9805-874C-AAAE-D2DBC74E1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678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>
            <a:lvl1pPr marL="0" indent="0" algn="ctr">
              <a:buFont typeface="Monotype Sort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F12FB-931F-A54E-B456-6614466A3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9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A1D67-C06E-1E42-9E64-D546DA14A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87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80EC-465E-5940-918D-E4D637D5C2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295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4D748-B423-BF4D-BC07-AE2FCE00F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865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DB4F9-123C-AA49-A05E-D7EB18586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583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E3F9-226B-7149-AC2A-1F844A626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014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6C20D6-A5FC-DB44-BA42-AB1325B0D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75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1A6E2-9DA4-2941-88C6-E267319E2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868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C66A9-3D73-8D4F-9FB2-D5E0F229D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0706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C7936-CBB7-DD4B-A2AC-0622A177E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936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74583-F51A-8C40-8D73-34EC25ED8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786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2ED27-FD4C-B842-A87C-B420AA3AC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7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967D-7EAA-3D47-90D3-E01178879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839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F28D4A-3874-834C-8183-6CE1AC8A5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312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AC4BB-CC49-5246-8FF8-5CDFF1AE6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468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543B4-5D7E-6241-903E-705461DD0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758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57127-D4C5-8D44-AB6C-FEC274295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74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35DD9-1BBA-574B-9654-3E7CD0BFD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326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904B8-4B87-314B-83F8-362F65F63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9134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832EE-7A52-1A41-8732-AF6D21DF3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7104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845B9-BCF0-7C4B-AC2E-8129D3C34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599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DE8B0-047C-1F40-877A-6F8D1CD89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986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E3FF7-A4FE-F448-B039-B8BE06A40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9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1F92B-7DAB-3C46-B1DD-4279CB494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1136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77E96-D3D2-E947-BA56-9CAF10288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3375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>
            <a:lvl1pPr algn="ctr">
              <a:defRPr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1766C7-327E-2F48-83A3-907420C1B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280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9B223-99DE-E640-A01C-5D6EEDA4D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0201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7244C-73D6-5249-80E8-1DD5789F6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2356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752600"/>
            <a:ext cx="37719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19ED4-AFEF-8F4F-8C26-D7CBADDFC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901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3B2A2-A8FD-3F45-A719-31C8BED65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304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6ACFD-D343-704C-9639-C426C6DA1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482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7A0BB-1C5B-5B4A-8A0F-EB347137D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5824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3066E-C24B-B845-9E79-BB073965F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4843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9420-1834-D84D-A318-75ED785F7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74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13" Type="http://schemas.openxmlformats.org/officeDocument/2006/relationships/image" Target="../media/image13.jpeg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13" Type="http://schemas.openxmlformats.org/officeDocument/2006/relationships/image" Target="../media/image14.jpeg"/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13" Type="http://schemas.openxmlformats.org/officeDocument/2006/relationships/image" Target="../media/image15.jpeg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5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1.xml"/><Relationship Id="rId8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3.xml"/><Relationship Id="rId10" Type="http://schemas.openxmlformats.org/officeDocument/2006/relationships/slideLayout" Target="../slideLayouts/slideLayout144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6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5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7.xml"/><Relationship Id="rId2" Type="http://schemas.openxmlformats.org/officeDocument/2006/relationships/slideLayout" Target="../slideLayouts/slideLayout158.xml"/><Relationship Id="rId3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3.xml"/><Relationship Id="rId8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6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69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80.xml"/><Relationship Id="rId2" Type="http://schemas.openxmlformats.org/officeDocument/2006/relationships/slideLayout" Target="../slideLayouts/slideLayout81.xml"/><Relationship Id="rId3" Type="http://schemas.openxmlformats.org/officeDocument/2006/relationships/slideLayout" Target="../slideLayouts/slideLayout82.xml"/><Relationship Id="rId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6.xml"/><Relationship Id="rId8" Type="http://schemas.openxmlformats.org/officeDocument/2006/relationships/slideLayout" Target="../slideLayouts/slideLayout87.xml"/><Relationship Id="rId9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13" Type="http://schemas.openxmlformats.org/officeDocument/2006/relationships/image" Target="../media/image6.jpeg"/><Relationship Id="rId14" Type="http://schemas.openxmlformats.org/officeDocument/2006/relationships/image" Target="../media/image7.jpeg"/><Relationship Id="rId15" Type="http://schemas.openxmlformats.org/officeDocument/2006/relationships/image" Target="../media/image8.jpeg"/><Relationship Id="rId16" Type="http://schemas.openxmlformats.org/officeDocument/2006/relationships/image" Target="../media/image9.jpeg"/><Relationship Id="rId17" Type="http://schemas.openxmlformats.org/officeDocument/2006/relationships/image" Target="../media/image10.jpeg"/><Relationship Id="rId18" Type="http://schemas.openxmlformats.org/officeDocument/2006/relationships/image" Target="../media/image11.jpeg"/><Relationship Id="rId1" Type="http://schemas.openxmlformats.org/officeDocument/2006/relationships/slideLayout" Target="../slideLayouts/slideLayout91.xml"/><Relationship Id="rId2" Type="http://schemas.openxmlformats.org/officeDocument/2006/relationships/slideLayout" Target="../slideLayouts/slideLayout92.xml"/><Relationship Id="rId3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5.xml"/><Relationship Id="rId6" Type="http://schemas.openxmlformats.org/officeDocument/2006/relationships/slideLayout" Target="../slideLayouts/slideLayout96.xml"/><Relationship Id="rId7" Type="http://schemas.openxmlformats.org/officeDocument/2006/relationships/slideLayout" Target="../slideLayouts/slideLayout97.xml"/><Relationship Id="rId8" Type="http://schemas.openxmlformats.org/officeDocument/2006/relationships/slideLayout" Target="../slideLayouts/slideLayout98.xml"/><Relationship Id="rId9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E7A0243-C72B-7045-9EAC-5C3CD883D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38099" dir="2700000" algn="ctr" rotWithShape="0">
              <a:srgbClr val="FFCC66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50800" dist="38099" dir="2700000" algn="ctr" rotWithShape="0">
              <a:srgbClr val="FFCC66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50800" dist="38099" dir="2700000" algn="ctr" rotWithShape="0">
              <a:srgbClr val="FFCC66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50800" dist="38099" dir="2700000" algn="ctr" rotWithShape="0">
              <a:srgbClr val="FFCC66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50800" dist="38099" dir="2700000" algn="ctr" rotWithShape="0">
              <a:srgbClr val="FFCC66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1F4005-1DF9-974A-BEBC-9EFD8D1A7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Monotype Sorts" charset="0"/>
        <a:buChar char="h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Monotype Sorts" charset="0"/>
        <a:buChar char="g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Monotype Sorts" charset="0"/>
        <a:buChar char="h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Monotype Sorts" charset="0"/>
        <a:buChar char="g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Monotype Sorts" charset="0"/>
        <a:buChar char="h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Monotype Sorts" charset="0"/>
        <a:buChar char="h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Monotype Sorts" charset="0"/>
        <a:buChar char="h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Monotype Sorts" charset="0"/>
        <a:buChar char="h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Monotype Sorts" charset="0"/>
        <a:buChar char="h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716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391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5A425A-E108-304B-B30A-F752F6BD7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ヒラギノ角ゴ Pro W3" charset="0"/>
          <a:cs typeface="ヒラギノ角ゴ Pro W3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ヒラギノ角ゴ Pro W3" charset="0"/>
          <a:cs typeface="ヒラギノ角ゴ Pro W3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ヒラギノ角ゴ Pro W3" charset="0"/>
          <a:cs typeface="ヒラギノ角ゴ Pro W3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ヒラギノ角ゴ Pro W3" charset="0"/>
          <a:cs typeface="ヒラギノ角ゴ Pro W3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ヒラギノ角ゴ Pro W3" charset="0"/>
          <a:cs typeface="ヒラギノ角ゴ Pro W3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ヒラギノ角ゴ Pro W3" charset="0"/>
          <a:cs typeface="ヒラギノ角ゴ Pro W3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ヒラギノ角ゴ Pro W3" charset="0"/>
          <a:cs typeface="ヒラギノ角ゴ Pro W3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Wingdings" charset="0"/>
        <a:buChar char="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8613" y="609600"/>
            <a:ext cx="594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0413" y="19812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6D8C7B-84AD-E242-870A-15A42EBA4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201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fld id="{111197F5-119A-7744-A3D0-076D05FD2A1B}" type="slidenum">
              <a:rPr lang="en-US" smtClean="0">
                <a:latin typeface="Arial" charset="0"/>
                <a:ea typeface="MS PGothic" charset="0"/>
                <a:cs typeface="MS PGothic" charset="0"/>
              </a:rPr>
              <a:pPr/>
              <a:t>‹#›</a:t>
            </a:fld>
            <a:endParaRPr lang="en-US" smtClean="0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9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6E31A397-33F7-0A4B-B640-C271850A49DA}" type="slidenum">
              <a:rPr lang="en-US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031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4950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081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50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1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32E718CF-C82D-864E-8DD8-79ABB773D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B20A560-DF83-9549-A15A-6E686BEE1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899F0B-6E28-2843-8272-4F20A3F85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38100" dist="38099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17163D2-80F5-4A4A-A973-18144BA11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rebuchet MS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343DDE-198D-4345-A728-B94D80012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5000"/>
        <a:buFont typeface="Monotype Sorts" charset="0"/>
        <a:buChar char="G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algn="ctr" rotWithShape="0">
                    <a:srgbClr val="000000">
                      <a:alpha val="75000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D4D1FE-7585-1040-B35D-3FBEAC6C6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EF441"/>
        </a:buClr>
        <a:buSzPct val="85000"/>
        <a:buFont typeface="Monotype Sorts" charset="0"/>
        <a:buChar char="F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EFF58"/>
        </a:buClr>
        <a:buSzPct val="85000"/>
        <a:buFont typeface="Monotype Sorts" charset="0"/>
        <a:buChar char="F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EF441"/>
        </a:buClr>
        <a:buSzPct val="85000"/>
        <a:buFont typeface="Monotype Sorts" charset="0"/>
        <a:buChar char="F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EFF58"/>
        </a:buClr>
        <a:buSzPct val="85000"/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EF441"/>
        </a:buClr>
        <a:buSzPct val="85000"/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DEF441"/>
        </a:buClr>
        <a:buSzPct val="85000"/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DEF441"/>
        </a:buClr>
        <a:buSzPct val="85000"/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DEF441"/>
        </a:buClr>
        <a:buSzPct val="85000"/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DEF441"/>
        </a:buClr>
        <a:buSzPct val="85000"/>
        <a:buFont typeface="Monotype Sorts" charset="0"/>
        <a:buChar char="F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>
            <a:noFill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E729B12-8D11-F346-950B-A9645A166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9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457200"/>
            <a:ext cx="7696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7696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D538BE7-0DB9-5A49-A7F6-4E4FF96F0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6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7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Blip>
          <a:blip r:embed="rId18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8.bin"/><Relationship Id="rId21" Type="http://schemas.openxmlformats.org/officeDocument/2006/relationships/image" Target="../media/image24.png"/><Relationship Id="rId22" Type="http://schemas.openxmlformats.org/officeDocument/2006/relationships/oleObject" Target="../embeddings/oleObject9.bin"/><Relationship Id="rId23" Type="http://schemas.openxmlformats.org/officeDocument/2006/relationships/image" Target="../media/image25.png"/><Relationship Id="rId24" Type="http://schemas.openxmlformats.org/officeDocument/2006/relationships/oleObject" Target="../embeddings/oleObject10.bin"/><Relationship Id="rId25" Type="http://schemas.openxmlformats.org/officeDocument/2006/relationships/image" Target="../media/image26.png"/><Relationship Id="rId26" Type="http://schemas.openxmlformats.org/officeDocument/2006/relationships/oleObject" Target="../embeddings/oleObject11.bin"/><Relationship Id="rId27" Type="http://schemas.openxmlformats.org/officeDocument/2006/relationships/image" Target="../media/image27.png"/><Relationship Id="rId28" Type="http://schemas.openxmlformats.org/officeDocument/2006/relationships/oleObject" Target="../embeddings/oleObject12.bin"/><Relationship Id="rId29" Type="http://schemas.openxmlformats.org/officeDocument/2006/relationships/image" Target="../media/image2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Relationship Id="rId4" Type="http://schemas.openxmlformats.org/officeDocument/2006/relationships/audio" Target="../media/audio1.bin"/><Relationship Id="rId5" Type="http://schemas.openxmlformats.org/officeDocument/2006/relationships/audio" Target="../media/audio2.bin"/><Relationship Id="rId30" Type="http://schemas.openxmlformats.org/officeDocument/2006/relationships/oleObject" Target="../embeddings/oleObject13.bin"/><Relationship Id="rId31" Type="http://schemas.openxmlformats.org/officeDocument/2006/relationships/image" Target="../media/image29.png"/><Relationship Id="rId32" Type="http://schemas.openxmlformats.org/officeDocument/2006/relationships/image" Target="../media/image31.png"/><Relationship Id="rId9" Type="http://schemas.openxmlformats.org/officeDocument/2006/relationships/image" Target="../media/image18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7.png"/><Relationship Id="rId8" Type="http://schemas.openxmlformats.org/officeDocument/2006/relationships/oleObject" Target="../embeddings/oleObject2.bin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oleObject" Target="../embeddings/oleObject14.bin"/><Relationship Id="rId36" Type="http://schemas.openxmlformats.org/officeDocument/2006/relationships/image" Target="../media/image30.png"/><Relationship Id="rId10" Type="http://schemas.openxmlformats.org/officeDocument/2006/relationships/oleObject" Target="../embeddings/oleObject3.bin"/><Relationship Id="rId11" Type="http://schemas.openxmlformats.org/officeDocument/2006/relationships/image" Target="../media/image19.png"/><Relationship Id="rId12" Type="http://schemas.openxmlformats.org/officeDocument/2006/relationships/oleObject" Target="../embeddings/oleObject4.bin"/><Relationship Id="rId13" Type="http://schemas.openxmlformats.org/officeDocument/2006/relationships/image" Target="../media/image20.png"/><Relationship Id="rId14" Type="http://schemas.openxmlformats.org/officeDocument/2006/relationships/oleObject" Target="../embeddings/oleObject5.bin"/><Relationship Id="rId15" Type="http://schemas.openxmlformats.org/officeDocument/2006/relationships/image" Target="../media/image21.png"/><Relationship Id="rId16" Type="http://schemas.openxmlformats.org/officeDocument/2006/relationships/oleObject" Target="../embeddings/oleObject6.bin"/><Relationship Id="rId17" Type="http://schemas.openxmlformats.org/officeDocument/2006/relationships/image" Target="../media/image22.png"/><Relationship Id="rId18" Type="http://schemas.openxmlformats.org/officeDocument/2006/relationships/oleObject" Target="../embeddings/oleObject7.bin"/><Relationship Id="rId19" Type="http://schemas.openxmlformats.org/officeDocument/2006/relationships/image" Target="../media/image23.png"/><Relationship Id="rId37" Type="http://schemas.openxmlformats.org/officeDocument/2006/relationships/image" Target="../media/image34.png"/><Relationship Id="rId38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Relationship Id="rId2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hyperlink" Target="http://images.google.com/imgres?imgurl=www.chinese-porcelain-art.com/acatalog/XXJ124.jpg&amp;imgrefurl=http://www.chinese-porcelain-art.com/acatalog/Catalogue_Chinese_Ming___Earlier_Page_3_75.html&amp;h=450&amp;w=460&amp;prev=/images?q=Buddhist+symbols&amp;svnum=10&amp;hl=en&amp;lr=&amp;ie=UTF-8&amp;oe=UTF-8" TargetMode="External"/><Relationship Id="rId5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www.chez.com/bharat/hindouisme/shiva.gif&amp;imgrefurl=http://www.chez.com/bharat/hindouisme/shiva.htm&amp;h=405&amp;w=300&amp;prev=/images?q=Shiva&amp;start=20&amp;svnum=10&amp;hl=en&amp;lr=&amp;ie=UTF-8&amp;oe=UTF-8&amp;sa=N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46.xml"/><Relationship Id="rId2" Type="http://schemas.openxmlformats.org/officeDocument/2006/relationships/notesSlide" Target="../notesSlides/notesSlide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219200"/>
          </a:xfrm>
        </p:spPr>
        <p:txBody>
          <a:bodyPr/>
          <a:lstStyle/>
          <a:p>
            <a:pPr eaLnBrk="1" hangingPunct="1"/>
            <a:r>
              <a:rPr lang="zh-TW" altLang="en-US" b="1" u="sng">
                <a:solidFill>
                  <a:schemeClr val="tx1"/>
                </a:solidFill>
                <a:latin typeface="文鼎中明簡" charset="0"/>
                <a:ea typeface="文鼎中明簡" charset="0"/>
                <a:cs typeface="文鼎中明簡" charset="0"/>
              </a:rPr>
              <a:t>一 神 論</a:t>
            </a:r>
            <a:endParaRPr lang="en-US" b="1" u="sng">
              <a:solidFill>
                <a:schemeClr val="tx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819400"/>
            <a:ext cx="5334000" cy="2362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3600" b="1">
                <a:solidFill>
                  <a:srgbClr val="FFFFFF"/>
                </a:solidFill>
                <a:latin typeface="文鼎中明簡" charset="0"/>
                <a:ea typeface="文鼎中明簡" charset="0"/>
                <a:cs typeface="文鼎中明簡" charset="0"/>
              </a:rPr>
              <a:t>與古代近東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 b="1">
                <a:solidFill>
                  <a:srgbClr val="FFFFFF"/>
                </a:solidFill>
                <a:latin typeface="文鼎中明簡" charset="0"/>
                <a:ea typeface="文鼎中明簡" charset="0"/>
                <a:cs typeface="文鼎中明簡" charset="0"/>
              </a:rPr>
              <a:t>思想源流相違的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3600" b="1">
                <a:solidFill>
                  <a:srgbClr val="FFFFFF"/>
                </a:solidFill>
                <a:latin typeface="文鼎中明簡" charset="0"/>
                <a:ea typeface="文鼎中明簡" charset="0"/>
                <a:cs typeface="文鼎中明簡" charset="0"/>
              </a:rPr>
              <a:t>一個猶太人基本信念 </a:t>
            </a:r>
            <a:endParaRPr lang="en-US" sz="3600" b="1">
              <a:solidFill>
                <a:srgbClr val="FFFFFF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8458200" y="1381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文鼎中明簡" charset="0"/>
                <a:ea typeface="文鼎中明簡" charset="0"/>
                <a:cs typeface="文鼎中明簡" charset="0"/>
              </a:rPr>
              <a:t>161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848600" cy="1371600"/>
          </a:xfrm>
        </p:spPr>
        <p:txBody>
          <a:bodyPr/>
          <a:lstStyle/>
          <a:p>
            <a:pPr eaLnBrk="1" hangingPunct="1"/>
            <a:r>
              <a:rPr kumimoji="0" lang="zh-TW" altLang="en-US" b="1">
                <a:latin typeface="文鼎中明簡" charset="0"/>
                <a:ea typeface="文鼎中明簡" charset="0"/>
                <a:cs typeface="文鼎中明簡" charset="0"/>
              </a:rPr>
              <a:t>最早寫及進化論者 </a:t>
            </a:r>
            <a:endParaRPr kumimoji="0" lang="en-US" b="1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7696200" cy="4724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kumimoji="0" lang="zh-TW" altLang="en-US" b="1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泰勒斯的門生阿那克西曼德 (主前 610-540) 提出挑戰創造論的最早記錄。 </a:t>
            </a:r>
            <a:endParaRPr kumimoji="0" lang="en-US" b="1">
              <a:solidFill>
                <a:schemeClr val="tx2"/>
              </a:solidFill>
              <a:latin typeface="文鼎中明簡" charset="0"/>
              <a:ea typeface="文鼎中明簡" charset="0"/>
              <a:cs typeface="文鼎中明簡" charset="0"/>
            </a:endParaRPr>
          </a:p>
          <a:p>
            <a:pPr eaLnBrk="1" hangingPunct="1">
              <a:lnSpc>
                <a:spcPct val="120000"/>
              </a:lnSpc>
            </a:pPr>
            <a:r>
              <a:rPr kumimoji="0" lang="zh-TW" altLang="en-US" b="1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他很可能是最早寫及進化論的人。普魯塔克說阿那克西曼德： </a:t>
            </a:r>
            <a:r>
              <a:rPr kumimoji="0" lang="zh-TW" altLang="en-US" b="1">
                <a:solidFill>
                  <a:schemeClr val="tx2"/>
                </a:solidFill>
                <a:latin typeface="Times New Roman" charset="0"/>
                <a:ea typeface="文鼎中明簡" charset="0"/>
                <a:cs typeface="文鼎中明簡" charset="0"/>
              </a:rPr>
              <a:t>“…</a:t>
            </a:r>
            <a:r>
              <a:rPr kumimoji="0" lang="zh-TW" altLang="en-US" b="1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原初人類是由另一種動物所生</a:t>
            </a:r>
            <a:r>
              <a:rPr kumimoji="0" lang="zh-TW" altLang="en-US" b="1">
                <a:solidFill>
                  <a:schemeClr val="tx2"/>
                </a:solidFill>
                <a:latin typeface="Times New Roman" charset="0"/>
                <a:ea typeface="文鼎中明簡" charset="0"/>
                <a:cs typeface="文鼎中明簡" charset="0"/>
              </a:rPr>
              <a:t>…”</a:t>
            </a:r>
            <a:r>
              <a:rPr kumimoji="0" lang="zh-TW" altLang="en-US" b="1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 </a:t>
            </a:r>
            <a:r>
              <a:rPr kumimoji="0" lang="en-US" altLang="ja-JP" b="1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  </a:t>
            </a:r>
          </a:p>
          <a:p>
            <a:pPr eaLnBrk="1" hangingPunct="1">
              <a:lnSpc>
                <a:spcPct val="120000"/>
              </a:lnSpc>
            </a:pPr>
            <a:r>
              <a:rPr kumimoji="0" lang="zh-TW" altLang="en-US" b="1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他的理論相當完備，相信是建基於其他人的教導。 </a:t>
            </a:r>
            <a:endParaRPr kumimoji="0" lang="en-US" b="1">
              <a:solidFill>
                <a:schemeClr val="tx2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8458200" y="1381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文鼎中明簡" charset="0"/>
                <a:ea typeface="文鼎中明簡" charset="0"/>
                <a:cs typeface="文鼎中明簡" charset="0"/>
              </a:rPr>
              <a:t>162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文鼎中明簡" charset="0"/>
                <a:ea typeface="文鼎中明簡" charset="0"/>
                <a:cs typeface="文鼎中明簡" charset="0"/>
              </a:rPr>
              <a:t>有影響力的至高諸神 </a:t>
            </a: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graphicFrame>
        <p:nvGraphicFramePr>
          <p:cNvPr id="8295" name="Group 103"/>
          <p:cNvGraphicFramePr>
            <a:graphicFrameLocks noGrp="1"/>
          </p:cNvGraphicFramePr>
          <p:nvPr/>
        </p:nvGraphicFramePr>
        <p:xfrm>
          <a:off x="304800" y="1628775"/>
          <a:ext cx="8686800" cy="4351973"/>
        </p:xfrm>
        <a:graphic>
          <a:graphicData uri="http://schemas.openxmlformats.org/drawingml/2006/table">
            <a:tbl>
              <a:tblPr/>
              <a:tblGrid>
                <a:gridCol w="1676400"/>
                <a:gridCol w="1905000"/>
                <a:gridCol w="2438400"/>
                <a:gridCol w="2667000"/>
              </a:tblGrid>
              <a:tr h="738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宗教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至高神 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特性 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對以色列的影響 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1290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蘇美爾 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納拉(辛) 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亞伯拉罕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原本敬拜的神 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(</a:t>
                      </a: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書</a:t>
                      </a:r>
                      <a:r>
                        <a:rPr kumimoji="0" lang="zh-C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 24:2)</a:t>
                      </a: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亞述 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亞諾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 無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巴比倫 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瑪爾杜克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瑪爾杜克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升為最高神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普通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埃及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亞捫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最多神的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古近東民族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無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52" name="Rectangle 60"/>
          <p:cNvSpPr>
            <a:spLocks noChangeArrowheads="1"/>
          </p:cNvSpPr>
          <p:nvPr/>
        </p:nvSpPr>
        <p:spPr bwMode="auto">
          <a:xfrm>
            <a:off x="174625" y="57340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sz="1400">
                <a:latin typeface="文鼎中明簡" charset="0"/>
                <a:ea typeface="文鼎中明簡" charset="0"/>
                <a:cs typeface="文鼎中明簡" charset="0"/>
              </a:rPr>
              <a:t/>
            </a:r>
            <a:br>
              <a:rPr lang="en-US" sz="1400">
                <a:latin typeface="文鼎中明簡" charset="0"/>
                <a:ea typeface="文鼎中明簡" charset="0"/>
                <a:cs typeface="文鼎中明簡" charset="0"/>
              </a:rPr>
            </a:br>
            <a:endParaRPr lang="en-US" sz="1800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8256" name="Text Box 64"/>
          <p:cNvSpPr txBox="1">
            <a:spLocks noChangeArrowheads="1"/>
          </p:cNvSpPr>
          <p:nvPr/>
        </p:nvSpPr>
        <p:spPr bwMode="auto">
          <a:xfrm>
            <a:off x="8458200" y="1381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文鼎中明簡" charset="0"/>
                <a:ea typeface="文鼎中明簡" charset="0"/>
                <a:cs typeface="文鼎中明簡" charset="0"/>
              </a:rPr>
              <a:t>160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520" name="Group 352"/>
          <p:cNvGraphicFramePr>
            <a:graphicFrameLocks noGrp="1"/>
          </p:cNvGraphicFramePr>
          <p:nvPr/>
        </p:nvGraphicFramePr>
        <p:xfrm>
          <a:off x="304800" y="1524000"/>
          <a:ext cx="8686800" cy="5126038"/>
        </p:xfrm>
        <a:graphic>
          <a:graphicData uri="http://schemas.openxmlformats.org/drawingml/2006/table">
            <a:tbl>
              <a:tblPr/>
              <a:tblGrid>
                <a:gridCol w="1752600"/>
                <a:gridCol w="1828800"/>
                <a:gridCol w="2438400"/>
                <a:gridCol w="2667000"/>
              </a:tblGrid>
              <a:tr h="7381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宗教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至高神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特性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對以色列的影響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10731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迦南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巴力或伊勒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邪僻行為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高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西頓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亞斯她錄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列王紀上 11:5,33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非利士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大袞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無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亞捫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瑪勒堪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列王紀上 11:5,33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摩押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基抹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列王紀上 11:5</a:t>
                      </a:r>
                      <a:endParaRPr kumimoji="0" lang="en-US" altLang="zh-C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431" name="Rectangle 263"/>
          <p:cNvSpPr>
            <a:spLocks noChangeArrowheads="1"/>
          </p:cNvSpPr>
          <p:nvPr/>
        </p:nvSpPr>
        <p:spPr bwMode="auto">
          <a:xfrm>
            <a:off x="174625" y="573405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sz="1400">
                <a:latin typeface="文鼎中明簡" charset="0"/>
                <a:ea typeface="文鼎中明簡" charset="0"/>
                <a:cs typeface="文鼎中明簡" charset="0"/>
              </a:rPr>
              <a:t/>
            </a:r>
            <a:br>
              <a:rPr lang="en-US" sz="1400">
                <a:latin typeface="文鼎中明簡" charset="0"/>
                <a:ea typeface="文鼎中明簡" charset="0"/>
                <a:cs typeface="文鼎中明簡" charset="0"/>
              </a:rPr>
            </a:br>
            <a:endParaRPr lang="en-US" sz="1800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7456" name="Text Box 288"/>
          <p:cNvSpPr txBox="1">
            <a:spLocks noChangeArrowheads="1"/>
          </p:cNvSpPr>
          <p:nvPr/>
        </p:nvSpPr>
        <p:spPr bwMode="auto">
          <a:xfrm>
            <a:off x="8458200" y="1381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文鼎中明簡" charset="0"/>
                <a:ea typeface="文鼎中明簡" charset="0"/>
                <a:cs typeface="文鼎中明簡" charset="0"/>
              </a:rPr>
              <a:t>160</a:t>
            </a:r>
          </a:p>
        </p:txBody>
      </p:sp>
      <p:sp>
        <p:nvSpPr>
          <p:cNvPr id="7459" name="Rectangle 29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文鼎中明簡" charset="0"/>
                <a:ea typeface="文鼎中明簡" charset="0"/>
                <a:cs typeface="文鼎中明簡" charset="0"/>
              </a:rPr>
              <a:t>有影響力的至高諸神</a:t>
            </a: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181600" y="579438"/>
            <a:ext cx="3810000" cy="1477962"/>
          </a:xfrm>
        </p:spPr>
        <p:txBody>
          <a:bodyPr/>
          <a:lstStyle/>
          <a:p>
            <a:pPr algn="l" eaLnBrk="1" hangingPunct="1"/>
            <a:r>
              <a:rPr lang="zh-TW" altLang="en-US" sz="4800">
                <a:latin typeface="文鼎中明簡" charset="0"/>
                <a:ea typeface="文鼎中明簡" charset="0"/>
                <a:cs typeface="文鼎中明簡" charset="0"/>
              </a:rPr>
              <a:t>外邦的神明</a:t>
            </a:r>
            <a:r>
              <a:rPr lang="zh-TW" altLang="en-US">
                <a:latin typeface="文鼎中明簡" charset="0"/>
                <a:ea typeface="文鼎中明簡" charset="0"/>
                <a:cs typeface="文鼎中明簡" charset="0"/>
              </a:rPr>
              <a:t> </a:t>
            </a: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1600" y="2332038"/>
            <a:ext cx="3962400" cy="4525962"/>
          </a:xfrm>
        </p:spPr>
        <p:txBody>
          <a:bodyPr/>
          <a:lstStyle/>
          <a:p>
            <a:pPr eaLnBrk="1" hangingPunct="1"/>
            <a:r>
              <a:rPr lang="zh-TW" altLang="en-US" sz="3600" b="1">
                <a:latin typeface="文鼎中明簡" charset="0"/>
                <a:ea typeface="文鼎中明簡" charset="0"/>
                <a:cs typeface="文鼎中明簡" charset="0"/>
              </a:rPr>
              <a:t>性質</a:t>
            </a:r>
          </a:p>
          <a:p>
            <a:pPr eaLnBrk="1" hangingPunct="1"/>
            <a:r>
              <a:rPr lang="zh-TW" altLang="en-US" sz="3600" b="1">
                <a:latin typeface="文鼎中明簡" charset="0"/>
                <a:ea typeface="文鼎中明簡" charset="0"/>
                <a:cs typeface="文鼎中明簡" charset="0"/>
              </a:rPr>
              <a:t>敬拜</a:t>
            </a:r>
          </a:p>
          <a:p>
            <a:pPr eaLnBrk="1" hangingPunct="1"/>
            <a:r>
              <a:rPr lang="zh-TW" altLang="en-US" sz="3600" b="1">
                <a:latin typeface="文鼎中明簡" charset="0"/>
                <a:ea typeface="文鼎中明簡" charset="0"/>
                <a:cs typeface="文鼎中明簡" charset="0"/>
              </a:rPr>
              <a:t>祭司制度</a:t>
            </a:r>
            <a:endParaRPr lang="en-US" altLang="zh-TW" sz="3600" b="1">
              <a:latin typeface="文鼎中明簡" charset="0"/>
              <a:ea typeface="文鼎中明簡" charset="0"/>
              <a:cs typeface="文鼎中明簡" charset="0"/>
            </a:endParaRPr>
          </a:p>
          <a:p>
            <a:pPr eaLnBrk="1" hangingPunct="1"/>
            <a:r>
              <a:rPr lang="zh-TW" altLang="en-US" sz="3600" b="1">
                <a:latin typeface="文鼎中明簡" charset="0"/>
                <a:ea typeface="文鼎中明簡" charset="0"/>
                <a:cs typeface="文鼎中明簡" charset="0"/>
              </a:rPr>
              <a:t>邱壇</a:t>
            </a:r>
          </a:p>
          <a:p>
            <a:pPr eaLnBrk="1" hangingPunct="1"/>
            <a:r>
              <a:rPr lang="zh-TW" altLang="en-US" sz="3600" b="1">
                <a:latin typeface="文鼎中明簡" charset="0"/>
                <a:ea typeface="文鼎中明簡" charset="0"/>
                <a:cs typeface="文鼎中明簡" charset="0"/>
              </a:rPr>
              <a:t>可憎性</a:t>
            </a:r>
            <a:endParaRPr lang="en-US" sz="3600" b="1">
              <a:latin typeface="文鼎中明簡" charset="0"/>
              <a:ea typeface="文鼎中明簡" charset="0"/>
              <a:cs typeface="文鼎中明簡" charset="0"/>
            </a:endParaRPr>
          </a:p>
        </p:txBody>
      </p:sp>
      <p:pic>
        <p:nvPicPr>
          <p:cNvPr id="44035" name="Picture 4" descr="God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57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7848600" y="138113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b="1">
                <a:latin typeface="文鼎中明簡" charset="0"/>
                <a:ea typeface="文鼎中明簡" charset="0"/>
                <a:cs typeface="文鼎中明簡" charset="0"/>
              </a:rPr>
              <a:t>162-163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>
                <a:latin typeface="文鼎中明簡" charset="0"/>
                <a:ea typeface="文鼎中明簡" charset="0"/>
                <a:cs typeface="文鼎中明簡" charset="0"/>
              </a:rPr>
              <a:t>何等大的分別！ </a:t>
            </a: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graphicFrame>
        <p:nvGraphicFramePr>
          <p:cNvPr id="24612" name="Group 36"/>
          <p:cNvGraphicFramePr>
            <a:graphicFrameLocks noGrp="1"/>
          </p:cNvGraphicFramePr>
          <p:nvPr>
            <p:ph type="tbl" idx="1"/>
          </p:nvPr>
        </p:nvGraphicFramePr>
        <p:xfrm>
          <a:off x="381000" y="1447800"/>
          <a:ext cx="8229600" cy="4957698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99"/>
                        </a:gs>
                        <a:gs pos="50000">
                          <a:srgbClr val="5E0047"/>
                        </a:gs>
                        <a:gs pos="100000">
                          <a:srgbClr val="CC00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一神論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99"/>
                        </a:gs>
                        <a:gs pos="50000">
                          <a:srgbClr val="5E0047"/>
                        </a:gs>
                        <a:gs pos="100000">
                          <a:srgbClr val="CC00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多神論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CC0099"/>
                        </a:gs>
                        <a:gs pos="50000">
                          <a:srgbClr val="5E0047"/>
                        </a:gs>
                        <a:gs pos="100000">
                          <a:srgbClr val="CC0099"/>
                        </a:gs>
                      </a:gsLst>
                      <a:lin ang="5400000" scaled="1"/>
                    </a:gradFill>
                  </a:tcPr>
                </a:tc>
              </a:tr>
              <a:tr h="1131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真理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絕對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相對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偶像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嚴禁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接受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宗教</a:t>
                      </a:r>
                      <a:endParaRPr kumimoji="0" lang="en-US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猶太教</a:t>
                      </a:r>
                      <a:endParaRPr kumimoji="0" lang="en-US" altLang="ja-JP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基督教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 回教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佛教</a:t>
                      </a:r>
                      <a:endParaRPr kumimoji="0" lang="en-US" altLang="ja-JP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印度教</a:t>
                      </a:r>
                      <a:endParaRPr kumimoji="0" lang="en-US" altLang="ja-JP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r>
                        <a:rPr kumimoji="0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摩門教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8458200" y="1381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文鼎中明簡" charset="0"/>
                <a:ea typeface="文鼎中明簡" charset="0"/>
                <a:cs typeface="文鼎中明簡" charset="0"/>
              </a:rPr>
              <a:t>163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000">
                <a:latin typeface="文鼎中明簡" charset="0"/>
                <a:ea typeface="文鼎中明簡" charset="0"/>
                <a:cs typeface="文鼎中明簡" charset="0"/>
              </a:rPr>
              <a:t>個人對神的觀點影響</a:t>
            </a:r>
            <a:br>
              <a:rPr lang="zh-TW" altLang="en-US" sz="4000">
                <a:latin typeface="文鼎中明簡" charset="0"/>
                <a:ea typeface="文鼎中明簡" charset="0"/>
                <a:cs typeface="文鼎中明簡" charset="0"/>
              </a:rPr>
            </a:br>
            <a:r>
              <a:rPr lang="zh-TW" altLang="en-US" sz="4000">
                <a:latin typeface="文鼎中明簡" charset="0"/>
                <a:ea typeface="文鼎中明簡" charset="0"/>
                <a:cs typeface="文鼎中明簡" charset="0"/>
              </a:rPr>
              <a:t>他對獻祭、道德和使命的看法 </a:t>
            </a:r>
            <a:endParaRPr lang="en-US" sz="4000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41667" name="Text Box 3"/>
          <p:cNvSpPr txBox="1">
            <a:spLocks noChangeArrowheads="1"/>
          </p:cNvSpPr>
          <p:nvPr/>
        </p:nvSpPr>
        <p:spPr bwMode="auto">
          <a:xfrm>
            <a:off x="1168400" y="1630363"/>
            <a:ext cx="2306638" cy="6556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zh-TW" altLang="en-US" sz="3600">
                <a:latin typeface="文鼎中明簡" charset="0"/>
                <a:ea typeface="文鼎中明簡" charset="0"/>
                <a:cs typeface="文鼎中明簡" charset="0"/>
              </a:rPr>
              <a:t>外邦</a:t>
            </a:r>
            <a:endParaRPr lang="en-US" sz="3600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1193800" y="2424113"/>
            <a:ext cx="201612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zh-TW" altLang="en-US" b="1">
                <a:latin typeface="文鼎中明簡" charset="0"/>
                <a:ea typeface="文鼎中明簡" charset="0"/>
                <a:cs typeface="文鼎中明簡" charset="0"/>
              </a:rPr>
              <a:t>可怕的神</a:t>
            </a:r>
            <a:endParaRPr lang="en-US" b="1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41669" name="Text Box 5"/>
          <p:cNvSpPr txBox="1">
            <a:spLocks noChangeArrowheads="1"/>
          </p:cNvSpPr>
          <p:nvPr/>
        </p:nvSpPr>
        <p:spPr bwMode="auto">
          <a:xfrm>
            <a:off x="-76200" y="3060700"/>
            <a:ext cx="48895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zh-TW" altLang="en-US" b="1">
                <a:latin typeface="文鼎中明簡" charset="0"/>
                <a:ea typeface="文鼎中明簡" charset="0"/>
                <a:cs typeface="文鼎中明簡" charset="0"/>
              </a:rPr>
              <a:t>相比下，人算是不錯</a:t>
            </a:r>
            <a:endParaRPr lang="en-US" b="1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41670" name="Text Box 6"/>
          <p:cNvSpPr txBox="1">
            <a:spLocks noChangeArrowheads="1"/>
          </p:cNvSpPr>
          <p:nvPr/>
        </p:nvSpPr>
        <p:spPr bwMode="auto">
          <a:xfrm>
            <a:off x="76200" y="3767138"/>
            <a:ext cx="457200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zh-TW" altLang="en-US" b="1">
                <a:latin typeface="文鼎中明簡" charset="0"/>
                <a:ea typeface="文鼎中明簡" charset="0"/>
                <a:cs typeface="文鼎中明簡" charset="0"/>
              </a:rPr>
              <a:t>追求歡樂和物質需要</a:t>
            </a:r>
            <a:endParaRPr lang="en-US" b="1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41671" name="Text Box 7"/>
          <p:cNvSpPr txBox="1">
            <a:spLocks noChangeArrowheads="1"/>
          </p:cNvSpPr>
          <p:nvPr/>
        </p:nvSpPr>
        <p:spPr bwMode="auto">
          <a:xfrm>
            <a:off x="228600" y="4433888"/>
            <a:ext cx="39624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zh-TW" altLang="en-US" b="1">
                <a:latin typeface="文鼎中明簡" charset="0"/>
                <a:ea typeface="文鼎中明簡" charset="0"/>
                <a:cs typeface="文鼎中明簡" charset="0"/>
              </a:rPr>
              <a:t>用獻祭來討好神來</a:t>
            </a:r>
          </a:p>
          <a:p>
            <a:pPr algn="ctr"/>
            <a:r>
              <a:rPr lang="zh-TW" altLang="en-US" b="1">
                <a:latin typeface="文鼎中明簡" charset="0"/>
                <a:ea typeface="文鼎中明簡" charset="0"/>
                <a:cs typeface="文鼎中明簡" charset="0"/>
              </a:rPr>
              <a:t>取得肉慾、飲食和金錢 </a:t>
            </a:r>
            <a:endParaRPr lang="en-US" b="1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41672" name="Text Box 8"/>
          <p:cNvSpPr txBox="1">
            <a:spLocks noChangeArrowheads="1"/>
          </p:cNvSpPr>
          <p:nvPr/>
        </p:nvSpPr>
        <p:spPr bwMode="auto">
          <a:xfrm>
            <a:off x="76200" y="5454650"/>
            <a:ext cx="4191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zh-TW" altLang="en-US" b="1">
                <a:latin typeface="文鼎中明簡" charset="0"/>
                <a:ea typeface="文鼎中明簡" charset="0"/>
                <a:cs typeface="文鼎中明簡" charset="0"/>
              </a:rPr>
              <a:t>神明令他們富有</a:t>
            </a:r>
            <a:endParaRPr lang="en-US" b="1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41673" name="Text Box 9"/>
          <p:cNvSpPr txBox="1">
            <a:spLocks noChangeArrowheads="1"/>
          </p:cNvSpPr>
          <p:nvPr/>
        </p:nvSpPr>
        <p:spPr bwMode="auto">
          <a:xfrm>
            <a:off x="381000" y="6205538"/>
            <a:ext cx="40386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zh-TW" altLang="en-US" b="1">
                <a:latin typeface="文鼎中明簡" charset="0"/>
                <a:ea typeface="文鼎中明簡" charset="0"/>
                <a:cs typeface="文鼎中明簡" charset="0"/>
              </a:rPr>
              <a:t>屠殺他人以取得財富</a:t>
            </a:r>
            <a:endParaRPr lang="en-US" b="1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41674" name="Line 10"/>
          <p:cNvSpPr>
            <a:spLocks noChangeShapeType="1"/>
          </p:cNvSpPr>
          <p:nvPr/>
        </p:nvSpPr>
        <p:spPr bwMode="auto">
          <a:xfrm>
            <a:off x="2262188" y="2798763"/>
            <a:ext cx="1587" cy="3254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75" name="Line 11"/>
          <p:cNvSpPr>
            <a:spLocks noChangeShapeType="1"/>
          </p:cNvSpPr>
          <p:nvPr/>
        </p:nvSpPr>
        <p:spPr bwMode="auto">
          <a:xfrm>
            <a:off x="2262188" y="3481388"/>
            <a:ext cx="1587" cy="32861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76" name="Line 12"/>
          <p:cNvSpPr>
            <a:spLocks noChangeShapeType="1"/>
          </p:cNvSpPr>
          <p:nvPr/>
        </p:nvSpPr>
        <p:spPr bwMode="auto">
          <a:xfrm>
            <a:off x="2262188" y="4167188"/>
            <a:ext cx="1587" cy="32861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77" name="Line 13"/>
          <p:cNvSpPr>
            <a:spLocks noChangeShapeType="1"/>
          </p:cNvSpPr>
          <p:nvPr/>
        </p:nvSpPr>
        <p:spPr bwMode="auto">
          <a:xfrm>
            <a:off x="2262188" y="5233988"/>
            <a:ext cx="1587" cy="32861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78" name="Line 14"/>
          <p:cNvSpPr>
            <a:spLocks noChangeShapeType="1"/>
          </p:cNvSpPr>
          <p:nvPr/>
        </p:nvSpPr>
        <p:spPr bwMode="auto">
          <a:xfrm>
            <a:off x="2262188" y="5867400"/>
            <a:ext cx="1587" cy="328613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79" name="Text Box 15"/>
          <p:cNvSpPr txBox="1">
            <a:spLocks noChangeArrowheads="1"/>
          </p:cNvSpPr>
          <p:nvPr/>
        </p:nvSpPr>
        <p:spPr bwMode="auto">
          <a:xfrm>
            <a:off x="5257800" y="1630363"/>
            <a:ext cx="2306638" cy="655637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zh-TW" altLang="en-US" sz="3600">
                <a:latin typeface="文鼎中明簡" charset="0"/>
                <a:ea typeface="文鼎中明簡" charset="0"/>
                <a:cs typeface="文鼎中明簡" charset="0"/>
              </a:rPr>
              <a:t>以色列</a:t>
            </a:r>
            <a:endParaRPr lang="en-US" sz="3600" b="1">
              <a:solidFill>
                <a:srgbClr val="FFFFFF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41680" name="Text Box 16"/>
          <p:cNvSpPr txBox="1">
            <a:spLocks noChangeArrowheads="1"/>
          </p:cNvSpPr>
          <p:nvPr/>
        </p:nvSpPr>
        <p:spPr bwMode="auto">
          <a:xfrm>
            <a:off x="5411788" y="2373313"/>
            <a:ext cx="18430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zh-TW" altLang="en-US" b="1">
                <a:latin typeface="文鼎中明簡" charset="0"/>
                <a:ea typeface="文鼎中明簡" charset="0"/>
                <a:cs typeface="文鼎中明簡" charset="0"/>
              </a:rPr>
              <a:t>聖潔的神 </a:t>
            </a:r>
            <a:endParaRPr lang="en-US" b="1">
              <a:latin typeface="文鼎中明簡" charset="0"/>
              <a:ea typeface="文鼎中明簡" charset="0"/>
              <a:cs typeface="文鼎中明簡" charset="0"/>
            </a:endParaRPr>
          </a:p>
          <a:p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41681" name="Text Box 17"/>
          <p:cNvSpPr txBox="1">
            <a:spLocks noChangeArrowheads="1"/>
          </p:cNvSpPr>
          <p:nvPr/>
        </p:nvSpPr>
        <p:spPr bwMode="auto">
          <a:xfrm>
            <a:off x="4267200" y="3048000"/>
            <a:ext cx="43830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zh-TW" altLang="en-US" b="1">
                <a:latin typeface="文鼎中明簡" charset="0"/>
                <a:ea typeface="文鼎中明簡" charset="0"/>
                <a:cs typeface="文鼎中明簡" charset="0"/>
              </a:rPr>
              <a:t>人是有罪的</a:t>
            </a:r>
            <a:endParaRPr lang="en-US" b="1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41682" name="Text Box 18"/>
          <p:cNvSpPr txBox="1">
            <a:spLocks noChangeArrowheads="1"/>
          </p:cNvSpPr>
          <p:nvPr/>
        </p:nvSpPr>
        <p:spPr bwMode="auto">
          <a:xfrm>
            <a:off x="4384675" y="3770313"/>
            <a:ext cx="4149725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zh-TW" altLang="en-US" b="1">
                <a:latin typeface="文鼎中明簡" charset="0"/>
                <a:ea typeface="文鼎中明簡" charset="0"/>
                <a:cs typeface="文鼎中明簡" charset="0"/>
              </a:rPr>
              <a:t>追求屬靈需要 </a:t>
            </a: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41683" name="Text Box 19"/>
          <p:cNvSpPr txBox="1">
            <a:spLocks noChangeArrowheads="1"/>
          </p:cNvSpPr>
          <p:nvPr/>
        </p:nvSpPr>
        <p:spPr bwMode="auto">
          <a:xfrm>
            <a:off x="4343400" y="4445000"/>
            <a:ext cx="42703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zh-TW" altLang="en-US" b="1">
                <a:latin typeface="文鼎中明簡" charset="0"/>
                <a:ea typeface="文鼎中明簡" charset="0"/>
                <a:cs typeface="文鼎中明簡" charset="0"/>
              </a:rPr>
              <a:t>用獻祭贖罪</a:t>
            </a:r>
          </a:p>
          <a:p>
            <a:pPr algn="ctr"/>
            <a:r>
              <a:rPr lang="zh-TW" altLang="en-US" b="1">
                <a:latin typeface="文鼎中明簡" charset="0"/>
                <a:ea typeface="文鼎中明簡" charset="0"/>
                <a:cs typeface="文鼎中明簡" charset="0"/>
              </a:rPr>
              <a:t>使人與神和好 </a:t>
            </a:r>
            <a:endParaRPr lang="en-US" b="1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41684" name="Text Box 20"/>
          <p:cNvSpPr txBox="1">
            <a:spLocks noChangeArrowheads="1"/>
          </p:cNvSpPr>
          <p:nvPr/>
        </p:nvSpPr>
        <p:spPr bwMode="auto">
          <a:xfrm>
            <a:off x="4419600" y="5486400"/>
            <a:ext cx="38433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zh-TW" altLang="en-US" b="1">
                <a:latin typeface="文鼎中明簡" charset="0"/>
                <a:ea typeface="文鼎中明簡" charset="0"/>
                <a:cs typeface="文鼎中明簡" charset="0"/>
              </a:rPr>
              <a:t>神赦罪 </a:t>
            </a:r>
            <a:endParaRPr lang="en-US" b="1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41685" name="Text Box 21"/>
          <p:cNvSpPr txBox="1">
            <a:spLocks noChangeArrowheads="1"/>
          </p:cNvSpPr>
          <p:nvPr/>
        </p:nvSpPr>
        <p:spPr bwMode="auto">
          <a:xfrm>
            <a:off x="4267200" y="6172200"/>
            <a:ext cx="46212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zh-TW" altLang="en-US" b="1">
                <a:latin typeface="文鼎中明簡" charset="0"/>
                <a:ea typeface="文鼎中明簡" charset="0"/>
                <a:cs typeface="文鼎中明簡" charset="0"/>
              </a:rPr>
              <a:t>向人宣教，使人得益 </a:t>
            </a: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41686" name="Line 22"/>
          <p:cNvSpPr>
            <a:spLocks noChangeShapeType="1"/>
          </p:cNvSpPr>
          <p:nvPr/>
        </p:nvSpPr>
        <p:spPr bwMode="auto">
          <a:xfrm>
            <a:off x="6399213" y="2798763"/>
            <a:ext cx="1587" cy="325437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7" name="Line 23"/>
          <p:cNvSpPr>
            <a:spLocks noChangeShapeType="1"/>
          </p:cNvSpPr>
          <p:nvPr/>
        </p:nvSpPr>
        <p:spPr bwMode="auto">
          <a:xfrm>
            <a:off x="6399213" y="3481388"/>
            <a:ext cx="1587" cy="32861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8" name="Line 24"/>
          <p:cNvSpPr>
            <a:spLocks noChangeShapeType="1"/>
          </p:cNvSpPr>
          <p:nvPr/>
        </p:nvSpPr>
        <p:spPr bwMode="auto">
          <a:xfrm>
            <a:off x="6399213" y="4167188"/>
            <a:ext cx="1587" cy="32861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9" name="Line 25"/>
          <p:cNvSpPr>
            <a:spLocks noChangeShapeType="1"/>
          </p:cNvSpPr>
          <p:nvPr/>
        </p:nvSpPr>
        <p:spPr bwMode="auto">
          <a:xfrm>
            <a:off x="6399213" y="5233988"/>
            <a:ext cx="1587" cy="32861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90" name="Line 26"/>
          <p:cNvSpPr>
            <a:spLocks noChangeShapeType="1"/>
          </p:cNvSpPr>
          <p:nvPr/>
        </p:nvSpPr>
        <p:spPr bwMode="auto">
          <a:xfrm>
            <a:off x="6399213" y="5919788"/>
            <a:ext cx="1587" cy="328612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91" name="Text Box 27"/>
          <p:cNvSpPr txBox="1">
            <a:spLocks noChangeArrowheads="1"/>
          </p:cNvSpPr>
          <p:nvPr/>
        </p:nvSpPr>
        <p:spPr bwMode="auto">
          <a:xfrm>
            <a:off x="8305800" y="0"/>
            <a:ext cx="78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文鼎中明簡" charset="0"/>
                <a:ea typeface="文鼎中明簡" charset="0"/>
                <a:cs typeface="文鼎中明簡" charset="0"/>
              </a:rPr>
              <a:t>163a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1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1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1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1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41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4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4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4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4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24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4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4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4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animBg="1"/>
      <p:bldP spid="241668" grpId="0"/>
      <p:bldP spid="241669" grpId="0"/>
      <p:bldP spid="241670" grpId="0"/>
      <p:bldP spid="241671" grpId="0"/>
      <p:bldP spid="241672" grpId="0"/>
      <p:bldP spid="241673" grpId="0"/>
      <p:bldP spid="241674" grpId="0" animBg="1"/>
      <p:bldP spid="241675" grpId="0" animBg="1"/>
      <p:bldP spid="241676" grpId="0" animBg="1"/>
      <p:bldP spid="241677" grpId="0" animBg="1"/>
      <p:bldP spid="241678" grpId="0" animBg="1"/>
      <p:bldP spid="241679" grpId="0" animBg="1"/>
      <p:bldP spid="241680" grpId="0"/>
      <p:bldP spid="241681" grpId="0"/>
      <p:bldP spid="241682" grpId="0"/>
      <p:bldP spid="241683" grpId="0"/>
      <p:bldP spid="241684" grpId="0"/>
      <p:bldP spid="241685" grpId="0"/>
      <p:bldP spid="241686" grpId="0" animBg="1"/>
      <p:bldP spid="241687" grpId="0" animBg="1"/>
      <p:bldP spid="241688" grpId="0" animBg="1"/>
      <p:bldP spid="241689" grpId="0" animBg="1"/>
      <p:bldP spid="2416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228600"/>
            <a:ext cx="6781800" cy="1143000"/>
          </a:xfrm>
        </p:spPr>
        <p:txBody>
          <a:bodyPr/>
          <a:lstStyle/>
          <a:p>
            <a:pPr eaLnBrk="1" hangingPunct="1"/>
            <a:r>
              <a:rPr lang="zh-TW" altLang="en-US" sz="5400" b="1">
                <a:solidFill>
                  <a:srgbClr val="000000"/>
                </a:solidFill>
                <a:latin typeface="文鼎中明簡" charset="0"/>
                <a:ea typeface="文鼎中明簡" charset="0"/>
                <a:cs typeface="文鼎中明簡" charset="0"/>
              </a:rPr>
              <a:t>猶太人的恭聽篇</a:t>
            </a:r>
            <a:endParaRPr lang="en-US" sz="5400" b="1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981200"/>
            <a:ext cx="7315200" cy="3581400"/>
          </a:xfrm>
        </p:spPr>
        <p:txBody>
          <a:bodyPr/>
          <a:lstStyle/>
          <a:p>
            <a:pPr eaLnBrk="1" hangingPunct="1"/>
            <a:r>
              <a:rPr lang="zh-TW" altLang="en-US" sz="4000" b="1">
                <a:latin typeface="文鼎中明簡" charset="0"/>
                <a:ea typeface="文鼎中明簡" charset="0"/>
                <a:cs typeface="文鼎中明簡" charset="0"/>
              </a:rPr>
              <a:t>以色列啊，你要聽！</a:t>
            </a:r>
          </a:p>
          <a:p>
            <a:pPr eaLnBrk="1" hangingPunct="1"/>
            <a:r>
              <a:rPr lang="zh-TW" altLang="en-US" sz="4000" b="1">
                <a:latin typeface="文鼎中明簡" charset="0"/>
                <a:ea typeface="文鼎中明簡" charset="0"/>
                <a:cs typeface="文鼎中明簡" charset="0"/>
              </a:rPr>
              <a:t>耶和華我們神是</a:t>
            </a:r>
          </a:p>
          <a:p>
            <a:pPr eaLnBrk="1" hangingPunct="1"/>
            <a:r>
              <a:rPr lang="zh-TW" altLang="en-US" sz="4000" b="1">
                <a:latin typeface="文鼎中明簡" charset="0"/>
                <a:ea typeface="文鼎中明簡" charset="0"/>
                <a:cs typeface="文鼎中明簡" charset="0"/>
              </a:rPr>
              <a:t>獨一的主。</a:t>
            </a:r>
          </a:p>
          <a:p>
            <a:pPr eaLnBrk="1" hangingPunct="1">
              <a:spcBef>
                <a:spcPct val="60000"/>
              </a:spcBef>
            </a:pPr>
            <a:r>
              <a:rPr lang="zh-TW" altLang="en-US" sz="4000" b="1">
                <a:latin typeface="文鼎中明簡" charset="0"/>
                <a:ea typeface="文鼎中明簡" charset="0"/>
                <a:cs typeface="文鼎中明簡" charset="0"/>
              </a:rPr>
              <a:t>申命記 6:4</a:t>
            </a:r>
          </a:p>
          <a:p>
            <a:pPr eaLnBrk="1" hangingPunct="1"/>
            <a:endParaRPr lang="en-US" sz="4000" b="1">
              <a:latin typeface="文鼎中明簡" charset="0"/>
              <a:ea typeface="文鼎中明簡" charset="0"/>
              <a:cs typeface="文鼎中明簡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924800" cy="1371600"/>
          </a:xfrm>
          <a:effectLst>
            <a:outerShdw blurRad="50800" dist="35921" dir="2700000" algn="ctr" rotWithShape="0">
              <a:srgbClr val="EBFFF0">
                <a:alpha val="75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zh-TW" altLang="en-US" sz="5400" b="1">
                <a:latin typeface="文鼎中明簡" charset="0"/>
                <a:ea typeface="文鼎中明簡" charset="0"/>
                <a:cs typeface="文鼎中明簡" charset="0"/>
              </a:rPr>
              <a:t>回教的每日宣告 </a:t>
            </a:r>
            <a:endParaRPr lang="en-US" sz="5400" b="1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3200400"/>
          </a:xfrm>
          <a:effectLst>
            <a:outerShdw blurRad="50800" dist="35921" dir="2700000" algn="ctr" rotWithShape="0">
              <a:srgbClr val="EBFFF0">
                <a:alpha val="75000"/>
              </a:srgbClr>
            </a:outerShdw>
          </a:effectLst>
        </p:spPr>
        <p:txBody>
          <a:bodyPr/>
          <a:lstStyle/>
          <a:p>
            <a:pPr algn="l" eaLnBrk="1" hangingPunct="1"/>
            <a:r>
              <a:rPr lang="en-US" altLang="zh-TW" sz="4000" b="1" i="1">
                <a:latin typeface="Times New Roman" charset="0"/>
                <a:ea typeface="文鼎中明簡" charset="0"/>
                <a:cs typeface="文鼎中明簡" charset="0"/>
              </a:rPr>
              <a:t>“</a:t>
            </a:r>
            <a:r>
              <a:rPr lang="zh-TW" altLang="en-US" sz="4000" b="1" i="1">
                <a:latin typeface="文鼎中明簡" charset="0"/>
                <a:ea typeface="文鼎中明簡" charset="0"/>
                <a:cs typeface="文鼎中明簡" charset="0"/>
              </a:rPr>
              <a:t>我宣告</a:t>
            </a:r>
          </a:p>
          <a:p>
            <a:pPr algn="l" eaLnBrk="1" hangingPunct="1"/>
            <a:r>
              <a:rPr lang="zh-TW" altLang="en-US" sz="4000" b="1" i="1">
                <a:latin typeface="文鼎中明簡" charset="0"/>
                <a:ea typeface="文鼎中明簡" charset="0"/>
                <a:cs typeface="文鼎中明簡" charset="0"/>
              </a:rPr>
              <a:t>    除神以外，別無他神，</a:t>
            </a:r>
          </a:p>
          <a:p>
            <a:pPr algn="l" eaLnBrk="1" hangingPunct="1"/>
            <a:r>
              <a:rPr lang="zh-TW" altLang="en-US" sz="4000" b="1" i="1">
                <a:latin typeface="文鼎中明簡" charset="0"/>
                <a:ea typeface="文鼎中明簡" charset="0"/>
                <a:cs typeface="文鼎中明簡" charset="0"/>
              </a:rPr>
              <a:t>我宣告</a:t>
            </a:r>
          </a:p>
          <a:p>
            <a:pPr algn="l" eaLnBrk="1" hangingPunct="1"/>
            <a:r>
              <a:rPr lang="zh-TW" altLang="en-US" sz="4000" b="1" i="1">
                <a:latin typeface="文鼎中明簡" charset="0"/>
                <a:ea typeface="文鼎中明簡" charset="0"/>
                <a:cs typeface="文鼎中明簡" charset="0"/>
              </a:rPr>
              <a:t>    穆罕默德是神的使者。</a:t>
            </a:r>
            <a:r>
              <a:rPr lang="zh-TW" altLang="en-US" sz="4000" b="1" i="1">
                <a:latin typeface="Times New Roman" charset="0"/>
                <a:ea typeface="文鼎中明簡" charset="0"/>
                <a:cs typeface="文鼎中明簡" charset="0"/>
              </a:rPr>
              <a:t>”</a:t>
            </a:r>
            <a:r>
              <a:rPr lang="zh-TW" altLang="en-US" sz="4000" b="1" i="1">
                <a:latin typeface="文鼎中明簡" charset="0"/>
                <a:ea typeface="文鼎中明簡" charset="0"/>
                <a:cs typeface="文鼎中明簡" charset="0"/>
              </a:rPr>
              <a:t> </a:t>
            </a:r>
            <a:endParaRPr lang="en-US" sz="4000" b="1" i="1">
              <a:latin typeface="文鼎中明簡" charset="0"/>
              <a:ea typeface="文鼎中明簡" charset="0"/>
              <a:cs typeface="文鼎中明簡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Title 1"/>
          <p:cNvSpPr>
            <a:spLocks noGrp="1"/>
          </p:cNvSpPr>
          <p:nvPr>
            <p:ph type="title"/>
          </p:nvPr>
        </p:nvSpPr>
        <p:spPr>
          <a:solidFill>
            <a:srgbClr val="000090"/>
          </a:solidFill>
        </p:spPr>
        <p:txBody>
          <a:bodyPr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总结基督教</a:t>
            </a:r>
            <a:endParaRPr lang="en-US" sz="3600" b="1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9378" name="Title 1"/>
          <p:cNvSpPr txBox="1">
            <a:spLocks/>
          </p:cNvSpPr>
          <p:nvPr/>
        </p:nvSpPr>
        <p:spPr bwMode="auto">
          <a:xfrm>
            <a:off x="539750" y="1773238"/>
            <a:ext cx="82296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en-US" sz="3600" b="1" dirty="0" smtClean="0">
                <a:solidFill>
                  <a:srgbClr val="000090"/>
                </a:solidFill>
                <a:latin typeface="Arial" charset="0"/>
              </a:rPr>
              <a:t>“</a:t>
            </a:r>
            <a:r>
              <a:rPr lang="zh-CN" altLang="en-US" sz="3600" b="1" dirty="0">
                <a:solidFill>
                  <a:srgbClr val="000090"/>
                </a:solidFill>
                <a:latin typeface="Arial" charset="0"/>
              </a:rPr>
              <a:t>但愿尊贵荣耀归给万世的君王，就是那不朽坏、人不能见、独一的　神，直到永永远远。阿们</a:t>
            </a:r>
            <a:r>
              <a:rPr lang="zh-CN" altLang="en-US" sz="3600" b="1" dirty="0" smtClean="0">
                <a:solidFill>
                  <a:srgbClr val="000090"/>
                </a:solidFill>
                <a:latin typeface="Arial" charset="0"/>
              </a:rPr>
              <a:t>。</a:t>
            </a:r>
            <a:r>
              <a:rPr lang="en-US" sz="3600" b="1" dirty="0" smtClean="0">
                <a:solidFill>
                  <a:srgbClr val="000090"/>
                </a:solidFill>
                <a:latin typeface="Arial" charset="0"/>
              </a:rPr>
              <a:t>” </a:t>
            </a:r>
            <a:r>
              <a:rPr lang="en-US" sz="3600" b="1" dirty="0">
                <a:solidFill>
                  <a:srgbClr val="000090"/>
                </a:solidFill>
                <a:latin typeface="Arial" charset="0"/>
              </a:rPr>
              <a:t/>
            </a:r>
            <a:br>
              <a:rPr lang="en-US" sz="3600" b="1" dirty="0">
                <a:solidFill>
                  <a:srgbClr val="000090"/>
                </a:solidFill>
                <a:latin typeface="Arial" charset="0"/>
              </a:rPr>
            </a:br>
            <a:r>
              <a:rPr lang="en-US" sz="3600" b="1" dirty="0">
                <a:solidFill>
                  <a:srgbClr val="000090"/>
                </a:solidFill>
                <a:latin typeface="Arial" charset="0"/>
              </a:rPr>
              <a:t>(1 </a:t>
            </a:r>
            <a:r>
              <a:rPr lang="zh-CN" altLang="en-US" sz="3600" b="1" dirty="0" smtClean="0">
                <a:solidFill>
                  <a:srgbClr val="000090"/>
                </a:solidFill>
                <a:latin typeface="Arial" charset="0"/>
              </a:rPr>
              <a:t>提摩太 </a:t>
            </a:r>
            <a:r>
              <a:rPr lang="en-US" sz="3600" b="1" dirty="0" smtClean="0">
                <a:solidFill>
                  <a:srgbClr val="000090"/>
                </a:solidFill>
                <a:latin typeface="Arial" charset="0"/>
              </a:rPr>
              <a:t>1:17 </a:t>
            </a:r>
            <a:r>
              <a:rPr lang="en-US" altLang="zh-CN" sz="3600" b="1" dirty="0" smtClean="0">
                <a:solidFill>
                  <a:srgbClr val="000090"/>
                </a:solidFill>
                <a:latin typeface="Arial" charset="0"/>
              </a:rPr>
              <a:t>CNV</a:t>
            </a:r>
            <a:r>
              <a:rPr lang="en-US" sz="3600" b="1" dirty="0" smtClean="0">
                <a:solidFill>
                  <a:srgbClr val="000090"/>
                </a:solidFill>
                <a:latin typeface="Arial" charset="0"/>
              </a:rPr>
              <a:t>)</a:t>
            </a:r>
            <a:endParaRPr lang="en-US" sz="3600" b="1" dirty="0">
              <a:solidFill>
                <a:srgbClr val="00009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98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zh-TW" altLang="en-US" sz="40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比較聖經和其他宗教的聖言</a:t>
            </a:r>
            <a:r>
              <a:rPr lang="zh-TW" altLang="en-US" sz="4000" b="1">
                <a:solidFill>
                  <a:schemeClr val="bg1"/>
                </a:solidFill>
                <a:latin typeface="Garamond" charset="0"/>
                <a:ea typeface="文鼎中明簡" charset="0"/>
                <a:cs typeface="文鼎中明簡" charset="0"/>
              </a:rPr>
              <a:t>…</a:t>
            </a:r>
            <a:r>
              <a:rPr lang="zh-TW" altLang="en-US" sz="4000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 </a:t>
            </a:r>
            <a:endParaRPr lang="en-US" sz="4000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z="3800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這本2003年出版的書如實深入剖析回教和可蘭經 </a:t>
            </a:r>
            <a:endParaRPr lang="en-US" sz="3800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10330">
            <a:off x="419100" y="1676400"/>
            <a:ext cx="3390900" cy="517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162242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6" name="Document" r:id="rId6" imgW="812698" imgH="1549206" progId="Word.Document.8">
                  <p:embed/>
                </p:oleObj>
              </mc:Choice>
              <mc:Fallback>
                <p:oleObj name="Document" r:id="rId6" imgW="812698" imgH="1549206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2242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7521575" y="0"/>
          <a:ext cx="1622425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7" name="Document" r:id="rId8" imgW="926984" imgH="2031746" progId="Word.Document.8">
                  <p:embed/>
                </p:oleObj>
              </mc:Choice>
              <mc:Fallback>
                <p:oleObj name="Document" r:id="rId8" imgW="926984" imgH="203174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1575" y="0"/>
                        <a:ext cx="1622425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0" y="3124200"/>
          <a:ext cx="16700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Document" r:id="rId10" imgW="965079" imgH="2793651" progId="Word.Document.8">
                  <p:embed/>
                </p:oleObj>
              </mc:Choice>
              <mc:Fallback>
                <p:oleObj name="Document" r:id="rId10" imgW="965079" imgH="2793651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24200"/>
                        <a:ext cx="167005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7543800" y="3581400"/>
          <a:ext cx="16002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" name="Document" r:id="rId12" imgW="685714" imgH="2184127" progId="Word.Document.8">
                  <p:embed/>
                </p:oleObj>
              </mc:Choice>
              <mc:Fallback>
                <p:oleObj name="Document" r:id="rId12" imgW="685714" imgH="2184127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581400"/>
                        <a:ext cx="1600200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1600200" y="0"/>
          <a:ext cx="1806575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" name="Document" r:id="rId14" imgW="787302" imgH="1358730" progId="Word.Document.8">
                  <p:embed/>
                </p:oleObj>
              </mc:Choice>
              <mc:Fallback>
                <p:oleObj name="Document" r:id="rId14" imgW="787302" imgH="135873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0"/>
                        <a:ext cx="1806575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5943600" y="0"/>
          <a:ext cx="164623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1" name="Document" r:id="rId16" imgW="685714" imgH="1777778" progId="Word.Document.8">
                  <p:embed/>
                </p:oleObj>
              </mc:Choice>
              <mc:Fallback>
                <p:oleObj name="Document" r:id="rId16" imgW="685714" imgH="1777778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0"/>
                        <a:ext cx="1646238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1676400" y="3200400"/>
          <a:ext cx="17526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2" name="Document" r:id="rId18" imgW="977778" imgH="1434921" progId="Word.Document.8">
                  <p:embed/>
                </p:oleObj>
              </mc:Choice>
              <mc:Fallback>
                <p:oleObj name="Document" r:id="rId18" imgW="977778" imgH="1434921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200400"/>
                        <a:ext cx="175260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3352800" y="0"/>
          <a:ext cx="1778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3" name="Picture" r:id="rId20" imgW="508711" imgH="762502" progId="Word.Picture.8">
                  <p:embed/>
                </p:oleObj>
              </mc:Choice>
              <mc:Fallback>
                <p:oleObj name="Picture" r:id="rId20" imgW="508711" imgH="762502" progId="Word.Picture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0"/>
                        <a:ext cx="1778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5257800" y="3700463"/>
          <a:ext cx="2211388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4" name="Document" r:id="rId22" imgW="685714" imgH="977778" progId="Word.Document.8">
                  <p:embed/>
                </p:oleObj>
              </mc:Choice>
              <mc:Fallback>
                <p:oleObj name="Document" r:id="rId22" imgW="685714" imgH="977778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700463"/>
                        <a:ext cx="2211388" cy="315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3429000" y="3276600"/>
          <a:ext cx="1676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5" name="Document" r:id="rId24" imgW="2069841" imgH="2539683" progId="Word.Document.8">
                  <p:embed/>
                </p:oleObj>
              </mc:Choice>
              <mc:Fallback>
                <p:oleObj name="Document" r:id="rId24" imgW="2069841" imgH="2539683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276600"/>
                        <a:ext cx="1676400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914400" y="2209800"/>
          <a:ext cx="1522413" cy="225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6" name="Document" r:id="rId26" imgW="1726984" imgH="2539683" progId="Word.Document.8">
                  <p:embed/>
                </p:oleObj>
              </mc:Choice>
              <mc:Fallback>
                <p:oleObj name="Document" r:id="rId26" imgW="1726984" imgH="2539683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1522413" cy="2255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2438400" y="1143000"/>
          <a:ext cx="1600200" cy="202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Document" r:id="rId28" imgW="2019048" imgH="2539683" progId="Word.Document.8">
                  <p:embed/>
                </p:oleObj>
              </mc:Choice>
              <mc:Fallback>
                <p:oleObj name="Document" r:id="rId28" imgW="2019048" imgH="2539683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43000"/>
                        <a:ext cx="1600200" cy="202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/>
        </p:nvGraphicFramePr>
        <p:xfrm>
          <a:off x="4038600" y="533400"/>
          <a:ext cx="1466850" cy="27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Picture" r:id="rId30" imgW="1615916" imgH="2987552" progId="Word.Picture.8">
                  <p:embed/>
                </p:oleObj>
              </mc:Choice>
              <mc:Fallback>
                <p:oleObj name="Picture" r:id="rId30" imgW="1615916" imgH="2987552" progId="Word.Picture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"/>
                        <a:ext cx="1466850" cy="271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990600"/>
            <a:ext cx="14763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37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429000"/>
            <a:ext cx="13874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34" name="Object 18"/>
          <p:cNvGraphicFramePr>
            <a:graphicFrameLocks noChangeAspect="1"/>
          </p:cNvGraphicFramePr>
          <p:nvPr/>
        </p:nvGraphicFramePr>
        <p:xfrm>
          <a:off x="3810000" y="4343400"/>
          <a:ext cx="186848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Document" r:id="rId35" imgW="2273016" imgH="3047619" progId="Word.Document.8">
                  <p:embed/>
                </p:oleObj>
              </mc:Choice>
              <mc:Fallback>
                <p:oleObj name="Document" r:id="rId35" imgW="2273016" imgH="3047619" progId="Word.Documen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3400"/>
                        <a:ext cx="1868488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35" name="Picture 19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8650" y="3810000"/>
            <a:ext cx="14033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20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2514600"/>
            <a:ext cx="12573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242" name="Rectangle 26"/>
          <p:cNvSpPr>
            <a:spLocks noRot="1" noChangeArrowheads="1"/>
          </p:cNvSpPr>
          <p:nvPr/>
        </p:nvSpPr>
        <p:spPr bwMode="auto">
          <a:xfrm>
            <a:off x="228600" y="503238"/>
            <a:ext cx="8686800" cy="5821362"/>
          </a:xfrm>
          <a:prstGeom prst="rect">
            <a:avLst/>
          </a:prstGeom>
          <a:gradFill rotWithShape="1">
            <a:gsLst>
              <a:gs pos="0">
                <a:schemeClr val="tx2">
                  <a:gamma/>
                  <a:shade val="46275"/>
                  <a:invGamma/>
                  <a:alpha val="38000"/>
                </a:schemeClr>
              </a:gs>
              <a:gs pos="50000">
                <a:schemeClr val="tx2">
                  <a:alpha val="41000"/>
                </a:schemeClr>
              </a:gs>
              <a:gs pos="100000">
                <a:schemeClr val="tx2">
                  <a:gamma/>
                  <a:shade val="46275"/>
                  <a:invGamma/>
                  <a:alpha val="38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66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/>
            </a:r>
            <a:br>
              <a:rPr lang="en-US" sz="66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</a:br>
            <a:r>
              <a:rPr lang="zh-TW" altLang="en-US" sz="66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外邦諸神對</a:t>
            </a:r>
            <a:br>
              <a:rPr lang="zh-TW" altLang="en-US" sz="66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</a:br>
            <a:r>
              <a:rPr lang="zh-TW" altLang="en-US" sz="66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以色列有何影響？ </a:t>
            </a:r>
            <a:endParaRPr lang="en-US" sz="6600" b="1">
              <a:effectLst>
                <a:outerShdw blurRad="38100" dist="38100" dir="2700000" algn="tl">
                  <a:srgbClr val="000000"/>
                </a:outerShdw>
              </a:effectLst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8458200" y="1381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文鼎中明簡" charset="0"/>
                <a:ea typeface="文鼎中明簡" charset="0"/>
                <a:cs typeface="文鼎中明簡" charset="0"/>
              </a:rPr>
              <a:t>161</a:t>
            </a:r>
          </a:p>
        </p:txBody>
      </p:sp>
      <p:sp>
        <p:nvSpPr>
          <p:cNvPr id="9244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920875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tx2">
                        <a:gamma/>
                        <a:shade val="46275"/>
                        <a:invGamma/>
                        <a:alpha val="38000"/>
                      </a:schemeClr>
                    </a:gs>
                    <a:gs pos="50000">
                      <a:schemeClr val="tx2"/>
                    </a:gs>
                    <a:gs pos="100000">
                      <a:schemeClr val="tx2">
                        <a:gamma/>
                        <a:shade val="46275"/>
                        <a:invGamma/>
                        <a:alpha val="38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TW" altLang="en-US" sz="6600">
                <a:solidFill>
                  <a:schemeClr val="tx1"/>
                </a:solidFill>
                <a:latin typeface="文鼎中明簡" charset="0"/>
                <a:ea typeface="文鼎中明簡" charset="0"/>
                <a:cs typeface="文鼎中明簡" charset="0"/>
              </a:rPr>
              <a:t>多神論： </a:t>
            </a:r>
            <a:endParaRPr lang="en-US" sz="6600">
              <a:solidFill>
                <a:schemeClr val="tx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Windows Ex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19800" cy="1173162"/>
          </a:xfrm>
        </p:spPr>
        <p:txBody>
          <a:bodyPr/>
          <a:lstStyle/>
          <a:p>
            <a:pPr eaLnBrk="1" hangingPunct="1"/>
            <a:r>
              <a:rPr lang="zh-TW" altLang="en-US" sz="4000" b="1">
                <a:latin typeface="文鼎中明簡" charset="0"/>
                <a:ea typeface="文鼎中明簡" charset="0"/>
                <a:cs typeface="文鼎中明簡" charset="0"/>
              </a:rPr>
              <a:t>愛德華吉本  講及可蘭經</a:t>
            </a:r>
            <a:r>
              <a:rPr lang="zh-TW" altLang="en-US" sz="4000">
                <a:solidFill>
                  <a:schemeClr val="tx1"/>
                </a:solidFill>
                <a:latin typeface="文鼎中明簡" charset="0"/>
                <a:ea typeface="文鼎中明簡" charset="0"/>
                <a:cs typeface="文鼎中明簡" charset="0"/>
              </a:rPr>
              <a:t> </a:t>
            </a:r>
            <a:endParaRPr lang="en-US" sz="4000">
              <a:solidFill>
                <a:schemeClr val="tx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51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6400800" cy="51054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altLang="zh-TW">
                <a:solidFill>
                  <a:schemeClr val="tx2"/>
                </a:solidFill>
                <a:latin typeface="Times New Roman" charset="0"/>
                <a:ea typeface="文鼎中明簡" charset="0"/>
                <a:cs typeface="文鼎中明簡" charset="0"/>
              </a:rPr>
              <a:t>“</a:t>
            </a:r>
            <a:r>
              <a:rPr lang="en-US" altLang="zh-TW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[</a:t>
            </a:r>
            <a:r>
              <a:rPr lang="zh-TW" altLang="en-US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可蘭經是] 表達不清的</a:t>
            </a:r>
            <a:r>
              <a:rPr lang="zh-TW" altLang="en-US">
                <a:latin typeface="文鼎中明簡" charset="0"/>
                <a:ea typeface="文鼎中明簡" charset="0"/>
                <a:cs typeface="文鼎中明簡" charset="0"/>
              </a:rPr>
              <a:t>狂想曲，內有寓言、格言、宣言，而卻甚少能激發感情或思想，又有時如在塵土中匍行和迷失雲霧裡</a:t>
            </a:r>
            <a:r>
              <a:rPr lang="zh-TW" altLang="en-US">
                <a:latin typeface="Times New Roman" charset="0"/>
                <a:ea typeface="文鼎中明簡" charset="0"/>
                <a:cs typeface="文鼎中明簡" charset="0"/>
              </a:rPr>
              <a:t>…</a:t>
            </a:r>
            <a:r>
              <a:rPr lang="zh-TW" altLang="en-US">
                <a:latin typeface="文鼎中明簡" charset="0"/>
                <a:ea typeface="文鼎中明簡" charset="0"/>
                <a:cs typeface="文鼎中明簡" charset="0"/>
              </a:rPr>
              <a:t>在傳播其信仰中，附以欺騙和不忠、殘酷和不公，</a:t>
            </a:r>
            <a:r>
              <a:rPr lang="zh-TW" altLang="en-US">
                <a:latin typeface="Times New Roman" charset="0"/>
                <a:ea typeface="文鼎中明簡" charset="0"/>
                <a:cs typeface="文鼎中明簡" charset="0"/>
              </a:rPr>
              <a:t>…</a:t>
            </a:r>
            <a:r>
              <a:rPr lang="zh-TW" altLang="en-US">
                <a:latin typeface="文鼎中明簡" charset="0"/>
                <a:ea typeface="文鼎中明簡" charset="0"/>
                <a:cs typeface="文鼎中明簡" charset="0"/>
              </a:rPr>
              <a:t>穆罕默德命令或批准刺殺猶太人和拜偶像者，</a:t>
            </a:r>
            <a:r>
              <a:rPr lang="zh-TW" altLang="en-US">
                <a:latin typeface="Times New Roman" charset="0"/>
                <a:ea typeface="文鼎中明簡" charset="0"/>
                <a:cs typeface="文鼎中明簡" charset="0"/>
              </a:rPr>
              <a:t>…</a:t>
            </a:r>
            <a:r>
              <a:rPr lang="zh-TW" altLang="en-US">
                <a:latin typeface="文鼎中明簡" charset="0"/>
                <a:ea typeface="文鼎中明簡" charset="0"/>
                <a:cs typeface="文鼎中明簡" charset="0"/>
              </a:rPr>
              <a:t> </a:t>
            </a: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pic>
        <p:nvPicPr>
          <p:cNvPr id="53251" name="Picture 1028" descr="Qur'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33180">
            <a:off x="7239000" y="0"/>
            <a:ext cx="19081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43600" cy="1173162"/>
          </a:xfrm>
        </p:spPr>
        <p:txBody>
          <a:bodyPr/>
          <a:lstStyle/>
          <a:p>
            <a:pPr eaLnBrk="1" hangingPunct="1"/>
            <a:r>
              <a:rPr lang="zh-TW" altLang="en-US" sz="4000" b="1">
                <a:latin typeface="文鼎中明簡" charset="0"/>
                <a:ea typeface="文鼎中明簡" charset="0"/>
                <a:cs typeface="文鼎中明簡" charset="0"/>
              </a:rPr>
              <a:t>愛德華吉本  講及可蘭經</a:t>
            </a:r>
            <a:r>
              <a:rPr lang="zh-TW" altLang="en-US" sz="4000">
                <a:solidFill>
                  <a:schemeClr val="tx1"/>
                </a:solidFill>
                <a:latin typeface="文鼎中明簡" charset="0"/>
                <a:ea typeface="文鼎中明簡" charset="0"/>
                <a:cs typeface="文鼎中明簡" charset="0"/>
              </a:rPr>
              <a:t> </a:t>
            </a:r>
            <a:endParaRPr lang="en-US" sz="4000">
              <a:solidFill>
                <a:schemeClr val="tx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620000" cy="4648200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" charset="0"/>
              <a:buNone/>
            </a:pPr>
            <a:endParaRPr lang="en-US" altLang="zh-TW">
              <a:latin typeface="文鼎中明簡" charset="0"/>
              <a:ea typeface="文鼎中明簡" charset="0"/>
              <a:cs typeface="文鼎中明簡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altLang="zh-TW">
                <a:latin typeface="Times New Roman" charset="0"/>
                <a:ea typeface="文鼎中明簡" charset="0"/>
                <a:cs typeface="文鼎中明簡" charset="0"/>
              </a:rPr>
              <a:t>“</a:t>
            </a:r>
            <a:r>
              <a:rPr lang="zh-TW" altLang="en-US">
                <a:latin typeface="文鼎中明簡" charset="0"/>
                <a:ea typeface="文鼎中明簡" charset="0"/>
                <a:cs typeface="文鼎中明簡" charset="0"/>
              </a:rPr>
              <a:t>穆罕默德縱容人的慾望和濫用先知的宣稱。他將律法加於民族而卻以一個特別啟示免除自己去守法。他對女性情慾方面盡情放蕩。</a:t>
            </a:r>
            <a:r>
              <a:rPr lang="zh-TW" altLang="en-US">
                <a:latin typeface="Times New Roman" charset="0"/>
                <a:ea typeface="文鼎中明簡" charset="0"/>
                <a:cs typeface="文鼎中明簡" charset="0"/>
              </a:rPr>
              <a:t>”</a:t>
            </a:r>
            <a:endParaRPr lang="zh-TW" altLang="en-US">
              <a:latin typeface="文鼎中明簡" charset="0"/>
              <a:ea typeface="文鼎中明簡" charset="0"/>
              <a:cs typeface="文鼎中明簡" charset="0"/>
            </a:endParaRPr>
          </a:p>
          <a:p>
            <a:pPr marL="0" indent="0" eaLnBrk="1" hangingPunct="1">
              <a:buFont typeface="Wingdings" charset="0"/>
              <a:buNone/>
            </a:pP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  <a:p>
            <a:pPr marL="0" indent="0" algn="r" eaLnBrk="1" hangingPunct="1">
              <a:buFont typeface="Wingdings" charset="0"/>
              <a:buNone/>
            </a:pPr>
            <a:r>
              <a:rPr lang="en-US" altLang="zh-TW" sz="2000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~ </a:t>
            </a:r>
            <a:r>
              <a:rPr lang="zh-TW" altLang="en-US" sz="2000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愛德華吉本的</a:t>
            </a:r>
            <a:r>
              <a:rPr lang="zh-TW" altLang="en-US" sz="2000" i="1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羅馬帝國興亡史</a:t>
            </a:r>
            <a:r>
              <a:rPr lang="zh-TW" altLang="en-US" sz="2000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，第5冊 </a:t>
            </a:r>
          </a:p>
          <a:p>
            <a:pPr marL="0" indent="0" algn="r" eaLnBrk="1" hangingPunct="1">
              <a:buFont typeface="Wingdings" charset="0"/>
              <a:buNone/>
            </a:pPr>
            <a:r>
              <a:rPr lang="zh-TW" altLang="en-US" sz="2000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(節錄自里查森的</a:t>
            </a:r>
            <a:r>
              <a:rPr lang="zh-TW" altLang="en-US" sz="2000" i="1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可蘭經的秘密</a:t>
            </a:r>
            <a:r>
              <a:rPr lang="zh-TW" altLang="en-US" sz="2000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, 65-66頁) </a:t>
            </a:r>
            <a:endParaRPr lang="en-US" sz="2000">
              <a:solidFill>
                <a:schemeClr val="tx2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pic>
        <p:nvPicPr>
          <p:cNvPr id="55299" name="Picture 4" descr="Qu'r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17526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8200" y="533400"/>
            <a:ext cx="4495800" cy="1219200"/>
          </a:xfrm>
          <a:effectLst>
            <a:outerShdw blurRad="50800" dist="35921" dir="2700000" algn="ctr" rotWithShape="0">
              <a:srgbClr val="FFCC66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z="4600" b="1">
                <a:latin typeface="文鼎中明簡" charset="0"/>
                <a:ea typeface="文鼎中明簡" charset="0"/>
                <a:cs typeface="文鼎中明簡" charset="0"/>
              </a:rPr>
              <a:t>可蘭經的</a:t>
            </a:r>
            <a:br>
              <a:rPr lang="zh-TW" altLang="en-US" sz="4600" b="1">
                <a:latin typeface="文鼎中明簡" charset="0"/>
                <a:ea typeface="文鼎中明簡" charset="0"/>
                <a:cs typeface="文鼎中明簡" charset="0"/>
              </a:rPr>
            </a:br>
            <a:r>
              <a:rPr lang="zh-TW" altLang="en-US" sz="4600" b="1">
                <a:latin typeface="文鼎中明簡" charset="0"/>
                <a:ea typeface="文鼎中明簡" charset="0"/>
                <a:cs typeface="文鼎中明簡" charset="0"/>
              </a:rPr>
              <a:t>開端</a:t>
            </a:r>
            <a:r>
              <a:rPr lang="zh-TW" altLang="en-US" b="1">
                <a:latin typeface="文鼎中明簡" charset="0"/>
                <a:ea typeface="文鼎中明簡" charset="0"/>
                <a:cs typeface="文鼎中明簡" charset="0"/>
              </a:rPr>
              <a:t> </a:t>
            </a:r>
            <a:endParaRPr lang="en-US" b="1">
              <a:latin typeface="文鼎中明簡" charset="0"/>
              <a:ea typeface="文鼎中明簡" charset="0"/>
              <a:cs typeface="文鼎中明簡" charset="0"/>
            </a:endParaRPr>
          </a:p>
        </p:txBody>
      </p:sp>
      <p:pic>
        <p:nvPicPr>
          <p:cNvPr id="57348" name="Picture 4" descr="Qur'a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-76200"/>
            <a:ext cx="4568825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362200"/>
            <a:ext cx="9144000" cy="4495800"/>
          </a:xfrm>
          <a:gradFill rotWithShape="0">
            <a:gsLst>
              <a:gs pos="0">
                <a:srgbClr val="EBFFF0">
                  <a:alpha val="20000"/>
                </a:srgbClr>
              </a:gs>
              <a:gs pos="100000">
                <a:srgbClr val="EBFFF0">
                  <a:gamma/>
                  <a:shade val="46275"/>
                  <a:invGamma/>
                  <a:alpha val="17000"/>
                </a:srgbClr>
              </a:gs>
            </a:gsLst>
            <a:lin ang="5400000" scaled="1"/>
          </a:gradFill>
          <a:effectLst>
            <a:outerShdw blurRad="50800" dist="35921" dir="2700000" algn="ctr" rotWithShape="0">
              <a:srgbClr val="FFCC66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TW" b="1">
                <a:solidFill>
                  <a:schemeClr val="tx2"/>
                </a:solidFill>
                <a:latin typeface="Times New Roman" charset="0"/>
                <a:ea typeface="文鼎中明簡" charset="0"/>
                <a:cs typeface="文鼎中明簡" charset="0"/>
              </a:rPr>
              <a:t>“</a:t>
            </a:r>
            <a:r>
              <a:rPr lang="zh-TW" altLang="en-US" b="1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奉至仁至慈的真主之名 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b="1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一切贊頌，全歸真主，全世界的主， 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b="1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至仁至慈的主，報應日的主。 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b="1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我們(只)崇拜你，只求你祐助， 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b="1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求你引導我們上正路，你所祐助者的路，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b="1">
                <a:solidFill>
                  <a:schemeClr val="tx2"/>
                </a:solidFill>
                <a:latin typeface="文鼎中明簡" charset="0"/>
                <a:ea typeface="文鼎中明簡" charset="0"/>
                <a:cs typeface="文鼎中明簡" charset="0"/>
              </a:rPr>
              <a:t>不是受譴怒者的路，也不是迷誤者的路。</a:t>
            </a:r>
            <a:r>
              <a:rPr lang="zh-TW" altLang="en-US" b="1">
                <a:solidFill>
                  <a:schemeClr val="tx2"/>
                </a:solidFill>
                <a:latin typeface="Times New Roman" charset="0"/>
                <a:ea typeface="文鼎中明簡" charset="0"/>
                <a:cs typeface="文鼎中明簡" charset="0"/>
              </a:rPr>
              <a:t>”</a:t>
            </a:r>
            <a:endParaRPr lang="zh-TW" altLang="en-US" b="1">
              <a:solidFill>
                <a:schemeClr val="tx2"/>
              </a:solidFill>
              <a:latin typeface="文鼎中明簡" charset="0"/>
              <a:ea typeface="文鼎中明簡" charset="0"/>
              <a:cs typeface="文鼎中明簡" charset="0"/>
            </a:endParaRPr>
          </a:p>
          <a:p>
            <a:pPr eaLnBrk="1" hangingPunct="1"/>
            <a:endParaRPr lang="en-US" b="1">
              <a:solidFill>
                <a:schemeClr val="tx2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54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54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58370" name="Group 3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90468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0469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90470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152400" y="6278563"/>
            <a:ext cx="5638800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猶大書 20-21 (和合本) </a:t>
            </a:r>
            <a:endParaRPr lang="en-US" sz="3200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90472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90473" name="Text Box 9"/>
          <p:cNvSpPr txBox="1">
            <a:spLocks noChangeArrowheads="1"/>
          </p:cNvSpPr>
          <p:nvPr/>
        </p:nvSpPr>
        <p:spPr bwMode="auto">
          <a:xfrm>
            <a:off x="381000" y="212725"/>
            <a:ext cx="8458200" cy="49212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親愛的弟兄啊，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你們卻要在至聖的真道上造就自己，在</a:t>
            </a:r>
            <a:r>
              <a:rPr lang="zh-TW" altLang="en-US" sz="4800" b="1" i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聖靈</a:t>
            </a: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裡禱告，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保守自己常在</a:t>
            </a:r>
            <a:r>
              <a:rPr lang="zh-TW" altLang="en-US" sz="4800" b="1" i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神的愛</a:t>
            </a: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中，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仰望我們</a:t>
            </a:r>
            <a:r>
              <a:rPr lang="zh-TW" altLang="en-US" sz="4800" b="1" i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主耶穌基督</a:t>
            </a: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的憐憫，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直到永生。 </a:t>
            </a:r>
            <a:endParaRPr lang="en-US" sz="4000" b="1" i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  <a:hlinkClick r:id="" action="ppaction://noaction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4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779838" y="1493837"/>
            <a:ext cx="62484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8" name="Picture 5" descr="Sola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9" t="-67" r="2460" b="67"/>
          <a:stretch>
            <a:fillRect/>
          </a:stretch>
        </p:blipFill>
        <p:spPr bwMode="auto">
          <a:xfrm rot="5400000">
            <a:off x="-790575" y="1400175"/>
            <a:ext cx="61722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533400"/>
          </a:xfrm>
          <a:gradFill rotWithShape="0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zh-TW" altLang="en-US" sz="3600">
                <a:latin typeface="文鼎中明簡" charset="0"/>
                <a:ea typeface="文鼎中明簡" charset="0"/>
                <a:cs typeface="文鼎中明簡" charset="0"/>
              </a:rPr>
              <a:t>所有的一神論並非一樣</a:t>
            </a:r>
            <a:r>
              <a:rPr lang="zh-TW" altLang="en-US" sz="3600">
                <a:latin typeface="Times New Roman" charset="0"/>
                <a:ea typeface="文鼎中明簡" charset="0"/>
                <a:cs typeface="文鼎中明簡" charset="0"/>
              </a:rPr>
              <a:t>…</a:t>
            </a:r>
            <a:r>
              <a:rPr lang="zh-TW" altLang="en-US" sz="3600">
                <a:latin typeface="文鼎中明簡" charset="0"/>
                <a:ea typeface="文鼎中明簡" charset="0"/>
                <a:cs typeface="文鼎中明簡" charset="0"/>
              </a:rPr>
              <a:t> </a:t>
            </a:r>
            <a:endParaRPr lang="en-US" sz="3600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838200"/>
            <a:ext cx="4114800" cy="609600"/>
          </a:xfrm>
        </p:spPr>
        <p:txBody>
          <a:bodyPr/>
          <a:lstStyle/>
          <a:p>
            <a:pPr eaLnBrk="1" hangingPunct="1"/>
            <a:r>
              <a:rPr lang="zh-TW" altLang="en-US" sz="3600" b="1" u="sng">
                <a:latin typeface="文鼎中明簡" charset="0"/>
                <a:ea typeface="文鼎中明簡" charset="0"/>
                <a:cs typeface="文鼎中明簡" charset="0"/>
              </a:rPr>
              <a:t>回教</a:t>
            </a:r>
            <a:endParaRPr lang="en-US" sz="3600" b="1" u="sng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5029200" y="838200"/>
            <a:ext cx="411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聖經</a:t>
            </a:r>
            <a:endParaRPr lang="en-US" sz="3600" b="1" u="sng">
              <a:effectLst>
                <a:outerShdw blurRad="38100" dist="38100" dir="2700000" algn="tl">
                  <a:srgbClr val="000000"/>
                </a:outerShdw>
              </a:effectLst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152400" y="1676400"/>
            <a:ext cx="396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0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非三位一體</a:t>
            </a:r>
            <a:endParaRPr lang="en-US" sz="3000" b="1">
              <a:effectLst>
                <a:outerShdw blurRad="38100" dist="38100" dir="2700000" algn="tl">
                  <a:srgbClr val="000000"/>
                </a:outerShdw>
              </a:effectLst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4991100" y="1600200"/>
            <a:ext cx="411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0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三位一體 </a:t>
            </a:r>
            <a:endParaRPr lang="en-US" sz="3000" b="1">
              <a:effectLst>
                <a:outerShdw blurRad="38100" dist="38100" dir="2700000" algn="tl">
                  <a:srgbClr val="000000"/>
                </a:outerShdw>
              </a:effectLst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133350" y="2438400"/>
            <a:ext cx="39814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0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無位格相關</a:t>
            </a:r>
            <a:endParaRPr lang="en-US" sz="3000" b="1">
              <a:effectLst>
                <a:outerShdw blurRad="38100" dist="38100" dir="2700000" algn="tl">
                  <a:srgbClr val="000000"/>
                </a:outerShdw>
              </a:effectLst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114300" y="3276600"/>
            <a:ext cx="4191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0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屬性源於其意願</a:t>
            </a:r>
            <a:endParaRPr lang="en-US" sz="3000" b="1">
              <a:effectLst>
                <a:outerShdw blurRad="38100" dist="38100" dir="2700000" algn="tl">
                  <a:srgbClr val="000000"/>
                </a:outerShdw>
              </a:effectLst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190500" y="4191000"/>
            <a:ext cx="426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0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本質的隨意性</a:t>
            </a:r>
            <a:endParaRPr lang="en-US" sz="3000" b="1">
              <a:effectLst>
                <a:outerShdw blurRad="38100" dist="38100" dir="2700000" algn="tl">
                  <a:srgbClr val="000000"/>
                </a:outerShdw>
              </a:effectLst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152400" y="5105400"/>
            <a:ext cx="4267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0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不可知或不可信靠</a:t>
            </a:r>
            <a:endParaRPr lang="en-US" sz="3000" b="1">
              <a:effectLst>
                <a:outerShdw blurRad="38100" dist="38100" dir="2700000" algn="tl">
                  <a:srgbClr val="000000"/>
                </a:outerShdw>
              </a:effectLst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77844" name="Rectangle 20"/>
          <p:cNvSpPr>
            <a:spLocks noChangeArrowheads="1"/>
          </p:cNvSpPr>
          <p:nvPr/>
        </p:nvSpPr>
        <p:spPr bwMode="auto">
          <a:xfrm>
            <a:off x="4972050" y="2362200"/>
            <a:ext cx="41529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0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位格相關 </a:t>
            </a:r>
            <a:endParaRPr lang="en-US" sz="3000" b="1">
              <a:effectLst>
                <a:outerShdw blurRad="38100" dist="38100" dir="2700000" algn="tl">
                  <a:srgbClr val="000000"/>
                </a:outerShdw>
              </a:effectLst>
              <a:latin typeface="文鼎中明簡" charset="0"/>
              <a:ea typeface="文鼎中明簡" charset="0"/>
              <a:cs typeface="文鼎中明簡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endParaRPr lang="en-US" sz="3000">
              <a:effectLst>
                <a:outerShdw blurRad="38100" dist="38100" dir="2700000" algn="tl">
                  <a:srgbClr val="000000"/>
                </a:outerShdw>
              </a:effectLst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77845" name="Rectangle 21"/>
          <p:cNvSpPr>
            <a:spLocks noChangeArrowheads="1"/>
          </p:cNvSpPr>
          <p:nvPr/>
        </p:nvSpPr>
        <p:spPr bwMode="auto">
          <a:xfrm>
            <a:off x="4953000" y="3276600"/>
            <a:ext cx="4191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0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屬性源自其聖潔本質</a:t>
            </a:r>
            <a:endParaRPr lang="en-US" sz="3000" b="1">
              <a:effectLst>
                <a:outerShdw blurRad="38100" dist="38100" dir="2700000" algn="tl">
                  <a:srgbClr val="000000"/>
                </a:outerShdw>
              </a:effectLst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77846" name="Rectangle 22"/>
          <p:cNvSpPr>
            <a:spLocks noChangeArrowheads="1"/>
          </p:cNvSpPr>
          <p:nvPr/>
        </p:nvSpPr>
        <p:spPr bwMode="auto">
          <a:xfrm>
            <a:off x="4762500" y="4191000"/>
            <a:ext cx="43815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0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固有的一致性 </a:t>
            </a:r>
            <a:endParaRPr lang="en-US" sz="3000">
              <a:effectLst>
                <a:outerShdw blurRad="38100" dist="38100" dir="2700000" algn="tl">
                  <a:srgbClr val="000000"/>
                </a:outerShdw>
              </a:effectLst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77847" name="Rectangle 23"/>
          <p:cNvSpPr>
            <a:spLocks noChangeArrowheads="1"/>
          </p:cNvSpPr>
          <p:nvPr/>
        </p:nvSpPr>
        <p:spPr bwMode="auto">
          <a:xfrm>
            <a:off x="4991100" y="5105400"/>
            <a:ext cx="4267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charset="0"/>
              <a:buNone/>
            </a:pPr>
            <a:r>
              <a:rPr lang="zh-TW" altLang="en-US" sz="30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可認識和可信靠</a:t>
            </a:r>
            <a:endParaRPr lang="en-US" sz="3000" b="1">
              <a:effectLst>
                <a:outerShdw blurRad="38100" dist="38100" dir="2700000" algn="tl">
                  <a:srgbClr val="000000"/>
                </a:outerShdw>
              </a:effectLst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77849" name="Text Box 25"/>
          <p:cNvSpPr txBox="1">
            <a:spLocks noChangeArrowheads="1"/>
          </p:cNvSpPr>
          <p:nvPr/>
        </p:nvSpPr>
        <p:spPr bwMode="auto">
          <a:xfrm>
            <a:off x="288925" y="5867400"/>
            <a:ext cx="8855075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>
                <a:latin typeface="文鼎中明簡" charset="0"/>
                <a:ea typeface="文鼎中明簡" charset="0"/>
                <a:cs typeface="文鼎中明簡" charset="0"/>
              </a:rPr>
              <a:t>Imad Shehadeh, </a:t>
            </a:r>
            <a:r>
              <a:rPr lang="ja-JP" altLang="en-US" sz="2000" b="1">
                <a:latin typeface="Times New Roman"/>
                <a:ea typeface="文鼎中明簡" charset="0"/>
                <a:cs typeface="文鼎中明簡" charset="0"/>
              </a:rPr>
              <a:t>“</a:t>
            </a:r>
            <a:r>
              <a:rPr lang="en-US" sz="2000" b="1">
                <a:latin typeface="文鼎中明簡" charset="0"/>
                <a:ea typeface="文鼎中明簡" charset="0"/>
                <a:cs typeface="文鼎中明簡" charset="0"/>
              </a:rPr>
              <a:t>The Predicament of Islamic Monotheism,</a:t>
            </a:r>
            <a:r>
              <a:rPr lang="ja-JP" altLang="en-US" sz="2000" b="1">
                <a:latin typeface="Times New Roman"/>
                <a:ea typeface="文鼎中明簡" charset="0"/>
                <a:cs typeface="文鼎中明簡" charset="0"/>
              </a:rPr>
              <a:t>”</a:t>
            </a:r>
            <a:r>
              <a:rPr lang="en-US" sz="2000" b="1">
                <a:latin typeface="文鼎中明簡" charset="0"/>
                <a:ea typeface="文鼎中明簡" charset="0"/>
                <a:cs typeface="文鼎中明簡" charset="0"/>
              </a:rPr>
              <a:t> </a:t>
            </a:r>
            <a:r>
              <a:rPr lang="en-US" sz="2000" b="1" i="1">
                <a:latin typeface="文鼎中明簡" charset="0"/>
                <a:ea typeface="文鼎中明簡" charset="0"/>
                <a:cs typeface="文鼎中明簡" charset="0"/>
              </a:rPr>
              <a:t>Bibliotheca Sacra</a:t>
            </a:r>
            <a:r>
              <a:rPr lang="en-US" sz="2000" b="1">
                <a:latin typeface="文鼎中明簡" charset="0"/>
                <a:ea typeface="文鼎中明簡" charset="0"/>
                <a:cs typeface="文鼎中明簡" charset="0"/>
              </a:rPr>
              <a:t> 161 (April-June 2004): 162.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/>
      <p:bldP spid="77832" grpId="0"/>
      <p:bldP spid="77834" grpId="0"/>
      <p:bldP spid="77838" grpId="0"/>
      <p:bldP spid="77840" grpId="0"/>
      <p:bldP spid="77842" grpId="0"/>
      <p:bldP spid="77844" grpId="0"/>
      <p:bldP spid="77845" grpId="0"/>
      <p:bldP spid="77846" grpId="0"/>
      <p:bldP spid="778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5" name="Group 2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78179" name="Rectangle 3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78180" name="Rectangle 4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62466" name="Group 5"/>
          <p:cNvGrpSpPr>
            <a:grpSpLocks/>
          </p:cNvGrpSpPr>
          <p:nvPr/>
        </p:nvGrpSpPr>
        <p:grpSpPr bwMode="auto">
          <a:xfrm>
            <a:off x="1905000" y="1181100"/>
            <a:ext cx="5219700" cy="5219700"/>
            <a:chOff x="1200" y="696"/>
            <a:chExt cx="3288" cy="3288"/>
          </a:xfrm>
        </p:grpSpPr>
        <p:sp>
          <p:nvSpPr>
            <p:cNvPr id="178182" name="Oval 6"/>
            <p:cNvSpPr>
              <a:spLocks noChangeArrowheads="1"/>
            </p:cNvSpPr>
            <p:nvPr/>
          </p:nvSpPr>
          <p:spPr bwMode="auto">
            <a:xfrm>
              <a:off x="1200" y="696"/>
              <a:ext cx="3288" cy="3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78183" name="Oval 7"/>
            <p:cNvSpPr>
              <a:spLocks noChangeArrowheads="1"/>
            </p:cNvSpPr>
            <p:nvPr/>
          </p:nvSpPr>
          <p:spPr bwMode="auto">
            <a:xfrm>
              <a:off x="1500" y="996"/>
              <a:ext cx="2688" cy="26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78184" name="AutoShape 8"/>
          <p:cNvSpPr>
            <a:spLocks noChangeArrowheads="1"/>
          </p:cNvSpPr>
          <p:nvPr/>
        </p:nvSpPr>
        <p:spPr bwMode="auto">
          <a:xfrm>
            <a:off x="1733550" y="633413"/>
            <a:ext cx="5791200" cy="4749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78185" name="Text Box 9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78186" name="Rectangle 10"/>
          <p:cNvSpPr>
            <a:spLocks noChangeArrowheads="1"/>
          </p:cNvSpPr>
          <p:nvPr/>
        </p:nvSpPr>
        <p:spPr bwMode="auto">
          <a:xfrm rot="1619911">
            <a:off x="4668838" y="4179888"/>
            <a:ext cx="2133600" cy="4572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78187" name="Rectangle 11"/>
          <p:cNvSpPr>
            <a:spLocks noChangeArrowheads="1"/>
          </p:cNvSpPr>
          <p:nvPr/>
        </p:nvSpPr>
        <p:spPr bwMode="auto">
          <a:xfrm rot="-1572683">
            <a:off x="2895600" y="4038600"/>
            <a:ext cx="1752600" cy="4572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78188" name="Rectangle 12"/>
          <p:cNvSpPr>
            <a:spLocks noChangeArrowheads="1"/>
          </p:cNvSpPr>
          <p:nvPr/>
        </p:nvSpPr>
        <p:spPr bwMode="auto">
          <a:xfrm rot="5400000">
            <a:off x="3771900" y="2324100"/>
            <a:ext cx="1752600" cy="4572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78189" name="AutoShape 13"/>
          <p:cNvSpPr>
            <a:spLocks noChangeArrowheads="1"/>
          </p:cNvSpPr>
          <p:nvPr/>
        </p:nvSpPr>
        <p:spPr bwMode="auto">
          <a:xfrm rot="50350481">
            <a:off x="6060282" y="4298156"/>
            <a:ext cx="1695450" cy="149383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4114800" y="2254250"/>
            <a:ext cx="10668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36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是</a:t>
            </a:r>
            <a:endParaRPr lang="en-US" sz="3600" b="1" i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78191" name="AutoShape 15"/>
          <p:cNvSpPr>
            <a:spLocks noChangeArrowheads="1"/>
          </p:cNvSpPr>
          <p:nvPr/>
        </p:nvSpPr>
        <p:spPr bwMode="auto">
          <a:xfrm rot="14452042">
            <a:off x="1507332" y="4242594"/>
            <a:ext cx="1747837" cy="15716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78192" name="Text Box 16"/>
          <p:cNvSpPr txBox="1">
            <a:spLocks noChangeArrowheads="1"/>
          </p:cNvSpPr>
          <p:nvPr/>
        </p:nvSpPr>
        <p:spPr bwMode="auto">
          <a:xfrm>
            <a:off x="5486400" y="4114800"/>
            <a:ext cx="10668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zh-TW" altLang="en-US" sz="36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是</a:t>
            </a:r>
            <a:endParaRPr lang="en-US" sz="3600" b="1" i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78193" name="Text Box 17"/>
          <p:cNvSpPr txBox="1">
            <a:spLocks noChangeArrowheads="1"/>
          </p:cNvSpPr>
          <p:nvPr/>
        </p:nvSpPr>
        <p:spPr bwMode="auto">
          <a:xfrm>
            <a:off x="2667000" y="4030663"/>
            <a:ext cx="10668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zh-TW" altLang="en-US" sz="36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是</a:t>
            </a:r>
            <a:endParaRPr lang="en-US" sz="3600" b="1" i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78194" name="Text Box 18"/>
          <p:cNvSpPr txBox="1">
            <a:spLocks noChangeArrowheads="1"/>
          </p:cNvSpPr>
          <p:nvPr/>
        </p:nvSpPr>
        <p:spPr bwMode="auto">
          <a:xfrm>
            <a:off x="1905000" y="4708525"/>
            <a:ext cx="18288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聖子</a:t>
            </a:r>
            <a:endParaRPr lang="en-US" sz="4000" b="1" i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78195" name="AutoShape 19"/>
          <p:cNvSpPr>
            <a:spLocks noChangeArrowheads="1"/>
          </p:cNvSpPr>
          <p:nvPr/>
        </p:nvSpPr>
        <p:spPr bwMode="auto">
          <a:xfrm>
            <a:off x="3624263" y="615950"/>
            <a:ext cx="2016125" cy="1612900"/>
          </a:xfrm>
          <a:prstGeom prst="triangle">
            <a:avLst>
              <a:gd name="adj" fmla="val 50977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178196" name="Group 20"/>
          <p:cNvGrpSpPr>
            <a:grpSpLocks/>
          </p:cNvGrpSpPr>
          <p:nvPr/>
        </p:nvGrpSpPr>
        <p:grpSpPr bwMode="auto">
          <a:xfrm>
            <a:off x="3629025" y="2862263"/>
            <a:ext cx="1981200" cy="1752600"/>
            <a:chOff x="2286" y="1803"/>
            <a:chExt cx="1248" cy="1104"/>
          </a:xfrm>
        </p:grpSpPr>
        <p:sp>
          <p:nvSpPr>
            <p:cNvPr id="178197" name="AutoShape 21"/>
            <p:cNvSpPr>
              <a:spLocks noChangeArrowheads="1"/>
            </p:cNvSpPr>
            <p:nvPr/>
          </p:nvSpPr>
          <p:spPr bwMode="auto">
            <a:xfrm>
              <a:off x="2286" y="1803"/>
              <a:ext cx="1248" cy="1104"/>
            </a:xfrm>
            <a:prstGeom prst="irregularSeal1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66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CC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78198" name="Text Box 22"/>
            <p:cNvSpPr txBox="1">
              <a:spLocks noChangeArrowheads="1"/>
            </p:cNvSpPr>
            <p:nvPr/>
          </p:nvSpPr>
          <p:spPr bwMode="auto">
            <a:xfrm>
              <a:off x="2448" y="2112"/>
              <a:ext cx="864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aramond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zh-TW" altLang="en-US" sz="4000" b="1" i="1">
                  <a:solidFill>
                    <a:schemeClr val="bg1"/>
                  </a:solidFill>
                  <a:latin typeface="文鼎中明簡" charset="0"/>
                  <a:ea typeface="文鼎中明簡" charset="0"/>
                  <a:cs typeface="文鼎中明簡" charset="0"/>
                </a:rPr>
                <a:t>神</a:t>
              </a:r>
              <a:endParaRPr 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endParaRPr>
            </a:p>
          </p:txBody>
        </p:sp>
      </p:grpSp>
      <p:sp>
        <p:nvSpPr>
          <p:cNvPr id="178199" name="Text Box 23"/>
          <p:cNvSpPr txBox="1">
            <a:spLocks noChangeArrowheads="1"/>
          </p:cNvSpPr>
          <p:nvPr/>
        </p:nvSpPr>
        <p:spPr bwMode="auto">
          <a:xfrm>
            <a:off x="3714750" y="1508125"/>
            <a:ext cx="18288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聖父</a:t>
            </a:r>
            <a:endParaRPr lang="en-US" sz="4000" b="1" i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78200" name="Text Box 24"/>
          <p:cNvSpPr txBox="1">
            <a:spLocks noChangeArrowheads="1"/>
          </p:cNvSpPr>
          <p:nvPr/>
        </p:nvSpPr>
        <p:spPr bwMode="auto">
          <a:xfrm>
            <a:off x="5486400" y="4708525"/>
            <a:ext cx="18288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聖靈</a:t>
            </a:r>
            <a:endParaRPr lang="en-US" sz="4000" b="1" i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78204" name="Text Box 28"/>
          <p:cNvSpPr txBox="1">
            <a:spLocks noChangeArrowheads="1"/>
          </p:cNvSpPr>
          <p:nvPr/>
        </p:nvSpPr>
        <p:spPr bwMode="auto">
          <a:xfrm>
            <a:off x="0" y="6553200"/>
            <a:ext cx="59436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H. Wayne House, </a:t>
            </a:r>
            <a:r>
              <a:rPr lang="en-US" sz="14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Charts of Christian Theology and Doctrine</a:t>
            </a:r>
            <a:r>
              <a:rPr lang="en-US" sz="14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, p. 45</a:t>
            </a:r>
          </a:p>
        </p:txBody>
      </p:sp>
      <p:sp>
        <p:nvSpPr>
          <p:cNvPr id="178207" name="Text Box 31"/>
          <p:cNvSpPr txBox="1">
            <a:spLocks noChangeArrowheads="1"/>
          </p:cNvSpPr>
          <p:nvPr/>
        </p:nvSpPr>
        <p:spPr bwMode="auto">
          <a:xfrm>
            <a:off x="6324600" y="2362200"/>
            <a:ext cx="114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zh-TW" altLang="en-US" sz="28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不</a:t>
            </a:r>
          </a:p>
          <a:p>
            <a:r>
              <a:rPr lang="zh-TW" altLang="en-US" sz="28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 是</a:t>
            </a:r>
            <a:endParaRPr lang="en-US" sz="2800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78208" name="Text Box 32"/>
          <p:cNvSpPr txBox="1">
            <a:spLocks noChangeArrowheads="1"/>
          </p:cNvSpPr>
          <p:nvPr/>
        </p:nvSpPr>
        <p:spPr bwMode="auto">
          <a:xfrm>
            <a:off x="1981200" y="2362200"/>
            <a:ext cx="114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zh-TW" altLang="en-US" sz="28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 是</a:t>
            </a:r>
          </a:p>
          <a:p>
            <a:r>
              <a:rPr lang="zh-TW" altLang="en-US" sz="28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不   </a:t>
            </a:r>
            <a:endParaRPr lang="en-US" sz="2800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78209" name="Text Box 33"/>
          <p:cNvSpPr txBox="1">
            <a:spLocks noChangeArrowheads="1"/>
          </p:cNvSpPr>
          <p:nvPr/>
        </p:nvSpPr>
        <p:spPr bwMode="auto">
          <a:xfrm>
            <a:off x="3886200" y="58674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zh-TW" altLang="en-US" sz="28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不  是</a:t>
            </a:r>
            <a:endParaRPr lang="en-US" sz="2800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8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8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6" grpId="0" animBg="1"/>
      <p:bldP spid="178187" grpId="0" animBg="1"/>
      <p:bldP spid="178188" grpId="0" animBg="1"/>
      <p:bldP spid="178189" grpId="0" animBg="1"/>
      <p:bldP spid="178190" grpId="0" autoUpdateAnimBg="0"/>
      <p:bldP spid="178191" grpId="0" animBg="1"/>
      <p:bldP spid="178192" grpId="0" autoUpdateAnimBg="0"/>
      <p:bldP spid="178193" grpId="0" autoUpdateAnimBg="0"/>
      <p:bldP spid="178194" grpId="0" autoUpdateAnimBg="0"/>
      <p:bldP spid="178195" grpId="0" animBg="1"/>
      <p:bldP spid="178199" grpId="0" autoUpdateAnimBg="0"/>
      <p:bldP spid="178200" grpId="0" autoUpdateAnimBg="0"/>
      <p:bldP spid="178204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64514" name="Group 3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80228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80229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80230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152400" y="6278563"/>
            <a:ext cx="5638800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馬太福音 3:16-17 (和合本)</a:t>
            </a:r>
            <a:endParaRPr lang="en-US" sz="3200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80232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228600" y="992188"/>
            <a:ext cx="8534400" cy="41894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en-US" sz="4800" b="1" i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耶穌</a:t>
            </a: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受了洗，隨即從水裡上來。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天忽然為他開了，他就看見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800" b="1" i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神的靈</a:t>
            </a: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彷彿鴿子降下，落在他身上。從</a:t>
            </a:r>
            <a:r>
              <a:rPr lang="zh-TW" altLang="en-US" sz="4800" b="1" i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天上有聲音</a:t>
            </a: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說：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「這是我的愛子，我所喜悅的。」 </a:t>
            </a:r>
            <a:endParaRPr lang="en-US" sz="4000" b="1" i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66562" name="Group 3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82276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82277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152400" y="6278563"/>
            <a:ext cx="5638800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馬太福音 28:19 (和合本)</a:t>
            </a:r>
            <a:endParaRPr lang="en-US" sz="3200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82280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533400" y="609600"/>
            <a:ext cx="8153400" cy="46291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所以，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你們要去，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使萬民作我的門徒，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奉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800" b="1" i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父</a:t>
            </a:r>
            <a:r>
              <a:rPr lang="zh-TW" altLang="en-US" sz="48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、</a:t>
            </a:r>
            <a:r>
              <a:rPr lang="zh-TW" altLang="en-US" sz="4800" b="1" i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子</a:t>
            </a:r>
            <a:r>
              <a:rPr lang="zh-TW" altLang="en-US" sz="48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、</a:t>
            </a:r>
            <a:r>
              <a:rPr lang="zh-TW" altLang="en-US" sz="4800" b="1" i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聖靈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的名給他們施洗。</a:t>
            </a:r>
            <a:endParaRPr lang="zh-TW" sz="4000" b="1" i="1">
              <a:solidFill>
                <a:srgbClr val="FFFF00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68610" name="Group 3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84324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84325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84326" name="AutoShape 6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4327" name="Text Box 7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0" y="366713"/>
            <a:ext cx="8763000" cy="56530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恩賜原有分別，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       </a:t>
            </a:r>
            <a:r>
              <a:rPr lang="zh-TW" altLang="en-US" sz="4800" b="1" i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聖靈 </a:t>
            </a: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卻是一位。</a:t>
            </a:r>
          </a:p>
          <a:p>
            <a:pPr algn="ctr"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職事也有分別，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       </a:t>
            </a:r>
            <a:r>
              <a:rPr lang="zh-TW" altLang="en-US" sz="4800" b="1" i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主 </a:t>
            </a: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卻是一位。</a:t>
            </a:r>
          </a:p>
          <a:p>
            <a:pPr algn="ctr"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功用也有分別，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       </a:t>
            </a:r>
            <a:r>
              <a:rPr lang="zh-TW" altLang="en-US" sz="4800" b="1" i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神 </a:t>
            </a: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卻是一位，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          在眾人裡面運行一切的事。 </a:t>
            </a:r>
            <a:endParaRPr lang="en-US" sz="4000" b="1" i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152400" y="6278563"/>
            <a:ext cx="5638800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哥林多前書 12:4-6 (和合本</a:t>
            </a:r>
            <a:r>
              <a:rPr lang="en-US" altLang="ja-JP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)</a:t>
            </a:r>
            <a:endParaRPr lang="en-US" sz="3200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70658" name="Group 3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86372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86373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86375" name="Text Box 7"/>
          <p:cNvSpPr txBox="1">
            <a:spLocks noChangeArrowheads="1"/>
          </p:cNvSpPr>
          <p:nvPr/>
        </p:nvSpPr>
        <p:spPr bwMode="auto">
          <a:xfrm>
            <a:off x="152400" y="6278563"/>
            <a:ext cx="5638800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哥林多後書 13:14 (和合本)</a:t>
            </a:r>
            <a:endParaRPr lang="en-US" sz="3200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86376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609600" y="776288"/>
            <a:ext cx="8229600" cy="44815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en-US" sz="48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  願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8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     </a:t>
            </a:r>
            <a:r>
              <a:rPr lang="zh-TW" altLang="en-US" sz="4800" b="1" i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主耶穌基督</a:t>
            </a:r>
            <a:r>
              <a:rPr lang="zh-TW" altLang="en-US" sz="48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的恩惠、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8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     </a:t>
            </a:r>
            <a:r>
              <a:rPr lang="zh-TW" altLang="en-US" sz="4800" b="1" i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神</a:t>
            </a:r>
            <a:r>
              <a:rPr lang="zh-TW" altLang="en-US" sz="48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的慈愛、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8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     </a:t>
            </a:r>
            <a:r>
              <a:rPr lang="zh-TW" altLang="en-US" sz="4800" b="1" i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聖靈</a:t>
            </a:r>
            <a:r>
              <a:rPr lang="zh-TW" altLang="en-US" sz="48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的感動，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8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       常與你們眾人同在！ </a:t>
            </a:r>
            <a:endParaRPr lang="en-US" sz="4800" b="1" i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文鼎中明簡" charset="0"/>
                <a:ea typeface="文鼎中明簡" charset="0"/>
                <a:cs typeface="文鼎中明簡" charset="0"/>
              </a:rPr>
              <a:t>一致相信由一神創造 </a:t>
            </a: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6338888"/>
            <a:ext cx="82454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Bill Cooper, </a:t>
            </a:r>
            <a:r>
              <a:rPr lang="en-US" sz="1800" b="1" i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After the Flood</a:t>
            </a:r>
            <a:r>
              <a:rPr lang="en-US" sz="18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 (Chichester, UK: New Wine Press, 1995), 18.</a:t>
            </a:r>
          </a:p>
        </p:txBody>
      </p:sp>
      <p:sp>
        <p:nvSpPr>
          <p:cNvPr id="32773" name="Rectangle 5" descr="Purple mesh"/>
          <p:cNvSpPr>
            <a:spLocks noGrp="1" noChangeArrowheads="1"/>
          </p:cNvSpPr>
          <p:nvPr>
            <p:ph type="body" idx="1"/>
          </p:nvPr>
        </p:nvSpPr>
        <p:spPr>
          <a:xfrm>
            <a:off x="3124200" y="1600200"/>
            <a:ext cx="5867400" cy="4525963"/>
          </a:xfrm>
          <a:blipFill dpi="0" rotWithShape="0">
            <a:blip r:embed="rId2"/>
            <a:srcRect/>
            <a:tile tx="0" ty="0" sx="100000" sy="100000" flip="none" algn="tl"/>
          </a:blipFill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120000"/>
              </a:lnSpc>
              <a:buFont typeface="Times" charset="0"/>
              <a:buNone/>
            </a:pPr>
            <a:r>
              <a:rPr lang="en-US" altLang="zh-TW" sz="4000" b="1">
                <a:solidFill>
                  <a:srgbClr val="EBFFF0"/>
                </a:solidFill>
                <a:latin typeface="Times New Roman" charset="0"/>
                <a:ea typeface="文鼎中明簡" charset="0"/>
                <a:cs typeface="文鼎中明簡" charset="0"/>
              </a:rPr>
              <a:t>“</a:t>
            </a:r>
            <a:r>
              <a:rPr lang="zh-TW" altLang="en-US" sz="4000" b="1">
                <a:solidFill>
                  <a:srgbClr val="EBFFF0"/>
                </a:solidFill>
                <a:latin typeface="文鼎中明簡" charset="0"/>
                <a:ea typeface="文鼎中明簡" charset="0"/>
                <a:cs typeface="文鼎中明簡" charset="0"/>
              </a:rPr>
              <a:t>在有記錄的遠古世界主要文化中(包括多神文化)，絕大多數認同宇宙是由一個超然神性者所創造的。</a:t>
            </a:r>
            <a:r>
              <a:rPr lang="zh-TW" altLang="en-US" sz="4000" b="1">
                <a:solidFill>
                  <a:srgbClr val="EBFFF0"/>
                </a:solidFill>
                <a:latin typeface="Times New Roman" charset="0"/>
                <a:ea typeface="文鼎中明簡" charset="0"/>
                <a:cs typeface="文鼎中明簡" charset="0"/>
              </a:rPr>
              <a:t>”</a:t>
            </a:r>
            <a:r>
              <a:rPr lang="zh-TW" altLang="en-US" sz="4000" b="1">
                <a:solidFill>
                  <a:srgbClr val="EBFFF0"/>
                </a:solidFill>
                <a:latin typeface="文鼎中明簡" charset="0"/>
                <a:ea typeface="文鼎中明簡" charset="0"/>
                <a:cs typeface="文鼎中明簡" charset="0"/>
              </a:rPr>
              <a:t> </a:t>
            </a:r>
            <a:endParaRPr lang="en-US" sz="4000" b="1">
              <a:solidFill>
                <a:srgbClr val="EBFFF0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pic>
        <p:nvPicPr>
          <p:cNvPr id="28678" name="Picture 6" descr="CooperMugsho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0950" y="5181600"/>
            <a:ext cx="15430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Cooper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" y="1600200"/>
            <a:ext cx="30019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8458200" y="76200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文鼎中明簡" charset="0"/>
                <a:ea typeface="文鼎中明簡" charset="0"/>
                <a:cs typeface="文鼎中明簡" charset="0"/>
              </a:rPr>
              <a:t>161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72706" name="Group 3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188420" name="Rectangle 4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88421" name="Rectangle 5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88423" name="Text Box 7"/>
          <p:cNvSpPr txBox="1">
            <a:spLocks noChangeArrowheads="1"/>
          </p:cNvSpPr>
          <p:nvPr/>
        </p:nvSpPr>
        <p:spPr bwMode="auto">
          <a:xfrm>
            <a:off x="152400" y="6278563"/>
            <a:ext cx="5638800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彼得前書 1:2  (和合本)</a:t>
            </a:r>
            <a:endParaRPr lang="en-US" sz="3200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88424" name="AutoShape 8"/>
          <p:cNvSpPr>
            <a:spLocks noChangeArrowheads="1"/>
          </p:cNvSpPr>
          <p:nvPr/>
        </p:nvSpPr>
        <p:spPr bwMode="auto">
          <a:xfrm>
            <a:off x="2209800" y="1295400"/>
            <a:ext cx="4876800" cy="403860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609600" y="1144588"/>
            <a:ext cx="8458200" cy="41894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     就是照  </a:t>
            </a:r>
            <a:r>
              <a:rPr lang="zh-TW" altLang="en-US" sz="4800" b="1" i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父神 </a:t>
            </a: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的先見被揀選、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       藉著  </a:t>
            </a:r>
            <a:r>
              <a:rPr lang="zh-TW" altLang="en-US" sz="4800" b="1" i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聖靈 </a:t>
            </a: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得成聖潔，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以致順服  </a:t>
            </a:r>
            <a:r>
              <a:rPr lang="zh-TW" altLang="en-US" sz="4800" b="1" i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耶穌基督</a:t>
            </a: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，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   又蒙他血所灑的人。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sz="40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   願恩惠、平安多多的加給你們。 </a:t>
            </a:r>
            <a:endParaRPr lang="en-US" sz="4000" b="1" i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92515" name="Rectangle 3"/>
          <p:cNvSpPr>
            <a:spLocks noChangeArrowheads="1"/>
          </p:cNvSpPr>
          <p:nvPr/>
        </p:nvSpPr>
        <p:spPr bwMode="auto">
          <a:xfrm>
            <a:off x="4619625" y="0"/>
            <a:ext cx="4676775" cy="703103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">
                <a:srgbClr val="000040">
                  <a:alpha val="94600"/>
                </a:srgbClr>
              </a:gs>
              <a:gs pos="25000">
                <a:srgbClr val="400040">
                  <a:alpha val="86500"/>
                </a:srgbClr>
              </a:gs>
              <a:gs pos="37500">
                <a:srgbClr val="8F0040">
                  <a:alpha val="79750"/>
                </a:srgbClr>
              </a:gs>
              <a:gs pos="45000">
                <a:srgbClr val="F27300">
                  <a:alpha val="75700"/>
                </a:srgbClr>
              </a:gs>
              <a:gs pos="50000">
                <a:srgbClr val="FFBF00">
                  <a:alpha val="73000"/>
                </a:srgbClr>
              </a:gs>
              <a:gs pos="55001">
                <a:srgbClr val="F27300">
                  <a:alpha val="75700"/>
                </a:srgbClr>
              </a:gs>
              <a:gs pos="62500">
                <a:srgbClr val="8F0040">
                  <a:alpha val="79750"/>
                </a:srgbClr>
              </a:gs>
              <a:gs pos="75000">
                <a:srgbClr val="400040">
                  <a:alpha val="86500"/>
                </a:srgbClr>
              </a:gs>
              <a:gs pos="90000">
                <a:srgbClr val="000040">
                  <a:alpha val="94600"/>
                </a:srgbClr>
              </a:gs>
              <a:gs pos="100000">
                <a:srgbClr val="000000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-53975" y="0"/>
            <a:ext cx="4676775" cy="7031038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10000">
                <a:srgbClr val="000040">
                  <a:alpha val="94600"/>
                </a:srgbClr>
              </a:gs>
              <a:gs pos="25000">
                <a:srgbClr val="400040">
                  <a:alpha val="86500"/>
                </a:srgbClr>
              </a:gs>
              <a:gs pos="37500">
                <a:srgbClr val="8F0040">
                  <a:alpha val="79750"/>
                </a:srgbClr>
              </a:gs>
              <a:gs pos="45000">
                <a:srgbClr val="F27300">
                  <a:alpha val="75700"/>
                </a:srgbClr>
              </a:gs>
              <a:gs pos="50000">
                <a:srgbClr val="FFBF00">
                  <a:alpha val="73000"/>
                </a:srgbClr>
              </a:gs>
              <a:gs pos="55001">
                <a:srgbClr val="F27300">
                  <a:alpha val="75700"/>
                </a:srgbClr>
              </a:gs>
              <a:gs pos="62500">
                <a:srgbClr val="8F0040">
                  <a:alpha val="79750"/>
                </a:srgbClr>
              </a:gs>
              <a:gs pos="75000">
                <a:srgbClr val="400040">
                  <a:alpha val="86500"/>
                </a:srgbClr>
              </a:gs>
              <a:gs pos="90000">
                <a:srgbClr val="000040">
                  <a:alpha val="94600"/>
                </a:srgbClr>
              </a:gs>
              <a:gs pos="100000">
                <a:srgbClr val="0000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0" y="6477000"/>
            <a:ext cx="4114800" cy="5810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6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Marva Dawn, </a:t>
            </a:r>
            <a:r>
              <a:rPr lang="en-US" sz="1600" b="1" i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The Unnecessary Pastor</a:t>
            </a:r>
            <a:r>
              <a:rPr lang="en-US" sz="16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, p. 237</a:t>
            </a: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152400" y="44450"/>
            <a:ext cx="4800600" cy="5492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13"/>
              </a:spcBef>
            </a:pPr>
            <a:r>
              <a:rPr lang="zh-CN" altLang="en-US" sz="30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以弗所書 4:4-</a:t>
            </a:r>
            <a:r>
              <a:rPr lang="zh-TW" altLang="en-US" sz="30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6</a:t>
            </a:r>
            <a:endParaRPr lang="en-US" sz="3000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5257800" y="228600"/>
            <a:ext cx="3352800" cy="155416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超乎眾人之上</a:t>
            </a:r>
          </a:p>
          <a:p>
            <a:pPr eaLnBrk="1" hangingPunct="1"/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貫乎眾人之中</a:t>
            </a:r>
          </a:p>
          <a:p>
            <a:pPr eaLnBrk="1" hangingPunct="1"/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住在眾人之內 </a:t>
            </a:r>
            <a:endParaRPr lang="en-US" sz="3200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5257800" y="3429000"/>
            <a:ext cx="1828800" cy="1066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一</a:t>
            </a:r>
          </a:p>
          <a:p>
            <a:pPr eaLnBrk="1" hangingPunct="1"/>
            <a:r>
              <a:rPr lang="zh-TW" altLang="en-US" sz="3200" b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主</a:t>
            </a:r>
            <a:endParaRPr lang="en-US" sz="3200" b="1">
              <a:solidFill>
                <a:srgbClr val="FFFF00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457200" y="3429000"/>
            <a:ext cx="1524000" cy="1066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一個</a:t>
            </a:r>
          </a:p>
          <a:p>
            <a:pPr eaLnBrk="1" hangingPunct="1"/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身體</a:t>
            </a:r>
            <a:endParaRPr lang="en-US" sz="3200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3276600" y="3429000"/>
            <a:ext cx="1828800" cy="1066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eaLnBrk="1" hangingPunct="1"/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一個</a:t>
            </a:r>
          </a:p>
          <a:p>
            <a:pPr eaLnBrk="1" hangingPunct="1"/>
            <a:r>
              <a:rPr lang="zh-TW" altLang="en-US" sz="3200" b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聖靈</a:t>
            </a:r>
            <a:endParaRPr lang="en-US" sz="3200" b="1">
              <a:solidFill>
                <a:srgbClr val="FFFF00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6248400" y="3429000"/>
            <a:ext cx="2133600" cy="1066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一</a:t>
            </a:r>
          </a:p>
          <a:p>
            <a:pPr algn="r" eaLnBrk="1" hangingPunct="1"/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信</a:t>
            </a:r>
            <a:endParaRPr lang="en-US" sz="3200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1371600" y="5440363"/>
            <a:ext cx="2133600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一個指望 </a:t>
            </a:r>
            <a:endParaRPr lang="en-US" sz="3200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92525" name="Text Box 13"/>
          <p:cNvSpPr txBox="1">
            <a:spLocks noChangeArrowheads="1"/>
          </p:cNvSpPr>
          <p:nvPr/>
        </p:nvSpPr>
        <p:spPr bwMode="auto">
          <a:xfrm>
            <a:off x="5334000" y="5440363"/>
            <a:ext cx="2895600" cy="5794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一洗</a:t>
            </a:r>
            <a:endParaRPr lang="en-US" sz="3200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grpSp>
        <p:nvGrpSpPr>
          <p:cNvPr id="74765" name="Group 14"/>
          <p:cNvGrpSpPr>
            <a:grpSpLocks/>
          </p:cNvGrpSpPr>
          <p:nvPr/>
        </p:nvGrpSpPr>
        <p:grpSpPr bwMode="auto">
          <a:xfrm>
            <a:off x="1190625" y="1385888"/>
            <a:ext cx="6810375" cy="4024312"/>
            <a:chOff x="2538" y="1632"/>
            <a:chExt cx="2904" cy="1716"/>
          </a:xfrm>
        </p:grpSpPr>
        <p:sp>
          <p:nvSpPr>
            <p:cNvPr id="192527" name="AutoShape 15"/>
            <p:cNvSpPr>
              <a:spLocks noChangeArrowheads="1"/>
            </p:cNvSpPr>
            <p:nvPr/>
          </p:nvSpPr>
          <p:spPr bwMode="auto">
            <a:xfrm>
              <a:off x="3544" y="1676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192528" name="AutoShape 16"/>
            <p:cNvSpPr>
              <a:spLocks noChangeArrowheads="1"/>
            </p:cNvSpPr>
            <p:nvPr/>
          </p:nvSpPr>
          <p:spPr bwMode="auto">
            <a:xfrm flipV="1">
              <a:off x="2584" y="2492"/>
              <a:ext cx="931" cy="810"/>
            </a:xfrm>
            <a:prstGeom prst="triangle">
              <a:avLst>
                <a:gd name="adj" fmla="val 50000"/>
              </a:avLst>
            </a:prstGeom>
            <a:noFill/>
            <a:ln w="76200">
              <a:solidFill>
                <a:srgbClr val="66FFFF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grpSp>
          <p:nvGrpSpPr>
            <p:cNvPr id="74772" name="Group 17"/>
            <p:cNvGrpSpPr>
              <a:grpSpLocks/>
            </p:cNvGrpSpPr>
            <p:nvPr/>
          </p:nvGrpSpPr>
          <p:grpSpPr bwMode="auto">
            <a:xfrm>
              <a:off x="2538" y="1632"/>
              <a:ext cx="2904" cy="1716"/>
              <a:chOff x="2538" y="1632"/>
              <a:chExt cx="2904" cy="1716"/>
            </a:xfrm>
          </p:grpSpPr>
          <p:sp>
            <p:nvSpPr>
              <p:cNvPr id="192530" name="Oval 18"/>
              <p:cNvSpPr>
                <a:spLocks noChangeArrowheads="1"/>
              </p:cNvSpPr>
              <p:nvPr/>
            </p:nvSpPr>
            <p:spPr bwMode="auto">
              <a:xfrm flipV="1">
                <a:off x="3966" y="163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92531" name="Oval 19"/>
              <p:cNvSpPr>
                <a:spLocks noChangeArrowheads="1"/>
              </p:cNvSpPr>
              <p:nvPr/>
            </p:nvSpPr>
            <p:spPr bwMode="auto">
              <a:xfrm>
                <a:off x="2538" y="2442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92532" name="Oval 20"/>
              <p:cNvSpPr>
                <a:spLocks noChangeArrowheads="1"/>
              </p:cNvSpPr>
              <p:nvPr/>
            </p:nvSpPr>
            <p:spPr bwMode="auto">
              <a:xfrm>
                <a:off x="300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92533" name="Oval 21"/>
              <p:cNvSpPr>
                <a:spLocks noChangeArrowheads="1"/>
              </p:cNvSpPr>
              <p:nvPr/>
            </p:nvSpPr>
            <p:spPr bwMode="auto">
              <a:xfrm>
                <a:off x="3482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92534" name="AutoShape 22"/>
              <p:cNvSpPr>
                <a:spLocks noChangeArrowheads="1"/>
              </p:cNvSpPr>
              <p:nvPr/>
            </p:nvSpPr>
            <p:spPr bwMode="auto">
              <a:xfrm flipV="1">
                <a:off x="4468" y="2492"/>
                <a:ext cx="931" cy="810"/>
              </a:xfrm>
              <a:prstGeom prst="triangle">
                <a:avLst>
                  <a:gd name="adj" fmla="val 50000"/>
                </a:avLst>
              </a:prstGeom>
              <a:noFill/>
              <a:ln w="76200">
                <a:solidFill>
                  <a:srgbClr val="66FFFF"/>
                </a:solidFill>
                <a:miter lim="800000"/>
                <a:headEnd/>
                <a:tailEnd/>
              </a:ln>
              <a:effectLst>
                <a:outerShdw blurRad="63500" dist="38099" dir="2700000" algn="ctr" rotWithShape="0">
                  <a:schemeClr val="tx1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92535" name="Oval 23"/>
              <p:cNvSpPr>
                <a:spLocks noChangeArrowheads="1"/>
              </p:cNvSpPr>
              <p:nvPr/>
            </p:nvSpPr>
            <p:spPr bwMode="auto">
              <a:xfrm>
                <a:off x="4428" y="2448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92536" name="Oval 24"/>
              <p:cNvSpPr>
                <a:spLocks noChangeArrowheads="1"/>
              </p:cNvSpPr>
              <p:nvPr/>
            </p:nvSpPr>
            <p:spPr bwMode="auto">
              <a:xfrm>
                <a:off x="4896" y="3260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  <p:sp>
            <p:nvSpPr>
              <p:cNvPr id="192537" name="Oval 25"/>
              <p:cNvSpPr>
                <a:spLocks noChangeArrowheads="1"/>
              </p:cNvSpPr>
              <p:nvPr/>
            </p:nvSpPr>
            <p:spPr bwMode="auto">
              <a:xfrm>
                <a:off x="5354" y="2455"/>
                <a:ext cx="88" cy="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>
                  <a:cs typeface="+mn-cs"/>
                </a:endParaRPr>
              </a:p>
            </p:txBody>
          </p:sp>
        </p:grpSp>
      </p:grpSp>
      <p:sp>
        <p:nvSpPr>
          <p:cNvPr id="192538" name="Text Box 26"/>
          <p:cNvSpPr txBox="1">
            <a:spLocks noChangeArrowheads="1"/>
          </p:cNvSpPr>
          <p:nvPr/>
        </p:nvSpPr>
        <p:spPr bwMode="auto">
          <a:xfrm>
            <a:off x="2057400" y="228600"/>
            <a:ext cx="2895600" cy="1066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一</a:t>
            </a:r>
            <a:r>
              <a:rPr lang="zh-TW" altLang="en-US" sz="3200" b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神</a:t>
            </a:r>
          </a:p>
          <a:p>
            <a:pPr algn="r" eaLnBrk="1" hangingPunct="1"/>
            <a:r>
              <a:rPr lang="zh-TW" altLang="en-US" sz="32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眾人的</a:t>
            </a:r>
            <a:r>
              <a:rPr lang="zh-TW" altLang="en-US" sz="3200" b="1">
                <a:solidFill>
                  <a:srgbClr val="FFFF00"/>
                </a:solidFill>
                <a:latin typeface="文鼎中明簡" charset="0"/>
                <a:ea typeface="文鼎中明簡" charset="0"/>
                <a:cs typeface="文鼎中明簡" charset="0"/>
              </a:rPr>
              <a:t>父</a:t>
            </a:r>
            <a:endParaRPr lang="en-US" sz="3200" b="1">
              <a:solidFill>
                <a:srgbClr val="FFFF00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92539" name="Text Box 27"/>
          <p:cNvSpPr txBox="1">
            <a:spLocks noChangeArrowheads="1"/>
          </p:cNvSpPr>
          <p:nvPr/>
        </p:nvSpPr>
        <p:spPr bwMode="auto">
          <a:xfrm>
            <a:off x="3943350" y="2286000"/>
            <a:ext cx="13716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13"/>
              </a:spcBef>
            </a:pPr>
            <a:r>
              <a:rPr lang="zh-TW" altLang="en-US" sz="3600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6節 </a:t>
            </a:r>
            <a:endParaRPr lang="en-US" sz="3600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92540" name="Text Box 28"/>
          <p:cNvSpPr txBox="1">
            <a:spLocks noChangeArrowheads="1"/>
          </p:cNvSpPr>
          <p:nvPr/>
        </p:nvSpPr>
        <p:spPr bwMode="auto">
          <a:xfrm>
            <a:off x="1695450" y="3657600"/>
            <a:ext cx="13716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113"/>
              </a:spcBef>
            </a:pPr>
            <a:r>
              <a:rPr lang="zh-TW" altLang="en-US" sz="3600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4節</a:t>
            </a:r>
            <a:endParaRPr lang="en-US" sz="3600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92541" name="Text Box 29"/>
          <p:cNvSpPr txBox="1">
            <a:spLocks noChangeArrowheads="1"/>
          </p:cNvSpPr>
          <p:nvPr/>
        </p:nvSpPr>
        <p:spPr bwMode="auto">
          <a:xfrm>
            <a:off x="6134100" y="3657600"/>
            <a:ext cx="13716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TW" altLang="en-US" sz="3600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5節</a:t>
            </a:r>
            <a:endParaRPr lang="en-US" sz="3600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oup 2"/>
          <p:cNvGrpSpPr>
            <a:grpSpLocks/>
          </p:cNvGrpSpPr>
          <p:nvPr/>
        </p:nvGrpSpPr>
        <p:grpSpPr bwMode="auto">
          <a:xfrm>
            <a:off x="-53975" y="0"/>
            <a:ext cx="9350375" cy="7031038"/>
            <a:chOff x="-34" y="0"/>
            <a:chExt cx="5890" cy="4429"/>
          </a:xfrm>
        </p:grpSpPr>
        <p:sp>
          <p:nvSpPr>
            <p:cNvPr id="382979" name="Rectangle 3"/>
            <p:cNvSpPr>
              <a:spLocks noChangeArrowheads="1"/>
            </p:cNvSpPr>
            <p:nvPr/>
          </p:nvSpPr>
          <p:spPr bwMode="auto">
            <a:xfrm>
              <a:off x="2910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82980" name="Rectangle 4"/>
            <p:cNvSpPr>
              <a:spLocks noChangeArrowheads="1"/>
            </p:cNvSpPr>
            <p:nvPr/>
          </p:nvSpPr>
          <p:spPr bwMode="auto">
            <a:xfrm>
              <a:off x="-34" y="0"/>
              <a:ext cx="2946" cy="442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">
                  <a:srgbClr val="000040">
                    <a:alpha val="94600"/>
                  </a:srgbClr>
                </a:gs>
                <a:gs pos="25000">
                  <a:srgbClr val="400040">
                    <a:alpha val="86500"/>
                  </a:srgbClr>
                </a:gs>
                <a:gs pos="37500">
                  <a:srgbClr val="8F0040">
                    <a:alpha val="79750"/>
                  </a:srgbClr>
                </a:gs>
                <a:gs pos="45000">
                  <a:srgbClr val="F27300">
                    <a:alpha val="75700"/>
                  </a:srgbClr>
                </a:gs>
                <a:gs pos="50000">
                  <a:srgbClr val="FFBF00">
                    <a:alpha val="73000"/>
                  </a:srgbClr>
                </a:gs>
                <a:gs pos="55001">
                  <a:srgbClr val="F27300">
                    <a:alpha val="75700"/>
                  </a:srgbClr>
                </a:gs>
                <a:gs pos="62500">
                  <a:srgbClr val="8F0040">
                    <a:alpha val="79750"/>
                  </a:srgbClr>
                </a:gs>
                <a:gs pos="75000">
                  <a:srgbClr val="400040">
                    <a:alpha val="86500"/>
                  </a:srgbClr>
                </a:gs>
                <a:gs pos="90000">
                  <a:srgbClr val="000040">
                    <a:alpha val="94600"/>
                  </a:srgbClr>
                </a:gs>
                <a:gs pos="100000">
                  <a:srgbClr val="00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76802" name="Group 5"/>
          <p:cNvGrpSpPr>
            <a:grpSpLocks/>
          </p:cNvGrpSpPr>
          <p:nvPr/>
        </p:nvGrpSpPr>
        <p:grpSpPr bwMode="auto">
          <a:xfrm>
            <a:off x="1905000" y="1181100"/>
            <a:ext cx="5219700" cy="5219700"/>
            <a:chOff x="1200" y="696"/>
            <a:chExt cx="3288" cy="3288"/>
          </a:xfrm>
        </p:grpSpPr>
        <p:sp>
          <p:nvSpPr>
            <p:cNvPr id="382982" name="Oval 6"/>
            <p:cNvSpPr>
              <a:spLocks noChangeArrowheads="1"/>
            </p:cNvSpPr>
            <p:nvPr/>
          </p:nvSpPr>
          <p:spPr bwMode="auto">
            <a:xfrm>
              <a:off x="1200" y="696"/>
              <a:ext cx="3288" cy="32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82983" name="Oval 7"/>
            <p:cNvSpPr>
              <a:spLocks noChangeArrowheads="1"/>
            </p:cNvSpPr>
            <p:nvPr/>
          </p:nvSpPr>
          <p:spPr bwMode="auto">
            <a:xfrm>
              <a:off x="1500" y="996"/>
              <a:ext cx="2688" cy="2688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382984" name="AutoShape 8"/>
          <p:cNvSpPr>
            <a:spLocks noChangeArrowheads="1"/>
          </p:cNvSpPr>
          <p:nvPr/>
        </p:nvSpPr>
        <p:spPr bwMode="auto">
          <a:xfrm>
            <a:off x="1733550" y="633413"/>
            <a:ext cx="5791200" cy="47498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rgbClr val="660066"/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82985" name="Text Box 9"/>
          <p:cNvSpPr txBox="1">
            <a:spLocks noChangeArrowheads="1"/>
          </p:cNvSpPr>
          <p:nvPr/>
        </p:nvSpPr>
        <p:spPr bwMode="auto">
          <a:xfrm>
            <a:off x="3581400" y="3810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>
              <a:latin typeface="Times New Roman" charset="0"/>
              <a:cs typeface="+mn-cs"/>
            </a:endParaRPr>
          </a:p>
        </p:txBody>
      </p:sp>
      <p:sp>
        <p:nvSpPr>
          <p:cNvPr id="382986" name="Rectangle 10"/>
          <p:cNvSpPr>
            <a:spLocks noChangeArrowheads="1"/>
          </p:cNvSpPr>
          <p:nvPr/>
        </p:nvSpPr>
        <p:spPr bwMode="auto">
          <a:xfrm rot="1619911">
            <a:off x="4668838" y="4179888"/>
            <a:ext cx="2133600" cy="4572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82987" name="Rectangle 11"/>
          <p:cNvSpPr>
            <a:spLocks noChangeArrowheads="1"/>
          </p:cNvSpPr>
          <p:nvPr/>
        </p:nvSpPr>
        <p:spPr bwMode="auto">
          <a:xfrm rot="-1572683">
            <a:off x="2895600" y="4038600"/>
            <a:ext cx="1752600" cy="4572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82988" name="Rectangle 12"/>
          <p:cNvSpPr>
            <a:spLocks noChangeArrowheads="1"/>
          </p:cNvSpPr>
          <p:nvPr/>
        </p:nvSpPr>
        <p:spPr bwMode="auto">
          <a:xfrm rot="5400000">
            <a:off x="3771900" y="2324100"/>
            <a:ext cx="1752600" cy="457200"/>
          </a:xfrm>
          <a:prstGeom prst="rect">
            <a:avLst/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540000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82989" name="AutoShape 13"/>
          <p:cNvSpPr>
            <a:spLocks noChangeArrowheads="1"/>
          </p:cNvSpPr>
          <p:nvPr/>
        </p:nvSpPr>
        <p:spPr bwMode="auto">
          <a:xfrm rot="50350481">
            <a:off x="6060282" y="4298156"/>
            <a:ext cx="1695450" cy="1493837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82990" name="Text Box 14"/>
          <p:cNvSpPr txBox="1">
            <a:spLocks noChangeArrowheads="1"/>
          </p:cNvSpPr>
          <p:nvPr/>
        </p:nvSpPr>
        <p:spPr bwMode="auto">
          <a:xfrm>
            <a:off x="4114800" y="2254250"/>
            <a:ext cx="10668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3600" b="1" i="1">
                <a:solidFill>
                  <a:schemeClr val="bg1"/>
                </a:solidFill>
                <a:latin typeface="Times New Roman" charset="0"/>
                <a:ea typeface="文鼎中明簡" charset="0"/>
                <a:cs typeface="文鼎中明簡" charset="0"/>
              </a:rPr>
              <a:t>是</a:t>
            </a:r>
            <a:endParaRPr lang="en-US" sz="3600" b="1" i="1">
              <a:solidFill>
                <a:schemeClr val="bg1"/>
              </a:solidFill>
              <a:latin typeface="Times New Roman" charset="0"/>
              <a:ea typeface="文鼎中明簡" charset="0"/>
              <a:cs typeface="文鼎中明簡" charset="0"/>
            </a:endParaRPr>
          </a:p>
        </p:txBody>
      </p:sp>
      <p:sp>
        <p:nvSpPr>
          <p:cNvPr id="382991" name="AutoShape 15"/>
          <p:cNvSpPr>
            <a:spLocks noChangeArrowheads="1"/>
          </p:cNvSpPr>
          <p:nvPr/>
        </p:nvSpPr>
        <p:spPr bwMode="auto">
          <a:xfrm rot="14452042">
            <a:off x="1507332" y="4242594"/>
            <a:ext cx="1747837" cy="157162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382992" name="Text Box 16"/>
          <p:cNvSpPr txBox="1">
            <a:spLocks noChangeArrowheads="1"/>
          </p:cNvSpPr>
          <p:nvPr/>
        </p:nvSpPr>
        <p:spPr bwMode="auto">
          <a:xfrm>
            <a:off x="5486400" y="4114800"/>
            <a:ext cx="10668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3600" b="1" i="1">
                <a:solidFill>
                  <a:schemeClr val="bg1"/>
                </a:solidFill>
                <a:latin typeface="Times New Roman" charset="0"/>
                <a:ea typeface="文鼎中明簡" charset="0"/>
                <a:cs typeface="文鼎中明簡" charset="0"/>
              </a:rPr>
              <a:t>是</a:t>
            </a:r>
            <a:endParaRPr lang="en-US" sz="3600" b="1" i="1">
              <a:solidFill>
                <a:schemeClr val="bg1"/>
              </a:solidFill>
              <a:latin typeface="Times New Roman" charset="0"/>
              <a:ea typeface="文鼎中明簡" charset="0"/>
              <a:cs typeface="文鼎中明簡" charset="0"/>
            </a:endParaRPr>
          </a:p>
        </p:txBody>
      </p:sp>
      <p:sp>
        <p:nvSpPr>
          <p:cNvPr id="382993" name="Text Box 17"/>
          <p:cNvSpPr txBox="1">
            <a:spLocks noChangeArrowheads="1"/>
          </p:cNvSpPr>
          <p:nvPr/>
        </p:nvSpPr>
        <p:spPr bwMode="auto">
          <a:xfrm>
            <a:off x="2667000" y="4030663"/>
            <a:ext cx="1066800" cy="6413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zh-TW" altLang="en-US" sz="3600" b="1" i="1">
                <a:solidFill>
                  <a:schemeClr val="bg1"/>
                </a:solidFill>
                <a:latin typeface="Times New Roman" charset="0"/>
                <a:ea typeface="文鼎中明簡" charset="0"/>
                <a:cs typeface="文鼎中明簡" charset="0"/>
              </a:rPr>
              <a:t>是</a:t>
            </a:r>
            <a:endParaRPr lang="en-US" sz="3600" b="1" i="1">
              <a:solidFill>
                <a:schemeClr val="bg1"/>
              </a:solidFill>
              <a:latin typeface="Times New Roman" charset="0"/>
              <a:ea typeface="文鼎中明簡" charset="0"/>
              <a:cs typeface="文鼎中明簡" charset="0"/>
            </a:endParaRPr>
          </a:p>
        </p:txBody>
      </p:sp>
      <p:sp>
        <p:nvSpPr>
          <p:cNvPr id="382994" name="Text Box 18"/>
          <p:cNvSpPr txBox="1">
            <a:spLocks noChangeArrowheads="1"/>
          </p:cNvSpPr>
          <p:nvPr/>
        </p:nvSpPr>
        <p:spPr bwMode="auto">
          <a:xfrm>
            <a:off x="1905000" y="4708525"/>
            <a:ext cx="18288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4000" b="1" i="1">
                <a:solidFill>
                  <a:schemeClr val="bg1"/>
                </a:solidFill>
                <a:latin typeface="Times New Roman" charset="0"/>
                <a:ea typeface="文鼎中明簡" charset="0"/>
                <a:cs typeface="文鼎中明簡" charset="0"/>
              </a:rPr>
              <a:t>聖子</a:t>
            </a:r>
            <a:endParaRPr lang="en-US" sz="4000" b="1" i="1">
              <a:solidFill>
                <a:schemeClr val="bg1"/>
              </a:solidFill>
              <a:latin typeface="Times New Roman" charset="0"/>
              <a:ea typeface="文鼎中明簡" charset="0"/>
              <a:cs typeface="文鼎中明簡" charset="0"/>
            </a:endParaRPr>
          </a:p>
        </p:txBody>
      </p:sp>
      <p:sp>
        <p:nvSpPr>
          <p:cNvPr id="382995" name="AutoShape 19"/>
          <p:cNvSpPr>
            <a:spLocks noChangeArrowheads="1"/>
          </p:cNvSpPr>
          <p:nvPr/>
        </p:nvSpPr>
        <p:spPr bwMode="auto">
          <a:xfrm>
            <a:off x="3624263" y="615950"/>
            <a:ext cx="2016125" cy="1612900"/>
          </a:xfrm>
          <a:prstGeom prst="triangle">
            <a:avLst>
              <a:gd name="adj" fmla="val 50977"/>
            </a:avLst>
          </a:prstGeom>
          <a:gradFill rotWithShape="1">
            <a:gsLst>
              <a:gs pos="0">
                <a:srgbClr val="660066"/>
              </a:gs>
              <a:gs pos="50000">
                <a:srgbClr val="660066">
                  <a:gamma/>
                  <a:shade val="46275"/>
                  <a:invGamma/>
                </a:srgbClr>
              </a:gs>
              <a:gs pos="100000">
                <a:srgbClr val="660066"/>
              </a:gs>
            </a:gsLst>
            <a:lin ang="0" scaled="1"/>
          </a:gradFill>
          <a:ln w="38100">
            <a:solidFill>
              <a:srgbClr val="CC0000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pSp>
        <p:nvGrpSpPr>
          <p:cNvPr id="382996" name="Group 20"/>
          <p:cNvGrpSpPr>
            <a:grpSpLocks/>
          </p:cNvGrpSpPr>
          <p:nvPr/>
        </p:nvGrpSpPr>
        <p:grpSpPr bwMode="auto">
          <a:xfrm>
            <a:off x="3629025" y="2862263"/>
            <a:ext cx="1981200" cy="1752600"/>
            <a:chOff x="2286" y="1803"/>
            <a:chExt cx="1248" cy="1104"/>
          </a:xfrm>
        </p:grpSpPr>
        <p:sp>
          <p:nvSpPr>
            <p:cNvPr id="382997" name="AutoShape 21"/>
            <p:cNvSpPr>
              <a:spLocks noChangeArrowheads="1"/>
            </p:cNvSpPr>
            <p:nvPr/>
          </p:nvSpPr>
          <p:spPr bwMode="auto">
            <a:xfrm>
              <a:off x="2286" y="1803"/>
              <a:ext cx="1248" cy="1104"/>
            </a:xfrm>
            <a:prstGeom prst="irregularSeal1">
              <a:avLst/>
            </a:prstGeom>
            <a:gradFill rotWithShape="1">
              <a:gsLst>
                <a:gs pos="0">
                  <a:schemeClr val="tx2"/>
                </a:gs>
                <a:gs pos="100000">
                  <a:srgbClr val="66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CC0000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82998" name="Text Box 22"/>
            <p:cNvSpPr txBox="1">
              <a:spLocks noChangeArrowheads="1"/>
            </p:cNvSpPr>
            <p:nvPr/>
          </p:nvSpPr>
          <p:spPr bwMode="auto">
            <a:xfrm>
              <a:off x="2448" y="2112"/>
              <a:ext cx="864" cy="442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zh-TW" altLang="en-US" sz="4000" b="1" i="1">
                  <a:solidFill>
                    <a:schemeClr val="bg1"/>
                  </a:solidFill>
                  <a:latin typeface="Times New Roman" charset="0"/>
                  <a:ea typeface="文鼎中明簡" charset="0"/>
                  <a:cs typeface="文鼎中明簡" charset="0"/>
                </a:rPr>
                <a:t>神</a:t>
              </a:r>
              <a:endParaRPr lang="en-US" sz="4000" b="1" i="1">
                <a:solidFill>
                  <a:schemeClr val="bg1"/>
                </a:solidFill>
                <a:latin typeface="Times New Roman" charset="0"/>
                <a:ea typeface="文鼎中明簡" charset="0"/>
                <a:cs typeface="文鼎中明簡" charset="0"/>
              </a:endParaRPr>
            </a:p>
          </p:txBody>
        </p:sp>
      </p:grpSp>
      <p:sp>
        <p:nvSpPr>
          <p:cNvPr id="382999" name="Text Box 23"/>
          <p:cNvSpPr txBox="1">
            <a:spLocks noChangeArrowheads="1"/>
          </p:cNvSpPr>
          <p:nvPr/>
        </p:nvSpPr>
        <p:spPr bwMode="auto">
          <a:xfrm>
            <a:off x="3714750" y="1508125"/>
            <a:ext cx="18288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TW" altLang="en-US" sz="4000" b="1" i="1">
                <a:solidFill>
                  <a:schemeClr val="bg1"/>
                </a:solidFill>
                <a:latin typeface="Times New Roman" charset="0"/>
                <a:ea typeface="文鼎中明簡" charset="0"/>
                <a:cs typeface="文鼎中明簡" charset="0"/>
              </a:rPr>
              <a:t>聖父</a:t>
            </a:r>
            <a:endParaRPr lang="en-US" sz="4000" b="1" i="1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sp>
        <p:nvSpPr>
          <p:cNvPr id="383000" name="Text Box 24"/>
          <p:cNvSpPr txBox="1">
            <a:spLocks noChangeArrowheads="1"/>
          </p:cNvSpPr>
          <p:nvPr/>
        </p:nvSpPr>
        <p:spPr bwMode="auto">
          <a:xfrm>
            <a:off x="5486400" y="4708525"/>
            <a:ext cx="18288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zh-TW" altLang="en-US" sz="4000" b="1" i="1">
                <a:solidFill>
                  <a:schemeClr val="bg1"/>
                </a:solidFill>
                <a:latin typeface="Times New Roman" charset="0"/>
                <a:ea typeface="文鼎中明簡" charset="0"/>
                <a:cs typeface="文鼎中明簡" charset="0"/>
              </a:rPr>
              <a:t>聖靈</a:t>
            </a:r>
            <a:endParaRPr lang="en-US" sz="4000" b="1" i="1">
              <a:solidFill>
                <a:schemeClr val="bg1"/>
              </a:solidFill>
              <a:latin typeface="Times New Roman" charset="0"/>
              <a:ea typeface="文鼎中明簡" charset="0"/>
              <a:cs typeface="文鼎中明簡" charset="0"/>
            </a:endParaRPr>
          </a:p>
        </p:txBody>
      </p:sp>
      <p:sp>
        <p:nvSpPr>
          <p:cNvPr id="383001" name="Text Box 25"/>
          <p:cNvSpPr txBox="1">
            <a:spLocks noChangeArrowheads="1"/>
          </p:cNvSpPr>
          <p:nvPr/>
        </p:nvSpPr>
        <p:spPr bwMode="auto">
          <a:xfrm>
            <a:off x="0" y="6553200"/>
            <a:ext cx="59436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Times New Roman" charset="0"/>
                <a:cs typeface="+mn-cs"/>
              </a:rPr>
              <a:t>H. Wayne House, </a:t>
            </a:r>
            <a:r>
              <a:rPr lang="en-US" sz="1400" b="1" i="1">
                <a:solidFill>
                  <a:schemeClr val="bg1"/>
                </a:solidFill>
                <a:latin typeface="Times New Roman" charset="0"/>
                <a:cs typeface="+mn-cs"/>
              </a:rPr>
              <a:t>Charts of Christian Theology and Doctrine</a:t>
            </a:r>
            <a:r>
              <a:rPr lang="en-US" sz="1400" b="1">
                <a:solidFill>
                  <a:schemeClr val="bg1"/>
                </a:solidFill>
                <a:latin typeface="Times New Roman" charset="0"/>
                <a:cs typeface="+mn-cs"/>
              </a:rPr>
              <a:t>, p. 45</a:t>
            </a:r>
          </a:p>
        </p:txBody>
      </p:sp>
      <p:sp>
        <p:nvSpPr>
          <p:cNvPr id="383002" name="Text Box 26"/>
          <p:cNvSpPr txBox="1">
            <a:spLocks noChangeArrowheads="1"/>
          </p:cNvSpPr>
          <p:nvPr/>
        </p:nvSpPr>
        <p:spPr bwMode="auto">
          <a:xfrm>
            <a:off x="6248400" y="2362200"/>
            <a:ext cx="114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>
                <a:solidFill>
                  <a:schemeClr val="bg1"/>
                </a:solidFill>
                <a:latin typeface="Times New Roman" charset="0"/>
                <a:ea typeface="文鼎中明簡" charset="0"/>
                <a:cs typeface="文鼎中明簡" charset="0"/>
              </a:rPr>
              <a:t>不</a:t>
            </a:r>
          </a:p>
          <a:p>
            <a:pPr>
              <a:defRPr/>
            </a:pPr>
            <a:r>
              <a:rPr lang="zh-TW" altLang="en-US" sz="2800" b="1">
                <a:solidFill>
                  <a:schemeClr val="bg1"/>
                </a:solidFill>
                <a:latin typeface="Times New Roman" charset="0"/>
                <a:ea typeface="文鼎中明簡" charset="0"/>
                <a:cs typeface="文鼎中明簡" charset="0"/>
              </a:rPr>
              <a:t>   是</a:t>
            </a:r>
            <a:endParaRPr lang="en-US" sz="2800" b="1">
              <a:solidFill>
                <a:schemeClr val="bg1"/>
              </a:solidFill>
              <a:latin typeface="Times New Roman" charset="0"/>
              <a:ea typeface="文鼎中明簡" charset="0"/>
              <a:cs typeface="文鼎中明簡" charset="0"/>
            </a:endParaRPr>
          </a:p>
        </p:txBody>
      </p:sp>
      <p:sp>
        <p:nvSpPr>
          <p:cNvPr id="383003" name="Text Box 27"/>
          <p:cNvSpPr txBox="1">
            <a:spLocks noChangeArrowheads="1"/>
          </p:cNvSpPr>
          <p:nvPr/>
        </p:nvSpPr>
        <p:spPr bwMode="auto">
          <a:xfrm>
            <a:off x="1981200" y="2362200"/>
            <a:ext cx="1143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>
                <a:solidFill>
                  <a:schemeClr val="bg1"/>
                </a:solidFill>
                <a:latin typeface="Times New Roman" charset="0"/>
                <a:ea typeface="文鼎中明簡" charset="0"/>
                <a:cs typeface="文鼎中明簡" charset="0"/>
              </a:rPr>
              <a:t>   是</a:t>
            </a:r>
          </a:p>
          <a:p>
            <a:pPr>
              <a:defRPr/>
            </a:pPr>
            <a:r>
              <a:rPr lang="zh-TW" altLang="en-US" sz="2800" b="1">
                <a:solidFill>
                  <a:schemeClr val="bg1"/>
                </a:solidFill>
                <a:latin typeface="Times New Roman" charset="0"/>
                <a:ea typeface="文鼎中明簡" charset="0"/>
                <a:cs typeface="文鼎中明簡" charset="0"/>
              </a:rPr>
              <a:t>不   </a:t>
            </a:r>
            <a:endParaRPr lang="en-US" sz="2800" b="1">
              <a:solidFill>
                <a:schemeClr val="bg1"/>
              </a:solidFill>
              <a:latin typeface="Times New Roman" charset="0"/>
              <a:ea typeface="文鼎中明簡" charset="0"/>
              <a:cs typeface="文鼎中明簡" charset="0"/>
            </a:endParaRPr>
          </a:p>
        </p:txBody>
      </p:sp>
      <p:sp>
        <p:nvSpPr>
          <p:cNvPr id="383004" name="Text Box 28"/>
          <p:cNvSpPr txBox="1">
            <a:spLocks noChangeArrowheads="1"/>
          </p:cNvSpPr>
          <p:nvPr/>
        </p:nvSpPr>
        <p:spPr bwMode="auto">
          <a:xfrm>
            <a:off x="4038600" y="5867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>
                <a:solidFill>
                  <a:schemeClr val="bg1"/>
                </a:solidFill>
                <a:latin typeface="Times New Roman" charset="0"/>
                <a:ea typeface="文鼎中明簡" charset="0"/>
                <a:cs typeface="文鼎中明簡" charset="0"/>
              </a:rPr>
              <a:t>不  是</a:t>
            </a:r>
            <a:endParaRPr lang="en-US" sz="2800" b="1">
              <a:solidFill>
                <a:schemeClr val="bg1"/>
              </a:solidFill>
              <a:latin typeface="Times New Roman" charset="0"/>
              <a:ea typeface="文鼎中明簡" charset="0"/>
              <a:cs typeface="文鼎中明簡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6" grpId="0" animBg="1"/>
      <p:bldP spid="382987" grpId="0" animBg="1"/>
      <p:bldP spid="382988" grpId="0" animBg="1"/>
      <p:bldP spid="382989" grpId="0" animBg="1"/>
      <p:bldP spid="382990" grpId="0" autoUpdateAnimBg="0"/>
      <p:bldP spid="382991" grpId="0" animBg="1"/>
      <p:bldP spid="382992" grpId="0" autoUpdateAnimBg="0"/>
      <p:bldP spid="382993" grpId="0" autoUpdateAnimBg="0"/>
      <p:bldP spid="382994" grpId="0" autoUpdateAnimBg="0"/>
      <p:bldP spid="382995" grpId="0" animBg="1"/>
      <p:bldP spid="382999" grpId="0" autoUpdateAnimBg="0"/>
      <p:bldP spid="383000" grpId="0" autoUpdateAnimBg="0"/>
      <p:bldP spid="383001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0" name="Rectangle 56"/>
          <p:cNvSpPr>
            <a:spLocks noChangeArrowheads="1"/>
          </p:cNvSpPr>
          <p:nvPr/>
        </p:nvSpPr>
        <p:spPr bwMode="auto">
          <a:xfrm>
            <a:off x="533400" y="3352800"/>
            <a:ext cx="8305800" cy="3505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graphicFrame>
        <p:nvGraphicFramePr>
          <p:cNvPr id="6208" name="Group 64"/>
          <p:cNvGraphicFramePr>
            <a:graphicFrameLocks noGrp="1"/>
          </p:cNvGraphicFramePr>
          <p:nvPr/>
        </p:nvGraphicFramePr>
        <p:xfrm>
          <a:off x="609600" y="3429000"/>
          <a:ext cx="8077200" cy="3282951"/>
        </p:xfrm>
        <a:graphic>
          <a:graphicData uri="http://schemas.openxmlformats.org/drawingml/2006/table">
            <a:tbl>
              <a:tblPr/>
              <a:tblGrid>
                <a:gridCol w="3944938"/>
                <a:gridCol w="4132262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以色列的原則</a:t>
                      </a: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文鼎中明簡" charset="0"/>
                          <a:ea typeface="文鼎中明簡" charset="0"/>
                          <a:cs typeface="文鼎中明簡" charset="0"/>
                        </a:rPr>
                        <a:t>現代對照 </a:t>
                      </a: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</a:tr>
              <a:tr h="892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0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charset="0"/>
                        <a:buNone/>
                        <a:tabLst/>
                      </a:pPr>
                      <a:endParaRPr kumimoji="0" lang="en-US" sz="4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文鼎中明簡" charset="0"/>
                        <a:ea typeface="文鼎中明簡" charset="0"/>
                        <a:cs typeface="文鼎中明簡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01" name="Text Box 57"/>
          <p:cNvSpPr txBox="1">
            <a:spLocks noChangeArrowheads="1"/>
          </p:cNvSpPr>
          <p:nvPr/>
        </p:nvSpPr>
        <p:spPr bwMode="auto">
          <a:xfrm>
            <a:off x="8458200" y="1381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文鼎中明簡" charset="0"/>
                <a:ea typeface="文鼎中明簡" charset="0"/>
                <a:cs typeface="文鼎中明簡" charset="0"/>
              </a:rPr>
              <a:t>159</a:t>
            </a:r>
          </a:p>
        </p:txBody>
      </p:sp>
      <p:pic>
        <p:nvPicPr>
          <p:cNvPr id="6202" name="Picture 58" descr="shiv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81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文鼎中明簡" charset="0"/>
                <a:ea typeface="文鼎中明簡" charset="0"/>
                <a:cs typeface="文鼎中明簡" charset="0"/>
              </a:rPr>
              <a:t>如何在教會裡</a:t>
            </a:r>
            <a:br>
              <a:rPr lang="zh-TW" altLang="en-US">
                <a:latin typeface="文鼎中明簡" charset="0"/>
                <a:ea typeface="文鼎中明簡" charset="0"/>
                <a:cs typeface="文鼎中明簡" charset="0"/>
              </a:rPr>
            </a:br>
            <a:r>
              <a:rPr lang="zh-TW" altLang="en-US">
                <a:latin typeface="文鼎中明簡" charset="0"/>
                <a:ea typeface="文鼎中明簡" charset="0"/>
                <a:cs typeface="文鼎中明簡" charset="0"/>
              </a:rPr>
              <a:t>應用以色列的特點？ </a:t>
            </a: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6199" name="Text Box 55"/>
          <p:cNvSpPr txBox="1">
            <a:spLocks noChangeArrowheads="1"/>
          </p:cNvSpPr>
          <p:nvPr/>
        </p:nvSpPr>
        <p:spPr bwMode="auto">
          <a:xfrm>
            <a:off x="457200" y="2133600"/>
            <a:ext cx="8305800" cy="1117600"/>
          </a:xfrm>
          <a:prstGeom prst="rect">
            <a:avLst/>
          </a:prstGeom>
          <a:gradFill rotWithShape="1">
            <a:gsLst>
              <a:gs pos="0">
                <a:srgbClr val="EC210C">
                  <a:gamma/>
                  <a:shade val="28627"/>
                  <a:invGamma/>
                </a:srgbClr>
              </a:gs>
              <a:gs pos="50000">
                <a:srgbClr val="EC210C"/>
              </a:gs>
              <a:gs pos="100000">
                <a:srgbClr val="EC210C">
                  <a:gamma/>
                  <a:shade val="28627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en-US" sz="2800" b="1">
                <a:latin typeface="文鼎中明簡" charset="0"/>
                <a:ea typeface="文鼎中明簡" charset="0"/>
                <a:cs typeface="文鼎中明簡" charset="0"/>
              </a:rPr>
              <a:t>今日教會面對其他宗教，該怎樣應用以色列處理古代近東外邦宗教的原則？ </a:t>
            </a:r>
            <a:endParaRPr lang="en-US" sz="2800" b="1">
              <a:latin typeface="文鼎中明簡" charset="0"/>
              <a:ea typeface="文鼎中明簡" charset="0"/>
              <a:cs typeface="文鼎中明簡" charset="0"/>
            </a:endParaRPr>
          </a:p>
        </p:txBody>
      </p:sp>
      <p:pic>
        <p:nvPicPr>
          <p:cNvPr id="78872" name="Picture 59" descr="XXJ12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4800" y="2819400"/>
            <a:ext cx="12192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0" grpId="0" animBg="1"/>
      <p:bldP spid="6199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874" cy="2522151"/>
          </a:xfrm>
        </p:spPr>
        <p:txBody>
          <a:bodyPr/>
          <a:lstStyle/>
          <a:p>
            <a:pPr algn="r"/>
            <a:r>
              <a:rPr lang="en-US" dirty="0" smtClean="0"/>
              <a:t>Black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619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zh-CN" alt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4000" dirty="0" smtClean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400" dirty="0" smtClean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旧约全书背景链接地址</a:t>
            </a:r>
            <a:r>
              <a:rPr lang="zh-CN" altLang="en-US" sz="28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31055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773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mtn&amp;lake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114800" cy="7620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文鼎中明簡" charset="0"/>
                <a:ea typeface="文鼎中明簡" charset="0"/>
                <a:cs typeface="文鼎中明簡" charset="0"/>
              </a:rPr>
              <a:t>羅馬書 1:20 </a:t>
            </a: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19400"/>
            <a:ext cx="8458200" cy="4419600"/>
          </a:xfrm>
          <a:effectLst>
            <a:outerShdw blurRad="63500" dist="35921" dir="27000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zh-TW" altLang="en-US" sz="4000" b="1">
                <a:latin typeface="文鼎中明簡" charset="0"/>
                <a:ea typeface="文鼎中明簡" charset="0"/>
                <a:cs typeface="文鼎中明簡" charset="0"/>
              </a:rPr>
              <a:t>自從造天地以來，神  的  永能  和神性是明明可知的，雖是眼不能見，但藉著所造之物就可以曉得，叫人無可推諉。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400800" y="814388"/>
            <a:ext cx="1304925" cy="7620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zh-TW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全能</a:t>
            </a:r>
            <a:endParaRPr lang="en-US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419600" y="814388"/>
            <a:ext cx="1579563" cy="7620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zh-TW" alt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一神 </a:t>
            </a:r>
            <a:endParaRPr lang="en-US" sz="44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鼎中明簡" charset="0"/>
              <a:ea typeface="文鼎中明簡" charset="0"/>
              <a:cs typeface="文鼎中明簡" charset="0"/>
            </a:endParaRPr>
          </a:p>
        </p:txBody>
      </p: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4648200" y="1676400"/>
            <a:ext cx="990600" cy="2133600"/>
            <a:chOff x="1008" y="1104"/>
            <a:chExt cx="2208" cy="1344"/>
          </a:xfrm>
        </p:grpSpPr>
        <p:sp>
          <p:nvSpPr>
            <p:cNvPr id="31752" name="Oval 8"/>
            <p:cNvSpPr>
              <a:spLocks noChangeArrowheads="1"/>
            </p:cNvSpPr>
            <p:nvPr/>
          </p:nvSpPr>
          <p:spPr bwMode="auto">
            <a:xfrm>
              <a:off x="1008" y="1824"/>
              <a:ext cx="2208" cy="624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 flipV="1">
              <a:off x="2062" y="1104"/>
              <a:ext cx="531" cy="720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31757" name="Group 13"/>
          <p:cNvGrpSpPr>
            <a:grpSpLocks/>
          </p:cNvGrpSpPr>
          <p:nvPr/>
        </p:nvGrpSpPr>
        <p:grpSpPr bwMode="auto">
          <a:xfrm>
            <a:off x="6781800" y="1676400"/>
            <a:ext cx="1371600" cy="2133600"/>
            <a:chOff x="3648" y="1104"/>
            <a:chExt cx="2208" cy="1344"/>
          </a:xfrm>
        </p:grpSpPr>
        <p:sp>
          <p:nvSpPr>
            <p:cNvPr id="31753" name="Oval 9"/>
            <p:cNvSpPr>
              <a:spLocks noChangeArrowheads="1"/>
            </p:cNvSpPr>
            <p:nvPr/>
          </p:nvSpPr>
          <p:spPr bwMode="auto">
            <a:xfrm>
              <a:off x="3648" y="1824"/>
              <a:ext cx="2208" cy="624"/>
            </a:xfrm>
            <a:prstGeom prst="ellips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31756" name="Line 12"/>
            <p:cNvSpPr>
              <a:spLocks noChangeShapeType="1"/>
            </p:cNvSpPr>
            <p:nvPr/>
          </p:nvSpPr>
          <p:spPr bwMode="auto">
            <a:xfrm flipH="1" flipV="1">
              <a:off x="4849" y="1104"/>
              <a:ext cx="526" cy="768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8458200" y="1381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latin typeface="文鼎中明簡" charset="0"/>
                <a:ea typeface="文鼎中明簡" charset="0"/>
                <a:cs typeface="文鼎中明簡" charset="0"/>
              </a:rPr>
              <a:t>161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  <p:bldP spid="31749" grpId="0"/>
      <p:bldP spid="317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04800"/>
            <a:ext cx="8153400" cy="1524000"/>
          </a:xfrm>
        </p:spPr>
        <p:txBody>
          <a:bodyPr/>
          <a:lstStyle/>
          <a:p>
            <a:pPr eaLnBrk="1" hangingPunct="1"/>
            <a:r>
              <a:rPr lang="zh-TW" altLang="en-US" sz="4800">
                <a:latin typeface="文鼎中明簡" charset="0"/>
                <a:ea typeface="文鼎中明簡" charset="0"/>
                <a:cs typeface="文鼎中明簡" charset="0"/>
              </a:rPr>
              <a:t>對神的認知是天賦的 </a:t>
            </a:r>
            <a:br>
              <a:rPr lang="zh-TW" altLang="en-US" sz="4800">
                <a:latin typeface="文鼎中明簡" charset="0"/>
                <a:ea typeface="文鼎中明簡" charset="0"/>
                <a:cs typeface="文鼎中明簡" charset="0"/>
              </a:rPr>
            </a:br>
            <a:r>
              <a:rPr lang="zh-TW" altLang="en-US" sz="4800">
                <a:latin typeface="文鼎中明簡" charset="0"/>
                <a:ea typeface="文鼎中明簡" charset="0"/>
                <a:cs typeface="文鼎中明簡" charset="0"/>
              </a:rPr>
              <a:t>(在宣教以先) </a:t>
            </a:r>
            <a:endParaRPr lang="en-US" sz="4800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324600" y="3962400"/>
            <a:ext cx="23018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r"/>
            <a:r>
              <a:rPr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主前六世紀</a:t>
            </a:r>
          </a:p>
          <a:p>
            <a:pPr algn="r"/>
            <a:r>
              <a:rPr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中國老子</a:t>
            </a:r>
          </a:p>
          <a:p>
            <a:pPr algn="r"/>
            <a:r>
              <a:rPr lang="zh-TW" altLang="en-US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道家道德經</a:t>
            </a:r>
            <a:endParaRPr lang="en-US">
              <a:effectLst>
                <a:outerShdw blurRad="38100" dist="38100" dir="2700000" algn="tl">
                  <a:srgbClr val="000000"/>
                </a:outerShdw>
              </a:effectLst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41325" y="5562600"/>
            <a:ext cx="87026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zh-TW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他顯然不是從聖經創世記得來的信念</a:t>
            </a:r>
            <a:r>
              <a:rPr lang="en-US" altLang="zh-TW" sz="3200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，</a:t>
            </a:r>
            <a:r>
              <a:rPr lang="zh-TW" altLang="en-US" sz="3200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因為聖經在數世紀後才傳到中國！ </a:t>
            </a: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9702" name="Text Box 6" descr="Fish fossil"/>
          <p:cNvSpPr txBox="1">
            <a:spLocks noChangeArrowheads="1"/>
          </p:cNvSpPr>
          <p:nvPr/>
        </p:nvSpPr>
        <p:spPr bwMode="auto">
          <a:xfrm>
            <a:off x="381000" y="2209800"/>
            <a:ext cx="5883275" cy="28987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/>
            <a:r>
              <a:rPr lang="zh-TW" altLang="en-US" sz="3600" b="1">
                <a:solidFill>
                  <a:schemeClr val="bg2"/>
                </a:solidFill>
                <a:latin typeface="Times New Roman" charset="0"/>
                <a:ea typeface="文鼎中明簡" charset="0"/>
                <a:cs typeface="文鼎中明簡" charset="0"/>
              </a:rPr>
              <a:t>“</a:t>
            </a:r>
            <a:r>
              <a:rPr lang="zh-TW" altLang="en-US" sz="3600" b="1">
                <a:solidFill>
                  <a:schemeClr val="bg2"/>
                </a:solidFill>
                <a:latin typeface="文鼎中明簡" charset="0"/>
                <a:ea typeface="文鼎中明簡" charset="0"/>
                <a:cs typeface="文鼎中明簡" charset="0"/>
              </a:rPr>
              <a:t>有物混成，先天地生，</a:t>
            </a:r>
          </a:p>
          <a:p>
            <a:pPr algn="ctr"/>
            <a:r>
              <a:rPr lang="zh-TW" altLang="en-US" sz="3600" b="1">
                <a:solidFill>
                  <a:schemeClr val="bg2"/>
                </a:solidFill>
                <a:latin typeface="文鼎中明簡" charset="0"/>
                <a:ea typeface="文鼎中明簡" charset="0"/>
                <a:cs typeface="文鼎中明簡" charset="0"/>
              </a:rPr>
              <a:t>寂兮寥兮，</a:t>
            </a:r>
          </a:p>
          <a:p>
            <a:pPr algn="ctr"/>
            <a:r>
              <a:rPr lang="zh-TW" altLang="en-US" sz="3600" b="1">
                <a:solidFill>
                  <a:schemeClr val="bg2"/>
                </a:solidFill>
                <a:latin typeface="文鼎中明簡" charset="0"/>
                <a:ea typeface="文鼎中明簡" charset="0"/>
                <a:cs typeface="文鼎中明簡" charset="0"/>
              </a:rPr>
              <a:t>獨立而不改，</a:t>
            </a:r>
          </a:p>
          <a:p>
            <a:pPr algn="ctr"/>
            <a:r>
              <a:rPr lang="zh-TW" altLang="en-US" sz="3600" b="1">
                <a:solidFill>
                  <a:schemeClr val="bg2"/>
                </a:solidFill>
                <a:latin typeface="文鼎中明簡" charset="0"/>
                <a:ea typeface="文鼎中明簡" charset="0"/>
                <a:cs typeface="文鼎中明簡" charset="0"/>
              </a:rPr>
              <a:t>周行而不殆，</a:t>
            </a:r>
          </a:p>
          <a:p>
            <a:pPr algn="ctr"/>
            <a:r>
              <a:rPr lang="zh-TW" altLang="en-US" sz="3600" b="1">
                <a:solidFill>
                  <a:schemeClr val="bg2"/>
                </a:solidFill>
                <a:latin typeface="文鼎中明簡" charset="0"/>
                <a:ea typeface="文鼎中明簡" charset="0"/>
                <a:cs typeface="文鼎中明簡" charset="0"/>
              </a:rPr>
              <a:t>可以為天下母。</a:t>
            </a:r>
            <a:r>
              <a:rPr lang="zh-TW" altLang="en-US" sz="3600" b="1">
                <a:solidFill>
                  <a:schemeClr val="bg2"/>
                </a:solidFill>
                <a:latin typeface="Times New Roman" charset="0"/>
                <a:ea typeface="文鼎中明簡" charset="0"/>
                <a:cs typeface="文鼎中明簡" charset="0"/>
              </a:rPr>
              <a:t>”</a:t>
            </a:r>
            <a:r>
              <a:rPr lang="zh-TW" altLang="en-US" sz="4000" b="1">
                <a:solidFill>
                  <a:schemeClr val="bg2"/>
                </a:solidFill>
                <a:latin typeface="文鼎中明簡" charset="0"/>
                <a:ea typeface="文鼎中明簡" charset="0"/>
                <a:cs typeface="文鼎中明簡" charset="0"/>
              </a:rPr>
              <a:t> </a:t>
            </a:r>
            <a:endParaRPr lang="en-US" sz="4000" b="1">
              <a:solidFill>
                <a:schemeClr val="bg2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8458200" y="1381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文鼎中明簡" charset="0"/>
                <a:ea typeface="文鼎中明簡" charset="0"/>
                <a:cs typeface="文鼎中明簡" charset="0"/>
              </a:rPr>
              <a:t>161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/>
      <p:bldP spid="297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839200" cy="1143000"/>
          </a:xfrm>
          <a:effectLst>
            <a:outerShdw blurRad="63500" dist="85194" dir="20006097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r>
              <a:rPr lang="zh-TW" altLang="en-US">
                <a:latin typeface="文鼎中明簡" charset="0"/>
                <a:ea typeface="文鼎中明簡" charset="0"/>
                <a:cs typeface="文鼎中明簡" charset="0"/>
              </a:rPr>
              <a:t>希臘文化的一神論</a:t>
            </a:r>
            <a:r>
              <a:rPr lang="zh-TW" altLang="en-US" b="0">
                <a:latin typeface="文鼎中明簡" charset="0"/>
                <a:ea typeface="文鼎中明簡" charset="0"/>
                <a:cs typeface="文鼎中明簡" charset="0"/>
              </a:rPr>
              <a:t> </a:t>
            </a:r>
            <a:endParaRPr lang="en-US" b="0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05800" cy="4038600"/>
          </a:xfrm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</a:extLst>
        </p:spPr>
        <p:txBody>
          <a:bodyPr/>
          <a:lstStyle/>
          <a:p>
            <a:pPr>
              <a:buFont typeface="Wingdings" charset="0"/>
              <a:buNone/>
            </a:pPr>
            <a:endParaRPr lang="en-US" altLang="zh-TW" sz="4000">
              <a:effectLst/>
              <a:latin typeface="文鼎中明簡" charset="0"/>
              <a:ea typeface="文鼎中明簡" charset="0"/>
              <a:cs typeface="文鼎中明簡" charset="0"/>
            </a:endParaRPr>
          </a:p>
          <a:p>
            <a:pPr>
              <a:buFont typeface="Wingdings" charset="0"/>
              <a:buNone/>
            </a:pPr>
            <a:r>
              <a:rPr lang="en-US" altLang="zh-TW" sz="4000">
                <a:effectLst/>
                <a:latin typeface="Times New Roman" charset="0"/>
                <a:ea typeface="文鼎中明簡" charset="0"/>
                <a:cs typeface="文鼎中明簡" charset="0"/>
              </a:rPr>
              <a:t>“</a:t>
            </a:r>
            <a:r>
              <a:rPr lang="zh-TW" altLang="en-US" sz="4000">
                <a:effectLst/>
                <a:latin typeface="文鼎中明簡" charset="0"/>
                <a:ea typeface="文鼎中明簡" charset="0"/>
                <a:cs typeface="文鼎中明簡" charset="0"/>
              </a:rPr>
              <a:t>首先混沌成形</a:t>
            </a:r>
            <a:r>
              <a:rPr lang="zh-TW" altLang="en-US" sz="4000">
                <a:effectLst/>
                <a:latin typeface="Times New Roman" charset="0"/>
                <a:ea typeface="文鼎中明簡" charset="0"/>
                <a:cs typeface="文鼎中明簡" charset="0"/>
              </a:rPr>
              <a:t>…</a:t>
            </a:r>
            <a:r>
              <a:rPr lang="zh-TW" altLang="en-US" sz="4000">
                <a:effectLst/>
                <a:latin typeface="文鼎中明簡" charset="0"/>
                <a:ea typeface="文鼎中明簡" charset="0"/>
                <a:cs typeface="文鼎中明簡" charset="0"/>
              </a:rPr>
              <a:t>跟著地球</a:t>
            </a:r>
            <a:r>
              <a:rPr lang="zh-TW" altLang="en-US" sz="4000">
                <a:effectLst/>
                <a:latin typeface="Times New Roman" charset="0"/>
                <a:ea typeface="文鼎中明簡" charset="0"/>
                <a:cs typeface="文鼎中明簡" charset="0"/>
              </a:rPr>
              <a:t>…</a:t>
            </a:r>
            <a:endParaRPr lang="zh-TW" altLang="en-US" sz="4000">
              <a:effectLst/>
              <a:latin typeface="文鼎中明簡" charset="0"/>
              <a:ea typeface="文鼎中明簡" charset="0"/>
              <a:cs typeface="文鼎中明簡" charset="0"/>
            </a:endParaRPr>
          </a:p>
          <a:p>
            <a:pPr>
              <a:buFont typeface="Wingdings" charset="0"/>
              <a:buNone/>
            </a:pPr>
            <a:r>
              <a:rPr lang="zh-TW" altLang="en-US" sz="4000">
                <a:effectLst/>
                <a:latin typeface="文鼎中明簡" charset="0"/>
                <a:ea typeface="文鼎中明簡" charset="0"/>
                <a:cs typeface="文鼎中明簡" charset="0"/>
              </a:rPr>
              <a:t>從混沌生出黑暗</a:t>
            </a:r>
            <a:r>
              <a:rPr lang="zh-TW" altLang="en-US" sz="4000">
                <a:effectLst/>
                <a:latin typeface="Times New Roman" charset="0"/>
                <a:ea typeface="文鼎中明簡" charset="0"/>
                <a:cs typeface="文鼎中明簡" charset="0"/>
              </a:rPr>
              <a:t>…</a:t>
            </a:r>
            <a:endParaRPr lang="zh-TW" altLang="en-US" sz="4000">
              <a:effectLst/>
              <a:latin typeface="文鼎中明簡" charset="0"/>
              <a:ea typeface="文鼎中明簡" charset="0"/>
              <a:cs typeface="文鼎中明簡" charset="0"/>
            </a:endParaRPr>
          </a:p>
          <a:p>
            <a:pPr>
              <a:buFont typeface="Wingdings" charset="0"/>
              <a:buNone/>
            </a:pPr>
            <a:r>
              <a:rPr lang="zh-TW" altLang="en-US" sz="4000">
                <a:effectLst/>
                <a:latin typeface="文鼎中明簡" charset="0"/>
                <a:ea typeface="文鼎中明簡" charset="0"/>
                <a:cs typeface="文鼎中明簡" charset="0"/>
              </a:rPr>
              <a:t>然後從黑夜中生出光明和白晝</a:t>
            </a:r>
            <a:r>
              <a:rPr lang="zh-TW" altLang="en-US" sz="4000">
                <a:effectLst/>
                <a:latin typeface="Times New Roman" charset="0"/>
                <a:ea typeface="文鼎中明簡" charset="0"/>
                <a:cs typeface="文鼎中明簡" charset="0"/>
              </a:rPr>
              <a:t>…”</a:t>
            </a:r>
            <a:r>
              <a:rPr lang="zh-TW" altLang="en-US" sz="4000">
                <a:effectLst/>
                <a:latin typeface="文鼎中明簡" charset="0"/>
                <a:ea typeface="文鼎中明簡" charset="0"/>
                <a:cs typeface="文鼎中明簡" charset="0"/>
              </a:rPr>
              <a:t> </a:t>
            </a:r>
            <a:endParaRPr lang="en-US" altLang="ja-JP">
              <a:effectLst/>
              <a:latin typeface="文鼎中明簡" charset="0"/>
              <a:ea typeface="文鼎中明簡" charset="0"/>
              <a:cs typeface="文鼎中明簡" charset="0"/>
            </a:endParaRPr>
          </a:p>
          <a:p>
            <a:pPr algn="r">
              <a:spcBef>
                <a:spcPct val="0"/>
              </a:spcBef>
              <a:buSzTx/>
              <a:buFontTx/>
              <a:buNone/>
            </a:pPr>
            <a:endParaRPr lang="zh-TW" altLang="en-US">
              <a:solidFill>
                <a:srgbClr val="000000"/>
              </a:solidFill>
              <a:effectLst/>
              <a:latin typeface="文鼎中明簡" charset="0"/>
              <a:ea typeface="文鼎中明簡" charset="0"/>
              <a:cs typeface="文鼎中明簡" charset="0"/>
            </a:endParaRPr>
          </a:p>
          <a:p>
            <a:pPr algn="r">
              <a:spcBef>
                <a:spcPct val="0"/>
              </a:spcBef>
              <a:buSzTx/>
              <a:buFontTx/>
              <a:buNone/>
            </a:pPr>
            <a:r>
              <a:rPr lang="zh-TW" altLang="en-US">
                <a:effectLst/>
                <a:latin typeface="文鼎中明簡" charset="0"/>
                <a:ea typeface="文鼎中明簡" charset="0"/>
                <a:cs typeface="文鼎中明簡" charset="0"/>
              </a:rPr>
              <a:t>海希奧德 (主前八世紀) </a:t>
            </a:r>
            <a:endParaRPr lang="en-US">
              <a:effectLst/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8458200" y="1381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2"/>
                </a:solidFill>
                <a:latin typeface="文鼎中明簡" charset="0"/>
                <a:ea typeface="文鼎中明簡" charset="0"/>
                <a:cs typeface="文鼎中明簡" charset="0"/>
              </a:rPr>
              <a:t>161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pPr eaLnBrk="1" hangingPunct="1"/>
            <a:r>
              <a:rPr lang="zh-TW" altLang="en-US" b="1">
                <a:latin typeface="文鼎中明簡" charset="0"/>
                <a:ea typeface="文鼎中明簡" charset="0"/>
                <a:cs typeface="文鼎中明簡" charset="0"/>
              </a:rPr>
              <a:t>高一層次</a:t>
            </a:r>
            <a:r>
              <a:rPr lang="zh-TW" altLang="en-US" b="1">
                <a:latin typeface="Times New Roman" charset="0"/>
                <a:ea typeface="文鼎中明簡" charset="0"/>
                <a:cs typeface="文鼎中明簡" charset="0"/>
              </a:rPr>
              <a:t>…</a:t>
            </a:r>
            <a:r>
              <a:rPr lang="zh-TW" altLang="en-US">
                <a:latin typeface="文鼎中明簡" charset="0"/>
                <a:ea typeface="文鼎中明簡" charset="0"/>
                <a:cs typeface="文鼎中明簡" charset="0"/>
              </a:rPr>
              <a:t> </a:t>
            </a: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593725" y="1270000"/>
            <a:ext cx="8245475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TW" sz="3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charset="0"/>
                <a:ea typeface="文鼎中明簡" charset="0"/>
                <a:cs typeface="文鼎中明簡" charset="0"/>
              </a:rPr>
              <a:t>“</a:t>
            </a:r>
            <a:r>
              <a:rPr lang="zh-TW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荷馬</a:t>
            </a:r>
            <a:r>
              <a:rPr lang="zh-TW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和</a:t>
            </a:r>
            <a:r>
              <a:rPr lang="zh-TW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海希奧德</a:t>
            </a:r>
            <a:r>
              <a:rPr lang="zh-TW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將人看為羞恥的和可責備的，都歸入諸神的屬性 ─ 偷竊、姦淫和彼此欺騙</a:t>
            </a:r>
            <a:r>
              <a:rPr lang="zh-TW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文鼎中明簡" charset="0"/>
                <a:cs typeface="文鼎中明簡" charset="0"/>
              </a:rPr>
              <a:t>…</a:t>
            </a:r>
            <a:r>
              <a:rPr lang="zh-TW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 (但是) 有一神在諸神和人類中是最偉大的，不像凡人的形體和思想</a:t>
            </a:r>
            <a:r>
              <a:rPr lang="zh-TW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文鼎中明簡" charset="0"/>
                <a:cs typeface="文鼎中明簡" charset="0"/>
              </a:rPr>
              <a:t>…</a:t>
            </a:r>
            <a:r>
              <a:rPr lang="zh-TW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祂全然看透、想透、聽見</a:t>
            </a:r>
            <a:r>
              <a:rPr lang="zh-TW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文鼎中明簡" charset="0"/>
                <a:cs typeface="文鼎中明簡" charset="0"/>
              </a:rPr>
              <a:t>…</a:t>
            </a:r>
            <a:r>
              <a:rPr lang="zh-TW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衪永不改變</a:t>
            </a:r>
            <a:r>
              <a:rPr lang="zh-TW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文鼎中明簡" charset="0"/>
                <a:cs typeface="文鼎中明簡" charset="0"/>
              </a:rPr>
              <a:t>…</a:t>
            </a:r>
            <a:r>
              <a:rPr lang="zh-TW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衪亳不廢力地以祂的思維管理萬事。</a:t>
            </a:r>
            <a:r>
              <a:rPr lang="zh-TW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Trebuchet MS" charset="0"/>
                <a:ea typeface="文鼎中明簡" charset="0"/>
                <a:cs typeface="文鼎中明簡" charset="0"/>
              </a:rPr>
              <a:t>”</a:t>
            </a:r>
            <a:endParaRPr lang="en-US" altLang="ja-JP">
              <a:latin typeface="文鼎中明簡" charset="0"/>
              <a:ea typeface="文鼎中明簡" charset="0"/>
              <a:cs typeface="文鼎中明簡" charset="0"/>
            </a:endParaRPr>
          </a:p>
          <a:p>
            <a:pPr algn="r"/>
            <a:r>
              <a:rPr lang="zh-TW" altLang="en-US" sz="2800">
                <a:latin typeface="文鼎中明簡" charset="0"/>
                <a:ea typeface="文鼎中明簡" charset="0"/>
                <a:cs typeface="文鼎中明簡" charset="0"/>
              </a:rPr>
              <a:t>色諾芬尼  (主前六世紀)  </a:t>
            </a:r>
            <a:endParaRPr lang="en-US" sz="2800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8458200" y="1381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文鼎中明簡" charset="0"/>
                <a:ea typeface="文鼎中明簡" charset="0"/>
                <a:cs typeface="文鼎中明簡" charset="0"/>
              </a:rPr>
              <a:t>161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1066800"/>
            <a:ext cx="3429000" cy="54864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001000" cy="762000"/>
          </a:xfrm>
        </p:spPr>
        <p:txBody>
          <a:bodyPr/>
          <a:lstStyle/>
          <a:p>
            <a:pPr eaLnBrk="1" hangingPunct="1"/>
            <a:r>
              <a:rPr lang="zh-TW" altLang="en-US" b="1">
                <a:latin typeface="文鼎中明簡" charset="0"/>
                <a:ea typeface="文鼎中明簡" charset="0"/>
                <a:cs typeface="文鼎中明簡" charset="0"/>
              </a:rPr>
              <a:t>由一個善良的神創造</a:t>
            </a:r>
            <a:r>
              <a:rPr lang="zh-TW" altLang="en-US">
                <a:latin typeface="文鼎中明簡" charset="0"/>
                <a:ea typeface="文鼎中明簡" charset="0"/>
                <a:cs typeface="文鼎中明簡" charset="0"/>
              </a:rPr>
              <a:t> </a:t>
            </a:r>
            <a:endParaRPr lang="en-US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657600" y="1143000"/>
            <a:ext cx="5486400" cy="53625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TW" sz="3600" b="1">
                <a:latin typeface="Tahoma" charset="0"/>
                <a:ea typeface="文鼎中明簡" charset="0"/>
                <a:cs typeface="文鼎中明簡" charset="0"/>
              </a:rPr>
              <a:t>“</a:t>
            </a:r>
            <a:r>
              <a:rPr lang="zh-TW" altLang="en-US" sz="3600" b="1">
                <a:latin typeface="文鼎中明簡" charset="0"/>
                <a:ea typeface="文鼎中明簡" charset="0"/>
                <a:cs typeface="文鼎中明簡" charset="0"/>
              </a:rPr>
              <a:t>讓我們道出為何這萬變宇宙的設計者如此設計。衪是良善，亳無嫉妒；既無嫉妒，衪期望萬物全然像衪。從人的智慧來說，這是萬變宇宙來源一個最合理的原則。</a:t>
            </a:r>
            <a:r>
              <a:rPr lang="zh-TW" altLang="en-US" sz="3600" b="1">
                <a:latin typeface="Tahoma" charset="0"/>
                <a:ea typeface="文鼎中明簡" charset="0"/>
                <a:cs typeface="文鼎中明簡" charset="0"/>
              </a:rPr>
              <a:t>”</a:t>
            </a:r>
            <a:endParaRPr lang="zh-TW" altLang="en-US" sz="3600" b="1">
              <a:latin typeface="文鼎中明簡" charset="0"/>
              <a:ea typeface="文鼎中明簡" charset="0"/>
              <a:cs typeface="文鼎中明簡" charset="0"/>
            </a:endParaRPr>
          </a:p>
          <a:p>
            <a:pPr>
              <a:lnSpc>
                <a:spcPct val="120000"/>
              </a:lnSpc>
            </a:pPr>
            <a:endParaRPr lang="en-US" sz="3600" b="1"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69875" y="6037263"/>
            <a:ext cx="3155950" cy="5191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zh-TW" altLang="en-US" sz="2200">
                <a:solidFill>
                  <a:srgbClr val="EBFF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柏拉圖 (主前429-380)</a:t>
            </a:r>
            <a:r>
              <a:rPr lang="zh-TW" altLang="en-US" sz="2800">
                <a:solidFill>
                  <a:srgbClr val="EBFF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文鼎中明簡" charset="0"/>
                <a:ea typeface="文鼎中明簡" charset="0"/>
                <a:cs typeface="文鼎中明簡" charset="0"/>
              </a:rPr>
              <a:t> </a:t>
            </a:r>
            <a:endParaRPr lang="en-US" sz="2800">
              <a:solidFill>
                <a:srgbClr val="EBFF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鼎中明簡" charset="0"/>
              <a:ea typeface="文鼎中明簡" charset="0"/>
              <a:cs typeface="文鼎中明簡" charset="0"/>
            </a:endParaRPr>
          </a:p>
        </p:txBody>
      </p:sp>
      <p:pic>
        <p:nvPicPr>
          <p:cNvPr id="36869" name="Picture 6" descr="Plat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38" y="1143000"/>
            <a:ext cx="3255962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8458200" y="138113"/>
            <a:ext cx="636588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latin typeface="文鼎中明簡" charset="0"/>
                <a:ea typeface="文鼎中明簡" charset="0"/>
                <a:cs typeface="文鼎中明簡" charset="0"/>
              </a:rPr>
              <a:t>162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 descr="Our Sun Logo"/>
          <p:cNvPicPr>
            <a:picLocks noChangeAspect="1" noChangeArrowheads="1"/>
          </p:cNvPicPr>
          <p:nvPr/>
        </p:nvPicPr>
        <p:blipFill>
          <a:blip r:embed="rId2" cstate="screen">
            <a:lum bright="-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02" b="8846"/>
          <a:stretch>
            <a:fillRect/>
          </a:stretch>
        </p:blipFill>
        <p:spPr bwMode="auto">
          <a:xfrm>
            <a:off x="0" y="0"/>
            <a:ext cx="845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13592" dir="9206097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/>
            <a:r>
              <a:rPr lang="zh-TW" altLang="en-US" sz="48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唯有愚頑人才是無神論者</a:t>
            </a:r>
            <a:r>
              <a:rPr lang="zh-TW" altLang="en-US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 </a:t>
            </a:r>
            <a:endParaRPr lang="en-US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33400" y="1905000"/>
            <a:ext cx="8153400" cy="4410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TW" altLang="en-US" sz="4000" b="1">
                <a:solidFill>
                  <a:schemeClr val="bg1"/>
                </a:solidFill>
                <a:latin typeface="Times New Roman" charset="0"/>
                <a:ea typeface="文鼎中明簡" charset="0"/>
                <a:cs typeface="文鼎中明簡" charset="0"/>
              </a:rPr>
              <a:t>“</a:t>
            </a:r>
            <a:r>
              <a:rPr lang="zh-TW" altLang="en-US" sz="40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愚頑人心裡說：</a:t>
            </a:r>
          </a:p>
          <a:p>
            <a:pPr algn="ctr">
              <a:lnSpc>
                <a:spcPct val="120000"/>
              </a:lnSpc>
            </a:pPr>
            <a:r>
              <a:rPr lang="zh-TW" altLang="en-US" sz="40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沒有神。</a:t>
            </a:r>
          </a:p>
          <a:p>
            <a:pPr algn="ctr">
              <a:lnSpc>
                <a:spcPct val="120000"/>
              </a:lnSpc>
            </a:pPr>
            <a:r>
              <a:rPr lang="zh-TW" altLang="en-US" sz="40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他們都是邪惡，行了可憎惡的事；沒有一個人行善。 </a:t>
            </a:r>
            <a:r>
              <a:rPr lang="zh-TW" altLang="en-US" sz="4000" b="1">
                <a:solidFill>
                  <a:schemeClr val="bg1"/>
                </a:solidFill>
                <a:ea typeface="文鼎中明簡" charset="0"/>
                <a:cs typeface="文鼎中明簡" charset="0"/>
              </a:rPr>
              <a:t>”</a:t>
            </a:r>
            <a:endParaRPr lang="zh-TW" altLang="en-US" sz="4000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  <a:p>
            <a:pPr algn="ctr">
              <a:lnSpc>
                <a:spcPct val="120000"/>
              </a:lnSpc>
            </a:pPr>
            <a:endParaRPr lang="zh-TW" altLang="en-US" sz="4000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  <a:p>
            <a:pPr algn="ctr">
              <a:lnSpc>
                <a:spcPct val="120000"/>
              </a:lnSpc>
            </a:pPr>
            <a:r>
              <a:rPr lang="zh-TW" altLang="en-US" sz="3600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詩篇 14:1 (和合本)</a:t>
            </a:r>
            <a:endParaRPr lang="en-US" sz="3600" b="1">
              <a:solidFill>
                <a:schemeClr val="bg1"/>
              </a:solidFill>
              <a:latin typeface="文鼎中明簡" charset="0"/>
              <a:ea typeface="文鼎中明簡" charset="0"/>
              <a:cs typeface="文鼎中明簡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458200" y="138113"/>
            <a:ext cx="636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文鼎中明簡" charset="0"/>
                <a:ea typeface="文鼎中明簡" charset="0"/>
                <a:cs typeface="文鼎中明簡" charset="0"/>
              </a:rPr>
              <a:t>162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Rose">
  <a:themeElements>
    <a:clrScheme name="Rose 1">
      <a:dk1>
        <a:srgbClr val="000000"/>
      </a:dk1>
      <a:lt1>
        <a:srgbClr val="F6C93A"/>
      </a:lt1>
      <a:dk2>
        <a:srgbClr val="000000"/>
      </a:dk2>
      <a:lt2>
        <a:srgbClr val="3E3E5C"/>
      </a:lt2>
      <a:accent1>
        <a:srgbClr val="60597B"/>
      </a:accent1>
      <a:accent2>
        <a:srgbClr val="6666FF"/>
      </a:accent2>
      <a:accent3>
        <a:srgbClr val="FAE1AE"/>
      </a:accent3>
      <a:accent4>
        <a:srgbClr val="000000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Ros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Rose 1">
        <a:dk1>
          <a:srgbClr val="000000"/>
        </a:dk1>
        <a:lt1>
          <a:srgbClr val="F6C93A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AE1AE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e 2">
        <a:dk1>
          <a:srgbClr val="000000"/>
        </a:dk1>
        <a:lt1>
          <a:srgbClr val="F6C93A"/>
        </a:lt1>
        <a:dk2>
          <a:srgbClr val="000000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FAE1AE"/>
        </a:accent3>
        <a:accent4>
          <a:srgbClr val="000000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se 3">
        <a:dk1>
          <a:srgbClr val="000000"/>
        </a:dk1>
        <a:lt1>
          <a:srgbClr val="F6C93A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AE1AE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upernova">
  <a:themeElements>
    <a:clrScheme name="Supernova 1">
      <a:dk1>
        <a:srgbClr val="000000"/>
      </a:dk1>
      <a:lt1>
        <a:srgbClr val="ACB88F"/>
      </a:lt1>
      <a:dk2>
        <a:srgbClr val="000000"/>
      </a:dk2>
      <a:lt2>
        <a:srgbClr val="777777"/>
      </a:lt2>
      <a:accent1>
        <a:srgbClr val="909082"/>
      </a:accent1>
      <a:accent2>
        <a:srgbClr val="809EA8"/>
      </a:accent2>
      <a:accent3>
        <a:srgbClr val="D2D8C6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Supernova">
      <a:majorFont>
        <a:latin typeface="Times New Roman"/>
        <a:ea typeface="ヒラギノ角ゴ Pro W3"/>
        <a:cs typeface="ヒラギノ角ゴ Pro W3"/>
      </a:majorFont>
      <a:minorFont>
        <a:latin typeface="Times New Roman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Supernova 1">
        <a:dk1>
          <a:srgbClr val="000000"/>
        </a:dk1>
        <a:lt1>
          <a:srgbClr val="ACB88F"/>
        </a:lt1>
        <a:dk2>
          <a:srgbClr val="00000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D2D8C6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nova 2">
        <a:dk1>
          <a:srgbClr val="000000"/>
        </a:dk1>
        <a:lt1>
          <a:srgbClr val="ACB88F"/>
        </a:lt1>
        <a:dk2>
          <a:srgbClr val="00000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D2D8C6"/>
        </a:accent3>
        <a:accent4>
          <a:srgbClr val="000000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ube">
  <a:themeElements>
    <a:clrScheme name="Tube 2">
      <a:dk1>
        <a:srgbClr val="003366"/>
      </a:dk1>
      <a:lt1>
        <a:srgbClr val="FFC118"/>
      </a:lt1>
      <a:dk2>
        <a:srgbClr val="C1080A"/>
      </a:dk2>
      <a:lt2>
        <a:srgbClr val="FFC118"/>
      </a:lt2>
      <a:accent1>
        <a:srgbClr val="3366CC"/>
      </a:accent1>
      <a:accent2>
        <a:srgbClr val="00B000"/>
      </a:accent2>
      <a:accent3>
        <a:srgbClr val="DDAAAA"/>
      </a:accent3>
      <a:accent4>
        <a:srgbClr val="DAA413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Tub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Tube 1">
        <a:dk1>
          <a:srgbClr val="5C1F00"/>
        </a:dk1>
        <a:lt1>
          <a:srgbClr val="FFC118"/>
        </a:lt1>
        <a:dk2>
          <a:srgbClr val="C1080A"/>
        </a:dk2>
        <a:lt2>
          <a:srgbClr val="FFC118"/>
        </a:lt2>
        <a:accent1>
          <a:srgbClr val="800000"/>
        </a:accent1>
        <a:accent2>
          <a:srgbClr val="BE7960"/>
        </a:accent2>
        <a:accent3>
          <a:srgbClr val="DDAAAA"/>
        </a:accent3>
        <a:accent4>
          <a:srgbClr val="DAA413"/>
        </a:accent4>
        <a:accent5>
          <a:srgbClr val="C0AA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be 2">
        <a:dk1>
          <a:srgbClr val="003366"/>
        </a:dk1>
        <a:lt1>
          <a:srgbClr val="FFC118"/>
        </a:lt1>
        <a:dk2>
          <a:srgbClr val="C1080A"/>
        </a:dk2>
        <a:lt2>
          <a:srgbClr val="FFC118"/>
        </a:lt2>
        <a:accent1>
          <a:srgbClr val="3366CC"/>
        </a:accent1>
        <a:accent2>
          <a:srgbClr val="00B000"/>
        </a:accent2>
        <a:accent3>
          <a:srgbClr val="DDAAAA"/>
        </a:accent3>
        <a:accent4>
          <a:srgbClr val="DAA413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aramond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rumple">
  <a:themeElements>
    <a:clrScheme name="Crumple 1">
      <a:dk1>
        <a:srgbClr val="808080"/>
      </a:dk1>
      <a:lt1>
        <a:srgbClr val="FFFF66"/>
      </a:lt1>
      <a:dk2>
        <a:srgbClr val="A11F1C"/>
      </a:dk2>
      <a:lt2>
        <a:srgbClr val="FFFF66"/>
      </a:lt2>
      <a:accent1>
        <a:srgbClr val="004080"/>
      </a:accent1>
      <a:accent2>
        <a:srgbClr val="408000"/>
      </a:accent2>
      <a:accent3>
        <a:srgbClr val="CDABAB"/>
      </a:accent3>
      <a:accent4>
        <a:srgbClr val="DADA56"/>
      </a:accent4>
      <a:accent5>
        <a:srgbClr val="AAAFC0"/>
      </a:accent5>
      <a:accent6>
        <a:srgbClr val="397300"/>
      </a:accent6>
      <a:hlink>
        <a:srgbClr val="DC6E00"/>
      </a:hlink>
      <a:folHlink>
        <a:srgbClr val="800080"/>
      </a:folHlink>
    </a:clrScheme>
    <a:fontScheme name="Crumple">
      <a:majorFont>
        <a:latin typeface="Trebuchet MS"/>
        <a:ea typeface="Osaka"/>
        <a:cs typeface="Osaka"/>
      </a:majorFont>
      <a:minorFont>
        <a:latin typeface="Trebuchet M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Crumple 1">
        <a:dk1>
          <a:srgbClr val="808080"/>
        </a:dk1>
        <a:lt1>
          <a:srgbClr val="FFFF66"/>
        </a:lt1>
        <a:dk2>
          <a:srgbClr val="A11F1C"/>
        </a:dk2>
        <a:lt2>
          <a:srgbClr val="FFFF66"/>
        </a:lt2>
        <a:accent1>
          <a:srgbClr val="004080"/>
        </a:accent1>
        <a:accent2>
          <a:srgbClr val="408000"/>
        </a:accent2>
        <a:accent3>
          <a:srgbClr val="CDABAB"/>
        </a:accent3>
        <a:accent4>
          <a:srgbClr val="DADA56"/>
        </a:accent4>
        <a:accent5>
          <a:srgbClr val="AAAFC0"/>
        </a:accent5>
        <a:accent6>
          <a:srgbClr val="397300"/>
        </a:accent6>
        <a:hlink>
          <a:srgbClr val="DC6E00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roplet">
  <a:themeElements>
    <a:clrScheme name="Droplet 1">
      <a:dk1>
        <a:srgbClr val="336699"/>
      </a:dk1>
      <a:lt1>
        <a:srgbClr val="FFFFFF"/>
      </a:lt1>
      <a:dk2>
        <a:srgbClr val="08101A"/>
      </a:dk2>
      <a:lt2>
        <a:srgbClr val="FFFFFF"/>
      </a:lt2>
      <a:accent1>
        <a:srgbClr val="003399"/>
      </a:accent1>
      <a:accent2>
        <a:srgbClr val="468A4B"/>
      </a:accent2>
      <a:accent3>
        <a:srgbClr val="AAAAAB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roplet">
      <a:majorFont>
        <a:latin typeface="Trebuchet MS"/>
        <a:ea typeface="ヒラギノ角ゴ Pro W3"/>
        <a:cs typeface="ヒラギノ角ゴ Pro W3"/>
      </a:majorFont>
      <a:minorFont>
        <a:latin typeface="Trebuchet MS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Droplet 1">
        <a:dk1>
          <a:srgbClr val="336699"/>
        </a:dk1>
        <a:lt1>
          <a:srgbClr val="FFFFFF"/>
        </a:lt1>
        <a:dk2>
          <a:srgbClr val="08101A"/>
        </a:dk2>
        <a:lt2>
          <a:srgbClr val="FFFFFF"/>
        </a:lt2>
        <a:accent1>
          <a:srgbClr val="003399"/>
        </a:accent1>
        <a:accent2>
          <a:srgbClr val="468A4B"/>
        </a:accent2>
        <a:accent3>
          <a:srgbClr val="AAAAAB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roplet 2">
        <a:dk1>
          <a:srgbClr val="3E3E5C"/>
        </a:dk1>
        <a:lt1>
          <a:srgbClr val="FFFFFF"/>
        </a:lt1>
        <a:dk2>
          <a:srgbClr val="08101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AAAAB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Lens">
  <a:themeElements>
    <a:clrScheme name="Lens 1">
      <a:dk1>
        <a:srgbClr val="3E3E5C"/>
      </a:dk1>
      <a:lt1>
        <a:srgbClr val="FFFFFF"/>
      </a:lt1>
      <a:dk2>
        <a:srgbClr val="787749"/>
      </a:dk2>
      <a:lt2>
        <a:srgbClr val="FFFFFF"/>
      </a:lt2>
      <a:accent1>
        <a:srgbClr val="60597B"/>
      </a:accent1>
      <a:accent2>
        <a:srgbClr val="6666FF"/>
      </a:accent2>
      <a:accent3>
        <a:srgbClr val="BEBDB1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Lens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Lens 1">
        <a:dk1>
          <a:srgbClr val="3E3E5C"/>
        </a:dk1>
        <a:lt1>
          <a:srgbClr val="FFFFFF"/>
        </a:lt1>
        <a:dk2>
          <a:srgbClr val="78774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EBDB1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ns 2">
        <a:dk1>
          <a:srgbClr val="777777"/>
        </a:dk1>
        <a:lt1>
          <a:srgbClr val="FFFFFF"/>
        </a:lt1>
        <a:dk2>
          <a:srgbClr val="787749"/>
        </a:dk2>
        <a:lt2>
          <a:srgbClr val="FFFFFF"/>
        </a:lt2>
        <a:accent1>
          <a:srgbClr val="909082"/>
        </a:accent1>
        <a:accent2>
          <a:srgbClr val="809EA8"/>
        </a:accent2>
        <a:accent3>
          <a:srgbClr val="BEBDB1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ond">
  <a:themeElements>
    <a:clrScheme name="Pond 1">
      <a:dk1>
        <a:srgbClr val="000000"/>
      </a:dk1>
      <a:lt1>
        <a:srgbClr val="E1F3BC"/>
      </a:lt1>
      <a:dk2>
        <a:srgbClr val="000C44"/>
      </a:dk2>
      <a:lt2>
        <a:srgbClr val="969696"/>
      </a:lt2>
      <a:accent1>
        <a:srgbClr val="7BD163"/>
      </a:accent1>
      <a:accent2>
        <a:srgbClr val="8EC4F9"/>
      </a:accent2>
      <a:accent3>
        <a:srgbClr val="EEF8DA"/>
      </a:accent3>
      <a:accent4>
        <a:srgbClr val="000000"/>
      </a:accent4>
      <a:accent5>
        <a:srgbClr val="BFE5B7"/>
      </a:accent5>
      <a:accent6>
        <a:srgbClr val="80B1E2"/>
      </a:accent6>
      <a:hlink>
        <a:srgbClr val="779AB6"/>
      </a:hlink>
      <a:folHlink>
        <a:srgbClr val="107D4B"/>
      </a:folHlink>
    </a:clrScheme>
    <a:fontScheme name="Pon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aramond" charset="0"/>
            <a:ea typeface="ＭＳ Ｐゴシック" charset="0"/>
          </a:defRPr>
        </a:defPPr>
      </a:lstStyle>
    </a:lnDef>
  </a:objectDefaults>
  <a:extraClrSchemeLst>
    <a:extraClrScheme>
      <a:clrScheme name="Pond 1">
        <a:dk1>
          <a:srgbClr val="000000"/>
        </a:dk1>
        <a:lt1>
          <a:srgbClr val="E1F3BC"/>
        </a:lt1>
        <a:dk2>
          <a:srgbClr val="000C44"/>
        </a:dk2>
        <a:lt2>
          <a:srgbClr val="969696"/>
        </a:lt2>
        <a:accent1>
          <a:srgbClr val="7BD163"/>
        </a:accent1>
        <a:accent2>
          <a:srgbClr val="8EC4F9"/>
        </a:accent2>
        <a:accent3>
          <a:srgbClr val="EEF8DA"/>
        </a:accent3>
        <a:accent4>
          <a:srgbClr val="000000"/>
        </a:accent4>
        <a:accent5>
          <a:srgbClr val="BFE5B7"/>
        </a:accent5>
        <a:accent6>
          <a:srgbClr val="80B1E2"/>
        </a:accent6>
        <a:hlink>
          <a:srgbClr val="779AB6"/>
        </a:hlink>
        <a:folHlink>
          <a:srgbClr val="107D4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2004:Templates:Presentations:Designs:Tube</Template>
  <TotalTime>2318</TotalTime>
  <Words>1367</Words>
  <Application>Microsoft Macintosh PowerPoint</Application>
  <PresentationFormat>On-screen Show (4:3)</PresentationFormat>
  <Paragraphs>314</Paragraphs>
  <Slides>35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2" baseType="lpstr">
      <vt:lpstr>Stream</vt:lpstr>
      <vt:lpstr>Slit</vt:lpstr>
      <vt:lpstr>1_Default Design</vt:lpstr>
      <vt:lpstr>Default Design</vt:lpstr>
      <vt:lpstr>Crumple</vt:lpstr>
      <vt:lpstr>Droplet</vt:lpstr>
      <vt:lpstr>Lens</vt:lpstr>
      <vt:lpstr>Northern Lights</vt:lpstr>
      <vt:lpstr>Pond</vt:lpstr>
      <vt:lpstr>Rose</vt:lpstr>
      <vt:lpstr>Supernova</vt:lpstr>
      <vt:lpstr>Tube</vt:lpstr>
      <vt:lpstr>Orbit</vt:lpstr>
      <vt:lpstr>20_Default Design</vt:lpstr>
      <vt:lpstr>2_Default Design</vt:lpstr>
      <vt:lpstr>Document</vt:lpstr>
      <vt:lpstr>Picture</vt:lpstr>
      <vt:lpstr>一 神 論</vt:lpstr>
      <vt:lpstr>多神論： </vt:lpstr>
      <vt:lpstr>一致相信由一神創造 </vt:lpstr>
      <vt:lpstr>羅馬書 1:20 </vt:lpstr>
      <vt:lpstr>對神的認知是天賦的  (在宣教以先) </vt:lpstr>
      <vt:lpstr>希臘文化的一神論 </vt:lpstr>
      <vt:lpstr>高一層次… </vt:lpstr>
      <vt:lpstr>由一個善良的神創造 </vt:lpstr>
      <vt:lpstr>唯有愚頑人才是無神論者 </vt:lpstr>
      <vt:lpstr>最早寫及進化論者 </vt:lpstr>
      <vt:lpstr>有影響力的至高諸神 </vt:lpstr>
      <vt:lpstr>有影響力的至高諸神</vt:lpstr>
      <vt:lpstr>外邦的神明 </vt:lpstr>
      <vt:lpstr>何等大的分別！ </vt:lpstr>
      <vt:lpstr>個人對神的觀點影響 他對獻祭、道德和使命的看法 </vt:lpstr>
      <vt:lpstr>猶太人的恭聽篇</vt:lpstr>
      <vt:lpstr>回教的每日宣告 </vt:lpstr>
      <vt:lpstr>总结基督教</vt:lpstr>
      <vt:lpstr>比較聖經和其他宗教的聖言… </vt:lpstr>
      <vt:lpstr>愛德華吉本  講及可蘭經 </vt:lpstr>
      <vt:lpstr>愛德華吉本  講及可蘭經 </vt:lpstr>
      <vt:lpstr>可蘭經的 開端 </vt:lpstr>
      <vt:lpstr>PowerPoint Presentation</vt:lpstr>
      <vt:lpstr>所有的一神論並非一樣…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如何在教會裡 應用以色列的特點？ </vt:lpstr>
      <vt:lpstr>Black</vt:lpstr>
      <vt:lpstr>旧约全书背景链接地址 BibleStudyDownloads.org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Monotheism</dc:title>
  <dc:creator>Stephen</dc:creator>
  <cp:lastModifiedBy>Rick Griffith</cp:lastModifiedBy>
  <cp:revision>165</cp:revision>
  <dcterms:created xsi:type="dcterms:W3CDTF">2003-10-22T12:40:35Z</dcterms:created>
  <dcterms:modified xsi:type="dcterms:W3CDTF">2017-04-29T10:31:05Z</dcterms:modified>
</cp:coreProperties>
</file>