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bin" ContentType="audio/unknown"/>
  <Override PartName="/ppt/media/audio2.bin" ContentType="audio/unknown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95" r:id="rId2"/>
    <p:sldMasterId id="2147483694" r:id="rId3"/>
    <p:sldMasterId id="2147483651" r:id="rId4"/>
    <p:sldMasterId id="2147483654" r:id="rId5"/>
    <p:sldMasterId id="2147483658" r:id="rId6"/>
    <p:sldMasterId id="2147483662" r:id="rId7"/>
    <p:sldMasterId id="2147483666" r:id="rId8"/>
    <p:sldMasterId id="2147483676" r:id="rId9"/>
    <p:sldMasterId id="2147483688" r:id="rId10"/>
    <p:sldMasterId id="2147483692" r:id="rId11"/>
    <p:sldMasterId id="2147483697" r:id="rId12"/>
    <p:sldMasterId id="2147483962" r:id="rId13"/>
    <p:sldMasterId id="2147483974" r:id="rId14"/>
    <p:sldMasterId id="2147483986" r:id="rId15"/>
  </p:sldMasterIdLst>
  <p:notesMasterIdLst>
    <p:notesMasterId r:id="rId51"/>
  </p:notesMasterIdLst>
  <p:sldIdLst>
    <p:sldId id="256" r:id="rId16"/>
    <p:sldId id="260" r:id="rId17"/>
    <p:sldId id="268" r:id="rId18"/>
    <p:sldId id="267" r:id="rId19"/>
    <p:sldId id="266" r:id="rId20"/>
    <p:sldId id="269" r:id="rId21"/>
    <p:sldId id="270" r:id="rId22"/>
    <p:sldId id="271" r:id="rId23"/>
    <p:sldId id="261" r:id="rId24"/>
    <p:sldId id="272" r:id="rId25"/>
    <p:sldId id="259" r:id="rId26"/>
    <p:sldId id="258" r:id="rId27"/>
    <p:sldId id="262" r:id="rId28"/>
    <p:sldId id="265" r:id="rId29"/>
    <p:sldId id="289" r:id="rId30"/>
    <p:sldId id="275" r:id="rId31"/>
    <p:sldId id="274" r:id="rId32"/>
    <p:sldId id="293" r:id="rId33"/>
    <p:sldId id="277" r:id="rId34"/>
    <p:sldId id="278" r:id="rId35"/>
    <p:sldId id="279" r:id="rId36"/>
    <p:sldId id="276" r:id="rId37"/>
    <p:sldId id="273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90" r:id="rId47"/>
    <p:sldId id="257" r:id="rId48"/>
    <p:sldId id="291" r:id="rId49"/>
    <p:sldId id="292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FF"/>
    <a:srgbClr val="000000"/>
    <a:srgbClr val="EBFFF0"/>
    <a:srgbClr val="045500"/>
    <a:srgbClr val="CC0099"/>
    <a:srgbClr val="EC210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50" Type="http://schemas.openxmlformats.org/officeDocument/2006/relationships/slide" Target="slides/slide35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FF787D5-2EA4-524B-8AE8-C07E19FD0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45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0C4C69-AD22-4441-9090-BA6AFD187B83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B757EF-E216-CD45-B39F-6049B98CA213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9557BD-44F2-A140-8972-C156D9B4D342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D67DB4-344C-5C4B-86E4-E29A9A9570D7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622CD0-9B2E-9A4A-98DF-C65C43B866AE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800" smtClean="0">
                <a:cs typeface="+mn-cs"/>
              </a:rPr>
              <a:t>Imad Shehadeh, </a:t>
            </a:r>
            <a:r>
              <a:rPr lang="ja-JP" altLang="en-US" sz="1800" smtClean="0">
                <a:latin typeface="Arial"/>
                <a:cs typeface="+mn-cs"/>
              </a:rPr>
              <a:t>“</a:t>
            </a:r>
            <a:r>
              <a:rPr lang="en-US" sz="1800" smtClean="0">
                <a:cs typeface="+mn-cs"/>
              </a:rPr>
              <a:t>The Predicament of Islamic Monotheism,</a:t>
            </a:r>
            <a:r>
              <a:rPr lang="ja-JP" altLang="en-US" sz="1800" smtClean="0">
                <a:latin typeface="Arial"/>
                <a:cs typeface="+mn-cs"/>
              </a:rPr>
              <a:t>”</a:t>
            </a:r>
            <a:r>
              <a:rPr lang="en-US" sz="1800" smtClean="0">
                <a:cs typeface="+mn-cs"/>
              </a:rPr>
              <a:t> Bibliotheca Sacra 161 (April-June 2004): 162.</a:t>
            </a: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33560C-94EE-7241-A2E9-576614604F92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ECAC60-235E-7F48-BA11-E13B62CFB967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A47225-06CD-434F-8CE0-9802D7472B3F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2A0E6A-2742-F244-845D-13F2701E1540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6CDA6C-2ADA-6D42-AA27-1851CEFFE3A5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03DDDE-95C6-3147-A92E-BBBC9A449D91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2DA151-B67F-A240-A876-F864CC11E0E6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9A2514-3E27-8B46-844D-63E923091A37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46F33E-ED04-6540-B602-F79C4F713450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93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E7B500-7DE9-6F4A-B5BA-69E5C9DE8C5E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384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35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OT</a:t>
            </a:r>
            <a:r>
              <a:rPr lang="en-US" baseline="0" dirty="0" smtClean="0">
                <a:latin typeface="Arial" charset="0"/>
              </a:rPr>
              <a:t> Backgrounds </a:t>
            </a:r>
            <a:r>
              <a:rPr lang="en-US" dirty="0" smtClean="0">
                <a:latin typeface="Arial" charset="0"/>
              </a:rPr>
              <a:t>link address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AD45F-8D87-D94E-859D-4D6B757FD8A5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Times New Roman" charset="0"/>
                <a:cs typeface="+mn-cs"/>
              </a:rPr>
              <a:t>Lao-Tzu, Tao-te-ching.  Tr. Léon Wieger.  English version by Derek Bryce (Lampeter, UK: Llanerch Pub., 1991), 13; cited by Bill Cooper, After the Flood (Chichester, England: New Wine Press, 1995), 16.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B0CDC7-A371-5C45-B41F-DB6021DB6B19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Times New Roman" charset="0"/>
                <a:cs typeface="+mn-cs"/>
              </a:rPr>
              <a:t>Hesiod.  Theogony, tr. Norman Brown (New York: Bobbs-Merrill, 1953), 15; cited by </a:t>
            </a:r>
            <a:r>
              <a:rPr lang="en-US" smtClean="0">
                <a:latin typeface="Times" charset="0"/>
                <a:cs typeface="+mn-cs"/>
              </a:rPr>
              <a:t>Bill Cooper, </a:t>
            </a:r>
            <a:r>
              <a:rPr lang="en-US" i="1" smtClean="0">
                <a:latin typeface="Times" charset="0"/>
                <a:cs typeface="+mn-cs"/>
              </a:rPr>
              <a:t>After the Flood</a:t>
            </a:r>
            <a:r>
              <a:rPr lang="en-US" smtClean="0">
                <a:latin typeface="Times" charset="0"/>
                <a:cs typeface="+mn-cs"/>
              </a:rPr>
              <a:t> (Chichester, England: New Wine Press, 1995), </a:t>
            </a:r>
            <a:r>
              <a:rPr lang="en-US" smtClean="0">
                <a:latin typeface="Times New Roman" charset="0"/>
                <a:cs typeface="+mn-cs"/>
              </a:rPr>
              <a:t>19.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8A662F-F623-CB41-B31C-3CDD4AD0475B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Times New Roman" charset="0"/>
                <a:cs typeface="+mn-cs"/>
              </a:rPr>
              <a:t>Jonathan Barnes, Early Greek Philosophy (Harmondsworth, England: Penguin Classics, 1987), 95-97; cited by Cooper, 19.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02D654-F03E-0142-8C1C-74CA4FD04815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Times New Roman" charset="0"/>
                <a:cs typeface="+mn-cs"/>
              </a:rPr>
              <a:t>Plato, Timaeus and Criteas, tr. Desmond Lee (Harmondsworth, England: Penguin Classics, 1965), 42; cited by Cooper, 20.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28FCCA-8A25-7B40-B478-7895884A155E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Times" charset="0"/>
                <a:cs typeface="+mn-cs"/>
              </a:rPr>
              <a:t>Jonathan Barnes, </a:t>
            </a:r>
            <a:r>
              <a:rPr lang="en-US" i="1" smtClean="0">
                <a:latin typeface="Times" charset="0"/>
                <a:cs typeface="+mn-cs"/>
              </a:rPr>
              <a:t>Early Greek Philosophy</a:t>
            </a:r>
            <a:r>
              <a:rPr lang="en-US" smtClean="0">
                <a:latin typeface="Times" charset="0"/>
                <a:cs typeface="+mn-cs"/>
              </a:rPr>
              <a:t> (Harmondsworth, England: Penguin Classics, 1987), 73; cited by Bill Cooper, </a:t>
            </a:r>
            <a:r>
              <a:rPr lang="en-US" i="1" smtClean="0">
                <a:latin typeface="Times" charset="0"/>
                <a:cs typeface="+mn-cs"/>
              </a:rPr>
              <a:t>After the Flood</a:t>
            </a:r>
            <a:r>
              <a:rPr lang="en-US" smtClean="0">
                <a:latin typeface="Times" charset="0"/>
                <a:cs typeface="+mn-cs"/>
              </a:rPr>
              <a:t> (Chichester, England: New Wine Press, 1995), 21.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CDD72-AFB7-974D-B59F-96877E212A3C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A6F71-5C40-C44B-8722-76CA0420817F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6.jpe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e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2.jpe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1027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1028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9" name="Freeform 1029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" name="Freeform 1030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1" name="Freeform 1031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032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" name="Freeform 1033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7" name="Freeform 1034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31" name="Rectangle 10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32" name="Rectangle 10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03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03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A56DDE-14E4-1A4B-9FAA-5C0B8AE97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38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EC0F8-DABC-D74B-AC62-F47670445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505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92BA2-5407-B34E-A7A1-447EB29DC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652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457200"/>
            <a:ext cx="19240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457200"/>
            <a:ext cx="56197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A11CA-38DE-3A44-9716-791BB5632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290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57E1C-6654-964C-8991-A2C5A7B2A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011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4BD30-CB93-E143-B866-47F8B84C4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823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35C6E-C4D7-0B45-97BF-26845E113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181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B3091-1705-A94F-9513-FA3BDF783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473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07B2D-36E9-F74D-90B9-81BB25FBA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698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1B832-6540-1541-B246-4E33801AA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474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8691C-411E-CD43-9415-90CFA518B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415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EC91A-B7A5-904A-BCDF-726D7521C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11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74558-5957-8547-9A85-D376D8358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282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BFFC9-EA16-BB4C-80BE-A7F5589AC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680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E306C-191A-1245-BF92-003A1FCB0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031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9E10-6E84-2E4B-A685-E4E00EDA8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69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1752600"/>
            <a:ext cx="6781800" cy="167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3733800"/>
            <a:ext cx="6781800" cy="1371600"/>
          </a:xfrm>
        </p:spPr>
        <p:txBody>
          <a:bodyPr/>
          <a:lstStyle>
            <a:lvl1pPr marL="0" indent="0" algn="r">
              <a:buFont typeface="Wingdings" charset="0"/>
              <a:buNone/>
              <a:defRPr i="1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D5B2B-07A2-C244-B107-B40CB7A02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942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CA065-B6C2-334E-9A36-00901E8D3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607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BB486-74A6-AE46-8EF5-144F7F2EE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7786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19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981200"/>
            <a:ext cx="3619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3A3B2-1FBE-D543-BB80-D4782E2B7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609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C4A88-4773-F740-A3C9-734D1899B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247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FFAD2-B188-1843-90C1-B86CBBD11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787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0D1D4-4253-1848-90AB-CB7068033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42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07710-5143-1C48-A48B-368606B3E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99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C66C-6EAB-6545-8791-1C3ACDAD0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931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21E92-2CD5-F44D-B6C6-716B158D2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760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510BA-3401-7D44-8C87-F47699C53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231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81000"/>
            <a:ext cx="18478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81000"/>
            <a:ext cx="53911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B3C10-EDEF-CB45-BE2B-3DFF502BC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515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46313" y="1903413"/>
            <a:ext cx="4648200" cy="30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5257800"/>
            <a:ext cx="6553200" cy="762000"/>
          </a:xfrm>
        </p:spPr>
        <p:txBody>
          <a:bodyPr/>
          <a:lstStyle>
            <a:lvl1pPr marL="0" indent="0" algn="ctr">
              <a:buFont typeface="Trebuchet MS" charset="0"/>
              <a:buNone/>
              <a:defRPr sz="2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85279C-4E46-AA43-AEF9-68FF8E077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658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0256E-24C1-CD4E-9018-FAD000A55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351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1114D-9E94-1940-9879-F65BDFA4E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657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413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8E9AF-FACA-F840-9B2E-9FBF2A7A7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483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8FAC0-1015-EA4A-8776-BF4EAABED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465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60AE2-46AF-3D43-B304-59464459D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72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0533" name="Rectangle 10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50537" name="Rectangle 103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834246-086B-1F4F-810A-B0B65DBA9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5418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FC520-E848-E043-B0BE-13B907D6A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434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370D2-6FB1-7C4E-AE7F-00FF0A925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847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60232-E6C7-194A-A80C-103909173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159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47A53-B09A-A84F-B2F5-31723CA3E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939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13" y="6096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0413" y="609600"/>
            <a:ext cx="5562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54A13-824E-A342-BEA7-6B2D8428D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27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57396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35845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13947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60439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16552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3804E-2945-C24F-BE43-917304D1F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4904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09270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4422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05527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60181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7345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4918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063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388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449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65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52BD0-F581-BF48-B07D-5FB3FF40F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1006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9205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670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4749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60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285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315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051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13E2D-A192-AA41-8627-75EEA4CE64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9864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FC20B-16C7-9242-9C87-3B2AB9A17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6928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B2AAA-2860-9A42-9372-57711C02D0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21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BF751-4AB9-9542-9DA4-5A124F412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323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A4BE5-1431-504C-8A4D-E80E3111CD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1474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50497-7AD8-3A47-8886-C35B031173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565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BCDD4-9A7B-964D-A4BD-0F6D7A77B9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1890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A0A09-8698-0E4D-BEED-4FEEDFFC7A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4056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F6E2C-B6BD-9E4D-99DB-9C0E036CB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0293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C41B2-A73E-C040-B5DD-0A1BCB7C84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461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5680F-694A-0F43-BA27-ADB0A5E0D6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11013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5153F-58CA-1847-A933-587EC56718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92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B77E7-46A5-DD44-943C-F0E324C1F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8471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56946-EB71-6649-907E-AFC167DFD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7953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39085-D04A-7945-A8BC-5E6C89708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6219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2FE48-9FC3-4242-B10E-81D56BBEC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01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1CA16-F1B1-844E-88EB-9BBE58021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2186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A1AE8-6721-2A46-85B5-4658B5EAE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602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EECE6-69DD-2B4B-AF0E-6E11CD863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5571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969C2-648E-4243-9F36-6713224A8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7072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53DD7-2A4F-0D43-AEE9-51C376B51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2801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23C14-5972-784D-99B3-DFAAF48A2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1674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82162-7A7A-C243-B95B-117C1E560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9919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6DF0A-59D3-F241-85C5-5148A74B0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363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4769F-237A-F04C-8FF6-941583CE8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1774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85E4F-DB8A-4747-AD73-31BE6C621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7544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A8B8C-9871-0A4D-89C9-58F788023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284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2436E-424D-8045-960C-4231D0377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2751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8C978-62CA-4049-A642-1AC6B1847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2241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252F6-DAA9-824E-90B3-558576E20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7849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E8BB4-E5B6-3941-ACC6-E3B10DBA7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9604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C60F6-B6D9-4A4E-8AB3-2E735A17F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4915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D4754-86AC-C440-B936-AE4361346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815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B12F1-F9B2-1C49-9D3F-3FDEADC86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49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AFB8C-AFDA-2C46-9AA1-C65CBD286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16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41E81-CE0A-5246-9F0A-E911425BB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040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01ACF-AEFA-3547-A1EE-292E4873C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73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2DE3E-B8A5-D84D-BA65-155150BA3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33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7DC7E-9034-EF47-9DBF-89F4A4AA4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652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316EE-591D-9E44-ABF3-20724026B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99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A43E5-1AB7-7A4C-9915-53AE91B17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258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D3083-E43E-954F-8439-7C340B9FA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972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B00AD-DFD6-0241-8C58-C7E79C2D9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306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B347D-FC2B-AD48-BC32-4CDF43CE1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174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43C7E-F230-FC45-B064-5F67FE121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9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D3B3-210C-B444-9268-C721CC9F0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73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50F05-1AD0-4E4C-83DB-2B14D5584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501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EFE07-6C47-7847-AEFC-556C062D8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88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E8E4A-2259-504D-B7E3-FFA888534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163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55175-2825-B54A-B8FF-1D69AD6D4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685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74331-A1AC-A346-92D5-B5AEC7A95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40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7DBBD-A65F-0543-98AB-5A8E5D921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254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81FBE-7324-224E-B96D-8663F0064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3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6C883-EA34-8F40-AC15-FD2EFFF43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51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149AB-279C-9747-AD0B-6D19CD549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70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2D8AE-F792-4A47-B368-52DF78CB6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66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BF743-EC8F-D448-B55C-DBE5163C4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37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3716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38600"/>
            <a:ext cx="6400800" cy="1600200"/>
          </a:xfrm>
        </p:spPr>
        <p:txBody>
          <a:bodyPr/>
          <a:lstStyle>
            <a:lvl1pPr marL="0" indent="0" algn="ctr">
              <a:buFont typeface="Monotype Sort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361EB-CA02-0C43-A0B5-B49F6D832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023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A815F-1864-8F46-8854-CED1554DE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04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E542B-DD59-CD4A-A21A-7120FCCF5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346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97940-0256-BD46-9C66-9753483FD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715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7FCCD-631E-E74B-87CC-0522746CB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826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C0182-3FBC-0840-B326-D1FC3836F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913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BC477-B9E1-B74C-87CF-4DEB637F2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5B567-37BE-6C43-AA2F-1E8E4BBEE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257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1A4C8-005F-B346-B1DC-B08BBAE8D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135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584BE-91BF-3948-92E7-EBE2F11A0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853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B745D-0C01-D84B-9287-1A6990E27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05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D1EDC-553C-B745-AD9E-04EAA38AD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096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/>
          <a:lstStyle>
            <a:lvl1pPr marL="0" indent="0" algn="ctr">
              <a:buFont typeface="Monotype Sort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48DA0-2B2D-094E-8C82-2D93D8961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5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4E55A-CD70-1B40-9A42-FF899D63E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795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8B025-EC99-6F4D-868A-4B28C0ACB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09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9B7EC-56C2-1246-A522-6FA508766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962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2CFDC-F94C-794F-A8D5-DAABF2974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902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070AF-F540-4441-928C-AC01865CA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95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ED1AE-6CB4-914F-AFFF-229DBD8F4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910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6FEB6-E9FE-1745-AAFB-214087539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646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C672D-9682-FC46-9FDB-B383DE16A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122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EA45C-90BF-2244-835B-2078F7CBB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599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65822-8846-664F-B85F-14F679647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902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7E84B-6491-1B4E-BEA4-1664BA6D1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E584A-978A-914F-A0B3-3C654FCE4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606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990600"/>
          </a:xfrm>
          <a:effectLst>
            <a:outerShdw blurRad="63500" dist="35915" dir="81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048000"/>
            <a:ext cx="7772400" cy="1219200"/>
          </a:xfrm>
          <a:effectLst>
            <a:outerShdw blurRad="68580" dist="25399" dir="8100000" algn="ctr" rotWithShape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6AD0E0-3532-674F-9B27-490444702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857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F4853-FECA-CA49-B047-E6FA7D00A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543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4A4C2-6340-3D44-B15F-DCC7B106C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409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F4A74-5832-734F-A338-D99EE933A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573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25302-F9C2-4341-8869-02D19F1F8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674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80C48-C21B-424B-A087-2FC14BA29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229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60B85-DBC7-894A-B624-7CFF85FC8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4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48698-26C1-124A-960C-19548075E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711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38801-3F91-5E49-8000-58A8DE7EF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58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E22C9-4B20-3247-A9E0-980C2DCCC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37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46807-BF68-0840-B622-504AAE69A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718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88B7C-7973-1B42-8840-BB7AE5858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397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00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DDBBA8-601D-E04F-A354-F075BAF85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863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08776-A57B-124B-96C8-EB5384F83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042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68C85-4FD7-1D48-BCB5-6658D3E84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435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752600"/>
            <a:ext cx="37719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752600"/>
            <a:ext cx="37719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66192-2EE4-3B44-9C5C-706D66213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272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76268-88A2-4A4F-A704-2DAA2B3F0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877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4926E-336A-D247-A925-5014C816A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930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3A649-790A-2948-B2D3-98C0C4FE7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33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E159B-5528-A849-88A3-DC79AB30E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961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51946-C1D5-0043-A6E8-2E961C1EE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1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13" Type="http://schemas.openxmlformats.org/officeDocument/2006/relationships/image" Target="../media/image13.jpeg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13" Type="http://schemas.openxmlformats.org/officeDocument/2006/relationships/image" Target="../media/image14.jpeg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3" Type="http://schemas.openxmlformats.org/officeDocument/2006/relationships/image" Target="../media/image6.jpeg"/><Relationship Id="rId14" Type="http://schemas.openxmlformats.org/officeDocument/2006/relationships/image" Target="../media/image7.jpeg"/><Relationship Id="rId15" Type="http://schemas.openxmlformats.org/officeDocument/2006/relationships/image" Target="../media/image8.jpeg"/><Relationship Id="rId16" Type="http://schemas.openxmlformats.org/officeDocument/2006/relationships/image" Target="../media/image9.jpeg"/><Relationship Id="rId17" Type="http://schemas.openxmlformats.org/officeDocument/2006/relationships/image" Target="../media/image10.jpeg"/><Relationship Id="rId18" Type="http://schemas.openxmlformats.org/officeDocument/2006/relationships/image" Target="../media/image11.jpeg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C54D110-CCE4-7044-BBAE-6CFD65E1A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38099" dir="2700000" algn="ctr" rotWithShape="0">
              <a:srgbClr val="FFCC66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38099" dir="2700000" algn="ctr" rotWithShape="0">
              <a:srgbClr val="FFCC66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776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50800" dist="38099" dir="2700000" algn="ctr" rotWithShape="0">
              <a:srgbClr val="FFCC66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50800" dist="38099" dir="2700000" algn="ctr" rotWithShape="0">
              <a:srgbClr val="FFCC66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50800" dist="38099" dir="2700000" algn="ctr" rotWithShape="0">
              <a:srgbClr val="FFCC66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C734B8E-B4AC-9146-8237-46AB6F2D8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Font typeface="Monotype Sorts" charset="0"/>
        <a:buChar char="h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Monotype Sorts" charset="0"/>
        <a:buChar char="g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Monotype Sorts" charset="0"/>
        <a:buChar char="h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Monotype Sorts" charset="0"/>
        <a:buChar char="g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Monotype Sorts" charset="0"/>
        <a:buChar char="h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Font typeface="Monotype Sorts" charset="0"/>
        <a:buChar char="h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Font typeface="Monotype Sorts" charset="0"/>
        <a:buChar char="h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Font typeface="Monotype Sorts" charset="0"/>
        <a:buChar char="h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Font typeface="Monotype Sorts" charset="0"/>
        <a:buChar char="h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81000"/>
            <a:ext cx="716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49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391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49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5AE4A28-D0E7-3343-9BFE-496C30675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ヒラギノ角ゴ Pro W3" charset="0"/>
          <a:cs typeface="ヒラギノ角ゴ Pro W3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ヒラギノ角ゴ Pro W3" charset="0"/>
          <a:cs typeface="ヒラギノ角ゴ Pro W3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ヒラギノ角ゴ Pro W3" charset="0"/>
          <a:cs typeface="ヒラギノ角ゴ Pro W3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ヒラギノ角ゴ Pro W3" charset="0"/>
          <a:cs typeface="ヒラギノ角ゴ Pro W3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ヒラギノ角ゴ Pro W3" charset="0"/>
          <a:cs typeface="ヒラギノ角ゴ Pro W3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ヒラギノ角ゴ Pro W3" charset="0"/>
          <a:cs typeface="ヒラギノ角ゴ Pro W3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ヒラギノ角ゴ Pro W3" charset="0"/>
          <a:cs typeface="ヒラギノ角ゴ Pro W3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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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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598613" y="609600"/>
            <a:ext cx="5943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877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0413" y="1981200"/>
            <a:ext cx="762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877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877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877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300E91-4BDD-A742-9456-07F6DBE98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1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DB45"/>
        </a:buClr>
        <a:buFont typeface="Trebuchet M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DB45"/>
        </a:buClr>
        <a:buFont typeface="Trebuchet MS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DB45"/>
        </a:buClr>
        <a:buFont typeface="Trebuchet MS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DB45"/>
        </a:buClr>
        <a:buFont typeface="Trebuchet MS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DB45"/>
        </a:buClr>
        <a:buFont typeface="Trebuchet MS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DB45"/>
        </a:buClr>
        <a:buFont typeface="Trebuchet MS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DB45"/>
        </a:buClr>
        <a:buFont typeface="Trebuchet MS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DB45"/>
        </a:buClr>
        <a:buFont typeface="Trebuchet MS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DB45"/>
        </a:buClr>
        <a:buFont typeface="Trebuchet MS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412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latin typeface="Arial" charset="0"/>
                <a:ea typeface="MS PGothic" charset="0"/>
                <a:cs typeface="MS PGothic" charset="0"/>
              </a:rPr>
              <a:pPr/>
              <a:t>‹#›</a:t>
            </a:fld>
            <a:endParaRPr lang="en-US" smtClean="0"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5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6E31A397-33F7-0A4B-B640-C271850A49DA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03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026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49507" name="Freeform 1027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081" name="Freeform 1028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9509" name="Rectangle 102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9510" name="Rectangle 10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9511" name="Rectangle 10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12" name="Rectangle 10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13" name="Rectangle 10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ADA95D15-8044-9F48-9B16-BB9995050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643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B2736AC-E646-8745-AB69-AD98FD668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BE607FF-4326-8B4F-9781-E80DFB4E0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9CCA4A3-A074-3B4F-819D-294FA390D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4BA0693-65BE-A54D-AEA5-FD66A00E6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5000"/>
        <a:buFont typeface="Monotype Sorts" charset="0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algn="ctr" rotWithShape="0">
                    <a:srgbClr val="000000">
                      <a:alpha val="75000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algn="ctr" rotWithShape="0">
                    <a:srgbClr val="000000">
                      <a:alpha val="75000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algn="ctr" rotWithShape="0">
                    <a:srgbClr val="000000">
                      <a:alpha val="75000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0A5176-891B-FB4D-AD71-AF997F9FD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EF441"/>
        </a:buClr>
        <a:buSzPct val="85000"/>
        <a:buFont typeface="Monotype Sorts" charset="0"/>
        <a:buChar char="F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FF58"/>
        </a:buClr>
        <a:buSzPct val="85000"/>
        <a:buFont typeface="Monotype Sorts" charset="0"/>
        <a:buChar char="F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EF441"/>
        </a:buClr>
        <a:buSzPct val="85000"/>
        <a:buFont typeface="Monotype Sorts" charset="0"/>
        <a:buChar char="F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EFF58"/>
        </a:buClr>
        <a:buSzPct val="85000"/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EF441"/>
        </a:buClr>
        <a:buSzPct val="85000"/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EF441"/>
        </a:buClr>
        <a:buSzPct val="85000"/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EF441"/>
        </a:buClr>
        <a:buSzPct val="85000"/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EF441"/>
        </a:buClr>
        <a:buSzPct val="85000"/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EF441"/>
        </a:buClr>
        <a:buSzPct val="85000"/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990600"/>
          </a:xfrm>
          <a:prstGeom prst="rect">
            <a:avLst/>
          </a:prstGeom>
          <a:noFill/>
          <a:ln>
            <a:noFill/>
          </a:ln>
          <a:effectLst>
            <a:outerShdw blurRad="63500" dist="35916" dir="8100068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25399" dir="81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EBCF968-B689-3F4F-9F2C-52F9B633A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9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2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1027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457200"/>
            <a:ext cx="7696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612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752600"/>
            <a:ext cx="7696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3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4" name="Rectangle 103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5" name="Rectangle 10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81487D9-3F46-4347-B59A-C8804E318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5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6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7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8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Blip>
          <a:blip r:embed="rId18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Blip>
          <a:blip r:embed="rId18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Blip>
          <a:blip r:embed="rId18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Blip>
          <a:blip r:embed="rId18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8.bin"/><Relationship Id="rId21" Type="http://schemas.openxmlformats.org/officeDocument/2006/relationships/image" Target="../media/image24.png"/><Relationship Id="rId22" Type="http://schemas.openxmlformats.org/officeDocument/2006/relationships/oleObject" Target="../embeddings/oleObject9.bin"/><Relationship Id="rId23" Type="http://schemas.openxmlformats.org/officeDocument/2006/relationships/image" Target="../media/image25.png"/><Relationship Id="rId24" Type="http://schemas.openxmlformats.org/officeDocument/2006/relationships/oleObject" Target="../embeddings/oleObject10.bin"/><Relationship Id="rId25" Type="http://schemas.openxmlformats.org/officeDocument/2006/relationships/image" Target="../media/image26.png"/><Relationship Id="rId26" Type="http://schemas.openxmlformats.org/officeDocument/2006/relationships/oleObject" Target="../embeddings/oleObject11.bin"/><Relationship Id="rId27" Type="http://schemas.openxmlformats.org/officeDocument/2006/relationships/image" Target="../media/image27.png"/><Relationship Id="rId28" Type="http://schemas.openxmlformats.org/officeDocument/2006/relationships/oleObject" Target="../embeddings/oleObject12.bin"/><Relationship Id="rId29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Relationship Id="rId4" Type="http://schemas.openxmlformats.org/officeDocument/2006/relationships/audio" Target="../media/audio1.bin"/><Relationship Id="rId5" Type="http://schemas.openxmlformats.org/officeDocument/2006/relationships/audio" Target="../media/audio2.bin"/><Relationship Id="rId30" Type="http://schemas.openxmlformats.org/officeDocument/2006/relationships/oleObject" Target="../embeddings/oleObject13.bin"/><Relationship Id="rId31" Type="http://schemas.openxmlformats.org/officeDocument/2006/relationships/image" Target="../media/image29.png"/><Relationship Id="rId32" Type="http://schemas.openxmlformats.org/officeDocument/2006/relationships/image" Target="../media/image31.png"/><Relationship Id="rId9" Type="http://schemas.openxmlformats.org/officeDocument/2006/relationships/image" Target="../media/image18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7.png"/><Relationship Id="rId8" Type="http://schemas.openxmlformats.org/officeDocument/2006/relationships/oleObject" Target="../embeddings/oleObject2.bin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oleObject" Target="../embeddings/oleObject14.bin"/><Relationship Id="rId36" Type="http://schemas.openxmlformats.org/officeDocument/2006/relationships/image" Target="../media/image30.pn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19.png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20.png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21.png"/><Relationship Id="rId16" Type="http://schemas.openxmlformats.org/officeDocument/2006/relationships/oleObject" Target="../embeddings/oleObject6.bin"/><Relationship Id="rId17" Type="http://schemas.openxmlformats.org/officeDocument/2006/relationships/image" Target="../media/image22.png"/><Relationship Id="rId18" Type="http://schemas.openxmlformats.org/officeDocument/2006/relationships/oleObject" Target="../embeddings/oleObject7.bin"/><Relationship Id="rId19" Type="http://schemas.openxmlformats.org/officeDocument/2006/relationships/image" Target="../media/image2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hyperlink" Target="http://images.google.com/imgres?imgurl=www.chinese-porcelain-art.com/acatalog/XXJ124.jpg&amp;imgrefurl=http://www.chinese-porcelain-art.com/acatalog/Catalogue_Chinese_Ming___Earlier_Page_3_75.html&amp;h=450&amp;w=460&amp;prev=/images?q=Buddhist+symbols&amp;svnum=10&amp;hl=en&amp;lr=&amp;ie=UTF-8&amp;oe=UTF-8" TargetMode="External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google.com/imgres?imgurl=www.chez.com/bharat/hindouisme/shiva.gif&amp;imgrefurl=http://www.chez.com/bharat/hindouisme/shiva.htm&amp;h=405&amp;w=300&amp;prev=/images?q=Shiva&amp;start=20&amp;svnum=10&amp;hl=en&amp;lr=&amp;ie=UTF-8&amp;oe=UTF-8&amp;sa=N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46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219200"/>
          </a:xfrm>
        </p:spPr>
        <p:txBody>
          <a:bodyPr/>
          <a:lstStyle/>
          <a:p>
            <a:pPr eaLnBrk="1" hangingPunct="1"/>
            <a:r>
              <a:rPr lang="zh-TW" altLang="en-US" b="1" u="sng">
                <a:solidFill>
                  <a:schemeClr val="tx1"/>
                </a:solidFill>
                <a:latin typeface="細明體" charset="0"/>
                <a:ea typeface="細明體" charset="0"/>
                <a:cs typeface="細明體" charset="0"/>
              </a:rPr>
              <a:t>一 神 論</a:t>
            </a:r>
            <a:endParaRPr lang="en-US" b="1" u="sng">
              <a:solidFill>
                <a:schemeClr val="tx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819400"/>
            <a:ext cx="5334000" cy="2362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3600" b="1">
                <a:solidFill>
                  <a:srgbClr val="FFFFFF"/>
                </a:solidFill>
                <a:latin typeface="細明體" charset="0"/>
                <a:ea typeface="細明體" charset="0"/>
                <a:cs typeface="細明體" charset="0"/>
              </a:rPr>
              <a:t>與古代近東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3600" b="1">
                <a:solidFill>
                  <a:srgbClr val="FFFFFF"/>
                </a:solidFill>
                <a:latin typeface="細明體" charset="0"/>
                <a:ea typeface="細明體" charset="0"/>
                <a:cs typeface="細明體" charset="0"/>
              </a:rPr>
              <a:t>思想源流相違的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3600" b="1">
                <a:solidFill>
                  <a:srgbClr val="FFFFFF"/>
                </a:solidFill>
                <a:latin typeface="細明體" charset="0"/>
                <a:ea typeface="細明體" charset="0"/>
                <a:cs typeface="細明體" charset="0"/>
              </a:rPr>
              <a:t>一個猶太人基本信念 </a:t>
            </a:r>
            <a:endParaRPr lang="en-US" sz="3600" b="1">
              <a:solidFill>
                <a:srgbClr val="FFFFFF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8458200" y="138113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細明體" charset="0"/>
                <a:ea typeface="細明體" charset="0"/>
                <a:cs typeface="細明體" charset="0"/>
              </a:rPr>
              <a:t>161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-36512" y="6398383"/>
            <a:ext cx="9252519" cy="4743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zh-CN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新加坡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神</a:t>
            </a:r>
            <a:r>
              <a:rPr kumimoji="0" lang="zh-CN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学院</a:t>
            </a:r>
            <a:r>
              <a:rPr kumimoji="0" lang="en-US" altLang="zh-CN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48600" cy="1371600"/>
          </a:xfrm>
        </p:spPr>
        <p:txBody>
          <a:bodyPr/>
          <a:lstStyle/>
          <a:p>
            <a:pPr eaLnBrk="1" hangingPunct="1"/>
            <a:r>
              <a:rPr kumimoji="0" lang="zh-TW" altLang="en-US" b="1">
                <a:latin typeface="細明體" charset="0"/>
                <a:ea typeface="細明體" charset="0"/>
                <a:cs typeface="細明體" charset="0"/>
              </a:rPr>
              <a:t>最早寫及進化論者 </a:t>
            </a:r>
            <a:endParaRPr kumimoji="0" lang="en-US" b="1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143000" y="1752600"/>
            <a:ext cx="7696200" cy="47244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kumimoji="0" lang="zh-TW" altLang="en-US" b="1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泰勒斯的門生阿那克西曼德 (主前 610-540) 提出挑戰創造論的最早記錄。 </a:t>
            </a:r>
            <a:endParaRPr kumimoji="0" lang="en-US" b="1">
              <a:solidFill>
                <a:schemeClr val="tx2"/>
              </a:solidFill>
              <a:latin typeface="細明體" charset="0"/>
              <a:ea typeface="細明體" charset="0"/>
              <a:cs typeface="細明體" charset="0"/>
            </a:endParaRPr>
          </a:p>
          <a:p>
            <a:pPr eaLnBrk="1" hangingPunct="1">
              <a:lnSpc>
                <a:spcPct val="120000"/>
              </a:lnSpc>
            </a:pPr>
            <a:r>
              <a:rPr kumimoji="0" lang="zh-TW" altLang="en-US" b="1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他很可能是最早寫及進化論的人。普魯塔克說阿那克西曼德： </a:t>
            </a:r>
            <a:r>
              <a:rPr kumimoji="0" lang="zh-TW" altLang="en-US" b="1">
                <a:solidFill>
                  <a:schemeClr val="tx2"/>
                </a:solidFill>
                <a:latin typeface="Times New Roman" charset="0"/>
                <a:ea typeface="細明體" charset="0"/>
                <a:cs typeface="細明體" charset="0"/>
              </a:rPr>
              <a:t>“…</a:t>
            </a:r>
            <a:r>
              <a:rPr kumimoji="0" lang="zh-TW" altLang="en-US" b="1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原初人類是由另一種動物所生</a:t>
            </a:r>
            <a:r>
              <a:rPr kumimoji="0" lang="zh-TW" altLang="en-US" b="1">
                <a:solidFill>
                  <a:schemeClr val="tx2"/>
                </a:solidFill>
                <a:latin typeface="Times New Roman" charset="0"/>
                <a:ea typeface="細明體" charset="0"/>
                <a:cs typeface="細明體" charset="0"/>
              </a:rPr>
              <a:t>…”</a:t>
            </a:r>
            <a:r>
              <a:rPr kumimoji="0" lang="zh-TW" altLang="en-US" b="1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 </a:t>
            </a:r>
            <a:r>
              <a:rPr kumimoji="0" lang="en-US" altLang="ja-JP" b="1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  </a:t>
            </a:r>
          </a:p>
          <a:p>
            <a:pPr eaLnBrk="1" hangingPunct="1">
              <a:lnSpc>
                <a:spcPct val="120000"/>
              </a:lnSpc>
            </a:pPr>
            <a:r>
              <a:rPr kumimoji="0" lang="zh-TW" altLang="en-US" b="1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他的理論相當完備，相信是建基於其他人的教導。 </a:t>
            </a:r>
            <a:endParaRPr kumimoji="0" lang="en-US" b="1">
              <a:solidFill>
                <a:schemeClr val="tx2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8458200" y="138113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細明體" charset="0"/>
                <a:ea typeface="細明體" charset="0"/>
                <a:cs typeface="細明體" charset="0"/>
              </a:rPr>
              <a:t>162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latin typeface="細明體" charset="0"/>
                <a:ea typeface="細明體" charset="0"/>
                <a:cs typeface="細明體" charset="0"/>
              </a:rPr>
              <a:t>有影響力的至高諸神 </a:t>
            </a:r>
            <a:endParaRPr lang="en-US">
              <a:latin typeface="細明體" charset="0"/>
              <a:ea typeface="細明體" charset="0"/>
              <a:cs typeface="細明體" charset="0"/>
            </a:endParaRPr>
          </a:p>
        </p:txBody>
      </p:sp>
      <p:graphicFrame>
        <p:nvGraphicFramePr>
          <p:cNvPr id="8295" name="Group 103"/>
          <p:cNvGraphicFramePr>
            <a:graphicFrameLocks noGrp="1"/>
          </p:cNvGraphicFramePr>
          <p:nvPr/>
        </p:nvGraphicFramePr>
        <p:xfrm>
          <a:off x="304800" y="1628775"/>
          <a:ext cx="8686800" cy="4351974"/>
        </p:xfrm>
        <a:graphic>
          <a:graphicData uri="http://schemas.openxmlformats.org/drawingml/2006/table">
            <a:tbl>
              <a:tblPr/>
              <a:tblGrid>
                <a:gridCol w="1676400"/>
                <a:gridCol w="1905000"/>
                <a:gridCol w="2438400"/>
                <a:gridCol w="2667000"/>
              </a:tblGrid>
              <a:tr h="7381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宗教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至高神 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特性 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對以色列的影響 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12906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蘇美爾 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納拉(辛) 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亞伯拉罕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原本敬拜的神 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(</a:t>
                      </a: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書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 24:2)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亞述 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亞諾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 無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43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巴比倫 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瑪爾杜克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瑪爾杜克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升為最高神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普通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15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埃及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亞捫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最多神的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古近東民族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無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52" name="Rectangle 60"/>
          <p:cNvSpPr>
            <a:spLocks noChangeArrowheads="1"/>
          </p:cNvSpPr>
          <p:nvPr/>
        </p:nvSpPr>
        <p:spPr bwMode="auto">
          <a:xfrm>
            <a:off x="174625" y="573405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en-US" sz="1400">
                <a:latin typeface="細明體" charset="0"/>
                <a:ea typeface="細明體" charset="0"/>
                <a:cs typeface="細明體" charset="0"/>
              </a:rPr>
              <a:t/>
            </a:r>
            <a:br>
              <a:rPr lang="en-US" sz="1400">
                <a:latin typeface="細明體" charset="0"/>
                <a:ea typeface="細明體" charset="0"/>
                <a:cs typeface="細明體" charset="0"/>
              </a:rPr>
            </a:br>
            <a:endParaRPr lang="en-US" sz="1800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8253" name="Rectangle 61"/>
          <p:cNvSpPr>
            <a:spLocks noChangeArrowheads="1"/>
          </p:cNvSpPr>
          <p:nvPr/>
        </p:nvSpPr>
        <p:spPr bwMode="auto">
          <a:xfrm>
            <a:off x="174625" y="6313488"/>
            <a:ext cx="3017838" cy="1111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256" name="Text Box 64"/>
          <p:cNvSpPr txBox="1">
            <a:spLocks noChangeArrowheads="1"/>
          </p:cNvSpPr>
          <p:nvPr/>
        </p:nvSpPr>
        <p:spPr bwMode="auto">
          <a:xfrm>
            <a:off x="8458200" y="138113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細明體" charset="0"/>
                <a:ea typeface="細明體" charset="0"/>
                <a:cs typeface="細明體" charset="0"/>
              </a:rPr>
              <a:t>160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520" name="Group 352"/>
          <p:cNvGraphicFramePr>
            <a:graphicFrameLocks noGrp="1"/>
          </p:cNvGraphicFramePr>
          <p:nvPr/>
        </p:nvGraphicFramePr>
        <p:xfrm>
          <a:off x="304800" y="1524000"/>
          <a:ext cx="8686800" cy="5126038"/>
        </p:xfrm>
        <a:graphic>
          <a:graphicData uri="http://schemas.openxmlformats.org/drawingml/2006/table">
            <a:tbl>
              <a:tblPr/>
              <a:tblGrid>
                <a:gridCol w="1752600"/>
                <a:gridCol w="1828800"/>
                <a:gridCol w="2438400"/>
                <a:gridCol w="2667000"/>
              </a:tblGrid>
              <a:tr h="7381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宗教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至高神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特性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對以色列的影響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10731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迦南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巴力或伊勒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邪僻行為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高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西頓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亞斯她錄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列王紀上 11:5,33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非利士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大袞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無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亞捫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瑪勒堪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列王紀上 11:5,33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摩押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基抹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列王紀上 11:5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31" name="Rectangle 263"/>
          <p:cNvSpPr>
            <a:spLocks noChangeArrowheads="1"/>
          </p:cNvSpPr>
          <p:nvPr/>
        </p:nvSpPr>
        <p:spPr bwMode="auto">
          <a:xfrm>
            <a:off x="174625" y="573405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en-US" sz="1400">
                <a:latin typeface="細明體" charset="0"/>
                <a:ea typeface="細明體" charset="0"/>
                <a:cs typeface="細明體" charset="0"/>
              </a:rPr>
              <a:t/>
            </a:r>
            <a:br>
              <a:rPr lang="en-US" sz="1400">
                <a:latin typeface="細明體" charset="0"/>
                <a:ea typeface="細明體" charset="0"/>
                <a:cs typeface="細明體" charset="0"/>
              </a:rPr>
            </a:br>
            <a:endParaRPr lang="en-US" sz="1800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7432" name="Rectangle 264"/>
          <p:cNvSpPr>
            <a:spLocks noChangeArrowheads="1"/>
          </p:cNvSpPr>
          <p:nvPr/>
        </p:nvSpPr>
        <p:spPr bwMode="auto">
          <a:xfrm>
            <a:off x="174625" y="6313488"/>
            <a:ext cx="3017838" cy="1111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7456" name="Text Box 288"/>
          <p:cNvSpPr txBox="1">
            <a:spLocks noChangeArrowheads="1"/>
          </p:cNvSpPr>
          <p:nvPr/>
        </p:nvSpPr>
        <p:spPr bwMode="auto">
          <a:xfrm>
            <a:off x="8458200" y="138113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細明體" charset="0"/>
                <a:ea typeface="細明體" charset="0"/>
                <a:cs typeface="細明體" charset="0"/>
              </a:rPr>
              <a:t>160</a:t>
            </a:r>
          </a:p>
        </p:txBody>
      </p:sp>
      <p:sp>
        <p:nvSpPr>
          <p:cNvPr id="7459" name="Rectangle 29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latin typeface="細明體" charset="0"/>
                <a:ea typeface="細明體" charset="0"/>
                <a:cs typeface="細明體" charset="0"/>
              </a:rPr>
              <a:t>有影響力的至高諸神</a:t>
            </a:r>
            <a:endParaRPr lang="en-US">
              <a:latin typeface="細明體" charset="0"/>
              <a:ea typeface="細明體" charset="0"/>
              <a:cs typeface="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81600" y="579438"/>
            <a:ext cx="3810000" cy="1477962"/>
          </a:xfrm>
        </p:spPr>
        <p:txBody>
          <a:bodyPr/>
          <a:lstStyle/>
          <a:p>
            <a:pPr algn="l" eaLnBrk="1" hangingPunct="1"/>
            <a:r>
              <a:rPr lang="zh-TW" altLang="en-US" sz="4800">
                <a:latin typeface="細明體" charset="0"/>
                <a:ea typeface="細明體" charset="0"/>
                <a:cs typeface="細明體" charset="0"/>
              </a:rPr>
              <a:t>外邦的神明</a:t>
            </a:r>
            <a:r>
              <a:rPr lang="zh-TW" altLang="en-US">
                <a:latin typeface="細明體" charset="0"/>
                <a:ea typeface="細明體" charset="0"/>
                <a:cs typeface="細明體" charset="0"/>
              </a:rPr>
              <a:t> </a:t>
            </a:r>
            <a:endParaRPr lang="en-US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1600" y="2332038"/>
            <a:ext cx="3962400" cy="4525962"/>
          </a:xfrm>
        </p:spPr>
        <p:txBody>
          <a:bodyPr/>
          <a:lstStyle/>
          <a:p>
            <a:pPr eaLnBrk="1" hangingPunct="1"/>
            <a:r>
              <a:rPr lang="zh-TW" altLang="en-US" sz="3600" b="1">
                <a:latin typeface="細明體" charset="0"/>
                <a:ea typeface="細明體" charset="0"/>
                <a:cs typeface="細明體" charset="0"/>
              </a:rPr>
              <a:t>性質</a:t>
            </a:r>
          </a:p>
          <a:p>
            <a:pPr eaLnBrk="1" hangingPunct="1"/>
            <a:r>
              <a:rPr lang="zh-TW" altLang="en-US" sz="3600" b="1">
                <a:latin typeface="細明體" charset="0"/>
                <a:ea typeface="細明體" charset="0"/>
                <a:cs typeface="細明體" charset="0"/>
              </a:rPr>
              <a:t>敬拜</a:t>
            </a:r>
          </a:p>
          <a:p>
            <a:pPr eaLnBrk="1" hangingPunct="1"/>
            <a:r>
              <a:rPr lang="zh-TW" altLang="en-US" sz="3600" b="1">
                <a:latin typeface="細明體" charset="0"/>
                <a:ea typeface="細明體" charset="0"/>
                <a:cs typeface="細明體" charset="0"/>
              </a:rPr>
              <a:t>祭司制度</a:t>
            </a:r>
            <a:endParaRPr lang="en-US" altLang="zh-TW" sz="3600" b="1">
              <a:latin typeface="細明體" charset="0"/>
              <a:ea typeface="細明體" charset="0"/>
              <a:cs typeface="細明體" charset="0"/>
            </a:endParaRPr>
          </a:p>
          <a:p>
            <a:pPr eaLnBrk="1" hangingPunct="1"/>
            <a:r>
              <a:rPr lang="zh-TW" altLang="en-US" sz="3600" b="1">
                <a:latin typeface="細明體" charset="0"/>
                <a:ea typeface="細明體" charset="0"/>
                <a:cs typeface="細明體" charset="0"/>
              </a:rPr>
              <a:t>邱壇</a:t>
            </a:r>
          </a:p>
          <a:p>
            <a:pPr eaLnBrk="1" hangingPunct="1"/>
            <a:r>
              <a:rPr lang="zh-TW" altLang="en-US" sz="3600" b="1">
                <a:latin typeface="細明體" charset="0"/>
                <a:ea typeface="細明體" charset="0"/>
                <a:cs typeface="細明體" charset="0"/>
              </a:rPr>
              <a:t>可憎性</a:t>
            </a:r>
            <a:endParaRPr lang="en-US" sz="3600" b="1">
              <a:latin typeface="細明體" charset="0"/>
              <a:ea typeface="細明體" charset="0"/>
              <a:cs typeface="細明體" charset="0"/>
            </a:endParaRPr>
          </a:p>
        </p:txBody>
      </p:sp>
      <p:pic>
        <p:nvPicPr>
          <p:cNvPr id="44035" name="Picture 4" descr="Go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7" r="2040" b="48544"/>
          <a:stretch>
            <a:fillRect/>
          </a:stretch>
        </p:blipFill>
        <p:spPr bwMode="auto">
          <a:xfrm>
            <a:off x="0" y="0"/>
            <a:ext cx="4657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848600" y="138113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latin typeface="細明體" charset="0"/>
                <a:ea typeface="細明體" charset="0"/>
                <a:cs typeface="細明體" charset="0"/>
              </a:rPr>
              <a:t>162-163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latin typeface="細明體" charset="0"/>
                <a:ea typeface="細明體" charset="0"/>
                <a:cs typeface="細明體" charset="0"/>
              </a:rPr>
              <a:t>何等大的分別！ </a:t>
            </a:r>
            <a:endParaRPr lang="en-US">
              <a:latin typeface="細明體" charset="0"/>
              <a:ea typeface="細明體" charset="0"/>
              <a:cs typeface="細明體" charset="0"/>
            </a:endParaRPr>
          </a:p>
        </p:txBody>
      </p:sp>
      <p:graphicFrame>
        <p:nvGraphicFramePr>
          <p:cNvPr id="24612" name="Group 36"/>
          <p:cNvGraphicFramePr>
            <a:graphicFrameLocks noGrp="1"/>
          </p:cNvGraphicFramePr>
          <p:nvPr>
            <p:ph type="tbl" idx="1"/>
          </p:nvPr>
        </p:nvGraphicFramePr>
        <p:xfrm>
          <a:off x="381000" y="1447800"/>
          <a:ext cx="8229600" cy="4953001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C0099"/>
                        </a:gs>
                        <a:gs pos="50000">
                          <a:srgbClr val="5E0047"/>
                        </a:gs>
                        <a:gs pos="100000">
                          <a:srgbClr val="CC00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細明體" charset="0"/>
                          <a:ea typeface="細明體" charset="0"/>
                          <a:cs typeface="細明體" charset="0"/>
                        </a:rPr>
                        <a:t>一神論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C0099"/>
                        </a:gs>
                        <a:gs pos="50000">
                          <a:srgbClr val="5E0047"/>
                        </a:gs>
                        <a:gs pos="100000">
                          <a:srgbClr val="CC00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細明體" charset="0"/>
                          <a:ea typeface="細明體" charset="0"/>
                          <a:cs typeface="細明體" charset="0"/>
                        </a:rPr>
                        <a:t>多神論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C0099"/>
                        </a:gs>
                        <a:gs pos="50000">
                          <a:srgbClr val="5E0047"/>
                        </a:gs>
                        <a:gs pos="100000">
                          <a:srgbClr val="CC0099"/>
                        </a:gs>
                      </a:gsLst>
                      <a:lin ang="5400000" scaled="1"/>
                    </a:gradFill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細明體" charset="0"/>
                          <a:ea typeface="細明體" charset="0"/>
                          <a:cs typeface="細明體" charset="0"/>
                        </a:rPr>
                        <a:t>真理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細明體" charset="0"/>
                          <a:ea typeface="細明體" charset="0"/>
                          <a:cs typeface="細明體" charset="0"/>
                        </a:rPr>
                        <a:t>絕對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細明體" charset="0"/>
                          <a:ea typeface="細明體" charset="0"/>
                          <a:cs typeface="細明體" charset="0"/>
                        </a:rPr>
                        <a:t>相對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0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細明體" charset="0"/>
                          <a:ea typeface="細明體" charset="0"/>
                          <a:cs typeface="細明體" charset="0"/>
                        </a:rPr>
                        <a:t>偶像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細明體" charset="0"/>
                          <a:ea typeface="細明體" charset="0"/>
                          <a:cs typeface="細明體" charset="0"/>
                        </a:rPr>
                        <a:t>嚴禁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細明體" charset="0"/>
                          <a:ea typeface="細明體" charset="0"/>
                          <a:cs typeface="細明體" charset="0"/>
                        </a:rPr>
                        <a:t>接受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細明體" charset="0"/>
                          <a:ea typeface="細明體" charset="0"/>
                          <a:cs typeface="細明體" charset="0"/>
                        </a:rPr>
                        <a:t>宗教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細明體" charset="0"/>
                          <a:ea typeface="細明體" charset="0"/>
                          <a:cs typeface="細明體" charset="0"/>
                        </a:rPr>
                        <a:t>猶太教</a:t>
                      </a:r>
                      <a:endParaRPr kumimoji="0" lang="en-US" altLang="ja-JP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細明體" charset="0"/>
                          <a:ea typeface="細明體" charset="0"/>
                          <a:cs typeface="細明體" charset="0"/>
                        </a:rPr>
                        <a:t>基督教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細明體" charset="0"/>
                          <a:ea typeface="細明體" charset="0"/>
                          <a:cs typeface="細明體" charset="0"/>
                        </a:rPr>
                        <a:t> 回教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細明體" charset="0"/>
                          <a:ea typeface="細明體" charset="0"/>
                          <a:cs typeface="細明體" charset="0"/>
                        </a:rPr>
                        <a:t>佛教</a:t>
                      </a:r>
                      <a:endParaRPr kumimoji="0" lang="en-US" altLang="ja-JP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細明體" charset="0"/>
                          <a:ea typeface="細明體" charset="0"/>
                          <a:cs typeface="細明體" charset="0"/>
                        </a:rPr>
                        <a:t>印度教</a:t>
                      </a:r>
                      <a:endParaRPr kumimoji="0" lang="en-US" altLang="ja-JP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細明體" charset="0"/>
                          <a:ea typeface="細明體" charset="0"/>
                          <a:cs typeface="細明體" charset="0"/>
                        </a:rPr>
                        <a:t>摩門教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07" name="Text Box 31"/>
          <p:cNvSpPr txBox="1">
            <a:spLocks noChangeArrowheads="1"/>
          </p:cNvSpPr>
          <p:nvPr/>
        </p:nvSpPr>
        <p:spPr bwMode="auto">
          <a:xfrm>
            <a:off x="8458200" y="138113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細明體" charset="0"/>
                <a:ea typeface="細明體" charset="0"/>
                <a:cs typeface="細明體" charset="0"/>
              </a:rPr>
              <a:t>163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>
                <a:latin typeface="細明體" charset="0"/>
                <a:ea typeface="細明體" charset="0"/>
                <a:cs typeface="細明體" charset="0"/>
              </a:rPr>
              <a:t>個人對神的觀點影響</a:t>
            </a:r>
            <a:br>
              <a:rPr lang="zh-TW" altLang="en-US" sz="4000">
                <a:latin typeface="細明體" charset="0"/>
                <a:ea typeface="細明體" charset="0"/>
                <a:cs typeface="細明體" charset="0"/>
              </a:rPr>
            </a:br>
            <a:r>
              <a:rPr lang="zh-TW" altLang="en-US" sz="4000">
                <a:latin typeface="細明體" charset="0"/>
                <a:ea typeface="細明體" charset="0"/>
                <a:cs typeface="細明體" charset="0"/>
              </a:rPr>
              <a:t>他對獻祭、道德和使命的看法 </a:t>
            </a:r>
            <a:endParaRPr lang="en-US" sz="4000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1168400" y="1630363"/>
            <a:ext cx="2306638" cy="65563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600">
                <a:latin typeface="細明體" charset="0"/>
                <a:ea typeface="細明體" charset="0"/>
                <a:cs typeface="細明體" charset="0"/>
              </a:rPr>
              <a:t>外邦</a:t>
            </a:r>
            <a:endParaRPr lang="en-US" sz="3600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41668" name="Text Box 4"/>
          <p:cNvSpPr txBox="1">
            <a:spLocks noChangeArrowheads="1"/>
          </p:cNvSpPr>
          <p:nvPr/>
        </p:nvSpPr>
        <p:spPr bwMode="auto">
          <a:xfrm>
            <a:off x="1193800" y="2424113"/>
            <a:ext cx="20161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可怕的神</a:t>
            </a:r>
            <a:endParaRPr lang="en-US" b="1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41669" name="Text Box 5"/>
          <p:cNvSpPr txBox="1">
            <a:spLocks noChangeArrowheads="1"/>
          </p:cNvSpPr>
          <p:nvPr/>
        </p:nvSpPr>
        <p:spPr bwMode="auto">
          <a:xfrm>
            <a:off x="-76200" y="3060700"/>
            <a:ext cx="48895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相比下，人算是不錯</a:t>
            </a:r>
            <a:endParaRPr lang="en-US" b="1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41670" name="Text Box 6"/>
          <p:cNvSpPr txBox="1">
            <a:spLocks noChangeArrowheads="1"/>
          </p:cNvSpPr>
          <p:nvPr/>
        </p:nvSpPr>
        <p:spPr bwMode="auto">
          <a:xfrm>
            <a:off x="76200" y="3767138"/>
            <a:ext cx="45720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追求歡樂和物質需要</a:t>
            </a:r>
            <a:endParaRPr lang="en-US" b="1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41671" name="Text Box 7"/>
          <p:cNvSpPr txBox="1">
            <a:spLocks noChangeArrowheads="1"/>
          </p:cNvSpPr>
          <p:nvPr/>
        </p:nvSpPr>
        <p:spPr bwMode="auto">
          <a:xfrm>
            <a:off x="228600" y="4433888"/>
            <a:ext cx="39624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用獻祭來討好神來</a:t>
            </a:r>
          </a:p>
          <a:p>
            <a:pPr algn="ctr"/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取得肉慾、飲食和金錢 </a:t>
            </a:r>
            <a:endParaRPr lang="en-US" b="1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41672" name="Text Box 8"/>
          <p:cNvSpPr txBox="1">
            <a:spLocks noChangeArrowheads="1"/>
          </p:cNvSpPr>
          <p:nvPr/>
        </p:nvSpPr>
        <p:spPr bwMode="auto">
          <a:xfrm>
            <a:off x="76200" y="5454650"/>
            <a:ext cx="4191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神明令他們富有</a:t>
            </a:r>
            <a:endParaRPr lang="en-US" b="1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41673" name="Text Box 9"/>
          <p:cNvSpPr txBox="1">
            <a:spLocks noChangeArrowheads="1"/>
          </p:cNvSpPr>
          <p:nvPr/>
        </p:nvSpPr>
        <p:spPr bwMode="auto">
          <a:xfrm>
            <a:off x="381000" y="6205538"/>
            <a:ext cx="40386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屠殺他人以取得財富</a:t>
            </a:r>
            <a:endParaRPr lang="en-US" b="1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41674" name="Line 10"/>
          <p:cNvSpPr>
            <a:spLocks noChangeShapeType="1"/>
          </p:cNvSpPr>
          <p:nvPr/>
        </p:nvSpPr>
        <p:spPr bwMode="auto">
          <a:xfrm>
            <a:off x="2262188" y="2798763"/>
            <a:ext cx="1587" cy="325437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5" name="Line 11"/>
          <p:cNvSpPr>
            <a:spLocks noChangeShapeType="1"/>
          </p:cNvSpPr>
          <p:nvPr/>
        </p:nvSpPr>
        <p:spPr bwMode="auto">
          <a:xfrm>
            <a:off x="2262188" y="3481388"/>
            <a:ext cx="1587" cy="328612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6" name="Line 12"/>
          <p:cNvSpPr>
            <a:spLocks noChangeShapeType="1"/>
          </p:cNvSpPr>
          <p:nvPr/>
        </p:nvSpPr>
        <p:spPr bwMode="auto">
          <a:xfrm>
            <a:off x="2262188" y="4167188"/>
            <a:ext cx="1587" cy="328612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7" name="Line 13"/>
          <p:cNvSpPr>
            <a:spLocks noChangeShapeType="1"/>
          </p:cNvSpPr>
          <p:nvPr/>
        </p:nvSpPr>
        <p:spPr bwMode="auto">
          <a:xfrm>
            <a:off x="2262188" y="5233988"/>
            <a:ext cx="1587" cy="328612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8" name="Line 14"/>
          <p:cNvSpPr>
            <a:spLocks noChangeShapeType="1"/>
          </p:cNvSpPr>
          <p:nvPr/>
        </p:nvSpPr>
        <p:spPr bwMode="auto">
          <a:xfrm>
            <a:off x="2262188" y="5867400"/>
            <a:ext cx="1587" cy="328613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9" name="Text Box 15"/>
          <p:cNvSpPr txBox="1">
            <a:spLocks noChangeArrowheads="1"/>
          </p:cNvSpPr>
          <p:nvPr/>
        </p:nvSpPr>
        <p:spPr bwMode="auto">
          <a:xfrm>
            <a:off x="5257800" y="1630363"/>
            <a:ext cx="2306638" cy="65563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600">
                <a:latin typeface="細明體" charset="0"/>
                <a:ea typeface="細明體" charset="0"/>
                <a:cs typeface="細明體" charset="0"/>
              </a:rPr>
              <a:t>以色列</a:t>
            </a:r>
            <a:endParaRPr lang="en-US" sz="3600" b="1">
              <a:solidFill>
                <a:srgbClr val="FFFFFF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41680" name="Text Box 16"/>
          <p:cNvSpPr txBox="1">
            <a:spLocks noChangeArrowheads="1"/>
          </p:cNvSpPr>
          <p:nvPr/>
        </p:nvSpPr>
        <p:spPr bwMode="auto">
          <a:xfrm>
            <a:off x="5411788" y="2373313"/>
            <a:ext cx="18430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聖潔的神 </a:t>
            </a:r>
            <a:endParaRPr lang="en-US" b="1">
              <a:latin typeface="細明體" charset="0"/>
              <a:ea typeface="細明體" charset="0"/>
              <a:cs typeface="細明體" charset="0"/>
            </a:endParaRPr>
          </a:p>
          <a:p>
            <a:endParaRPr lang="en-US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41681" name="Text Box 17"/>
          <p:cNvSpPr txBox="1">
            <a:spLocks noChangeArrowheads="1"/>
          </p:cNvSpPr>
          <p:nvPr/>
        </p:nvSpPr>
        <p:spPr bwMode="auto">
          <a:xfrm>
            <a:off x="4267200" y="3048000"/>
            <a:ext cx="4383088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人是有罪的</a:t>
            </a:r>
            <a:endParaRPr lang="en-US" b="1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41682" name="Text Box 18"/>
          <p:cNvSpPr txBox="1">
            <a:spLocks noChangeArrowheads="1"/>
          </p:cNvSpPr>
          <p:nvPr/>
        </p:nvSpPr>
        <p:spPr bwMode="auto">
          <a:xfrm>
            <a:off x="4384675" y="3770313"/>
            <a:ext cx="4149725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追求屬靈需要 </a:t>
            </a:r>
            <a:endParaRPr lang="en-US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41683" name="Text Box 19"/>
          <p:cNvSpPr txBox="1">
            <a:spLocks noChangeArrowheads="1"/>
          </p:cNvSpPr>
          <p:nvPr/>
        </p:nvSpPr>
        <p:spPr bwMode="auto">
          <a:xfrm>
            <a:off x="4343400" y="4445000"/>
            <a:ext cx="42703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用獻祭贖罪</a:t>
            </a:r>
          </a:p>
          <a:p>
            <a:pPr algn="ctr"/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使人與神和好 </a:t>
            </a:r>
            <a:endParaRPr lang="en-US" b="1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41684" name="Text Box 20"/>
          <p:cNvSpPr txBox="1">
            <a:spLocks noChangeArrowheads="1"/>
          </p:cNvSpPr>
          <p:nvPr/>
        </p:nvSpPr>
        <p:spPr bwMode="auto">
          <a:xfrm>
            <a:off x="4419600" y="5486400"/>
            <a:ext cx="38433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神赦罪 </a:t>
            </a:r>
            <a:endParaRPr lang="en-US" b="1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41685" name="Text Box 21"/>
          <p:cNvSpPr txBox="1">
            <a:spLocks noChangeArrowheads="1"/>
          </p:cNvSpPr>
          <p:nvPr/>
        </p:nvSpPr>
        <p:spPr bwMode="auto">
          <a:xfrm>
            <a:off x="4267200" y="6172200"/>
            <a:ext cx="46212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向人宣教，使人得益 </a:t>
            </a:r>
            <a:endParaRPr lang="en-US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41686" name="Line 22"/>
          <p:cNvSpPr>
            <a:spLocks noChangeShapeType="1"/>
          </p:cNvSpPr>
          <p:nvPr/>
        </p:nvSpPr>
        <p:spPr bwMode="auto">
          <a:xfrm>
            <a:off x="6399213" y="2798763"/>
            <a:ext cx="1587" cy="325437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87" name="Line 23"/>
          <p:cNvSpPr>
            <a:spLocks noChangeShapeType="1"/>
          </p:cNvSpPr>
          <p:nvPr/>
        </p:nvSpPr>
        <p:spPr bwMode="auto">
          <a:xfrm>
            <a:off x="6399213" y="3481388"/>
            <a:ext cx="1587" cy="328612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88" name="Line 24"/>
          <p:cNvSpPr>
            <a:spLocks noChangeShapeType="1"/>
          </p:cNvSpPr>
          <p:nvPr/>
        </p:nvSpPr>
        <p:spPr bwMode="auto">
          <a:xfrm>
            <a:off x="6399213" y="4167188"/>
            <a:ext cx="1587" cy="328612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89" name="Line 25"/>
          <p:cNvSpPr>
            <a:spLocks noChangeShapeType="1"/>
          </p:cNvSpPr>
          <p:nvPr/>
        </p:nvSpPr>
        <p:spPr bwMode="auto">
          <a:xfrm>
            <a:off x="6399213" y="5233988"/>
            <a:ext cx="1587" cy="328612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90" name="Line 26"/>
          <p:cNvSpPr>
            <a:spLocks noChangeShapeType="1"/>
          </p:cNvSpPr>
          <p:nvPr/>
        </p:nvSpPr>
        <p:spPr bwMode="auto">
          <a:xfrm>
            <a:off x="6399213" y="5919788"/>
            <a:ext cx="1587" cy="328612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91" name="Text Box 27"/>
          <p:cNvSpPr txBox="1">
            <a:spLocks noChangeArrowheads="1"/>
          </p:cNvSpPr>
          <p:nvPr/>
        </p:nvSpPr>
        <p:spPr bwMode="auto">
          <a:xfrm>
            <a:off x="8305800" y="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細明體" charset="0"/>
                <a:ea typeface="細明體" charset="0"/>
                <a:cs typeface="細明體" charset="0"/>
              </a:rPr>
              <a:t>163a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4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4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4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4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4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4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4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4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4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4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4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4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24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7" grpId="0" animBg="1"/>
      <p:bldP spid="241668" grpId="0"/>
      <p:bldP spid="241669" grpId="0"/>
      <p:bldP spid="241670" grpId="0"/>
      <p:bldP spid="241671" grpId="0"/>
      <p:bldP spid="241672" grpId="0"/>
      <p:bldP spid="241673" grpId="0"/>
      <p:bldP spid="241674" grpId="0" animBg="1"/>
      <p:bldP spid="241675" grpId="0" animBg="1"/>
      <p:bldP spid="241676" grpId="0" animBg="1"/>
      <p:bldP spid="241677" grpId="0" animBg="1"/>
      <p:bldP spid="241678" grpId="0" animBg="1"/>
      <p:bldP spid="241679" grpId="0" animBg="1"/>
      <p:bldP spid="241680" grpId="0"/>
      <p:bldP spid="241681" grpId="0"/>
      <p:bldP spid="241682" grpId="0"/>
      <p:bldP spid="241683" grpId="0"/>
      <p:bldP spid="241684" grpId="0"/>
      <p:bldP spid="241685" grpId="0"/>
      <p:bldP spid="241686" grpId="0" animBg="1"/>
      <p:bldP spid="241687" grpId="0" animBg="1"/>
      <p:bldP spid="241688" grpId="0" animBg="1"/>
      <p:bldP spid="241689" grpId="0" animBg="1"/>
      <p:bldP spid="24169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228600"/>
            <a:ext cx="6781800" cy="1143000"/>
          </a:xfrm>
        </p:spPr>
        <p:txBody>
          <a:bodyPr/>
          <a:lstStyle/>
          <a:p>
            <a:pPr eaLnBrk="1" hangingPunct="1"/>
            <a:r>
              <a:rPr lang="zh-TW" altLang="en-US" sz="5400" b="1">
                <a:solidFill>
                  <a:srgbClr val="000000"/>
                </a:solidFill>
                <a:latin typeface="細明體" charset="0"/>
                <a:ea typeface="細明體" charset="0"/>
                <a:cs typeface="細明體" charset="0"/>
              </a:rPr>
              <a:t>猶太人的恭聽篇</a:t>
            </a:r>
            <a:endParaRPr lang="en-US" sz="5400" b="1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981200"/>
            <a:ext cx="7315200" cy="3581400"/>
          </a:xfrm>
        </p:spPr>
        <p:txBody>
          <a:bodyPr/>
          <a:lstStyle/>
          <a:p>
            <a:pPr eaLnBrk="1" hangingPunct="1"/>
            <a:r>
              <a:rPr lang="zh-TW" altLang="en-US" sz="4000" b="1">
                <a:latin typeface="細明體" charset="0"/>
                <a:ea typeface="細明體" charset="0"/>
                <a:cs typeface="細明體" charset="0"/>
              </a:rPr>
              <a:t>以色列啊，你要聽！</a:t>
            </a:r>
          </a:p>
          <a:p>
            <a:pPr eaLnBrk="1" hangingPunct="1"/>
            <a:r>
              <a:rPr lang="zh-TW" altLang="en-US" sz="4000" b="1">
                <a:latin typeface="細明體" charset="0"/>
                <a:ea typeface="細明體" charset="0"/>
                <a:cs typeface="細明體" charset="0"/>
              </a:rPr>
              <a:t>耶和華我們神是</a:t>
            </a:r>
          </a:p>
          <a:p>
            <a:pPr eaLnBrk="1" hangingPunct="1"/>
            <a:r>
              <a:rPr lang="zh-TW" altLang="en-US" sz="4000" b="1">
                <a:latin typeface="細明體" charset="0"/>
                <a:ea typeface="細明體" charset="0"/>
                <a:cs typeface="細明體" charset="0"/>
              </a:rPr>
              <a:t>獨一的主。</a:t>
            </a:r>
          </a:p>
          <a:p>
            <a:pPr eaLnBrk="1" hangingPunct="1">
              <a:spcBef>
                <a:spcPct val="60000"/>
              </a:spcBef>
            </a:pPr>
            <a:r>
              <a:rPr lang="zh-TW" altLang="en-US" sz="4000" b="1">
                <a:latin typeface="細明體" charset="0"/>
                <a:ea typeface="細明體" charset="0"/>
                <a:cs typeface="細明體" charset="0"/>
              </a:rPr>
              <a:t>申命記 6:4</a:t>
            </a:r>
          </a:p>
          <a:p>
            <a:pPr eaLnBrk="1" hangingPunct="1"/>
            <a:endParaRPr lang="en-US" sz="4000" b="1">
              <a:latin typeface="細明體" charset="0"/>
              <a:ea typeface="細明體" charset="0"/>
              <a:cs typeface="細明體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924800" cy="1371600"/>
          </a:xfrm>
          <a:effectLst>
            <a:outerShdw blurRad="50800" dist="35921" dir="2700000" algn="ctr" rotWithShape="0">
              <a:srgbClr val="EBFFF0">
                <a:alpha val="75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zh-TW" altLang="en-US" sz="5400" b="1">
                <a:latin typeface="細明體" charset="0"/>
                <a:ea typeface="細明體" charset="0"/>
                <a:cs typeface="細明體" charset="0"/>
              </a:rPr>
              <a:t>回教的每日宣告 </a:t>
            </a:r>
            <a:endParaRPr lang="en-US" sz="5400" b="1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286000"/>
            <a:ext cx="6400800" cy="3200400"/>
          </a:xfrm>
          <a:effectLst>
            <a:outerShdw blurRad="50800" dist="35921" dir="2700000" algn="ctr" rotWithShape="0">
              <a:srgbClr val="EBFFF0">
                <a:alpha val="75000"/>
              </a:srgbClr>
            </a:outerShdw>
          </a:effectLst>
        </p:spPr>
        <p:txBody>
          <a:bodyPr/>
          <a:lstStyle/>
          <a:p>
            <a:pPr algn="l" eaLnBrk="1" hangingPunct="1"/>
            <a:r>
              <a:rPr lang="en-US" altLang="zh-TW" sz="4000" b="1" i="1">
                <a:latin typeface="Times New Roman" charset="0"/>
                <a:ea typeface="細明體" charset="0"/>
                <a:cs typeface="細明體" charset="0"/>
              </a:rPr>
              <a:t>“</a:t>
            </a:r>
            <a:r>
              <a:rPr lang="zh-TW" altLang="en-US" sz="4000" b="1" i="1">
                <a:latin typeface="細明體" charset="0"/>
                <a:ea typeface="細明體" charset="0"/>
                <a:cs typeface="細明體" charset="0"/>
              </a:rPr>
              <a:t>我宣告</a:t>
            </a:r>
          </a:p>
          <a:p>
            <a:pPr algn="l" eaLnBrk="1" hangingPunct="1"/>
            <a:r>
              <a:rPr lang="zh-TW" altLang="en-US" sz="4000" b="1" i="1">
                <a:latin typeface="細明體" charset="0"/>
                <a:ea typeface="細明體" charset="0"/>
                <a:cs typeface="細明體" charset="0"/>
              </a:rPr>
              <a:t>    除神以外，別無他神，</a:t>
            </a:r>
          </a:p>
          <a:p>
            <a:pPr algn="l" eaLnBrk="1" hangingPunct="1"/>
            <a:r>
              <a:rPr lang="zh-TW" altLang="en-US" sz="4000" b="1" i="1">
                <a:latin typeface="細明體" charset="0"/>
                <a:ea typeface="細明體" charset="0"/>
                <a:cs typeface="細明體" charset="0"/>
              </a:rPr>
              <a:t>我宣告</a:t>
            </a:r>
          </a:p>
          <a:p>
            <a:pPr algn="l" eaLnBrk="1" hangingPunct="1"/>
            <a:r>
              <a:rPr lang="zh-TW" altLang="en-US" sz="4000" b="1" i="1">
                <a:latin typeface="細明體" charset="0"/>
                <a:ea typeface="細明體" charset="0"/>
                <a:cs typeface="細明體" charset="0"/>
              </a:rPr>
              <a:t>    穆罕默德是神的使者。</a:t>
            </a:r>
            <a:r>
              <a:rPr lang="zh-TW" altLang="en-US" sz="4000" b="1" i="1">
                <a:latin typeface="Times New Roman" charset="0"/>
                <a:ea typeface="細明體" charset="0"/>
                <a:cs typeface="細明體" charset="0"/>
              </a:rPr>
              <a:t>”</a:t>
            </a:r>
            <a:r>
              <a:rPr lang="zh-TW" altLang="en-US" sz="4000" b="1" i="1">
                <a:latin typeface="細明體" charset="0"/>
                <a:ea typeface="細明體" charset="0"/>
                <a:cs typeface="細明體" charset="0"/>
              </a:rPr>
              <a:t> </a:t>
            </a:r>
            <a:endParaRPr lang="en-US" sz="4000" b="1" i="1">
              <a:latin typeface="細明體" charset="0"/>
              <a:ea typeface="細明體" charset="0"/>
              <a:cs typeface="細明體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itle 1"/>
          <p:cNvSpPr>
            <a:spLocks noGrp="1"/>
          </p:cNvSpPr>
          <p:nvPr>
            <p:ph type="title"/>
          </p:nvPr>
        </p:nvSpPr>
        <p:spPr>
          <a:solidFill>
            <a:srgbClr val="000090"/>
          </a:solidFill>
        </p:spPr>
        <p:txBody>
          <a:bodyPr/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总结基督教</a:t>
            </a:r>
            <a:endParaRPr lang="en-US" sz="36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9378" name="Title 1"/>
          <p:cNvSpPr txBox="1">
            <a:spLocks/>
          </p:cNvSpPr>
          <p:nvPr/>
        </p:nvSpPr>
        <p:spPr bwMode="auto">
          <a:xfrm>
            <a:off x="539750" y="1773238"/>
            <a:ext cx="8229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zh-CN" altLang="en-US" sz="3600" b="1" dirty="0">
                <a:solidFill>
                  <a:srgbClr val="000090"/>
                </a:solidFill>
                <a:latin typeface="Arial" charset="0"/>
              </a:rPr>
              <a:t>但愿尊贵荣耀归给万世的君王，就是那不朽坏、人不能见、独一的　神，直到永永远远。阿们</a:t>
            </a:r>
            <a:r>
              <a:rPr lang="zh-CN" altLang="en-US" sz="3600" b="1" dirty="0" smtClean="0">
                <a:solidFill>
                  <a:srgbClr val="000090"/>
                </a:solidFill>
                <a:latin typeface="Arial" charset="0"/>
              </a:rPr>
              <a:t>。</a:t>
            </a:r>
            <a:r>
              <a:rPr lang="en-US" sz="3600" b="1" dirty="0" smtClean="0">
                <a:solidFill>
                  <a:srgbClr val="000090"/>
                </a:solidFill>
                <a:latin typeface="Arial" charset="0"/>
              </a:rPr>
              <a:t>” </a:t>
            </a:r>
            <a:r>
              <a:rPr lang="en-US" sz="3600" b="1" dirty="0">
                <a:solidFill>
                  <a:srgbClr val="000090"/>
                </a:solidFill>
                <a:latin typeface="Arial" charset="0"/>
              </a:rPr>
              <a:t/>
            </a:r>
            <a:br>
              <a:rPr lang="en-US" sz="3600" b="1" dirty="0">
                <a:solidFill>
                  <a:srgbClr val="000090"/>
                </a:solidFill>
                <a:latin typeface="Arial" charset="0"/>
              </a:rPr>
            </a:br>
            <a:r>
              <a:rPr lang="en-US" sz="3600" b="1" dirty="0">
                <a:solidFill>
                  <a:srgbClr val="000090"/>
                </a:solidFill>
                <a:latin typeface="Arial" charset="0"/>
              </a:rPr>
              <a:t>(1 </a:t>
            </a:r>
            <a:r>
              <a:rPr lang="zh-CN" altLang="en-US" sz="3600" b="1" dirty="0" smtClean="0">
                <a:solidFill>
                  <a:srgbClr val="000090"/>
                </a:solidFill>
                <a:latin typeface="Arial" charset="0"/>
              </a:rPr>
              <a:t>提摩太 </a:t>
            </a:r>
            <a:r>
              <a:rPr lang="en-US" sz="3600" b="1" dirty="0" smtClean="0">
                <a:solidFill>
                  <a:srgbClr val="000090"/>
                </a:solidFill>
                <a:latin typeface="Arial" charset="0"/>
              </a:rPr>
              <a:t>1:17 </a:t>
            </a:r>
            <a:r>
              <a:rPr lang="en-US" altLang="zh-CN" sz="3600" b="1" dirty="0" smtClean="0">
                <a:solidFill>
                  <a:srgbClr val="000090"/>
                </a:solidFill>
                <a:latin typeface="Arial" charset="0"/>
              </a:rPr>
              <a:t>CNV</a:t>
            </a:r>
            <a:r>
              <a:rPr lang="en-US" sz="3600" b="1" dirty="0" smtClean="0">
                <a:solidFill>
                  <a:srgbClr val="000090"/>
                </a:solidFill>
                <a:latin typeface="Arial" charset="0"/>
              </a:rPr>
              <a:t>)</a:t>
            </a:r>
            <a:endParaRPr lang="en-US" sz="3600" b="1" dirty="0">
              <a:solidFill>
                <a:srgbClr val="00009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98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zh-TW" altLang="en-US" sz="4000" b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比較聖經和其他宗教的聖言</a:t>
            </a:r>
            <a:r>
              <a:rPr lang="zh-TW" altLang="en-US" sz="4000" b="1">
                <a:solidFill>
                  <a:schemeClr val="bg1"/>
                </a:solidFill>
                <a:latin typeface="Garamond" charset="0"/>
                <a:ea typeface="細明體" charset="0"/>
                <a:cs typeface="細明體" charset="0"/>
              </a:rPr>
              <a:t>…</a:t>
            </a:r>
            <a:r>
              <a:rPr lang="zh-TW" altLang="en-US" sz="4000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 </a:t>
            </a:r>
            <a:endParaRPr lang="en-US" sz="4000">
              <a:solidFill>
                <a:schemeClr val="bg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zh-TW" altLang="en-US" sz="3800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這本2003年出版的書如實深入剖析回教和可蘭經 </a:t>
            </a:r>
            <a:endParaRPr lang="en-US" sz="3800">
              <a:solidFill>
                <a:schemeClr val="bg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0330">
            <a:off x="419100" y="1676400"/>
            <a:ext cx="3390900" cy="517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0"/>
          <a:ext cx="16224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2" name="Document" r:id="rId6" imgW="812698" imgH="1549206" progId="Word.Document.8">
                  <p:embed/>
                </p:oleObj>
              </mc:Choice>
              <mc:Fallback>
                <p:oleObj name="Document" r:id="rId6" imgW="812698" imgH="1549206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224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7521575" y="0"/>
          <a:ext cx="1622425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3" name="Document" r:id="rId8" imgW="926984" imgH="2031746" progId="Word.Document.8">
                  <p:embed/>
                </p:oleObj>
              </mc:Choice>
              <mc:Fallback>
                <p:oleObj name="Document" r:id="rId8" imgW="926984" imgH="2031746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1575" y="0"/>
                        <a:ext cx="1622425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0" y="3124200"/>
          <a:ext cx="167005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4" name="Document" r:id="rId10" imgW="965079" imgH="2793651" progId="Word.Document.8">
                  <p:embed/>
                </p:oleObj>
              </mc:Choice>
              <mc:Fallback>
                <p:oleObj name="Document" r:id="rId10" imgW="965079" imgH="2793651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24200"/>
                        <a:ext cx="1670050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7543800" y="3581400"/>
          <a:ext cx="16002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5" name="Document" r:id="rId12" imgW="685714" imgH="2184127" progId="Word.Document.8">
                  <p:embed/>
                </p:oleObj>
              </mc:Choice>
              <mc:Fallback>
                <p:oleObj name="Document" r:id="rId12" imgW="685714" imgH="2184127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3581400"/>
                        <a:ext cx="160020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1600200" y="0"/>
          <a:ext cx="180657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6" name="Document" r:id="rId14" imgW="787302" imgH="1358730" progId="Word.Document.8">
                  <p:embed/>
                </p:oleObj>
              </mc:Choice>
              <mc:Fallback>
                <p:oleObj name="Document" r:id="rId14" imgW="787302" imgH="135873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0"/>
                        <a:ext cx="180657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7"/>
          <p:cNvGraphicFramePr>
            <a:graphicFrameLocks noChangeAspect="1"/>
          </p:cNvGraphicFramePr>
          <p:nvPr/>
        </p:nvGraphicFramePr>
        <p:xfrm>
          <a:off x="5943600" y="0"/>
          <a:ext cx="1646238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7" name="Document" r:id="rId16" imgW="685714" imgH="1777778" progId="Word.Document.8">
                  <p:embed/>
                </p:oleObj>
              </mc:Choice>
              <mc:Fallback>
                <p:oleObj name="Document" r:id="rId16" imgW="685714" imgH="1777778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0"/>
                        <a:ext cx="1646238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4" name="Object 8"/>
          <p:cNvGraphicFramePr>
            <a:graphicFrameLocks noChangeAspect="1"/>
          </p:cNvGraphicFramePr>
          <p:nvPr/>
        </p:nvGraphicFramePr>
        <p:xfrm>
          <a:off x="1676400" y="3200400"/>
          <a:ext cx="17526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8" name="Document" r:id="rId18" imgW="977778" imgH="1434921" progId="Word.Document.8">
                  <p:embed/>
                </p:oleObj>
              </mc:Choice>
              <mc:Fallback>
                <p:oleObj name="Document" r:id="rId18" imgW="977778" imgH="1434921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200400"/>
                        <a:ext cx="1752600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9"/>
          <p:cNvGraphicFramePr>
            <a:graphicFrameLocks noChangeAspect="1"/>
          </p:cNvGraphicFramePr>
          <p:nvPr/>
        </p:nvGraphicFramePr>
        <p:xfrm>
          <a:off x="3352800" y="0"/>
          <a:ext cx="17780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9" name="Picture" r:id="rId20" imgW="508711" imgH="762502" progId="Word.Picture.8">
                  <p:embed/>
                </p:oleObj>
              </mc:Choice>
              <mc:Fallback>
                <p:oleObj name="Picture" r:id="rId20" imgW="508711" imgH="762502" progId="Word.Picture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0"/>
                        <a:ext cx="1778000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6" name="Object 10"/>
          <p:cNvGraphicFramePr>
            <a:graphicFrameLocks noChangeAspect="1"/>
          </p:cNvGraphicFramePr>
          <p:nvPr/>
        </p:nvGraphicFramePr>
        <p:xfrm>
          <a:off x="5257800" y="3700463"/>
          <a:ext cx="2211388" cy="315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0" name="Document" r:id="rId22" imgW="685714" imgH="977778" progId="Word.Document.8">
                  <p:embed/>
                </p:oleObj>
              </mc:Choice>
              <mc:Fallback>
                <p:oleObj name="Document" r:id="rId22" imgW="685714" imgH="977778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700463"/>
                        <a:ext cx="2211388" cy="315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7" name="Object 11"/>
          <p:cNvGraphicFramePr>
            <a:graphicFrameLocks noChangeAspect="1"/>
          </p:cNvGraphicFramePr>
          <p:nvPr/>
        </p:nvGraphicFramePr>
        <p:xfrm>
          <a:off x="3429000" y="3276600"/>
          <a:ext cx="16764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1" name="Document" r:id="rId24" imgW="2069841" imgH="2539683" progId="Word.Document.8">
                  <p:embed/>
                </p:oleObj>
              </mc:Choice>
              <mc:Fallback>
                <p:oleObj name="Document" r:id="rId24" imgW="2069841" imgH="2539683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276600"/>
                        <a:ext cx="167640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8" name="Object 12"/>
          <p:cNvGraphicFramePr>
            <a:graphicFrameLocks noChangeAspect="1"/>
          </p:cNvGraphicFramePr>
          <p:nvPr/>
        </p:nvGraphicFramePr>
        <p:xfrm>
          <a:off x="914400" y="2209800"/>
          <a:ext cx="1522413" cy="225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2" name="Document" r:id="rId26" imgW="1726984" imgH="2539683" progId="Word.Document.8">
                  <p:embed/>
                </p:oleObj>
              </mc:Choice>
              <mc:Fallback>
                <p:oleObj name="Document" r:id="rId26" imgW="1726984" imgH="2539683" progId="Word.Documen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209800"/>
                        <a:ext cx="1522413" cy="225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9" name="Object 13"/>
          <p:cNvGraphicFramePr>
            <a:graphicFrameLocks noChangeAspect="1"/>
          </p:cNvGraphicFramePr>
          <p:nvPr/>
        </p:nvGraphicFramePr>
        <p:xfrm>
          <a:off x="2438400" y="1143000"/>
          <a:ext cx="1600200" cy="202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3" name="Document" r:id="rId28" imgW="2019048" imgH="2539683" progId="Word.Document.8">
                  <p:embed/>
                </p:oleObj>
              </mc:Choice>
              <mc:Fallback>
                <p:oleObj name="Document" r:id="rId28" imgW="2019048" imgH="2539683" progId="Word.Document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143000"/>
                        <a:ext cx="1600200" cy="202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0" name="Object 14"/>
          <p:cNvGraphicFramePr>
            <a:graphicFrameLocks noChangeAspect="1"/>
          </p:cNvGraphicFramePr>
          <p:nvPr/>
        </p:nvGraphicFramePr>
        <p:xfrm>
          <a:off x="4038600" y="533400"/>
          <a:ext cx="1466850" cy="271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4" name="Picture" r:id="rId30" imgW="1615916" imgH="2987552" progId="Word.Picture.8">
                  <p:embed/>
                </p:oleObj>
              </mc:Choice>
              <mc:Fallback>
                <p:oleObj name="Picture" r:id="rId30" imgW="1615916" imgH="2987552" progId="Word.Picture.8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33400"/>
                        <a:ext cx="1466850" cy="271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14763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14600"/>
            <a:ext cx="1371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29000"/>
            <a:ext cx="13874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34" name="Object 18"/>
          <p:cNvGraphicFramePr>
            <a:graphicFrameLocks noChangeAspect="1"/>
          </p:cNvGraphicFramePr>
          <p:nvPr/>
        </p:nvGraphicFramePr>
        <p:xfrm>
          <a:off x="3810000" y="4343400"/>
          <a:ext cx="1868488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5" name="Document" r:id="rId35" imgW="2273016" imgH="3047619" progId="Word.Document.8">
                  <p:embed/>
                </p:oleObj>
              </mc:Choice>
              <mc:Fallback>
                <p:oleObj name="Document" r:id="rId35" imgW="2273016" imgH="3047619" progId="Word.Document.8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343400"/>
                        <a:ext cx="1868488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35" name="Picture 19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0" y="3810000"/>
            <a:ext cx="14033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514600"/>
            <a:ext cx="12573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42" name="Rectangle 26"/>
          <p:cNvSpPr>
            <a:spLocks noRot="1" noChangeArrowheads="1"/>
          </p:cNvSpPr>
          <p:nvPr/>
        </p:nvSpPr>
        <p:spPr bwMode="auto">
          <a:xfrm>
            <a:off x="228600" y="503238"/>
            <a:ext cx="8686800" cy="5821362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46275"/>
                  <a:invGamma/>
                  <a:alpha val="38000"/>
                </a:schemeClr>
              </a:gs>
              <a:gs pos="50000">
                <a:schemeClr val="tx2">
                  <a:alpha val="41000"/>
                </a:schemeClr>
              </a:gs>
              <a:gs pos="100000">
                <a:schemeClr val="tx2">
                  <a:gamma/>
                  <a:shade val="46275"/>
                  <a:invGamma/>
                  <a:alpha val="38000"/>
                </a:schemeClr>
              </a:gs>
            </a:gsLst>
            <a:lin ang="5400000" scaled="1"/>
          </a:gra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66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/>
            </a:r>
            <a:br>
              <a:rPr lang="en-US" sz="66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</a:br>
            <a:r>
              <a:rPr lang="zh-TW" altLang="en-US" sz="66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外邦諸神對</a:t>
            </a:r>
            <a:br>
              <a:rPr lang="zh-TW" altLang="en-US" sz="66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</a:br>
            <a:r>
              <a:rPr lang="zh-TW" altLang="en-US" sz="66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以色列有何影響？ </a:t>
            </a:r>
            <a:endParaRPr lang="en-US" sz="6600" b="1"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8458200" y="138113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細明體" charset="0"/>
                <a:ea typeface="細明體" charset="0"/>
                <a:cs typeface="細明體" charset="0"/>
              </a:rPr>
              <a:t>161</a:t>
            </a:r>
          </a:p>
        </p:txBody>
      </p:sp>
      <p:sp>
        <p:nvSpPr>
          <p:cNvPr id="9244" name="Rectangle 28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772400" cy="1920875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tx2">
                        <a:gamma/>
                        <a:shade val="46275"/>
                        <a:invGamma/>
                        <a:alpha val="38000"/>
                      </a:schemeClr>
                    </a:gs>
                    <a:gs pos="50000">
                      <a:schemeClr val="tx2"/>
                    </a:gs>
                    <a:gs pos="100000">
                      <a:schemeClr val="tx2">
                        <a:gamma/>
                        <a:shade val="46275"/>
                        <a:invGamma/>
                        <a:alpha val="38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sz="6600">
                <a:solidFill>
                  <a:schemeClr val="tx1"/>
                </a:solidFill>
                <a:latin typeface="細明體" charset="0"/>
                <a:ea typeface="細明體" charset="0"/>
                <a:cs typeface="細明體" charset="0"/>
              </a:rPr>
              <a:t>多神論： </a:t>
            </a:r>
            <a:endParaRPr lang="en-US" sz="6600">
              <a:solidFill>
                <a:schemeClr val="tx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topi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019800" cy="1173162"/>
          </a:xfrm>
        </p:spPr>
        <p:txBody>
          <a:bodyPr/>
          <a:lstStyle/>
          <a:p>
            <a:pPr eaLnBrk="1" hangingPunct="1"/>
            <a:r>
              <a:rPr lang="zh-TW" altLang="en-US" sz="4000" b="1">
                <a:latin typeface="細明體" charset="0"/>
                <a:ea typeface="細明體" charset="0"/>
                <a:cs typeface="細明體" charset="0"/>
              </a:rPr>
              <a:t>愛德華吉本  講及可蘭經</a:t>
            </a:r>
            <a:r>
              <a:rPr lang="zh-TW" altLang="en-US" sz="4000">
                <a:solidFill>
                  <a:schemeClr val="tx1"/>
                </a:solidFill>
                <a:latin typeface="細明體" charset="0"/>
                <a:ea typeface="細明體" charset="0"/>
                <a:cs typeface="細明體" charset="0"/>
              </a:rPr>
              <a:t> </a:t>
            </a:r>
            <a:endParaRPr lang="en-US" sz="4000">
              <a:solidFill>
                <a:schemeClr val="tx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1515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6400800" cy="51054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 altLang="zh-TW">
                <a:solidFill>
                  <a:schemeClr val="tx2"/>
                </a:solidFill>
                <a:latin typeface="Times New Roman" charset="0"/>
                <a:ea typeface="細明體" charset="0"/>
                <a:cs typeface="細明體" charset="0"/>
              </a:rPr>
              <a:t>“</a:t>
            </a:r>
            <a:r>
              <a:rPr lang="en-US" altLang="zh-TW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[</a:t>
            </a:r>
            <a:r>
              <a:rPr lang="zh-TW" altLang="en-US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可蘭經是] 表達不清的</a:t>
            </a:r>
            <a:r>
              <a:rPr lang="zh-TW" altLang="en-US">
                <a:latin typeface="細明體" charset="0"/>
                <a:ea typeface="細明體" charset="0"/>
                <a:cs typeface="細明體" charset="0"/>
              </a:rPr>
              <a:t>狂想曲，內有寓言、格言、宣言，而卻甚少能激發感情或思想，又有時如在塵土中匍行和迷失雲霧裡</a:t>
            </a:r>
            <a:r>
              <a:rPr lang="zh-TW" altLang="en-US">
                <a:latin typeface="Times New Roman" charset="0"/>
                <a:ea typeface="細明體" charset="0"/>
                <a:cs typeface="細明體" charset="0"/>
              </a:rPr>
              <a:t>…</a:t>
            </a:r>
            <a:r>
              <a:rPr lang="zh-TW" altLang="en-US">
                <a:latin typeface="細明體" charset="0"/>
                <a:ea typeface="細明體" charset="0"/>
                <a:cs typeface="細明體" charset="0"/>
              </a:rPr>
              <a:t>在傳播其信仰中，附以欺騙和不忠、殘酷和不公，</a:t>
            </a:r>
            <a:r>
              <a:rPr lang="zh-TW" altLang="en-US">
                <a:latin typeface="Times New Roman" charset="0"/>
                <a:ea typeface="細明體" charset="0"/>
                <a:cs typeface="細明體" charset="0"/>
              </a:rPr>
              <a:t>…</a:t>
            </a:r>
            <a:r>
              <a:rPr lang="zh-TW" altLang="en-US">
                <a:latin typeface="細明體" charset="0"/>
                <a:ea typeface="細明體" charset="0"/>
                <a:cs typeface="細明體" charset="0"/>
              </a:rPr>
              <a:t>穆罕默德命令或批准刺殺猶太人和拜偶像者，</a:t>
            </a:r>
            <a:r>
              <a:rPr lang="zh-TW" altLang="en-US">
                <a:latin typeface="Times New Roman" charset="0"/>
                <a:ea typeface="細明體" charset="0"/>
                <a:cs typeface="細明體" charset="0"/>
              </a:rPr>
              <a:t>…</a:t>
            </a:r>
            <a:r>
              <a:rPr lang="zh-TW" altLang="en-US">
                <a:latin typeface="細明體" charset="0"/>
                <a:ea typeface="細明體" charset="0"/>
                <a:cs typeface="細明體" charset="0"/>
              </a:rPr>
              <a:t> </a:t>
            </a:r>
            <a:endParaRPr lang="en-US">
              <a:latin typeface="細明體" charset="0"/>
              <a:ea typeface="細明體" charset="0"/>
              <a:cs typeface="細明體" charset="0"/>
            </a:endParaRPr>
          </a:p>
        </p:txBody>
      </p:sp>
      <p:pic>
        <p:nvPicPr>
          <p:cNvPr id="53251" name="Picture 1028" descr="Qur'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r="18628" b="35606"/>
          <a:stretch>
            <a:fillRect/>
          </a:stretch>
        </p:blipFill>
        <p:spPr bwMode="auto">
          <a:xfrm rot="-933180">
            <a:off x="7239000" y="0"/>
            <a:ext cx="19081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943600" cy="1173162"/>
          </a:xfrm>
        </p:spPr>
        <p:txBody>
          <a:bodyPr/>
          <a:lstStyle/>
          <a:p>
            <a:pPr eaLnBrk="1" hangingPunct="1"/>
            <a:r>
              <a:rPr lang="zh-TW" altLang="en-US" sz="4000" b="1">
                <a:latin typeface="細明體" charset="0"/>
                <a:ea typeface="細明體" charset="0"/>
                <a:cs typeface="細明體" charset="0"/>
              </a:rPr>
              <a:t>愛德華吉本  講及可蘭經</a:t>
            </a:r>
            <a:r>
              <a:rPr lang="zh-TW" altLang="en-US" sz="4000">
                <a:solidFill>
                  <a:schemeClr val="tx1"/>
                </a:solidFill>
                <a:latin typeface="細明體" charset="0"/>
                <a:ea typeface="細明體" charset="0"/>
                <a:cs typeface="細明體" charset="0"/>
              </a:rPr>
              <a:t> </a:t>
            </a:r>
            <a:endParaRPr lang="en-US" sz="4000">
              <a:solidFill>
                <a:schemeClr val="tx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620000" cy="46482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 typeface="Wingdings" charset="0"/>
              <a:buNone/>
            </a:pPr>
            <a:endParaRPr lang="en-US" altLang="zh-TW">
              <a:latin typeface="細明體" charset="0"/>
              <a:ea typeface="細明體" charset="0"/>
              <a:cs typeface="細明體" charset="0"/>
            </a:endParaRPr>
          </a:p>
          <a:p>
            <a:pPr marL="0" indent="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 altLang="zh-TW">
                <a:latin typeface="Times New Roman" charset="0"/>
                <a:ea typeface="細明體" charset="0"/>
                <a:cs typeface="細明體" charset="0"/>
              </a:rPr>
              <a:t>“</a:t>
            </a:r>
            <a:r>
              <a:rPr lang="zh-TW" altLang="en-US">
                <a:latin typeface="細明體" charset="0"/>
                <a:ea typeface="細明體" charset="0"/>
                <a:cs typeface="細明體" charset="0"/>
              </a:rPr>
              <a:t>穆罕默德縱容人的慾望和濫用先知的宣稱。他將律法加於民族而卻以一個特別啟示免除自己去守法。他對女性情慾方面盡情放蕩。</a:t>
            </a:r>
            <a:r>
              <a:rPr lang="zh-TW" altLang="en-US">
                <a:latin typeface="Times New Roman" charset="0"/>
                <a:ea typeface="細明體" charset="0"/>
                <a:cs typeface="細明體" charset="0"/>
              </a:rPr>
              <a:t>”</a:t>
            </a:r>
            <a:endParaRPr lang="zh-TW" altLang="en-US">
              <a:latin typeface="細明體" charset="0"/>
              <a:ea typeface="細明體" charset="0"/>
              <a:cs typeface="細明體" charset="0"/>
            </a:endParaRPr>
          </a:p>
          <a:p>
            <a:pPr marL="0" indent="0" eaLnBrk="1" hangingPunct="1">
              <a:buFont typeface="Wingdings" charset="0"/>
              <a:buNone/>
            </a:pPr>
            <a:endParaRPr lang="en-US">
              <a:latin typeface="細明體" charset="0"/>
              <a:ea typeface="細明體" charset="0"/>
              <a:cs typeface="細明體" charset="0"/>
            </a:endParaRPr>
          </a:p>
          <a:p>
            <a:pPr marL="0" indent="0" algn="r" eaLnBrk="1" hangingPunct="1">
              <a:buFont typeface="Wingdings" charset="0"/>
              <a:buNone/>
            </a:pPr>
            <a:r>
              <a:rPr lang="en-US" altLang="zh-TW" sz="2000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~ </a:t>
            </a:r>
            <a:r>
              <a:rPr lang="zh-TW" altLang="en-US" sz="2000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愛德華吉本的</a:t>
            </a:r>
            <a:r>
              <a:rPr lang="zh-TW" altLang="en-US" sz="2000" i="1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羅馬帝國興亡史</a:t>
            </a:r>
            <a:r>
              <a:rPr lang="zh-TW" altLang="en-US" sz="2000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，第5冊 </a:t>
            </a:r>
          </a:p>
          <a:p>
            <a:pPr marL="0" indent="0" algn="r" eaLnBrk="1" hangingPunct="1">
              <a:buFont typeface="Wingdings" charset="0"/>
              <a:buNone/>
            </a:pPr>
            <a:r>
              <a:rPr lang="zh-TW" altLang="en-US" sz="2000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(節錄自里查森的</a:t>
            </a:r>
            <a:r>
              <a:rPr lang="zh-TW" altLang="en-US" sz="2000" i="1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可蘭經的秘密</a:t>
            </a:r>
            <a:r>
              <a:rPr lang="zh-TW" altLang="en-US" sz="2000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, 65-66頁) </a:t>
            </a:r>
            <a:endParaRPr lang="en-US" sz="2000">
              <a:solidFill>
                <a:schemeClr val="tx2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pic>
        <p:nvPicPr>
          <p:cNvPr id="55299" name="Picture 4" descr="Qu'r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17526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48200" y="533400"/>
            <a:ext cx="4495800" cy="1219200"/>
          </a:xfrm>
          <a:effectLst>
            <a:outerShdw blurRad="50800" dist="35921" dir="2700000" algn="ctr" rotWithShape="0">
              <a:srgbClr val="FFCC66">
                <a:alpha val="75000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zh-TW" altLang="en-US" sz="4600" b="1">
                <a:latin typeface="細明體" charset="0"/>
                <a:ea typeface="細明體" charset="0"/>
                <a:cs typeface="細明體" charset="0"/>
              </a:rPr>
              <a:t>可蘭經的</a:t>
            </a:r>
            <a:br>
              <a:rPr lang="zh-TW" altLang="en-US" sz="4600" b="1">
                <a:latin typeface="細明體" charset="0"/>
                <a:ea typeface="細明體" charset="0"/>
                <a:cs typeface="細明體" charset="0"/>
              </a:rPr>
            </a:br>
            <a:r>
              <a:rPr lang="zh-TW" altLang="en-US" sz="4600" b="1">
                <a:latin typeface="細明體" charset="0"/>
                <a:ea typeface="細明體" charset="0"/>
                <a:cs typeface="細明體" charset="0"/>
              </a:rPr>
              <a:t>開端</a:t>
            </a:r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 </a:t>
            </a:r>
            <a:endParaRPr lang="en-US" b="1">
              <a:latin typeface="細明體" charset="0"/>
              <a:ea typeface="細明體" charset="0"/>
              <a:cs typeface="細明體" charset="0"/>
            </a:endParaRPr>
          </a:p>
        </p:txBody>
      </p:sp>
      <p:pic>
        <p:nvPicPr>
          <p:cNvPr id="57348" name="Picture 4" descr="Qur'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r="18628" b="35606"/>
          <a:stretch>
            <a:fillRect/>
          </a:stretch>
        </p:blipFill>
        <p:spPr bwMode="auto">
          <a:xfrm>
            <a:off x="3175" y="-76200"/>
            <a:ext cx="45688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362200"/>
            <a:ext cx="9144000" cy="4495800"/>
          </a:xfrm>
          <a:gradFill rotWithShape="0">
            <a:gsLst>
              <a:gs pos="0">
                <a:srgbClr val="EBFFF0">
                  <a:alpha val="20000"/>
                </a:srgbClr>
              </a:gs>
              <a:gs pos="100000">
                <a:srgbClr val="EBFFF0">
                  <a:gamma/>
                  <a:shade val="46275"/>
                  <a:invGamma/>
                  <a:alpha val="17000"/>
                </a:srgbClr>
              </a:gs>
            </a:gsLst>
            <a:lin ang="5400000" scaled="1"/>
          </a:gradFill>
          <a:effectLst>
            <a:outerShdw blurRad="50800" dist="35921" dir="2700000" algn="ctr" rotWithShape="0">
              <a:srgbClr val="FFCC66">
                <a:alpha val="75000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zh-TW" b="1">
                <a:solidFill>
                  <a:schemeClr val="tx2"/>
                </a:solidFill>
                <a:latin typeface="Times New Roman" charset="0"/>
                <a:ea typeface="細明體" charset="0"/>
                <a:cs typeface="細明體" charset="0"/>
              </a:rPr>
              <a:t>“</a:t>
            </a:r>
            <a:r>
              <a:rPr lang="zh-TW" altLang="en-US" b="1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奉至仁至慈的真主之名 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一切贊頌，全歸真主，全世界的主， 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至仁至慈的主，報應日的主。 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我們(只)崇拜你，只求你祐助， 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求你引導我們上正路，你所祐助者的路，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b="1">
                <a:solidFill>
                  <a:schemeClr val="tx2"/>
                </a:solidFill>
                <a:latin typeface="細明體" charset="0"/>
                <a:ea typeface="細明體" charset="0"/>
                <a:cs typeface="細明體" charset="0"/>
              </a:rPr>
              <a:t>不是受譴怒者的路，也不是迷誤者的路。</a:t>
            </a:r>
            <a:r>
              <a:rPr lang="zh-TW" altLang="en-US" b="1">
                <a:solidFill>
                  <a:schemeClr val="tx2"/>
                </a:solidFill>
                <a:latin typeface="Times New Roman" charset="0"/>
                <a:ea typeface="細明體" charset="0"/>
                <a:cs typeface="細明體" charset="0"/>
              </a:rPr>
              <a:t>”</a:t>
            </a:r>
            <a:endParaRPr lang="zh-TW" altLang="en-US" b="1">
              <a:solidFill>
                <a:schemeClr val="tx2"/>
              </a:solidFill>
              <a:latin typeface="細明體" charset="0"/>
              <a:ea typeface="細明體" charset="0"/>
              <a:cs typeface="細明體" charset="0"/>
            </a:endParaRPr>
          </a:p>
          <a:p>
            <a:pPr eaLnBrk="1" hangingPunct="1"/>
            <a:endParaRPr lang="en-US" b="1">
              <a:solidFill>
                <a:schemeClr val="tx2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4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4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79838" y="1493837"/>
            <a:ext cx="62484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5" descr="So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-67" r="2460" b="67"/>
          <a:stretch>
            <a:fillRect/>
          </a:stretch>
        </p:blipFill>
        <p:spPr bwMode="auto">
          <a:xfrm rot="5400000">
            <a:off x="-790575" y="1400175"/>
            <a:ext cx="61722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144000" cy="533400"/>
          </a:xfr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>
                <a:latin typeface="細明體" charset="0"/>
                <a:ea typeface="細明體" charset="0"/>
                <a:cs typeface="細明體" charset="0"/>
              </a:rPr>
              <a:t>所有的一神論並非一樣</a:t>
            </a:r>
            <a:r>
              <a:rPr lang="zh-TW" altLang="en-US" sz="3600">
                <a:latin typeface="Times New Roman" charset="0"/>
                <a:ea typeface="細明體" charset="0"/>
                <a:cs typeface="細明體" charset="0"/>
              </a:rPr>
              <a:t>…</a:t>
            </a:r>
            <a:r>
              <a:rPr lang="zh-TW" altLang="en-US" sz="3600">
                <a:latin typeface="細明體" charset="0"/>
                <a:ea typeface="細明體" charset="0"/>
                <a:cs typeface="細明體" charset="0"/>
              </a:rPr>
              <a:t> </a:t>
            </a:r>
            <a:endParaRPr lang="en-US" sz="3600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838200"/>
            <a:ext cx="4114800" cy="609600"/>
          </a:xfrm>
        </p:spPr>
        <p:txBody>
          <a:bodyPr/>
          <a:lstStyle/>
          <a:p>
            <a:pPr eaLnBrk="1" hangingPunct="1"/>
            <a:r>
              <a:rPr lang="zh-TW" altLang="en-US" sz="3600" b="1" u="sng">
                <a:latin typeface="細明體" charset="0"/>
                <a:ea typeface="細明體" charset="0"/>
                <a:cs typeface="細明體" charset="0"/>
              </a:rPr>
              <a:t>回教</a:t>
            </a:r>
            <a:endParaRPr lang="en-US" sz="3600" b="1" u="sng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5029200" y="838200"/>
            <a:ext cx="411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zh-TW" altLang="en-US" sz="3600" b="1" u="sng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聖經</a:t>
            </a:r>
            <a:endParaRPr lang="en-US" sz="3600" b="1" u="sng"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152400" y="1676400"/>
            <a:ext cx="396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zh-TW" altLang="en-US" sz="30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非三位一體</a:t>
            </a:r>
            <a:endParaRPr lang="en-US" sz="3000" b="1"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4991100" y="1600200"/>
            <a:ext cx="411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zh-TW" altLang="en-US" sz="30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三位一體 </a:t>
            </a:r>
            <a:endParaRPr lang="en-US" sz="3000" b="1"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77834" name="Rectangle 10"/>
          <p:cNvSpPr>
            <a:spLocks noChangeArrowheads="1"/>
          </p:cNvSpPr>
          <p:nvPr/>
        </p:nvSpPr>
        <p:spPr bwMode="auto">
          <a:xfrm>
            <a:off x="133350" y="2438400"/>
            <a:ext cx="39814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zh-TW" altLang="en-US" sz="30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無位格相關</a:t>
            </a:r>
            <a:endParaRPr lang="en-US" sz="3000" b="1"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77838" name="Rectangle 14"/>
          <p:cNvSpPr>
            <a:spLocks noChangeArrowheads="1"/>
          </p:cNvSpPr>
          <p:nvPr/>
        </p:nvSpPr>
        <p:spPr bwMode="auto">
          <a:xfrm>
            <a:off x="114300" y="3276600"/>
            <a:ext cx="4191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zh-TW" altLang="en-US" sz="30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屬性源於其意願</a:t>
            </a:r>
            <a:endParaRPr lang="en-US" sz="3000" b="1"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77840" name="Rectangle 16"/>
          <p:cNvSpPr>
            <a:spLocks noChangeArrowheads="1"/>
          </p:cNvSpPr>
          <p:nvPr/>
        </p:nvSpPr>
        <p:spPr bwMode="auto">
          <a:xfrm>
            <a:off x="190500" y="4191000"/>
            <a:ext cx="426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zh-TW" altLang="en-US" sz="30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本質的隨意性</a:t>
            </a:r>
            <a:endParaRPr lang="en-US" sz="3000" b="1"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77842" name="Rectangle 18"/>
          <p:cNvSpPr>
            <a:spLocks noChangeArrowheads="1"/>
          </p:cNvSpPr>
          <p:nvPr/>
        </p:nvSpPr>
        <p:spPr bwMode="auto">
          <a:xfrm>
            <a:off x="152400" y="5105400"/>
            <a:ext cx="4267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zh-TW" altLang="en-US" sz="30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不可知或不可信靠</a:t>
            </a:r>
            <a:endParaRPr lang="en-US" sz="3000" b="1"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77844" name="Rectangle 20"/>
          <p:cNvSpPr>
            <a:spLocks noChangeArrowheads="1"/>
          </p:cNvSpPr>
          <p:nvPr/>
        </p:nvSpPr>
        <p:spPr bwMode="auto">
          <a:xfrm>
            <a:off x="4972050" y="2362200"/>
            <a:ext cx="41529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zh-TW" altLang="en-US" sz="30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位格相關 </a:t>
            </a:r>
            <a:endParaRPr lang="en-US" sz="3000" b="1"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endParaRPr lang="en-US" sz="3000"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77845" name="Rectangle 21"/>
          <p:cNvSpPr>
            <a:spLocks noChangeArrowheads="1"/>
          </p:cNvSpPr>
          <p:nvPr/>
        </p:nvSpPr>
        <p:spPr bwMode="auto">
          <a:xfrm>
            <a:off x="4953000" y="3276600"/>
            <a:ext cx="4191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zh-TW" altLang="en-US" sz="30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屬性源自其聖潔本質</a:t>
            </a:r>
            <a:endParaRPr lang="en-US" sz="3000" b="1"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77846" name="Rectangle 22"/>
          <p:cNvSpPr>
            <a:spLocks noChangeArrowheads="1"/>
          </p:cNvSpPr>
          <p:nvPr/>
        </p:nvSpPr>
        <p:spPr bwMode="auto">
          <a:xfrm>
            <a:off x="4762500" y="4191000"/>
            <a:ext cx="43815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zh-TW" altLang="en-US" sz="30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固有的一致性 </a:t>
            </a:r>
            <a:endParaRPr lang="en-US" sz="3000"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77847" name="Rectangle 23"/>
          <p:cNvSpPr>
            <a:spLocks noChangeArrowheads="1"/>
          </p:cNvSpPr>
          <p:nvPr/>
        </p:nvSpPr>
        <p:spPr bwMode="auto">
          <a:xfrm>
            <a:off x="4991100" y="5105400"/>
            <a:ext cx="4267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zh-TW" altLang="en-US" sz="30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可認識和可信靠</a:t>
            </a:r>
            <a:endParaRPr lang="en-US" sz="3000" b="1"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77849" name="Text Box 25"/>
          <p:cNvSpPr txBox="1">
            <a:spLocks noChangeArrowheads="1"/>
          </p:cNvSpPr>
          <p:nvPr/>
        </p:nvSpPr>
        <p:spPr bwMode="auto">
          <a:xfrm>
            <a:off x="288925" y="5867400"/>
            <a:ext cx="8855075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>
                <a:latin typeface="細明體" charset="0"/>
                <a:ea typeface="細明體" charset="0"/>
                <a:cs typeface="細明體" charset="0"/>
              </a:rPr>
              <a:t>Imad Shehadeh, </a:t>
            </a:r>
            <a:r>
              <a:rPr lang="ja-JP" altLang="en-US" sz="2000" b="1">
                <a:latin typeface="Times New Roman"/>
                <a:ea typeface="細明體" charset="0"/>
                <a:cs typeface="細明體" charset="0"/>
              </a:rPr>
              <a:t>“</a:t>
            </a:r>
            <a:r>
              <a:rPr lang="en-US" sz="2000" b="1">
                <a:latin typeface="細明體" charset="0"/>
                <a:ea typeface="細明體" charset="0"/>
                <a:cs typeface="細明體" charset="0"/>
              </a:rPr>
              <a:t>The Predicament of Islamic Monotheism,</a:t>
            </a:r>
            <a:r>
              <a:rPr lang="ja-JP" altLang="en-US" sz="2000" b="1">
                <a:latin typeface="Times New Roman"/>
                <a:ea typeface="細明體" charset="0"/>
                <a:cs typeface="細明體" charset="0"/>
              </a:rPr>
              <a:t>”</a:t>
            </a:r>
            <a:r>
              <a:rPr lang="en-US" sz="2000" b="1">
                <a:latin typeface="細明體" charset="0"/>
                <a:ea typeface="細明體" charset="0"/>
                <a:cs typeface="細明體" charset="0"/>
              </a:rPr>
              <a:t> </a:t>
            </a:r>
            <a:r>
              <a:rPr lang="en-US" sz="2000" b="1" i="1">
                <a:latin typeface="細明體" charset="0"/>
                <a:ea typeface="細明體" charset="0"/>
                <a:cs typeface="細明體" charset="0"/>
              </a:rPr>
              <a:t>Bibliotheca Sacra</a:t>
            </a:r>
            <a:r>
              <a:rPr lang="en-US" sz="2000" b="1">
                <a:latin typeface="細明體" charset="0"/>
                <a:ea typeface="細明體" charset="0"/>
                <a:cs typeface="細明體" charset="0"/>
              </a:rPr>
              <a:t> 161 (April-June 2004): 162.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1" grpId="0"/>
      <p:bldP spid="77832" grpId="0"/>
      <p:bldP spid="77834" grpId="0"/>
      <p:bldP spid="77838" grpId="0"/>
      <p:bldP spid="77840" grpId="0"/>
      <p:bldP spid="77842" grpId="0"/>
      <p:bldP spid="77844" grpId="0"/>
      <p:bldP spid="77845" grpId="0"/>
      <p:bldP spid="77846" grpId="0"/>
      <p:bldP spid="778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2"/>
          <p:cNvGrpSpPr>
            <a:grpSpLocks/>
          </p:cNvGrpSpPr>
          <p:nvPr/>
        </p:nvGrpSpPr>
        <p:grpSpPr bwMode="auto">
          <a:xfrm>
            <a:off x="-53975" y="0"/>
            <a:ext cx="9350375" cy="7031038"/>
            <a:chOff x="-34" y="0"/>
            <a:chExt cx="5890" cy="4429"/>
          </a:xfrm>
        </p:grpSpPr>
        <p:sp>
          <p:nvSpPr>
            <p:cNvPr id="178179" name="Rectangle 3"/>
            <p:cNvSpPr>
              <a:spLocks noChangeArrowheads="1"/>
            </p:cNvSpPr>
            <p:nvPr/>
          </p:nvSpPr>
          <p:spPr bwMode="auto">
            <a:xfrm>
              <a:off x="2910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8180" name="Rectangle 4"/>
            <p:cNvSpPr>
              <a:spLocks noChangeArrowheads="1"/>
            </p:cNvSpPr>
            <p:nvPr/>
          </p:nvSpPr>
          <p:spPr bwMode="auto">
            <a:xfrm>
              <a:off x="-34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60418" name="Group 5"/>
          <p:cNvGrpSpPr>
            <a:grpSpLocks/>
          </p:cNvGrpSpPr>
          <p:nvPr/>
        </p:nvGrpSpPr>
        <p:grpSpPr bwMode="auto">
          <a:xfrm>
            <a:off x="1905000" y="1181100"/>
            <a:ext cx="5219700" cy="5219700"/>
            <a:chOff x="1200" y="696"/>
            <a:chExt cx="3288" cy="3288"/>
          </a:xfrm>
        </p:grpSpPr>
        <p:sp>
          <p:nvSpPr>
            <p:cNvPr id="178182" name="Oval 6"/>
            <p:cNvSpPr>
              <a:spLocks noChangeArrowheads="1"/>
            </p:cNvSpPr>
            <p:nvPr/>
          </p:nvSpPr>
          <p:spPr bwMode="auto">
            <a:xfrm>
              <a:off x="1200" y="696"/>
              <a:ext cx="3288" cy="3288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8183" name="Oval 7"/>
            <p:cNvSpPr>
              <a:spLocks noChangeArrowheads="1"/>
            </p:cNvSpPr>
            <p:nvPr/>
          </p:nvSpPr>
          <p:spPr bwMode="auto">
            <a:xfrm>
              <a:off x="1500" y="996"/>
              <a:ext cx="2688" cy="2688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78184" name="AutoShape 8"/>
          <p:cNvSpPr>
            <a:spLocks noChangeArrowheads="1"/>
          </p:cNvSpPr>
          <p:nvPr/>
        </p:nvSpPr>
        <p:spPr bwMode="auto">
          <a:xfrm>
            <a:off x="1733550" y="633413"/>
            <a:ext cx="5791200" cy="47498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rgbClr val="660066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CC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8185" name="Text Box 9"/>
          <p:cNvSpPr txBox="1">
            <a:spLocks noChangeArrowheads="1"/>
          </p:cNvSpPr>
          <p:nvPr/>
        </p:nvSpPr>
        <p:spPr bwMode="auto">
          <a:xfrm>
            <a:off x="3581400" y="3810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178186" name="Rectangle 10"/>
          <p:cNvSpPr>
            <a:spLocks noChangeArrowheads="1"/>
          </p:cNvSpPr>
          <p:nvPr/>
        </p:nvSpPr>
        <p:spPr bwMode="auto">
          <a:xfrm rot="1619911">
            <a:off x="4668838" y="4179888"/>
            <a:ext cx="2133600" cy="457200"/>
          </a:xfrm>
          <a:prstGeom prst="rect">
            <a:avLst/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5400000" scaled="1"/>
          </a:gradFill>
          <a:ln w="38100">
            <a:solidFill>
              <a:srgbClr val="CC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8187" name="Rectangle 11"/>
          <p:cNvSpPr>
            <a:spLocks noChangeArrowheads="1"/>
          </p:cNvSpPr>
          <p:nvPr/>
        </p:nvSpPr>
        <p:spPr bwMode="auto">
          <a:xfrm rot="-1572683">
            <a:off x="2895600" y="4038600"/>
            <a:ext cx="1752600" cy="457200"/>
          </a:xfrm>
          <a:prstGeom prst="rect">
            <a:avLst/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5400000" scaled="1"/>
          </a:gradFill>
          <a:ln w="38100">
            <a:solidFill>
              <a:srgbClr val="CC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8188" name="Rectangle 12"/>
          <p:cNvSpPr>
            <a:spLocks noChangeArrowheads="1"/>
          </p:cNvSpPr>
          <p:nvPr/>
        </p:nvSpPr>
        <p:spPr bwMode="auto">
          <a:xfrm rot="5400000">
            <a:off x="3771900" y="2324100"/>
            <a:ext cx="1752600" cy="457200"/>
          </a:xfrm>
          <a:prstGeom prst="rect">
            <a:avLst/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5400000" scaled="1"/>
          </a:gradFill>
          <a:ln w="38100">
            <a:solidFill>
              <a:srgbClr val="CC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8189" name="AutoShape 13"/>
          <p:cNvSpPr>
            <a:spLocks noChangeArrowheads="1"/>
          </p:cNvSpPr>
          <p:nvPr/>
        </p:nvSpPr>
        <p:spPr bwMode="auto">
          <a:xfrm rot="50350481">
            <a:off x="6060282" y="4298156"/>
            <a:ext cx="1695450" cy="1493837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0" scaled="1"/>
          </a:gradFill>
          <a:ln w="38100">
            <a:solidFill>
              <a:srgbClr val="CC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8190" name="Text Box 14"/>
          <p:cNvSpPr txBox="1">
            <a:spLocks noChangeArrowheads="1"/>
          </p:cNvSpPr>
          <p:nvPr/>
        </p:nvSpPr>
        <p:spPr bwMode="auto">
          <a:xfrm>
            <a:off x="4114800" y="2254250"/>
            <a:ext cx="10668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TW" altLang="en-US" sz="3600" b="1" i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是</a:t>
            </a:r>
            <a:endParaRPr lang="en-US" sz="3600" b="1" i="1">
              <a:solidFill>
                <a:schemeClr val="bg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178191" name="AutoShape 15"/>
          <p:cNvSpPr>
            <a:spLocks noChangeArrowheads="1"/>
          </p:cNvSpPr>
          <p:nvPr/>
        </p:nvSpPr>
        <p:spPr bwMode="auto">
          <a:xfrm rot="14452042">
            <a:off x="1507332" y="4242594"/>
            <a:ext cx="1747837" cy="15716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0" scaled="1"/>
          </a:gradFill>
          <a:ln w="38100">
            <a:solidFill>
              <a:srgbClr val="CC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8192" name="Text Box 16"/>
          <p:cNvSpPr txBox="1">
            <a:spLocks noChangeArrowheads="1"/>
          </p:cNvSpPr>
          <p:nvPr/>
        </p:nvSpPr>
        <p:spPr bwMode="auto">
          <a:xfrm>
            <a:off x="5486400" y="4114800"/>
            <a:ext cx="10668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zh-TW" altLang="en-US" sz="3600" b="1" i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是</a:t>
            </a:r>
            <a:endParaRPr lang="en-US" sz="3600" b="1" i="1">
              <a:solidFill>
                <a:schemeClr val="bg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178193" name="Text Box 17"/>
          <p:cNvSpPr txBox="1">
            <a:spLocks noChangeArrowheads="1"/>
          </p:cNvSpPr>
          <p:nvPr/>
        </p:nvSpPr>
        <p:spPr bwMode="auto">
          <a:xfrm>
            <a:off x="2667000" y="4030663"/>
            <a:ext cx="10668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zh-TW" altLang="en-US" sz="3600" b="1" i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是</a:t>
            </a:r>
            <a:endParaRPr lang="en-US" sz="3600" b="1" i="1">
              <a:solidFill>
                <a:schemeClr val="bg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178194" name="Text Box 18"/>
          <p:cNvSpPr txBox="1">
            <a:spLocks noChangeArrowheads="1"/>
          </p:cNvSpPr>
          <p:nvPr/>
        </p:nvSpPr>
        <p:spPr bwMode="auto">
          <a:xfrm>
            <a:off x="1905000" y="4708525"/>
            <a:ext cx="1828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zh-TW" altLang="en-US" sz="4000" b="1" i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聖子</a:t>
            </a:r>
            <a:endParaRPr lang="en-US" sz="4000" b="1" i="1">
              <a:solidFill>
                <a:schemeClr val="bg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178195" name="AutoShape 19"/>
          <p:cNvSpPr>
            <a:spLocks noChangeArrowheads="1"/>
          </p:cNvSpPr>
          <p:nvPr/>
        </p:nvSpPr>
        <p:spPr bwMode="auto">
          <a:xfrm>
            <a:off x="3624263" y="615950"/>
            <a:ext cx="2016125" cy="1612900"/>
          </a:xfrm>
          <a:prstGeom prst="triangle">
            <a:avLst>
              <a:gd name="adj" fmla="val 50977"/>
            </a:avLst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0" scaled="1"/>
          </a:gradFill>
          <a:ln w="38100">
            <a:solidFill>
              <a:srgbClr val="CC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78196" name="Group 20"/>
          <p:cNvGrpSpPr>
            <a:grpSpLocks/>
          </p:cNvGrpSpPr>
          <p:nvPr/>
        </p:nvGrpSpPr>
        <p:grpSpPr bwMode="auto">
          <a:xfrm>
            <a:off x="3629025" y="2862263"/>
            <a:ext cx="1981200" cy="1752600"/>
            <a:chOff x="2286" y="1803"/>
            <a:chExt cx="1248" cy="1104"/>
          </a:xfrm>
        </p:grpSpPr>
        <p:sp>
          <p:nvSpPr>
            <p:cNvPr id="178197" name="AutoShape 21"/>
            <p:cNvSpPr>
              <a:spLocks noChangeArrowheads="1"/>
            </p:cNvSpPr>
            <p:nvPr/>
          </p:nvSpPr>
          <p:spPr bwMode="auto">
            <a:xfrm>
              <a:off x="2286" y="1803"/>
              <a:ext cx="1248" cy="1104"/>
            </a:xfrm>
            <a:prstGeom prst="irregularSeal1">
              <a:avLst/>
            </a:prstGeom>
            <a:gradFill rotWithShape="1">
              <a:gsLst>
                <a:gs pos="0">
                  <a:schemeClr val="tx2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57150">
              <a:solidFill>
                <a:srgbClr val="CC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8198" name="Text Box 22"/>
            <p:cNvSpPr txBox="1">
              <a:spLocks noChangeArrowheads="1"/>
            </p:cNvSpPr>
            <p:nvPr/>
          </p:nvSpPr>
          <p:spPr bwMode="auto">
            <a:xfrm>
              <a:off x="2448" y="2112"/>
              <a:ext cx="86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zh-TW" altLang="en-US" sz="4000" b="1" i="1">
                  <a:solidFill>
                    <a:schemeClr val="bg1"/>
                  </a:solidFill>
                  <a:latin typeface="細明體" charset="0"/>
                  <a:ea typeface="細明體" charset="0"/>
                  <a:cs typeface="細明體" charset="0"/>
                </a:rPr>
                <a:t>神</a:t>
              </a:r>
              <a:endParaRPr lang="en-US" sz="4000" b="1" i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endParaRPr>
            </a:p>
          </p:txBody>
        </p:sp>
      </p:grpSp>
      <p:sp>
        <p:nvSpPr>
          <p:cNvPr id="178199" name="Text Box 23"/>
          <p:cNvSpPr txBox="1">
            <a:spLocks noChangeArrowheads="1"/>
          </p:cNvSpPr>
          <p:nvPr/>
        </p:nvSpPr>
        <p:spPr bwMode="auto">
          <a:xfrm>
            <a:off x="3714750" y="1508125"/>
            <a:ext cx="1828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TW" altLang="en-US" sz="4000" b="1" i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聖父</a:t>
            </a:r>
            <a:endParaRPr lang="en-US" sz="4000" b="1" i="1">
              <a:solidFill>
                <a:schemeClr val="bg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178200" name="Text Box 24"/>
          <p:cNvSpPr txBox="1">
            <a:spLocks noChangeArrowheads="1"/>
          </p:cNvSpPr>
          <p:nvPr/>
        </p:nvSpPr>
        <p:spPr bwMode="auto">
          <a:xfrm>
            <a:off x="5486400" y="4708525"/>
            <a:ext cx="1828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zh-TW" altLang="en-US" sz="4000" b="1" i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聖靈</a:t>
            </a:r>
            <a:endParaRPr lang="en-US" sz="4000" b="1" i="1">
              <a:solidFill>
                <a:schemeClr val="bg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178204" name="Text Box 28"/>
          <p:cNvSpPr txBox="1">
            <a:spLocks noChangeArrowheads="1"/>
          </p:cNvSpPr>
          <p:nvPr/>
        </p:nvSpPr>
        <p:spPr bwMode="auto">
          <a:xfrm>
            <a:off x="0" y="6553200"/>
            <a:ext cx="59436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H. Wayne House, </a:t>
            </a:r>
            <a:r>
              <a:rPr lang="en-US" sz="1400" b="1" i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Charts of Christian Theology and Doctrine</a:t>
            </a:r>
            <a:r>
              <a:rPr lang="en-US" sz="1400" b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, p. 45</a:t>
            </a:r>
          </a:p>
        </p:txBody>
      </p:sp>
      <p:sp>
        <p:nvSpPr>
          <p:cNvPr id="178207" name="Text Box 31"/>
          <p:cNvSpPr txBox="1">
            <a:spLocks noChangeArrowheads="1"/>
          </p:cNvSpPr>
          <p:nvPr/>
        </p:nvSpPr>
        <p:spPr bwMode="auto">
          <a:xfrm>
            <a:off x="6324600" y="2362200"/>
            <a:ext cx="114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zh-TW" altLang="en-US" sz="2800" b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不</a:t>
            </a:r>
          </a:p>
          <a:p>
            <a:r>
              <a:rPr lang="zh-TW" altLang="en-US" sz="2800" b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 是</a:t>
            </a:r>
            <a:endParaRPr lang="en-US" sz="2800" b="1">
              <a:solidFill>
                <a:schemeClr val="bg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178208" name="Text Box 32"/>
          <p:cNvSpPr txBox="1">
            <a:spLocks noChangeArrowheads="1"/>
          </p:cNvSpPr>
          <p:nvPr/>
        </p:nvSpPr>
        <p:spPr bwMode="auto">
          <a:xfrm>
            <a:off x="1981200" y="2362200"/>
            <a:ext cx="114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zh-TW" altLang="en-US" sz="2800" b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 是</a:t>
            </a:r>
          </a:p>
          <a:p>
            <a:r>
              <a:rPr lang="zh-TW" altLang="en-US" sz="2800" b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不   </a:t>
            </a:r>
            <a:endParaRPr lang="en-US" sz="2800" b="1">
              <a:solidFill>
                <a:schemeClr val="bg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178209" name="Text Box 33"/>
          <p:cNvSpPr txBox="1">
            <a:spLocks noChangeArrowheads="1"/>
          </p:cNvSpPr>
          <p:nvPr/>
        </p:nvSpPr>
        <p:spPr bwMode="auto">
          <a:xfrm>
            <a:off x="3886200" y="5867400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zh-TW" altLang="en-US" sz="2800" b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不  是</a:t>
            </a:r>
            <a:endParaRPr lang="en-US" sz="2800" b="1">
              <a:solidFill>
                <a:schemeClr val="bg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7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6" grpId="0" animBg="1"/>
      <p:bldP spid="178187" grpId="0" animBg="1"/>
      <p:bldP spid="178188" grpId="0" animBg="1"/>
      <p:bldP spid="178189" grpId="0" animBg="1"/>
      <p:bldP spid="178190" grpId="0" autoUpdateAnimBg="0"/>
      <p:bldP spid="178191" grpId="0" animBg="1"/>
      <p:bldP spid="178192" grpId="0" autoUpdateAnimBg="0"/>
      <p:bldP spid="178193" grpId="0" autoUpdateAnimBg="0"/>
      <p:bldP spid="178194" grpId="0" autoUpdateAnimBg="0"/>
      <p:bldP spid="178195" grpId="0" animBg="1"/>
      <p:bldP spid="178199" grpId="0" autoUpdateAnimBg="0"/>
      <p:bldP spid="178200" grpId="0" autoUpdateAnimBg="0"/>
      <p:bldP spid="178204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2466" name="Group 3"/>
          <p:cNvGrpSpPr>
            <a:grpSpLocks/>
          </p:cNvGrpSpPr>
          <p:nvPr/>
        </p:nvGrpSpPr>
        <p:grpSpPr bwMode="auto">
          <a:xfrm>
            <a:off x="-53975" y="0"/>
            <a:ext cx="9350375" cy="7031038"/>
            <a:chOff x="-34" y="0"/>
            <a:chExt cx="5890" cy="4429"/>
          </a:xfrm>
        </p:grpSpPr>
        <p:sp>
          <p:nvSpPr>
            <p:cNvPr id="180228" name="Rectangle 4"/>
            <p:cNvSpPr>
              <a:spLocks noChangeArrowheads="1"/>
            </p:cNvSpPr>
            <p:nvPr/>
          </p:nvSpPr>
          <p:spPr bwMode="auto">
            <a:xfrm>
              <a:off x="2910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80229" name="Rectangle 5"/>
            <p:cNvSpPr>
              <a:spLocks noChangeArrowheads="1"/>
            </p:cNvSpPr>
            <p:nvPr/>
          </p:nvSpPr>
          <p:spPr bwMode="auto">
            <a:xfrm>
              <a:off x="-34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3581400" y="3810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>
              <a:latin typeface="Times New Roman" charset="0"/>
              <a:cs typeface="+mn-cs"/>
            </a:endParaRPr>
          </a:p>
        </p:txBody>
      </p:sp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152400" y="6278563"/>
            <a:ext cx="56388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馬太福音 3:16-17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cs typeface="+mn-cs"/>
              </a:rPr>
              <a:t> (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和合本)</a:t>
            </a:r>
            <a:endParaRPr lang="en-US" sz="3200" b="1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180232" name="AutoShape 8"/>
          <p:cNvSpPr>
            <a:spLocks noChangeArrowheads="1"/>
          </p:cNvSpPr>
          <p:nvPr/>
        </p:nvSpPr>
        <p:spPr bwMode="auto">
          <a:xfrm>
            <a:off x="2209800" y="1295400"/>
            <a:ext cx="4876800" cy="4038600"/>
          </a:xfrm>
          <a:prstGeom prst="triangle">
            <a:avLst>
              <a:gd name="adj" fmla="val 50000"/>
            </a:avLst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0233" name="Text Box 9"/>
          <p:cNvSpPr txBox="1">
            <a:spLocks noChangeArrowheads="1"/>
          </p:cNvSpPr>
          <p:nvPr/>
        </p:nvSpPr>
        <p:spPr bwMode="auto">
          <a:xfrm>
            <a:off x="228600" y="762000"/>
            <a:ext cx="8534400" cy="41894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耶穌</a:t>
            </a: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受了洗，隨即從水裡上來。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天忽然為他開了，他就看見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神的靈</a:t>
            </a: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彷彿鴿子降下，落在他身上。從</a:t>
            </a: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天上有聲音</a:t>
            </a: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說：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「這是我的愛子，我所喜悅的。」</a:t>
            </a: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cs typeface="+mn-cs"/>
              </a:rPr>
              <a:t> </a:t>
            </a:r>
            <a:endParaRPr lang="en-US" sz="4000" b="1" i="1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4514" name="Group 3"/>
          <p:cNvGrpSpPr>
            <a:grpSpLocks/>
          </p:cNvGrpSpPr>
          <p:nvPr/>
        </p:nvGrpSpPr>
        <p:grpSpPr bwMode="auto">
          <a:xfrm>
            <a:off x="-53975" y="0"/>
            <a:ext cx="9350375" cy="7031038"/>
            <a:chOff x="-34" y="0"/>
            <a:chExt cx="5890" cy="4429"/>
          </a:xfrm>
        </p:grpSpPr>
        <p:sp>
          <p:nvSpPr>
            <p:cNvPr id="182276" name="Rectangle 4"/>
            <p:cNvSpPr>
              <a:spLocks noChangeArrowheads="1"/>
            </p:cNvSpPr>
            <p:nvPr/>
          </p:nvSpPr>
          <p:spPr bwMode="auto">
            <a:xfrm>
              <a:off x="2910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82277" name="Rectangle 5"/>
            <p:cNvSpPr>
              <a:spLocks noChangeArrowheads="1"/>
            </p:cNvSpPr>
            <p:nvPr/>
          </p:nvSpPr>
          <p:spPr bwMode="auto">
            <a:xfrm>
              <a:off x="-34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3581400" y="3810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>
              <a:latin typeface="Times New Roman" charset="0"/>
              <a:cs typeface="+mn-cs"/>
            </a:endParaRPr>
          </a:p>
        </p:txBody>
      </p:sp>
      <p:sp>
        <p:nvSpPr>
          <p:cNvPr id="182279" name="Text Box 7"/>
          <p:cNvSpPr txBox="1">
            <a:spLocks noChangeArrowheads="1"/>
          </p:cNvSpPr>
          <p:nvPr/>
        </p:nvSpPr>
        <p:spPr bwMode="auto">
          <a:xfrm>
            <a:off x="152400" y="6278563"/>
            <a:ext cx="56388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馬太福音 28:19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cs typeface="+mn-cs"/>
              </a:rPr>
              <a:t> (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和合本)</a:t>
            </a:r>
            <a:endParaRPr lang="en-US" sz="3200" b="1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182280" name="AutoShape 8"/>
          <p:cNvSpPr>
            <a:spLocks noChangeArrowheads="1"/>
          </p:cNvSpPr>
          <p:nvPr/>
        </p:nvSpPr>
        <p:spPr bwMode="auto">
          <a:xfrm>
            <a:off x="2209800" y="1295400"/>
            <a:ext cx="4876800" cy="4038600"/>
          </a:xfrm>
          <a:prstGeom prst="triangle">
            <a:avLst>
              <a:gd name="adj" fmla="val 50000"/>
            </a:avLst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2281" name="Text Box 9"/>
          <p:cNvSpPr txBox="1">
            <a:spLocks noChangeArrowheads="1"/>
          </p:cNvSpPr>
          <p:nvPr/>
        </p:nvSpPr>
        <p:spPr bwMode="auto">
          <a:xfrm>
            <a:off x="381000" y="212725"/>
            <a:ext cx="8153400" cy="38973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所以，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你們要去，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使萬民作我的門徒，奉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新細明體" charset="0"/>
                <a:cs typeface="新細明體" charset="0"/>
              </a:rPr>
              <a:t>父</a:t>
            </a:r>
            <a:r>
              <a:rPr lang="zh-TW" altLang="en-US" sz="4800" b="1" i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、</a:t>
            </a: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新細明體" charset="0"/>
                <a:cs typeface="新細明體" charset="0"/>
              </a:rPr>
              <a:t>子</a:t>
            </a:r>
            <a:r>
              <a:rPr lang="zh-TW" altLang="en-US" sz="4800" b="1" i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、</a:t>
            </a: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新細明體" charset="0"/>
                <a:cs typeface="新細明體" charset="0"/>
              </a:rPr>
              <a:t>聖靈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的名給他們施洗。</a:t>
            </a:r>
            <a:endParaRPr lang="zh-TW" sz="4000" b="1" i="1">
              <a:solidFill>
                <a:srgbClr val="FFFF00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6562" name="Group 3"/>
          <p:cNvGrpSpPr>
            <a:grpSpLocks/>
          </p:cNvGrpSpPr>
          <p:nvPr/>
        </p:nvGrpSpPr>
        <p:grpSpPr bwMode="auto">
          <a:xfrm>
            <a:off x="-53975" y="0"/>
            <a:ext cx="9350375" cy="7031038"/>
            <a:chOff x="-34" y="0"/>
            <a:chExt cx="5890" cy="4429"/>
          </a:xfrm>
        </p:grpSpPr>
        <p:sp>
          <p:nvSpPr>
            <p:cNvPr id="184324" name="Rectangle 4"/>
            <p:cNvSpPr>
              <a:spLocks noChangeArrowheads="1"/>
            </p:cNvSpPr>
            <p:nvPr/>
          </p:nvSpPr>
          <p:spPr bwMode="auto">
            <a:xfrm>
              <a:off x="2910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84325" name="Rectangle 5"/>
            <p:cNvSpPr>
              <a:spLocks noChangeArrowheads="1"/>
            </p:cNvSpPr>
            <p:nvPr/>
          </p:nvSpPr>
          <p:spPr bwMode="auto">
            <a:xfrm>
              <a:off x="-34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84326" name="AutoShape 6"/>
          <p:cNvSpPr>
            <a:spLocks noChangeArrowheads="1"/>
          </p:cNvSpPr>
          <p:nvPr/>
        </p:nvSpPr>
        <p:spPr bwMode="auto">
          <a:xfrm>
            <a:off x="2209800" y="1295400"/>
            <a:ext cx="4876800" cy="4038600"/>
          </a:xfrm>
          <a:prstGeom prst="triangle">
            <a:avLst>
              <a:gd name="adj" fmla="val 50000"/>
            </a:avLst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27" name="Text Box 7"/>
          <p:cNvSpPr txBox="1">
            <a:spLocks noChangeArrowheads="1"/>
          </p:cNvSpPr>
          <p:nvPr/>
        </p:nvSpPr>
        <p:spPr bwMode="auto">
          <a:xfrm>
            <a:off x="3581400" y="3810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>
              <a:latin typeface="Times New Roman" charset="0"/>
              <a:cs typeface="+mn-cs"/>
            </a:endParaRPr>
          </a:p>
        </p:txBody>
      </p:sp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381000" y="212725"/>
            <a:ext cx="8763000" cy="5654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恩賜原有分別，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        </a:t>
            </a: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聖靈</a:t>
            </a: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卻是一位。</a:t>
            </a:r>
            <a:endParaRPr lang="zh-TW" altLang="en-US" sz="4000" b="1" i="1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algn="ctr"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職事也有分別，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        </a:t>
            </a: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主</a:t>
            </a: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卻是一位。</a:t>
            </a:r>
            <a:endParaRPr lang="zh-TW" altLang="en-US" sz="4000" b="1" i="1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algn="ctr"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功用也有分別，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        </a:t>
            </a: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神</a:t>
            </a: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卻是一位，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                  在眾人裡面運行一切的事。</a:t>
            </a: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cs typeface="+mn-cs"/>
              </a:rPr>
              <a:t> </a:t>
            </a:r>
            <a:endParaRPr lang="en-US" sz="4000" b="1" i="1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152400" y="6278563"/>
            <a:ext cx="56388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哥林多前書 12:4-6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cs typeface="+mn-cs"/>
              </a:rPr>
              <a:t> (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和合本</a:t>
            </a:r>
            <a:r>
              <a:rPr lang="en-US" sz="3200" b="1">
                <a:solidFill>
                  <a:schemeClr val="bg1"/>
                </a:solidFill>
                <a:latin typeface="Times New Roman" charset="0"/>
                <a:cs typeface="+mn-cs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8610" name="Group 3"/>
          <p:cNvGrpSpPr>
            <a:grpSpLocks/>
          </p:cNvGrpSpPr>
          <p:nvPr/>
        </p:nvGrpSpPr>
        <p:grpSpPr bwMode="auto">
          <a:xfrm>
            <a:off x="-53975" y="0"/>
            <a:ext cx="9350375" cy="7031038"/>
            <a:chOff x="-34" y="0"/>
            <a:chExt cx="5890" cy="4429"/>
          </a:xfrm>
        </p:grpSpPr>
        <p:sp>
          <p:nvSpPr>
            <p:cNvPr id="186372" name="Rectangle 4"/>
            <p:cNvSpPr>
              <a:spLocks noChangeArrowheads="1"/>
            </p:cNvSpPr>
            <p:nvPr/>
          </p:nvSpPr>
          <p:spPr bwMode="auto">
            <a:xfrm>
              <a:off x="2910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86373" name="Rectangle 5"/>
            <p:cNvSpPr>
              <a:spLocks noChangeArrowheads="1"/>
            </p:cNvSpPr>
            <p:nvPr/>
          </p:nvSpPr>
          <p:spPr bwMode="auto">
            <a:xfrm>
              <a:off x="-34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3581400" y="3810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>
              <a:latin typeface="Times New Roman" charset="0"/>
              <a:cs typeface="+mn-cs"/>
            </a:endParaRPr>
          </a:p>
        </p:txBody>
      </p:sp>
      <p:sp>
        <p:nvSpPr>
          <p:cNvPr id="186375" name="Text Box 7"/>
          <p:cNvSpPr txBox="1">
            <a:spLocks noChangeArrowheads="1"/>
          </p:cNvSpPr>
          <p:nvPr/>
        </p:nvSpPr>
        <p:spPr bwMode="auto">
          <a:xfrm>
            <a:off x="152400" y="6278563"/>
            <a:ext cx="56388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哥林多後書 13:14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cs typeface="+mn-cs"/>
              </a:rPr>
              <a:t> (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和合本)</a:t>
            </a:r>
            <a:endParaRPr lang="en-US" sz="3200" b="1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186376" name="AutoShape 8"/>
          <p:cNvSpPr>
            <a:spLocks noChangeArrowheads="1"/>
          </p:cNvSpPr>
          <p:nvPr/>
        </p:nvSpPr>
        <p:spPr bwMode="auto">
          <a:xfrm>
            <a:off x="2209800" y="1295400"/>
            <a:ext cx="4876800" cy="4038600"/>
          </a:xfrm>
          <a:prstGeom prst="triangle">
            <a:avLst>
              <a:gd name="adj" fmla="val 50000"/>
            </a:avLst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6377" name="Text Box 9"/>
          <p:cNvSpPr txBox="1">
            <a:spLocks noChangeArrowheads="1"/>
          </p:cNvSpPr>
          <p:nvPr/>
        </p:nvSpPr>
        <p:spPr bwMode="auto">
          <a:xfrm>
            <a:off x="609600" y="776288"/>
            <a:ext cx="8077200" cy="44815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願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     </a:t>
            </a: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主耶穌基督</a:t>
            </a:r>
            <a:r>
              <a:rPr lang="zh-TW" altLang="en-US" sz="48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的恩惠、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     </a:t>
            </a: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神</a:t>
            </a:r>
            <a:r>
              <a:rPr lang="zh-TW" altLang="en-US" sz="48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的慈愛、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     </a:t>
            </a: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聖靈</a:t>
            </a:r>
            <a:r>
              <a:rPr lang="zh-TW" altLang="en-US" sz="48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的感動，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8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             常與你們眾人同在！</a:t>
            </a:r>
            <a:r>
              <a:rPr lang="zh-TW" altLang="en-US" sz="4800" b="1" i="1">
                <a:solidFill>
                  <a:schemeClr val="bg1"/>
                </a:solidFill>
                <a:latin typeface="Times New Roman" charset="0"/>
                <a:cs typeface="+mn-cs"/>
              </a:rPr>
              <a:t> </a:t>
            </a:r>
            <a:endParaRPr lang="en-US" sz="4800" b="1" i="1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70658" name="Group 3"/>
          <p:cNvGrpSpPr>
            <a:grpSpLocks/>
          </p:cNvGrpSpPr>
          <p:nvPr/>
        </p:nvGrpSpPr>
        <p:grpSpPr bwMode="auto">
          <a:xfrm>
            <a:off x="-53975" y="0"/>
            <a:ext cx="9350375" cy="7031038"/>
            <a:chOff x="-34" y="0"/>
            <a:chExt cx="5890" cy="4429"/>
          </a:xfrm>
        </p:grpSpPr>
        <p:sp>
          <p:nvSpPr>
            <p:cNvPr id="188420" name="Rectangle 4"/>
            <p:cNvSpPr>
              <a:spLocks noChangeArrowheads="1"/>
            </p:cNvSpPr>
            <p:nvPr/>
          </p:nvSpPr>
          <p:spPr bwMode="auto">
            <a:xfrm>
              <a:off x="2910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88421" name="Rectangle 5"/>
            <p:cNvSpPr>
              <a:spLocks noChangeArrowheads="1"/>
            </p:cNvSpPr>
            <p:nvPr/>
          </p:nvSpPr>
          <p:spPr bwMode="auto">
            <a:xfrm>
              <a:off x="-34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88422" name="Text Box 6"/>
          <p:cNvSpPr txBox="1">
            <a:spLocks noChangeArrowheads="1"/>
          </p:cNvSpPr>
          <p:nvPr/>
        </p:nvSpPr>
        <p:spPr bwMode="auto">
          <a:xfrm>
            <a:off x="3581400" y="3810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>
              <a:latin typeface="Times New Roman" charset="0"/>
              <a:cs typeface="+mn-cs"/>
            </a:endParaRPr>
          </a:p>
        </p:txBody>
      </p:sp>
      <p:sp>
        <p:nvSpPr>
          <p:cNvPr id="188423" name="Text Box 7"/>
          <p:cNvSpPr txBox="1">
            <a:spLocks noChangeArrowheads="1"/>
          </p:cNvSpPr>
          <p:nvPr/>
        </p:nvSpPr>
        <p:spPr bwMode="auto">
          <a:xfrm>
            <a:off x="152400" y="6278563"/>
            <a:ext cx="56388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彼得前書 1:2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cs typeface="+mn-cs"/>
              </a:rPr>
              <a:t>  (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和合本)</a:t>
            </a:r>
            <a:endParaRPr lang="en-US" sz="3200" b="1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188424" name="AutoShape 8"/>
          <p:cNvSpPr>
            <a:spLocks noChangeArrowheads="1"/>
          </p:cNvSpPr>
          <p:nvPr/>
        </p:nvSpPr>
        <p:spPr bwMode="auto">
          <a:xfrm>
            <a:off x="2209800" y="1295400"/>
            <a:ext cx="4876800" cy="4038600"/>
          </a:xfrm>
          <a:prstGeom prst="triangle">
            <a:avLst>
              <a:gd name="adj" fmla="val 50000"/>
            </a:avLst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304800" y="838200"/>
            <a:ext cx="8458200" cy="41894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    就是照  </a:t>
            </a: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父神  </a:t>
            </a: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的先見被揀選、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        藉著  </a:t>
            </a: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聖靈  </a:t>
            </a: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得成聖潔，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以致順服  </a:t>
            </a: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耶穌基督</a:t>
            </a: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，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       又蒙他血所灑的人。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       願恩惠、平安多多的加給你們。</a:t>
            </a: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cs typeface="+mn-cs"/>
              </a:rPr>
              <a:t> </a:t>
            </a:r>
            <a:endParaRPr lang="en-US" sz="4000" b="1" i="1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細明體" charset="0"/>
                <a:ea typeface="細明體" charset="0"/>
                <a:cs typeface="細明體" charset="0"/>
              </a:rPr>
              <a:t>一致相信由一神創造 </a:t>
            </a:r>
            <a:endParaRPr lang="en-US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6338888"/>
            <a:ext cx="8245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Bill Cooper, </a:t>
            </a:r>
            <a:r>
              <a:rPr lang="en-US" sz="1800" b="1" i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After the Flood</a:t>
            </a: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 (Chichester, UK: New Wine Press, 1995), 18.</a:t>
            </a:r>
          </a:p>
        </p:txBody>
      </p:sp>
      <p:sp>
        <p:nvSpPr>
          <p:cNvPr id="32773" name="Rectangle 5" descr="Purple mesh"/>
          <p:cNvSpPr>
            <a:spLocks noGrp="1" noChangeArrowheads="1"/>
          </p:cNvSpPr>
          <p:nvPr>
            <p:ph type="body" idx="1"/>
          </p:nvPr>
        </p:nvSpPr>
        <p:spPr>
          <a:xfrm>
            <a:off x="3124200" y="1600200"/>
            <a:ext cx="5867400" cy="4525963"/>
          </a:xfrm>
          <a:blipFill dpi="0" rotWithShape="0">
            <a:blip r:embed="rId2"/>
            <a:srcRect/>
            <a:tile tx="0" ty="0" sx="100000" sy="100000" flip="none" algn="tl"/>
          </a:blipFill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/>
          <a:p>
            <a:pPr eaLnBrk="1" hangingPunct="1">
              <a:lnSpc>
                <a:spcPct val="120000"/>
              </a:lnSpc>
              <a:buFont typeface="Times" charset="0"/>
              <a:buNone/>
            </a:pPr>
            <a:r>
              <a:rPr lang="en-US" altLang="zh-TW" sz="4000" b="1">
                <a:solidFill>
                  <a:srgbClr val="EBFFF0"/>
                </a:solidFill>
                <a:latin typeface="Times New Roman" charset="0"/>
                <a:ea typeface="細明體" charset="0"/>
                <a:cs typeface="細明體" charset="0"/>
              </a:rPr>
              <a:t>“</a:t>
            </a:r>
            <a:r>
              <a:rPr lang="zh-TW" altLang="en-US" sz="4000" b="1">
                <a:solidFill>
                  <a:srgbClr val="EBFFF0"/>
                </a:solidFill>
                <a:latin typeface="細明體" charset="0"/>
                <a:ea typeface="細明體" charset="0"/>
                <a:cs typeface="細明體" charset="0"/>
              </a:rPr>
              <a:t>在有記錄的遠古世界主要文化中(包括多神文化)，絕大多數認同宇宙是由一個超然神性者所創造的 。</a:t>
            </a:r>
            <a:r>
              <a:rPr lang="zh-TW" altLang="en-US" sz="4000" b="1">
                <a:solidFill>
                  <a:srgbClr val="EBFFF0"/>
                </a:solidFill>
                <a:latin typeface="Times New Roman" charset="0"/>
                <a:ea typeface="細明體" charset="0"/>
                <a:cs typeface="細明體" charset="0"/>
              </a:rPr>
              <a:t>”</a:t>
            </a:r>
            <a:r>
              <a:rPr lang="zh-TW" altLang="en-US" sz="4000" b="1">
                <a:solidFill>
                  <a:srgbClr val="EBFFF0"/>
                </a:solidFill>
                <a:latin typeface="細明體" charset="0"/>
                <a:ea typeface="細明體" charset="0"/>
                <a:cs typeface="細明體" charset="0"/>
              </a:rPr>
              <a:t> </a:t>
            </a:r>
            <a:endParaRPr lang="en-US" sz="4000" b="1">
              <a:solidFill>
                <a:srgbClr val="EBFFF0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pic>
        <p:nvPicPr>
          <p:cNvPr id="28678" name="Picture 6" descr="CooperMugs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32292" r="64136" b="45833"/>
          <a:stretch>
            <a:fillRect/>
          </a:stretch>
        </p:blipFill>
        <p:spPr bwMode="auto">
          <a:xfrm>
            <a:off x="7600950" y="5181600"/>
            <a:ext cx="15430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Coo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600200"/>
            <a:ext cx="30019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845820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細明體" charset="0"/>
                <a:ea typeface="細明體" charset="0"/>
                <a:cs typeface="細明體" charset="0"/>
              </a:rPr>
              <a:t>161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72706" name="Group 3"/>
          <p:cNvGrpSpPr>
            <a:grpSpLocks/>
          </p:cNvGrpSpPr>
          <p:nvPr/>
        </p:nvGrpSpPr>
        <p:grpSpPr bwMode="auto">
          <a:xfrm>
            <a:off x="-53975" y="0"/>
            <a:ext cx="9350375" cy="7031038"/>
            <a:chOff x="-34" y="0"/>
            <a:chExt cx="5890" cy="4429"/>
          </a:xfrm>
        </p:grpSpPr>
        <p:sp>
          <p:nvSpPr>
            <p:cNvPr id="190468" name="Rectangle 4"/>
            <p:cNvSpPr>
              <a:spLocks noChangeArrowheads="1"/>
            </p:cNvSpPr>
            <p:nvPr/>
          </p:nvSpPr>
          <p:spPr bwMode="auto">
            <a:xfrm>
              <a:off x="2910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90469" name="Rectangle 5"/>
            <p:cNvSpPr>
              <a:spLocks noChangeArrowheads="1"/>
            </p:cNvSpPr>
            <p:nvPr/>
          </p:nvSpPr>
          <p:spPr bwMode="auto">
            <a:xfrm>
              <a:off x="-34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90470" name="Text Box 6"/>
          <p:cNvSpPr txBox="1">
            <a:spLocks noChangeArrowheads="1"/>
          </p:cNvSpPr>
          <p:nvPr/>
        </p:nvSpPr>
        <p:spPr bwMode="auto">
          <a:xfrm>
            <a:off x="3581400" y="3810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>
              <a:latin typeface="Times New Roman" charset="0"/>
              <a:cs typeface="+mn-cs"/>
            </a:endParaRPr>
          </a:p>
        </p:txBody>
      </p:sp>
      <p:sp>
        <p:nvSpPr>
          <p:cNvPr id="190471" name="Text Box 7"/>
          <p:cNvSpPr txBox="1">
            <a:spLocks noChangeArrowheads="1"/>
          </p:cNvSpPr>
          <p:nvPr/>
        </p:nvSpPr>
        <p:spPr bwMode="auto">
          <a:xfrm>
            <a:off x="152400" y="6278563"/>
            <a:ext cx="56388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猶大書 20-21 (和合本)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cs typeface="+mn-cs"/>
              </a:rPr>
              <a:t> </a:t>
            </a:r>
            <a:endParaRPr lang="en-US" sz="3200" b="1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sp>
        <p:nvSpPr>
          <p:cNvPr id="190472" name="AutoShape 8"/>
          <p:cNvSpPr>
            <a:spLocks noChangeArrowheads="1"/>
          </p:cNvSpPr>
          <p:nvPr/>
        </p:nvSpPr>
        <p:spPr bwMode="auto">
          <a:xfrm>
            <a:off x="2209800" y="1295400"/>
            <a:ext cx="4876800" cy="4038600"/>
          </a:xfrm>
          <a:prstGeom prst="triangle">
            <a:avLst>
              <a:gd name="adj" fmla="val 50000"/>
            </a:avLst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0473" name="Text Box 9"/>
          <p:cNvSpPr txBox="1">
            <a:spLocks noChangeArrowheads="1"/>
          </p:cNvSpPr>
          <p:nvPr/>
        </p:nvSpPr>
        <p:spPr bwMode="auto">
          <a:xfrm>
            <a:off x="381000" y="212725"/>
            <a:ext cx="8458200" cy="49212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親愛的弟兄啊，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你們卻要在至聖的真道上造就自己，在</a:t>
            </a: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聖靈</a:t>
            </a: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裡禱告，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保守自己常在</a:t>
            </a: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神的愛</a:t>
            </a: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中，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仰望我們</a:t>
            </a:r>
            <a:r>
              <a:rPr lang="zh-TW" altLang="en-US" sz="4800" b="1" i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主耶穌基督</a:t>
            </a: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的憐憫，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直到永生。</a:t>
            </a: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cs typeface="+mn-cs"/>
              </a:rPr>
              <a:t> </a:t>
            </a:r>
            <a:endParaRPr lang="en-US" sz="4000" b="1" i="1">
              <a:solidFill>
                <a:schemeClr val="bg1"/>
              </a:solidFill>
              <a:latin typeface="Times New Roman" charset="0"/>
              <a:cs typeface="+mn-cs"/>
              <a:hlinkClick r:id="" action="ppaction://noaction"/>
            </a:endParaRPr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4619625" y="0"/>
            <a:ext cx="4676775" cy="7031038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">
                <a:srgbClr val="000040">
                  <a:alpha val="94600"/>
                </a:srgbClr>
              </a:gs>
              <a:gs pos="25000">
                <a:srgbClr val="400040">
                  <a:alpha val="86500"/>
                </a:srgbClr>
              </a:gs>
              <a:gs pos="37500">
                <a:srgbClr val="8F0040">
                  <a:alpha val="79750"/>
                </a:srgbClr>
              </a:gs>
              <a:gs pos="45000">
                <a:srgbClr val="F27300">
                  <a:alpha val="75700"/>
                </a:srgbClr>
              </a:gs>
              <a:gs pos="50000">
                <a:srgbClr val="FFBF00">
                  <a:alpha val="73000"/>
                </a:srgbClr>
              </a:gs>
              <a:gs pos="55001">
                <a:srgbClr val="F27300">
                  <a:alpha val="75700"/>
                </a:srgbClr>
              </a:gs>
              <a:gs pos="62500">
                <a:srgbClr val="8F0040">
                  <a:alpha val="79750"/>
                </a:srgbClr>
              </a:gs>
              <a:gs pos="75000">
                <a:srgbClr val="400040">
                  <a:alpha val="86500"/>
                </a:srgbClr>
              </a:gs>
              <a:gs pos="90000">
                <a:srgbClr val="000040">
                  <a:alpha val="94600"/>
                </a:srgbClr>
              </a:gs>
              <a:gs pos="100000">
                <a:srgbClr val="000000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-53975" y="0"/>
            <a:ext cx="4676775" cy="7031038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">
                <a:srgbClr val="000040">
                  <a:alpha val="94600"/>
                </a:srgbClr>
              </a:gs>
              <a:gs pos="25000">
                <a:srgbClr val="400040">
                  <a:alpha val="86500"/>
                </a:srgbClr>
              </a:gs>
              <a:gs pos="37500">
                <a:srgbClr val="8F0040">
                  <a:alpha val="79750"/>
                </a:srgbClr>
              </a:gs>
              <a:gs pos="45000">
                <a:srgbClr val="F27300">
                  <a:alpha val="75700"/>
                </a:srgbClr>
              </a:gs>
              <a:gs pos="50000">
                <a:srgbClr val="FFBF00">
                  <a:alpha val="73000"/>
                </a:srgbClr>
              </a:gs>
              <a:gs pos="55001">
                <a:srgbClr val="F27300">
                  <a:alpha val="75700"/>
                </a:srgbClr>
              </a:gs>
              <a:gs pos="62500">
                <a:srgbClr val="8F0040">
                  <a:alpha val="79750"/>
                </a:srgbClr>
              </a:gs>
              <a:gs pos="75000">
                <a:srgbClr val="400040">
                  <a:alpha val="86500"/>
                </a:srgbClr>
              </a:gs>
              <a:gs pos="90000">
                <a:srgbClr val="000040">
                  <a:alpha val="94600"/>
                </a:srgbClr>
              </a:gs>
              <a:gs pos="100000">
                <a:srgbClr val="0000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0" y="6477000"/>
            <a:ext cx="4114800" cy="336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600" b="1">
                <a:solidFill>
                  <a:schemeClr val="bg1"/>
                </a:solidFill>
                <a:latin typeface="Times New Roman" charset="0"/>
                <a:cs typeface="+mn-cs"/>
              </a:rPr>
              <a:t>Marva Dawn, </a:t>
            </a:r>
            <a:r>
              <a:rPr lang="en-US" sz="1600" b="1" i="1">
                <a:solidFill>
                  <a:schemeClr val="bg1"/>
                </a:solidFill>
                <a:latin typeface="Times New Roman" charset="0"/>
                <a:cs typeface="+mn-cs"/>
              </a:rPr>
              <a:t>The Unnecessary Pastor</a:t>
            </a:r>
            <a:r>
              <a:rPr lang="en-US" sz="1600" b="1">
                <a:solidFill>
                  <a:schemeClr val="bg1"/>
                </a:solidFill>
                <a:latin typeface="Times New Roman" charset="0"/>
                <a:cs typeface="+mn-cs"/>
              </a:rPr>
              <a:t>, p. 237</a:t>
            </a:r>
          </a:p>
        </p:txBody>
      </p:sp>
      <p:sp>
        <p:nvSpPr>
          <p:cNvPr id="192518" name="Text Box 6"/>
          <p:cNvSpPr txBox="1">
            <a:spLocks noChangeArrowheads="1"/>
          </p:cNvSpPr>
          <p:nvPr/>
        </p:nvSpPr>
        <p:spPr bwMode="auto">
          <a:xfrm>
            <a:off x="152400" y="44450"/>
            <a:ext cx="4800600" cy="549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ts val="113"/>
              </a:spcBef>
              <a:defRPr/>
            </a:pPr>
            <a:r>
              <a:rPr lang="zh-CN" altLang="en-US" sz="30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以弗所書 4:4-</a:t>
            </a:r>
            <a:r>
              <a:rPr lang="zh-TW" altLang="en-US" sz="30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6</a:t>
            </a:r>
            <a:endParaRPr lang="en-US" sz="3000" b="1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5257800" y="228600"/>
            <a:ext cx="3352800" cy="15541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超乎眾人之上</a:t>
            </a:r>
          </a:p>
          <a:p>
            <a:pPr eaLnBrk="1" hangingPunct="1"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貫乎眾人之中</a:t>
            </a:r>
          </a:p>
          <a:p>
            <a:pPr eaLnBrk="1" hangingPunct="1"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住在眾人之內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cs typeface="+mn-cs"/>
              </a:rPr>
              <a:t> </a:t>
            </a:r>
            <a:endParaRPr lang="en-US" sz="3200" b="1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sp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5257800" y="3429000"/>
            <a:ext cx="1828800" cy="1066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一</a:t>
            </a:r>
          </a:p>
          <a:p>
            <a:pPr eaLnBrk="1" hangingPunct="1">
              <a:defRPr/>
            </a:pPr>
            <a:r>
              <a:rPr lang="zh-TW" altLang="en-US" sz="3200" b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主</a:t>
            </a:r>
            <a:endParaRPr lang="en-US" sz="3200" b="1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  <p:sp>
        <p:nvSpPr>
          <p:cNvPr id="192521" name="Text Box 9"/>
          <p:cNvSpPr txBox="1">
            <a:spLocks noChangeArrowheads="1"/>
          </p:cNvSpPr>
          <p:nvPr/>
        </p:nvSpPr>
        <p:spPr bwMode="auto">
          <a:xfrm>
            <a:off x="457200" y="3429000"/>
            <a:ext cx="1524000" cy="1066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一個</a:t>
            </a:r>
          </a:p>
          <a:p>
            <a:pPr eaLnBrk="1" hangingPunct="1"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身體</a:t>
            </a:r>
            <a:endParaRPr lang="en-US" sz="3200" b="1">
              <a:solidFill>
                <a:schemeClr val="bg1"/>
              </a:solidFill>
              <a:latin typeface="Times New Roman" charset="0"/>
              <a:ea typeface="文鼎中明簡" charset="0"/>
              <a:cs typeface="文鼎中明簡" charset="0"/>
            </a:endParaRPr>
          </a:p>
        </p:txBody>
      </p:sp>
      <p:sp>
        <p:nvSpPr>
          <p:cNvPr id="192522" name="Text Box 10"/>
          <p:cNvSpPr txBox="1">
            <a:spLocks noChangeArrowheads="1"/>
          </p:cNvSpPr>
          <p:nvPr/>
        </p:nvSpPr>
        <p:spPr bwMode="auto">
          <a:xfrm>
            <a:off x="3276600" y="3429000"/>
            <a:ext cx="1828800" cy="1066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一個</a:t>
            </a:r>
          </a:p>
          <a:p>
            <a:pPr eaLnBrk="1" hangingPunct="1">
              <a:defRPr/>
            </a:pPr>
            <a:r>
              <a:rPr lang="zh-TW" altLang="en-US" sz="3200" b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聖靈</a:t>
            </a:r>
            <a:endParaRPr lang="en-US" sz="3200" b="1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  <p:sp>
        <p:nvSpPr>
          <p:cNvPr id="192523" name="Text Box 11"/>
          <p:cNvSpPr txBox="1">
            <a:spLocks noChangeArrowheads="1"/>
          </p:cNvSpPr>
          <p:nvPr/>
        </p:nvSpPr>
        <p:spPr bwMode="auto">
          <a:xfrm>
            <a:off x="6248400" y="3429000"/>
            <a:ext cx="2133600" cy="1066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一</a:t>
            </a:r>
          </a:p>
          <a:p>
            <a:pPr algn="r" eaLnBrk="1" hangingPunct="1"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信</a:t>
            </a:r>
            <a:endParaRPr lang="en-US" sz="3200" b="1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sp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1371600" y="5440363"/>
            <a:ext cx="21336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一個指望</a:t>
            </a:r>
            <a:r>
              <a:rPr lang="zh-TW" altLang="en-US" sz="3200" b="1">
                <a:solidFill>
                  <a:schemeClr val="bg1"/>
                </a:solidFill>
                <a:latin typeface="Times New Roman" charset="0"/>
                <a:cs typeface="+mn-cs"/>
              </a:rPr>
              <a:t> </a:t>
            </a:r>
            <a:endParaRPr lang="en-US" sz="3200" b="1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sp>
        <p:nvSpPr>
          <p:cNvPr id="192525" name="Text Box 13"/>
          <p:cNvSpPr txBox="1">
            <a:spLocks noChangeArrowheads="1"/>
          </p:cNvSpPr>
          <p:nvPr/>
        </p:nvSpPr>
        <p:spPr bwMode="auto">
          <a:xfrm>
            <a:off x="5334000" y="5440363"/>
            <a:ext cx="28956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一洗</a:t>
            </a:r>
            <a:endParaRPr lang="en-US" sz="3200" b="1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grpSp>
        <p:nvGrpSpPr>
          <p:cNvPr id="74765" name="Group 14"/>
          <p:cNvGrpSpPr>
            <a:grpSpLocks/>
          </p:cNvGrpSpPr>
          <p:nvPr/>
        </p:nvGrpSpPr>
        <p:grpSpPr bwMode="auto">
          <a:xfrm>
            <a:off x="1190625" y="1385888"/>
            <a:ext cx="6810375" cy="4024312"/>
            <a:chOff x="2538" y="1632"/>
            <a:chExt cx="2904" cy="1716"/>
          </a:xfrm>
        </p:grpSpPr>
        <p:sp>
          <p:nvSpPr>
            <p:cNvPr id="192527" name="AutoShape 15"/>
            <p:cNvSpPr>
              <a:spLocks noChangeArrowheads="1"/>
            </p:cNvSpPr>
            <p:nvPr/>
          </p:nvSpPr>
          <p:spPr bwMode="auto">
            <a:xfrm>
              <a:off x="3544" y="1676"/>
              <a:ext cx="931" cy="810"/>
            </a:xfrm>
            <a:prstGeom prst="triangle">
              <a:avLst>
                <a:gd name="adj" fmla="val 50000"/>
              </a:avLst>
            </a:prstGeom>
            <a:noFill/>
            <a:ln w="76200">
              <a:solidFill>
                <a:srgbClr val="66FFFF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92528" name="AutoShape 16"/>
            <p:cNvSpPr>
              <a:spLocks noChangeArrowheads="1"/>
            </p:cNvSpPr>
            <p:nvPr/>
          </p:nvSpPr>
          <p:spPr bwMode="auto">
            <a:xfrm flipV="1">
              <a:off x="2584" y="2492"/>
              <a:ext cx="931" cy="810"/>
            </a:xfrm>
            <a:prstGeom prst="triangle">
              <a:avLst>
                <a:gd name="adj" fmla="val 50000"/>
              </a:avLst>
            </a:prstGeom>
            <a:noFill/>
            <a:ln w="76200">
              <a:solidFill>
                <a:srgbClr val="66FFFF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74772" name="Group 17"/>
            <p:cNvGrpSpPr>
              <a:grpSpLocks/>
            </p:cNvGrpSpPr>
            <p:nvPr/>
          </p:nvGrpSpPr>
          <p:grpSpPr bwMode="auto">
            <a:xfrm>
              <a:off x="2538" y="1632"/>
              <a:ext cx="2904" cy="1716"/>
              <a:chOff x="2538" y="1632"/>
              <a:chExt cx="2904" cy="1716"/>
            </a:xfrm>
          </p:grpSpPr>
          <p:sp>
            <p:nvSpPr>
              <p:cNvPr id="192530" name="Oval 18"/>
              <p:cNvSpPr>
                <a:spLocks noChangeArrowheads="1"/>
              </p:cNvSpPr>
              <p:nvPr/>
            </p:nvSpPr>
            <p:spPr bwMode="auto">
              <a:xfrm flipV="1">
                <a:off x="3966" y="1632"/>
                <a:ext cx="88" cy="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531" name="Oval 19"/>
              <p:cNvSpPr>
                <a:spLocks noChangeArrowheads="1"/>
              </p:cNvSpPr>
              <p:nvPr/>
            </p:nvSpPr>
            <p:spPr bwMode="auto">
              <a:xfrm>
                <a:off x="2538" y="2442"/>
                <a:ext cx="88" cy="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532" name="Oval 20"/>
              <p:cNvSpPr>
                <a:spLocks noChangeArrowheads="1"/>
              </p:cNvSpPr>
              <p:nvPr/>
            </p:nvSpPr>
            <p:spPr bwMode="auto">
              <a:xfrm>
                <a:off x="3006" y="3260"/>
                <a:ext cx="88" cy="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533" name="Oval 21"/>
              <p:cNvSpPr>
                <a:spLocks noChangeArrowheads="1"/>
              </p:cNvSpPr>
              <p:nvPr/>
            </p:nvSpPr>
            <p:spPr bwMode="auto">
              <a:xfrm>
                <a:off x="3482" y="2455"/>
                <a:ext cx="88" cy="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534" name="AutoShape 22"/>
              <p:cNvSpPr>
                <a:spLocks noChangeArrowheads="1"/>
              </p:cNvSpPr>
              <p:nvPr/>
            </p:nvSpPr>
            <p:spPr bwMode="auto">
              <a:xfrm flipV="1">
                <a:off x="4468" y="2492"/>
                <a:ext cx="931" cy="810"/>
              </a:xfrm>
              <a:prstGeom prst="triangle">
                <a:avLst>
                  <a:gd name="adj" fmla="val 50000"/>
                </a:avLst>
              </a:prstGeom>
              <a:noFill/>
              <a:ln w="76200">
                <a:solidFill>
                  <a:srgbClr val="66FFFF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535" name="Oval 23"/>
              <p:cNvSpPr>
                <a:spLocks noChangeArrowheads="1"/>
              </p:cNvSpPr>
              <p:nvPr/>
            </p:nvSpPr>
            <p:spPr bwMode="auto">
              <a:xfrm>
                <a:off x="4428" y="2448"/>
                <a:ext cx="88" cy="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536" name="Oval 24"/>
              <p:cNvSpPr>
                <a:spLocks noChangeArrowheads="1"/>
              </p:cNvSpPr>
              <p:nvPr/>
            </p:nvSpPr>
            <p:spPr bwMode="auto">
              <a:xfrm>
                <a:off x="4896" y="3260"/>
                <a:ext cx="88" cy="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537" name="Oval 25"/>
              <p:cNvSpPr>
                <a:spLocks noChangeArrowheads="1"/>
              </p:cNvSpPr>
              <p:nvPr/>
            </p:nvSpPr>
            <p:spPr bwMode="auto">
              <a:xfrm>
                <a:off x="5354" y="2455"/>
                <a:ext cx="88" cy="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sp>
        <p:nvSpPr>
          <p:cNvPr id="192538" name="Text Box 26"/>
          <p:cNvSpPr txBox="1">
            <a:spLocks noChangeArrowheads="1"/>
          </p:cNvSpPr>
          <p:nvPr/>
        </p:nvSpPr>
        <p:spPr bwMode="auto">
          <a:xfrm>
            <a:off x="2057400" y="228600"/>
            <a:ext cx="2895600" cy="1066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一</a:t>
            </a:r>
            <a:r>
              <a:rPr lang="zh-TW" altLang="en-US" sz="3200" b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神</a:t>
            </a:r>
          </a:p>
          <a:p>
            <a:pPr algn="r" eaLnBrk="1" hangingPunct="1">
              <a:defRPr/>
            </a:pPr>
            <a:r>
              <a:rPr lang="zh-TW" altLang="en-US" sz="32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眾人的</a:t>
            </a:r>
            <a:r>
              <a:rPr lang="zh-TW" altLang="en-US" sz="3200" b="1">
                <a:solidFill>
                  <a:srgbClr val="FFFF00"/>
                </a:solidFill>
                <a:latin typeface="Times New Roman" charset="0"/>
                <a:ea typeface="文鼎中明簡" charset="0"/>
                <a:cs typeface="文鼎中明簡" charset="0"/>
              </a:rPr>
              <a:t>父</a:t>
            </a:r>
            <a:endParaRPr lang="en-US" sz="3200" b="1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  <p:sp>
        <p:nvSpPr>
          <p:cNvPr id="192539" name="Text Box 27"/>
          <p:cNvSpPr txBox="1">
            <a:spLocks noChangeArrowheads="1"/>
          </p:cNvSpPr>
          <p:nvPr/>
        </p:nvSpPr>
        <p:spPr bwMode="auto">
          <a:xfrm>
            <a:off x="3943350" y="2286000"/>
            <a:ext cx="13716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ts val="113"/>
              </a:spcBef>
              <a:defRPr/>
            </a:pPr>
            <a:r>
              <a:rPr lang="zh-TW" altLang="en-US" sz="3600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6節</a:t>
            </a:r>
            <a:r>
              <a:rPr lang="zh-TW" altLang="en-US" sz="3600">
                <a:solidFill>
                  <a:schemeClr val="bg1"/>
                </a:solidFill>
                <a:latin typeface="Times New Roman" charset="0"/>
                <a:cs typeface="+mn-cs"/>
              </a:rPr>
              <a:t> </a:t>
            </a:r>
            <a:endParaRPr lang="en-US" sz="3600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sp>
        <p:nvSpPr>
          <p:cNvPr id="192540" name="Text Box 28"/>
          <p:cNvSpPr txBox="1">
            <a:spLocks noChangeArrowheads="1"/>
          </p:cNvSpPr>
          <p:nvPr/>
        </p:nvSpPr>
        <p:spPr bwMode="auto">
          <a:xfrm>
            <a:off x="1695450" y="3657600"/>
            <a:ext cx="13716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ts val="113"/>
              </a:spcBef>
              <a:defRPr/>
            </a:pPr>
            <a:r>
              <a:rPr lang="zh-TW" altLang="en-US" sz="3600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4節</a:t>
            </a:r>
            <a:endParaRPr lang="en-US" sz="3600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sp>
        <p:nvSpPr>
          <p:cNvPr id="192541" name="Text Box 29"/>
          <p:cNvSpPr txBox="1">
            <a:spLocks noChangeArrowheads="1"/>
          </p:cNvSpPr>
          <p:nvPr/>
        </p:nvSpPr>
        <p:spPr bwMode="auto">
          <a:xfrm>
            <a:off x="6134100" y="3657600"/>
            <a:ext cx="13716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5節</a:t>
            </a:r>
            <a:endParaRPr lang="en-US" sz="3600">
              <a:solidFill>
                <a:schemeClr val="bg1"/>
              </a:solidFill>
              <a:latin typeface="Times New Roman" charset="0"/>
              <a:ea typeface="文鼎中明簡" charset="0"/>
              <a:cs typeface="文鼎中明簡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2"/>
          <p:cNvGrpSpPr>
            <a:grpSpLocks/>
          </p:cNvGrpSpPr>
          <p:nvPr/>
        </p:nvGrpSpPr>
        <p:grpSpPr bwMode="auto">
          <a:xfrm>
            <a:off x="-53975" y="0"/>
            <a:ext cx="9350375" cy="7031038"/>
            <a:chOff x="-34" y="0"/>
            <a:chExt cx="5890" cy="4429"/>
          </a:xfrm>
        </p:grpSpPr>
        <p:sp>
          <p:nvSpPr>
            <p:cNvPr id="382979" name="Rectangle 3"/>
            <p:cNvSpPr>
              <a:spLocks noChangeArrowheads="1"/>
            </p:cNvSpPr>
            <p:nvPr/>
          </p:nvSpPr>
          <p:spPr bwMode="auto">
            <a:xfrm>
              <a:off x="2910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82980" name="Rectangle 4"/>
            <p:cNvSpPr>
              <a:spLocks noChangeArrowheads="1"/>
            </p:cNvSpPr>
            <p:nvPr/>
          </p:nvSpPr>
          <p:spPr bwMode="auto">
            <a:xfrm>
              <a:off x="-34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76802" name="Group 5"/>
          <p:cNvGrpSpPr>
            <a:grpSpLocks/>
          </p:cNvGrpSpPr>
          <p:nvPr/>
        </p:nvGrpSpPr>
        <p:grpSpPr bwMode="auto">
          <a:xfrm>
            <a:off x="1905000" y="1181100"/>
            <a:ext cx="5219700" cy="5219700"/>
            <a:chOff x="1200" y="696"/>
            <a:chExt cx="3288" cy="3288"/>
          </a:xfrm>
        </p:grpSpPr>
        <p:sp>
          <p:nvSpPr>
            <p:cNvPr id="382982" name="Oval 6"/>
            <p:cNvSpPr>
              <a:spLocks noChangeArrowheads="1"/>
            </p:cNvSpPr>
            <p:nvPr/>
          </p:nvSpPr>
          <p:spPr bwMode="auto">
            <a:xfrm>
              <a:off x="1200" y="696"/>
              <a:ext cx="3288" cy="3288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82983" name="Oval 7"/>
            <p:cNvSpPr>
              <a:spLocks noChangeArrowheads="1"/>
            </p:cNvSpPr>
            <p:nvPr/>
          </p:nvSpPr>
          <p:spPr bwMode="auto">
            <a:xfrm>
              <a:off x="1500" y="996"/>
              <a:ext cx="2688" cy="2688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382984" name="AutoShape 8"/>
          <p:cNvSpPr>
            <a:spLocks noChangeArrowheads="1"/>
          </p:cNvSpPr>
          <p:nvPr/>
        </p:nvSpPr>
        <p:spPr bwMode="auto">
          <a:xfrm>
            <a:off x="1733550" y="633413"/>
            <a:ext cx="5791200" cy="47498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rgbClr val="660066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CC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82985" name="Text Box 9"/>
          <p:cNvSpPr txBox="1">
            <a:spLocks noChangeArrowheads="1"/>
          </p:cNvSpPr>
          <p:nvPr/>
        </p:nvSpPr>
        <p:spPr bwMode="auto">
          <a:xfrm>
            <a:off x="3581400" y="3810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>
              <a:latin typeface="Times New Roman" charset="0"/>
              <a:cs typeface="+mn-cs"/>
            </a:endParaRPr>
          </a:p>
        </p:txBody>
      </p:sp>
      <p:sp>
        <p:nvSpPr>
          <p:cNvPr id="382986" name="Rectangle 10"/>
          <p:cNvSpPr>
            <a:spLocks noChangeArrowheads="1"/>
          </p:cNvSpPr>
          <p:nvPr/>
        </p:nvSpPr>
        <p:spPr bwMode="auto">
          <a:xfrm rot="1619911">
            <a:off x="4668838" y="4179888"/>
            <a:ext cx="2133600" cy="457200"/>
          </a:xfrm>
          <a:prstGeom prst="rect">
            <a:avLst/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5400000" scaled="1"/>
          </a:gradFill>
          <a:ln w="38100">
            <a:solidFill>
              <a:srgbClr val="CC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82987" name="Rectangle 11"/>
          <p:cNvSpPr>
            <a:spLocks noChangeArrowheads="1"/>
          </p:cNvSpPr>
          <p:nvPr/>
        </p:nvSpPr>
        <p:spPr bwMode="auto">
          <a:xfrm rot="-1572683">
            <a:off x="2895600" y="4038600"/>
            <a:ext cx="1752600" cy="457200"/>
          </a:xfrm>
          <a:prstGeom prst="rect">
            <a:avLst/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5400000" scaled="1"/>
          </a:gradFill>
          <a:ln w="38100">
            <a:solidFill>
              <a:srgbClr val="CC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82988" name="Rectangle 12"/>
          <p:cNvSpPr>
            <a:spLocks noChangeArrowheads="1"/>
          </p:cNvSpPr>
          <p:nvPr/>
        </p:nvSpPr>
        <p:spPr bwMode="auto">
          <a:xfrm rot="5400000">
            <a:off x="3771900" y="2324100"/>
            <a:ext cx="1752600" cy="457200"/>
          </a:xfrm>
          <a:prstGeom prst="rect">
            <a:avLst/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5400000" scaled="1"/>
          </a:gradFill>
          <a:ln w="38100">
            <a:solidFill>
              <a:srgbClr val="CC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82989" name="AutoShape 13"/>
          <p:cNvSpPr>
            <a:spLocks noChangeArrowheads="1"/>
          </p:cNvSpPr>
          <p:nvPr/>
        </p:nvSpPr>
        <p:spPr bwMode="auto">
          <a:xfrm rot="50350481">
            <a:off x="6060282" y="4298156"/>
            <a:ext cx="1695450" cy="1493837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0" scaled="1"/>
          </a:gradFill>
          <a:ln w="38100">
            <a:solidFill>
              <a:srgbClr val="CC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82990" name="Text Box 14"/>
          <p:cNvSpPr txBox="1">
            <a:spLocks noChangeArrowheads="1"/>
          </p:cNvSpPr>
          <p:nvPr/>
        </p:nvSpPr>
        <p:spPr bwMode="auto">
          <a:xfrm>
            <a:off x="4114800" y="2254250"/>
            <a:ext cx="10668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36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是</a:t>
            </a:r>
            <a:endParaRPr lang="en-US" sz="3600" b="1" i="1">
              <a:solidFill>
                <a:schemeClr val="bg1"/>
              </a:solidFill>
              <a:latin typeface="Times New Roman" charset="0"/>
              <a:ea typeface="文鼎中明簡" charset="0"/>
              <a:cs typeface="文鼎中明簡" charset="0"/>
            </a:endParaRPr>
          </a:p>
        </p:txBody>
      </p:sp>
      <p:sp>
        <p:nvSpPr>
          <p:cNvPr id="382991" name="AutoShape 15"/>
          <p:cNvSpPr>
            <a:spLocks noChangeArrowheads="1"/>
          </p:cNvSpPr>
          <p:nvPr/>
        </p:nvSpPr>
        <p:spPr bwMode="auto">
          <a:xfrm rot="14452042">
            <a:off x="1507332" y="4242594"/>
            <a:ext cx="1747837" cy="15716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0" scaled="1"/>
          </a:gradFill>
          <a:ln w="38100">
            <a:solidFill>
              <a:srgbClr val="CC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82992" name="Text Box 16"/>
          <p:cNvSpPr txBox="1">
            <a:spLocks noChangeArrowheads="1"/>
          </p:cNvSpPr>
          <p:nvPr/>
        </p:nvSpPr>
        <p:spPr bwMode="auto">
          <a:xfrm>
            <a:off x="5486400" y="4114800"/>
            <a:ext cx="10668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36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是</a:t>
            </a:r>
            <a:endParaRPr lang="en-US" sz="3600" b="1" i="1">
              <a:solidFill>
                <a:schemeClr val="bg1"/>
              </a:solidFill>
              <a:latin typeface="Times New Roman" charset="0"/>
              <a:ea typeface="文鼎中明簡" charset="0"/>
              <a:cs typeface="文鼎中明簡" charset="0"/>
            </a:endParaRPr>
          </a:p>
        </p:txBody>
      </p:sp>
      <p:sp>
        <p:nvSpPr>
          <p:cNvPr id="382993" name="Text Box 17"/>
          <p:cNvSpPr txBox="1">
            <a:spLocks noChangeArrowheads="1"/>
          </p:cNvSpPr>
          <p:nvPr/>
        </p:nvSpPr>
        <p:spPr bwMode="auto">
          <a:xfrm>
            <a:off x="2667000" y="4030663"/>
            <a:ext cx="10668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zh-TW" altLang="en-US" sz="36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是</a:t>
            </a:r>
            <a:endParaRPr lang="en-US" sz="3600" b="1" i="1">
              <a:solidFill>
                <a:schemeClr val="bg1"/>
              </a:solidFill>
              <a:latin typeface="Times New Roman" charset="0"/>
              <a:ea typeface="文鼎中明簡" charset="0"/>
              <a:cs typeface="文鼎中明簡" charset="0"/>
            </a:endParaRPr>
          </a:p>
        </p:txBody>
      </p:sp>
      <p:sp>
        <p:nvSpPr>
          <p:cNvPr id="382994" name="Text Box 18"/>
          <p:cNvSpPr txBox="1">
            <a:spLocks noChangeArrowheads="1"/>
          </p:cNvSpPr>
          <p:nvPr/>
        </p:nvSpPr>
        <p:spPr bwMode="auto">
          <a:xfrm>
            <a:off x="1905000" y="4708525"/>
            <a:ext cx="1828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聖子</a:t>
            </a:r>
            <a:endParaRPr lang="en-US" sz="4000" b="1" i="1">
              <a:solidFill>
                <a:schemeClr val="bg1"/>
              </a:solidFill>
              <a:latin typeface="Times New Roman" charset="0"/>
              <a:ea typeface="文鼎中明簡" charset="0"/>
              <a:cs typeface="文鼎中明簡" charset="0"/>
            </a:endParaRPr>
          </a:p>
        </p:txBody>
      </p:sp>
      <p:sp>
        <p:nvSpPr>
          <p:cNvPr id="382995" name="AutoShape 19"/>
          <p:cNvSpPr>
            <a:spLocks noChangeArrowheads="1"/>
          </p:cNvSpPr>
          <p:nvPr/>
        </p:nvSpPr>
        <p:spPr bwMode="auto">
          <a:xfrm>
            <a:off x="3624263" y="615950"/>
            <a:ext cx="2016125" cy="1612900"/>
          </a:xfrm>
          <a:prstGeom prst="triangle">
            <a:avLst>
              <a:gd name="adj" fmla="val 50977"/>
            </a:avLst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0" scaled="1"/>
          </a:gradFill>
          <a:ln w="38100">
            <a:solidFill>
              <a:srgbClr val="CC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382996" name="Group 20"/>
          <p:cNvGrpSpPr>
            <a:grpSpLocks/>
          </p:cNvGrpSpPr>
          <p:nvPr/>
        </p:nvGrpSpPr>
        <p:grpSpPr bwMode="auto">
          <a:xfrm>
            <a:off x="3629025" y="2862263"/>
            <a:ext cx="1981200" cy="1752600"/>
            <a:chOff x="2286" y="1803"/>
            <a:chExt cx="1248" cy="1104"/>
          </a:xfrm>
        </p:grpSpPr>
        <p:sp>
          <p:nvSpPr>
            <p:cNvPr id="382997" name="AutoShape 21"/>
            <p:cNvSpPr>
              <a:spLocks noChangeArrowheads="1"/>
            </p:cNvSpPr>
            <p:nvPr/>
          </p:nvSpPr>
          <p:spPr bwMode="auto">
            <a:xfrm>
              <a:off x="2286" y="1803"/>
              <a:ext cx="1248" cy="1104"/>
            </a:xfrm>
            <a:prstGeom prst="irregularSeal1">
              <a:avLst/>
            </a:prstGeom>
            <a:gradFill rotWithShape="1">
              <a:gsLst>
                <a:gs pos="0">
                  <a:schemeClr val="tx2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57150">
              <a:solidFill>
                <a:srgbClr val="CC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82998" name="Text Box 22"/>
            <p:cNvSpPr txBox="1">
              <a:spLocks noChangeArrowheads="1"/>
            </p:cNvSpPr>
            <p:nvPr/>
          </p:nvSpPr>
          <p:spPr bwMode="auto">
            <a:xfrm>
              <a:off x="2448" y="2112"/>
              <a:ext cx="86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zh-TW" altLang="en-US" sz="4000" b="1" i="1">
                  <a:solidFill>
                    <a:schemeClr val="bg1"/>
                  </a:solidFill>
                  <a:latin typeface="Times New Roman" charset="0"/>
                  <a:ea typeface="文鼎中明簡" charset="0"/>
                  <a:cs typeface="文鼎中明簡" charset="0"/>
                </a:rPr>
                <a:t>神</a:t>
              </a:r>
              <a:endParaRPr 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endParaRPr>
            </a:p>
          </p:txBody>
        </p:sp>
      </p:grpSp>
      <p:sp>
        <p:nvSpPr>
          <p:cNvPr id="382999" name="Text Box 23"/>
          <p:cNvSpPr txBox="1">
            <a:spLocks noChangeArrowheads="1"/>
          </p:cNvSpPr>
          <p:nvPr/>
        </p:nvSpPr>
        <p:spPr bwMode="auto">
          <a:xfrm>
            <a:off x="3714750" y="1508125"/>
            <a:ext cx="1828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聖父</a:t>
            </a:r>
            <a:endParaRPr lang="en-US" sz="4000" b="1" i="1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sp>
        <p:nvSpPr>
          <p:cNvPr id="383000" name="Text Box 24"/>
          <p:cNvSpPr txBox="1">
            <a:spLocks noChangeArrowheads="1"/>
          </p:cNvSpPr>
          <p:nvPr/>
        </p:nvSpPr>
        <p:spPr bwMode="auto">
          <a:xfrm>
            <a:off x="5486400" y="4708525"/>
            <a:ext cx="1828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zh-TW" altLang="en-US" sz="4000" b="1" i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聖靈</a:t>
            </a:r>
            <a:endParaRPr lang="en-US" sz="4000" b="1" i="1">
              <a:solidFill>
                <a:schemeClr val="bg1"/>
              </a:solidFill>
              <a:latin typeface="Times New Roman" charset="0"/>
              <a:ea typeface="文鼎中明簡" charset="0"/>
              <a:cs typeface="文鼎中明簡" charset="0"/>
            </a:endParaRPr>
          </a:p>
        </p:txBody>
      </p:sp>
      <p:sp>
        <p:nvSpPr>
          <p:cNvPr id="383001" name="Text Box 25"/>
          <p:cNvSpPr txBox="1">
            <a:spLocks noChangeArrowheads="1"/>
          </p:cNvSpPr>
          <p:nvPr/>
        </p:nvSpPr>
        <p:spPr bwMode="auto">
          <a:xfrm>
            <a:off x="0" y="6553200"/>
            <a:ext cx="59436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1">
                <a:solidFill>
                  <a:schemeClr val="bg1"/>
                </a:solidFill>
                <a:latin typeface="Times New Roman" charset="0"/>
                <a:cs typeface="+mn-cs"/>
              </a:rPr>
              <a:t>H. Wayne House, </a:t>
            </a:r>
            <a:r>
              <a:rPr lang="en-US" sz="1400" b="1" i="1">
                <a:solidFill>
                  <a:schemeClr val="bg1"/>
                </a:solidFill>
                <a:latin typeface="Times New Roman" charset="0"/>
                <a:cs typeface="+mn-cs"/>
              </a:rPr>
              <a:t>Charts of Christian Theology and Doctrine</a:t>
            </a:r>
            <a:r>
              <a:rPr lang="en-US" sz="1400" b="1">
                <a:solidFill>
                  <a:schemeClr val="bg1"/>
                </a:solidFill>
                <a:latin typeface="Times New Roman" charset="0"/>
                <a:cs typeface="+mn-cs"/>
              </a:rPr>
              <a:t>, p. 45</a:t>
            </a:r>
          </a:p>
        </p:txBody>
      </p:sp>
      <p:sp>
        <p:nvSpPr>
          <p:cNvPr id="383002" name="Text Box 26"/>
          <p:cNvSpPr txBox="1">
            <a:spLocks noChangeArrowheads="1"/>
          </p:cNvSpPr>
          <p:nvPr/>
        </p:nvSpPr>
        <p:spPr bwMode="auto">
          <a:xfrm>
            <a:off x="6248400" y="2362200"/>
            <a:ext cx="114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不</a:t>
            </a:r>
          </a:p>
          <a:p>
            <a:pPr>
              <a:defRPr/>
            </a:pP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   是</a:t>
            </a:r>
            <a:endParaRPr lang="en-US" sz="2800" b="1">
              <a:solidFill>
                <a:schemeClr val="bg1"/>
              </a:solidFill>
              <a:latin typeface="Times New Roman" charset="0"/>
              <a:ea typeface="文鼎中明簡" charset="0"/>
              <a:cs typeface="文鼎中明簡" charset="0"/>
            </a:endParaRPr>
          </a:p>
        </p:txBody>
      </p:sp>
      <p:sp>
        <p:nvSpPr>
          <p:cNvPr id="383003" name="Text Box 27"/>
          <p:cNvSpPr txBox="1">
            <a:spLocks noChangeArrowheads="1"/>
          </p:cNvSpPr>
          <p:nvPr/>
        </p:nvSpPr>
        <p:spPr bwMode="auto">
          <a:xfrm>
            <a:off x="1981200" y="2362200"/>
            <a:ext cx="114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   是</a:t>
            </a:r>
          </a:p>
          <a:p>
            <a:pPr>
              <a:defRPr/>
            </a:pP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不   </a:t>
            </a:r>
            <a:endParaRPr lang="en-US" sz="2800" b="1">
              <a:solidFill>
                <a:schemeClr val="bg1"/>
              </a:solidFill>
              <a:latin typeface="Times New Roman" charset="0"/>
              <a:ea typeface="文鼎中明簡" charset="0"/>
              <a:cs typeface="文鼎中明簡" charset="0"/>
            </a:endParaRPr>
          </a:p>
        </p:txBody>
      </p:sp>
      <p:sp>
        <p:nvSpPr>
          <p:cNvPr id="383004" name="Text Box 28"/>
          <p:cNvSpPr txBox="1">
            <a:spLocks noChangeArrowheads="1"/>
          </p:cNvSpPr>
          <p:nvPr/>
        </p:nvSpPr>
        <p:spPr bwMode="auto">
          <a:xfrm>
            <a:off x="4038600" y="5867400"/>
            <a:ext cx="114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b="1">
                <a:solidFill>
                  <a:schemeClr val="bg1"/>
                </a:solidFill>
                <a:latin typeface="Times New Roman" charset="0"/>
                <a:ea typeface="文鼎中明簡" charset="0"/>
                <a:cs typeface="文鼎中明簡" charset="0"/>
              </a:rPr>
              <a:t>不  是</a:t>
            </a:r>
            <a:endParaRPr lang="en-US" sz="2800" b="1">
              <a:solidFill>
                <a:schemeClr val="bg1"/>
              </a:solidFill>
              <a:latin typeface="Times New Roman" charset="0"/>
              <a:ea typeface="文鼎中明簡" charset="0"/>
              <a:cs typeface="文鼎中明簡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2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2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82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86" grpId="0" animBg="1"/>
      <p:bldP spid="382987" grpId="0" animBg="1"/>
      <p:bldP spid="382988" grpId="0" animBg="1"/>
      <p:bldP spid="382989" grpId="0" animBg="1"/>
      <p:bldP spid="382990" grpId="0" autoUpdateAnimBg="0"/>
      <p:bldP spid="382991" grpId="0" animBg="1"/>
      <p:bldP spid="382992" grpId="0" autoUpdateAnimBg="0"/>
      <p:bldP spid="382993" grpId="0" autoUpdateAnimBg="0"/>
      <p:bldP spid="382994" grpId="0" autoUpdateAnimBg="0"/>
      <p:bldP spid="382995" grpId="0" animBg="1"/>
      <p:bldP spid="382999" grpId="0" autoUpdateAnimBg="0"/>
      <p:bldP spid="383000" grpId="0" autoUpdateAnimBg="0"/>
      <p:bldP spid="38300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0" name="Rectangle 56"/>
          <p:cNvSpPr>
            <a:spLocks noChangeArrowheads="1"/>
          </p:cNvSpPr>
          <p:nvPr/>
        </p:nvSpPr>
        <p:spPr bwMode="auto">
          <a:xfrm>
            <a:off x="533400" y="3352800"/>
            <a:ext cx="8305800" cy="3505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aphicFrame>
        <p:nvGraphicFramePr>
          <p:cNvPr id="6208" name="Group 64"/>
          <p:cNvGraphicFramePr>
            <a:graphicFrameLocks noGrp="1"/>
          </p:cNvGraphicFramePr>
          <p:nvPr/>
        </p:nvGraphicFramePr>
        <p:xfrm>
          <a:off x="609600" y="3429000"/>
          <a:ext cx="8077200" cy="3282951"/>
        </p:xfrm>
        <a:graphic>
          <a:graphicData uri="http://schemas.openxmlformats.org/drawingml/2006/table">
            <a:tbl>
              <a:tblPr/>
              <a:tblGrid>
                <a:gridCol w="3944938"/>
                <a:gridCol w="4132262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以色列的原則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細明體" charset="0"/>
                          <a:ea typeface="細明體" charset="0"/>
                          <a:cs typeface="細明體" charset="0"/>
                        </a:rPr>
                        <a:t>現代對照 </a:t>
                      </a: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892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細明體" charset="0"/>
                        <a:ea typeface="細明體" charset="0"/>
                        <a:cs typeface="細明體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01" name="Text Box 57"/>
          <p:cNvSpPr txBox="1">
            <a:spLocks noChangeArrowheads="1"/>
          </p:cNvSpPr>
          <p:nvPr/>
        </p:nvSpPr>
        <p:spPr bwMode="auto">
          <a:xfrm>
            <a:off x="8458200" y="138113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細明體" charset="0"/>
                <a:ea typeface="細明體" charset="0"/>
                <a:cs typeface="細明體" charset="0"/>
              </a:rPr>
              <a:t>159</a:t>
            </a:r>
          </a:p>
        </p:txBody>
      </p:sp>
      <p:pic>
        <p:nvPicPr>
          <p:cNvPr id="6202" name="Picture 58" descr="shiv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81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30480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細明體" charset="0"/>
                <a:ea typeface="細明體" charset="0"/>
                <a:cs typeface="細明體" charset="0"/>
              </a:rPr>
              <a:t>如何在教會裡</a:t>
            </a:r>
            <a:br>
              <a:rPr lang="zh-TW" altLang="en-US">
                <a:latin typeface="細明體" charset="0"/>
                <a:ea typeface="細明體" charset="0"/>
                <a:cs typeface="細明體" charset="0"/>
              </a:rPr>
            </a:br>
            <a:r>
              <a:rPr lang="zh-TW" altLang="en-US">
                <a:latin typeface="細明體" charset="0"/>
                <a:ea typeface="細明體" charset="0"/>
                <a:cs typeface="細明體" charset="0"/>
              </a:rPr>
              <a:t>應用以色列的特點？ </a:t>
            </a:r>
            <a:endParaRPr lang="en-US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6199" name="Text Box 55"/>
          <p:cNvSpPr txBox="1">
            <a:spLocks noChangeArrowheads="1"/>
          </p:cNvSpPr>
          <p:nvPr/>
        </p:nvSpPr>
        <p:spPr bwMode="auto">
          <a:xfrm>
            <a:off x="457200" y="2133600"/>
            <a:ext cx="8305800" cy="1117600"/>
          </a:xfrm>
          <a:prstGeom prst="rect">
            <a:avLst/>
          </a:prstGeom>
          <a:gradFill rotWithShape="1">
            <a:gsLst>
              <a:gs pos="0">
                <a:srgbClr val="EC210C">
                  <a:gamma/>
                  <a:shade val="28627"/>
                  <a:invGamma/>
                </a:srgbClr>
              </a:gs>
              <a:gs pos="50000">
                <a:srgbClr val="EC210C"/>
              </a:gs>
              <a:gs pos="100000">
                <a:srgbClr val="EC210C">
                  <a:gamma/>
                  <a:shade val="28627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2800" b="1">
                <a:latin typeface="細明體" charset="0"/>
                <a:ea typeface="細明體" charset="0"/>
                <a:cs typeface="細明體" charset="0"/>
              </a:rPr>
              <a:t>今日教會面對其他宗教，該怎樣應用以色列處理古代近東外邦宗教的原則？ </a:t>
            </a:r>
            <a:endParaRPr lang="en-US" sz="2800" b="1">
              <a:latin typeface="細明體" charset="0"/>
              <a:ea typeface="細明體" charset="0"/>
              <a:cs typeface="細明體" charset="0"/>
            </a:endParaRPr>
          </a:p>
        </p:txBody>
      </p:sp>
      <p:pic>
        <p:nvPicPr>
          <p:cNvPr id="78872" name="Picture 59" descr="XXJ12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819400"/>
            <a:ext cx="12192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0" grpId="0" animBg="1"/>
      <p:bldP spid="6199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354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zh-CN" altLang="en-US" sz="4000" dirty="0" smtClean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 smtClean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 smtClean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旧约全书背景链接地址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 smtClean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  <a:endParaRPr lang="zh-CN" altLang="en-US" sz="3600" b="1" dirty="0">
              <a:solidFill>
                <a:srgbClr val="000000"/>
              </a:solidFill>
              <a:ea typeface="SimSu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183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mtn&amp;lake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114800" cy="762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細明體" charset="0"/>
                <a:ea typeface="細明體" charset="0"/>
                <a:cs typeface="細明體" charset="0"/>
              </a:rPr>
              <a:t>羅馬書 1:20 </a:t>
            </a:r>
            <a:endParaRPr lang="en-US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819400"/>
            <a:ext cx="8458200" cy="4419600"/>
          </a:xfrm>
          <a:effectLst>
            <a:outerShdw blurRad="63500" dist="35921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zh-TW" altLang="en-US" sz="4000" b="1">
                <a:latin typeface="細明體" charset="0"/>
                <a:ea typeface="細明體" charset="0"/>
                <a:cs typeface="細明體" charset="0"/>
              </a:rPr>
              <a:t>自從造天地以來，神  的  永能  和神性是明明可知的，雖是眼不能見，但藉著所造之物就可以曉得，叫人無可推諉。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6400800" y="814388"/>
            <a:ext cx="1304925" cy="7620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zh-TW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全能</a:t>
            </a:r>
            <a:endParaRPr lang="en-US" sz="4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419600" y="814388"/>
            <a:ext cx="1585913" cy="7620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zh-TW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一神 </a:t>
            </a:r>
            <a:endParaRPr lang="en-US" sz="4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4648200" y="1676400"/>
            <a:ext cx="990600" cy="2133600"/>
            <a:chOff x="1008" y="1104"/>
            <a:chExt cx="2208" cy="1344"/>
          </a:xfrm>
        </p:grpSpPr>
        <p:sp>
          <p:nvSpPr>
            <p:cNvPr id="31752" name="Oval 8"/>
            <p:cNvSpPr>
              <a:spLocks noChangeArrowheads="1"/>
            </p:cNvSpPr>
            <p:nvPr/>
          </p:nvSpPr>
          <p:spPr bwMode="auto">
            <a:xfrm>
              <a:off x="1008" y="1824"/>
              <a:ext cx="2208" cy="624"/>
            </a:xfrm>
            <a:prstGeom prst="ellips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1754" name="Line 10"/>
            <p:cNvSpPr>
              <a:spLocks noChangeShapeType="1"/>
            </p:cNvSpPr>
            <p:nvPr/>
          </p:nvSpPr>
          <p:spPr bwMode="auto">
            <a:xfrm flipV="1">
              <a:off x="2062" y="1104"/>
              <a:ext cx="531" cy="72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31757" name="Group 13"/>
          <p:cNvGrpSpPr>
            <a:grpSpLocks/>
          </p:cNvGrpSpPr>
          <p:nvPr/>
        </p:nvGrpSpPr>
        <p:grpSpPr bwMode="auto">
          <a:xfrm>
            <a:off x="6781800" y="1676400"/>
            <a:ext cx="1371600" cy="2133600"/>
            <a:chOff x="3648" y="1104"/>
            <a:chExt cx="2208" cy="1344"/>
          </a:xfrm>
        </p:grpSpPr>
        <p:sp>
          <p:nvSpPr>
            <p:cNvPr id="31753" name="Oval 9"/>
            <p:cNvSpPr>
              <a:spLocks noChangeArrowheads="1"/>
            </p:cNvSpPr>
            <p:nvPr/>
          </p:nvSpPr>
          <p:spPr bwMode="auto">
            <a:xfrm>
              <a:off x="3648" y="1824"/>
              <a:ext cx="2208" cy="624"/>
            </a:xfrm>
            <a:prstGeom prst="ellips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1756" name="Line 12"/>
            <p:cNvSpPr>
              <a:spLocks noChangeShapeType="1"/>
            </p:cNvSpPr>
            <p:nvPr/>
          </p:nvSpPr>
          <p:spPr bwMode="auto">
            <a:xfrm flipH="1" flipV="1">
              <a:off x="4849" y="1104"/>
              <a:ext cx="526" cy="768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8458200" y="138113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latin typeface="細明體" charset="0"/>
                <a:ea typeface="細明體" charset="0"/>
                <a:cs typeface="細明體" charset="0"/>
              </a:rPr>
              <a:t>161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 build="p"/>
      <p:bldP spid="31749" grpId="0"/>
      <p:bldP spid="317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304800"/>
            <a:ext cx="8153400" cy="1524000"/>
          </a:xfrm>
        </p:spPr>
        <p:txBody>
          <a:bodyPr/>
          <a:lstStyle/>
          <a:p>
            <a:pPr eaLnBrk="1" hangingPunct="1"/>
            <a:r>
              <a:rPr lang="zh-TW" altLang="en-US" sz="4800">
                <a:latin typeface="細明體" charset="0"/>
                <a:ea typeface="細明體" charset="0"/>
                <a:cs typeface="細明體" charset="0"/>
              </a:rPr>
              <a:t>對神的認知是天賦的 </a:t>
            </a:r>
            <a:br>
              <a:rPr lang="zh-TW" altLang="en-US" sz="4800">
                <a:latin typeface="細明體" charset="0"/>
                <a:ea typeface="細明體" charset="0"/>
                <a:cs typeface="細明體" charset="0"/>
              </a:rPr>
            </a:br>
            <a:r>
              <a:rPr lang="zh-TW" altLang="en-US" sz="4800">
                <a:latin typeface="細明體" charset="0"/>
                <a:ea typeface="細明體" charset="0"/>
                <a:cs typeface="細明體" charset="0"/>
              </a:rPr>
              <a:t>(在宣教以先) </a:t>
            </a:r>
            <a:endParaRPr lang="en-US" sz="4800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324600" y="3962400"/>
            <a:ext cx="23018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zh-TW" altLang="en-US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主前六世紀</a:t>
            </a:r>
          </a:p>
          <a:p>
            <a:pPr algn="r"/>
            <a:r>
              <a:rPr lang="zh-TW" altLang="en-US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中國老子</a:t>
            </a:r>
          </a:p>
          <a:p>
            <a:pPr algn="r"/>
            <a:r>
              <a:rPr lang="zh-TW" altLang="en-US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道家道德經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441325" y="5562600"/>
            <a:ext cx="87026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zh-TW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他顯然不是從聖經創世記得來的信念</a:t>
            </a:r>
            <a:r>
              <a:rPr lang="en-US" altLang="zh-TW" sz="3200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，</a:t>
            </a:r>
            <a:r>
              <a:rPr lang="zh-TW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因為聖經在數世紀後才傳到中國！ </a:t>
            </a: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9702" name="Text Box 6" descr="Fish fossil"/>
          <p:cNvSpPr txBox="1">
            <a:spLocks noChangeArrowheads="1"/>
          </p:cNvSpPr>
          <p:nvPr/>
        </p:nvSpPr>
        <p:spPr bwMode="auto">
          <a:xfrm>
            <a:off x="381000" y="2209800"/>
            <a:ext cx="5883275" cy="28987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600" b="1">
                <a:solidFill>
                  <a:schemeClr val="bg2"/>
                </a:solidFill>
                <a:latin typeface="Times New Roman" charset="0"/>
                <a:ea typeface="細明體" charset="0"/>
                <a:cs typeface="細明體" charset="0"/>
              </a:rPr>
              <a:t>“</a:t>
            </a:r>
            <a:r>
              <a:rPr lang="zh-TW" altLang="en-US" sz="3600" b="1">
                <a:solidFill>
                  <a:schemeClr val="bg2"/>
                </a:solidFill>
                <a:latin typeface="細明體" charset="0"/>
                <a:ea typeface="細明體" charset="0"/>
                <a:cs typeface="細明體" charset="0"/>
              </a:rPr>
              <a:t>有物混成，先天地生，</a:t>
            </a:r>
          </a:p>
          <a:p>
            <a:pPr algn="ctr"/>
            <a:r>
              <a:rPr lang="zh-TW" altLang="en-US" sz="3600" b="1">
                <a:solidFill>
                  <a:schemeClr val="bg2"/>
                </a:solidFill>
                <a:latin typeface="細明體" charset="0"/>
                <a:ea typeface="細明體" charset="0"/>
                <a:cs typeface="細明體" charset="0"/>
              </a:rPr>
              <a:t>寂兮寥兮，</a:t>
            </a:r>
          </a:p>
          <a:p>
            <a:pPr algn="ctr"/>
            <a:r>
              <a:rPr lang="zh-TW" altLang="en-US" sz="3600" b="1">
                <a:solidFill>
                  <a:schemeClr val="bg2"/>
                </a:solidFill>
                <a:latin typeface="細明體" charset="0"/>
                <a:ea typeface="細明體" charset="0"/>
                <a:cs typeface="細明體" charset="0"/>
              </a:rPr>
              <a:t>獨立而不改，</a:t>
            </a:r>
          </a:p>
          <a:p>
            <a:pPr algn="ctr"/>
            <a:r>
              <a:rPr lang="zh-TW" altLang="en-US" sz="3600" b="1">
                <a:solidFill>
                  <a:schemeClr val="bg2"/>
                </a:solidFill>
                <a:latin typeface="細明體" charset="0"/>
                <a:ea typeface="細明體" charset="0"/>
                <a:cs typeface="細明體" charset="0"/>
              </a:rPr>
              <a:t>周行而不殆，</a:t>
            </a:r>
          </a:p>
          <a:p>
            <a:pPr algn="ctr"/>
            <a:r>
              <a:rPr lang="zh-TW" altLang="en-US" sz="3600" b="1">
                <a:solidFill>
                  <a:schemeClr val="bg2"/>
                </a:solidFill>
                <a:latin typeface="細明體" charset="0"/>
                <a:ea typeface="細明體" charset="0"/>
                <a:cs typeface="細明體" charset="0"/>
              </a:rPr>
              <a:t>可以為天下母。</a:t>
            </a:r>
            <a:r>
              <a:rPr lang="zh-TW" altLang="en-US" sz="3600" b="1">
                <a:solidFill>
                  <a:schemeClr val="bg2"/>
                </a:solidFill>
                <a:latin typeface="Times New Roman" charset="0"/>
                <a:ea typeface="細明體" charset="0"/>
                <a:cs typeface="細明體" charset="0"/>
              </a:rPr>
              <a:t>”</a:t>
            </a:r>
            <a:r>
              <a:rPr lang="zh-TW" altLang="en-US" sz="4000" b="1">
                <a:solidFill>
                  <a:schemeClr val="bg2"/>
                </a:solidFill>
                <a:latin typeface="細明體" charset="0"/>
                <a:ea typeface="細明體" charset="0"/>
                <a:cs typeface="細明體" charset="0"/>
              </a:rPr>
              <a:t> </a:t>
            </a:r>
            <a:endParaRPr lang="en-US" sz="4000" b="1">
              <a:solidFill>
                <a:schemeClr val="bg2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8458200" y="138113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細明體" charset="0"/>
                <a:ea typeface="細明體" charset="0"/>
                <a:cs typeface="細明體" charset="0"/>
              </a:rPr>
              <a:t>161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700" grpId="0"/>
      <p:bldP spid="297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839200" cy="1143000"/>
          </a:xfrm>
          <a:effectLst>
            <a:outerShdw blurRad="63500" dist="85194" dir="20006097" algn="ctr" rotWithShape="0">
              <a:schemeClr val="bg2">
                <a:alpha val="75000"/>
              </a:schemeClr>
            </a:outerShdw>
          </a:effectLst>
        </p:spPr>
        <p:txBody>
          <a:bodyPr/>
          <a:lstStyle/>
          <a:p>
            <a:r>
              <a:rPr lang="zh-TW" altLang="en-US">
                <a:latin typeface="細明體" charset="0"/>
                <a:ea typeface="細明體" charset="0"/>
                <a:cs typeface="細明體" charset="0"/>
              </a:rPr>
              <a:t>希臘文化的一神論</a:t>
            </a:r>
            <a:r>
              <a:rPr lang="zh-TW" altLang="en-US" b="0">
                <a:latin typeface="細明體" charset="0"/>
                <a:ea typeface="細明體" charset="0"/>
                <a:cs typeface="細明體" charset="0"/>
              </a:rPr>
              <a:t> </a:t>
            </a:r>
            <a:endParaRPr lang="en-US" b="0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05800" cy="4038600"/>
          </a:xfrm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/>
          <a:lstStyle/>
          <a:p>
            <a:pPr>
              <a:buFont typeface="Wingdings" charset="0"/>
              <a:buNone/>
            </a:pPr>
            <a:endParaRPr lang="en-US" altLang="zh-TW" sz="4000">
              <a:effectLst/>
              <a:latin typeface="細明體" charset="0"/>
              <a:ea typeface="細明體" charset="0"/>
              <a:cs typeface="細明體" charset="0"/>
            </a:endParaRPr>
          </a:p>
          <a:p>
            <a:pPr>
              <a:buFont typeface="Wingdings" charset="0"/>
              <a:buNone/>
            </a:pPr>
            <a:r>
              <a:rPr lang="en-US" altLang="zh-TW" sz="4000">
                <a:effectLst/>
                <a:latin typeface="Times New Roman" charset="0"/>
                <a:ea typeface="細明體" charset="0"/>
                <a:cs typeface="細明體" charset="0"/>
              </a:rPr>
              <a:t>“</a:t>
            </a:r>
            <a:r>
              <a:rPr lang="zh-TW" altLang="en-US" sz="4000">
                <a:effectLst/>
                <a:latin typeface="細明體" charset="0"/>
                <a:ea typeface="細明體" charset="0"/>
                <a:cs typeface="細明體" charset="0"/>
              </a:rPr>
              <a:t>首先混沌成形</a:t>
            </a:r>
            <a:r>
              <a:rPr lang="zh-TW" altLang="en-US" sz="4000">
                <a:effectLst/>
                <a:latin typeface="Times New Roman" charset="0"/>
                <a:ea typeface="細明體" charset="0"/>
                <a:cs typeface="細明體" charset="0"/>
              </a:rPr>
              <a:t>…</a:t>
            </a:r>
            <a:r>
              <a:rPr lang="zh-TW" altLang="en-US" sz="4000">
                <a:effectLst/>
                <a:latin typeface="細明體" charset="0"/>
                <a:ea typeface="細明體" charset="0"/>
                <a:cs typeface="細明體" charset="0"/>
              </a:rPr>
              <a:t>跟著地球</a:t>
            </a:r>
            <a:r>
              <a:rPr lang="zh-TW" altLang="en-US" sz="4000">
                <a:effectLst/>
                <a:latin typeface="Times New Roman" charset="0"/>
                <a:ea typeface="細明體" charset="0"/>
                <a:cs typeface="細明體" charset="0"/>
              </a:rPr>
              <a:t>…</a:t>
            </a:r>
            <a:endParaRPr lang="zh-TW" altLang="en-US" sz="4000">
              <a:effectLst/>
              <a:latin typeface="細明體" charset="0"/>
              <a:ea typeface="細明體" charset="0"/>
              <a:cs typeface="細明體" charset="0"/>
            </a:endParaRPr>
          </a:p>
          <a:p>
            <a:pPr>
              <a:buFont typeface="Wingdings" charset="0"/>
              <a:buNone/>
            </a:pPr>
            <a:r>
              <a:rPr lang="zh-TW" altLang="en-US" sz="4000">
                <a:effectLst/>
                <a:latin typeface="細明體" charset="0"/>
                <a:ea typeface="細明體" charset="0"/>
                <a:cs typeface="細明體" charset="0"/>
              </a:rPr>
              <a:t>從混沌生出黑暗</a:t>
            </a:r>
            <a:r>
              <a:rPr lang="zh-TW" altLang="en-US" sz="4000">
                <a:effectLst/>
                <a:latin typeface="Times New Roman" charset="0"/>
                <a:ea typeface="細明體" charset="0"/>
                <a:cs typeface="細明體" charset="0"/>
              </a:rPr>
              <a:t>…</a:t>
            </a:r>
            <a:endParaRPr lang="zh-TW" altLang="en-US" sz="4000">
              <a:effectLst/>
              <a:latin typeface="細明體" charset="0"/>
              <a:ea typeface="細明體" charset="0"/>
              <a:cs typeface="細明體" charset="0"/>
            </a:endParaRPr>
          </a:p>
          <a:p>
            <a:pPr>
              <a:buFont typeface="Wingdings" charset="0"/>
              <a:buNone/>
            </a:pPr>
            <a:r>
              <a:rPr lang="zh-TW" altLang="en-US" sz="4000">
                <a:effectLst/>
                <a:latin typeface="細明體" charset="0"/>
                <a:ea typeface="細明體" charset="0"/>
                <a:cs typeface="細明體" charset="0"/>
              </a:rPr>
              <a:t>然後從黑夜中生出光明和白晝</a:t>
            </a:r>
            <a:r>
              <a:rPr lang="zh-TW" altLang="en-US" sz="4000">
                <a:effectLst/>
                <a:latin typeface="Times New Roman" charset="0"/>
                <a:ea typeface="細明體" charset="0"/>
                <a:cs typeface="細明體" charset="0"/>
              </a:rPr>
              <a:t>…”</a:t>
            </a:r>
            <a:r>
              <a:rPr lang="zh-TW" altLang="en-US" sz="4000">
                <a:effectLst/>
                <a:latin typeface="細明體" charset="0"/>
                <a:ea typeface="細明體" charset="0"/>
                <a:cs typeface="細明體" charset="0"/>
              </a:rPr>
              <a:t> </a:t>
            </a:r>
            <a:endParaRPr lang="en-US" altLang="ja-JP">
              <a:effectLst/>
              <a:latin typeface="細明體" charset="0"/>
              <a:ea typeface="細明體" charset="0"/>
              <a:cs typeface="細明體" charset="0"/>
            </a:endParaRPr>
          </a:p>
          <a:p>
            <a:pPr algn="r">
              <a:spcBef>
                <a:spcPct val="0"/>
              </a:spcBef>
              <a:buSzTx/>
              <a:buFontTx/>
              <a:buNone/>
            </a:pPr>
            <a:endParaRPr lang="zh-TW" altLang="en-US">
              <a:solidFill>
                <a:srgbClr val="000000"/>
              </a:solidFill>
              <a:effectLst/>
              <a:latin typeface="細明體" charset="0"/>
              <a:ea typeface="細明體" charset="0"/>
              <a:cs typeface="細明體" charset="0"/>
            </a:endParaRPr>
          </a:p>
          <a:p>
            <a:pPr algn="r">
              <a:spcBef>
                <a:spcPct val="0"/>
              </a:spcBef>
              <a:buSzTx/>
              <a:buFontTx/>
              <a:buNone/>
            </a:pPr>
            <a:r>
              <a:rPr lang="zh-TW" altLang="en-US">
                <a:effectLst/>
                <a:latin typeface="細明體" charset="0"/>
                <a:ea typeface="細明體" charset="0"/>
                <a:cs typeface="細明體" charset="0"/>
              </a:rPr>
              <a:t>海希奧德 (主前八世紀) </a:t>
            </a:r>
            <a:endParaRPr lang="en-US">
              <a:effectLst/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8458200" y="138113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2"/>
                </a:solidFill>
                <a:latin typeface="細明體" charset="0"/>
                <a:ea typeface="細明體" charset="0"/>
                <a:cs typeface="細明體" charset="0"/>
              </a:rPr>
              <a:t>161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pPr eaLnBrk="1" hangingPunct="1"/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高一層次</a:t>
            </a:r>
            <a:r>
              <a:rPr lang="zh-TW" altLang="en-US" b="1">
                <a:latin typeface="Times New Roman" charset="0"/>
                <a:ea typeface="細明體" charset="0"/>
                <a:cs typeface="細明體" charset="0"/>
              </a:rPr>
              <a:t>…</a:t>
            </a:r>
            <a:r>
              <a:rPr lang="zh-TW" altLang="en-US">
                <a:latin typeface="細明體" charset="0"/>
                <a:ea typeface="細明體" charset="0"/>
                <a:cs typeface="細明體" charset="0"/>
              </a:rPr>
              <a:t> </a:t>
            </a:r>
            <a:endParaRPr lang="en-US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93725" y="1270000"/>
            <a:ext cx="8245475" cy="51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TW" sz="3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charset="0"/>
                <a:ea typeface="細明體" charset="0"/>
                <a:cs typeface="細明體" charset="0"/>
              </a:rPr>
              <a:t>“</a:t>
            </a:r>
            <a:r>
              <a:rPr lang="zh-TW" alt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荷馬</a:t>
            </a:r>
            <a:r>
              <a:rPr lang="zh-TW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和</a:t>
            </a:r>
            <a:r>
              <a:rPr lang="zh-TW" alt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海希奧德</a:t>
            </a:r>
            <a:r>
              <a:rPr lang="zh-TW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將人看為羞恥的和可責備的，都歸入諸神的屬性 ─ 偷竊、姦淫和彼此欺騙</a:t>
            </a:r>
            <a:r>
              <a:rPr lang="zh-TW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ea typeface="細明體" charset="0"/>
                <a:cs typeface="細明體" charset="0"/>
              </a:rPr>
              <a:t>…</a:t>
            </a:r>
            <a:r>
              <a:rPr lang="zh-TW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 (但是) 有一神在諸神和人類中是最偉大的，不像凡人的形體和思想</a:t>
            </a:r>
            <a:r>
              <a:rPr lang="zh-TW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ea typeface="細明體" charset="0"/>
                <a:cs typeface="細明體" charset="0"/>
              </a:rPr>
              <a:t>…</a:t>
            </a:r>
            <a:r>
              <a:rPr lang="zh-TW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祂全然看透、想透、聽見</a:t>
            </a:r>
            <a:r>
              <a:rPr lang="zh-TW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ea typeface="細明體" charset="0"/>
                <a:cs typeface="細明體" charset="0"/>
              </a:rPr>
              <a:t>…</a:t>
            </a:r>
            <a:r>
              <a:rPr lang="zh-TW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衪永不改變</a:t>
            </a:r>
            <a:r>
              <a:rPr lang="zh-TW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ea typeface="細明體" charset="0"/>
                <a:cs typeface="細明體" charset="0"/>
              </a:rPr>
              <a:t>…</a:t>
            </a:r>
            <a:r>
              <a:rPr lang="zh-TW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衪亳不廢力地以祂的思維管理萬事。</a:t>
            </a:r>
            <a:r>
              <a:rPr lang="zh-TW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ea typeface="細明體" charset="0"/>
                <a:cs typeface="細明體" charset="0"/>
              </a:rPr>
              <a:t>”</a:t>
            </a:r>
            <a:endParaRPr lang="en-US" altLang="ja-JP">
              <a:latin typeface="細明體" charset="0"/>
              <a:ea typeface="細明體" charset="0"/>
              <a:cs typeface="細明體" charset="0"/>
            </a:endParaRPr>
          </a:p>
          <a:p>
            <a:pPr algn="r"/>
            <a:r>
              <a:rPr lang="zh-TW" altLang="en-US" sz="2800">
                <a:latin typeface="細明體" charset="0"/>
                <a:ea typeface="細明體" charset="0"/>
                <a:cs typeface="細明體" charset="0"/>
              </a:rPr>
              <a:t>色諾芬尼  (主前六世紀)  </a:t>
            </a:r>
            <a:endParaRPr lang="en-US" sz="2800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8458200" y="138113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細明體" charset="0"/>
                <a:ea typeface="細明體" charset="0"/>
                <a:cs typeface="細明體" charset="0"/>
              </a:rPr>
              <a:t>161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1066800"/>
            <a:ext cx="3429000" cy="5486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001000" cy="762000"/>
          </a:xfrm>
        </p:spPr>
        <p:txBody>
          <a:bodyPr/>
          <a:lstStyle/>
          <a:p>
            <a:pPr eaLnBrk="1" hangingPunct="1"/>
            <a:r>
              <a:rPr lang="zh-TW" altLang="en-US" b="1">
                <a:latin typeface="細明體" charset="0"/>
                <a:ea typeface="細明體" charset="0"/>
                <a:cs typeface="細明體" charset="0"/>
              </a:rPr>
              <a:t>由一個善良的神創造</a:t>
            </a:r>
            <a:r>
              <a:rPr lang="zh-TW" altLang="en-US">
                <a:latin typeface="細明體" charset="0"/>
                <a:ea typeface="細明體" charset="0"/>
                <a:cs typeface="細明體" charset="0"/>
              </a:rPr>
              <a:t> </a:t>
            </a:r>
            <a:endParaRPr lang="en-US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657600" y="1143000"/>
            <a:ext cx="5486400" cy="53625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TW" sz="3600" b="1">
                <a:latin typeface="Tahoma" charset="0"/>
                <a:ea typeface="細明體" charset="0"/>
                <a:cs typeface="細明體" charset="0"/>
              </a:rPr>
              <a:t>“</a:t>
            </a:r>
            <a:r>
              <a:rPr lang="zh-TW" altLang="en-US" sz="3600" b="1">
                <a:latin typeface="細明體" charset="0"/>
                <a:ea typeface="細明體" charset="0"/>
                <a:cs typeface="細明體" charset="0"/>
              </a:rPr>
              <a:t>讓我們道出為何這萬變宇宙的設計者如此設計。衪是良善，亳無嫉妒；既無嫉妒，衪期望萬物全然像衪。從人的智慧來說，這是萬變宇宙來源一個最合理的原則。</a:t>
            </a:r>
            <a:r>
              <a:rPr lang="zh-TW" altLang="en-US" sz="3600" b="1">
                <a:latin typeface="Tahoma" charset="0"/>
                <a:ea typeface="細明體" charset="0"/>
                <a:cs typeface="細明體" charset="0"/>
              </a:rPr>
              <a:t>”</a:t>
            </a:r>
            <a:endParaRPr lang="zh-TW" altLang="en-US" sz="3600" b="1">
              <a:latin typeface="細明體" charset="0"/>
              <a:ea typeface="細明體" charset="0"/>
              <a:cs typeface="細明體" charset="0"/>
            </a:endParaRPr>
          </a:p>
          <a:p>
            <a:pPr>
              <a:lnSpc>
                <a:spcPct val="120000"/>
              </a:lnSpc>
            </a:pPr>
            <a:endParaRPr lang="en-US" sz="3600" b="1"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69875" y="6037263"/>
            <a:ext cx="3155950" cy="5191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zh-TW" altLang="en-US" sz="2200">
                <a:solidFill>
                  <a:srgbClr val="EBFF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柏拉圖 (主前429-380)</a:t>
            </a:r>
            <a:r>
              <a:rPr lang="zh-TW" altLang="en-US" sz="2800">
                <a:solidFill>
                  <a:srgbClr val="EBFF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細明體" charset="0"/>
                <a:ea typeface="細明體" charset="0"/>
                <a:cs typeface="細明體" charset="0"/>
              </a:rPr>
              <a:t> </a:t>
            </a:r>
            <a:endParaRPr lang="en-US" sz="2800">
              <a:solidFill>
                <a:srgbClr val="EBFF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細明體" charset="0"/>
              <a:ea typeface="細明體" charset="0"/>
              <a:cs typeface="細明體" charset="0"/>
            </a:endParaRPr>
          </a:p>
        </p:txBody>
      </p:sp>
      <p:pic>
        <p:nvPicPr>
          <p:cNvPr id="36869" name="Picture 6" descr="Pl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" r="5788" b="9583"/>
          <a:stretch>
            <a:fillRect/>
          </a:stretch>
        </p:blipFill>
        <p:spPr bwMode="auto">
          <a:xfrm>
            <a:off x="96838" y="1143000"/>
            <a:ext cx="325596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8458200" y="138113"/>
            <a:ext cx="6413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細明體" charset="0"/>
                <a:ea typeface="細明體" charset="0"/>
                <a:cs typeface="細明體" charset="0"/>
              </a:rPr>
              <a:t>162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Our Sun Logo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" b="8846"/>
          <a:stretch>
            <a:fillRect/>
          </a:stretch>
        </p:blipFill>
        <p:spPr bwMode="auto">
          <a:xfrm>
            <a:off x="0" y="0"/>
            <a:ext cx="845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113592" dir="9206097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TW" altLang="en-US" sz="4800" b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唯有愚頑人才是無神論者</a:t>
            </a:r>
            <a:r>
              <a:rPr lang="zh-TW" altLang="en-US" b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 </a:t>
            </a:r>
            <a:endParaRPr lang="en-US" b="1">
              <a:solidFill>
                <a:schemeClr val="bg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33400" y="1905000"/>
            <a:ext cx="8153400" cy="4410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000" b="1">
                <a:solidFill>
                  <a:schemeClr val="bg1"/>
                </a:solidFill>
                <a:latin typeface="Times New Roman" charset="0"/>
                <a:ea typeface="細明體" charset="0"/>
                <a:cs typeface="細明體" charset="0"/>
              </a:rPr>
              <a:t>“</a:t>
            </a:r>
            <a:r>
              <a:rPr lang="zh-TW" altLang="en-US" sz="4000" b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愚頑人心裡說：</a:t>
            </a:r>
          </a:p>
          <a:p>
            <a:pPr algn="ctr">
              <a:lnSpc>
                <a:spcPct val="120000"/>
              </a:lnSpc>
            </a:pPr>
            <a:r>
              <a:rPr lang="zh-TW" altLang="en-US" sz="4000" b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沒有神。</a:t>
            </a:r>
          </a:p>
          <a:p>
            <a:pPr algn="ctr">
              <a:lnSpc>
                <a:spcPct val="120000"/>
              </a:lnSpc>
            </a:pPr>
            <a:r>
              <a:rPr lang="zh-TW" altLang="en-US" sz="4000" b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他們都是邪惡，行了可憎惡的事；沒有一個人行善。 </a:t>
            </a:r>
            <a:r>
              <a:rPr lang="zh-TW" altLang="en-US" sz="4000" b="1">
                <a:solidFill>
                  <a:schemeClr val="bg1"/>
                </a:solidFill>
                <a:ea typeface="細明體" charset="0"/>
                <a:cs typeface="細明體" charset="0"/>
              </a:rPr>
              <a:t>”</a:t>
            </a:r>
            <a:endParaRPr lang="zh-TW" altLang="en-US" sz="4000" b="1">
              <a:solidFill>
                <a:schemeClr val="bg1"/>
              </a:solidFill>
              <a:latin typeface="細明體" charset="0"/>
              <a:ea typeface="細明體" charset="0"/>
              <a:cs typeface="細明體" charset="0"/>
            </a:endParaRPr>
          </a:p>
          <a:p>
            <a:pPr algn="ctr">
              <a:lnSpc>
                <a:spcPct val="120000"/>
              </a:lnSpc>
            </a:pPr>
            <a:endParaRPr lang="zh-TW" altLang="en-US" sz="4000" b="1">
              <a:solidFill>
                <a:schemeClr val="bg1"/>
              </a:solidFill>
              <a:latin typeface="細明體" charset="0"/>
              <a:ea typeface="細明體" charset="0"/>
              <a:cs typeface="細明體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3600" b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詩篇 14:1 (和合本)</a:t>
            </a:r>
            <a:endParaRPr lang="en-US" sz="3600" b="1">
              <a:solidFill>
                <a:schemeClr val="bg1"/>
              </a:solidFill>
              <a:latin typeface="細明體" charset="0"/>
              <a:ea typeface="細明體" charset="0"/>
              <a:cs typeface="細明體" charset="0"/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8458200" y="138113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細明體" charset="0"/>
                <a:ea typeface="細明體" charset="0"/>
                <a:cs typeface="細明體" charset="0"/>
              </a:rPr>
              <a:t>162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Rose">
  <a:themeElements>
    <a:clrScheme name="Rose 1">
      <a:dk1>
        <a:srgbClr val="000000"/>
      </a:dk1>
      <a:lt1>
        <a:srgbClr val="F6C93A"/>
      </a:lt1>
      <a:dk2>
        <a:srgbClr val="000000"/>
      </a:dk2>
      <a:lt2>
        <a:srgbClr val="3E3E5C"/>
      </a:lt2>
      <a:accent1>
        <a:srgbClr val="60597B"/>
      </a:accent1>
      <a:accent2>
        <a:srgbClr val="6666FF"/>
      </a:accent2>
      <a:accent3>
        <a:srgbClr val="FAE1AE"/>
      </a:accent3>
      <a:accent4>
        <a:srgbClr val="000000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Rose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Rose 1">
        <a:dk1>
          <a:srgbClr val="000000"/>
        </a:dk1>
        <a:lt1>
          <a:srgbClr val="F6C93A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AE1AE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se 2">
        <a:dk1>
          <a:srgbClr val="000000"/>
        </a:dk1>
        <a:lt1>
          <a:srgbClr val="F6C93A"/>
        </a:lt1>
        <a:dk2>
          <a:srgbClr val="000000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FAE1AE"/>
        </a:accent3>
        <a:accent4>
          <a:srgbClr val="000000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se 3">
        <a:dk1>
          <a:srgbClr val="000000"/>
        </a:dk1>
        <a:lt1>
          <a:srgbClr val="F6C93A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AE1AE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Supernova">
  <a:themeElements>
    <a:clrScheme name="Supernova 1">
      <a:dk1>
        <a:srgbClr val="000000"/>
      </a:dk1>
      <a:lt1>
        <a:srgbClr val="ACB88F"/>
      </a:lt1>
      <a:dk2>
        <a:srgbClr val="000000"/>
      </a:dk2>
      <a:lt2>
        <a:srgbClr val="777777"/>
      </a:lt2>
      <a:accent1>
        <a:srgbClr val="909082"/>
      </a:accent1>
      <a:accent2>
        <a:srgbClr val="809EA8"/>
      </a:accent2>
      <a:accent3>
        <a:srgbClr val="D2D8C6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Supernova">
      <a:majorFont>
        <a:latin typeface="Times New Roman"/>
        <a:ea typeface="ヒラギノ角ゴ Pro W3"/>
        <a:cs typeface="ヒラギノ角ゴ Pro W3"/>
      </a:majorFont>
      <a:minorFont>
        <a:latin typeface="Times New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upernova 1">
        <a:dk1>
          <a:srgbClr val="000000"/>
        </a:dk1>
        <a:lt1>
          <a:srgbClr val="ACB88F"/>
        </a:lt1>
        <a:dk2>
          <a:srgbClr val="000000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D2D8C6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ernova 2">
        <a:dk1>
          <a:srgbClr val="000000"/>
        </a:dk1>
        <a:lt1>
          <a:srgbClr val="ACB88F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D2D8C6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ube">
  <a:themeElements>
    <a:clrScheme name="Tube 2">
      <a:dk1>
        <a:srgbClr val="003366"/>
      </a:dk1>
      <a:lt1>
        <a:srgbClr val="FFC118"/>
      </a:lt1>
      <a:dk2>
        <a:srgbClr val="C1080A"/>
      </a:dk2>
      <a:lt2>
        <a:srgbClr val="FFC118"/>
      </a:lt2>
      <a:accent1>
        <a:srgbClr val="3366CC"/>
      </a:accent1>
      <a:accent2>
        <a:srgbClr val="00B000"/>
      </a:accent2>
      <a:accent3>
        <a:srgbClr val="DDAAAA"/>
      </a:accent3>
      <a:accent4>
        <a:srgbClr val="DAA413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Tub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Tube 1">
        <a:dk1>
          <a:srgbClr val="5C1F00"/>
        </a:dk1>
        <a:lt1>
          <a:srgbClr val="FFC118"/>
        </a:lt1>
        <a:dk2>
          <a:srgbClr val="C1080A"/>
        </a:dk2>
        <a:lt2>
          <a:srgbClr val="FFC118"/>
        </a:lt2>
        <a:accent1>
          <a:srgbClr val="800000"/>
        </a:accent1>
        <a:accent2>
          <a:srgbClr val="BE7960"/>
        </a:accent2>
        <a:accent3>
          <a:srgbClr val="DDAAAA"/>
        </a:accent3>
        <a:accent4>
          <a:srgbClr val="DAA413"/>
        </a:accent4>
        <a:accent5>
          <a:srgbClr val="C0AA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ube 2">
        <a:dk1>
          <a:srgbClr val="003366"/>
        </a:dk1>
        <a:lt1>
          <a:srgbClr val="FFC118"/>
        </a:lt1>
        <a:dk2>
          <a:srgbClr val="C1080A"/>
        </a:dk2>
        <a:lt2>
          <a:srgbClr val="FFC118"/>
        </a:lt2>
        <a:accent1>
          <a:srgbClr val="3366CC"/>
        </a:accent1>
        <a:accent2>
          <a:srgbClr val="00B000"/>
        </a:accent2>
        <a:accent3>
          <a:srgbClr val="DDAAAA"/>
        </a:accent3>
        <a:accent4>
          <a:srgbClr val="DAA413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rumple">
  <a:themeElements>
    <a:clrScheme name="Crumple 1">
      <a:dk1>
        <a:srgbClr val="808080"/>
      </a:dk1>
      <a:lt1>
        <a:srgbClr val="FFFF66"/>
      </a:lt1>
      <a:dk2>
        <a:srgbClr val="A11F1C"/>
      </a:dk2>
      <a:lt2>
        <a:srgbClr val="FFFF66"/>
      </a:lt2>
      <a:accent1>
        <a:srgbClr val="004080"/>
      </a:accent1>
      <a:accent2>
        <a:srgbClr val="408000"/>
      </a:accent2>
      <a:accent3>
        <a:srgbClr val="CDABAB"/>
      </a:accent3>
      <a:accent4>
        <a:srgbClr val="DADA56"/>
      </a:accent4>
      <a:accent5>
        <a:srgbClr val="AAAFC0"/>
      </a:accent5>
      <a:accent6>
        <a:srgbClr val="397300"/>
      </a:accent6>
      <a:hlink>
        <a:srgbClr val="DC6E00"/>
      </a:hlink>
      <a:folHlink>
        <a:srgbClr val="800080"/>
      </a:folHlink>
    </a:clrScheme>
    <a:fontScheme name="Crumple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Crumple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roplet">
  <a:themeElements>
    <a:clrScheme name="Droplet 1">
      <a:dk1>
        <a:srgbClr val="336699"/>
      </a:dk1>
      <a:lt1>
        <a:srgbClr val="FFFFFF"/>
      </a:lt1>
      <a:dk2>
        <a:srgbClr val="08101A"/>
      </a:dk2>
      <a:lt2>
        <a:srgbClr val="FFFFFF"/>
      </a:lt2>
      <a:accent1>
        <a:srgbClr val="003399"/>
      </a:accent1>
      <a:accent2>
        <a:srgbClr val="468A4B"/>
      </a:accent2>
      <a:accent3>
        <a:srgbClr val="AAAAAB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roplet">
      <a:majorFont>
        <a:latin typeface="Trebuchet MS"/>
        <a:ea typeface="ヒラギノ角ゴ Pro W3"/>
        <a:cs typeface="ヒラギノ角ゴ Pro W3"/>
      </a:majorFont>
      <a:minorFont>
        <a:latin typeface="Trebuchet M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Droplet 1">
        <a:dk1>
          <a:srgbClr val="336699"/>
        </a:dk1>
        <a:lt1>
          <a:srgbClr val="FFFFFF"/>
        </a:lt1>
        <a:dk2>
          <a:srgbClr val="08101A"/>
        </a:dk2>
        <a:lt2>
          <a:srgbClr val="FFFFFF"/>
        </a:lt2>
        <a:accent1>
          <a:srgbClr val="003399"/>
        </a:accent1>
        <a:accent2>
          <a:srgbClr val="468A4B"/>
        </a:accent2>
        <a:accent3>
          <a:srgbClr val="AAAAAB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roplet 2">
        <a:dk1>
          <a:srgbClr val="3E3E5C"/>
        </a:dk1>
        <a:lt1>
          <a:srgbClr val="FFFFFF"/>
        </a:lt1>
        <a:dk2>
          <a:srgbClr val="08101A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AAB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Lens">
  <a:themeElements>
    <a:clrScheme name="Lens 1">
      <a:dk1>
        <a:srgbClr val="3E3E5C"/>
      </a:dk1>
      <a:lt1>
        <a:srgbClr val="FFFFFF"/>
      </a:lt1>
      <a:dk2>
        <a:srgbClr val="787749"/>
      </a:dk2>
      <a:lt2>
        <a:srgbClr val="FFFFFF"/>
      </a:lt2>
      <a:accent1>
        <a:srgbClr val="60597B"/>
      </a:accent1>
      <a:accent2>
        <a:srgbClr val="6666FF"/>
      </a:accent2>
      <a:accent3>
        <a:srgbClr val="BEBDB1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Lens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Lens 1">
        <a:dk1>
          <a:srgbClr val="3E3E5C"/>
        </a:dk1>
        <a:lt1>
          <a:srgbClr val="FFFFFF"/>
        </a:lt1>
        <a:dk2>
          <a:srgbClr val="78774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EBDB1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ns 2">
        <a:dk1>
          <a:srgbClr val="777777"/>
        </a:dk1>
        <a:lt1>
          <a:srgbClr val="FFFFFF"/>
        </a:lt1>
        <a:dk2>
          <a:srgbClr val="787749"/>
        </a:dk2>
        <a:lt2>
          <a:srgbClr val="FFFFFF"/>
        </a:lt2>
        <a:accent1>
          <a:srgbClr val="909082"/>
        </a:accent1>
        <a:accent2>
          <a:srgbClr val="809EA8"/>
        </a:accent2>
        <a:accent3>
          <a:srgbClr val="BEBDB1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Northern Lights">
  <a:themeElements>
    <a:clrScheme name="Northern Lights 1">
      <a:dk1>
        <a:srgbClr val="000000"/>
      </a:dk1>
      <a:lt1>
        <a:srgbClr val="FFFFFF"/>
      </a:lt1>
      <a:dk2>
        <a:srgbClr val="171FC4"/>
      </a:dk2>
      <a:lt2>
        <a:srgbClr val="FFD467"/>
      </a:lt2>
      <a:accent1>
        <a:srgbClr val="C88F00"/>
      </a:accent1>
      <a:accent2>
        <a:srgbClr val="FAB300"/>
      </a:accent2>
      <a:accent3>
        <a:srgbClr val="ABABDE"/>
      </a:accent3>
      <a:accent4>
        <a:srgbClr val="DADADA"/>
      </a:accent4>
      <a:accent5>
        <a:srgbClr val="E0C6AA"/>
      </a:accent5>
      <a:accent6>
        <a:srgbClr val="E3A200"/>
      </a:accent6>
      <a:hlink>
        <a:srgbClr val="644700"/>
      </a:hlink>
      <a:folHlink>
        <a:srgbClr val="FFDA91"/>
      </a:folHlink>
    </a:clrScheme>
    <a:fontScheme name="Northern Lights">
      <a:majorFont>
        <a:latin typeface="Times New Roman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Northern Lights 1">
        <a:dk1>
          <a:srgbClr val="000000"/>
        </a:dk1>
        <a:lt1>
          <a:srgbClr val="FFFFFF"/>
        </a:lt1>
        <a:dk2>
          <a:srgbClr val="171FC4"/>
        </a:dk2>
        <a:lt2>
          <a:srgbClr val="FFD467"/>
        </a:lt2>
        <a:accent1>
          <a:srgbClr val="C88F00"/>
        </a:accent1>
        <a:accent2>
          <a:srgbClr val="FAB300"/>
        </a:accent2>
        <a:accent3>
          <a:srgbClr val="ABABDE"/>
        </a:accent3>
        <a:accent4>
          <a:srgbClr val="DADADA"/>
        </a:accent4>
        <a:accent5>
          <a:srgbClr val="E0C6AA"/>
        </a:accent5>
        <a:accent6>
          <a:srgbClr val="E3A200"/>
        </a:accent6>
        <a:hlink>
          <a:srgbClr val="644700"/>
        </a:hlink>
        <a:folHlink>
          <a:srgbClr val="FFDA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ond">
  <a:themeElements>
    <a:clrScheme name="Pond 1">
      <a:dk1>
        <a:srgbClr val="000000"/>
      </a:dk1>
      <a:lt1>
        <a:srgbClr val="E1F3BC"/>
      </a:lt1>
      <a:dk2>
        <a:srgbClr val="000C44"/>
      </a:dk2>
      <a:lt2>
        <a:srgbClr val="969696"/>
      </a:lt2>
      <a:accent1>
        <a:srgbClr val="7BD163"/>
      </a:accent1>
      <a:accent2>
        <a:srgbClr val="8EC4F9"/>
      </a:accent2>
      <a:accent3>
        <a:srgbClr val="EEF8DA"/>
      </a:accent3>
      <a:accent4>
        <a:srgbClr val="000000"/>
      </a:accent4>
      <a:accent5>
        <a:srgbClr val="BFE5B7"/>
      </a:accent5>
      <a:accent6>
        <a:srgbClr val="80B1E2"/>
      </a:accent6>
      <a:hlink>
        <a:srgbClr val="779AB6"/>
      </a:hlink>
      <a:folHlink>
        <a:srgbClr val="107D4B"/>
      </a:folHlink>
    </a:clrScheme>
    <a:fontScheme name="Pon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Pond 1">
        <a:dk1>
          <a:srgbClr val="000000"/>
        </a:dk1>
        <a:lt1>
          <a:srgbClr val="E1F3BC"/>
        </a:lt1>
        <a:dk2>
          <a:srgbClr val="000C44"/>
        </a:dk2>
        <a:lt2>
          <a:srgbClr val="969696"/>
        </a:lt2>
        <a:accent1>
          <a:srgbClr val="7BD163"/>
        </a:accent1>
        <a:accent2>
          <a:srgbClr val="8EC4F9"/>
        </a:accent2>
        <a:accent3>
          <a:srgbClr val="EEF8DA"/>
        </a:accent3>
        <a:accent4>
          <a:srgbClr val="000000"/>
        </a:accent4>
        <a:accent5>
          <a:srgbClr val="BFE5B7"/>
        </a:accent5>
        <a:accent6>
          <a:srgbClr val="80B1E2"/>
        </a:accent6>
        <a:hlink>
          <a:srgbClr val="779AB6"/>
        </a:hlink>
        <a:folHlink>
          <a:srgbClr val="107D4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2004:Templates:Presentations:Designs:Tube</Template>
  <TotalTime>2219</TotalTime>
  <Words>1363</Words>
  <Application>Microsoft Macintosh PowerPoint</Application>
  <PresentationFormat>On-screen Show (4:3)</PresentationFormat>
  <Paragraphs>313</Paragraphs>
  <Slides>35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Stream</vt:lpstr>
      <vt:lpstr>Slit</vt:lpstr>
      <vt:lpstr>1_Default Design</vt:lpstr>
      <vt:lpstr>Default Design</vt:lpstr>
      <vt:lpstr>Crumple</vt:lpstr>
      <vt:lpstr>Droplet</vt:lpstr>
      <vt:lpstr>Lens</vt:lpstr>
      <vt:lpstr>Northern Lights</vt:lpstr>
      <vt:lpstr>Pond</vt:lpstr>
      <vt:lpstr>Rose</vt:lpstr>
      <vt:lpstr>Supernova</vt:lpstr>
      <vt:lpstr>Tube</vt:lpstr>
      <vt:lpstr>Orbit</vt:lpstr>
      <vt:lpstr>20_Default Design</vt:lpstr>
      <vt:lpstr>2_Default Design</vt:lpstr>
      <vt:lpstr>Document</vt:lpstr>
      <vt:lpstr>Picture</vt:lpstr>
      <vt:lpstr>一 神 論</vt:lpstr>
      <vt:lpstr>多神論： </vt:lpstr>
      <vt:lpstr>一致相信由一神創造 </vt:lpstr>
      <vt:lpstr>羅馬書 1:20 </vt:lpstr>
      <vt:lpstr>對神的認知是天賦的  (在宣教以先) </vt:lpstr>
      <vt:lpstr>希臘文化的一神論 </vt:lpstr>
      <vt:lpstr>高一層次… </vt:lpstr>
      <vt:lpstr>由一個善良的神創造 </vt:lpstr>
      <vt:lpstr>唯有愚頑人才是無神論者 </vt:lpstr>
      <vt:lpstr>最早寫及進化論者 </vt:lpstr>
      <vt:lpstr>有影響力的至高諸神 </vt:lpstr>
      <vt:lpstr>有影響力的至高諸神</vt:lpstr>
      <vt:lpstr>外邦的神明 </vt:lpstr>
      <vt:lpstr>何等大的分別！ </vt:lpstr>
      <vt:lpstr>個人對神的觀點影響 他對獻祭、道德和使命的看法 </vt:lpstr>
      <vt:lpstr>猶太人的恭聽篇</vt:lpstr>
      <vt:lpstr>回教的每日宣告 </vt:lpstr>
      <vt:lpstr>总结基督教</vt:lpstr>
      <vt:lpstr>比較聖經和其他宗教的聖言… </vt:lpstr>
      <vt:lpstr>愛德華吉本  講及可蘭經 </vt:lpstr>
      <vt:lpstr>愛德華吉本  講及可蘭經 </vt:lpstr>
      <vt:lpstr>可蘭經的 開端 </vt:lpstr>
      <vt:lpstr>所有的一神論並非一樣…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如何在教會裡 應用以色列的特點？ </vt:lpstr>
      <vt:lpstr>Black</vt:lpstr>
      <vt:lpstr>旧约全书背景链接地址 BibleStudyDownloads.org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Monotheism</dc:title>
  <dc:creator>Stephen</dc:creator>
  <cp:lastModifiedBy>Rick Griffith</cp:lastModifiedBy>
  <cp:revision>157</cp:revision>
  <dcterms:created xsi:type="dcterms:W3CDTF">2003-10-22T12:40:35Z</dcterms:created>
  <dcterms:modified xsi:type="dcterms:W3CDTF">2017-04-29T10:29:40Z</dcterms:modified>
</cp:coreProperties>
</file>