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2" r:id="rId2"/>
    <p:sldMasterId id="2147483651" r:id="rId3"/>
    <p:sldMasterId id="2147483759" r:id="rId4"/>
    <p:sldMasterId id="2147483783" r:id="rId5"/>
    <p:sldMasterId id="2147483787" r:id="rId6"/>
  </p:sldMasterIdLst>
  <p:notesMasterIdLst>
    <p:notesMasterId r:id="rId79"/>
  </p:notesMasterIdLst>
  <p:sldIdLst>
    <p:sldId id="312" r:id="rId7"/>
    <p:sldId id="275" r:id="rId8"/>
    <p:sldId id="287" r:id="rId9"/>
    <p:sldId id="384" r:id="rId10"/>
    <p:sldId id="288" r:id="rId11"/>
    <p:sldId id="383" r:id="rId12"/>
    <p:sldId id="377" r:id="rId13"/>
    <p:sldId id="324" r:id="rId14"/>
    <p:sldId id="385" r:id="rId15"/>
    <p:sldId id="326" r:id="rId16"/>
    <p:sldId id="325" r:id="rId17"/>
    <p:sldId id="382" r:id="rId18"/>
    <p:sldId id="323" r:id="rId19"/>
    <p:sldId id="379" r:id="rId20"/>
    <p:sldId id="380" r:id="rId21"/>
    <p:sldId id="381" r:id="rId22"/>
    <p:sldId id="341" r:id="rId23"/>
    <p:sldId id="360" r:id="rId24"/>
    <p:sldId id="347" r:id="rId25"/>
    <p:sldId id="348" r:id="rId26"/>
    <p:sldId id="342" r:id="rId27"/>
    <p:sldId id="338" r:id="rId28"/>
    <p:sldId id="345" r:id="rId29"/>
    <p:sldId id="346" r:id="rId30"/>
    <p:sldId id="344" r:id="rId31"/>
    <p:sldId id="337" r:id="rId32"/>
    <p:sldId id="336" r:id="rId33"/>
    <p:sldId id="362" r:id="rId34"/>
    <p:sldId id="316" r:id="rId35"/>
    <p:sldId id="361" r:id="rId36"/>
    <p:sldId id="351" r:id="rId37"/>
    <p:sldId id="315" r:id="rId38"/>
    <p:sldId id="304" r:id="rId39"/>
    <p:sldId id="374" r:id="rId40"/>
    <p:sldId id="352" r:id="rId41"/>
    <p:sldId id="313" r:id="rId42"/>
    <p:sldId id="332" r:id="rId43"/>
    <p:sldId id="359" r:id="rId44"/>
    <p:sldId id="331" r:id="rId45"/>
    <p:sldId id="317" r:id="rId46"/>
    <p:sldId id="354" r:id="rId47"/>
    <p:sldId id="319" r:id="rId48"/>
    <p:sldId id="322" r:id="rId49"/>
    <p:sldId id="355" r:id="rId50"/>
    <p:sldId id="364" r:id="rId51"/>
    <p:sldId id="365" r:id="rId52"/>
    <p:sldId id="366" r:id="rId53"/>
    <p:sldId id="367" r:id="rId54"/>
    <p:sldId id="368" r:id="rId55"/>
    <p:sldId id="370" r:id="rId56"/>
    <p:sldId id="371" r:id="rId57"/>
    <p:sldId id="372" r:id="rId58"/>
    <p:sldId id="373" r:id="rId59"/>
    <p:sldId id="350" r:id="rId60"/>
    <p:sldId id="311" r:id="rId61"/>
    <p:sldId id="327" r:id="rId62"/>
    <p:sldId id="375" r:id="rId63"/>
    <p:sldId id="376" r:id="rId64"/>
    <p:sldId id="321" r:id="rId65"/>
    <p:sldId id="353" r:id="rId66"/>
    <p:sldId id="356" r:id="rId67"/>
    <p:sldId id="357" r:id="rId68"/>
    <p:sldId id="358" r:id="rId69"/>
    <p:sldId id="389" r:id="rId70"/>
    <p:sldId id="388" r:id="rId71"/>
    <p:sldId id="314" r:id="rId72"/>
    <p:sldId id="334" r:id="rId73"/>
    <p:sldId id="363" r:id="rId74"/>
    <p:sldId id="333" r:id="rId75"/>
    <p:sldId id="330" r:id="rId76"/>
    <p:sldId id="378" r:id="rId77"/>
    <p:sldId id="386" r:id="rId7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66FF66"/>
    <a:srgbClr val="008000"/>
    <a:srgbClr val="0033CC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0"/>
    <p:restoredTop sz="94639"/>
  </p:normalViewPr>
  <p:slideViewPr>
    <p:cSldViewPr>
      <p:cViewPr varScale="1">
        <p:scale>
          <a:sx n="95" d="100"/>
          <a:sy n="95" d="100"/>
        </p:scale>
        <p:origin x="176" y="1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4" d="100"/>
        <a:sy n="54" d="100"/>
      </p:scale>
      <p:origin x="0" y="-22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fld id="{62276B13-C17E-421D-AC6D-83A6D52B348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7027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2D8A531-D5EB-405A-90F4-23456BE25BD2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3E91D10-AA2C-4CBB-99B9-767E39F7D1EC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F71E07B2-002D-4F2E-94B9-22BA4312293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0B3DC83-32BF-4583-A5E6-E8772192E576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DC2B449-EFCC-4CE3-A540-8617018FEAFA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F1AF7B5-E2C0-42EF-BE43-405B4937341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86F47281-07A1-4FDB-AEE6-A48EDD6532B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6C9C5B01-EF1C-4508-A7DD-1B8F22A4ECC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3CB5CF6-4A1F-46A9-98A4-9E37CC7814D9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8B2E0FE0-4B50-4850-A059-2643A0EB5B3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ABEB9890-738E-412C-9C84-00829E158BD0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D66E525-8AE6-45C0-BDE9-E76838D627E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021A401E-0000-44D6-BB71-09D1BF3E3A3D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A3DDB51A-467D-4FE3-950F-899DC7CF6AC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EF4F37C-43DC-4C65-BA5E-775F56BA76C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DAEA5848-B73E-47A3-9F75-43E52593E09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01FC0D6A-B868-4C8F-8B49-E713579C560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latin typeface="Arial" pitchFamily="34" charset="0"/>
                <a:ea typeface="新細明體" pitchFamily="-84" charset="-120"/>
              </a:rPr>
              <a:t>Dead Sea Scrolls Scandal:</a:t>
            </a:r>
            <a:r>
              <a:rPr lang="zh-TW" altLang="en-US">
                <a:latin typeface="Arial" pitchFamily="34" charset="0"/>
                <a:ea typeface="新細明體" pitchFamily="-84" charset="-120"/>
              </a:rPr>
              <a:t>死海紙卷流言。   </a:t>
            </a:r>
            <a:r>
              <a:rPr lang="en-US" altLang="zh-TW">
                <a:latin typeface="Arial" pitchFamily="34" charset="0"/>
                <a:ea typeface="新細明體" pitchFamily="-84" charset="-120"/>
              </a:rPr>
              <a:t>What should be done about the unpublished Dead Sea Scrolls?</a:t>
            </a:r>
            <a:r>
              <a:rPr lang="zh-TW" altLang="en-US">
                <a:latin typeface="Arial" pitchFamily="34" charset="0"/>
                <a:ea typeface="新細明體" pitchFamily="-84" charset="-120"/>
              </a:rPr>
              <a:t>什麼應該是關於未出版的死海紙卷呢</a:t>
            </a:r>
            <a:r>
              <a:rPr lang="en-US" altLang="zh-TW">
                <a:latin typeface="Arial" pitchFamily="34" charset="0"/>
                <a:ea typeface="新細明體" pitchFamily="-84" charset="-120"/>
              </a:rPr>
              <a:t>?</a:t>
            </a:r>
          </a:p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DE9162F1-6016-421D-A84B-C390C35AFB9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5E9E5E7-EA57-4478-A2A1-ED854A3B5415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7B68E77-BD8F-4551-ABC4-DA3591E9F6A2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78A188B-18D6-487C-83AA-0E4DCD55E48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84C2DBC7-48B5-484F-B975-38B6DEE27D2C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1DCEE42-9A31-497A-A219-ED21CB1C689A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E727E74-2F7E-4466-9FD9-DCF62C98B71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DDCEBE02-8747-4738-B9B9-2D1D1D980C8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69859DA-A908-4C76-B79E-CAA65821E1C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2714D28-EC08-4937-830D-8082014AC4E5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z="1800">
                <a:latin typeface="Times" pitchFamily="-84" charset="0"/>
                <a:ea typeface="新細明體" pitchFamily="-84" charset="-120"/>
              </a:rPr>
              <a:t>trans. H. Rackham, Loeb Classical Library [London: Heinemann/Cambridge, MA: Harvard Univ. Press, 1969], 5.15, 73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F02BC299-AEB0-46BF-BD52-323E964BAE50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09B95A80-2B43-449B-92DB-7939A15DC12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D4D92E7-57B1-4F7B-A28E-3606281D13A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0F67E57-D2CA-49CB-89DA-483DBF58792D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F77C5B16-926A-4CE6-AA80-3DF2EA555E30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6736BA16-FBA3-40F9-8710-EB6A54DD266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11A2D65-1518-4824-9484-4138F583431C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174601A-DB7C-41B4-B47B-F5296EC3825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AF48D85-FB1D-4BBF-B488-2FB9D7FE24D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b="1">
                <a:latin typeface="Arial" pitchFamily="34" charset="0"/>
                <a:ea typeface="新細明體" pitchFamily="-84" charset="-120"/>
              </a:rPr>
              <a:t>繼續辨論</a:t>
            </a:r>
            <a:r>
              <a:rPr lang="en-US" altLang="zh-TW" b="1">
                <a:latin typeface="Arial" pitchFamily="34" charset="0"/>
                <a:ea typeface="新細明體" pitchFamily="-84" charset="-120"/>
              </a:rPr>
              <a:t>: </a:t>
            </a:r>
            <a:r>
              <a:rPr lang="zh-TW" altLang="en-US" b="1">
                <a:latin typeface="Arial" pitchFamily="34" charset="0"/>
                <a:ea typeface="新細明體" pitchFamily="-84" charset="-120"/>
              </a:rPr>
              <a:t>其他人對苦修派信徒的理論 </a:t>
            </a:r>
            <a:r>
              <a:rPr lang="en-US" altLang="zh-TW" b="1">
                <a:latin typeface="Arial" pitchFamily="34" charset="0"/>
                <a:ea typeface="新細明體" pitchFamily="-84" charset="-120"/>
              </a:rPr>
              <a:t>Alan Crown “Qumran </a:t>
            </a:r>
            <a:r>
              <a:rPr lang="zh-TW" altLang="en-US" b="1">
                <a:latin typeface="Arial" pitchFamily="34" charset="0"/>
                <a:ea typeface="新細明體" pitchFamily="-84" charset="-120"/>
              </a:rPr>
              <a:t>社區是否苦修派信徒的定居點</a:t>
            </a:r>
            <a:r>
              <a:rPr lang="en-US" altLang="zh-TW" b="1">
                <a:latin typeface="Arial" pitchFamily="34" charset="0"/>
                <a:ea typeface="新細明體" pitchFamily="-84" charset="-120"/>
              </a:rPr>
              <a:t>?”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D28CE4F-15B3-4D00-89AC-5248CA21135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A33AC4B-0CD3-4BD1-8C0B-17E903D0785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CD54A12-45B2-421F-AB50-D01C758C9DD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C6E2AE9-AEAD-4C34-A431-D5A1CAD3011A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B302C9B-1B9B-4177-8807-41BEE3D1525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1E95849-C95A-46E5-B642-5141BECD87E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31104D38-DDA6-4523-B115-0C741114F08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 i="1">
                <a:latin typeface="Arial" pitchFamily="34" charset="0"/>
                <a:ea typeface="新細明體" pitchFamily="-84" charset="-120"/>
              </a:rPr>
              <a:t>Nelson's New Illustrated Bible Dictiona:</a:t>
            </a:r>
            <a:r>
              <a:rPr lang="en-US" altLang="zh-TW">
                <a:latin typeface="Arial" pitchFamily="34" charset="0"/>
                <a:ea typeface="新細明體" pitchFamily="-84" charset="-120"/>
              </a:rPr>
              <a:t>  </a:t>
            </a:r>
            <a:r>
              <a:rPr lang="zh-TW" altLang="en-US">
                <a:latin typeface="Arial" pitchFamily="34" charset="0"/>
                <a:ea typeface="新細明體" pitchFamily="-84" charset="-120"/>
              </a:rPr>
              <a:t>納爾遜聖經字典。</a:t>
            </a:r>
            <a:endParaRPr lang="en-US" altLang="zh-TW">
              <a:latin typeface="Arial" pitchFamily="34" charset="0"/>
              <a:ea typeface="新細明體" pitchFamily="-84" charset="-120"/>
            </a:endParaRPr>
          </a:p>
          <a:p>
            <a:pPr eaLnBrk="1" hangingPunct="1"/>
            <a:r>
              <a:rPr lang="en-US" altLang="zh-CN" i="1">
                <a:latin typeface="Arial" pitchFamily="34" charset="0"/>
                <a:ea typeface="SimSun" pitchFamily="2" charset="-122"/>
              </a:rPr>
              <a:t>Nelson's New Illustrated Bible Dictiona:  </a:t>
            </a:r>
            <a:r>
              <a:rPr lang="zh-CN" altLang="en-US" i="1">
                <a:latin typeface="Arial" pitchFamily="34" charset="0"/>
                <a:ea typeface="SimSun" pitchFamily="2" charset="-122"/>
              </a:rPr>
              <a:t>納爾遜聖經字典。</a:t>
            </a:r>
            <a:endParaRPr lang="zh-TW" altLang="en-US" i="1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B09FBD4-65C4-46E4-B86B-6FF30688C17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TW">
              <a:latin typeface="Arial" pitchFamily="34" charset="0"/>
              <a:ea typeface="新細明體" pitchFamily="-84" charset="-120"/>
            </a:endParaRPr>
          </a:p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B91052EC-296F-410A-9D8C-B3FD0A67284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A89B2D24-8873-4D07-ADE5-49C95A4F0DC6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endParaRPr lang="en-US" altLang="zh-TW">
              <a:latin typeface="Arial" pitchFamily="34" charset="0"/>
              <a:ea typeface="新細明體" pitchFamily="-84" charset="-120"/>
            </a:endParaRPr>
          </a:p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DE52A60-9FD3-4DB3-A388-0CC96DD5D9B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4E9641D-FE71-434A-8FED-280BB75C26D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F7EF044-14C9-4B89-AE78-139FA517FAA9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2316981-EA5F-4646-9CD9-92EC9A4B063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b="1">
                <a:latin typeface="Arial" pitchFamily="34" charset="0"/>
                <a:ea typeface="新細明體" pitchFamily="-84" charset="-120"/>
              </a:rPr>
              <a:t>Is Jesus in the Dead Sea Scrolls ?  </a:t>
            </a:r>
            <a:r>
              <a:rPr lang="zh-CN" altLang="en-US" b="1">
                <a:latin typeface="Arial" pitchFamily="34" charset="0"/>
                <a:ea typeface="SimSun" pitchFamily="2" charset="-122"/>
              </a:rPr>
              <a:t>耶稣是否在死海纸卷记载吗</a:t>
            </a:r>
            <a:r>
              <a:rPr lang="en-US" altLang="zh-CN" b="1">
                <a:latin typeface="Arial" pitchFamily="34" charset="0"/>
                <a:ea typeface="SimSun" pitchFamily="2" charset="-122"/>
              </a:rPr>
              <a:t>?</a:t>
            </a:r>
            <a:endParaRPr lang="zh-TW" altLang="en-US" b="1"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C5E1C9E-D816-402F-9E25-DCC8DEE9634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22666C7-43A0-423C-A644-CFB4DC2535A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22D31C0-B759-4921-B238-BB88C570DA3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4F95C34-BADF-4893-BAF8-72312C06D15D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CC24C36-0E62-46D5-9CC3-6DDA717690B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BA50703A-440D-4A24-9E09-919F3E04911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C6270B2-A003-453B-90F0-FDEC45B94F5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0F946BC5-E764-4127-A91B-7396CDEEB31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853DF19-F279-4337-97F9-1957A6DB04C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EECA5D2-4A2E-4D08-9D94-BA08480DDFD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1B031410-7E16-6A48-AF88-163CD0484BA1}" type="slidenum">
              <a:rPr lang="zh-CN" altLang="en-US" sz="120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64</a:t>
            </a:fld>
            <a:endParaRPr lang="en-US" altLang="zh-CN" sz="1200">
              <a:solidFill>
                <a:srgbClr val="1F497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599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9B229C-59D4-834E-A2B1-0305173EF25D}" type="slidenum">
              <a:rPr lang="en-US">
                <a:solidFill>
                  <a:srgbClr val="1F497D"/>
                </a:solidFill>
                <a:latin typeface="Arial" charset="0"/>
              </a:rPr>
              <a:pPr/>
              <a:t>65</a:t>
            </a:fld>
            <a:endParaRPr lang="en-US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73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8031E621-11D3-4AA3-A5CF-BFC5AA1AB49D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BBB069D-C01A-4517-B5BA-B6BF3F111355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2DB15E1-3BAB-487B-BCFF-5384269A523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3EA5DA99-3D70-459A-A8BE-30085418C7B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A0D4DC6-D07A-4227-9CC6-AA895F8394F0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4940BC8-DBE5-4F50-BE14-D8D6E65501F7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70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b="1">
                <a:latin typeface="Arial" pitchFamily="34" charset="0"/>
                <a:ea typeface="SimSun" pitchFamily="2" charset="-122"/>
              </a:rPr>
              <a:t>Esseness&amp;John: </a:t>
            </a:r>
            <a:r>
              <a:rPr lang="zh-CN" altLang="en-US" b="1">
                <a:latin typeface="Arial" pitchFamily="34" charset="0"/>
                <a:ea typeface="SimSun" pitchFamily="2" charset="-122"/>
              </a:rPr>
              <a:t>苦修派的信徒与约翰</a:t>
            </a:r>
            <a:r>
              <a:rPr lang="zh-TW" altLang="en-US" b="1">
                <a:latin typeface="Arial" pitchFamily="34" charset="0"/>
                <a:ea typeface="SimSun" pitchFamily="2" charset="-122"/>
              </a:rPr>
              <a:t>。</a:t>
            </a:r>
            <a:r>
              <a:rPr lang="en-US" altLang="zh-TW" b="1">
                <a:latin typeface="Arial" pitchFamily="34" charset="0"/>
                <a:ea typeface="SimSun" pitchFamily="2" charset="-122"/>
              </a:rPr>
              <a:t>Essenes&amp;Jesus: </a:t>
            </a:r>
            <a:r>
              <a:rPr lang="zh-CN" altLang="en-US" b="1">
                <a:latin typeface="Arial" pitchFamily="34" charset="0"/>
                <a:ea typeface="SimSun" pitchFamily="2" charset="-122"/>
              </a:rPr>
              <a:t>苦修派的信徒与耶稣</a:t>
            </a:r>
            <a:r>
              <a:rPr lang="zh-TW" altLang="en-US" b="1">
                <a:latin typeface="Arial" pitchFamily="34" charset="0"/>
                <a:ea typeface="SimSun" pitchFamily="2" charset="-122"/>
              </a:rPr>
              <a:t>。</a:t>
            </a:r>
            <a:endParaRPr lang="en-US" altLang="zh-TW" b="1"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E931821-9723-4354-807C-464B76B354C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71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72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F8660BD-9754-493B-977D-558DB39B671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FC6D1553-DD3F-4E9B-ABEE-06E8A51587D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692548-08EE-41CF-9EE7-F38507DF7B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904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23EB7-11B3-4BC5-8C89-6F8BD781E550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202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89356-DA98-4BA9-BA3D-D7528D7E002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987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496A8C-9C25-4A80-A5D3-7BE3FC1454E2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5478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5F206-75E3-4368-B0CD-DE06A5B22BD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9309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8AF1-B335-4083-A185-B78EED2541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3324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51393-36CB-41FB-AD4E-B1FC75D30AE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677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3ECF1-A2B6-4B6E-98A3-0229A31F37E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3775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88AD5-371B-4574-846E-1C1EF1C5A43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7146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20B01-BC9B-4CB1-9D3E-879C27734F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8957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949A3-789B-4D57-9DA8-7E257E23E3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976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CCF2E-ADE7-4C86-8E6D-6AAB39B93013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2058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3AD3-08C8-40A6-8257-943541AB7B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2850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93CBB-877A-4476-B522-9D62136C0E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523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9263F-D673-4A2B-A11F-A65D7780FD3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1845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6DB35-8F84-4E53-8564-B83EF55E88F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3309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58DD3-BF1E-4458-8E50-132646C318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168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5EE2F-6ADE-4C8B-B57F-0970040CDC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4346773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7E394-EC68-4574-A0ED-FA1EA12CDFA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5535433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D7C50-F921-42A0-9809-7B61A9FDC4C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604574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ADC58-7E28-4B50-8C14-19B4702741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7610126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FABCA-90F2-4045-8545-693D923EA5D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9777789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E2916-1527-417C-BAB8-F54AC296446B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6097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42045-0335-4BE8-8AC8-E95E191A2F3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0838170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B440A-E354-49D5-A8AB-82B3B03CE54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2422394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CE675-D5EE-4586-8A06-2BB9657CF0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1819155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12CCA-DA72-4CC0-910A-D695359D0F0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1914400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CFFD2-7DF2-4E48-BA6D-682B84C1CDF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5911023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7D7AC-6B37-4C44-AD33-1AC443A064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7195063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8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06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47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5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00CA0-F798-4DA0-9BDD-3CD641F96C87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9715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84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58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03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66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88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26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0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8145292F-3874-2548-8070-53032365A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8765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ED858392-A180-2E42-9539-F9A59E913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4880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FEE7-384D-DB4E-8060-22A21686F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395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289BF-7ACF-43C4-829C-A32987CD1B4C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4418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7D4693F0-859D-0340-9958-E4A175A70E3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4546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20F497F-C165-9C4F-9E20-95A85E06DFC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4073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65723-5AE2-1540-BA79-9B58FA0DAB4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669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FC852-298F-403E-9D0C-6AA93982796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44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0C313-41B2-4119-A046-E36E34057C5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701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38A7E-D3F4-46A2-B966-14C7BA05FF0E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264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F7BB0-DCAD-4624-A991-310774B5D19B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218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fld id="{69AD2C43-DAE4-4E21-B573-25826AC28F24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latin typeface="Arial" pitchFamily="34" charset="0"/>
                <a:ea typeface="Osaka" pitchFamily="-84" charset="-128"/>
              </a:defRPr>
            </a:lvl1pPr>
          </a:lstStyle>
          <a:p>
            <a:endParaRPr lang="en-US" altLang="zh-TW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Arial" pitchFamily="34" charset="0"/>
                <a:ea typeface="Osaka" pitchFamily="-84" charset="-128"/>
              </a:defRPr>
            </a:lvl1pPr>
          </a:lstStyle>
          <a:p>
            <a:endParaRPr lang="en-US" altLang="zh-TW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Arial" pitchFamily="34" charset="0"/>
                <a:ea typeface="Osaka" pitchFamily="-84" charset="-128"/>
              </a:defRPr>
            </a:lvl1pPr>
          </a:lstStyle>
          <a:p>
            <a:fld id="{904B8E02-F898-470D-8A76-D7B9C3E1DCC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defRPr>
            </a:lvl1pPr>
          </a:lstStyle>
          <a:p>
            <a:fld id="{1A302F9A-5544-4DA9-AA4D-7D1FEACEE85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2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algn="l">
              <a:defRPr/>
            </a:pPr>
            <a:endParaRPr lang="en-US" b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33A5C97-87D1-8142-A30F-6E11483766D2}" type="slidenum">
              <a:rPr lang="en-US" b="0">
                <a:ea typeface="ＭＳ Ｐゴシック" charset="-128"/>
              </a:rPr>
              <a:pPr>
                <a:defRPr/>
              </a:pPr>
              <a:t>‹#›</a:t>
            </a:fld>
            <a:endParaRPr lang="en-US" b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9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algn="l">
              <a:defRPr/>
            </a:pPr>
            <a:endParaRPr lang="zh-CN" altLang="en-US" b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zh-CN" altLang="en-US" b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A5A5C9-507C-DB44-9C74-D58949136E8D}" type="slidenum">
              <a:rPr lang="zh-CN" altLang="en-US" b="0"/>
              <a:pPr>
                <a:defRPr/>
              </a:pPr>
              <a:t>‹#›</a:t>
            </a:fld>
            <a:endParaRPr lang="en-US" altLang="zh-CN" b="0"/>
          </a:p>
        </p:txBody>
      </p:sp>
    </p:spTree>
    <p:extLst>
      <p:ext uri="{BB962C8B-B14F-4D97-AF65-F5344CB8AC3E}">
        <p14:creationId xmlns:p14="http://schemas.microsoft.com/office/powerpoint/2010/main" val="71322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 descr="Sal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7511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8" descr="Qumran0001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"/>
            <a:ext cx="6019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343400" y="3573463"/>
            <a:ext cx="4800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800" i="1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在教会历史上最重要的文学发现</a:t>
            </a:r>
            <a:endParaRPr lang="en-US" altLang="zh-TW" sz="4800" i="1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348038" y="228600"/>
            <a:ext cx="5816600" cy="2286000"/>
          </a:xfrm>
        </p:spPr>
        <p:txBody>
          <a:bodyPr/>
          <a:lstStyle/>
          <a:p>
            <a:pPr eaLnBrk="1" hangingPunct="1"/>
            <a:r>
              <a:rPr lang="zh-TW" altLang="en-US" sz="7200">
                <a:latin typeface="SimHei" pitchFamily="49" charset="-122"/>
                <a:ea typeface="SimHei" pitchFamily="49" charset="-122"/>
              </a:rPr>
              <a:t>死海古卷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894263" y="6308725"/>
            <a:ext cx="4249737" cy="5492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Dr. Rick Griffith, Singapore Bible College</a:t>
            </a:r>
            <a:br>
              <a:rPr lang="en-US" alt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BibleStudyDownloads.org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coastof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 descr="Medium wood"/>
          <p:cNvSpPr>
            <a:spLocks noGrp="1" noRot="1" noChangeArrowheads="1"/>
          </p:cNvSpPr>
          <p:nvPr>
            <p:ph type="title"/>
          </p:nvPr>
        </p:nvSpPr>
        <p:spPr>
          <a:xfrm>
            <a:off x="4716463" y="762000"/>
            <a:ext cx="4427537" cy="6858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zh-CN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盐海的渡假胜地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?</a:t>
            </a:r>
            <a:endParaRPr lang="en-US" altLang="zh-TW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floating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1676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ea typeface="SimSun" charset="0"/>
                <a:cs typeface="SimSun" charset="0"/>
              </a:rPr>
              <a:t>在地球上含盐最高之地</a:t>
            </a:r>
            <a:endParaRPr lang="zh-TW" altLang="en-US" sz="4000">
              <a:ea typeface="SimSun" charset="0"/>
              <a:cs typeface="SimSun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48263" y="873125"/>
            <a:ext cx="37449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盐的含量是海水的六倍</a:t>
            </a:r>
          </a:p>
          <a:p>
            <a:pPr eaLnBrk="1" hangingPunct="1">
              <a:defRPr/>
            </a:pPr>
            <a:r>
              <a:rPr lang="en-US" altLang="zh-CN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27% </a:t>
            </a: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固体与</a:t>
            </a:r>
            <a:r>
              <a:rPr lang="en-US" altLang="zh-CN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7% </a:t>
            </a: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盐</a:t>
            </a:r>
            <a:endParaRPr lang="zh-CN" sz="400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可軽易浮在水上</a:t>
            </a:r>
          </a:p>
          <a:p>
            <a:pPr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因没有出口</a:t>
            </a:r>
            <a:endParaRPr lang="en-US" altLang="zh-TW" sz="400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DSC006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effectLst>
            <a:outerShdw blurRad="63500" dist="35921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>
                <a:ea typeface="SimSun" pitchFamily="2" charset="-122"/>
              </a:rPr>
              <a:t>我也很享受</a:t>
            </a:r>
            <a:r>
              <a:rPr lang="en-US" altLang="zh-CN" sz="5400">
                <a:ea typeface="SimSun" pitchFamily="2" charset="-122"/>
              </a:rPr>
              <a:t>!</a:t>
            </a:r>
            <a:endParaRPr lang="en-US" altLang="zh-TW" sz="540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死海泥浆</a:t>
            </a:r>
            <a:endParaRPr lang="zh-TW" altLang="en-US" sz="6000">
              <a:ea typeface="SimSun" charset="0"/>
              <a:cs typeface="SimSun" charset="0"/>
            </a:endParaRPr>
          </a:p>
        </p:txBody>
      </p:sp>
      <p:pic>
        <p:nvPicPr>
          <p:cNvPr id="65538" name="Picture 4" descr="mudmen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219200"/>
            <a:ext cx="3840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4953000" cy="6858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altLang="zh-CN" b="1">
                <a:ea typeface="SimSun" charset="0"/>
                <a:cs typeface="SimSun" charset="0"/>
              </a:rPr>
              <a:t>(</a:t>
            </a:r>
            <a:r>
              <a:rPr lang="zh-CN" altLang="en-US" b="1">
                <a:ea typeface="SimSun" charset="0"/>
                <a:cs typeface="SimSun" charset="0"/>
              </a:rPr>
              <a:t>他们说</a:t>
            </a:r>
            <a:r>
              <a:rPr lang="en-US" altLang="zh-CN" b="1">
                <a:ea typeface="SimSun" charset="0"/>
                <a:cs typeface="SimSun" charset="0"/>
              </a:rPr>
              <a:t>)</a:t>
            </a:r>
            <a:r>
              <a:rPr lang="zh-CN" altLang="en-US" b="1">
                <a:ea typeface="SimSun" charset="0"/>
                <a:cs typeface="SimSun" charset="0"/>
              </a:rPr>
              <a:t>对皮肤很有益处</a:t>
            </a:r>
            <a:endParaRPr lang="zh-TW" altLang="en-US" b="1">
              <a:ea typeface="新細明體" charset="0"/>
              <a:cs typeface="新細明體" charset="0"/>
            </a:endParaRPr>
          </a:p>
        </p:txBody>
      </p:sp>
      <p:pic>
        <p:nvPicPr>
          <p:cNvPr id="131077" name="Picture 5" descr="deadseamud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373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4427538" y="5373688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你不可以涂太多</a:t>
            </a:r>
            <a:endParaRPr lang="zh-TW" altLang="en-US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DSC006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>
                <a:ea typeface="新細明體" charset="0"/>
                <a:cs typeface="新細明體" charset="0"/>
              </a:rPr>
              <a:t>Rick, Randall, Tim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CN" altLang="en-US">
                <a:ea typeface="SimSun" charset="0"/>
                <a:cs typeface="SimSun" charset="0"/>
              </a:rPr>
              <a:t>雷克，琅迪，丁丁</a:t>
            </a:r>
            <a:endParaRPr lang="zh-TW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DSC006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2057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4000">
                <a:ea typeface="SimSun" pitchFamily="2" charset="-122"/>
              </a:rPr>
              <a:t>有一些麻麻的感觉，但对皮肤很好</a:t>
            </a:r>
            <a:r>
              <a:rPr lang="en-US" altLang="zh-TW" sz="2400">
                <a:ea typeface="新細明體" pitchFamily="-84" charset="-120"/>
              </a:rPr>
              <a:t>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DSC006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715000"/>
            <a:ext cx="4114800" cy="1143000"/>
          </a:xfrm>
        </p:spPr>
        <p:txBody>
          <a:bodyPr/>
          <a:lstStyle/>
          <a:p>
            <a:pPr algn="l" eaLnBrk="1" hangingPunct="1"/>
            <a:r>
              <a:rPr lang="zh-CN" altLang="en-US" sz="4800">
                <a:ea typeface="SimSun" pitchFamily="2" charset="-122"/>
              </a:rPr>
              <a:t>非常的愉快</a:t>
            </a:r>
            <a:r>
              <a:rPr lang="en-US" altLang="zh-CN" sz="4800">
                <a:ea typeface="SimSun" pitchFamily="2" charset="-122"/>
              </a:rPr>
              <a:t>?</a:t>
            </a:r>
            <a:endParaRPr lang="en-US" altLang="zh-TW" sz="480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5038"/>
            <a:ext cx="4419600" cy="465296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zh-CN" altLang="en-US" sz="4800" b="1">
                <a:ea typeface="SimSun" charset="0"/>
                <a:cs typeface="SimSun" charset="0"/>
              </a:rPr>
              <a:t>在</a:t>
            </a:r>
            <a:r>
              <a:rPr lang="en-US" altLang="zh-CN" sz="4800" b="1">
                <a:ea typeface="SimSun" charset="0"/>
                <a:cs typeface="SimSun" charset="0"/>
              </a:rPr>
              <a:t>1947</a:t>
            </a:r>
            <a:r>
              <a:rPr lang="zh-CN" altLang="en-US" sz="4800" b="1">
                <a:ea typeface="SimSun" charset="0"/>
                <a:cs typeface="SimSun" charset="0"/>
              </a:rPr>
              <a:t>年，七个纸卷被发现了，并且迅速被出版了。</a:t>
            </a:r>
            <a:endParaRPr lang="en-US" altLang="zh-TW" sz="4800" b="1">
              <a:ea typeface="SimSun" charset="0"/>
              <a:cs typeface="SimSun" charset="0"/>
            </a:endParaRPr>
          </a:p>
        </p:txBody>
      </p:sp>
      <p:pic>
        <p:nvPicPr>
          <p:cNvPr id="73730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174</a:t>
            </a:r>
          </a:p>
        </p:txBody>
      </p:sp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03575" y="0"/>
            <a:ext cx="5940425" cy="1981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死海纸卷的历史</a:t>
            </a:r>
            <a:endParaRPr lang="en-US" altLang="zh-TW" sz="6000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0" y="0"/>
            <a:ext cx="4191000" cy="17065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a typeface="SimSun" charset="0"/>
                <a:cs typeface="SimSun" charset="0"/>
              </a:rPr>
              <a:t>死海纸卷的历史</a:t>
            </a:r>
            <a:endParaRPr lang="en-US" altLang="zh-TW">
              <a:ea typeface="SimSun" charset="0"/>
              <a:cs typeface="SimSun" charset="0"/>
            </a:endParaRPr>
          </a:p>
        </p:txBody>
      </p:sp>
      <p:pic>
        <p:nvPicPr>
          <p:cNvPr id="75778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174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43400" y="2590800"/>
            <a:ext cx="3429000" cy="4267200"/>
            <a:chOff x="2736" y="1632"/>
            <a:chExt cx="2160" cy="2688"/>
          </a:xfrm>
        </p:grpSpPr>
        <p:pic>
          <p:nvPicPr>
            <p:cNvPr id="75782" name="Picture 6" descr="Bar Kochba Lette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32"/>
              <a:ext cx="182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03" name="Line 7"/>
            <p:cNvSpPr>
              <a:spLocks noChangeShapeType="1"/>
            </p:cNvSpPr>
            <p:nvPr/>
          </p:nvSpPr>
          <p:spPr bwMode="auto">
            <a:xfrm>
              <a:off x="4512" y="3408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</a:endParaRPr>
            </a:p>
          </p:txBody>
        </p:sp>
      </p:grp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04813"/>
            <a:ext cx="4284663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1947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年，七个纸卷被发现了，并且迅速被出版了。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Bar Kochba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信件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(1952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年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, 1960-61)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(1947-1956)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年有上百纸卷和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15,000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个片段随后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出現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。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ea typeface="新細明體" pitchFamily="-84" charset="-120"/>
              </a:rPr>
              <a:t>Tough Work!</a:t>
            </a:r>
          </a:p>
        </p:txBody>
      </p:sp>
      <p:pic>
        <p:nvPicPr>
          <p:cNvPr id="77826" name="Picture 6" descr="DSS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925" y="260350"/>
            <a:ext cx="2124075" cy="2924175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CN" altLang="en-US" sz="3600" b="1">
                <a:ea typeface="SimSun" charset="0"/>
                <a:cs typeface="SimSun" charset="0"/>
              </a:rPr>
              <a:t>经常要将纸卷放在小山丘是不容易的事</a:t>
            </a:r>
            <a:endParaRPr lang="en-US" altLang="zh-TW" sz="3600" b="1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0">
                <a:ea typeface="SimSun" charset="0"/>
                <a:cs typeface="SimSun" charset="0"/>
              </a:rPr>
              <a:t>死海的位置</a:t>
            </a:r>
            <a:endParaRPr lang="zh-TW" altLang="en-US" sz="5400" b="0">
              <a:ea typeface="SimSun" charset="0"/>
              <a:cs typeface="SimSun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852738"/>
            <a:ext cx="3159125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60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   </a:t>
            </a:r>
            <a:r>
              <a:rPr lang="zh-CN" altLang="en-US" sz="48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大海</a:t>
            </a:r>
            <a:endParaRPr lang="zh-TW" altLang="en-US" sz="48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1492250"/>
            <a:ext cx="357505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加利利海</a:t>
            </a:r>
            <a:endParaRPr lang="zh-TW" altLang="en-US" sz="44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743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约旦河</a:t>
            </a:r>
            <a:endParaRPr lang="zh-TW" altLang="en-US" sz="44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828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盐海</a:t>
            </a:r>
            <a:endParaRPr lang="zh-TW" altLang="en-US" sz="44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66 w 94"/>
              <a:gd name="T1" fmla="*/ 0 h 1702"/>
              <a:gd name="T2" fmla="*/ 59 w 94"/>
              <a:gd name="T3" fmla="*/ 294 h 1702"/>
              <a:gd name="T4" fmla="*/ 53 w 94"/>
              <a:gd name="T5" fmla="*/ 505 h 1702"/>
              <a:gd name="T6" fmla="*/ 27 w 94"/>
              <a:gd name="T7" fmla="*/ 563 h 1702"/>
              <a:gd name="T8" fmla="*/ 59 w 94"/>
              <a:gd name="T9" fmla="*/ 780 h 1702"/>
              <a:gd name="T10" fmla="*/ 53 w 94"/>
              <a:gd name="T11" fmla="*/ 985 h 1702"/>
              <a:gd name="T12" fmla="*/ 2 w 94"/>
              <a:gd name="T13" fmla="*/ 1158 h 1702"/>
              <a:gd name="T14" fmla="*/ 8 w 94"/>
              <a:gd name="T15" fmla="*/ 1267 h 1702"/>
              <a:gd name="T16" fmla="*/ 34 w 94"/>
              <a:gd name="T17" fmla="*/ 1305 h 1702"/>
              <a:gd name="T18" fmla="*/ 47 w 94"/>
              <a:gd name="T19" fmla="*/ 1324 h 1702"/>
              <a:gd name="T20" fmla="*/ 34 w 94"/>
              <a:gd name="T21" fmla="*/ 1478 h 1702"/>
              <a:gd name="T22" fmla="*/ 40 w 94"/>
              <a:gd name="T23" fmla="*/ 1529 h 1702"/>
              <a:gd name="T24" fmla="*/ 53 w 94"/>
              <a:gd name="T25" fmla="*/ 1548 h 1702"/>
              <a:gd name="T26" fmla="*/ 59 w 94"/>
              <a:gd name="T27" fmla="*/ 1702 h 17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10 w 209"/>
              <a:gd name="T1" fmla="*/ 332 h 337"/>
              <a:gd name="T2" fmla="*/ 126 w 209"/>
              <a:gd name="T3" fmla="*/ 335 h 337"/>
              <a:gd name="T4" fmla="*/ 140 w 209"/>
              <a:gd name="T5" fmla="*/ 324 h 337"/>
              <a:gd name="T6" fmla="*/ 165 w 209"/>
              <a:gd name="T7" fmla="*/ 303 h 337"/>
              <a:gd name="T8" fmla="*/ 174 w 209"/>
              <a:gd name="T9" fmla="*/ 294 h 337"/>
              <a:gd name="T10" fmla="*/ 182 w 209"/>
              <a:gd name="T11" fmla="*/ 281 h 337"/>
              <a:gd name="T12" fmla="*/ 184 w 209"/>
              <a:gd name="T13" fmla="*/ 275 h 337"/>
              <a:gd name="T14" fmla="*/ 197 w 209"/>
              <a:gd name="T15" fmla="*/ 218 h 337"/>
              <a:gd name="T16" fmla="*/ 194 w 209"/>
              <a:gd name="T17" fmla="*/ 182 h 337"/>
              <a:gd name="T18" fmla="*/ 201 w 209"/>
              <a:gd name="T19" fmla="*/ 149 h 337"/>
              <a:gd name="T20" fmla="*/ 209 w 209"/>
              <a:gd name="T21" fmla="*/ 84 h 337"/>
              <a:gd name="T22" fmla="*/ 202 w 209"/>
              <a:gd name="T23" fmla="*/ 60 h 337"/>
              <a:gd name="T24" fmla="*/ 194 w 209"/>
              <a:gd name="T25" fmla="*/ 42 h 337"/>
              <a:gd name="T26" fmla="*/ 186 w 209"/>
              <a:gd name="T27" fmla="*/ 30 h 337"/>
              <a:gd name="T28" fmla="*/ 180 w 209"/>
              <a:gd name="T29" fmla="*/ 23 h 337"/>
              <a:gd name="T30" fmla="*/ 146 w 209"/>
              <a:gd name="T31" fmla="*/ 0 h 337"/>
              <a:gd name="T32" fmla="*/ 105 w 209"/>
              <a:gd name="T33" fmla="*/ 13 h 337"/>
              <a:gd name="T34" fmla="*/ 95 w 209"/>
              <a:gd name="T35" fmla="*/ 17 h 337"/>
              <a:gd name="T36" fmla="*/ 86 w 209"/>
              <a:gd name="T37" fmla="*/ 38 h 337"/>
              <a:gd name="T38" fmla="*/ 75 w 209"/>
              <a:gd name="T39" fmla="*/ 45 h 337"/>
              <a:gd name="T40" fmla="*/ 32 w 209"/>
              <a:gd name="T41" fmla="*/ 56 h 337"/>
              <a:gd name="T42" fmla="*/ 23 w 209"/>
              <a:gd name="T43" fmla="*/ 67 h 337"/>
              <a:gd name="T44" fmla="*/ 11 w 209"/>
              <a:gd name="T45" fmla="*/ 81 h 337"/>
              <a:gd name="T46" fmla="*/ 6 w 209"/>
              <a:gd name="T47" fmla="*/ 87 h 337"/>
              <a:gd name="T48" fmla="*/ 0 w 209"/>
              <a:gd name="T49" fmla="*/ 104 h 337"/>
              <a:gd name="T50" fmla="*/ 8 w 209"/>
              <a:gd name="T51" fmla="*/ 133 h 337"/>
              <a:gd name="T52" fmla="*/ 17 w 209"/>
              <a:gd name="T53" fmla="*/ 164 h 337"/>
              <a:gd name="T54" fmla="*/ 26 w 209"/>
              <a:gd name="T55" fmla="*/ 176 h 337"/>
              <a:gd name="T56" fmla="*/ 35 w 209"/>
              <a:gd name="T57" fmla="*/ 188 h 337"/>
              <a:gd name="T58" fmla="*/ 51 w 209"/>
              <a:gd name="T59" fmla="*/ 213 h 337"/>
              <a:gd name="T60" fmla="*/ 62 w 209"/>
              <a:gd name="T61" fmla="*/ 224 h 337"/>
              <a:gd name="T62" fmla="*/ 69 w 209"/>
              <a:gd name="T63" fmla="*/ 231 h 337"/>
              <a:gd name="T64" fmla="*/ 75 w 209"/>
              <a:gd name="T65" fmla="*/ 248 h 337"/>
              <a:gd name="T66" fmla="*/ 80 w 209"/>
              <a:gd name="T67" fmla="*/ 258 h 337"/>
              <a:gd name="T68" fmla="*/ 86 w 209"/>
              <a:gd name="T69" fmla="*/ 272 h 337"/>
              <a:gd name="T70" fmla="*/ 94 w 209"/>
              <a:gd name="T71" fmla="*/ 294 h 337"/>
              <a:gd name="T72" fmla="*/ 100 w 209"/>
              <a:gd name="T73" fmla="*/ 306 h 337"/>
              <a:gd name="T74" fmla="*/ 106 w 209"/>
              <a:gd name="T75" fmla="*/ 321 h 337"/>
              <a:gd name="T76" fmla="*/ 110 w 209"/>
              <a:gd name="T77" fmla="*/ 332 h 33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253 w 411"/>
              <a:gd name="T1" fmla="*/ 5 h 1321"/>
              <a:gd name="T2" fmla="*/ 201 w 411"/>
              <a:gd name="T3" fmla="*/ 59 h 1321"/>
              <a:gd name="T4" fmla="*/ 189 w 411"/>
              <a:gd name="T5" fmla="*/ 75 h 1321"/>
              <a:gd name="T6" fmla="*/ 153 w 411"/>
              <a:gd name="T7" fmla="*/ 126 h 1321"/>
              <a:gd name="T8" fmla="*/ 121 w 411"/>
              <a:gd name="T9" fmla="*/ 225 h 1321"/>
              <a:gd name="T10" fmla="*/ 77 w 411"/>
              <a:gd name="T11" fmla="*/ 302 h 1321"/>
              <a:gd name="T12" fmla="*/ 73 w 411"/>
              <a:gd name="T13" fmla="*/ 421 h 1321"/>
              <a:gd name="T14" fmla="*/ 48 w 411"/>
              <a:gd name="T15" fmla="*/ 625 h 1321"/>
              <a:gd name="T16" fmla="*/ 61 w 411"/>
              <a:gd name="T17" fmla="*/ 715 h 1321"/>
              <a:gd name="T18" fmla="*/ 25 w 411"/>
              <a:gd name="T19" fmla="*/ 971 h 1321"/>
              <a:gd name="T20" fmla="*/ 35 w 411"/>
              <a:gd name="T21" fmla="*/ 1109 h 1321"/>
              <a:gd name="T22" fmla="*/ 64 w 411"/>
              <a:gd name="T23" fmla="*/ 1166 h 1321"/>
              <a:gd name="T24" fmla="*/ 93 w 411"/>
              <a:gd name="T25" fmla="*/ 1281 h 1321"/>
              <a:gd name="T26" fmla="*/ 243 w 411"/>
              <a:gd name="T27" fmla="*/ 1317 h 1321"/>
              <a:gd name="T28" fmla="*/ 272 w 411"/>
              <a:gd name="T29" fmla="*/ 1256 h 1321"/>
              <a:gd name="T30" fmla="*/ 288 w 411"/>
              <a:gd name="T31" fmla="*/ 1208 h 1321"/>
              <a:gd name="T32" fmla="*/ 259 w 411"/>
              <a:gd name="T33" fmla="*/ 1185 h 1321"/>
              <a:gd name="T34" fmla="*/ 281 w 411"/>
              <a:gd name="T35" fmla="*/ 1160 h 1321"/>
              <a:gd name="T36" fmla="*/ 297 w 411"/>
              <a:gd name="T37" fmla="*/ 1093 h 1321"/>
              <a:gd name="T38" fmla="*/ 272 w 411"/>
              <a:gd name="T39" fmla="*/ 1077 h 1321"/>
              <a:gd name="T40" fmla="*/ 214 w 411"/>
              <a:gd name="T41" fmla="*/ 1038 h 1321"/>
              <a:gd name="T42" fmla="*/ 160 w 411"/>
              <a:gd name="T43" fmla="*/ 997 h 1321"/>
              <a:gd name="T44" fmla="*/ 131 w 411"/>
              <a:gd name="T45" fmla="*/ 977 h 1321"/>
              <a:gd name="T46" fmla="*/ 185 w 411"/>
              <a:gd name="T47" fmla="*/ 894 h 1321"/>
              <a:gd name="T48" fmla="*/ 227 w 411"/>
              <a:gd name="T49" fmla="*/ 830 h 1321"/>
              <a:gd name="T50" fmla="*/ 253 w 411"/>
              <a:gd name="T51" fmla="*/ 789 h 1321"/>
              <a:gd name="T52" fmla="*/ 249 w 411"/>
              <a:gd name="T53" fmla="*/ 840 h 1321"/>
              <a:gd name="T54" fmla="*/ 275 w 411"/>
              <a:gd name="T55" fmla="*/ 885 h 1321"/>
              <a:gd name="T56" fmla="*/ 320 w 411"/>
              <a:gd name="T57" fmla="*/ 747 h 1321"/>
              <a:gd name="T58" fmla="*/ 371 w 411"/>
              <a:gd name="T59" fmla="*/ 561 h 1321"/>
              <a:gd name="T60" fmla="*/ 326 w 411"/>
              <a:gd name="T61" fmla="*/ 475 h 1321"/>
              <a:gd name="T62" fmla="*/ 361 w 411"/>
              <a:gd name="T63" fmla="*/ 193 h 1321"/>
              <a:gd name="T64" fmla="*/ 393 w 411"/>
              <a:gd name="T65" fmla="*/ 149 h 1321"/>
              <a:gd name="T66" fmla="*/ 342 w 411"/>
              <a:gd name="T67" fmla="*/ 27 h 1321"/>
              <a:gd name="T68" fmla="*/ 317 w 411"/>
              <a:gd name="T69" fmla="*/ 14 h 13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0480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fontAlgn="t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215</a:t>
            </a:r>
            <a:r>
              <a:rPr lang="zh-TW" altLang="en-US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公里</a:t>
            </a: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(135</a:t>
            </a:r>
            <a:r>
              <a:rPr lang="zh-TW" altLang="en-US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哩</a:t>
            </a: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438400" y="274638"/>
            <a:ext cx="6629400" cy="1096962"/>
          </a:xfrm>
        </p:spPr>
        <p:txBody>
          <a:bodyPr/>
          <a:lstStyle/>
          <a:p>
            <a:pPr algn="r" eaLnBrk="1" hangingPunct="1"/>
            <a:r>
              <a:rPr lang="en-US" altLang="zh-TW" sz="3600">
                <a:ea typeface="新細明體" pitchFamily="-84" charset="-120"/>
              </a:rPr>
              <a:t>Near Impossible Work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3048000" cy="2057400"/>
          </a:xfrm>
        </p:spPr>
        <p:txBody>
          <a:bodyPr/>
          <a:lstStyle/>
          <a:p>
            <a:pPr eaLnBrk="1" hangingPunct="1"/>
            <a:r>
              <a:rPr lang="zh-CN" altLang="en-US" sz="4000" b="1">
                <a:ea typeface="SimSun" pitchFamily="2" charset="-122"/>
              </a:rPr>
              <a:t>有时它是被隐藏在不可能的位置附近</a:t>
            </a:r>
            <a:r>
              <a:rPr lang="en-US" altLang="zh-CN" sz="4000" b="1">
                <a:ea typeface="SimSun" pitchFamily="2" charset="-122"/>
              </a:rPr>
              <a:t>!</a:t>
            </a:r>
            <a:endParaRPr lang="en-US" altLang="zh-TW" sz="4000" b="1">
              <a:ea typeface="SimSun" pitchFamily="2" charset="-122"/>
            </a:endParaRPr>
          </a:p>
        </p:txBody>
      </p:sp>
      <p:pic>
        <p:nvPicPr>
          <p:cNvPr id="79875" name="Picture 4" descr="DSS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0"/>
            <a:ext cx="5053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8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0"/>
            <a:ext cx="431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060575"/>
            <a:ext cx="4392612" cy="4797425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TW" altLang="en-US" sz="4000">
                <a:ea typeface="SimSun" charset="0"/>
                <a:cs typeface="SimSun" charset="0"/>
              </a:rPr>
              <a:t>有些紙卷的片</a:t>
            </a:r>
            <a:r>
              <a:rPr lang="zh-CN" altLang="en-US" sz="4000">
                <a:ea typeface="SimSun" charset="0"/>
                <a:cs typeface="SimSun" charset="0"/>
              </a:rPr>
              <a:t>段被分配到约翰</a:t>
            </a:r>
            <a:r>
              <a:rPr lang="en-US" altLang="zh-CN" sz="4000">
                <a:ea typeface="SimSun" charset="0"/>
                <a:cs typeface="SimSun" charset="0"/>
              </a:rPr>
              <a:t>Strugnell </a:t>
            </a:r>
            <a:r>
              <a:rPr lang="zh-CN" altLang="en-US" sz="4000">
                <a:ea typeface="SimSun" charset="0"/>
                <a:cs typeface="SimSun" charset="0"/>
              </a:rPr>
              <a:t>和他的学者小团队</a:t>
            </a:r>
            <a:r>
              <a:rPr lang="zh-TW" altLang="en-US" sz="4000">
                <a:ea typeface="SimSun" charset="0"/>
                <a:cs typeface="SimSun" charset="0"/>
              </a:rPr>
              <a:t>中</a:t>
            </a:r>
            <a:r>
              <a:rPr lang="zh-CN" altLang="en-US" sz="4000">
                <a:ea typeface="SimSun" charset="0"/>
                <a:cs typeface="SimSun" charset="0"/>
              </a:rPr>
              <a:t>鑑定</a:t>
            </a:r>
            <a:r>
              <a:rPr lang="zh-TW" altLang="en-US" sz="4000">
                <a:ea typeface="SimSun" charset="0"/>
                <a:cs typeface="SimSun" charset="0"/>
              </a:rPr>
              <a:t>與</a:t>
            </a:r>
            <a:r>
              <a:rPr lang="zh-CN" altLang="en-US" sz="4000">
                <a:ea typeface="SimSun" charset="0"/>
                <a:cs typeface="SimSun" charset="0"/>
              </a:rPr>
              <a:t>评估</a:t>
            </a:r>
            <a:endParaRPr lang="en-US" altLang="zh-TW" sz="4000">
              <a:ea typeface="SimSun" charset="0"/>
              <a:cs typeface="SimSun" charset="0"/>
            </a:endParaRPr>
          </a:p>
        </p:txBody>
      </p:sp>
      <p:sp>
        <p:nvSpPr>
          <p:cNvPr id="81923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-84" charset="-120"/>
              </a:rPr>
              <a:t>174</a:t>
            </a:r>
          </a:p>
        </p:txBody>
      </p:sp>
      <p:sp>
        <p:nvSpPr>
          <p:cNvPr id="156685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4724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纸卷</a:t>
            </a:r>
            <a:r>
              <a:rPr lang="zh-TW" altLang="en-US" sz="6000">
                <a:ea typeface="SimSun" charset="0"/>
                <a:cs typeface="SimSun" charset="0"/>
              </a:rPr>
              <a:t>的鑑定</a:t>
            </a:r>
            <a:endParaRPr lang="en-US" altLang="zh-TW" sz="6000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7" descr="de Va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943100"/>
            <a:ext cx="5102225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52400"/>
            <a:ext cx="39624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>
                <a:ea typeface="新細明體" charset="0"/>
                <a:cs typeface="新細明體" charset="0"/>
              </a:rPr>
              <a:t>Strugnells</a:t>
            </a:r>
            <a:r>
              <a:rPr lang="zh-TW" altLang="en-US" sz="3600">
                <a:ea typeface="新細明體" charset="0"/>
                <a:cs typeface="新細明體" charset="0"/>
              </a:rPr>
              <a:t>之 團隊</a:t>
            </a:r>
            <a:endParaRPr lang="en-US" altLang="zh-TW" sz="3600">
              <a:ea typeface="新細明體" charset="0"/>
              <a:cs typeface="新細明體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1268413"/>
            <a:ext cx="4427537" cy="619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zh-CN" altLang="en-US" sz="2800" b="1">
                <a:ea typeface="SimSun" charset="0"/>
                <a:cs typeface="SimSun" charset="0"/>
              </a:rPr>
              <a:t>他们有专利权观看</a:t>
            </a:r>
            <a:r>
              <a:rPr lang="zh-TW" altLang="en-US" sz="2800" b="1">
                <a:ea typeface="SimSun" charset="0"/>
                <a:cs typeface="SimSun" charset="0"/>
              </a:rPr>
              <a:t>紙卷的片</a:t>
            </a:r>
            <a:r>
              <a:rPr lang="zh-CN" altLang="en-US" sz="2800" b="1">
                <a:ea typeface="SimSun" charset="0"/>
                <a:cs typeface="SimSun" charset="0"/>
              </a:rPr>
              <a:t>段</a:t>
            </a:r>
            <a:endParaRPr lang="en-US" altLang="zh-TW" sz="2800" b="1">
              <a:ea typeface="SimSun" charset="0"/>
              <a:cs typeface="SimSun" charset="0"/>
            </a:endParaRPr>
          </a:p>
        </p:txBody>
      </p:sp>
      <p:pic>
        <p:nvPicPr>
          <p:cNvPr id="83972" name="Picture 9" descr="Peus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371600"/>
            <a:ext cx="451643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0" y="2708275"/>
            <a:ext cx="42545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Talmon, Puech, Greenfield</a:t>
            </a: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4772025" y="6305550"/>
            <a:ext cx="3954463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De Vaux, Milik, Harding</a:t>
            </a:r>
          </a:p>
        </p:txBody>
      </p:sp>
      <p:pic>
        <p:nvPicPr>
          <p:cNvPr id="83975" name="Picture 4" descr="Yad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0863"/>
            <a:ext cx="41910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676275" y="6119813"/>
            <a:ext cx="1958975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Yigal Yadin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0"/>
            <a:ext cx="4243387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267200" cy="304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zh-TW" altLang="en-US" sz="3600" b="1">
                <a:ea typeface="新細明體" charset="0"/>
                <a:cs typeface="新細明體" charset="0"/>
              </a:rPr>
              <a:t>約翰</a:t>
            </a:r>
            <a:r>
              <a:rPr lang="en-US" altLang="zh-TW" sz="3600" b="1">
                <a:ea typeface="新細明體" charset="0"/>
                <a:cs typeface="新細明體" charset="0"/>
              </a:rPr>
              <a:t>Strugnell </a:t>
            </a:r>
            <a:r>
              <a:rPr lang="zh-TW" altLang="en-US" sz="3600" b="1">
                <a:ea typeface="新細明體" charset="0"/>
                <a:cs typeface="新細明體" charset="0"/>
              </a:rPr>
              <a:t>學者小團隊中紙卷的片段未現約</a:t>
            </a:r>
            <a:r>
              <a:rPr lang="en-US" altLang="zh-TW" sz="3600" b="1">
                <a:ea typeface="新細明體" charset="0"/>
                <a:cs typeface="新細明體" charset="0"/>
              </a:rPr>
              <a:t>40 </a:t>
            </a:r>
            <a:r>
              <a:rPr lang="zh-TW" altLang="en-US" sz="3600" b="1">
                <a:ea typeface="新細明體" charset="0"/>
                <a:cs typeface="新細明體" charset="0"/>
              </a:rPr>
              <a:t>年・</a:t>
            </a:r>
            <a:endParaRPr lang="en-US" altLang="zh-TW" sz="3600" b="1">
              <a:ea typeface="新細明體" charset="0"/>
              <a:cs typeface="新細明體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US" altLang="zh-TW" sz="3600" b="1">
              <a:ea typeface="新細明體" charset="0"/>
              <a:cs typeface="新細明體" charset="0"/>
            </a:endParaRPr>
          </a:p>
        </p:txBody>
      </p:sp>
      <p:pic>
        <p:nvPicPr>
          <p:cNvPr id="159749" name="Picture 5" descr="Strugnel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068638"/>
            <a:ext cx="2103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 descr="Strugnel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36838"/>
            <a:ext cx="190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7" descr="Strugne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-84" charset="-120"/>
              </a:rPr>
              <a:t>174</a:t>
            </a: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179388" y="36449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沒有一位是猶太學者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250825" y="5084763"/>
            <a:ext cx="434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同時</a:t>
            </a:r>
            <a:r>
              <a:rPr lang="en-US" altLang="zh-TW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, Strugnell </a:t>
            </a: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變老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59756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791200" cy="914400"/>
          </a:xfrm>
          <a:solidFill>
            <a:schemeClr val="bg2"/>
          </a:solidFill>
        </p:spPr>
        <p:txBody>
          <a:bodyPr/>
          <a:lstStyle/>
          <a:p>
            <a:pPr algn="l" eaLnBrk="1" hangingPunct="1"/>
            <a:r>
              <a:rPr lang="zh-TW" altLang="en-US" sz="4000">
                <a:ea typeface="新細明體" pitchFamily="-84" charset="-120"/>
              </a:rPr>
              <a:t>曾經是如此慢長的工作</a:t>
            </a:r>
            <a:r>
              <a:rPr lang="en-US" altLang="zh-TW" sz="4000">
                <a:ea typeface="新細明體" pitchFamily="-84" charset="-120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build="p" bldLvl="2" autoUpdateAnimBg="0" advAuto="0"/>
      <p:bldP spid="159754" grpId="0" build="p" bldLvl="2" autoUpdateAnimBg="0"/>
      <p:bldP spid="159755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82" name="Picture 14" descr="DSS00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38200"/>
            <a:ext cx="428625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8" name="53CCA061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9" name="E0E36493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7" descr="Shan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838200"/>
            <a:ext cx="2371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4" descr="D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1857">
            <a:off x="-228600" y="533400"/>
            <a:ext cx="6129338" cy="911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0"/>
            <a:ext cx="8229600" cy="868363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zh-TW" sz="4000">
                <a:ea typeface="新細明體" pitchFamily="-84" charset="-120"/>
              </a:rPr>
              <a:t>Hershel Shanks</a:t>
            </a:r>
            <a:r>
              <a:rPr lang="zh-TW" altLang="en-US" sz="4000">
                <a:ea typeface="新細明體" pitchFamily="-84" charset="-120"/>
              </a:rPr>
              <a:t>在酒吧中的報怨</a:t>
            </a:r>
            <a:r>
              <a:rPr lang="en-US" altLang="zh-TW" sz="4000">
                <a:ea typeface="新細明體" pitchFamily="-84" charset="-120"/>
              </a:rPr>
              <a:t>?</a:t>
            </a:r>
          </a:p>
        </p:txBody>
      </p:sp>
      <p:pic>
        <p:nvPicPr>
          <p:cNvPr id="160773" name="Picture 5" descr="DSS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3790950"/>
            <a:ext cx="6411912" cy="87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Picture 6" descr="DSS0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1816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1" name="Picture 13" descr="j0318444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1600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4572000" cy="1981200"/>
          </a:xfrm>
        </p:spPr>
        <p:txBody>
          <a:bodyPr/>
          <a:lstStyle/>
          <a:p>
            <a:pPr eaLnBrk="1" hangingPunct="1"/>
            <a:r>
              <a:rPr lang="zh-TW" altLang="en-US">
                <a:ea typeface="新細明體" pitchFamily="-84" charset="-120"/>
              </a:rPr>
              <a:t>什麼事發生在</a:t>
            </a:r>
            <a:r>
              <a:rPr lang="en-US" altLang="zh-TW">
                <a:ea typeface="新細明體" pitchFamily="-84" charset="-120"/>
              </a:rPr>
              <a:t>Strugnell</a:t>
            </a:r>
            <a:r>
              <a:rPr lang="zh-TW" altLang="en-US">
                <a:ea typeface="新細明體" pitchFamily="-84" charset="-120"/>
              </a:rPr>
              <a:t>身上呢</a:t>
            </a:r>
            <a:r>
              <a:rPr lang="en-US" altLang="zh-TW">
                <a:ea typeface="新細明體" pitchFamily="-84" charset="-120"/>
              </a:rPr>
              <a:t>?</a:t>
            </a:r>
            <a:endParaRPr lang="en-US" altLang="zh-TW" sz="4800">
              <a:ea typeface="新細明體" pitchFamily="-84" charset="-120"/>
            </a:endParaRPr>
          </a:p>
        </p:txBody>
      </p:sp>
      <p:pic>
        <p:nvPicPr>
          <p:cNvPr id="158727" name="Picture 7" descr="Strugne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8" descr="To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440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174</a:t>
            </a:r>
          </a:p>
        </p:txBody>
      </p:sp>
      <p:sp>
        <p:nvSpPr>
          <p:cNvPr id="158730" name="Rectangle 10"/>
          <p:cNvSpPr>
            <a:spLocks noChangeArrowheads="1"/>
          </p:cNvSpPr>
          <p:nvPr/>
        </p:nvSpPr>
        <p:spPr bwMode="auto">
          <a:xfrm>
            <a:off x="179388" y="765175"/>
            <a:ext cx="441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TW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1990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年</a:t>
            </a:r>
            <a:r>
              <a:rPr lang="en-US" altLang="zh-TW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Strugnell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 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被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以色列谴责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與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被开除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。</a:t>
            </a:r>
            <a:endParaRPr lang="en-US" altLang="zh-CN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Emmanuel Tov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取代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Strugnell ,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他扩展翻译队至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8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个国家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70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位学者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,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其中包括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13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名妇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女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4800">
                <a:ea typeface="SimSun" charset="0"/>
                <a:cs typeface="SimSun" charset="0"/>
              </a:rPr>
              <a:t>福音派</a:t>
            </a:r>
            <a:r>
              <a:rPr lang="en-US" altLang="zh-CN" sz="4800">
                <a:ea typeface="SimSun" charset="0"/>
                <a:cs typeface="SimSun" charset="0"/>
              </a:rPr>
              <a:t>DSS </a:t>
            </a:r>
            <a:r>
              <a:rPr lang="zh-CN" altLang="en-US" sz="4800">
                <a:ea typeface="SimSun" charset="0"/>
                <a:cs typeface="SimSun" charset="0"/>
              </a:rPr>
              <a:t>学者</a:t>
            </a:r>
            <a:endParaRPr lang="en-US" altLang="zh-TW" sz="4800">
              <a:ea typeface="SimSun" charset="0"/>
              <a:cs typeface="SimSun" charset="0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685925"/>
            <a:ext cx="4495800" cy="13716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CN" altLang="en-US" b="1">
                <a:ea typeface="SimSun" charset="0"/>
                <a:cs typeface="SimSun" charset="0"/>
              </a:rPr>
              <a:t>马丁</a:t>
            </a:r>
            <a:r>
              <a:rPr lang="zh-CN" altLang="en-US" b="1">
                <a:ea typeface="ヒラギノ角ゴ ProN W3" charset="0"/>
                <a:cs typeface="ヒラギノ角ゴ ProN W3" charset="0"/>
              </a:rPr>
              <a:t>・</a:t>
            </a:r>
            <a:r>
              <a:rPr lang="zh-CN" altLang="en-US" b="1">
                <a:ea typeface="SimSun" charset="0"/>
                <a:cs typeface="SimSun" charset="0"/>
              </a:rPr>
              <a:t>艾伯格让真相显露出来</a:t>
            </a:r>
            <a:endParaRPr lang="en-US" altLang="zh-TW" b="1">
              <a:ea typeface="SimSun" charset="0"/>
              <a:cs typeface="SimSun" charset="0"/>
            </a:endParaRPr>
          </a:p>
        </p:txBody>
      </p:sp>
      <p:pic>
        <p:nvPicPr>
          <p:cNvPr id="151556" name="Picture 4" descr="Eva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1828800"/>
            <a:ext cx="40703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3434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438400" y="3133725"/>
            <a:ext cx="4681538" cy="3876675"/>
            <a:chOff x="2811" y="0"/>
            <a:chExt cx="2949" cy="2442"/>
          </a:xfrm>
        </p:grpSpPr>
        <p:pic>
          <p:nvPicPr>
            <p:cNvPr id="92168" name="Picture 6" descr="Abeg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0"/>
              <a:ext cx="2949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60" name="Rectangle 8"/>
            <p:cNvSpPr>
              <a:spLocks noChangeArrowheads="1"/>
            </p:cNvSpPr>
            <p:nvPr/>
          </p:nvSpPr>
          <p:spPr bwMode="auto">
            <a:xfrm>
              <a:off x="2832" y="0"/>
              <a:ext cx="1392" cy="1440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51557" name="Picture 5" descr="Fli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52725"/>
            <a:ext cx="34290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 descr="Qim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6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39000" y="274638"/>
            <a:ext cx="1981200" cy="1249362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-84" charset="-120"/>
              </a:rPr>
              <a:t>MMT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600" y="1268413"/>
            <a:ext cx="2057400" cy="175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b="1">
                <a:ea typeface="新細明體" pitchFamily="-84" charset="-120"/>
              </a:rPr>
              <a:t>唯一的信件在</a:t>
            </a:r>
            <a:r>
              <a:rPr lang="en-US" altLang="zh-TW" b="1">
                <a:ea typeface="新細明體" pitchFamily="-84" charset="-120"/>
              </a:rPr>
              <a:t>Qumran</a:t>
            </a: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2514600" y="3276600"/>
            <a:ext cx="7010400" cy="3810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2514600" y="3975100"/>
            <a:ext cx="6781800" cy="30813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•	“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妥拉 的一些规范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" (Qimron)?</a:t>
            </a:r>
          </a:p>
          <a:p>
            <a:pPr algn="l" eaLnBrk="1" hangingPunct="1"/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   “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妥拉的一些法律規則</a:t>
            </a:r>
            <a:r>
              <a:rPr lang="zh-CN" altLang="ja-JP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"?</a:t>
            </a:r>
            <a:endParaRPr lang="en-US" altLang="zh-CN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/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   “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律法的工作” 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(Abegg 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的翻译表示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, 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这是证据为犹太拉比信仰有关救世之工作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, 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保罗在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Galatians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争论</a:t>
            </a:r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性的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反对</a:t>
            </a:r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。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)</a:t>
            </a:r>
          </a:p>
          <a:p>
            <a:pPr algn="l" eaLnBrk="1" hangingPunct="1"/>
            <a:endParaRPr lang="en-US" altLang="zh-CN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/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1588" y="6400800"/>
            <a:ext cx="2417762" cy="51911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Elisha Qimron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2514600" y="3333750"/>
            <a:ext cx="645160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36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MIQSAT MA’ASE HA-TORAH</a:t>
            </a: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0"/>
            <a:ext cx="8218488" cy="7683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ea typeface="新細明體" charset="0"/>
                <a:cs typeface="新細明體" charset="0"/>
              </a:rPr>
              <a:t>重印</a:t>
            </a:r>
            <a:r>
              <a:rPr lang="en-US" altLang="zh-TW" sz="4000">
                <a:ea typeface="新細明體" charset="0"/>
                <a:cs typeface="新細明體" charset="0"/>
              </a:rPr>
              <a:t>Shank</a:t>
            </a:r>
            <a:r>
              <a:rPr lang="zh-TW" altLang="en-US" sz="4000">
                <a:ea typeface="新細明體" charset="0"/>
                <a:cs typeface="新細明體" charset="0"/>
              </a:rPr>
              <a:t>之有爭議性的</a:t>
            </a:r>
            <a:endParaRPr lang="en-US" altLang="zh-TW" sz="3600">
              <a:ea typeface="新細明體" charset="0"/>
              <a:cs typeface="新細明體" charset="0"/>
            </a:endParaRPr>
          </a:p>
        </p:txBody>
      </p:sp>
      <p:pic>
        <p:nvPicPr>
          <p:cNvPr id="96258" name="Picture 4" descr="MM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685800"/>
            <a:ext cx="4600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5" descr="MMT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685800"/>
            <a:ext cx="440213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571625"/>
            <a:ext cx="4791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10" descr="Qum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Rectangle 5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492500" y="333375"/>
            <a:ext cx="5029200" cy="715963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en-US" altLang="zh-CN" sz="540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Qumran </a:t>
            </a:r>
            <a:r>
              <a:rPr lang="zh-CN" altLang="en-US" sz="540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废墟</a:t>
            </a:r>
            <a:endParaRPr lang="en-US" altLang="zh-TW" sz="5400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2667000"/>
            <a:ext cx="2286000" cy="4191000"/>
            <a:chOff x="0" y="1680"/>
            <a:chExt cx="1440" cy="2640"/>
          </a:xfrm>
        </p:grpSpPr>
        <p:pic>
          <p:nvPicPr>
            <p:cNvPr id="98309" name="Picture 12" descr="de Vaux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144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263" y="4052"/>
              <a:ext cx="7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TW" sz="2000">
                  <a:effectLst>
                    <a:outerShdw blurRad="38100" dist="38100" dir="2700000" algn="tl">
                      <a:srgbClr val="000000"/>
                    </a:outerShdw>
                  </a:effectLst>
                  <a:ea typeface="新細明體" pitchFamily="-84" charset="-120"/>
                </a:rPr>
                <a:t>De Vaux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ea typeface="SimSun" charset="0"/>
                <a:cs typeface="SimSun" charset="0"/>
              </a:rPr>
              <a:t>南北的高度分隔</a:t>
            </a:r>
            <a:endParaRPr lang="zh-TW" altLang="en-US" b="0">
              <a:ea typeface="SimSun" charset="0"/>
              <a:cs typeface="SimSun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132138" y="3644900"/>
            <a:ext cx="2209800" cy="143192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约旦的纵谷</a:t>
            </a:r>
            <a:endParaRPr lang="zh-TW" altLang="en-US" sz="44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274638"/>
            <a:ext cx="3581400" cy="3001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SimSun" charset="0"/>
                <a:cs typeface="SimSun" charset="0"/>
              </a:rPr>
              <a:t>Qumran </a:t>
            </a:r>
            <a:r>
              <a:rPr lang="zh-CN" altLang="en-US">
                <a:ea typeface="SimSun" charset="0"/>
                <a:cs typeface="SimSun" charset="0"/>
              </a:rPr>
              <a:t>小区的公共地图</a:t>
            </a:r>
            <a:endParaRPr lang="en-US" altLang="zh-TW">
              <a:ea typeface="新細明體" charset="0"/>
              <a:cs typeface="新細明體" charset="0"/>
            </a:endParaRPr>
          </a:p>
        </p:txBody>
      </p:sp>
      <p:pic>
        <p:nvPicPr>
          <p:cNvPr id="100354" name="Picture 4" descr="Qumran BAR (Sep94),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5" descr="Qumran BAR (Sep94), 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2887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 descr="Qumran BAR (Sep94), 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1905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 descr="Qumran BAR (Sep94), 3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179</a:t>
            </a:r>
          </a:p>
        </p:txBody>
      </p:sp>
      <p:pic>
        <p:nvPicPr>
          <p:cNvPr id="100359" name="Picture 10" descr="Qumran BAR (Sep94), 3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2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3" descr="Qumran BAR (Sep94), 3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7200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4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17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Picture 18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5" name="Picture 19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6" name="Picture 20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7" name="Picture 21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 descr="Qumr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0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33375"/>
            <a:ext cx="4648200" cy="838200"/>
          </a:xfrm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ea typeface="SimSun" charset="0"/>
                <a:cs typeface="SimSun" charset="0"/>
              </a:rPr>
              <a:t>在</a:t>
            </a:r>
            <a:r>
              <a:rPr lang="en-US" altLang="zh-CN" sz="4000">
                <a:ea typeface="SimSun" charset="0"/>
                <a:cs typeface="SimSun" charset="0"/>
              </a:rPr>
              <a:t>Qumran</a:t>
            </a:r>
            <a:r>
              <a:rPr lang="zh-CN" altLang="en-US" sz="4000">
                <a:ea typeface="SimSun" charset="0"/>
                <a:cs typeface="SimSun" charset="0"/>
              </a:rPr>
              <a:t>发现的</a:t>
            </a:r>
            <a:endParaRPr lang="en-US" altLang="zh-TW" sz="4000">
              <a:ea typeface="SimSun" charset="0"/>
              <a:cs typeface="SimSun" charset="0"/>
            </a:endParaRPr>
          </a:p>
        </p:txBody>
      </p:sp>
      <p:pic>
        <p:nvPicPr>
          <p:cNvPr id="166924" name="Picture 12" descr="Inkwell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5811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3" descr="T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0"/>
            <a:ext cx="2798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Qumr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 descr="Qumr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21336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4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9925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49" name="Group 7"/>
          <p:cNvGrpSpPr>
            <a:grpSpLocks/>
          </p:cNvGrpSpPr>
          <p:nvPr/>
        </p:nvGrpSpPr>
        <p:grpSpPr bwMode="auto">
          <a:xfrm>
            <a:off x="0" y="1447800"/>
            <a:ext cx="9144000" cy="5059363"/>
            <a:chOff x="0" y="1133"/>
            <a:chExt cx="5760" cy="3187"/>
          </a:xfrm>
        </p:grpSpPr>
        <p:pic>
          <p:nvPicPr>
            <p:cNvPr id="104458" name="Picture 4" descr="Qumr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3"/>
              <a:ext cx="5760" cy="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24" y="3744"/>
              <a:ext cx="2736" cy="5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22886" name="Rectangle 6"/>
            <p:cNvSpPr>
              <a:spLocks noChangeArrowheads="1"/>
            </p:cNvSpPr>
            <p:nvPr/>
          </p:nvSpPr>
          <p:spPr bwMode="auto">
            <a:xfrm>
              <a:off x="0" y="3936"/>
              <a:ext cx="1536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pic>
        <p:nvPicPr>
          <p:cNvPr id="122891" name="Picture 11" descr="Qumran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998"/>
          <a:stretch>
            <a:fillRect/>
          </a:stretch>
        </p:blipFill>
        <p:spPr bwMode="auto">
          <a:xfrm>
            <a:off x="2633663" y="6059488"/>
            <a:ext cx="16764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76200"/>
            <a:ext cx="5867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SimSun" charset="0"/>
                <a:cs typeface="SimSun" charset="0"/>
              </a:rPr>
              <a:t>Qumran </a:t>
            </a:r>
            <a:r>
              <a:rPr lang="zh-CN" altLang="en-US">
                <a:ea typeface="SimSun" charset="0"/>
                <a:cs typeface="SimSun" charset="0"/>
              </a:rPr>
              <a:t>的小区</a:t>
            </a:r>
            <a:endParaRPr lang="en-US" altLang="zh-TW">
              <a:ea typeface="新細明體" charset="0"/>
              <a:cs typeface="新細明體" charset="0"/>
            </a:endParaRP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 rot="2447679" flipH="1" flipV="1">
            <a:off x="3276600" y="4016375"/>
            <a:ext cx="900113" cy="319088"/>
          </a:xfrm>
          <a:prstGeom prst="parallelogram">
            <a:avLst>
              <a:gd name="adj" fmla="val 70522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890" name="Picture 10" descr="Qumran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45088"/>
            <a:ext cx="1795463" cy="1255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Qumran00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4419600"/>
            <a:ext cx="1346200" cy="1981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3" name="Picture 13" descr="Qumran00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163638" cy="2438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4" name="Line 14"/>
          <p:cNvSpPr>
            <a:spLocks noChangeShapeType="1"/>
          </p:cNvSpPr>
          <p:nvPr/>
        </p:nvSpPr>
        <p:spPr bwMode="auto">
          <a:xfrm flipH="1" flipV="1">
            <a:off x="4267200" y="4343400"/>
            <a:ext cx="3352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9" name="Picture 25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TW" altLang="en-US" sz="4000">
                <a:ea typeface="新細明體" pitchFamily="-84" charset="-120"/>
              </a:rPr>
              <a:t>誰是苦修</a:t>
            </a:r>
            <a:r>
              <a:rPr lang="zh-TW" altLang="en-US" sz="4000">
                <a:ea typeface="SimSun" pitchFamily="2" charset="-122"/>
              </a:rPr>
              <a:t>派的</a:t>
            </a:r>
            <a:r>
              <a:rPr lang="zh-TW" altLang="en-US" sz="4000">
                <a:ea typeface="新細明體" pitchFamily="-84" charset="-120"/>
              </a:rPr>
              <a:t>信徒呢</a:t>
            </a:r>
            <a:r>
              <a:rPr lang="en-US" altLang="zh-TW" sz="4000">
                <a:ea typeface="新細明體" pitchFamily="-84" charset="-120"/>
              </a:rPr>
              <a:t>?</a:t>
            </a:r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0" y="9144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En Gedi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北部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(Pliny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之长辈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</a:t>
            </a:r>
            <a:endParaRPr lang="en-US" altLang="zh-TW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zh-TW" altLang="en-US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180</a:t>
            </a:r>
          </a:p>
        </p:txBody>
      </p:sp>
      <p:sp>
        <p:nvSpPr>
          <p:cNvPr id="106502" name="Text Box 28"/>
          <p:cNvSpPr txBox="1">
            <a:spLocks noChangeArrowheads="1"/>
          </p:cNvSpPr>
          <p:nvPr/>
        </p:nvSpPr>
        <p:spPr bwMode="auto">
          <a:xfrm>
            <a:off x="152400" y="2289175"/>
            <a:ext cx="6096000" cy="44735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“”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在死海的西边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但超出沿海的有毒发散作用的范围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是</a:t>
            </a:r>
            <a:r>
              <a:rPr lang="zh-TW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苦修派信徒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的孤零零部落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不是卓越的在在全世界的所有其它部落之外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因为它没有妇女和放弃了所有性欲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有金钱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和有唯一棕榈树为公司。难民人群天天被吸收对一个相等的数字由许多</a:t>
            </a:r>
            <a:r>
              <a:rPr lang="zh-TW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的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人疲倦于生活和被驾驶的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thither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由时运波浪采取他们的方式。因而通过数以万计年龄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(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难以置信关系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),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没</a:t>
            </a:r>
            <a:r>
              <a:rPr lang="zh-TW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有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人是出生生活在永远的种族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;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很多产的为他们的好处是生活的其它人的疲倦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!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说谎在他们之下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[</a:t>
            </a:r>
            <a:r>
              <a:rPr lang="zh-TW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苦修派信徒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]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以前是镇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En Gedi (Pliny,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自然历史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2)</a:t>
            </a:r>
            <a:endParaRPr lang="en-US" altLang="zh-TW" sz="2400" b="0">
              <a:solidFill>
                <a:schemeClr val="tx1"/>
              </a:solidFill>
              <a:latin typeface="Times" pitchFamily="-84" charset="0"/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</p:spPr>
      </p:pic>
      <p:sp>
        <p:nvSpPr>
          <p:cNvPr id="26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TW" altLang="en-US" sz="4800">
                <a:ea typeface="新細明體" pitchFamily="-84" charset="-120"/>
              </a:rPr>
              <a:t>誰是苦修派信徒</a:t>
            </a:r>
            <a:r>
              <a:rPr lang="en-US" altLang="zh-TW" sz="4800">
                <a:ea typeface="新細明體" pitchFamily="-84" charset="-120"/>
              </a:rPr>
              <a:t>?</a:t>
            </a: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08548" name="Group 5"/>
          <p:cNvGrpSpPr>
            <a:grpSpLocks/>
          </p:cNvGrpSpPr>
          <p:nvPr/>
        </p:nvGrpSpPr>
        <p:grpSpPr bwMode="auto">
          <a:xfrm>
            <a:off x="1066800" y="5105400"/>
            <a:ext cx="3124200" cy="1752600"/>
            <a:chOff x="1008" y="3216"/>
            <a:chExt cx="1968" cy="1104"/>
          </a:xfrm>
        </p:grpSpPr>
        <p:pic>
          <p:nvPicPr>
            <p:cNvPr id="108551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179388" y="1412875"/>
            <a:ext cx="385921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En Gedi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北部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(Pliny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之长辈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</a:t>
            </a:r>
            <a:endParaRPr lang="en-US" altLang="zh-TW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    是沒有婚姻的 </a:t>
            </a:r>
            <a:r>
              <a:rPr lang="en-US" altLang="zh-TW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(Josephus)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zh-TW" alt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Esse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TW" altLang="en-US" sz="4800">
                <a:ea typeface="新細明體" pitchFamily="-84" charset="-120"/>
              </a:rPr>
              <a:t>誰是苦修派信徒</a:t>
            </a:r>
            <a:r>
              <a:rPr lang="en-US" altLang="zh-TW" sz="3600">
                <a:ea typeface="新細明體" pitchFamily="-84" charset="-120"/>
              </a:rPr>
              <a:t>?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990600" y="4800600"/>
            <a:ext cx="3124200" cy="1752600"/>
            <a:chOff x="1008" y="3216"/>
            <a:chExt cx="1968" cy="1104"/>
          </a:xfrm>
        </p:grpSpPr>
        <p:pic>
          <p:nvPicPr>
            <p:cNvPr id="110600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9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En Gedi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北部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(Pliny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之长辈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没有婚姻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(Josephus)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缮写经文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宗派文字</a:t>
            </a:r>
            <a:endParaRPr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pic>
        <p:nvPicPr>
          <p:cNvPr id="172042" name="Picture 10" descr="Inkwel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5138" y="3505200"/>
            <a:ext cx="2405062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9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-84" charset="-120"/>
              </a:rPr>
              <a:t>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2743200" cy="4876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zh-TW" b="1">
              <a:ea typeface="新細明體" pitchFamily="-84" charset="-120"/>
            </a:endParaRPr>
          </a:p>
          <a:p>
            <a:pPr eaLnBrk="1" hangingPunct="1"/>
            <a:r>
              <a:rPr lang="zh-CN" altLang="en-US" sz="3600" b="1">
                <a:ea typeface="SimSun" pitchFamily="2" charset="-122"/>
              </a:rPr>
              <a:t>大祭司的腐败</a:t>
            </a:r>
            <a:endParaRPr lang="en-US" altLang="zh-TW" sz="3600" b="1">
              <a:ea typeface="SimSun" pitchFamily="2" charset="-122"/>
            </a:endParaRPr>
          </a:p>
        </p:txBody>
      </p:sp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8486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4800">
                <a:ea typeface="SimSun" pitchFamily="2" charset="-122"/>
              </a:rPr>
              <a:t>为什么苦修信徒派形成了</a:t>
            </a:r>
            <a:r>
              <a:rPr lang="en-US" altLang="zh-CN" sz="4800">
                <a:ea typeface="SimSun" pitchFamily="2" charset="-122"/>
              </a:rPr>
              <a:t>?</a:t>
            </a:r>
            <a:endParaRPr lang="en-US" altLang="zh-TW" sz="4800">
              <a:ea typeface="SimSun" pitchFamily="2" charset="-122"/>
            </a:endParaRPr>
          </a:p>
        </p:txBody>
      </p:sp>
      <p:pic>
        <p:nvPicPr>
          <p:cNvPr id="112643" name="Picture 5" descr="High Pries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41388"/>
            <a:ext cx="62484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0" y="4941888"/>
            <a:ext cx="64770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新约时代的亚那和该亚法继续了贾森和文尼那腐败行为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(175 BC)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。如此在西蒙王朝期间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(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公元前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143-135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年間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 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)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，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苦修信徒退隐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在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沙漠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中。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altLang="zh-TW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67, 180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" descr="Arre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71800" y="4724400"/>
            <a:ext cx="6172200" cy="2133600"/>
          </a:xfrm>
        </p:spPr>
        <p:txBody>
          <a:bodyPr/>
          <a:lstStyle/>
          <a:p>
            <a:pPr eaLnBrk="1" hangingPunct="1"/>
            <a:r>
              <a:rPr lang="zh-CN" altLang="en-US">
                <a:ea typeface="SimSun" pitchFamily="2" charset="-122"/>
              </a:rPr>
              <a:t>彼得与腐败</a:t>
            </a:r>
            <a:r>
              <a:rPr lang="zh-TW" altLang="en-US">
                <a:ea typeface="SimSun" pitchFamily="2" charset="-122"/>
              </a:rPr>
              <a:t>的</a:t>
            </a:r>
            <a:r>
              <a:rPr lang="zh-CN" altLang="en-US">
                <a:ea typeface="SimSun" pitchFamily="2" charset="-122"/>
              </a:rPr>
              <a:t>祭司</a:t>
            </a:r>
            <a:r>
              <a:rPr lang="zh-TW" altLang="en-US">
                <a:ea typeface="SimSun" pitchFamily="2" charset="-122"/>
              </a:rPr>
              <a:t>在</a:t>
            </a:r>
            <a:r>
              <a:rPr lang="zh-CN" altLang="en-US">
                <a:ea typeface="SimSun" pitchFamily="2" charset="-122"/>
              </a:rPr>
              <a:t>作战</a:t>
            </a:r>
            <a:r>
              <a:rPr lang="en-US" altLang="zh-CN">
                <a:ea typeface="SimSun" pitchFamily="2" charset="-122"/>
              </a:rPr>
              <a:t>, </a:t>
            </a:r>
            <a:r>
              <a:rPr lang="zh-CN" altLang="en-US">
                <a:ea typeface="SimSun" pitchFamily="2" charset="-122"/>
              </a:rPr>
              <a:t>但那苦修</a:t>
            </a:r>
            <a:r>
              <a:rPr lang="zh-TW" altLang="en-US">
                <a:ea typeface="SimSun" pitchFamily="2" charset="-122"/>
              </a:rPr>
              <a:t>派的</a:t>
            </a:r>
            <a:r>
              <a:rPr lang="zh-CN" altLang="en-US">
                <a:ea typeface="SimSun" pitchFamily="2" charset="-122"/>
              </a:rPr>
              <a:t>信徒呢</a:t>
            </a:r>
            <a:r>
              <a:rPr lang="en-US" altLang="zh-CN">
                <a:ea typeface="SimSun" pitchFamily="2" charset="-122"/>
              </a:rPr>
              <a:t>...</a:t>
            </a:r>
            <a:r>
              <a:rPr lang="en-US" altLang="zh-TW">
                <a:ea typeface="SimSun" pitchFamily="2" charset="-122"/>
              </a:rPr>
              <a:t>?</a:t>
            </a:r>
          </a:p>
        </p:txBody>
      </p:sp>
      <p:pic>
        <p:nvPicPr>
          <p:cNvPr id="146437" name="Picture 5" descr="Arr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362200" cy="2667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2" descr="7 Judea 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921625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7" name="AutoShape 15"/>
          <p:cNvSpPr>
            <a:spLocks noChangeArrowheads="1"/>
          </p:cNvSpPr>
          <p:nvPr/>
        </p:nvSpPr>
        <p:spPr bwMode="auto">
          <a:xfrm rot="5400000">
            <a:off x="5295900" y="2476500"/>
            <a:ext cx="5410200" cy="2286000"/>
          </a:xfrm>
          <a:prstGeom prst="wedgeRectCallout">
            <a:avLst>
              <a:gd name="adj1" fmla="val 6306"/>
              <a:gd name="adj2" fmla="val 71250"/>
            </a:avLst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TW" altLang="en-US" sz="4400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82286" name="AutoShape 14"/>
          <p:cNvSpPr>
            <a:spLocks noChangeArrowheads="1"/>
          </p:cNvSpPr>
          <p:nvPr/>
        </p:nvSpPr>
        <p:spPr bwMode="auto">
          <a:xfrm rot="10800000">
            <a:off x="0" y="2971800"/>
            <a:ext cx="5105400" cy="4038600"/>
          </a:xfrm>
          <a:prstGeom prst="cloudCallout">
            <a:avLst>
              <a:gd name="adj1" fmla="val -53454"/>
              <a:gd name="adj2" fmla="val 26176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rot="10800000"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TW" altLang="en-US" sz="4400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822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133600" y="0"/>
            <a:ext cx="7010400" cy="762000"/>
          </a:xfrm>
          <a:solidFill>
            <a:schemeClr val="bg2"/>
          </a:solidFill>
        </p:spPr>
        <p:txBody>
          <a:bodyPr/>
          <a:lstStyle/>
          <a:p>
            <a:pPr algn="l" eaLnBrk="1" hangingPunct="1"/>
            <a:r>
              <a:rPr lang="zh-CN" altLang="en-US" sz="4000">
                <a:ea typeface="SimSun" pitchFamily="2" charset="-122"/>
              </a:rPr>
              <a:t>苦修</a:t>
            </a:r>
            <a:r>
              <a:rPr lang="zh-TW" altLang="en-US" sz="4000">
                <a:ea typeface="SimSun" pitchFamily="2" charset="-122"/>
              </a:rPr>
              <a:t>派的</a:t>
            </a:r>
            <a:r>
              <a:rPr lang="zh-CN" altLang="en-US" sz="4000">
                <a:ea typeface="SimSun" pitchFamily="2" charset="-122"/>
              </a:rPr>
              <a:t>信徒</a:t>
            </a:r>
            <a:r>
              <a:rPr lang="zh-TW" altLang="en-US" sz="4000">
                <a:ea typeface="SimSun" pitchFamily="2" charset="-122"/>
              </a:rPr>
              <a:t>們</a:t>
            </a:r>
            <a:r>
              <a:rPr lang="zh-CN" altLang="en-US" sz="4000">
                <a:ea typeface="SimSun" pitchFamily="2" charset="-122"/>
              </a:rPr>
              <a:t>选择退隐</a:t>
            </a:r>
            <a:r>
              <a:rPr lang="en-US" altLang="zh-CN" sz="4000">
                <a:ea typeface="SimSun" pitchFamily="2" charset="-122"/>
              </a:rPr>
              <a:t>...</a:t>
            </a:r>
            <a:endParaRPr lang="en-US" altLang="zh-TW" sz="4000">
              <a:ea typeface="SimSun" pitchFamily="2" charset="-122"/>
            </a:endParaRP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6858000" y="48006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TW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苦修派的信徒</a:t>
            </a: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: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“</a:t>
            </a:r>
            <a:r>
              <a:rPr lang="zh-TW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正義的老師</a:t>
            </a: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”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67, 180</a:t>
            </a:r>
          </a:p>
        </p:txBody>
      </p:sp>
      <p:pic>
        <p:nvPicPr>
          <p:cNvPr id="182280" name="Picture 8" descr="j027581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066800"/>
            <a:ext cx="209708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3" name="Rectangle 11"/>
          <p:cNvSpPr>
            <a:spLocks noChangeArrowheads="1"/>
          </p:cNvSpPr>
          <p:nvPr/>
        </p:nvSpPr>
        <p:spPr bwMode="auto">
          <a:xfrm>
            <a:off x="3924300" y="4953000"/>
            <a:ext cx="1485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相对</a:t>
            </a:r>
            <a:endParaRPr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82288" name="AutoShape 16"/>
          <p:cNvSpPr>
            <a:spLocks noChangeArrowheads="1"/>
          </p:cNvSpPr>
          <p:nvPr/>
        </p:nvSpPr>
        <p:spPr bwMode="auto">
          <a:xfrm>
            <a:off x="5486400" y="3810000"/>
            <a:ext cx="838200" cy="304800"/>
          </a:xfrm>
          <a:prstGeom prst="left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2291" name="Rectangle 19"/>
          <p:cNvSpPr>
            <a:spLocks noChangeArrowheads="1"/>
          </p:cNvSpPr>
          <p:nvPr/>
        </p:nvSpPr>
        <p:spPr bwMode="auto">
          <a:xfrm>
            <a:off x="6858000" y="3810000"/>
            <a:ext cx="14859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Qumran</a:t>
            </a:r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3886200" y="3141663"/>
            <a:ext cx="1485900" cy="10493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耶路撒冷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82279" name="Picture 7" descr="j0114662[1]"/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862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490538" y="4683125"/>
            <a:ext cx="335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西蒙大祭司在圣殿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: "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邪恶的祭司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"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7" grpId="0" animBg="1"/>
      <p:bldP spid="182286" grpId="0" animBg="1"/>
      <p:bldP spid="182277" grpId="0"/>
      <p:bldP spid="182283" grpId="0"/>
      <p:bldP spid="1822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2819400" cy="50292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CN" altLang="en-US" b="1">
                <a:ea typeface="SimSun" charset="0"/>
                <a:cs typeface="SimSun" charset="0"/>
              </a:rPr>
              <a:t>大祭司的腐败</a:t>
            </a:r>
            <a:endParaRPr lang="zh-CN" b="1">
              <a:ea typeface="SimSun" charset="0"/>
              <a:cs typeface="SimSun" charset="0"/>
            </a:endParaRPr>
          </a:p>
          <a:p>
            <a:pPr eaLnBrk="1" hangingPunct="1">
              <a:buFont typeface="Wingdings" charset="0"/>
              <a:buChar char="n"/>
              <a:defRPr/>
            </a:pPr>
            <a:r>
              <a:rPr lang="zh-CN" altLang="en-US" sz="2800" b="1">
                <a:ea typeface="SimSun" charset="0"/>
                <a:cs typeface="SimSun" charset="0"/>
              </a:rPr>
              <a:t>圣殿成为主</a:t>
            </a:r>
            <a:r>
              <a:rPr lang="zh-TW" altLang="en-US" sz="2800" b="1">
                <a:ea typeface="SimSun" charset="0"/>
                <a:cs typeface="SimSun" charset="0"/>
              </a:rPr>
              <a:t>要</a:t>
            </a:r>
            <a:r>
              <a:rPr lang="zh-CN" altLang="en-US" sz="2800" b="1">
                <a:ea typeface="SimSun" charset="0"/>
                <a:cs typeface="SimSun" charset="0"/>
              </a:rPr>
              <a:t>卖买的市场</a:t>
            </a:r>
            <a:endParaRPr lang="en-US" altLang="zh-TW" sz="2800" b="1">
              <a:ea typeface="SimSun" charset="0"/>
              <a:cs typeface="SimSun" charset="0"/>
            </a:endParaRPr>
          </a:p>
        </p:txBody>
      </p:sp>
      <p:pic>
        <p:nvPicPr>
          <p:cNvPr id="118786" name="Picture 3" descr="Market at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543800" cy="8382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4000">
                <a:ea typeface="SimSun" pitchFamily="2" charset="-122"/>
              </a:rPr>
              <a:t>为什么苦修</a:t>
            </a:r>
            <a:r>
              <a:rPr lang="zh-TW" altLang="en-US" sz="4000">
                <a:ea typeface="SimSun" pitchFamily="2" charset="-122"/>
              </a:rPr>
              <a:t>派的</a:t>
            </a:r>
            <a:r>
              <a:rPr lang="zh-CN" altLang="en-US" sz="4000">
                <a:ea typeface="SimSun" pitchFamily="2" charset="-122"/>
              </a:rPr>
              <a:t>信徒</a:t>
            </a:r>
            <a:r>
              <a:rPr lang="zh-TW" altLang="en-US" sz="4000">
                <a:ea typeface="SimSun" pitchFamily="2" charset="-122"/>
              </a:rPr>
              <a:t>會</a:t>
            </a:r>
            <a:r>
              <a:rPr lang="zh-CN" altLang="en-US" sz="4000">
                <a:ea typeface="SimSun" pitchFamily="2" charset="-122"/>
              </a:rPr>
              <a:t>形成</a:t>
            </a:r>
            <a:r>
              <a:rPr lang="zh-TW" altLang="en-US" sz="4000">
                <a:ea typeface="SimSun" pitchFamily="2" charset="-122"/>
              </a:rPr>
              <a:t>呢</a:t>
            </a:r>
            <a:r>
              <a:rPr lang="en-US" altLang="zh-TW" sz="4000">
                <a:ea typeface="SimSun" pitchFamily="2" charset="-122"/>
              </a:rPr>
              <a:t>?</a:t>
            </a:r>
          </a:p>
        </p:txBody>
      </p:sp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-84" charset="-120"/>
              </a:rPr>
              <a:t>67, 180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DSC006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5400">
                <a:ea typeface="SimSun" charset="0"/>
                <a:cs typeface="SimSun" charset="0"/>
              </a:rPr>
              <a:t>耶稣受洗之地</a:t>
            </a:r>
            <a:endParaRPr lang="zh-TW" altLang="en-US" sz="5400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5" descr="Qumr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847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7" descr="Qumran0001"/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33338"/>
            <a:ext cx="62484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144000" cy="109696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ea typeface="新細明體" charset="0"/>
                <a:cs typeface="新細明體" charset="0"/>
              </a:rPr>
              <a:t>居住在</a:t>
            </a:r>
            <a:r>
              <a:rPr lang="en-US" altLang="zh-TW" sz="4000">
                <a:ea typeface="新細明體" charset="0"/>
                <a:cs typeface="新細明體" charset="0"/>
              </a:rPr>
              <a:t>Qumran</a:t>
            </a:r>
            <a:r>
              <a:rPr lang="zh-TW" altLang="en-US" sz="4000">
                <a:ea typeface="新細明體" charset="0"/>
                <a:cs typeface="新細明體" charset="0"/>
              </a:rPr>
              <a:t>的其它看法</a:t>
            </a:r>
            <a:endParaRPr lang="en-US" altLang="zh-TW" sz="4000">
              <a:ea typeface="新細明體" charset="0"/>
              <a:cs typeface="新細明體" charset="0"/>
            </a:endParaRP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180</a:t>
            </a:r>
          </a:p>
        </p:txBody>
      </p:sp>
      <p:pic>
        <p:nvPicPr>
          <p:cNvPr id="124939" name="Picture 11" descr="1565636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073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3276600" y="1371600"/>
            <a:ext cx="6019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撒都该人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法利赛人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罗马的城堡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奋锐党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基督徒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耶路撒冷的理论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很多派别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)?</a:t>
            </a:r>
            <a:endParaRPr lang="en-US" altLang="zh-TW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有钱人的财产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 rot="20978095">
            <a:off x="666228" y="5787007"/>
            <a:ext cx="7848601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结论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苦修信徒派看法是最振振有词的</a:t>
            </a:r>
            <a:endParaRPr lang="en-US" altLang="zh-TW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 build="p" autoUpdateAnimBg="0"/>
      <p:bldP spid="12493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7" descr="Not Ess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963"/>
            <a:ext cx="9144000" cy="81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76200" y="-30163"/>
            <a:ext cx="9372600" cy="411163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zh-TW" sz="2800">
                <a:ea typeface="新細明體" pitchFamily="-84" charset="-120"/>
              </a:rPr>
              <a:t>Debate Continues: Others Doubt the Essene Theory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18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Alan Crown, “Qumran: Was It An Essene Settlement?” </a:t>
            </a:r>
            <a:r>
              <a:rPr lang="en-US" altLang="zh-TW" sz="1800" i="1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BAR</a:t>
            </a:r>
            <a:r>
              <a:rPr lang="en-US" altLang="zh-TW" sz="18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 20 (Sept/Oct 94): 30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>
                <a:ea typeface="新細明體" pitchFamily="-84" charset="-120"/>
              </a:rPr>
              <a:t>什麼樣的紙卷被發現了呢</a:t>
            </a:r>
            <a:r>
              <a:rPr lang="en-US" altLang="zh-TW" sz="4800">
                <a:ea typeface="新細明體" pitchFamily="-84" charset="-120"/>
              </a:rPr>
              <a:t>?</a:t>
            </a: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8486775" y="136525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304800" y="11430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990600" indent="-533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每本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书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除了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Esther 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11QPs)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次經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和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偽經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评论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1QpHab)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舊約的主題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段落的汇集在题材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宗派文字</a:t>
            </a:r>
            <a:endParaRPr lang="en-US" altLang="zh-CN" sz="32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学科指南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圣殿纸卷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战争</a:t>
            </a:r>
            <a:r>
              <a:rPr lang="zh-TW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經</a:t>
            </a: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卷</a:t>
            </a:r>
            <a:endParaRPr lang="en-US" altLang="zh-TW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33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>
                <a:ea typeface="SimSun" charset="0"/>
                <a:cs typeface="SimSun" charset="0"/>
              </a:rPr>
              <a:t>铜纸卷</a:t>
            </a:r>
            <a:endParaRPr lang="en-US" altLang="zh-TW" sz="5400">
              <a:ea typeface="SimSun" charset="0"/>
              <a:cs typeface="SimSun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638800"/>
            <a:ext cx="4876800" cy="12192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CN" altLang="en-US" sz="3600" b="1">
                <a:ea typeface="SimSun" charset="0"/>
                <a:cs typeface="SimSun" charset="0"/>
              </a:rPr>
              <a:t>为第三个圣殿提供详细</a:t>
            </a:r>
            <a:r>
              <a:rPr lang="zh-TW" altLang="en-US" sz="3600" b="1">
                <a:ea typeface="SimSun" charset="0"/>
                <a:cs typeface="SimSun" charset="0"/>
              </a:rPr>
              <a:t>的</a:t>
            </a:r>
            <a:r>
              <a:rPr lang="zh-CN" altLang="en-US" sz="3600" b="1">
                <a:ea typeface="SimSun" charset="0"/>
                <a:cs typeface="SimSun" charset="0"/>
              </a:rPr>
              <a:t>计划</a:t>
            </a:r>
            <a:endParaRPr lang="en-US" altLang="zh-TW" sz="3600" b="1">
              <a:ea typeface="SimSun" charset="0"/>
              <a:cs typeface="SimSun" charset="0"/>
            </a:endParaRPr>
          </a:p>
        </p:txBody>
      </p:sp>
      <p:pic>
        <p:nvPicPr>
          <p:cNvPr id="126979" name="Picture 4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ea typeface="新細明體" pitchFamily="-84" charset="-120"/>
              </a:rPr>
              <a:t>What Scrolls were Found?</a:t>
            </a:r>
            <a:br>
              <a:rPr lang="en-US" altLang="zh-TW" sz="4000">
                <a:ea typeface="新細明體" pitchFamily="-84" charset="-120"/>
              </a:rPr>
            </a:br>
            <a:r>
              <a:rPr lang="zh-TW" altLang="en-US" sz="4000">
                <a:ea typeface="新細明體" pitchFamily="-84" charset="-120"/>
              </a:rPr>
              <a:t>什麼樣的紙卷被發現了呢</a:t>
            </a:r>
            <a:r>
              <a:rPr lang="en-US" altLang="zh-TW" sz="4000">
                <a:ea typeface="新細明體" pitchFamily="-84" charset="-120"/>
              </a:rPr>
              <a:t>?</a:t>
            </a: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 rot="-1047221">
            <a:off x="4716463" y="5421313"/>
            <a:ext cx="3536950" cy="762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40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没有新约原稿</a:t>
            </a:r>
            <a:endParaRPr lang="en-US" altLang="zh-TW" sz="440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381000" y="12954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1257300" indent="-533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endParaRPr lang="en-US" altLang="zh-TW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每本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书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除了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Esther 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11QPs)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次經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和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偽經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评论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1QpHab)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舊約的主題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段落的汇集在题材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宗派文字</a:t>
            </a:r>
            <a:endParaRPr lang="en-US" altLang="zh-CN" sz="32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学科指南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圣殿纸卷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战争</a:t>
            </a:r>
            <a:r>
              <a:rPr lang="zh-TW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經</a:t>
            </a: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卷</a:t>
            </a:r>
            <a:endParaRPr lang="en-US" altLang="zh-TW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1074" name="Picture 3" descr="DS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88392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5400" b="1">
                <a:ea typeface="SimSun" pitchFamily="2" charset="-122"/>
              </a:rPr>
              <a:t>許多紙卷缺少</a:t>
            </a:r>
            <a:r>
              <a:rPr lang="zh-TW" altLang="en-US" sz="5400" b="1">
                <a:ea typeface="SimSun" pitchFamily="2" charset="-122"/>
              </a:rPr>
              <a:t>的</a:t>
            </a:r>
            <a:r>
              <a:rPr lang="zh-CN" altLang="en-US" sz="5400" b="1">
                <a:ea typeface="SimSun" pitchFamily="2" charset="-122"/>
              </a:rPr>
              <a:t>部份</a:t>
            </a:r>
            <a:endParaRPr lang="en-US" altLang="zh-TW" sz="5400" b="1">
              <a:ea typeface="SimSun" pitchFamily="2" charset="-122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663300"/>
          </a:solidFill>
        </p:spPr>
        <p:txBody>
          <a:bodyPr/>
          <a:lstStyle/>
          <a:p>
            <a:pPr eaLnBrk="1" hangingPunct="1"/>
            <a:r>
              <a:rPr lang="zh-CN" altLang="en-US" sz="4800" b="1">
                <a:solidFill>
                  <a:schemeClr val="bg1"/>
                </a:solidFill>
                <a:ea typeface="新細明體" pitchFamily="-84" charset="-120"/>
              </a:rPr>
              <a:t>但许多是清楚地可</a:t>
            </a:r>
            <a:r>
              <a:rPr lang="zh-TW" altLang="en-US" sz="4800" b="1">
                <a:solidFill>
                  <a:schemeClr val="bg1"/>
                </a:solidFill>
                <a:ea typeface="新細明體" pitchFamily="-84" charset="-120"/>
              </a:rPr>
              <a:t>以閱</a:t>
            </a:r>
            <a:r>
              <a:rPr lang="zh-CN" altLang="en-US" sz="4800" b="1">
                <a:solidFill>
                  <a:schemeClr val="bg1"/>
                </a:solidFill>
                <a:ea typeface="新細明體" pitchFamily="-84" charset="-120"/>
              </a:rPr>
              <a:t>读的</a:t>
            </a:r>
            <a:r>
              <a:rPr lang="en-US" altLang="zh-CN" sz="4800" b="1">
                <a:solidFill>
                  <a:schemeClr val="bg1"/>
                </a:solidFill>
                <a:ea typeface="新細明體" pitchFamily="-84" charset="-120"/>
              </a:rPr>
              <a:t>!</a:t>
            </a:r>
            <a:endParaRPr lang="en-US" altLang="zh-TW" sz="4000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DSS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3058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聖經的原稿包括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以賽亞書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出埃記，利未記， 民數記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申命記。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釋經書，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創世紀，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約伯記，以賽亞書，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何西亞書，彌迦書，哈巴谷書，詩篇 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37, 45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。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次經，書信類 ，耶利米書，托比特書，耶利米哀歌。</a:t>
            </a:r>
            <a:endParaRPr lang="en-US" altLang="zh-CN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124200" y="5876925"/>
            <a:ext cx="601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sz="2000" b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納爾遜的圖解的聖經字典</a:t>
            </a:r>
            <a:endParaRPr lang="en-US" altLang="zh-TW" sz="2000" b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82391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4800" b="1" u="sng">
                <a:solidFill>
                  <a:schemeClr val="bg1"/>
                </a:solidFill>
                <a:ea typeface="新細明體" charset="0"/>
                <a:cs typeface="新細明體" charset="0"/>
              </a:rPr>
              <a:t>纸卷的内容</a:t>
            </a:r>
            <a:endParaRPr lang="en-US" altLang="zh-TW" sz="4800" b="1" u="sng">
              <a:solidFill>
                <a:schemeClr val="bg1"/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DSS"/>
          <p:cNvPicPr>
            <a:picLocks noChangeAspect="1" noChangeArrowheads="1"/>
          </p:cNvPicPr>
          <p:nvPr/>
        </p:nvPicPr>
        <p:blipFill>
          <a:blip r:embed="rId3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179388" y="1844675"/>
            <a:ext cx="8431212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僖年书，以诺书，十二列祖遗训，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其它次经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摩西语录，亚兰的异象，</a:t>
            </a: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約書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亚诗篇。但以理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(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拿玻尼度的祷告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)</a:t>
            </a: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，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奥秘书。</a:t>
            </a:r>
          </a:p>
          <a:p>
            <a:pPr algn="l" eaLnBrk="1" hangingPunct="1">
              <a:spcBef>
                <a:spcPct val="20000"/>
              </a:spcBef>
              <a:defRPr/>
            </a:pP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3124200" y="5949950"/>
            <a:ext cx="601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TW" sz="2000" b="0" i="1">
                <a:solidFill>
                  <a:schemeClr val="bg1"/>
                </a:solidFill>
                <a:latin typeface="Times New Roman" pitchFamily="18" charset="0"/>
                <a:ea typeface="新細明體" pitchFamily="-84" charset="-120"/>
              </a:rPr>
              <a:t>Nelson's New Illustrated Bible Dictiona</a:t>
            </a:r>
            <a:endParaRPr lang="en-US" altLang="zh-TW" sz="2000" b="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7772400" cy="9144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5400" b="1" u="sng">
                <a:solidFill>
                  <a:schemeClr val="bg1"/>
                </a:solidFill>
                <a:ea typeface="新細明體" charset="0"/>
                <a:cs typeface="新細明體" charset="0"/>
              </a:rPr>
              <a:t>书卷的内容</a:t>
            </a:r>
            <a:endParaRPr lang="en-US" altLang="zh-TW" sz="5400" b="1" u="sng">
              <a:solidFill>
                <a:schemeClr val="bg1"/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DSS"/>
          <p:cNvPicPr>
            <a:picLocks noChangeAspect="1" noChangeArrowheads="1"/>
          </p:cNvPicPr>
          <p:nvPr/>
        </p:nvPicPr>
        <p:blipFill>
          <a:blip r:embed="rId3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0" y="2060575"/>
            <a:ext cx="8305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社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区的文件例如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纪律手册， 大马士革文件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感恩赞美诗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战争书卷。</a:t>
            </a: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2400" b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.</a:t>
            </a:r>
            <a:r>
              <a:rPr lang="zh-TW" altLang="en-US" sz="2400" b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尼爾森聖經辭典</a:t>
            </a:r>
            <a:endParaRPr lang="zh-TW" altLang="en-US" b="0">
              <a:ea typeface="SimSun" charset="0"/>
              <a:cs typeface="SimSun" charset="0"/>
            </a:endParaRPr>
          </a:p>
        </p:txBody>
      </p:sp>
      <p:sp>
        <p:nvSpPr>
          <p:cNvPr id="24269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772400" cy="1006475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6000" b="1" u="sng">
                <a:solidFill>
                  <a:schemeClr val="bg1"/>
                </a:solidFill>
                <a:ea typeface="新細明體" charset="0"/>
                <a:cs typeface="新細明體" charset="0"/>
              </a:rPr>
              <a:t>书卷的内容</a:t>
            </a:r>
            <a:endParaRPr lang="en-US" altLang="zh-TW" sz="6000" b="1" u="sng">
              <a:solidFill>
                <a:schemeClr val="bg1"/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约旦纵谷</a:t>
            </a:r>
            <a:endParaRPr lang="zh-TW" altLang="en-US" sz="6000">
              <a:ea typeface="SimSun" charset="0"/>
              <a:cs typeface="SimSun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zh-CN" altLang="en-US" sz="4400" b="1">
                <a:ea typeface="SimSun" charset="0"/>
                <a:cs typeface="SimSun" charset="0"/>
              </a:rPr>
              <a:t>很深的漥地</a:t>
            </a:r>
            <a:endParaRPr lang="zh-TW" altLang="en-US" sz="4400" b="1">
              <a:ea typeface="SimSun" charset="0"/>
              <a:cs typeface="SimSun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915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4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从犹大的旷野俯视</a:t>
            </a:r>
            <a:endParaRPr lang="zh-TW" altLang="en-US" sz="44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04800" y="2365375"/>
            <a:ext cx="6858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endParaRPr lang="zh-TW" altLang="en-US" sz="1400" i="1">
              <a:solidFill>
                <a:schemeClr val="bg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 sz="32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</a:t>
            </a:r>
            <a:r>
              <a:rPr lang="zh-CN" altLang="en-US" sz="24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</a:t>
            </a:r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所罗门诗篇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</a:t>
            </a:r>
            <a:r>
              <a:rPr lang="zh-TW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約</a:t>
            </a:r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书亚诗篇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</a:t>
            </a:r>
            <a:r>
              <a:rPr lang="zh-TW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</a:t>
            </a:r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十二列祖遗训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僖年书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</a:t>
            </a:r>
            <a:r>
              <a:rPr lang="zh-TW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約伯</a:t>
            </a:r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记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亚当和夏娃传		</a:t>
            </a:r>
          </a:p>
          <a:p>
            <a:pPr algn="l" eaLnBrk="1" hangingPunct="1"/>
            <a:endParaRPr lang="en-US" altLang="zh-TW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en-US" altLang="zh-TW" sz="32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	</a:t>
            </a: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  <a:endParaRPr lang="en-US" altLang="zh-TW" sz="2400" b="0" i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04800" y="958850"/>
            <a:ext cx="6858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AutoNum type="romanUcPeriod"/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endParaRPr lang="en-US" altLang="zh-TW" sz="320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131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7772400" cy="685800"/>
          </a:xfrm>
        </p:spPr>
        <p:txBody>
          <a:bodyPr/>
          <a:lstStyle/>
          <a:p>
            <a:pPr algn="l" eaLnBrk="1" hangingPunct="1"/>
            <a:r>
              <a:rPr lang="zh-TW" altLang="en-US" sz="4000" b="1" u="sng">
                <a:solidFill>
                  <a:schemeClr val="bg1"/>
                </a:solidFill>
                <a:ea typeface="新細明體" pitchFamily="-84" charset="-120"/>
              </a:rPr>
              <a:t>伪经</a:t>
            </a:r>
            <a:endParaRPr lang="en-US" altLang="zh-TW" sz="4000" b="1" u="sng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zh-TW" altLang="en-US" sz="4800" b="1" u="sng">
                <a:solidFill>
                  <a:schemeClr val="bg1"/>
                </a:solidFill>
                <a:ea typeface="新細明體" pitchFamily="-84" charset="-120"/>
              </a:rPr>
              <a:t>伪经</a:t>
            </a:r>
            <a:br>
              <a:rPr lang="zh-TW" altLang="en-US" sz="4800" b="1" u="sng">
                <a:solidFill>
                  <a:schemeClr val="bg1"/>
                </a:solidFill>
                <a:ea typeface="新細明體" pitchFamily="-84" charset="-120"/>
              </a:rPr>
            </a:br>
            <a:endParaRPr lang="en-US" altLang="zh-TW" sz="4800" b="1" u="sng">
              <a:solidFill>
                <a:schemeClr val="bg1"/>
              </a:solidFill>
              <a:ea typeface="新細明體" pitchFamily="-84" charset="-120"/>
            </a:endParaRPr>
          </a:p>
        </p:txBody>
      </p:sp>
      <p:pic>
        <p:nvPicPr>
          <p:cNvPr id="143362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323850" y="162877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endParaRPr lang="zh-TW" altLang="en-US" sz="1400" i="1">
              <a:solidFill>
                <a:schemeClr val="bg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 sz="20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</a:t>
            </a:r>
            <a:r>
              <a:rPr lang="zh-CN" altLang="en-US" sz="4000">
                <a:ea typeface="SimSun" pitchFamily="2" charset="-122"/>
              </a:rPr>
              <a:t>摩西语录</a:t>
            </a:r>
            <a:endParaRPr lang="zh-CN" altLang="ja-JP" sz="4000">
              <a:ea typeface="SimSun" pitchFamily="2" charset="-122"/>
            </a:endParaRPr>
          </a:p>
          <a:p>
            <a:pPr algn="l" eaLnBrk="1" hangingPunct="1"/>
            <a:r>
              <a:rPr lang="zh-CN" altLang="en-US" sz="4000">
                <a:ea typeface="SimSun" pitchFamily="2" charset="-122"/>
              </a:rPr>
              <a:t>       以赛亚升天记</a:t>
            </a:r>
            <a:endParaRPr lang="zh-CN" altLang="ja-JP" sz="4000">
              <a:ea typeface="SimSun" pitchFamily="2" charset="-122"/>
            </a:endParaRPr>
          </a:p>
          <a:p>
            <a:pPr algn="l" eaLnBrk="1" hangingPunct="1"/>
            <a:r>
              <a:rPr lang="zh-CN" altLang="en-US" sz="4000">
                <a:ea typeface="SimSun" pitchFamily="2" charset="-122"/>
              </a:rPr>
              <a:t>       以诺书</a:t>
            </a:r>
            <a:endParaRPr lang="zh-CN" altLang="ja-JP" sz="4000">
              <a:ea typeface="SimSun" pitchFamily="2" charset="-122"/>
            </a:endParaRPr>
          </a:p>
          <a:p>
            <a:pPr algn="l" eaLnBrk="1" hangingPunct="1"/>
            <a:r>
              <a:rPr lang="zh-CN" altLang="en-US" sz="4000">
                <a:ea typeface="SimSun" pitchFamily="2" charset="-122"/>
              </a:rPr>
              <a:t>        </a:t>
            </a:r>
            <a:r>
              <a:rPr lang="zh-TW" altLang="en-US" sz="4000">
                <a:ea typeface="SimSun" pitchFamily="2" charset="-122"/>
              </a:rPr>
              <a:t>耶利米</a:t>
            </a:r>
            <a:r>
              <a:rPr lang="zh-CN" altLang="en-US" sz="4000">
                <a:ea typeface="SimSun" pitchFamily="2" charset="-122"/>
              </a:rPr>
              <a:t>书</a:t>
            </a:r>
            <a:endParaRPr lang="zh-CN" altLang="ja-JP" sz="4000">
              <a:ea typeface="SimSun" pitchFamily="2" charset="-122"/>
            </a:endParaRPr>
          </a:p>
          <a:p>
            <a:pPr algn="l" eaLnBrk="1" hangingPunct="1"/>
            <a:r>
              <a:rPr lang="zh-CN" altLang="en-US" sz="4000">
                <a:ea typeface="SimSun" pitchFamily="2" charset="-122"/>
              </a:rPr>
              <a:t>       以诺秘密书</a:t>
            </a:r>
            <a:endParaRPr lang="zh-TW" altLang="en-US" sz="4000">
              <a:ea typeface="SimSun" pitchFamily="2" charset="-122"/>
            </a:endParaRPr>
          </a:p>
          <a:p>
            <a:pPr algn="l" eaLnBrk="1" hangingPunct="1"/>
            <a:r>
              <a:rPr lang="zh-TW" altLang="en-US" sz="4000">
                <a:ea typeface="SimSun" pitchFamily="2" charset="-122"/>
              </a:rPr>
              <a:t>       </a:t>
            </a:r>
            <a:r>
              <a:rPr lang="zh-CN" altLang="en-US" sz="4000">
                <a:ea typeface="SimSun" pitchFamily="2" charset="-122"/>
              </a:rPr>
              <a:t>摩西升天记，</a:t>
            </a:r>
            <a:endParaRPr lang="zh-CN" altLang="en-US" sz="4000" i="1">
              <a:ea typeface="SimSun" pitchFamily="2" charset="-122"/>
            </a:endParaRPr>
          </a:p>
          <a:p>
            <a:pPr eaLnBrk="1" hangingPunct="1"/>
            <a:endParaRPr lang="en-US" altLang="zh-TW" sz="4000" i="1">
              <a:ea typeface="SimSun" pitchFamily="2" charset="-122"/>
            </a:endParaRP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  <a:endParaRPr lang="en-US" altLang="zh-TW" sz="2400" b="0" i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304800" y="958850"/>
            <a:ext cx="6858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I.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</a:p>
          <a:p>
            <a:pPr algn="l" eaLnBrk="1" hangingPunct="1">
              <a:defRPr/>
            </a:pPr>
            <a:endParaRPr lang="en-US" altLang="zh-TW" sz="320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304800" y="2365375"/>
            <a:ext cx="68580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endParaRPr lang="zh-TW" altLang="en-US" sz="1400" i="1">
              <a:solidFill>
                <a:schemeClr val="bg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 sz="20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</a:t>
            </a:r>
            <a:r>
              <a:rPr lang="zh-CN" altLang="en-US" sz="3200" i="1">
                <a:ea typeface="SimSun" pitchFamily="2" charset="-122"/>
              </a:rPr>
              <a:t>以斯拉</a:t>
            </a:r>
            <a:r>
              <a:rPr lang="zh-TW" altLang="en-US" sz="3200" i="1">
                <a:ea typeface="SimSun" pitchFamily="2" charset="-122"/>
              </a:rPr>
              <a:t>二</a:t>
            </a:r>
            <a:r>
              <a:rPr lang="zh-CN" altLang="en-US" sz="3200" i="1">
                <a:ea typeface="SimSun" pitchFamily="2" charset="-122"/>
              </a:rPr>
              <a:t>书</a:t>
            </a:r>
            <a:endParaRPr lang="zh-CN" altLang="ja-JP" sz="3200" i="1">
              <a:ea typeface="SimSun" pitchFamily="2" charset="-122"/>
            </a:endParaRPr>
          </a:p>
          <a:p>
            <a:pPr algn="l" eaLnBrk="1" hangingPunct="1"/>
            <a:r>
              <a:rPr lang="zh-CN" altLang="en-US" sz="3200" i="1">
                <a:ea typeface="SimSun" pitchFamily="2" charset="-122"/>
              </a:rPr>
              <a:t>         巴录书</a:t>
            </a:r>
            <a:r>
              <a:rPr lang="zh-CN" altLang="ja-JP" sz="3200" i="1">
                <a:ea typeface="SimSun" pitchFamily="2" charset="-122"/>
              </a:rPr>
              <a:t> </a:t>
            </a:r>
            <a:endParaRPr lang="en-US" altLang="zh-TW" sz="3200" i="1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 sz="32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</a:t>
            </a:r>
            <a:endParaRPr lang="en-US" altLang="zh-TW" sz="3200" i="1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endParaRPr lang="zh-TW" altLang="en-US" sz="3200" i="1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</a:p>
          <a:p>
            <a:pPr algn="r" eaLnBrk="1" hangingPunct="1">
              <a:defRPr/>
            </a:pPr>
            <a:endParaRPr lang="en-US" altLang="zh-TW" sz="2400" b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304800" y="958850"/>
            <a:ext cx="685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AutoNum type="romanUcPeriod"/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541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zh-TW" altLang="en-US" b="1" u="sng">
                <a:solidFill>
                  <a:schemeClr val="bg1"/>
                </a:solidFill>
                <a:ea typeface="新細明體" pitchFamily="-84" charset="-120"/>
              </a:rPr>
              <a:t>伪经</a:t>
            </a:r>
            <a:endParaRPr lang="en-US" altLang="zh-TW" b="1" u="sng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304800" y="2606675"/>
            <a:ext cx="68580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zh-TW" altLang="en-US" sz="32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</a:t>
            </a:r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亚里斯底亚书信</a:t>
            </a:r>
          </a:p>
          <a:p>
            <a:pPr algn="l" eaLnBrk="1" hangingPunct="1"/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      西卜林神谕</a:t>
            </a:r>
          </a:p>
          <a:p>
            <a:pPr algn="l" eaLnBrk="1" hangingPunct="1"/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      马加比书</a:t>
            </a:r>
            <a:r>
              <a:rPr lang="en-US" altLang="zh-CN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3</a:t>
            </a:r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章 </a:t>
            </a:r>
          </a:p>
          <a:p>
            <a:pPr algn="l" eaLnBrk="1" hangingPunct="1"/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      马加比书</a:t>
            </a:r>
            <a:r>
              <a:rPr lang="en-US" altLang="zh-CN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4</a:t>
            </a:r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章</a:t>
            </a:r>
          </a:p>
          <a:p>
            <a:pPr algn="l" eaLnBrk="1" hangingPunct="1"/>
            <a:endParaRPr lang="en-US" altLang="zh-TW" sz="3200" b="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</a:p>
          <a:p>
            <a:pPr algn="r" eaLnBrk="1" hangingPunct="1">
              <a:defRPr/>
            </a:pPr>
            <a:endParaRPr lang="zh-CN" altLang="en-US" sz="2400" b="0" i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r" eaLnBrk="1" hangingPunct="1">
              <a:defRPr/>
            </a:pPr>
            <a:endParaRPr lang="en-US" altLang="zh-TW" sz="2400" b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6858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II. </a:t>
            </a: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猶太希臘文化的小組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犹太和希腊文化的小组</a:t>
            </a: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746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7772400" cy="762000"/>
          </a:xfrm>
        </p:spPr>
        <p:txBody>
          <a:bodyPr/>
          <a:lstStyle/>
          <a:p>
            <a:pPr algn="l" eaLnBrk="1" hangingPunct="1"/>
            <a:r>
              <a:rPr lang="zh-TW" altLang="en-US" b="1" u="sng">
                <a:solidFill>
                  <a:schemeClr val="bg1"/>
                </a:solidFill>
                <a:ea typeface="新細明體" pitchFamily="-84" charset="-120"/>
              </a:rPr>
              <a:t>伪经</a:t>
            </a:r>
            <a:endParaRPr lang="en-US" altLang="zh-TW" b="1" u="sng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533400"/>
            <a:ext cx="3810000" cy="117316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-84" charset="-120"/>
              </a:rPr>
              <a:t>Is Jesus in the DSS?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600200"/>
            <a:ext cx="4114800" cy="762000"/>
          </a:xfrm>
        </p:spPr>
        <p:txBody>
          <a:bodyPr/>
          <a:lstStyle/>
          <a:p>
            <a:pPr eaLnBrk="1" hangingPunct="1"/>
            <a:r>
              <a:rPr lang="zh-TW" altLang="en-US" sz="4800" b="1">
                <a:ea typeface="新細明體" pitchFamily="-84" charset="-120"/>
              </a:rPr>
              <a:t>什么是答案</a:t>
            </a:r>
            <a:r>
              <a:rPr lang="en-US" altLang="zh-TW" sz="4800" b="1">
                <a:ea typeface="新細明體" pitchFamily="-84" charset="-120"/>
              </a:rPr>
              <a:t>?</a:t>
            </a:r>
          </a:p>
        </p:txBody>
      </p:sp>
      <p:pic>
        <p:nvPicPr>
          <p:cNvPr id="149507" name="Picture 4" descr="DSS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4" descr="Cave 4 Dead Sea Scrolls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29726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6096000"/>
            <a:ext cx="8763000" cy="9144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TW" sz="3600">
                <a:ea typeface="新細明體" charset="0"/>
                <a:cs typeface="新細明體" charset="0"/>
              </a:rPr>
              <a:t>4</a:t>
            </a:r>
            <a:r>
              <a:rPr lang="zh-TW" altLang="en-US" sz="3600">
                <a:ea typeface="新細明體" charset="0"/>
                <a:cs typeface="新細明體" charset="0"/>
              </a:rPr>
              <a:t>號洞穴帶來許多的書卷</a:t>
            </a:r>
            <a:endParaRPr lang="en-US" altLang="zh-TW" sz="3600">
              <a:ea typeface="新細明體" charset="0"/>
              <a:cs typeface="新細明體" charset="0"/>
            </a:endParaRPr>
          </a:p>
        </p:txBody>
      </p:sp>
      <p:pic>
        <p:nvPicPr>
          <p:cNvPr id="151555" name="Picture 5" descr="Qumran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0"/>
            <a:ext cx="45847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6"/>
          <p:cNvSpPr>
            <a:spLocks noRot="1"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nb-NO" sz="4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苦修派信徒的信仰与特征</a:t>
            </a:r>
            <a:endParaRPr lang="en-US" altLang="zh-TW" sz="44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5334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妥拉与虔诚的生活的研究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上帝的主权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未世的题材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共同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守律法的主義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4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57200"/>
            <a:ext cx="6096000" cy="854075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zh-CN" sz="6000"/>
              <a:t>DSS </a:t>
            </a:r>
            <a:r>
              <a:rPr lang="zh-CN" altLang="en-US" sz="6000">
                <a:ea typeface="SimSun" pitchFamily="2" charset="-122"/>
              </a:rPr>
              <a:t>的重要性</a:t>
            </a:r>
            <a:endParaRPr lang="en-US" altLang="zh-TW" sz="600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8229600" cy="452596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zh-TW" b="1">
                <a:ea typeface="新細明體" pitchFamily="-84" charset="-120"/>
              </a:rPr>
              <a:t>1.   </a:t>
            </a:r>
            <a:r>
              <a:rPr lang="en-US" altLang="zh-CN" sz="4000"/>
              <a:t>Qumran </a:t>
            </a:r>
            <a:r>
              <a:rPr lang="zh-TW" altLang="en-US" sz="4000">
                <a:ea typeface="新細明體" pitchFamily="-84" charset="-120"/>
              </a:rPr>
              <a:t>社</a:t>
            </a:r>
            <a:r>
              <a:rPr lang="zh-CN" altLang="en-US" sz="4000">
                <a:ea typeface="SimSun" pitchFamily="2" charset="-122"/>
              </a:rPr>
              <a:t>区研究</a:t>
            </a:r>
            <a:endParaRPr lang="en-US" altLang="zh-TW" sz="4000"/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Osaka" pitchFamily="-84" charset="-128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ea typeface="新細明體" charset="0"/>
                <a:cs typeface="新細明體" charset="0"/>
              </a:rPr>
              <a:t>耶稣与传统</a:t>
            </a:r>
            <a:endParaRPr lang="en-US" altLang="zh-TW" b="1">
              <a:solidFill>
                <a:schemeClr val="bg1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1584325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TW" sz="4000" u="sng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Qumran</a:t>
            </a:r>
            <a:endParaRPr lang="en-US" altLang="zh-TW" sz="3200" i="1" u="sng">
              <a:solidFill>
                <a:schemeClr val="bg1"/>
              </a:solidFill>
              <a:latin typeface="Times New Roman" pitchFamily="18" charset="0"/>
              <a:ea typeface="新細明體" pitchFamily="-84" charset="-12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572000" y="1584325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sz="4000" u="sng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耶穌 马太 </a:t>
            </a:r>
            <a:r>
              <a:rPr lang="en-US" altLang="zh-TW" sz="4000" u="sng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5 </a:t>
            </a:r>
            <a:r>
              <a:rPr lang="zh-TW" altLang="en-US" sz="4000" u="sng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章</a:t>
            </a: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152400" y="2513013"/>
            <a:ext cx="4191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“[ 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上帝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] 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承认恩典契约的全部内容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... 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爱所有的光明之子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... 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和恨恶所有的黑暗之子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..."</a:t>
            </a:r>
          </a:p>
          <a:p>
            <a:pPr algn="l" eaLnBrk="1" hangingPunct="1"/>
            <a:endParaRPr lang="en-US" altLang="zh-CN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  <a:p>
            <a:pPr algn="l" eaLnBrk="1" hangingPunct="1"/>
            <a:endParaRPr lang="en-US" altLang="zh-TW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社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区的规则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(1QS 1:4; cf. 9:21)</a:t>
            </a:r>
            <a:endParaRPr lang="en-US" altLang="zh-TW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  <a:p>
            <a:pPr algn="r" eaLnBrk="1" hangingPunct="1"/>
            <a:endParaRPr lang="en-US" altLang="zh-TW" sz="2400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953000" y="2513013"/>
            <a:ext cx="40386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“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你们听见有话说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, `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当爱你的邻居，恨你的仇敌。‘” 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(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马太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5:43)</a:t>
            </a:r>
            <a:endParaRPr lang="en-US" altLang="zh-TW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4716463" y="4292600"/>
            <a:ext cx="4275137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 “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只是我告诉你们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, `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要爱你们的仇敌，为那逼迫你们的祷告‘” 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(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马太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5:44)</a:t>
            </a:r>
          </a:p>
          <a:p>
            <a:pPr algn="l" eaLnBrk="1" hangingPunct="1"/>
            <a:endParaRPr lang="en-US" altLang="zh-CN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  <a:p>
            <a:pPr algn="l" eaLnBrk="1" hangingPunct="1"/>
            <a:endParaRPr lang="en-US" altLang="zh-TW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  <p:bldP spid="27136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304800"/>
            <a:ext cx="6073775" cy="93345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zh-TW" sz="6000"/>
              <a:t>DSS </a:t>
            </a:r>
            <a:r>
              <a:rPr lang="zh-TW" altLang="en-US" sz="6000">
                <a:ea typeface="新細明體" pitchFamily="-84" charset="-120"/>
              </a:rPr>
              <a:t>的重要性</a:t>
            </a:r>
            <a:endParaRPr lang="en-US" altLang="zh-TW" sz="6000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sz="4400" b="1">
                <a:ea typeface="ＭＳ Ｐゴシック" charset="0"/>
              </a:rPr>
              <a:t>Qumran </a:t>
            </a:r>
            <a:r>
              <a:rPr lang="zh-TW" altLang="en-US" sz="4400" b="1">
                <a:ea typeface="新細明體" charset="0"/>
                <a:cs typeface="新細明體" charset="0"/>
              </a:rPr>
              <a:t>社</a:t>
            </a:r>
            <a:r>
              <a:rPr lang="zh-CN" altLang="en-US" sz="4400" b="1">
                <a:ea typeface="SimSun" charset="0"/>
                <a:cs typeface="SimSun" charset="0"/>
              </a:rPr>
              <a:t>区</a:t>
            </a:r>
            <a:r>
              <a:rPr lang="zh-TW" altLang="en-US" sz="4400" b="1">
                <a:ea typeface="新細明體" charset="0"/>
                <a:cs typeface="新細明體" charset="0"/>
              </a:rPr>
              <a:t>的研究</a:t>
            </a:r>
            <a:endParaRPr lang="en-US" altLang="zh-TW" sz="4400" b="1">
              <a:ea typeface="新細明體" charset="0"/>
              <a:cs typeface="新細明體" charset="0"/>
            </a:endParaRPr>
          </a:p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sz="4400" b="1">
                <a:ea typeface="新細明體" charset="0"/>
                <a:cs typeface="新細明體" charset="0"/>
              </a:rPr>
              <a:t>2.   </a:t>
            </a:r>
            <a:r>
              <a:rPr lang="zh-CN" altLang="en-US" sz="4400" b="1">
                <a:ea typeface="新細明體" charset="0"/>
                <a:cs typeface="新細明體" charset="0"/>
              </a:rPr>
              <a:t>伪经的研究</a:t>
            </a:r>
            <a:endParaRPr lang="en-US" altLang="zh-TW" sz="4400" b="1">
              <a:ea typeface="新細明體" charset="0"/>
              <a:cs typeface="新細明體" charset="0"/>
            </a:endParaRPr>
          </a:p>
        </p:txBody>
      </p:sp>
      <p:sp>
        <p:nvSpPr>
          <p:cNvPr id="273414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2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48400"/>
            <a:ext cx="9144000" cy="533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>
                <a:ea typeface="新細明體" pitchFamily="-84" charset="-120"/>
              </a:rPr>
              <a:t>四号洞穴  往外看的景色 </a:t>
            </a:r>
            <a:r>
              <a:rPr lang="en-US" altLang="zh-TW">
                <a:ea typeface="新細明體" pitchFamily="-84" charset="-120"/>
              </a:rPr>
              <a:t>(wadi)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TW">
              <a:ea typeface="新細明體" pitchFamily="-84" charset="-12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TW">
              <a:ea typeface="新細明體" pitchFamily="-84" charset="-120"/>
            </a:endParaRPr>
          </a:p>
        </p:txBody>
      </p:sp>
      <p:pic>
        <p:nvPicPr>
          <p:cNvPr id="159746" name="Picture 4" descr="qumranPOVc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2971800" y="2743200"/>
            <a:ext cx="35814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57200" y="16002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zh-TW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3.</a:t>
            </a:r>
            <a:r>
              <a:rPr lang="en-US" altLang="zh-TW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 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希伯来文的研究大大地被推广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  <p:sp>
        <p:nvSpPr>
          <p:cNvPr id="129034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9906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600">
                <a:ea typeface="新細明體" charset="0"/>
                <a:cs typeface="新細明體" charset="0"/>
              </a:rPr>
              <a:t>DSS </a:t>
            </a:r>
            <a:r>
              <a:rPr lang="zh-TW" altLang="en-US" sz="6600">
                <a:ea typeface="新細明體" charset="0"/>
                <a:cs typeface="新細明體" charset="0"/>
              </a:rPr>
              <a:t>的重要性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DSC006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52736"/>
          </a:xfrm>
          <a:solidFill>
            <a:schemeClr val="bg2"/>
          </a:solidFill>
          <a:effectLst>
            <a:outerShdw blurRad="63500" dist="35921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a typeface="SimSun" charset="0"/>
                <a:cs typeface="SimSun" charset="0"/>
              </a:rPr>
              <a:t>从高地观看</a:t>
            </a:r>
            <a:endParaRPr lang="zh-TW" altLang="en-US" dirty="0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Qumr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50292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Masoretic </a:t>
            </a:r>
            <a:r>
              <a:rPr lang="zh-CN" altLang="en-US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更深入研究</a:t>
            </a:r>
            <a:endParaRPr lang="en-US" altLang="zh-TW" sz="4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  <p:sp>
        <p:nvSpPr>
          <p:cNvPr id="174090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19800" cy="9906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000">
                <a:ea typeface="新細明體" charset="0"/>
                <a:cs typeface="新細明體" charset="0"/>
              </a:rPr>
              <a:t>DSS </a:t>
            </a:r>
            <a:r>
              <a:rPr lang="zh-TW" altLang="en-US" sz="6000">
                <a:ea typeface="新細明體" charset="0"/>
                <a:cs typeface="新細明體" charset="0"/>
              </a:rPr>
              <a:t>的重要性</a:t>
            </a:r>
            <a:endParaRPr lang="en-US" altLang="zh-TW" sz="60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Shrine of the Bo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086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Shrine of the Boo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58738"/>
            <a:ext cx="48006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5913438"/>
            <a:ext cx="8077200" cy="8683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>
                <a:ea typeface="新細明體" charset="0"/>
                <a:cs typeface="新細明體" charset="0"/>
              </a:rPr>
              <a:t>圣殿的书</a:t>
            </a:r>
            <a:endParaRPr lang="en-US" altLang="zh-TW" sz="3600">
              <a:ea typeface="新細明體" charset="0"/>
              <a:cs typeface="新細明體" charset="0"/>
            </a:endParaRPr>
          </a:p>
        </p:txBody>
      </p:sp>
      <p:pic>
        <p:nvPicPr>
          <p:cNvPr id="179205" name="Picture 5" descr="Qumran0001"/>
          <p:cNvPicPr>
            <a:picLocks noChangeAspect="1" noChangeArrowheads="1"/>
          </p:cNvPicPr>
          <p:nvPr/>
        </p:nvPicPr>
        <p:blipFill>
          <a:blip r:embed="rId5" cstate="screen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7600"/>
            <a:ext cx="3429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AutoNum type="arabicPeriod" startAt="5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证明保守派所确定旧约书卷的日期</a:t>
            </a:r>
            <a:endParaRPr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5334000" cy="9461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但以理书何时被写成书卷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?</a:t>
            </a:r>
          </a:p>
          <a:p>
            <a:pPr eaLnBrk="1" hangingPunct="1"/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3563938" y="4508500"/>
            <a:ext cx="2057400" cy="13731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自由主義者公元前 </a:t>
            </a:r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164 </a:t>
            </a:r>
          </a:p>
          <a:p>
            <a:pPr eaLnBrk="1" hangingPunct="1"/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611188" y="4437063"/>
            <a:ext cx="2743200" cy="13731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TW" altLang="pl-PL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保守派</a:t>
            </a:r>
          </a:p>
          <a:p>
            <a:pPr eaLnBrk="1" hangingPunct="1"/>
            <a:r>
              <a:rPr lang="zh-TW" altLang="pl-PL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公元前  </a:t>
            </a:r>
            <a:r>
              <a:rPr lang="pl-PL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560</a:t>
            </a:r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eaLnBrk="1" hangingPunct="1"/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5867400" y="4114800"/>
            <a:ext cx="3352800" cy="1373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>
                <a:solidFill>
                  <a:schemeClr val="bg2"/>
                </a:solidFill>
                <a:ea typeface="新細明體" pitchFamily="-84" charset="-120"/>
              </a:rPr>
              <a:t>DSS </a:t>
            </a:r>
            <a:r>
              <a:rPr lang="zh-CN" altLang="en-US">
                <a:solidFill>
                  <a:schemeClr val="bg2"/>
                </a:solidFill>
                <a:ea typeface="新細明體" pitchFamily="-84" charset="-120"/>
              </a:rPr>
              <a:t>但以理书文本约公元前</a:t>
            </a:r>
            <a:r>
              <a:rPr lang="en-US" altLang="zh-CN">
                <a:solidFill>
                  <a:schemeClr val="bg2"/>
                </a:solidFill>
                <a:ea typeface="新細明體" pitchFamily="-84" charset="-120"/>
              </a:rPr>
              <a:t>200-100 </a:t>
            </a:r>
            <a:r>
              <a:rPr lang="zh-CN" altLang="en-US">
                <a:solidFill>
                  <a:schemeClr val="bg2"/>
                </a:solidFill>
                <a:ea typeface="新細明體" pitchFamily="-84" charset="-120"/>
              </a:rPr>
              <a:t>年</a:t>
            </a:r>
          </a:p>
          <a:p>
            <a:pPr eaLnBrk="1" hangingPunct="1"/>
            <a:endParaRPr lang="en-US" altLang="zh-TW">
              <a:solidFill>
                <a:schemeClr val="bg2"/>
              </a:solidFill>
              <a:ea typeface="新細明體" pitchFamily="-84" charset="-120"/>
            </a:endParaRPr>
          </a:p>
        </p:txBody>
      </p:sp>
      <p:sp>
        <p:nvSpPr>
          <p:cNvPr id="179212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183</a:t>
            </a:r>
          </a:p>
        </p:txBody>
      </p:sp>
      <p:sp>
        <p:nvSpPr>
          <p:cNvPr id="179213" name="Rectangle 13"/>
          <p:cNvSpPr>
            <a:spLocks noRot="1" noChangeArrowheads="1"/>
          </p:cNvSpPr>
          <p:nvPr/>
        </p:nvSpPr>
        <p:spPr bwMode="auto">
          <a:xfrm>
            <a:off x="0" y="0"/>
            <a:ext cx="6096000" cy="762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altLang="zh-TW" sz="4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rPr>
              <a:t>DSS </a:t>
            </a:r>
            <a:r>
              <a:rPr lang="zh-TW" alt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的重要性</a:t>
            </a:r>
            <a:endParaRPr lang="en-US" altLang="zh-TW" sz="44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animBg="1"/>
      <p:bldP spid="179209" grpId="0" animBg="1"/>
      <p:bldP spid="179210" grpId="0" animBg="1"/>
      <p:bldP spid="1792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7075"/>
            <a:ext cx="4718050" cy="669925"/>
          </a:xfrm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2000" b="1">
              <a:ea typeface="新細明體" pitchFamily="-84" charset="-120"/>
            </a:endParaRPr>
          </a:p>
          <a:p>
            <a:pPr marL="533400" indent="-533400" eaLnBrk="1" hangingPunct="1">
              <a:lnSpc>
                <a:spcPct val="80000"/>
              </a:lnSpc>
            </a:pPr>
            <a:r>
              <a:rPr lang="zh-CN" altLang="en-US" sz="1800" b="1">
                <a:ea typeface="SimSun" pitchFamily="2" charset="-122"/>
              </a:rPr>
              <a:t>在 </a:t>
            </a:r>
            <a:r>
              <a:rPr lang="en-US" altLang="zh-CN" sz="1800" b="1">
                <a:ea typeface="SimSun" pitchFamily="2" charset="-122"/>
              </a:rPr>
              <a:t>Masoretic</a:t>
            </a:r>
            <a:r>
              <a:rPr lang="zh-CN" altLang="en-US" sz="1800" b="1">
                <a:ea typeface="SimSun" pitchFamily="2" charset="-122"/>
              </a:rPr>
              <a:t>发现以赛亚的书卷</a:t>
            </a:r>
            <a:endParaRPr lang="zh-TW" altLang="en-US" sz="1800" b="1">
              <a:ea typeface="SimSun" pitchFamily="2" charset="-122"/>
            </a:endParaRPr>
          </a:p>
          <a:p>
            <a:pPr marL="533400" indent="-533400" eaLnBrk="1" hangingPunct="1">
              <a:lnSpc>
                <a:spcPct val="80000"/>
              </a:lnSpc>
            </a:pPr>
            <a:endParaRPr lang="en-US" altLang="zh-TW" sz="2000" b="1">
              <a:ea typeface="新細明體" pitchFamily="-84" charset="-120"/>
            </a:endParaRPr>
          </a:p>
        </p:txBody>
      </p:sp>
      <p:pic>
        <p:nvPicPr>
          <p:cNvPr id="180228" name="Picture 4" descr="psalm-b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ishscrl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0" y="3422650"/>
            <a:ext cx="3689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在公元</a:t>
            </a:r>
            <a:r>
              <a:rPr lang="en-US" altLang="zh-CN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1000</a:t>
            </a: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年发现</a:t>
            </a: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的</a:t>
            </a: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以赛亚书卷</a:t>
            </a:r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0" y="4652963"/>
            <a:ext cx="3843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在公元</a:t>
            </a:r>
            <a:r>
              <a:rPr lang="en-US" altLang="zh-CN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200</a:t>
            </a: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年前发现</a:t>
            </a: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的</a:t>
            </a: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以赛亚书卷</a:t>
            </a:r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/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267200" y="3521075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早于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1200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年</a:t>
            </a:r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!</a:t>
            </a:r>
          </a:p>
        </p:txBody>
      </p:sp>
      <p:sp>
        <p:nvSpPr>
          <p:cNvPr id="180233" name="AutoShape 9"/>
          <p:cNvSpPr>
            <a:spLocks/>
          </p:cNvSpPr>
          <p:nvPr/>
        </p:nvSpPr>
        <p:spPr bwMode="auto">
          <a:xfrm>
            <a:off x="3810000" y="3368675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34" name="Rectangle 10"/>
          <p:cNvSpPr>
            <a:spLocks noChangeArrowheads="1"/>
          </p:cNvSpPr>
          <p:nvPr/>
        </p:nvSpPr>
        <p:spPr bwMode="auto">
          <a:xfrm>
            <a:off x="685800" y="5410200"/>
            <a:ext cx="525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死海</a:t>
            </a: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中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发现以赛亚的书卷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80237" name="Rectangle 13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旧约的准确度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80239" name="Text Box 15"/>
          <p:cNvSpPr txBox="1">
            <a:spLocks noChangeArrowheads="1"/>
          </p:cNvSpPr>
          <p:nvPr/>
        </p:nvSpPr>
        <p:spPr bwMode="auto">
          <a:xfrm>
            <a:off x="8586788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183</a:t>
            </a:r>
          </a:p>
        </p:txBody>
      </p:sp>
      <p:sp>
        <p:nvSpPr>
          <p:cNvPr id="180240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zh-CN"/>
              <a:t>DSS </a:t>
            </a:r>
            <a:r>
              <a:rPr lang="zh-CN" altLang="en-US">
                <a:ea typeface="SimSun" pitchFamily="2" charset="-122"/>
              </a:rPr>
              <a:t>的重要性</a:t>
            </a:r>
            <a:endParaRPr lang="en-US" altLang="zh-TW"/>
          </a:p>
        </p:txBody>
      </p:sp>
      <p:sp>
        <p:nvSpPr>
          <p:cNvPr id="16" name="TextBox 15"/>
          <p:cNvSpPr txBox="1"/>
          <p:nvPr/>
        </p:nvSpPr>
        <p:spPr>
          <a:xfrm>
            <a:off x="6934200" y="2530475"/>
            <a:ext cx="1752600" cy="310832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这以赛亚书卷</a:t>
            </a:r>
            <a:endParaRPr lang="zh-TW" altLang="en-US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与公元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1000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年和现代翻译符合百分之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99</a:t>
            </a:r>
            <a:r>
              <a:rPr lang="en-US" altLang="ja-JP" b="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.</a:t>
            </a:r>
            <a:endParaRPr lang="en-US" altLang="en-US" b="0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80232" grpId="0"/>
      <p:bldP spid="180233" grpId="0" animBg="1"/>
      <p:bldP spid="180234" grpId="0" build="p"/>
      <p:bldP spid="16" grpId="0" animBg="1"/>
      <p:bldP spid="16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 descr="Qimr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708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514600" y="4292600"/>
            <a:ext cx="6629400" cy="22891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律法的果效” 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(Abegg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的翻译表示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依据犹太拉比的法律信仰在于行为得蒙救赎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保罗在加拉太书持反对的意见。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</a:t>
            </a:r>
            <a:endParaRPr lang="en-US" altLang="zh-TW" sz="3600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059113" y="3500438"/>
            <a:ext cx="5754687" cy="5794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32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MIQSAT MA’ASE HA-TORAH</a:t>
            </a:r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0" y="836613"/>
            <a:ext cx="931862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 MMT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表示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保罗的反对者教导救恩是守律法律才是真正的子民。</a:t>
            </a:r>
            <a:endParaRPr lang="en-US" altLang="zh-TW" sz="1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zh-TW" sz="1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183</a:t>
            </a:r>
          </a:p>
        </p:txBody>
      </p:sp>
      <p:sp>
        <p:nvSpPr>
          <p:cNvPr id="181262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zh-CN"/>
              <a:t>DSS </a:t>
            </a:r>
            <a:r>
              <a:rPr lang="zh-CN" altLang="en-US">
                <a:ea typeface="SimSun" pitchFamily="2" charset="-122"/>
              </a:rPr>
              <a:t>的</a:t>
            </a:r>
            <a:r>
              <a:rPr lang="zh-TW" altLang="en-US">
                <a:ea typeface="新細明體" pitchFamily="-84" charset="-120"/>
              </a:rPr>
              <a:t>重要性</a:t>
            </a:r>
            <a:endParaRPr lang="en-US" altLang="zh-TW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2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zh-CN" altLang="en-US" sz="24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  <a:ea typeface="ＭＳ Ｐゴシック"/>
            </a:endParaRP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保罗对比律法主义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4532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l" eaLnBrk="1" hangingPunct="1"/>
            <a:r>
              <a:rPr lang="zh-CN" altLang="en-US" sz="3200" b="0" u="sng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律法主义</a:t>
            </a:r>
            <a:endParaRPr lang="zh-CN" altLang="en-US" sz="2400" b="0" i="1" u="sng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34533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l" eaLnBrk="1" hangingPunct="1"/>
            <a:r>
              <a:rPr lang="zh-CN" altLang="en-US" sz="3200" b="0" u="sng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保罗</a:t>
            </a:r>
            <a:endParaRPr lang="zh-CN" altLang="en-US" sz="2400" b="0" i="1" u="sng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78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l" eaLnBrk="1" hangingPunct="1"/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“凡行公义的在耶和华那里为自己积蓄生命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algn="r" eaLnBrk="1" hangingPunct="1"/>
            <a:r>
              <a:rPr lang="zh-CN" altLang="en-US" sz="2800" b="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所罗门的诗篇</a:t>
            </a:r>
            <a:b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约公元前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50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algn="r" eaLnBrk="1" hangingPunct="1"/>
            <a:endParaRPr lang="en-US" altLang="zh-CN" sz="2800" b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如论如何，神迹终将向那些靠行为得救的人在合宜的时间显现 。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algn="l" eaLnBrk="1" hangingPunct="1"/>
            <a:endParaRPr lang="en-US" altLang="zh-CN" sz="2800" b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eaLnBrk="1" hangingPunct="1"/>
            <a:r>
              <a:rPr lang="zh-CN" altLang="en-US" sz="2800" b="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巴录</a:t>
            </a:r>
            <a:r>
              <a:rPr lang="en-US" altLang="zh-CN" sz="2800" b="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zh-CN" altLang="en-US" sz="2800" b="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书</a:t>
            </a:r>
          </a:p>
          <a:p>
            <a:pPr algn="r" eaLnBrk="1" hangingPunct="1"/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约公元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100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3868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l" eaLnBrk="1" hangingPunct="1"/>
            <a:r>
              <a:rPr lang="zh-CN" altLang="en-US" sz="32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200" b="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但如今，神的义在律法以外已经显明出来，有律法和先知为证，就是神的义，因信耶稣基督加给一切相信的人，并没有分别</a:t>
            </a:r>
            <a:r>
              <a:rPr lang="en-US" altLang="zh-CN" sz="32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</a:p>
          <a:p>
            <a:pPr algn="l" eaLnBrk="1" hangingPunct="1"/>
            <a:endParaRPr lang="en-US" altLang="zh-CN" sz="3200" b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eaLnBrk="1" hangingPunct="1"/>
            <a:r>
              <a:rPr lang="en-US" altLang="zh-CN" sz="24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4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罗</a:t>
            </a:r>
            <a:r>
              <a:rPr lang="en-US" altLang="zh-CN" sz="24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3:21-22)</a:t>
            </a:r>
          </a:p>
        </p:txBody>
      </p:sp>
      <p:sp>
        <p:nvSpPr>
          <p:cNvPr id="534536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r>
              <a:rPr lang="en-US" altLang="zh-CN" sz="2400">
                <a:solidFill>
                  <a:srgbClr val="FFFFFF"/>
                </a:solidFill>
                <a:latin typeface="Arial" charset="0"/>
                <a:cs typeface="Arial" charset="0"/>
              </a:rPr>
              <a:t>154k</a:t>
            </a:r>
            <a:endParaRPr lang="en-US" altLang="zh-CN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822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en-US" sz="24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保罗对比律法主义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indent="-914400" algn="l">
              <a:defRPr/>
            </a:pPr>
            <a:r>
              <a:rPr lang="zh-CN" altLang="en-US" sz="3200" b="0" u="sng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律法主义</a:t>
            </a: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indent="-914400" algn="l">
              <a:defRPr/>
            </a:pPr>
            <a:r>
              <a:rPr lang="zh-CN" altLang="en-US" sz="3200" b="0" u="sng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保罗</a:t>
            </a:r>
            <a:endParaRPr lang="en-US" sz="3200" b="0" u="sng" dirty="0">
              <a:solidFill>
                <a:srgbClr val="FFFF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“凡行公义的在耶和华那里为自己积蓄生命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”</a:t>
            </a:r>
          </a:p>
          <a:p>
            <a:pPr algn="r" eaLnBrk="1" hangingPunct="1"/>
            <a:r>
              <a:rPr lang="zh-CN" altLang="en-US" b="0" i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所罗门的诗篇</a:t>
            </a:r>
            <a:b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约公元前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年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  <a:p>
            <a:pPr algn="r" eaLnBrk="1" hangingPunct="1"/>
            <a:endParaRPr lang="en-US" altLang="zh-CN" b="0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l" eaLnBrk="1" hangingPunct="1"/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“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如论如何，神迹终将向那些靠行为得救的人在合宜的时间显现 。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”</a:t>
            </a:r>
          </a:p>
          <a:p>
            <a:pPr algn="l" eaLnBrk="1" hangingPunct="1"/>
            <a:endParaRPr lang="en-US" altLang="zh-CN" b="0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/>
            <a:r>
              <a:rPr lang="zh-CN" altLang="en-US" b="0" i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巴录</a:t>
            </a:r>
            <a:r>
              <a:rPr lang="en-US" altLang="zh-CN" b="0" i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lang="zh-CN" altLang="en-US" b="0" i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书</a:t>
            </a:r>
          </a:p>
          <a:p>
            <a:pPr algn="r" eaLnBrk="1" hangingPunct="1"/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约公元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100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年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zh-CN" altLang="en-US" b="0" dirty="0">
                <a:solidFill>
                  <a:schemeClr val="bg1"/>
                </a:solidFill>
                <a:latin typeface="+mj-lt"/>
              </a:rPr>
              <a:t>“我只想问你们这一点：你们接受了圣灵，是</a:t>
            </a:r>
            <a:r>
              <a:rPr lang="zh-CN" altLang="en-US" b="0" dirty="0">
                <a:solidFill>
                  <a:srgbClr val="FFFF00"/>
                </a:solidFill>
                <a:latin typeface="+mj-lt"/>
              </a:rPr>
              <a:t>靠着行律法</a:t>
            </a:r>
            <a:r>
              <a:rPr lang="zh-CN" altLang="en-US" b="0" dirty="0">
                <a:solidFill>
                  <a:schemeClr val="bg1"/>
                </a:solidFill>
                <a:latin typeface="+mj-lt"/>
              </a:rPr>
              <a:t>，还是因为信所听见的福音呢？”</a:t>
            </a:r>
            <a:endParaRPr lang="en-SG" altLang="zh-CN" b="0" dirty="0">
              <a:solidFill>
                <a:schemeClr val="bg1"/>
              </a:solidFill>
              <a:latin typeface="+mj-lt"/>
            </a:endParaRPr>
          </a:p>
          <a:p>
            <a:pPr algn="l">
              <a:defRPr/>
            </a:pPr>
            <a:endParaRPr lang="en-SG" altLang="zh-CN" b="0" dirty="0">
              <a:solidFill>
                <a:schemeClr val="bg1"/>
              </a:solidFill>
              <a:latin typeface="+mj-lt"/>
            </a:endParaRPr>
          </a:p>
          <a:p>
            <a:pPr algn="l">
              <a:defRPr/>
            </a:pPr>
            <a:r>
              <a:rPr lang="en-SG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	</a:t>
            </a:r>
            <a:r>
              <a:rPr lang="en-US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(</a:t>
            </a:r>
            <a:r>
              <a:rPr lang="zh-CN" altLang="en-US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加拉太书</a:t>
            </a:r>
            <a:r>
              <a:rPr lang="en-US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 3:2 </a:t>
            </a:r>
            <a:r>
              <a:rPr lang="en-US" altLang="zh-CN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CNV</a:t>
            </a:r>
            <a:r>
              <a:rPr lang="en-US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35241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154k</a:t>
            </a:r>
            <a:endParaRPr lang="en-US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02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4" descr="Mt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8763000" cy="1143000"/>
          </a:xfrm>
        </p:spPr>
        <p:txBody>
          <a:bodyPr/>
          <a:lstStyle/>
          <a:p>
            <a:pPr eaLnBrk="1" hangingPunct="1"/>
            <a:br>
              <a:rPr lang="en-US" altLang="zh-TW" sz="5400">
                <a:ea typeface="新細明體" pitchFamily="-84" charset="-120"/>
              </a:rPr>
            </a:br>
            <a:r>
              <a:rPr lang="zh-CN" altLang="en-US">
                <a:ea typeface="SimSun" pitchFamily="2" charset="-122"/>
              </a:rPr>
              <a:t>约翰是在哪里长大</a:t>
            </a:r>
            <a:r>
              <a:rPr lang="en-US" altLang="zh-CN">
                <a:ea typeface="SimSun" pitchFamily="2" charset="-122"/>
              </a:rPr>
              <a:t>?</a:t>
            </a:r>
            <a:endParaRPr lang="en-US" altLang="zh-TW">
              <a:ea typeface="SimSun" pitchFamily="2" charset="-122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5805488"/>
            <a:ext cx="4876800" cy="90805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altLang="zh-TW" sz="2800" b="1">
              <a:solidFill>
                <a:schemeClr val="bg2"/>
              </a:solidFill>
              <a:effectLst/>
              <a:ea typeface="新細明體" pitchFamily="-84" charset="-12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altLang="zh-CN" sz="2800" b="1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</a:rPr>
              <a:t>The Wilderness of Zin  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</a:rPr>
              <a:t>旷野</a:t>
            </a:r>
            <a:endParaRPr lang="en-US" altLang="zh-TW" sz="2800" b="1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067175" y="2276475"/>
            <a:ext cx="48148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4000" b="0"/>
              <a:t>NIV </a:t>
            </a:r>
            <a:r>
              <a:rPr lang="zh-CN" altLang="en-US" sz="4000" b="0">
                <a:ea typeface="SimSun" pitchFamily="2" charset="-122"/>
              </a:rPr>
              <a:t>路加</a:t>
            </a:r>
            <a:r>
              <a:rPr lang="en-US" altLang="zh-CN" sz="4000" b="0">
                <a:ea typeface="SimSun" pitchFamily="2" charset="-122"/>
              </a:rPr>
              <a:t>1:80</a:t>
            </a:r>
            <a:r>
              <a:rPr lang="zh-CN" altLang="en-US" sz="4000" b="0">
                <a:ea typeface="SimSun" pitchFamily="2" charset="-122"/>
              </a:rPr>
              <a:t>「那孩子渐渐长大，心灵强壮，住在旷野，直到他显明在以色列人面前的日子。」</a:t>
            </a:r>
            <a:endParaRPr lang="en-US" altLang="zh-TW" sz="4000" b="0">
              <a:ea typeface="SimSun" pitchFamily="2" charset="-122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eaLnBrk="1" hangingPunct="1"/>
            <a:r>
              <a:rPr lang="zh-CN" altLang="en-US" sz="4800" b="1">
                <a:ea typeface="SimSun" pitchFamily="2" charset="-122"/>
              </a:rPr>
              <a:t>约翰在何处得到洗礼与悔改的观念呢</a:t>
            </a:r>
            <a:r>
              <a:rPr lang="en-US" altLang="zh-CN" sz="4800" b="1">
                <a:ea typeface="SimSun" pitchFamily="2" charset="-122"/>
              </a:rPr>
              <a:t>?</a:t>
            </a:r>
            <a:endParaRPr lang="en-US" altLang="zh-TW" sz="4800" b="1">
              <a:ea typeface="SimSun" pitchFamily="2" charset="-122"/>
            </a:endParaRPr>
          </a:p>
        </p:txBody>
      </p:sp>
      <p:sp>
        <p:nvSpPr>
          <p:cNvPr id="14848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施洗约翰</a:t>
            </a:r>
            <a:endParaRPr lang="en-US" altLang="zh-TW" sz="6000">
              <a:ea typeface="SimSun" charset="0"/>
              <a:cs typeface="SimSun" charset="0"/>
            </a:endParaRPr>
          </a:p>
        </p:txBody>
      </p:sp>
      <p:sp>
        <p:nvSpPr>
          <p:cNvPr id="172035" name="Text Box 6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184</a:t>
            </a:r>
          </a:p>
        </p:txBody>
      </p:sp>
      <p:pic>
        <p:nvPicPr>
          <p:cNvPr id="172036" name="Picture 8" descr="JohnRob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Scri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33375"/>
            <a:ext cx="7772400" cy="990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zh-CN" altLang="en-US" sz="4800">
                <a:solidFill>
                  <a:schemeClr val="bg1"/>
                </a:solidFill>
                <a:ea typeface="新細明體" pitchFamily="-84" charset="-120"/>
              </a:rPr>
              <a:t>苦修派信徒爱上帝的话语</a:t>
            </a:r>
            <a:endParaRPr lang="en-US" altLang="zh-TW" sz="4800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3" descr="baptiz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0" name="Picture 4" descr="High Priest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0"/>
            <a:ext cx="2901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0"/>
            <a:ext cx="3657600" cy="1173163"/>
          </a:xfrm>
        </p:spPr>
        <p:txBody>
          <a:bodyPr/>
          <a:lstStyle/>
          <a:p>
            <a:pPr eaLnBrk="1" hangingPunct="1"/>
            <a:br>
              <a:rPr lang="en-US" altLang="zh-TW" sz="3200">
                <a:ea typeface="新細明體" pitchFamily="-84" charset="-120"/>
              </a:rPr>
            </a:br>
            <a:r>
              <a:rPr lang="zh-TW" altLang="en-US" sz="4800">
                <a:ea typeface="新細明體" pitchFamily="-84" charset="-120"/>
              </a:rPr>
              <a:t>施洗约翰</a:t>
            </a:r>
          </a:p>
        </p:txBody>
      </p:sp>
      <p:pic>
        <p:nvPicPr>
          <p:cNvPr id="176132" name="Picture 7" descr="High Priest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95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3" name="Text Box 8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184</a:t>
            </a:r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412875"/>
            <a:ext cx="3657600" cy="1993900"/>
          </a:xfrm>
        </p:spPr>
        <p:txBody>
          <a:bodyPr/>
          <a:lstStyle/>
          <a:p>
            <a:pPr eaLnBrk="1" hangingPunct="1"/>
            <a:r>
              <a:rPr lang="zh-CN" altLang="en-US" sz="3600" b="1">
                <a:ea typeface="新細明體" pitchFamily="-84" charset="-120"/>
              </a:rPr>
              <a:t>约翰在何处得到洗礼与悔改的观念呢</a:t>
            </a:r>
            <a:r>
              <a:rPr lang="en-US" altLang="zh-CN" sz="3600" b="1">
                <a:ea typeface="新細明體" pitchFamily="-84" charset="-120"/>
              </a:rPr>
              <a:t>?</a:t>
            </a:r>
          </a:p>
          <a:p>
            <a:pPr eaLnBrk="1" hangingPunct="1"/>
            <a:endParaRPr lang="en-US" altLang="zh-CN" sz="3600" b="1">
              <a:ea typeface="新細明體" pitchFamily="-84" charset="-120"/>
            </a:endParaRPr>
          </a:p>
          <a:p>
            <a:pPr eaLnBrk="1" hangingPunct="1"/>
            <a:endParaRPr lang="en-US" altLang="zh-TW" sz="3600" b="1">
              <a:ea typeface="新細明體" pitchFamily="-84" charset="-120"/>
            </a:endParaRPr>
          </a:p>
          <a:p>
            <a:pPr eaLnBrk="1" hangingPunct="1"/>
            <a:endParaRPr lang="en-US" altLang="zh-TW" sz="2000" b="1">
              <a:ea typeface="新細明體" pitchFamily="-8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92725" y="333375"/>
            <a:ext cx="3352800" cy="1143000"/>
          </a:xfrm>
        </p:spPr>
        <p:txBody>
          <a:bodyPr/>
          <a:lstStyle/>
          <a:p>
            <a:pPr eaLnBrk="1" hangingPunct="1"/>
            <a:r>
              <a:rPr lang="zh-CN" altLang="en-US" sz="4000">
                <a:ea typeface="SimSun" pitchFamily="2" charset="-122"/>
              </a:rPr>
              <a:t>在地球上最低的地点</a:t>
            </a:r>
            <a:r>
              <a:rPr lang="en-US" altLang="zh-CN" sz="4000">
                <a:ea typeface="SimSun" pitchFamily="2" charset="-122"/>
              </a:rPr>
              <a:t>(-394 </a:t>
            </a:r>
            <a:r>
              <a:rPr lang="zh-CN" altLang="en-US" sz="4000">
                <a:ea typeface="SimSun" pitchFamily="2" charset="-122"/>
              </a:rPr>
              <a:t>公尺 </a:t>
            </a:r>
            <a:r>
              <a:rPr lang="en-US" altLang="zh-TW" sz="4000">
                <a:ea typeface="SimSun" pitchFamily="2" charset="-122"/>
              </a:rPr>
              <a:t>)</a:t>
            </a:r>
            <a:r>
              <a:rPr lang="zh-CN" altLang="en-US" sz="4000">
                <a:ea typeface="SimSun" pitchFamily="2" charset="-122"/>
              </a:rPr>
              <a:t>。</a:t>
            </a:r>
            <a:r>
              <a:rPr lang="zh-TW" altLang="en-US">
                <a:ea typeface="新細明體" pitchFamily="-84" charset="-120"/>
              </a:rPr>
              <a:t> </a:t>
            </a:r>
            <a:endParaRPr lang="en-US" altLang="zh-TW">
              <a:ea typeface="新細明體" pitchFamily="-84" charset="-120"/>
            </a:endParaRPr>
          </a:p>
        </p:txBody>
      </p:sp>
      <p:pic>
        <p:nvPicPr>
          <p:cNvPr id="53250" name="Picture 4" descr="N&amp;Ssectionsofdea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5334000" y="2565400"/>
            <a:ext cx="3810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每一年平均雨量约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3-4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英吋</a:t>
            </a:r>
            <a:r>
              <a:rPr lang="en-US" altLang="zh-TW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,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现在分为三 个部分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从公元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世纪最高的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20 m,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自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1975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下降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約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12 m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。</a:t>
            </a:r>
            <a:b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</a:b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以色列由钾造成肥料 每年收益十亿美元</a:t>
            </a:r>
            <a:endParaRPr lang="zh-TW" alt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4" descr="essenebaptistry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4488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8229600" cy="715963"/>
          </a:xfrm>
          <a:solidFill>
            <a:srgbClr val="0033CC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>
                <a:ea typeface="新細明體" charset="0"/>
                <a:cs typeface="新細明體" charset="0"/>
              </a:rPr>
              <a:t>苦修派的信徒与约翰和耶稣</a:t>
            </a:r>
            <a:endParaRPr lang="en-US" altLang="zh-CN" sz="4800">
              <a:ea typeface="新細明體" charset="0"/>
              <a:cs typeface="新細明體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4572000" y="2060575"/>
            <a:ext cx="4876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批评圣殿的领袖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反对的圣殿税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禁止离婚与再婚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属灵的献祭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将神的子民看作属灵的圣殿</a:t>
            </a:r>
            <a:endParaRPr lang="en-US" altLang="zh-CN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41320" name="WordArt 8"/>
          <p:cNvSpPr>
            <a:spLocks noChangeArrowheads="1" noChangeShapeType="1" noTextEdit="1"/>
          </p:cNvSpPr>
          <p:nvPr/>
        </p:nvSpPr>
        <p:spPr bwMode="auto">
          <a:xfrm>
            <a:off x="468313" y="1196975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2">
                      <a:alpha val="79999"/>
                    </a:schemeClr>
                  </a:outerShdw>
                </a:effectLst>
                <a:latin typeface="Impact"/>
              </a:rPr>
              <a:t>Essenes &amp; John</a:t>
            </a:r>
          </a:p>
        </p:txBody>
      </p:sp>
      <p:sp>
        <p:nvSpPr>
          <p:cNvPr id="141321" name="WordArt 9"/>
          <p:cNvSpPr>
            <a:spLocks noChangeArrowheads="1" noChangeShapeType="1" noTextEdit="1"/>
          </p:cNvSpPr>
          <p:nvPr/>
        </p:nvSpPr>
        <p:spPr bwMode="auto">
          <a:xfrm>
            <a:off x="5003800" y="1125538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2">
                      <a:alpha val="79999"/>
                    </a:schemeClr>
                  </a:outerShdw>
                </a:effectLst>
                <a:latin typeface="Impact"/>
              </a:rPr>
              <a:t>Essenes &amp; Jesus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20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184</a:t>
            </a: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0" y="2060575"/>
            <a:ext cx="4495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以赛亚的呼吁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40:3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称为悔改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&amp; 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洗礼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上帝被期望的临近王国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水、圣灵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,  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火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奇妙的饮食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批评的宗教领袖</a:t>
            </a:r>
            <a:endParaRPr lang="en-US" altLang="zh-CN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0" grpId="0" animBg="1"/>
      <p:bldP spid="141321" grpId="0" animBg="1"/>
      <p:bldP spid="141323" grpId="0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4843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-84" charset="-120"/>
              </a:rPr>
              <a:t>Black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TW" altLang="en-US">
              <a:ea typeface="新細明體" pitchFamily="-84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3600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2036809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vineya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0638"/>
            <a:ext cx="108966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5445125"/>
            <a:ext cx="8229600" cy="808038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ea typeface="SimSun" charset="0"/>
                <a:cs typeface="SimSun" charset="0"/>
              </a:rPr>
              <a:t>从新鲜水源绿洲旁所</a:t>
            </a:r>
            <a:r>
              <a:rPr lang="zh-TW" altLang="en-US" sz="4000">
                <a:ea typeface="SimSun" charset="0"/>
                <a:cs typeface="SimSun" charset="0"/>
              </a:rPr>
              <a:t>栽</a:t>
            </a:r>
            <a:r>
              <a:rPr lang="zh-CN" altLang="en-US" sz="4000">
                <a:ea typeface="SimSun" charset="0"/>
                <a:cs typeface="SimSun" charset="0"/>
              </a:rPr>
              <a:t>种的农作物</a:t>
            </a:r>
            <a:endParaRPr lang="zh-TW" altLang="en-US" sz="4000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zh-TW" altLang="en-US" sz="36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pic>
        <p:nvPicPr>
          <p:cNvPr id="57346" name="Picture 3" descr="Dead 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76400"/>
            <a:ext cx="70961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4" descr="Dead S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7" name="Rectangle 5"/>
          <p:cNvSpPr>
            <a:spLocks noRot="1" noChangeArrowheads="1"/>
          </p:cNvSpPr>
          <p:nvPr/>
        </p:nvSpPr>
        <p:spPr bwMode="auto">
          <a:xfrm>
            <a:off x="5486400" y="808038"/>
            <a:ext cx="39624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4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The Salt Sea</a:t>
            </a:r>
          </a:p>
        </p:txBody>
      </p:sp>
      <p:pic>
        <p:nvPicPr>
          <p:cNvPr id="320518" name="Picture 6" descr="En Ge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9" name="Picture 7" descr="nah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0"/>
            <a:ext cx="49736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038600" cy="71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ea typeface="新細明體" charset="0"/>
                <a:cs typeface="新細明體" charset="0"/>
              </a:rPr>
              <a:t>En Gedi</a:t>
            </a:r>
            <a:br>
              <a:rPr lang="en-US" altLang="zh-TW">
                <a:ea typeface="新細明體" charset="0"/>
                <a:cs typeface="新細明體" charset="0"/>
              </a:rPr>
            </a:br>
            <a:r>
              <a:rPr lang="zh-CN" altLang="en-US">
                <a:ea typeface="SimSun" charset="0"/>
                <a:cs typeface="SimSun" charset="0"/>
              </a:rPr>
              <a:t>安基地</a:t>
            </a:r>
            <a:endParaRPr lang="zh-TW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/>
    </p:bldLst>
  </p:timing>
</p:sld>
</file>

<file path=ppt/theme/theme1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2004:Templates:Presentations:Designs:Blank Presentation</Template>
  <TotalTime>3271</TotalTime>
  <Words>2360</Words>
  <Application>Microsoft Macintosh PowerPoint</Application>
  <PresentationFormat>On-screen Show (4:3)</PresentationFormat>
  <Paragraphs>407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72</vt:i4>
      </vt:variant>
    </vt:vector>
  </HeadingPairs>
  <TitlesOfParts>
    <vt:vector size="92" baseType="lpstr">
      <vt:lpstr>ＭＳ Ｐゴシック</vt:lpstr>
      <vt:lpstr>Osaka</vt:lpstr>
      <vt:lpstr>新細明體</vt:lpstr>
      <vt:lpstr>SimHei</vt:lpstr>
      <vt:lpstr>SimSun</vt:lpstr>
      <vt:lpstr>Times</vt:lpstr>
      <vt:lpstr>ヒラギノ角ゴ ProN W3</vt:lpstr>
      <vt:lpstr>Arial</vt:lpstr>
      <vt:lpstr>Arial</vt:lpstr>
      <vt:lpstr>Book Antiqua</vt:lpstr>
      <vt:lpstr>Garamond</vt:lpstr>
      <vt:lpstr>Impact</vt:lpstr>
      <vt:lpstr>Times New Roman</vt:lpstr>
      <vt:lpstr>Wingdings</vt:lpstr>
      <vt:lpstr>14 Literary 2 - Dead Sea Scrolls</vt:lpstr>
      <vt:lpstr>Blank Presentation</vt:lpstr>
      <vt:lpstr>Default Design</vt:lpstr>
      <vt:lpstr>21_Default Design</vt:lpstr>
      <vt:lpstr>2_Blank Presentation</vt:lpstr>
      <vt:lpstr>3_Blank Presentation</vt:lpstr>
      <vt:lpstr>死海古卷</vt:lpstr>
      <vt:lpstr>死海的位置</vt:lpstr>
      <vt:lpstr>南北的高度分隔</vt:lpstr>
      <vt:lpstr>耶稣受洗之地</vt:lpstr>
      <vt:lpstr>约旦纵谷</vt:lpstr>
      <vt:lpstr>从高地观看</vt:lpstr>
      <vt:lpstr>在地球上最低的地点(-394 公尺 )。 </vt:lpstr>
      <vt:lpstr>从新鲜水源绿洲旁所栽种的农作物</vt:lpstr>
      <vt:lpstr>En Gedi 安基地</vt:lpstr>
      <vt:lpstr>盐海的渡假胜地?</vt:lpstr>
      <vt:lpstr>在地球上含盐最高之地</vt:lpstr>
      <vt:lpstr>我也很享受!</vt:lpstr>
      <vt:lpstr>死海泥浆</vt:lpstr>
      <vt:lpstr>Rick, Randall, Tim 雷克，琅迪，丁丁</vt:lpstr>
      <vt:lpstr>有一些麻麻的感觉，但对皮肤很好!</vt:lpstr>
      <vt:lpstr>非常的愉快?</vt:lpstr>
      <vt:lpstr>死海纸卷的历史</vt:lpstr>
      <vt:lpstr>死海纸卷的历史</vt:lpstr>
      <vt:lpstr>Tough Work!</vt:lpstr>
      <vt:lpstr>Near Impossible Work</vt:lpstr>
      <vt:lpstr>纸卷的鑑定</vt:lpstr>
      <vt:lpstr>Strugnells之 團隊</vt:lpstr>
      <vt:lpstr>曾經是如此慢長的工作...</vt:lpstr>
      <vt:lpstr>Hershel Shanks在酒吧中的報怨?</vt:lpstr>
      <vt:lpstr>什麼事發生在Strugnell身上呢?</vt:lpstr>
      <vt:lpstr>福音派DSS 学者</vt:lpstr>
      <vt:lpstr>MMT</vt:lpstr>
      <vt:lpstr>重印Shank之有爭議性的</vt:lpstr>
      <vt:lpstr>Qumran 废墟</vt:lpstr>
      <vt:lpstr>Qumran 小区的公共地图</vt:lpstr>
      <vt:lpstr>在Qumran发现的</vt:lpstr>
      <vt:lpstr>Qumran 的小区</vt:lpstr>
      <vt:lpstr>誰是苦修派的信徒呢?</vt:lpstr>
      <vt:lpstr>誰是苦修派信徒?</vt:lpstr>
      <vt:lpstr>誰是苦修派信徒?</vt:lpstr>
      <vt:lpstr>为什么苦修信徒派形成了?</vt:lpstr>
      <vt:lpstr>彼得与腐败的祭司在作战, 但那苦修派的信徒呢...?</vt:lpstr>
      <vt:lpstr>苦修派的信徒們选择退隐...</vt:lpstr>
      <vt:lpstr>为什么苦修派的信徒會形成呢?</vt:lpstr>
      <vt:lpstr>居住在Qumran的其它看法</vt:lpstr>
      <vt:lpstr>Debate Continues: Others Doubt the Essene Theory</vt:lpstr>
      <vt:lpstr>什麼樣的紙卷被發現了呢?</vt:lpstr>
      <vt:lpstr>铜纸卷</vt:lpstr>
      <vt:lpstr>What Scrolls were Found? 什麼樣的紙卷被發現了呢?</vt:lpstr>
      <vt:lpstr>許多紙卷缺少的部份</vt:lpstr>
      <vt:lpstr>但许多是清楚地可以閱读的!</vt:lpstr>
      <vt:lpstr>纸卷的内容</vt:lpstr>
      <vt:lpstr>书卷的内容</vt:lpstr>
      <vt:lpstr>书卷的内容</vt:lpstr>
      <vt:lpstr>伪经</vt:lpstr>
      <vt:lpstr>伪经 </vt:lpstr>
      <vt:lpstr>伪经</vt:lpstr>
      <vt:lpstr>伪经</vt:lpstr>
      <vt:lpstr>Is Jesus in the DSS?</vt:lpstr>
      <vt:lpstr>4號洞穴帶來許多的書卷</vt:lpstr>
      <vt:lpstr>DSS 的重要性</vt:lpstr>
      <vt:lpstr>耶稣与传统</vt:lpstr>
      <vt:lpstr>DSS 的重要性</vt:lpstr>
      <vt:lpstr>DSS 的重要性</vt:lpstr>
      <vt:lpstr>DSS 的重要性</vt:lpstr>
      <vt:lpstr>圣殿的书</vt:lpstr>
      <vt:lpstr>DSS 的重要性</vt:lpstr>
      <vt:lpstr>DSS 的重要性</vt:lpstr>
      <vt:lpstr>保罗对比律法主义 </vt:lpstr>
      <vt:lpstr>保罗对比律法主义 </vt:lpstr>
      <vt:lpstr> 约翰是在哪里长大?</vt:lpstr>
      <vt:lpstr>施洗约翰</vt:lpstr>
      <vt:lpstr>苦修派信徒爱上帝的话语</vt:lpstr>
      <vt:lpstr> 施洗约翰</vt:lpstr>
      <vt:lpstr>苦修派的信徒与约翰和耶稣</vt:lpstr>
      <vt:lpstr>Black</vt:lpstr>
      <vt:lpstr>旧约全书背景链接地址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Rick Griffith</cp:lastModifiedBy>
  <cp:revision>461</cp:revision>
  <dcterms:created xsi:type="dcterms:W3CDTF">2003-04-27T23:31:54Z</dcterms:created>
  <dcterms:modified xsi:type="dcterms:W3CDTF">2026-05-28T20:20:01Z</dcterms:modified>
</cp:coreProperties>
</file>