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5" r:id="rId3"/>
    <p:sldMasterId id="2147483704" r:id="rId4"/>
    <p:sldMasterId id="2147483768" r:id="rId5"/>
    <p:sldMasterId id="2147483780" r:id="rId6"/>
    <p:sldMasterId id="2147483782" r:id="rId7"/>
    <p:sldMasterId id="2147483795" r:id="rId8"/>
    <p:sldMasterId id="2147483807" r:id="rId9"/>
    <p:sldMasterId id="2147483819" r:id="rId10"/>
    <p:sldMasterId id="2147483831" r:id="rId11"/>
    <p:sldMasterId id="2147484390" r:id="rId12"/>
    <p:sldMasterId id="2147484402" r:id="rId13"/>
  </p:sldMasterIdLst>
  <p:notesMasterIdLst>
    <p:notesMasterId r:id="rId92"/>
  </p:notesMasterIdLst>
  <p:handoutMasterIdLst>
    <p:handoutMasterId r:id="rId93"/>
  </p:handoutMasterIdLst>
  <p:sldIdLst>
    <p:sldId id="353" r:id="rId14"/>
    <p:sldId id="345" r:id="rId15"/>
    <p:sldId id="282" r:id="rId16"/>
    <p:sldId id="333" r:id="rId17"/>
    <p:sldId id="261" r:id="rId18"/>
    <p:sldId id="259" r:id="rId19"/>
    <p:sldId id="306" r:id="rId20"/>
    <p:sldId id="360" r:id="rId21"/>
    <p:sldId id="361" r:id="rId22"/>
    <p:sldId id="362" r:id="rId23"/>
    <p:sldId id="359" r:id="rId24"/>
    <p:sldId id="358" r:id="rId25"/>
    <p:sldId id="258" r:id="rId26"/>
    <p:sldId id="263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283" r:id="rId38"/>
    <p:sldId id="284" r:id="rId39"/>
    <p:sldId id="285" r:id="rId40"/>
    <p:sldId id="286" r:id="rId41"/>
    <p:sldId id="287" r:id="rId42"/>
    <p:sldId id="288" r:id="rId43"/>
    <p:sldId id="324" r:id="rId44"/>
    <p:sldId id="363" r:id="rId45"/>
    <p:sldId id="325" r:id="rId46"/>
    <p:sldId id="329" r:id="rId47"/>
    <p:sldId id="339" r:id="rId48"/>
    <p:sldId id="326" r:id="rId49"/>
    <p:sldId id="335" r:id="rId50"/>
    <p:sldId id="336" r:id="rId51"/>
    <p:sldId id="331" r:id="rId52"/>
    <p:sldId id="300" r:id="rId53"/>
    <p:sldId id="301" r:id="rId54"/>
    <p:sldId id="302" r:id="rId55"/>
    <p:sldId id="303" r:id="rId56"/>
    <p:sldId id="304" r:id="rId57"/>
    <p:sldId id="305" r:id="rId58"/>
    <p:sldId id="266" r:id="rId59"/>
    <p:sldId id="267" r:id="rId60"/>
    <p:sldId id="351" r:id="rId61"/>
    <p:sldId id="269" r:id="rId62"/>
    <p:sldId id="352" r:id="rId63"/>
    <p:sldId id="270" r:id="rId64"/>
    <p:sldId id="271" r:id="rId65"/>
    <p:sldId id="368" r:id="rId66"/>
    <p:sldId id="272" r:id="rId67"/>
    <p:sldId id="273" r:id="rId68"/>
    <p:sldId id="274" r:id="rId69"/>
    <p:sldId id="278" r:id="rId70"/>
    <p:sldId id="275" r:id="rId71"/>
    <p:sldId id="276" r:id="rId72"/>
    <p:sldId id="279" r:id="rId73"/>
    <p:sldId id="280" r:id="rId74"/>
    <p:sldId id="365" r:id="rId75"/>
    <p:sldId id="341" r:id="rId76"/>
    <p:sldId id="342" r:id="rId77"/>
    <p:sldId id="308" r:id="rId78"/>
    <p:sldId id="354" r:id="rId79"/>
    <p:sldId id="355" r:id="rId80"/>
    <p:sldId id="356" r:id="rId81"/>
    <p:sldId id="357" r:id="rId82"/>
    <p:sldId id="323" r:id="rId83"/>
    <p:sldId id="340" r:id="rId84"/>
    <p:sldId id="337" r:id="rId85"/>
    <p:sldId id="338" r:id="rId86"/>
    <p:sldId id="309" r:id="rId87"/>
    <p:sldId id="310" r:id="rId88"/>
    <p:sldId id="311" r:id="rId89"/>
    <p:sldId id="281" r:id="rId90"/>
    <p:sldId id="367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0000"/>
    <a:srgbClr val="008000"/>
    <a:srgbClr val="CC3399"/>
    <a:srgbClr val="660066"/>
    <a:srgbClr val="CCFFFF"/>
    <a:srgbClr val="FFFFFF"/>
    <a:srgbClr val="99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/>
    <p:restoredTop sz="94670"/>
  </p:normalViewPr>
  <p:slideViewPr>
    <p:cSldViewPr>
      <p:cViewPr varScale="1">
        <p:scale>
          <a:sx n="89" d="100"/>
          <a:sy n="89" d="100"/>
        </p:scale>
        <p:origin x="176" y="1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7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viewProps" Target="viewProps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201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1C14693-B9DA-40F9-82D8-DA06FBEF0C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91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53BBD18-72B0-4EF9-B5E6-5AF9290C6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21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56E370B-1B0D-47E3-A975-50B32B8A3CD1}" type="slidenum">
              <a:rPr lang="en-US" altLang="en-US" sz="1200" b="0">
                <a:solidFill>
                  <a:srgbClr val="000000"/>
                </a:solidFill>
              </a:rPr>
              <a:pPr/>
              <a:t>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4F21A4A-46B1-41ED-8EE9-DB00FC2AF2DB}" type="slidenum">
              <a:rPr lang="en-US" altLang="en-US" sz="1200" b="0">
                <a:solidFill>
                  <a:srgbClr val="000000"/>
                </a:solidFill>
                <a:latin typeface="Comic Sans MS" pitchFamily="66" charset="0"/>
              </a:rPr>
              <a:pPr/>
              <a:t>11</a:t>
            </a:fld>
            <a:endParaRPr lang="en-US" altLang="en-US" sz="12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25A0A278-E609-4FC5-BCB5-BDF0C010D515}" type="slidenum">
              <a:rPr lang="en-US" altLang="en-US"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12</a:t>
            </a:fld>
            <a:endParaRPr lang="en-US" altLang="en-US" sz="12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7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/>
            <a:fld id="{6A702FB1-9797-430D-AA21-27AE87071C1D}" type="slidenum">
              <a:rPr lang="en-US" altLang="en-US" sz="1200" b="0">
                <a:solidFill>
                  <a:srgbClr val="000000"/>
                </a:solidFill>
                <a:latin typeface="Times" charset="0"/>
                <a:cs typeface="Arial" pitchFamily="34" charset="0"/>
              </a:rPr>
              <a:pPr algn="r"/>
              <a:t>12</a:t>
            </a:fld>
            <a:endParaRPr lang="en-US" altLang="en-US" sz="1200" b="0">
              <a:solidFill>
                <a:srgbClr val="000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02EABC6-9C35-442D-94D3-6DE401C3ED7E}" type="slidenum">
              <a:rPr lang="en-US" altLang="en-US" sz="1200" b="0"/>
              <a:pPr/>
              <a:t>13</a:t>
            </a:fld>
            <a:endParaRPr lang="en-US" altLang="en-US" sz="1200" b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1FCC07C-7C9B-43DB-9826-2F608794D250}" type="slidenum">
              <a:rPr lang="en-US" altLang="en-US" sz="1200" b="0"/>
              <a:pPr/>
              <a:t>14</a:t>
            </a:fld>
            <a:endParaRPr lang="en-US" altLang="en-US" sz="1200" b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431E6B9-CE8B-4F86-AE46-695604FE129C}" type="slidenum">
              <a:rPr lang="en-US" altLang="en-US" sz="1200" b="0"/>
              <a:pPr/>
              <a:t>15</a:t>
            </a:fld>
            <a:endParaRPr lang="en-US" altLang="en-US" sz="1200" b="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F508440-56F3-4174-8AE0-678D46D9FE3D}" type="slidenum">
              <a:rPr lang="en-US" altLang="en-US" sz="1200" b="0"/>
              <a:pPr/>
              <a:t>16</a:t>
            </a:fld>
            <a:endParaRPr lang="en-US" altLang="en-US" sz="1200" b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0E0FAF2-3235-4EF3-9AD9-D9A3AAE7B4C1}" type="slidenum">
              <a:rPr lang="en-US" altLang="en-US" sz="1200" b="0"/>
              <a:pPr/>
              <a:t>17</a:t>
            </a:fld>
            <a:endParaRPr lang="en-US" altLang="en-US" sz="1200" b="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AC90C4D-626B-44A4-A0EC-730C9977B867}" type="slidenum">
              <a:rPr lang="en-US" altLang="en-US" sz="1200" b="0"/>
              <a:pPr/>
              <a:t>18</a:t>
            </a:fld>
            <a:endParaRPr lang="en-US" altLang="en-US" sz="1200" b="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D7F96A2-F4A9-45D8-93F8-EE6F3B311C16}" type="slidenum">
              <a:rPr lang="en-US" altLang="en-US" sz="1200" b="0"/>
              <a:pPr/>
              <a:t>19</a:t>
            </a:fld>
            <a:endParaRPr lang="en-US" altLang="en-US" sz="1200" b="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B7D644F-C62B-4F60-80B7-49C89434FE59}" type="slidenum">
              <a:rPr lang="en-US" altLang="en-US" sz="1200" b="0"/>
              <a:pPr/>
              <a:t>20</a:t>
            </a:fld>
            <a:endParaRPr lang="en-US" altLang="en-US" sz="1200" b="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61BA6FE-36D3-4240-B1ED-0B0D5FD7BD88}" type="slidenum">
              <a:rPr lang="en-US" altLang="en-US" sz="1200" b="0"/>
              <a:pPr/>
              <a:t>3</a:t>
            </a:fld>
            <a:endParaRPr lang="en-US" altLang="en-US" sz="1200" b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4772291-B63A-43A4-9D27-46C81732C739}" type="slidenum">
              <a:rPr lang="en-US" altLang="en-US" sz="1200" b="0"/>
              <a:pPr/>
              <a:t>21</a:t>
            </a:fld>
            <a:endParaRPr lang="en-US" altLang="en-US" sz="1200" b="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453ADD2-9376-4FF5-9706-8B80CBE96C94}" type="slidenum">
              <a:rPr lang="en-US" altLang="en-US" sz="1200" b="0"/>
              <a:pPr/>
              <a:t>22</a:t>
            </a:fld>
            <a:endParaRPr lang="en-US" altLang="en-US" sz="1200" b="0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8F40173-5B4A-49FC-9855-214B25BCB971}" type="slidenum">
              <a:rPr lang="en-US" altLang="en-US" sz="1200" b="0"/>
              <a:pPr/>
              <a:t>23</a:t>
            </a:fld>
            <a:endParaRPr lang="en-US" altLang="en-US" sz="1200" b="0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C0472F5-DA93-4077-96B3-E51A37258B05}" type="slidenum">
              <a:rPr lang="en-US" altLang="en-US" sz="1200" b="0"/>
              <a:pPr/>
              <a:t>24</a:t>
            </a:fld>
            <a:endParaRPr lang="en-US" altLang="en-US" sz="1200" b="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CAE4E8B-1157-483F-A5D6-314F24246752}" type="slidenum">
              <a:rPr lang="en-US" altLang="en-US" sz="1200" b="0"/>
              <a:pPr/>
              <a:t>25</a:t>
            </a:fld>
            <a:endParaRPr lang="en-US" altLang="en-US" sz="1200" b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62000"/>
            <a:ext cx="4572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AC5AD95-5E98-40A6-8208-48E4A1C87F44}" type="slidenum">
              <a:rPr lang="en-US" altLang="en-US" sz="1200" b="0"/>
              <a:pPr/>
              <a:t>26</a:t>
            </a:fld>
            <a:endParaRPr lang="en-US" altLang="en-US" sz="1200" b="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71C4857-28B2-41C2-865E-A10C7BF29D07}" type="slidenum">
              <a:rPr lang="en-US" altLang="en-US" sz="1200" b="0"/>
              <a:pPr/>
              <a:t>27</a:t>
            </a:fld>
            <a:endParaRPr lang="en-US" altLang="en-US" sz="1200" b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181F696-A212-4D52-8F3A-E018E614B961}" type="slidenum">
              <a:rPr lang="en-US" altLang="en-US" sz="1200" b="0"/>
              <a:pPr/>
              <a:t>28</a:t>
            </a:fld>
            <a:endParaRPr lang="en-US" altLang="en-US" sz="1200" b="0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B7B80B1-B656-41EE-A787-087486D95F2D}" type="slidenum">
              <a:rPr lang="en-US" altLang="en-US" sz="1200" b="0"/>
              <a:pPr/>
              <a:t>29</a:t>
            </a:fld>
            <a:endParaRPr lang="en-US" altLang="en-US" sz="1200" b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D95C690-6D3A-4BC5-9791-C02DB5103CF5}" type="slidenum">
              <a:rPr lang="en-US" altLang="en-US" sz="1200" b="0"/>
              <a:pPr/>
              <a:t>30</a:t>
            </a:fld>
            <a:endParaRPr lang="en-US" altLang="en-US" sz="1200" b="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01AC1569-5F6A-403D-9734-566D97E13F35}" type="slidenum">
              <a:rPr lang="en-US" altLang="en-US" sz="1200" b="0"/>
              <a:pPr/>
              <a:t>4</a:t>
            </a:fld>
            <a:endParaRPr lang="en-US" altLang="en-US" sz="1200" b="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29E5B59D-789B-4DA8-B6DD-636B596C4A31}" type="slidenum">
              <a:rPr lang="en-US" altLang="en-US" sz="1200" b="0"/>
              <a:pPr/>
              <a:t>31</a:t>
            </a:fld>
            <a:endParaRPr lang="en-US" altLang="en-US" sz="1200" b="0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100EE90-5020-475B-8636-FA42DFDC6F7D}" type="slidenum">
              <a:rPr lang="en-US" altLang="en-US" sz="1200" b="0">
                <a:solidFill>
                  <a:srgbClr val="000000"/>
                </a:solidFill>
              </a:rPr>
              <a:pPr/>
              <a:t>32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E6DC87C-F630-45AF-93C0-0FA5CE864299}" type="slidenum">
              <a:rPr lang="en-US" altLang="en-US" sz="1200" b="0"/>
              <a:pPr/>
              <a:t>33</a:t>
            </a:fld>
            <a:endParaRPr lang="en-US" altLang="en-US" sz="1200" b="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C6E74F48-3411-4F37-A46E-EC530C2334CC}" type="slidenum">
              <a:rPr lang="en-US" altLang="en-US" sz="1200" b="0"/>
              <a:pPr/>
              <a:t>34</a:t>
            </a:fld>
            <a:endParaRPr lang="en-US" altLang="en-US" sz="1200" b="0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EC8277B-EECA-4291-A16C-797960F3F6D3}" type="slidenum">
              <a:rPr lang="en-US" altLang="en-US" sz="1200" b="0"/>
              <a:pPr/>
              <a:t>35</a:t>
            </a:fld>
            <a:endParaRPr lang="en-US" altLang="en-US" sz="1200" b="0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5CA92F17-2BD4-4494-B73E-0476A7C1AFD3}" type="slidenum">
              <a:rPr lang="en-US" altLang="en-US" sz="1200" b="0"/>
              <a:pPr/>
              <a:t>36</a:t>
            </a:fld>
            <a:endParaRPr lang="en-US" altLang="en-US" sz="1200" b="0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2383697-468E-4B2F-974A-C374CC9BC3D7}" type="slidenum">
              <a:rPr lang="en-US" altLang="en-US" sz="1200" b="0"/>
              <a:pPr/>
              <a:t>37</a:t>
            </a:fld>
            <a:endParaRPr lang="en-US" altLang="en-US" sz="1200" b="0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E66179C6-013F-4270-8924-75C9EAB09395}" type="slidenum">
              <a:rPr lang="en-US" altLang="en-US" sz="1200" b="0"/>
              <a:pPr/>
              <a:t>39</a:t>
            </a:fld>
            <a:endParaRPr lang="en-US" altLang="en-US" sz="1200" b="0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A4742708-A3C5-4F96-AB6E-64B583AD9E00}" type="slidenum">
              <a:rPr lang="en-US" altLang="en-US" sz="1200" b="0"/>
              <a:pPr/>
              <a:t>47</a:t>
            </a:fld>
            <a:endParaRPr lang="en-US" altLang="en-US" sz="1200" b="0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DB73D15-D6E7-4902-9735-11A451B2290F}" type="slidenum">
              <a:rPr lang="en-US" altLang="en-US" sz="1200" b="0"/>
              <a:pPr/>
              <a:t>48</a:t>
            </a:fld>
            <a:endParaRPr lang="en-US" altLang="en-US" sz="1200" b="0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33CD3534-73EE-4DEA-90F0-333245D3E347}" type="slidenum">
              <a:rPr lang="en-US" altLang="en-US" sz="1200" b="0"/>
              <a:pPr/>
              <a:t>5</a:t>
            </a:fld>
            <a:endParaRPr lang="en-US" altLang="en-US" sz="1200" b="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49743DAB-C939-4AB5-AA2D-C95F753919E4}" type="slidenum">
              <a:rPr lang="en-US" altLang="en-US" sz="1200" b="0"/>
              <a:pPr/>
              <a:t>49</a:t>
            </a:fld>
            <a:endParaRPr lang="en-US" altLang="en-US" sz="1200" b="0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95D26D9-C73A-4B16-B0C9-BAFE9C130BB4}" type="slidenum">
              <a:rPr lang="en-US" altLang="en-US" sz="1200" b="0">
                <a:solidFill>
                  <a:srgbClr val="000000"/>
                </a:solidFill>
                <a:latin typeface="Tahoma" pitchFamily="34" charset="0"/>
              </a:rPr>
              <a:pPr/>
              <a:t>50</a:t>
            </a:fld>
            <a:endParaRPr lang="en-US" altLang="en-US" sz="1200" b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F173CE64-D0D6-4263-B386-EB3923B71BB0}" type="slidenum">
              <a:rPr lang="en-US" altLang="en-US" sz="1200" b="0"/>
              <a:pPr/>
              <a:t>51</a:t>
            </a:fld>
            <a:endParaRPr lang="en-US" altLang="en-US" sz="1200" b="0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1846F034-57E3-4B1B-A5F0-FBF56DB6695B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18B29-AA2D-4ADB-AB9F-E22238F57A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054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FD9A5DB-169C-45E6-85EF-B278B2758AA5}" type="slidenum">
              <a:rPr lang="en-US" altLang="en-US" sz="1200" b="0"/>
              <a:pPr/>
              <a:t>54</a:t>
            </a:fld>
            <a:endParaRPr lang="en-US" altLang="en-US" sz="1200" b="0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DC8ADD1E-930B-42CF-815C-670CB7BE227A}" type="slidenum">
              <a:rPr lang="en-US" altLang="en-US" sz="1200" b="0"/>
              <a:pPr/>
              <a:t>55</a:t>
            </a:fld>
            <a:endParaRPr lang="en-US" altLang="en-US" sz="1200" b="0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A22DECF-0565-4644-8701-F7E1988EC600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BB3D04EA-1208-405E-8E95-59E421BD382A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1E3C8C7-20F2-41E3-9AD7-E208A05F1A2C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6FA0F17F-4FC7-4100-B05D-0ACAD6F51A0E}" type="slidenum">
              <a:rPr lang="en-US" altLang="en-US" sz="1200" b="0"/>
              <a:pPr/>
              <a:t>6</a:t>
            </a:fld>
            <a:endParaRPr lang="en-US" altLang="en-US" sz="1200" b="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7F681BF8-7DBF-4AE0-9D54-4FEB2E51BED1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863BF7CA-EED9-40C0-B2A0-59F7A5FC7F95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ＭＳ Ｐゴシック" charset="0"/>
                <a:cs typeface="+mn-cs"/>
              </a:rPr>
              <a:t>Why the Exile?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1C53567-B31C-4402-86CA-D49CA1A4400E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66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26EBE570-C11F-4DE2-90B5-1CA8651BE257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E1F41CE5-59F0-44F5-9C66-720F383E2747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68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95157345-5DEE-478D-8478-E52848FCD70E}" type="slidenum">
              <a:rPr lang="en-US" altLang="en-US" sz="1200" b="0">
                <a:solidFill>
                  <a:srgbClr val="000000"/>
                </a:solidFill>
              </a:rPr>
              <a:pPr eaLnBrk="1" hangingPunct="1"/>
              <a:t>69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fld id="{94BCFC4F-D48F-4D30-8130-0DABF3F6AF04}" type="slidenum">
              <a:rPr lang="en-US" altLang="en-US" sz="1200" b="0"/>
              <a:pPr/>
              <a:t>7</a:t>
            </a:fld>
            <a:endParaRPr lang="en-US" altLang="en-US" sz="1200" b="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04C61390-4BE9-44A7-95F9-811DECD02A56}" type="slidenum">
              <a:rPr lang="en-US" altLang="en-US"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8</a:t>
            </a:fld>
            <a:endParaRPr lang="en-US" altLang="en-US" sz="12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6DFE8DD7-4964-44AA-B413-4A739F48EE99}" type="slidenum">
              <a:rPr lang="en-US" altLang="en-US" sz="1200" b="0">
                <a:solidFill>
                  <a:srgbClr val="000000"/>
                </a:solidFill>
                <a:latin typeface="Times" charset="0"/>
                <a:cs typeface="Arial" pitchFamily="34" charset="0"/>
              </a:rPr>
              <a:pPr eaLnBrk="1" hangingPunct="1"/>
              <a:t>9</a:t>
            </a:fld>
            <a:endParaRPr lang="en-US" altLang="en-US" sz="1200" b="0">
              <a:solidFill>
                <a:srgbClr val="000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1B508F0B-71E4-478E-8E4E-E925F94B0E23}" type="slidenum">
              <a:rPr lang="en-US" altLang="en-US" sz="1200" b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/>
              <a:t>10</a:t>
            </a:fld>
            <a:endParaRPr lang="en-US" altLang="en-US" sz="12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F2042-2FF1-4E58-9951-17BE091BD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519DB-8607-46E1-90B0-71187C5F2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2672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ECF44D1-CE55-492D-9040-03E2EC6BAD5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2393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6750B3C-A178-47DB-94A3-53FBFFBBF03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4568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1AB3FA8B-0932-4EE2-88CF-F49C74B19C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50504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25E1D267-C2A9-4B46-BF7D-DBF59684C4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91917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8E64EA4E-8451-455D-BB1E-78D5AFA36C0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56980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41673862-2730-4716-908B-A48E30F6CA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77161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B9C3984-1817-4D53-BD5B-075BC4DBE2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02790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376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84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6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AC8D2-0F8B-44B0-BFFB-5C49773EC8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0252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04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296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33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69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44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542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952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574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1766D6-EBFF-4B10-8B5D-B3DB1B436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079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7CB8-5EB3-47EB-A0F5-D110428FB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64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EE485-0226-4204-95E8-D5C177C69F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2373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2F101-2B09-49B0-83F6-261CDCC21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958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D86D-FE55-4A40-A882-5363F472D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741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D9A21-643B-461B-B5BD-90D90B8DA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073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B0D1E-F52E-4589-BB49-CC0A9C46A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601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761B-A2CC-4B48-B8EC-304A5EF7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639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5963-1E30-4B9F-8BD1-07007C9FF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442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9775-3BCB-4A03-A04B-479A32AA3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43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1BC6-343F-4D09-80FC-BDA80D6F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673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17382-CEB8-4678-93AA-FC36E3A6A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44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F1689-8B0C-47E5-9CDB-EE3900D92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9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F8AB5-1951-4732-9C81-AC85F3ADB4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046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F8D5-3F3C-4541-BC9A-20E44567E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214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0E625-CEF4-4A8A-8D18-C93D50139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95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0392-A6B3-4522-A8CA-D29E18F52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90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E0E23-2284-47E0-8080-EE8FA4D34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503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79F22-2CF7-4411-B219-270453E98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8239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5A590-FE9F-4686-A626-D9A8972AA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028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E3F76-C0AC-4DF8-9298-5D42FC7F29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912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68E2F-95A0-40E1-BB6B-A25E3A29B7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361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D786B-D783-45E6-AB9F-F0CF2BACB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66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903F3-89B8-4524-A3CD-893A0FEDD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005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10C17-C809-4763-8C38-A1562BF48F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1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EE202-D621-4DD9-9D50-6B9B7AD5E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6840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4C104-C8E8-4BFF-ADDD-FA3729E72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03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97DC4-BFF6-4588-8604-94599FFD37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506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DE0F6-67F2-48F0-A8F9-78B29DD6A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283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CA9-5ED6-4513-8D2D-6D0B11CE5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227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F370C96-1934-45A0-ABDB-91095C9EB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987130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B071D-8EC4-4203-97D8-7107E8F91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5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16E16-57A9-4D03-9C66-82A300231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084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E78DD-88CF-4E82-B62F-7C3939A32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00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88CC0-913B-4E21-8D29-218FC82B76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846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EBC9C-AFA0-48E7-9CB2-45252EC56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669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61409-5085-4B62-AAA2-4B5C4D685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870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E3F59-F4F0-4F41-AC60-C650FC4CF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21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5B4BE-5B16-435A-85C5-8102504B2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635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DD3F8-8366-401E-B972-68D4C0D3A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2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1C13C-AE6A-49E7-A408-ED3CD89C2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8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373FC-C212-46C2-A780-CC77FC3C85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9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EA816-0D33-4A61-B324-A81691180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720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39E76-AE9C-472A-978D-A283E8064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15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221D0B3-5D7C-4E2A-967B-8C8D0FFC9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85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606F4-210B-45B6-B22E-867A3EA00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536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CEF4483-7FC2-4EC7-AC1E-AFD2F5AC1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272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945C8332-4B05-430E-81B4-69DD059C0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483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72452BD-8E1F-4251-A08B-BE5375CEF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906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D3917B2D-98C0-4445-AF26-E5D80FD4E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36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5E5FC77D-8EF9-4D24-BBB9-E4C871A26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614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531D3E2-30B9-4B0E-BC87-61A7F9B4E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900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FCC1B765-0B68-4D1B-9E70-D0FE50097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560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EB2BC536-B600-44DA-9DEA-D926DE4F67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094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05826437-8BA9-4F13-9631-1C7025944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41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13F2B32-D862-409A-87C0-87049A8D9C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15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E83C4-9BB7-4570-8BA6-84E946FA0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462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37C7807A-D225-4E11-A4A8-1A48914C68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769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42D7B-D49A-4994-9267-05057AC7C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419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EEC24-A300-4A03-9629-6DA8D2CA6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9167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9D475-67CD-45E4-88F5-E134A4199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4777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DF128-E868-4337-AD36-A15167C85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288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88DBA-ECD7-463E-B209-022E0DCD6E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2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8BC28-3F63-4022-85E7-13523D956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10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4C13E-7977-422C-8573-3CF7CE5C3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463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5CC57-A92C-4ED8-80E0-CBD97261D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179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8912A9-D2EF-4F3E-831A-4CA03310FE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94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6FA62-7D52-4462-8FC6-0D1BF7840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73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E2441-EA86-4885-80BF-80B387CFF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62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113A3-7162-440E-B5DD-34A5631B9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75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32255-1A9B-41FC-A8C1-7B097058C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008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7BE91435-9046-4C08-B403-46B015684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970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9789F1CD-34D0-4C4F-968F-1B7209CAB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008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84AE3DB-BF5A-45A5-BE19-941E46273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85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764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3DC304DF-2678-4E9F-8D98-5B174F260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909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5F44E50-8172-4D4F-A3EC-A7D5C2E8A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365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B8D60EAB-BE5F-45E7-B5A3-078DEA33F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641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549153D1-4E82-4F9D-9A81-C42FE50EDC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82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672C2-EC0E-4028-9BFC-CFA5B82F0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547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DBD28B7-0C21-47C1-83BB-8094A1318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21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192B3511-3BB9-472B-807E-1BE8C8C52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623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47329C7D-B6FF-4BB4-8D20-0C851B113C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379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987E7538-DB86-404C-B8BB-E6366FFB2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4916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pPr eaLnBrk="1" hangingPunct="1"/>
                  <a:endParaRPr lang="en-US" altLang="en-US" sz="1800" b="0">
                    <a:solidFill>
                      <a:srgbClr val="EAEAEA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3282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82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fld id="{8557B01D-7DBF-4898-9A83-D223318F6D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2010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9ED928-117F-4EE2-9195-9BFD863B9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3122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302A06-448C-4F95-BB6F-2AB54B13A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996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DB039C9-4AF4-4079-8BE6-78A99FECC9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15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3400803-F437-43DE-85A5-A0FFE5BE52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533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034F3D-E2E8-4FCB-B8D7-04CF47F74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8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EE8F3-998A-4408-BC60-DB8DBE03B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6494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B2E561-CFA4-4D28-88D3-7B0569096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5423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6808BCF-C1F2-4CB6-B133-CC9659281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21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436954F-5AD4-4E57-A792-5574A34DA9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876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BCD9EB0-FF2C-4289-BE54-7AACF1F7E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6769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CCDF7DA-5069-4CCB-BBE7-997A94E88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236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568" cy="4320"/>
              <a:chOff x="0" y="0"/>
              <a:chExt cx="5568" cy="4320"/>
            </a:xfrm>
          </p:grpSpPr>
          <p:grpSp>
            <p:nvGrpSpPr>
              <p:cNvPr id="9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3216" cy="3072"/>
                <a:chOff x="0" y="0"/>
                <a:chExt cx="2928" cy="2784"/>
              </a:xfrm>
            </p:grpSpPr>
            <p:sp>
              <p:nvSpPr>
                <p:cNvPr id="22" name="Oval 5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5" cy="230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68" cy="182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5" name="Oval 8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9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6" name="Oval 9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3" cy="962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</p:grpSp>
          <p:grpSp>
            <p:nvGrpSpPr>
              <p:cNvPr id="10" name="Group 10"/>
              <p:cNvGrpSpPr>
                <a:grpSpLocks/>
              </p:cNvGrpSpPr>
              <p:nvPr userDrawn="1"/>
            </p:nvGrpSpPr>
            <p:grpSpPr bwMode="auto">
              <a:xfrm>
                <a:off x="2016" y="2016"/>
                <a:ext cx="2448" cy="2304"/>
                <a:chOff x="0" y="0"/>
                <a:chExt cx="2928" cy="2784"/>
              </a:xfrm>
            </p:grpSpPr>
            <p:sp>
              <p:nvSpPr>
                <p:cNvPr id="17" name="Oval 11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47" cy="2303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 userDrawn="1"/>
              </p:nvSpPr>
              <p:spPr bwMode="auto">
                <a:xfrm>
                  <a:off x="480" y="480"/>
                  <a:ext cx="1970" cy="1826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0" name="Oval 14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21" name="Oval 15"/>
                <p:cNvSpPr>
                  <a:spLocks noChangeArrowheads="1"/>
                </p:cNvSpPr>
                <p:nvPr userDrawn="1"/>
              </p:nvSpPr>
              <p:spPr bwMode="auto">
                <a:xfrm>
                  <a:off x="911" y="912"/>
                  <a:ext cx="1105" cy="958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</p:grpSp>
          <p:grpSp>
            <p:nvGrpSpPr>
              <p:cNvPr id="11" name="Group 16"/>
              <p:cNvGrpSpPr>
                <a:grpSpLocks/>
              </p:cNvGrpSpPr>
              <p:nvPr userDrawn="1"/>
            </p:nvGrpSpPr>
            <p:grpSpPr bwMode="auto">
              <a:xfrm>
                <a:off x="2832" y="96"/>
                <a:ext cx="2736" cy="2592"/>
                <a:chOff x="0" y="0"/>
                <a:chExt cx="2928" cy="2784"/>
              </a:xfrm>
            </p:grpSpPr>
            <p:sp>
              <p:nvSpPr>
                <p:cNvPr id="12" name="Oval 17"/>
                <p:cNvSpPr>
                  <a:spLocks noChangeArrowheads="1"/>
                </p:cNvSpPr>
                <p:nvPr userDrawn="1"/>
              </p:nvSpPr>
              <p:spPr bwMode="auto">
                <a:xfrm>
                  <a:off x="0" y="0"/>
                  <a:ext cx="2928" cy="278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3" name="Oval 18"/>
                <p:cNvSpPr>
                  <a:spLocks noChangeArrowheads="1"/>
                </p:cNvSpPr>
                <p:nvPr userDrawn="1"/>
              </p:nvSpPr>
              <p:spPr bwMode="auto">
                <a:xfrm>
                  <a:off x="240" y="240"/>
                  <a:ext cx="2452" cy="2305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4" name="Oval 19"/>
                <p:cNvSpPr>
                  <a:spLocks noChangeArrowheads="1"/>
                </p:cNvSpPr>
                <p:nvPr userDrawn="1"/>
              </p:nvSpPr>
              <p:spPr bwMode="auto">
                <a:xfrm>
                  <a:off x="481" y="480"/>
                  <a:ext cx="1967" cy="1824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5" name="Oval 20"/>
                <p:cNvSpPr>
                  <a:spLocks noChangeArrowheads="1"/>
                </p:cNvSpPr>
                <p:nvPr userDrawn="1"/>
              </p:nvSpPr>
              <p:spPr bwMode="auto">
                <a:xfrm>
                  <a:off x="720" y="720"/>
                  <a:ext cx="1488" cy="1347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  <p:sp>
              <p:nvSpPr>
                <p:cNvPr id="16" name="Oval 21"/>
                <p:cNvSpPr>
                  <a:spLocks noChangeArrowheads="1"/>
                </p:cNvSpPr>
                <p:nvPr userDrawn="1"/>
              </p:nvSpPr>
              <p:spPr bwMode="auto">
                <a:xfrm>
                  <a:off x="912" y="912"/>
                  <a:ext cx="1104" cy="960"/>
                </a:xfrm>
                <a:prstGeom prst="ellipse">
                  <a:avLst/>
                </a:prstGeom>
                <a:noFill/>
                <a:ln w="9525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imes New Roman" pitchFamily="18" charset="0"/>
                      <a:ea typeface="MS PGothic" pitchFamily="34" charset="-128"/>
                    </a:defRPr>
                  </a:lvl9pPr>
                </a:lstStyle>
                <a:p>
                  <a:endParaRPr lang="en-US" altLang="en-US" b="0">
                    <a:solidFill>
                      <a:srgbClr val="EAEAEA"/>
                    </a:solidFill>
                    <a:latin typeface="Times" charset="0"/>
                  </a:endParaRPr>
                </a:p>
              </p:txBody>
            </p:sp>
          </p:grpSp>
        </p:grpSp>
        <p:sp>
          <p:nvSpPr>
            <p:cNvPr id="6" name="Line 22"/>
            <p:cNvSpPr>
              <a:spLocks noChangeShapeType="1"/>
            </p:cNvSpPr>
            <p:nvPr userDrawn="1"/>
          </p:nvSpPr>
          <p:spPr bwMode="auto">
            <a:xfrm flipH="1">
              <a:off x="0" y="1536"/>
              <a:ext cx="1584" cy="216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" name="Line 23"/>
            <p:cNvSpPr>
              <a:spLocks noChangeShapeType="1"/>
            </p:cNvSpPr>
            <p:nvPr userDrawn="1"/>
          </p:nvSpPr>
          <p:spPr bwMode="auto">
            <a:xfrm>
              <a:off x="4176" y="1392"/>
              <a:ext cx="1584" cy="1728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Line 24"/>
            <p:cNvSpPr>
              <a:spLocks noChangeShapeType="1"/>
            </p:cNvSpPr>
            <p:nvPr userDrawn="1"/>
          </p:nvSpPr>
          <p:spPr bwMode="auto">
            <a:xfrm flipV="1">
              <a:off x="3216" y="0"/>
              <a:ext cx="240" cy="312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19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9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endParaRPr lang="en-US" alt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0"/>
            </a:lvl1pPr>
          </a:lstStyle>
          <a:p>
            <a:fld id="{81DDAF9D-0B9B-40FC-800C-9F51BA5E95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504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1B95FE-20C3-4B0F-BAC8-6BA38C3167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4897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E8D504-6D45-40ED-9893-96F5E989C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8161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9F8FF9A-125B-4BFC-92EE-A49E95F90C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268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C68ADC-E120-498A-BCFB-21D46E3BA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75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232F4-CFD1-4DA6-910F-73BF829563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4511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D9AFBD-061D-4742-8C15-B9A12921C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9448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8FF0664-FC08-42E7-814D-FA983F90CC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4577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4CFA08F-904A-4CE4-86B8-F41AC00426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55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1CE7DF6-7D19-46EB-A1B1-CAB0C086E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9882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FF557EB-2A90-49B8-8B92-663BD68C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9696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 alt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494B70-C76E-405A-866C-B9E689F43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1791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</p:grpSp>
      <p:sp>
        <p:nvSpPr>
          <p:cNvPr id="68" name="Freeform 70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5156" name="Rectangle 68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34515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28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6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0" name="Rectangle 67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 eaLnBrk="0" hangingPunct="0">
              <a:defRPr b="1"/>
            </a:lvl1pPr>
          </a:lstStyle>
          <a:p>
            <a:fld id="{DA5CA66D-2D68-4419-854B-3B4D5C57BD7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5778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72F073FB-A1EE-4F32-8485-17AFF5BBDA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0427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87DD831B-17CD-430C-AF06-F95DE911D7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80300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fld id="{C5AEC9FC-4C3D-4461-B1E7-527BD7D6D1C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797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1D60E6F-CB9A-4B41-B086-7FC44EFDB48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96264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96277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8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9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80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81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</p:grpSp>
        <p:grpSp>
          <p:nvGrpSpPr>
            <p:cNvPr id="96265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96272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3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4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5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6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</p:grpSp>
        <p:grpSp>
          <p:nvGrpSpPr>
            <p:cNvPr id="96266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96267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68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69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0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  <p:sp>
            <p:nvSpPr>
              <p:cNvPr id="96271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endParaRPr lang="en-US" altLang="en-US" b="0">
                  <a:solidFill>
                    <a:srgbClr val="EAEAEA"/>
                  </a:solidFill>
                  <a:latin typeface="Times" charset="0"/>
                </a:endParaRPr>
              </a:p>
            </p:txBody>
          </p:sp>
        </p:grpSp>
      </p:grpSp>
      <p:sp>
        <p:nvSpPr>
          <p:cNvPr id="9625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626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1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AEAEA"/>
                </a:solidFill>
              </a:defRPr>
            </a:lvl1pPr>
          </a:lstStyle>
          <a:p>
            <a:fld id="{507533AE-73B8-410C-A0E3-2811EC97B40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108553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4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5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6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7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8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59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0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1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2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3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4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5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6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7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8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69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0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1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2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3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4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5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6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7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8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79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0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1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2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3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4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5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6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7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8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89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0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1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2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3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4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5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6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7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8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599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0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1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2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3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4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5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6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7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8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09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0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1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2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3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4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  <p:sp>
          <p:nvSpPr>
            <p:cNvPr id="108615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800" b="0">
                <a:solidFill>
                  <a:srgbClr val="FFFFFF"/>
                </a:solidFill>
                <a:latin typeface="Arial" pitchFamily="34" charset="0"/>
                <a:ea typeface="Osaka" charset="-128"/>
              </a:endParaRPr>
            </a:p>
          </p:txBody>
        </p:sp>
      </p:grpSp>
      <p:sp>
        <p:nvSpPr>
          <p:cNvPr id="108547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8548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34413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 b="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34413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endParaRPr lang="en-US" altLang="ja-JP"/>
          </a:p>
        </p:txBody>
      </p:sp>
      <p:sp>
        <p:nvSpPr>
          <p:cNvPr id="34413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b="0">
                <a:solidFill>
                  <a:srgbClr val="FFFFFF"/>
                </a:solidFill>
                <a:latin typeface="Helvetica" charset="0"/>
                <a:ea typeface="Osaka" charset="-128"/>
              </a:defRPr>
            </a:lvl1pPr>
          </a:lstStyle>
          <a:p>
            <a:fld id="{8D95B802-D5AB-45C6-9221-A74F5DBCEAA9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108552" name="Picture 7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Osaka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  <a:cs typeface="Osak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28" charset="0"/>
          <a:ea typeface="Osaka" pitchFamily="-128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ü"/>
        <a:defRPr kumimoji="1" sz="3200">
          <a:solidFill>
            <a:schemeClr val="tx1"/>
          </a:solidFill>
          <a:latin typeface="+mn-lt"/>
          <a:ea typeface="+mn-ea"/>
          <a:cs typeface="Osaka" charset="-128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ü"/>
        <a:defRPr kumimoji="1" sz="2800">
          <a:solidFill>
            <a:schemeClr val="tx1"/>
          </a:solidFill>
          <a:latin typeface="+mn-lt"/>
          <a:ea typeface="+mn-ea"/>
          <a:cs typeface="Osaka" charset="-128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  <a:cs typeface="Osaka" charset="-128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Osaka" charset="-128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Osaka" charset="-128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28" charset="2"/>
        <a:buChar char="ü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/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4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D6F6188-5E77-4E03-A601-1D12DF787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0151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AB692B4-3FC3-42FE-B7E6-C5BEFDFF8A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  <p:sldLayoutId id="21474842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84435E11-058E-4940-9162-EB148E40BC3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ea typeface="SimSun" pitchFamily="2" charset="-122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</a:defRPr>
            </a:lvl1pPr>
          </a:lstStyle>
          <a:p>
            <a:fld id="{4AA82D1E-BA12-447C-A21E-49C28E63C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F2927962-E3CC-45A1-AB4A-AC942ED1D5A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Arial" charset="0"/>
          <a:ea typeface="Geneva" pitchFamily="-112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12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2F62119D-199B-4826-A427-D4367AFFEA4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2D6882-CEA8-4B4B-A767-680FC7A17E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MS PGothic" pitchFamily="34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066800" y="2995613"/>
            <a:ext cx="80772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470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b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2995613"/>
            <a:ext cx="1066800" cy="38623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1333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b="0">
              <a:solidFill>
                <a:srgbClr val="FFFFFF"/>
              </a:solidFill>
              <a:latin typeface="Times" charset="0"/>
            </a:endParaRPr>
          </a:p>
        </p:txBody>
      </p:sp>
      <p:grpSp>
        <p:nvGrpSpPr>
          <p:cNvPr id="71684" name="Group 7"/>
          <p:cNvGrpSpPr>
            <a:grpSpLocks/>
          </p:cNvGrpSpPr>
          <p:nvPr/>
        </p:nvGrpSpPr>
        <p:grpSpPr bwMode="auto">
          <a:xfrm>
            <a:off x="0" y="1905000"/>
            <a:ext cx="6172200" cy="2438400"/>
            <a:chOff x="0" y="1200"/>
            <a:chExt cx="3888" cy="1536"/>
          </a:xfrm>
        </p:grpSpPr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497" y="1697"/>
              <a:ext cx="361" cy="35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594" y="1802"/>
              <a:ext cx="164" cy="156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0" y="1884"/>
              <a:ext cx="144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678" y="1200"/>
              <a:ext cx="6" cy="153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721" y="1884"/>
              <a:ext cx="3167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endParaRPr lang="en-US" altLang="en-US" b="0">
                <a:solidFill>
                  <a:srgbClr val="FFFFFF"/>
                </a:solidFill>
                <a:latin typeface="Times" charset="0"/>
              </a:endParaRPr>
            </a:p>
          </p:txBody>
        </p:sp>
      </p:grpSp>
      <p:sp>
        <p:nvSpPr>
          <p:cNvPr id="71685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37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162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endParaRPr lang="en-US" altLang="en-US"/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Times" charset="0"/>
              </a:defRPr>
            </a:lvl1pPr>
          </a:lstStyle>
          <a:p>
            <a:fld id="{7FB7EBDA-4065-41AD-8C95-FF9BA01777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28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83976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83989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0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1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2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93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83977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83984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5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6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7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8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83978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83979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0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1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2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  <p:sp>
            <p:nvSpPr>
              <p:cNvPr id="83983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 b="0">
                  <a:solidFill>
                    <a:srgbClr val="EAEAEA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8397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397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17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18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318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EAEAEA"/>
                </a:solidFill>
              </a:defRPr>
            </a:lvl1pPr>
          </a:lstStyle>
          <a:p>
            <a:fld id="{BB6DD01E-9C83-426C-9458-462F7FD927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1.emf"/><Relationship Id="rId7" Type="http://schemas.openxmlformats.org/officeDocument/2006/relationships/slide" Target="slide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unframed.com/images/artists54/rembra249.jp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4.png"/><Relationship Id="rId5" Type="http://schemas.openxmlformats.org/officeDocument/2006/relationships/image" Target="../media/image16.png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/C:/WINDOWS/Desktop/BabylonSong.mp3" TargetMode="External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4200" y="1828800"/>
            <a:ext cx="5867400" cy="13239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zh-CN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zh-CN" altLang="en-US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新 </a:t>
            </a:r>
            <a:r>
              <a:rPr lang="en-US" altLang="zh-CN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zh-CN" altLang="en-US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巴 比 伦</a:t>
            </a:r>
            <a:r>
              <a:rPr lang="en-US" altLang="zh-CN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altLang="en-US" sz="4000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625-539 BC</a:t>
            </a:r>
          </a:p>
        </p:txBody>
      </p:sp>
      <p:sp>
        <p:nvSpPr>
          <p:cNvPr id="135170" name="WordArt 15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5562600" cy="1828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CN" altLang="en-US" sz="6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ＭＳ Ｐゴシック"/>
                <a:ea typeface="ＭＳ Ｐゴシック"/>
              </a:rPr>
              <a:t>巴比伦人</a:t>
            </a:r>
            <a:endParaRPr lang="en-GB" sz="6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Dr. Rick Griffith, Singapore Bible College</a:t>
            </a:r>
            <a:b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BibleStudyDownloads.org</a:t>
            </a:r>
          </a:p>
        </p:txBody>
      </p:sp>
      <p:pic>
        <p:nvPicPr>
          <p:cNvPr id="135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3735388"/>
            <a:ext cx="3602038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735388"/>
            <a:ext cx="30305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3733800"/>
            <a:ext cx="26701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0"/>
            <a:ext cx="6629400" cy="1066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Two 70-Year Exiles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5638800" y="3505200"/>
            <a:ext cx="35814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0" y="3505200"/>
            <a:ext cx="2590800" cy="304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FFFFFF"/>
              </a:solidFill>
              <a:latin typeface="Arial" pitchFamily="34" charset="0"/>
              <a:ea typeface="Osaka" charset="-128"/>
            </a:endParaRP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ea typeface="Osaka" charset="-128"/>
              </a:rPr>
              <a:t>560</a:t>
            </a:r>
          </a:p>
        </p:txBody>
      </p:sp>
      <p:sp>
        <p:nvSpPr>
          <p:cNvPr id="346118" name="Rectangle 6"/>
          <p:cNvSpPr>
            <a:spLocks noChangeArrowheads="1"/>
          </p:cNvSpPr>
          <p:nvPr/>
        </p:nvSpPr>
        <p:spPr bwMode="auto">
          <a:xfrm>
            <a:off x="2133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586</a:t>
            </a:r>
          </a:p>
        </p:txBody>
      </p:sp>
      <p:sp>
        <p:nvSpPr>
          <p:cNvPr id="89095" name="WordArt 7"/>
          <p:cNvSpPr>
            <a:spLocks noChangeArrowheads="1" noChangeShapeType="1" noTextEdit="1"/>
          </p:cNvSpPr>
          <p:nvPr/>
        </p:nvSpPr>
        <p:spPr bwMode="auto">
          <a:xfrm>
            <a:off x="1295400" y="114300"/>
            <a:ext cx="65532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zh-CN" altLang="en-US" sz="3600" kern="1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ea typeface="Osaka"/>
                <a:cs typeface="Arial" charset="0"/>
              </a:rPr>
              <a:t>两段</a:t>
            </a:r>
            <a:r>
              <a:rPr lang="en-US" altLang="zh-CN" sz="3600" kern="1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ea typeface="Osaka"/>
                <a:cs typeface="Arial" charset="0"/>
              </a:rPr>
              <a:t>70</a:t>
            </a:r>
            <a:r>
              <a:rPr lang="zh-CN" altLang="en-US" sz="3600" kern="10" dirty="0">
                <a:ln w="12700" cap="sq">
                  <a:solidFill>
                    <a:srgbClr val="EAEAEA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  <a:ea typeface="Osaka"/>
                <a:cs typeface="Arial" charset="0"/>
              </a:rPr>
              <a:t>年的被虏时期</a:t>
            </a:r>
            <a:endParaRPr lang="en-US" sz="3600" kern="10" dirty="0">
              <a:ln w="12700" cap="sq">
                <a:solidFill>
                  <a:srgbClr val="EAEAEA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Arial Black"/>
              <a:ea typeface="Osaka"/>
              <a:cs typeface="Arial" charset="0"/>
            </a:endParaRPr>
          </a:p>
        </p:txBody>
      </p:sp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2590800" y="1524000"/>
            <a:ext cx="2057400" cy="1143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  <a:defRPr/>
            </a:pPr>
            <a:r>
              <a:rPr lang="zh-CN" altLang="en-US" sz="3600">
                <a:solidFill>
                  <a:srgbClr val="FFFFFF"/>
                </a:solidFill>
                <a:latin typeface="Times New Roman" charset="0"/>
                <a:ea typeface="Osaka" charset="0"/>
                <a:cs typeface="Arial" charset="0"/>
              </a:rPr>
              <a:t>百姓被虏</a:t>
            </a:r>
            <a:endParaRPr lang="en-US" sz="3600">
              <a:solidFill>
                <a:srgbClr val="FFFFFF"/>
              </a:solidFill>
              <a:latin typeface="Times New Roman" charset="0"/>
              <a:ea typeface="Osaka" charset="0"/>
              <a:cs typeface="Arial" charset="0"/>
            </a:endParaRP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4114800" y="4114800"/>
            <a:ext cx="2057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zh-CN" altLang="en-US" sz="3600">
                <a:solidFill>
                  <a:srgbClr val="FFFF00"/>
                </a:solidFill>
                <a:ea typeface="Osaka" charset="-128"/>
              </a:rPr>
              <a:t>圣殿被掳</a:t>
            </a:r>
            <a:endParaRPr lang="en-US" altLang="en-US" sz="3600">
              <a:solidFill>
                <a:srgbClr val="FFFF00"/>
              </a:solidFill>
              <a:ea typeface="Osaka" charset="-128"/>
            </a:endParaRPr>
          </a:p>
        </p:txBody>
      </p:sp>
      <p:sp>
        <p:nvSpPr>
          <p:cNvPr id="346122" name="Rectangle 10"/>
          <p:cNvSpPr>
            <a:spLocks noChangeArrowheads="1"/>
          </p:cNvSpPr>
          <p:nvPr/>
        </p:nvSpPr>
        <p:spPr bwMode="auto">
          <a:xfrm>
            <a:off x="5181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539</a:t>
            </a:r>
          </a:p>
        </p:txBody>
      </p:sp>
      <p:sp>
        <p:nvSpPr>
          <p:cNvPr id="346123" name="Rectangle 11"/>
          <p:cNvSpPr>
            <a:spLocks noChangeArrowheads="1"/>
          </p:cNvSpPr>
          <p:nvPr/>
        </p:nvSpPr>
        <p:spPr bwMode="auto">
          <a:xfrm>
            <a:off x="58674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536</a:t>
            </a:r>
          </a:p>
        </p:txBody>
      </p:sp>
      <p:sp>
        <p:nvSpPr>
          <p:cNvPr id="346124" name="Rectangle 12"/>
          <p:cNvSpPr>
            <a:spLocks noChangeArrowheads="1"/>
          </p:cNvSpPr>
          <p:nvPr/>
        </p:nvSpPr>
        <p:spPr bwMode="auto">
          <a:xfrm>
            <a:off x="7467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516</a:t>
            </a:r>
          </a:p>
        </p:txBody>
      </p:sp>
      <p:sp>
        <p:nvSpPr>
          <p:cNvPr id="346125" name="Rectangle 13"/>
          <p:cNvSpPr>
            <a:spLocks noChangeArrowheads="1"/>
          </p:cNvSpPr>
          <p:nvPr/>
        </p:nvSpPr>
        <p:spPr bwMode="auto">
          <a:xfrm>
            <a:off x="5334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00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ea typeface="Osaka" charset="-128"/>
              </a:rPr>
              <a:t>605</a:t>
            </a:r>
          </a:p>
        </p:txBody>
      </p:sp>
      <p:sp>
        <p:nvSpPr>
          <p:cNvPr id="346126" name="Line 14"/>
          <p:cNvSpPr>
            <a:spLocks noChangeShapeType="1"/>
          </p:cNvSpPr>
          <p:nvPr/>
        </p:nvSpPr>
        <p:spPr bwMode="auto">
          <a:xfrm>
            <a:off x="990600" y="2667000"/>
            <a:ext cx="5410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6127" name="Line 15"/>
          <p:cNvSpPr>
            <a:spLocks noChangeShapeType="1"/>
          </p:cNvSpPr>
          <p:nvPr/>
        </p:nvSpPr>
        <p:spPr bwMode="auto">
          <a:xfrm>
            <a:off x="2590800" y="4191000"/>
            <a:ext cx="54102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6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6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6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8" grpId="0" autoUpdateAnimBg="0"/>
      <p:bldP spid="346120" grpId="0" autoUpdateAnimBg="0"/>
      <p:bldP spid="346121" grpId="0" autoUpdateAnimBg="0"/>
      <p:bldP spid="346122" grpId="0" autoUpdateAnimBg="0"/>
      <p:bldP spid="346123" grpId="0" autoUpdateAnimBg="0"/>
      <p:bldP spid="346124" grpId="0" autoUpdateAnimBg="0"/>
      <p:bldP spid="346125" grpId="0" autoUpdateAnimBg="0"/>
      <p:bldP spid="346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6" name="Text Box 8"/>
          <p:cNvSpPr txBox="1">
            <a:spLocks noChangeArrowheads="1"/>
          </p:cNvSpPr>
          <p:nvPr/>
        </p:nvSpPr>
        <p:spPr bwMode="auto">
          <a:xfrm>
            <a:off x="8353425" y="41275"/>
            <a:ext cx="78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110f</a:t>
            </a:r>
          </a:p>
        </p:txBody>
      </p:sp>
      <p:pic>
        <p:nvPicPr>
          <p:cNvPr id="154627" name="Picture 1" descr="Screen Shot 2011-12-13 at 5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608488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15888"/>
            <a:ext cx="7772400" cy="914400"/>
          </a:xfrm>
          <a:solidFill>
            <a:schemeClr val="tx1"/>
          </a:solidFill>
        </p:spPr>
        <p:txBody>
          <a:bodyPr/>
          <a:lstStyle/>
          <a:p>
            <a:r>
              <a:rPr lang="zh-CN" altLang="en-US" b="1">
                <a:solidFill>
                  <a:srgbClr val="FFFFFF"/>
                </a:solidFill>
              </a:rPr>
              <a:t>1986年的巴比伦拼花</a:t>
            </a:r>
            <a:endParaRPr lang="en-US" altLang="en-US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9" name="Right Triangle 2"/>
          <p:cNvSpPr>
            <a:spLocks noChangeArrowheads="1"/>
          </p:cNvSpPr>
          <p:nvPr/>
        </p:nvSpPr>
        <p:spPr bwMode="auto">
          <a:xfrm rot="-5400000">
            <a:off x="3995738" y="3717925"/>
            <a:ext cx="2592387" cy="2303463"/>
          </a:xfrm>
          <a:prstGeom prst="rtTriangl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-3175" y="5949950"/>
            <a:ext cx="91471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4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巴比伦：决战的前奏？</a:t>
            </a:r>
            <a:endParaRPr lang="en-US" altLang="en-US" sz="4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1" name="Rectangle 12"/>
          <p:cNvSpPr txBox="1">
            <a:spLocks noChangeArrowheads="1"/>
          </p:cNvSpPr>
          <p:nvPr/>
        </p:nvSpPr>
        <p:spPr bwMode="auto">
          <a:xfrm>
            <a:off x="5516563" y="1196975"/>
            <a:ext cx="366871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0000"/>
                </a:solidFill>
                <a:latin typeface="Comic Sans MS" pitchFamily="66" charset="0"/>
              </a:rPr>
              <a:t>萨达姆</a:t>
            </a:r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·</a:t>
            </a:r>
            <a:r>
              <a:rPr lang="zh-CN" altLang="en-US" sz="3200">
                <a:solidFill>
                  <a:srgbClr val="FF0000"/>
                </a:solidFill>
                <a:latin typeface="Comic Sans MS" pitchFamily="66" charset="0"/>
              </a:rPr>
              <a:t>侯赛因和古代世界的征服者，尼布甲尼撒。他们不仅看起来很像，但他们的任务是相同的 </a:t>
            </a:r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- </a:t>
            </a:r>
            <a:r>
              <a:rPr lang="zh-CN" altLang="en-US" sz="3200">
                <a:solidFill>
                  <a:srgbClr val="FF0000"/>
                </a:solidFill>
                <a:latin typeface="Comic Sans MS" pitchFamily="66" charset="0"/>
              </a:rPr>
              <a:t>控制世界。和统治这个世界的象征，是一个古老的城市</a:t>
            </a:r>
            <a:r>
              <a:rPr lang="en-US" altLang="zh-CN" sz="3200">
                <a:solidFill>
                  <a:srgbClr val="FF0000"/>
                </a:solidFill>
                <a:latin typeface="Comic Sans MS" pitchFamily="66" charset="0"/>
              </a:rPr>
              <a:t>...</a:t>
            </a:r>
            <a:endParaRPr lang="en-US" altLang="en-US" sz="3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4632" name="Text Box 37"/>
          <p:cNvSpPr txBox="1">
            <a:spLocks noChangeArrowheads="1"/>
          </p:cNvSpPr>
          <p:nvPr/>
        </p:nvSpPr>
        <p:spPr bwMode="auto">
          <a:xfrm>
            <a:off x="8474075" y="23813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152400"/>
            <a:ext cx="7239000" cy="838200"/>
          </a:xfrm>
          <a:solidFill>
            <a:srgbClr val="701A1F"/>
          </a:solidFill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4000">
                <a:solidFill>
                  <a:schemeClr val="tx1"/>
                </a:solidFill>
                <a:ea typeface="MS PGothic" charset="0"/>
                <a:cs typeface="MS PGothic" charset="0"/>
              </a:rPr>
              <a:t>家族的罪恶</a:t>
            </a:r>
            <a:endParaRPr kumimoji="1" lang="en-US" sz="4000">
              <a:solidFill>
                <a:schemeClr val="tx1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5347" name="Text Box 4"/>
          <p:cNvSpPr txBox="1">
            <a:spLocks noChangeArrowheads="1"/>
          </p:cNvSpPr>
          <p:nvPr/>
        </p:nvSpPr>
        <p:spPr bwMode="auto">
          <a:xfrm>
            <a:off x="563563" y="2498725"/>
            <a:ext cx="1420812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 i="1">
                <a:solidFill>
                  <a:srgbClr val="FF8000"/>
                </a:solidFill>
                <a:latin typeface="Times" charset="0"/>
                <a:cs typeface="Arial" pitchFamily="34" charset="0"/>
              </a:rPr>
              <a:t>耶洗别</a:t>
            </a:r>
            <a:endParaRPr lang="en-US" altLang="en-US" b="0">
              <a:solidFill>
                <a:srgbClr val="FFBCF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48" name="Text Box 5"/>
          <p:cNvSpPr txBox="1">
            <a:spLocks noChangeArrowheads="1"/>
          </p:cNvSpPr>
          <p:nvPr/>
        </p:nvSpPr>
        <p:spPr bwMode="auto">
          <a:xfrm>
            <a:off x="3200400" y="2514600"/>
            <a:ext cx="10080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8000"/>
                </a:solidFill>
                <a:latin typeface="Times" charset="0"/>
                <a:cs typeface="Arial" pitchFamily="34" charset="0"/>
              </a:rPr>
              <a:t>亚哈</a:t>
            </a:r>
            <a:endParaRPr lang="en-US" altLang="en-US" b="0">
              <a:solidFill>
                <a:srgbClr val="FF8000"/>
              </a:solidFill>
              <a:latin typeface="Times" charset="0"/>
              <a:cs typeface="Arial" pitchFamily="34" charset="0"/>
            </a:endParaRPr>
          </a:p>
        </p:txBody>
      </p:sp>
      <p:grpSp>
        <p:nvGrpSpPr>
          <p:cNvPr id="156676" name="Group 10"/>
          <p:cNvGrpSpPr>
            <a:grpSpLocks/>
          </p:cNvGrpSpPr>
          <p:nvPr/>
        </p:nvGrpSpPr>
        <p:grpSpPr bwMode="auto">
          <a:xfrm>
            <a:off x="1066800" y="3108325"/>
            <a:ext cx="2667000" cy="396875"/>
            <a:chOff x="528" y="1872"/>
            <a:chExt cx="1056" cy="240"/>
          </a:xfrm>
        </p:grpSpPr>
        <p:sp>
          <p:nvSpPr>
            <p:cNvPr id="185382" name="Line 7"/>
            <p:cNvSpPr>
              <a:spLocks noChangeShapeType="1"/>
            </p:cNvSpPr>
            <p:nvPr/>
          </p:nvSpPr>
          <p:spPr bwMode="auto">
            <a:xfrm>
              <a:off x="52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3" name="Line 8"/>
            <p:cNvSpPr>
              <a:spLocks noChangeShapeType="1"/>
            </p:cNvSpPr>
            <p:nvPr/>
          </p:nvSpPr>
          <p:spPr bwMode="auto">
            <a:xfrm>
              <a:off x="1584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4" name="Line 9"/>
            <p:cNvSpPr>
              <a:spLocks noChangeShapeType="1"/>
            </p:cNvSpPr>
            <p:nvPr/>
          </p:nvSpPr>
          <p:spPr bwMode="auto">
            <a:xfrm>
              <a:off x="528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5350" name="Text Box 11"/>
          <p:cNvSpPr txBox="1">
            <a:spLocks noChangeArrowheads="1"/>
          </p:cNvSpPr>
          <p:nvPr/>
        </p:nvSpPr>
        <p:spPr bwMode="auto">
          <a:xfrm>
            <a:off x="6400800" y="25146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FF"/>
                </a:solidFill>
                <a:latin typeface="Times" charset="0"/>
                <a:cs typeface="Arial" pitchFamily="34" charset="0"/>
              </a:rPr>
              <a:t>约沙法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51" name="Line 17"/>
          <p:cNvSpPr>
            <a:spLocks noChangeShapeType="1"/>
          </p:cNvSpPr>
          <p:nvPr/>
        </p:nvSpPr>
        <p:spPr bwMode="auto">
          <a:xfrm>
            <a:off x="5410200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2" name="Text Box 18"/>
          <p:cNvSpPr txBox="1">
            <a:spLocks noChangeArrowheads="1"/>
          </p:cNvSpPr>
          <p:nvPr/>
        </p:nvSpPr>
        <p:spPr bwMode="auto">
          <a:xfrm>
            <a:off x="4595813" y="3870325"/>
            <a:ext cx="1831975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 i="1">
                <a:solidFill>
                  <a:srgbClr val="A3A3A3"/>
                </a:solidFill>
                <a:latin typeface="Times" charset="0"/>
                <a:cs typeface="Arial" pitchFamily="34" charset="0"/>
              </a:rPr>
              <a:t>亚她利雅</a:t>
            </a:r>
            <a:endParaRPr lang="en-US" altLang="en-US" b="0">
              <a:solidFill>
                <a:srgbClr val="A3A3A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53" name="Line 19"/>
          <p:cNvSpPr>
            <a:spLocks noChangeShapeType="1"/>
          </p:cNvSpPr>
          <p:nvPr/>
        </p:nvSpPr>
        <p:spPr bwMode="auto">
          <a:xfrm>
            <a:off x="7048500" y="34893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54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10080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5DBACA"/>
                </a:solidFill>
                <a:latin typeface="Times" charset="0"/>
                <a:cs typeface="Arial" pitchFamily="34" charset="0"/>
              </a:rPr>
              <a:t>约兰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grpSp>
        <p:nvGrpSpPr>
          <p:cNvPr id="156682" name="Group 23"/>
          <p:cNvGrpSpPr>
            <a:grpSpLocks/>
          </p:cNvGrpSpPr>
          <p:nvPr/>
        </p:nvGrpSpPr>
        <p:grpSpPr bwMode="auto">
          <a:xfrm>
            <a:off x="5486400" y="4556125"/>
            <a:ext cx="1600200" cy="320675"/>
            <a:chOff x="528" y="1872"/>
            <a:chExt cx="1056" cy="240"/>
          </a:xfrm>
        </p:grpSpPr>
        <p:sp>
          <p:nvSpPr>
            <p:cNvPr id="185379" name="Line 24"/>
            <p:cNvSpPr>
              <a:spLocks noChangeShapeType="1"/>
            </p:cNvSpPr>
            <p:nvPr/>
          </p:nvSpPr>
          <p:spPr bwMode="auto">
            <a:xfrm>
              <a:off x="528" y="211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0" name="Line 25"/>
            <p:cNvSpPr>
              <a:spLocks noChangeShapeType="1"/>
            </p:cNvSpPr>
            <p:nvPr/>
          </p:nvSpPr>
          <p:spPr bwMode="auto">
            <a:xfrm>
              <a:off x="1584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81" name="Line 26"/>
            <p:cNvSpPr>
              <a:spLocks noChangeShapeType="1"/>
            </p:cNvSpPr>
            <p:nvPr/>
          </p:nvSpPr>
          <p:spPr bwMode="auto">
            <a:xfrm>
              <a:off x="528" y="18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5356" name="Text Box 28"/>
          <p:cNvSpPr txBox="1">
            <a:spLocks noChangeArrowheads="1"/>
          </p:cNvSpPr>
          <p:nvPr/>
        </p:nvSpPr>
        <p:spPr bwMode="auto">
          <a:xfrm>
            <a:off x="609600" y="1143000"/>
            <a:ext cx="1420813" cy="892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8000"/>
                </a:solidFill>
                <a:latin typeface="Times" charset="0"/>
                <a:cs typeface="Arial" pitchFamily="34" charset="0"/>
              </a:rPr>
              <a:t>褐巴力</a:t>
            </a:r>
            <a:endParaRPr lang="en-US" altLang="ja-JP" sz="3200">
              <a:solidFill>
                <a:srgbClr val="FF8000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000"/>
                </a:solidFill>
                <a:latin typeface="Times" charset="0"/>
                <a:cs typeface="Arial" pitchFamily="34" charset="0"/>
              </a:rPr>
              <a:t>西顿王</a:t>
            </a:r>
            <a:endParaRPr lang="en-US" altLang="en-US" b="0">
              <a:solidFill>
                <a:srgbClr val="FF8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57" name="Line 29"/>
          <p:cNvSpPr>
            <a:spLocks noChangeShapeType="1"/>
          </p:cNvSpPr>
          <p:nvPr/>
        </p:nvSpPr>
        <p:spPr bwMode="auto">
          <a:xfrm>
            <a:off x="1287463" y="2035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18" name="Line 30"/>
          <p:cNvSpPr>
            <a:spLocks noChangeShapeType="1"/>
          </p:cNvSpPr>
          <p:nvPr/>
        </p:nvSpPr>
        <p:spPr bwMode="auto">
          <a:xfrm>
            <a:off x="6300788" y="57451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19" name="Text Box 31"/>
          <p:cNvSpPr txBox="1">
            <a:spLocks noChangeArrowheads="1"/>
          </p:cNvSpPr>
          <p:nvPr/>
        </p:nvSpPr>
        <p:spPr bwMode="auto">
          <a:xfrm>
            <a:off x="5711825" y="6202363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FF"/>
                </a:solidFill>
                <a:latin typeface="Times" charset="0"/>
                <a:cs typeface="Arial" pitchFamily="34" charset="0"/>
              </a:rPr>
              <a:t>约阿施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0" name="Line 32"/>
          <p:cNvSpPr>
            <a:spLocks noChangeShapeType="1"/>
          </p:cNvSpPr>
          <p:nvPr/>
        </p:nvSpPr>
        <p:spPr bwMode="auto">
          <a:xfrm>
            <a:off x="6300788" y="48609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1" name="Text Box 33"/>
          <p:cNvSpPr txBox="1">
            <a:spLocks noChangeArrowheads="1"/>
          </p:cNvSpPr>
          <p:nvPr/>
        </p:nvSpPr>
        <p:spPr bwMode="auto">
          <a:xfrm>
            <a:off x="5562600" y="53340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00"/>
                </a:solidFill>
                <a:latin typeface="Times" charset="0"/>
                <a:cs typeface="Arial" pitchFamily="34" charset="0"/>
              </a:rPr>
              <a:t>亚哈谢</a:t>
            </a:r>
            <a:endParaRPr lang="en-US" altLang="en-US" b="0">
              <a:solidFill>
                <a:srgbClr val="FFFF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2" name="Line 34"/>
          <p:cNvSpPr>
            <a:spLocks noChangeShapeType="1"/>
          </p:cNvSpPr>
          <p:nvPr/>
        </p:nvSpPr>
        <p:spPr bwMode="auto">
          <a:xfrm>
            <a:off x="7040563" y="20351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3" name="Text Box 35"/>
          <p:cNvSpPr txBox="1">
            <a:spLocks noChangeArrowheads="1"/>
          </p:cNvSpPr>
          <p:nvPr/>
        </p:nvSpPr>
        <p:spPr bwMode="auto">
          <a:xfrm>
            <a:off x="6400800" y="1143000"/>
            <a:ext cx="1217613" cy="892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Times" charset="0"/>
                <a:cs typeface="Arial" pitchFamily="34" charset="0"/>
              </a:rPr>
              <a:t>亚撒</a:t>
            </a:r>
            <a:endParaRPr lang="en-US" altLang="ja-JP" sz="3200">
              <a:solidFill>
                <a:srgbClr val="FFFFFF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FFFF"/>
                </a:solidFill>
                <a:latin typeface="Times" charset="0"/>
                <a:cs typeface="Arial" pitchFamily="34" charset="0"/>
              </a:rPr>
              <a:t>大卫后裔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4" name="Line 36"/>
          <p:cNvSpPr>
            <a:spLocks noChangeShapeType="1"/>
          </p:cNvSpPr>
          <p:nvPr/>
        </p:nvSpPr>
        <p:spPr bwMode="auto">
          <a:xfrm>
            <a:off x="2557463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65" name="Text Box 37"/>
          <p:cNvSpPr txBox="1">
            <a:spLocks noChangeArrowheads="1"/>
          </p:cNvSpPr>
          <p:nvPr/>
        </p:nvSpPr>
        <p:spPr bwMode="auto">
          <a:xfrm>
            <a:off x="1524000" y="3870325"/>
            <a:ext cx="2057400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5DBACA"/>
                </a:solidFill>
                <a:latin typeface="Times" charset="0"/>
                <a:cs typeface="Arial" pitchFamily="34" charset="0"/>
              </a:rPr>
              <a:t>约兰</a:t>
            </a:r>
            <a:endParaRPr lang="en-US" altLang="en-US" sz="3200">
              <a:solidFill>
                <a:srgbClr val="5DBACA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6" name="Text Box 38"/>
          <p:cNvSpPr txBox="1">
            <a:spLocks noChangeArrowheads="1"/>
          </p:cNvSpPr>
          <p:nvPr/>
        </p:nvSpPr>
        <p:spPr bwMode="auto">
          <a:xfrm>
            <a:off x="381000" y="3962400"/>
            <a:ext cx="142081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FFFF00"/>
                </a:solidFill>
                <a:latin typeface="Times" charset="0"/>
                <a:cs typeface="Arial" pitchFamily="34" charset="0"/>
              </a:rPr>
              <a:t>亚哈谢</a:t>
            </a:r>
            <a:endParaRPr lang="en-US" altLang="en-US" b="0">
              <a:solidFill>
                <a:srgbClr val="FFFF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67" name="Line 39"/>
          <p:cNvSpPr>
            <a:spLocks noChangeShapeType="1"/>
          </p:cNvSpPr>
          <p:nvPr/>
        </p:nvSpPr>
        <p:spPr bwMode="auto">
          <a:xfrm>
            <a:off x="1219200" y="3505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728" name="Text Box 40"/>
          <p:cNvSpPr txBox="1">
            <a:spLocks noChangeArrowheads="1"/>
          </p:cNvSpPr>
          <p:nvPr/>
        </p:nvSpPr>
        <p:spPr bwMode="auto">
          <a:xfrm>
            <a:off x="2743200" y="5486400"/>
            <a:ext cx="2209800" cy="523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被耶户所杀</a:t>
            </a:r>
            <a:endParaRPr lang="en-US" altLang="en-US" b="0" i="1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242729" name="Line 41"/>
          <p:cNvSpPr>
            <a:spLocks noChangeShapeType="1"/>
          </p:cNvSpPr>
          <p:nvPr/>
        </p:nvSpPr>
        <p:spPr bwMode="auto">
          <a:xfrm flipH="1" flipV="1">
            <a:off x="2590800" y="4953000"/>
            <a:ext cx="533400" cy="6096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2730" name="Line 42"/>
          <p:cNvSpPr>
            <a:spLocks noChangeShapeType="1"/>
          </p:cNvSpPr>
          <p:nvPr/>
        </p:nvSpPr>
        <p:spPr bwMode="auto">
          <a:xfrm flipV="1">
            <a:off x="4572000" y="5715000"/>
            <a:ext cx="838200" cy="3048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5371" name="Text Box 43"/>
          <p:cNvSpPr txBox="1">
            <a:spLocks noChangeArrowheads="1"/>
          </p:cNvSpPr>
          <p:nvPr/>
        </p:nvSpPr>
        <p:spPr bwMode="auto">
          <a:xfrm>
            <a:off x="8426450" y="90488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  <a:latin typeface="Times" charset="0"/>
                <a:cs typeface="Arial" pitchFamily="34" charset="0"/>
              </a:rPr>
              <a:t>238</a:t>
            </a:r>
            <a:endParaRPr lang="en-US" altLang="en-US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2" name="Line 45"/>
          <p:cNvSpPr>
            <a:spLocks noChangeShapeType="1"/>
          </p:cNvSpPr>
          <p:nvPr/>
        </p:nvSpPr>
        <p:spPr bwMode="auto">
          <a:xfrm>
            <a:off x="3667125" y="203358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73" name="Text Box 46"/>
          <p:cNvSpPr txBox="1">
            <a:spLocks noChangeArrowheads="1"/>
          </p:cNvSpPr>
          <p:nvPr/>
        </p:nvSpPr>
        <p:spPr bwMode="auto">
          <a:xfrm>
            <a:off x="3048000" y="1143000"/>
            <a:ext cx="1217613" cy="892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8000"/>
                </a:solidFill>
                <a:latin typeface="Times" charset="0"/>
                <a:cs typeface="Arial" pitchFamily="34" charset="0"/>
              </a:rPr>
              <a:t>暗利</a:t>
            </a:r>
            <a:endParaRPr lang="en-US" altLang="ja-JP" sz="3200">
              <a:solidFill>
                <a:srgbClr val="FF8000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000"/>
                </a:solidFill>
                <a:latin typeface="Times" charset="0"/>
                <a:cs typeface="Arial" pitchFamily="34" charset="0"/>
              </a:rPr>
              <a:t>以色列王</a:t>
            </a:r>
            <a:endParaRPr lang="en-US" altLang="en-US" b="0">
              <a:solidFill>
                <a:srgbClr val="FF8000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4" name="Text Box 47"/>
          <p:cNvSpPr txBox="1">
            <a:spLocks noChangeArrowheads="1"/>
          </p:cNvSpPr>
          <p:nvPr/>
        </p:nvSpPr>
        <p:spPr bwMode="auto">
          <a:xfrm>
            <a:off x="228600" y="6369050"/>
            <a:ext cx="1609725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rgbClr val="FFFFFF"/>
                </a:solidFill>
                <a:latin typeface="Times" charset="0"/>
                <a:cs typeface="Arial" pitchFamily="34" charset="0"/>
              </a:rPr>
              <a:t>好王</a:t>
            </a:r>
            <a:r>
              <a:rPr lang="en-US" altLang="ja-JP">
                <a:solidFill>
                  <a:srgbClr val="FFFFFF"/>
                </a:solidFill>
                <a:latin typeface="Times" charset="0"/>
                <a:cs typeface="Arial" pitchFamily="34" charset="0"/>
              </a:rPr>
              <a:t>; </a:t>
            </a:r>
            <a:r>
              <a:rPr lang="zh-CN" altLang="en-US" i="1">
                <a:solidFill>
                  <a:srgbClr val="808080"/>
                </a:solidFill>
                <a:latin typeface="Times" charset="0"/>
                <a:cs typeface="Arial" pitchFamily="34" charset="0"/>
              </a:rPr>
              <a:t>王后</a:t>
            </a:r>
            <a:endParaRPr lang="en-US" altLang="en-US" sz="1800" b="0">
              <a:solidFill>
                <a:srgbClr val="FFFFFF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5" name="Text Box 48"/>
          <p:cNvSpPr txBox="1">
            <a:spLocks noChangeArrowheads="1"/>
          </p:cNvSpPr>
          <p:nvPr/>
        </p:nvSpPr>
        <p:spPr bwMode="auto">
          <a:xfrm>
            <a:off x="7086600" y="3581400"/>
            <a:ext cx="2438400" cy="1077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所有的兄弟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被杀害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en-US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(</a:t>
            </a:r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代下</a:t>
            </a:r>
            <a:r>
              <a:rPr lang="en-US" altLang="ja-JP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 21:4</a:t>
            </a:r>
            <a:r>
              <a:rPr lang="en-US" altLang="ja-JP">
                <a:solidFill>
                  <a:srgbClr val="FF8B93"/>
                </a:solidFill>
                <a:latin typeface="Times" charset="0"/>
                <a:cs typeface="Arial" pitchFamily="34" charset="0"/>
              </a:rPr>
              <a:t>)</a:t>
            </a:r>
            <a:endParaRPr lang="en-US" altLang="en-US" sz="1800" b="0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242737" name="Text Box 49"/>
          <p:cNvSpPr txBox="1">
            <a:spLocks noChangeArrowheads="1"/>
          </p:cNvSpPr>
          <p:nvPr/>
        </p:nvSpPr>
        <p:spPr bwMode="auto">
          <a:xfrm>
            <a:off x="6629400" y="5029200"/>
            <a:ext cx="2819400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所有的兄弟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被杀害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en-US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(</a:t>
            </a:r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代下</a:t>
            </a:r>
            <a:r>
              <a:rPr lang="en-US" altLang="ja-JP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 22:1)</a:t>
            </a:r>
            <a:endParaRPr lang="en-US" altLang="en-US" sz="2000" b="0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242738" name="Text Box 50"/>
          <p:cNvSpPr txBox="1">
            <a:spLocks noChangeArrowheads="1"/>
          </p:cNvSpPr>
          <p:nvPr/>
        </p:nvSpPr>
        <p:spPr bwMode="auto">
          <a:xfrm>
            <a:off x="6324600" y="5959475"/>
            <a:ext cx="2667000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所有的兄弟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被杀害</a:t>
            </a:r>
            <a:endParaRPr lang="en-US" altLang="zh-CN" sz="2000">
              <a:solidFill>
                <a:srgbClr val="FF8B93"/>
              </a:solidFill>
              <a:latin typeface="Times" charset="0"/>
              <a:cs typeface="Arial" pitchFamily="34" charset="0"/>
            </a:endParaRPr>
          </a:p>
          <a:p>
            <a:pPr algn="ctr"/>
            <a:r>
              <a:rPr lang="en-US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(</a:t>
            </a:r>
            <a:r>
              <a:rPr lang="zh-CN" altLang="en-US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代下</a:t>
            </a:r>
            <a:r>
              <a:rPr lang="en-US" altLang="ja-JP" sz="2000">
                <a:solidFill>
                  <a:srgbClr val="FF8B93"/>
                </a:solidFill>
                <a:latin typeface="Times" charset="0"/>
                <a:cs typeface="Arial" pitchFamily="34" charset="0"/>
              </a:rPr>
              <a:t> 21:11)</a:t>
            </a:r>
            <a:endParaRPr lang="en-US" altLang="en-US" sz="2000" b="0">
              <a:solidFill>
                <a:srgbClr val="FF8B93"/>
              </a:solidFill>
              <a:latin typeface="Times" charset="0"/>
              <a:cs typeface="Arial" pitchFamily="34" charset="0"/>
            </a:endParaRPr>
          </a:p>
        </p:txBody>
      </p:sp>
      <p:sp>
        <p:nvSpPr>
          <p:cNvPr id="185378" name="Line 45"/>
          <p:cNvSpPr>
            <a:spLocks noChangeShapeType="1"/>
          </p:cNvSpPr>
          <p:nvPr/>
        </p:nvSpPr>
        <p:spPr bwMode="auto">
          <a:xfrm flipH="1">
            <a:off x="3733800" y="3505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1800" b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42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42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" fill="hold"/>
                                        <p:tgtEl>
                                          <p:spTgt spid="242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242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" fill="hold"/>
                                        <p:tgtEl>
                                          <p:spTgt spid="242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" fill="hold"/>
                                        <p:tgtEl>
                                          <p:spTgt spid="2427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2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2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" fill="hold"/>
                                        <p:tgtEl>
                                          <p:spTgt spid="242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" fill="hold"/>
                                        <p:tgtEl>
                                          <p:spTgt spid="242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" fill="hold"/>
                                        <p:tgtEl>
                                          <p:spTgt spid="242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" fill="hold"/>
                                        <p:tgtEl>
                                          <p:spTgt spid="2427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" fill="hold"/>
                                        <p:tgtEl>
                                          <p:spTgt spid="242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" fill="hold"/>
                                        <p:tgtEl>
                                          <p:spTgt spid="2427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19" grpId="0" build="p" autoUpdateAnimBg="0"/>
      <p:bldP spid="242728" grpId="0" build="p" autoUpdateAnimBg="0"/>
      <p:bldP spid="242729" grpId="0" animBg="1"/>
      <p:bldP spid="242730" grpId="0" animBg="1"/>
      <p:bldP spid="242737" grpId="0" build="p" autoUpdateAnimBg="0"/>
      <p:bldP spid="24273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8799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10"/>
          <p:cNvSpPr txBox="1">
            <a:spLocks noChangeArrowheads="1"/>
          </p:cNvSpPr>
          <p:nvPr/>
        </p:nvSpPr>
        <p:spPr bwMode="auto">
          <a:xfrm>
            <a:off x="1273175" y="5715000"/>
            <a:ext cx="307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>
                <a:ea typeface="SimSun" pitchFamily="2" charset="-122"/>
              </a:rPr>
              <a:t>美索不达米亚的地图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/>
              <a:t> </a:t>
            </a:r>
            <a:endParaRPr lang="en-US" alt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802313" y="1408113"/>
            <a:ext cx="2546350" cy="1371600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地理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ja-JP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zh-CN" altLang="en-US" sz="28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巴比伦在哪里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algn="ctr"/>
            <a:endParaRPr lang="en-US" altLang="en-US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6096000" y="8382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2667000" y="1981200"/>
            <a:ext cx="2209800" cy="1905000"/>
          </a:xfrm>
          <a:prstGeom prst="ellips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5181600" y="3048000"/>
            <a:ext cx="3798888" cy="2344738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b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底格里斯河</a:t>
            </a:r>
            <a:r>
              <a:rPr lang="zh-CN" altLang="en-US" b="0">
                <a:solidFill>
                  <a:srgbClr val="CC3399"/>
                </a:solidFill>
              </a:rPr>
              <a:t>和幼发拉底河岸</a:t>
            </a:r>
            <a:endParaRPr lang="en-US" altLang="ja-JP" b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altLang="en-US" b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zh-CN" altLang="en-US" sz="28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气候</a:t>
            </a:r>
            <a:r>
              <a:rPr lang="zh-CN" altLang="en-US" b="0"/>
              <a:t> </a:t>
            </a:r>
            <a:endParaRPr lang="en-US" altLang="ja-JP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altLang="en-US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zh-CN" altLang="en-US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适合贸易</a:t>
            </a:r>
            <a:r>
              <a:rPr lang="zh-CN" altLang="en-US" b="0"/>
              <a:t> </a:t>
            </a:r>
            <a:endParaRPr lang="en-US" altLang="en-US" b="0"/>
          </a:p>
        </p:txBody>
      </p:sp>
      <p:sp>
        <p:nvSpPr>
          <p:cNvPr id="158727" name="Text Box 13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137</a:t>
            </a:r>
          </a:p>
        </p:txBody>
      </p:sp>
      <p:sp>
        <p:nvSpPr>
          <p:cNvPr id="158728" name="Rectangle 14"/>
          <p:cNvSpPr>
            <a:spLocks noChangeArrowheads="1"/>
          </p:cNvSpPr>
          <p:nvPr/>
        </p:nvSpPr>
        <p:spPr bwMode="auto">
          <a:xfrm>
            <a:off x="6324600" y="266700"/>
            <a:ext cx="117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nimBg="1" autoUpdateAnimBg="0" advAuto="0"/>
      <p:bldP spid="4105" grpId="0" animBg="1"/>
      <p:bldP spid="4107" grpId="0" build="p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936750"/>
            <a:ext cx="942975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267200" y="838200"/>
            <a:ext cx="411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43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ext Box 8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137</a:t>
            </a:r>
          </a:p>
        </p:txBody>
      </p:sp>
      <p:sp>
        <p:nvSpPr>
          <p:cNvPr id="160773" name="Rectangle 9"/>
          <p:cNvSpPr>
            <a:spLocks noChangeArrowheads="1"/>
          </p:cNvSpPr>
          <p:nvPr/>
        </p:nvSpPr>
        <p:spPr bwMode="auto">
          <a:xfrm>
            <a:off x="6781800" y="136525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chemeClr val="accent2"/>
                </a:solidFill>
                <a:ea typeface="SimSun" pitchFamily="2" charset="-122"/>
              </a:rPr>
              <a:t> 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  <p:sp>
        <p:nvSpPr>
          <p:cNvPr id="160774" name="Rectangle 10"/>
          <p:cNvSpPr>
            <a:spLocks noChangeArrowheads="1"/>
          </p:cNvSpPr>
          <p:nvPr/>
        </p:nvSpPr>
        <p:spPr bwMode="auto">
          <a:xfrm>
            <a:off x="4876800" y="76200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chemeClr val="accent2"/>
                </a:solidFill>
              </a:rPr>
              <a:t>尼布甲尼巴比伦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8305800" cy="990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>
                <a:ea typeface="SimSun" pitchFamily="2" charset="-122"/>
              </a:rPr>
              <a:t>巴比伦的公民崇拜</a:t>
            </a:r>
            <a:r>
              <a:rPr lang="zh-CN" altLang="en-US" sz="2400" b="1" u="sng">
                <a:ea typeface="SimSun" pitchFamily="2" charset="-122"/>
              </a:rPr>
              <a:t>很多</a:t>
            </a:r>
            <a:r>
              <a:rPr lang="zh-CN" altLang="en-US" sz="2400" b="1">
                <a:ea typeface="SimSun" pitchFamily="2" charset="-122"/>
              </a:rPr>
              <a:t>上帝</a:t>
            </a:r>
            <a:r>
              <a:rPr lang="en-US" altLang="ja-JP" sz="2000" b="1">
                <a:latin typeface="Arial" pitchFamily="34" charset="0"/>
              </a:rPr>
              <a:t>– Sumerian, Akkadian,</a:t>
            </a:r>
            <a:r>
              <a:rPr lang="zh-CN" altLang="en-US" sz="2400" b="1">
                <a:ea typeface="SimSun" pitchFamily="2" charset="-122"/>
              </a:rPr>
              <a:t>进口从以东北方的山区域</a:t>
            </a:r>
            <a:r>
              <a:rPr lang="zh-CN" altLang="en-US" sz="2000">
                <a:ea typeface="SimSun" pitchFamily="2" charset="-122"/>
              </a:rPr>
              <a:t> </a:t>
            </a:r>
            <a:r>
              <a:rPr lang="en-US" altLang="ja-JP" sz="2000" b="1">
                <a:latin typeface="Arial" pitchFamily="34" charset="0"/>
              </a:rPr>
              <a:t>(</a:t>
            </a:r>
            <a:r>
              <a:rPr lang="ja-JP" altLang="en-US" sz="2000" b="1"/>
              <a:t>向北</a:t>
            </a:r>
            <a:r>
              <a:rPr lang="en-US" altLang="ja-JP" sz="2000" b="1"/>
              <a:t>,</a:t>
            </a:r>
            <a:r>
              <a:rPr lang="en-US" altLang="ja-JP" sz="2000" b="1">
                <a:latin typeface="Arial" pitchFamily="34" charset="0"/>
              </a:rPr>
              <a:t> </a:t>
            </a:r>
            <a:r>
              <a:rPr lang="ja-JP" altLang="en-US" sz="2000" b="1"/>
              <a:t>朝</a:t>
            </a:r>
            <a:r>
              <a:rPr lang="ja-JP" altLang="en-US" sz="2000" b="1">
                <a:ea typeface="华文细黑" charset="-122"/>
              </a:rPr>
              <a:t>东</a:t>
            </a:r>
            <a:r>
              <a:rPr lang="en-US" altLang="ja-JP" sz="2000" b="1">
                <a:latin typeface="Arial" pitchFamily="34" charset="0"/>
              </a:rPr>
              <a:t> -</a:t>
            </a:r>
            <a:r>
              <a:rPr lang="zh-CN" altLang="en-US" sz="2000" b="1">
                <a:ea typeface="SimSun" pitchFamily="2" charset="-122"/>
              </a:rPr>
              <a:t>美索不达米</a:t>
            </a:r>
            <a:r>
              <a:rPr lang="en-US" altLang="ja-JP" sz="2000" b="1">
                <a:latin typeface="Arial" pitchFamily="34" charset="0"/>
              </a:rPr>
              <a:t>) – </a:t>
            </a:r>
            <a:r>
              <a:rPr lang="zh-CN" altLang="en-US" sz="2400" b="1">
                <a:ea typeface="SimSun" pitchFamily="2" charset="-122"/>
              </a:rPr>
              <a:t>反映公民的需要和日常烦恼担心</a:t>
            </a:r>
            <a:endParaRPr lang="en-US" altLang="ja-JP" sz="2400" b="1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b="1">
              <a:latin typeface="Arial" pitchFamily="34" charset="0"/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304800" y="2819400"/>
            <a:ext cx="60960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800">
                <a:latin typeface="Arial" pitchFamily="34" charset="0"/>
              </a:rPr>
              <a:t>Marduk (Bel / </a:t>
            </a:r>
            <a:r>
              <a:rPr lang="ja-JP" altLang="en-US" sz="2800">
                <a:latin typeface="Arial" pitchFamily="34" charset="0"/>
              </a:rPr>
              <a:t>“</a:t>
            </a:r>
            <a:r>
              <a:rPr lang="zh-CN" altLang="en-US" sz="2800"/>
              <a:t>巴力</a:t>
            </a:r>
            <a:r>
              <a:rPr lang="en-US" altLang="zh-CN" sz="2800"/>
              <a:t>”</a:t>
            </a:r>
            <a:r>
              <a:rPr lang="en-US" altLang="ja-JP" sz="2800">
                <a:latin typeface="Arial" pitchFamily="34" charset="0"/>
              </a:rPr>
              <a:t>) </a:t>
            </a:r>
          </a:p>
          <a:p>
            <a:r>
              <a:rPr lang="en-US" altLang="en-US">
                <a:latin typeface="Arial" pitchFamily="34" charset="0"/>
              </a:rPr>
              <a:t>   1. </a:t>
            </a:r>
            <a:r>
              <a:rPr lang="en-US" altLang="zh-CN"/>
              <a:t>Ea </a:t>
            </a:r>
            <a:r>
              <a:rPr lang="zh-CN" altLang="en-US"/>
              <a:t>的儿子</a:t>
            </a:r>
            <a:r>
              <a:rPr lang="en-US" altLang="zh-CN"/>
              <a:t>( </a:t>
            </a:r>
            <a:r>
              <a:rPr lang="zh-CN" altLang="en-US"/>
              <a:t>智慧 </a:t>
            </a:r>
            <a:r>
              <a:rPr lang="en-US" altLang="zh-CN"/>
              <a:t>)</a:t>
            </a:r>
            <a:endParaRPr lang="en-US" altLang="ja-JP">
              <a:latin typeface="Arial" pitchFamily="34" charset="0"/>
            </a:endParaRPr>
          </a:p>
          <a:p>
            <a:r>
              <a:rPr lang="en-US" altLang="en-US">
                <a:latin typeface="Arial" pitchFamily="34" charset="0"/>
              </a:rPr>
              <a:t>   2. </a:t>
            </a:r>
            <a:r>
              <a:rPr lang="zh-CN" altLang="en-US"/>
              <a:t>首席巴比伦的上帝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( </a:t>
            </a:r>
            <a:r>
              <a:rPr lang="zh-CN" altLang="en-US"/>
              <a:t>暘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)</a:t>
            </a:r>
          </a:p>
          <a:p>
            <a:r>
              <a:rPr lang="en-US" altLang="en-US">
                <a:latin typeface="Arial" pitchFamily="34" charset="0"/>
              </a:rPr>
              <a:t>   3. </a:t>
            </a:r>
            <a:r>
              <a:rPr lang="zh-CN" altLang="en-US"/>
              <a:t>寺庙 和 巨大的雕像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(Esgalia </a:t>
            </a:r>
            <a:r>
              <a:rPr lang="zh-CN" altLang="en-US"/>
              <a:t>的 庙 </a:t>
            </a:r>
            <a:r>
              <a:rPr lang="en-US" altLang="ja-JP">
                <a:latin typeface="Arial" pitchFamily="34" charset="0"/>
              </a:rPr>
              <a:t>)</a:t>
            </a:r>
          </a:p>
          <a:p>
            <a:r>
              <a:rPr lang="en-US" altLang="en-US">
                <a:latin typeface="Arial" pitchFamily="34" charset="0"/>
              </a:rPr>
              <a:t>   4. </a:t>
            </a:r>
            <a:r>
              <a:rPr lang="zh-CN" altLang="en-US"/>
              <a:t>妻子名字</a:t>
            </a:r>
            <a:r>
              <a:rPr lang="en-US" altLang="zh-CN"/>
              <a:t>-</a:t>
            </a:r>
            <a:r>
              <a:rPr lang="en-US" altLang="zh-CN" b="0"/>
              <a:t> </a:t>
            </a:r>
            <a:r>
              <a:rPr lang="en-US" altLang="ja-JP">
                <a:latin typeface="Arial" pitchFamily="34" charset="0"/>
              </a:rPr>
              <a:t>Sarpanitu /</a:t>
            </a:r>
            <a:r>
              <a:rPr lang="zh-CN" altLang="en-US"/>
              <a:t>儿子名字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- Nabu</a:t>
            </a:r>
          </a:p>
          <a:p>
            <a:r>
              <a:rPr lang="en-US" altLang="en-US">
                <a:latin typeface="Arial" pitchFamily="34" charset="0"/>
              </a:rPr>
              <a:t>   5. </a:t>
            </a:r>
            <a:r>
              <a:rPr lang="zh-CN" altLang="en-US"/>
              <a:t>寺圣 </a:t>
            </a:r>
            <a:r>
              <a:rPr lang="en-US" altLang="zh-CN"/>
              <a:t>10 </a:t>
            </a:r>
            <a:r>
              <a:rPr lang="zh-CN" altLang="en-US"/>
              <a:t>号 </a:t>
            </a:r>
            <a:r>
              <a:rPr lang="en-US" altLang="zh-CN"/>
              <a:t>/ </a:t>
            </a:r>
            <a:r>
              <a:rPr lang="zh-CN" altLang="en-US"/>
              <a:t>行星木星</a:t>
            </a:r>
            <a:r>
              <a:rPr lang="zh-CN" altLang="en-US" b="0"/>
              <a:t> </a:t>
            </a:r>
            <a:r>
              <a:rPr lang="en-US" altLang="ja-JP">
                <a:latin typeface="Arial" pitchFamily="34" charset="0"/>
              </a:rPr>
              <a:t> </a:t>
            </a:r>
          </a:p>
          <a:p>
            <a:r>
              <a:rPr lang="en-US" altLang="en-US">
                <a:latin typeface="Arial" pitchFamily="34" charset="0"/>
              </a:rPr>
              <a:t>   6. </a:t>
            </a:r>
            <a:r>
              <a:rPr lang="zh-CN" altLang="en-US"/>
              <a:t>纯金子的雕像 </a:t>
            </a:r>
            <a:r>
              <a:rPr lang="en-US" altLang="en-US">
                <a:latin typeface="Arial" pitchFamily="34" charset="0"/>
              </a:rPr>
              <a:t>– </a:t>
            </a:r>
            <a:r>
              <a:rPr lang="zh-CN" altLang="en-US"/>
              <a:t>巴比伦</a:t>
            </a:r>
            <a:endParaRPr lang="en-US" altLang="ja-JP">
              <a:latin typeface="Arial" pitchFamily="34" charset="0"/>
            </a:endParaRPr>
          </a:p>
          <a:p>
            <a:r>
              <a:rPr lang="en-US" altLang="en-US">
                <a:latin typeface="Arial" pitchFamily="34" charset="0"/>
              </a:rPr>
              <a:t>   7. </a:t>
            </a:r>
            <a:r>
              <a:rPr lang="zh-CN" altLang="en-US"/>
              <a:t>被成为人，被形成世界</a:t>
            </a:r>
            <a:endParaRPr lang="en-US" altLang="en-US"/>
          </a:p>
        </p:txBody>
      </p:sp>
      <p:pic>
        <p:nvPicPr>
          <p:cNvPr id="124932" name="Picture 4" descr="BAB9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3581400"/>
            <a:ext cx="1792288" cy="24384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62820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2821" name="Rectangle 7"/>
          <p:cNvSpPr>
            <a:spLocks noChangeArrowheads="1"/>
          </p:cNvSpPr>
          <p:nvPr/>
        </p:nvSpPr>
        <p:spPr bwMode="auto">
          <a:xfrm>
            <a:off x="5867400" y="311150"/>
            <a:ext cx="2438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4800">
                <a:solidFill>
                  <a:srgbClr val="CC3399"/>
                </a:solidFill>
                <a:ea typeface="SimSun" pitchFamily="2" charset="-122"/>
              </a:rPr>
              <a:t>宗教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autoUpdateAnimBg="0"/>
      <p:bldP spid="12493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rec_babylon_city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5114925" cy="50196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6979" name="WordArt 3"/>
          <p:cNvSpPr>
            <a:spLocks noChangeArrowheads="1" noChangeShapeType="1" noTextEdit="1"/>
          </p:cNvSpPr>
          <p:nvPr/>
        </p:nvSpPr>
        <p:spPr bwMode="auto">
          <a:xfrm>
            <a:off x="2438400" y="609600"/>
            <a:ext cx="2743200" cy="68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MARDUK</a:t>
            </a: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638800" y="2249488"/>
            <a:ext cx="3200400" cy="32591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巴比伦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</a:t>
            </a:r>
            <a:r>
              <a:rPr lang="en-US" altLang="ja-JP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Nebuchadnezzar II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国王的时代</a:t>
            </a:r>
          </a:p>
          <a:p>
            <a:pPr algn="ctr"/>
            <a:endParaRPr lang="en-US" altLang="en-US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/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Esagila -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巨大的避难所建筑</a:t>
            </a:r>
            <a:r>
              <a:rPr lang="zh-CN" altLang="en-US" b="0"/>
              <a:t>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 Marduk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寺庙</a:t>
            </a:r>
            <a:r>
              <a:rPr lang="zh-CN" altLang="en-US" b="0"/>
              <a:t>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b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E-Temen-an-ki, </a:t>
            </a: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巴比伦</a:t>
            </a:r>
            <a:r>
              <a:rPr lang="zh-CN" altLang="en-US" sz="2000"/>
              <a:t>巨大的雕像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, </a:t>
            </a:r>
            <a:b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可能是巴别塔的原型</a:t>
            </a:r>
          </a:p>
          <a:p>
            <a:pPr algn="ctr"/>
            <a:r>
              <a:rPr lang="zh-CN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宗教</a:t>
            </a: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4869" name="Text Box 7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4870" name="Rectangle 8"/>
          <p:cNvSpPr>
            <a:spLocks noChangeArrowheads="1"/>
          </p:cNvSpPr>
          <p:nvPr/>
        </p:nvSpPr>
        <p:spPr bwMode="auto">
          <a:xfrm>
            <a:off x="6299200" y="12382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  <p:sp>
        <p:nvSpPr>
          <p:cNvPr id="164871" name="Rectangle 9"/>
          <p:cNvSpPr>
            <a:spLocks noChangeArrowheads="1"/>
          </p:cNvSpPr>
          <p:nvPr/>
        </p:nvSpPr>
        <p:spPr bwMode="auto">
          <a:xfrm>
            <a:off x="533400" y="457200"/>
            <a:ext cx="213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5400">
                <a:solidFill>
                  <a:srgbClr val="996600"/>
                </a:solidFill>
              </a:rPr>
              <a:t>崇 拜</a:t>
            </a:r>
            <a:endParaRPr lang="en-US" altLang="en-US" sz="54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nimBg="1"/>
      <p:bldP spid="12698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WordArt 2"/>
          <p:cNvSpPr>
            <a:spLocks noChangeArrowheads="1" noChangeShapeType="1" noTextEdit="1"/>
          </p:cNvSpPr>
          <p:nvPr/>
        </p:nvSpPr>
        <p:spPr bwMode="auto">
          <a:xfrm>
            <a:off x="2209800" y="838200"/>
            <a:ext cx="3276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MARDUK</a:t>
            </a:r>
          </a:p>
        </p:txBody>
      </p:sp>
      <p:pic>
        <p:nvPicPr>
          <p:cNvPr id="129027" name="Picture 3" descr="rec_babylon_marduk_temple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8001000" cy="41751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6916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6917" name="Rectangle 10"/>
          <p:cNvSpPr>
            <a:spLocks noChangeArrowheads="1"/>
          </p:cNvSpPr>
          <p:nvPr/>
        </p:nvSpPr>
        <p:spPr bwMode="auto">
          <a:xfrm>
            <a:off x="6324600" y="228600"/>
            <a:ext cx="160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  <p:sp>
        <p:nvSpPr>
          <p:cNvPr id="166918" name="Rectangle 11"/>
          <p:cNvSpPr>
            <a:spLocks noChangeArrowheads="1"/>
          </p:cNvSpPr>
          <p:nvPr/>
        </p:nvSpPr>
        <p:spPr bwMode="auto">
          <a:xfrm>
            <a:off x="381000" y="398463"/>
            <a:ext cx="19812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5400">
                <a:solidFill>
                  <a:srgbClr val="996600"/>
                </a:solidFill>
                <a:ea typeface="SimSun" pitchFamily="2" charset="-122"/>
              </a:rPr>
              <a:t> 崇 拜</a:t>
            </a:r>
            <a:r>
              <a:rPr lang="zh-CN" altLang="en-US" sz="5400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143000"/>
            <a:ext cx="8077200" cy="1295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CN" altLang="en-US" b="1">
                <a:ea typeface="SimSun" pitchFamily="2" charset="-122"/>
              </a:rPr>
              <a:t>其他巴比伦上帝</a:t>
            </a:r>
            <a:endParaRPr lang="en-US" altLang="ja-JP" b="1">
              <a:latin typeface="Arial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>
                <a:latin typeface="Arial" pitchFamily="34" charset="0"/>
              </a:rPr>
              <a:t>Pantheons – </a:t>
            </a:r>
            <a:r>
              <a:rPr lang="ja-JP" altLang="en-US" sz="2400" b="1"/>
              <a:t>被与互搭很多城市</a:t>
            </a:r>
            <a:endParaRPr lang="en-US" altLang="ja-JP" sz="2400" b="1">
              <a:latin typeface="Arial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CN" altLang="en-US" sz="2400" b="1">
                <a:ea typeface="SimSun" pitchFamily="2" charset="-122"/>
              </a:rPr>
              <a:t>每一条街忍受上帝的名字</a:t>
            </a:r>
            <a:endParaRPr lang="en-US" altLang="en-US" sz="2400" b="1">
              <a:ea typeface="SimSun" pitchFamily="2" charset="-122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 rot="-1423173">
            <a:off x="838200" y="37338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SimSun" charset="0"/>
              </a:rPr>
              <a:t>SHAMASH</a:t>
            </a:r>
            <a:r>
              <a:rPr lang="en-US">
                <a:latin typeface="Arial" charset="0"/>
                <a:cs typeface="SimSun" charset="0"/>
              </a:rPr>
              <a:t> (sun god) - In charge of justice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 rot="940369">
            <a:off x="1066800" y="3657600"/>
            <a:ext cx="6832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ISHTAR</a:t>
            </a:r>
            <a:r>
              <a:rPr lang="en-US" altLang="en-US">
                <a:latin typeface="Arial" pitchFamily="34" charset="0"/>
              </a:rPr>
              <a:t> (goddess of Venus) – war and love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 rot="-1431749">
            <a:off x="1752600" y="40386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ANU</a:t>
            </a:r>
            <a:r>
              <a:rPr lang="en-US" altLang="en-US">
                <a:latin typeface="Arial" pitchFamily="34" charset="0"/>
              </a:rPr>
              <a:t> (Sumerian An) – god of heavens</a:t>
            </a: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 rot="1005551">
            <a:off x="1143000" y="44958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ENLIL</a:t>
            </a:r>
            <a:r>
              <a:rPr lang="en-US" altLang="en-US">
                <a:latin typeface="Arial" pitchFamily="34" charset="0"/>
              </a:rPr>
              <a:t> – King of the lands</a:t>
            </a:r>
          </a:p>
        </p:txBody>
      </p:sp>
      <p:sp>
        <p:nvSpPr>
          <p:cNvPr id="131079" name="Text Box 7"/>
          <p:cNvSpPr txBox="1">
            <a:spLocks noChangeArrowheads="1"/>
          </p:cNvSpPr>
          <p:nvPr/>
        </p:nvSpPr>
        <p:spPr bwMode="auto">
          <a:xfrm rot="989556">
            <a:off x="1143000" y="52578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EA</a:t>
            </a:r>
            <a:r>
              <a:rPr lang="en-US" altLang="en-US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en-US" altLang="en-US">
                <a:latin typeface="Arial" pitchFamily="34" charset="0"/>
              </a:rPr>
              <a:t>(Sumerian Enki) – god of wisdom &amp; magic</a:t>
            </a: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 rot="-1349310">
            <a:off x="304800" y="3276600"/>
            <a:ext cx="685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SIN</a:t>
            </a:r>
            <a:r>
              <a:rPr lang="en-US" altLang="en-US">
                <a:latin typeface="Arial" pitchFamily="34" charset="0"/>
              </a:rPr>
              <a:t> (Sumerian Nanna) – moon god</a:t>
            </a:r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 rot="-1338935">
            <a:off x="2209800" y="4800600"/>
            <a:ext cx="6934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solidFill>
                  <a:srgbClr val="99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SimSun" charset="0"/>
              </a:rPr>
              <a:t>ADAD</a:t>
            </a:r>
            <a:r>
              <a:rPr lang="en-US">
                <a:latin typeface="Arial" charset="0"/>
                <a:cs typeface="SimSun" charset="0"/>
              </a:rPr>
              <a:t> (weather god) - In charge of the weather</a:t>
            </a:r>
          </a:p>
        </p:txBody>
      </p:sp>
      <p:sp>
        <p:nvSpPr>
          <p:cNvPr id="131083" name="Line 11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8970" name="Text Box 12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138</a:t>
            </a:r>
          </a:p>
        </p:txBody>
      </p:sp>
      <p:sp>
        <p:nvSpPr>
          <p:cNvPr id="168971" name="Rectangle 13"/>
          <p:cNvSpPr>
            <a:spLocks noChangeArrowheads="1"/>
          </p:cNvSpPr>
          <p:nvPr/>
        </p:nvSpPr>
        <p:spPr bwMode="auto">
          <a:xfrm>
            <a:off x="6019800" y="1524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build="p" autoUpdateAnimBg="0" advAuto="0"/>
      <p:bldP spid="131075" grpId="0" autoUpdateAnimBg="0"/>
      <p:bldP spid="131076" grpId="0" autoUpdateAnimBg="0"/>
      <p:bldP spid="131077" grpId="0" autoUpdateAnimBg="0"/>
      <p:bldP spid="131078" grpId="0" autoUpdateAnimBg="0"/>
      <p:bldP spid="131079" grpId="0" autoUpdateAnimBg="0"/>
      <p:bldP spid="131080" grpId="0" autoUpdateAnimBg="0"/>
      <p:bldP spid="13108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rec_babylon_city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6172200" cy="60579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6553200" y="2743200"/>
            <a:ext cx="1981200" cy="1524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哪里是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上帝的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寺庙</a:t>
            </a:r>
            <a:r>
              <a:rPr lang="en-US" altLang="ja-JP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?</a:t>
            </a:r>
            <a:r>
              <a:rPr lang="en-US" altLang="ja-JP" sz="3600">
                <a:latin typeface="Arial" pitchFamily="34" charset="0"/>
              </a:rPr>
              <a:t> </a:t>
            </a:r>
            <a:endParaRPr lang="en-US" altLang="en-US" sz="3600">
              <a:latin typeface="Arial" pitchFamily="34" charset="0"/>
            </a:endParaRP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71012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 rot="-1027108">
            <a:off x="5334000" y="5334000"/>
            <a:ext cx="3573463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20000"/>
              </a:spcBef>
            </a:pPr>
            <a:r>
              <a:rPr lang="zh-CN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处处</a:t>
            </a:r>
            <a:r>
              <a:rPr lang="en-US" altLang="zh-CN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,</a:t>
            </a:r>
            <a:r>
              <a:rPr lang="zh-CN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每条街</a:t>
            </a:r>
            <a:r>
              <a:rPr lang="en-US" altLang="ja-JP" sz="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!</a:t>
            </a:r>
            <a:endParaRPr lang="en-US" altLang="en-US" sz="4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71014" name="Rectangle 8"/>
          <p:cNvSpPr>
            <a:spLocks noChangeArrowheads="1"/>
          </p:cNvSpPr>
          <p:nvPr/>
        </p:nvSpPr>
        <p:spPr bwMode="auto">
          <a:xfrm>
            <a:off x="6529388" y="20002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CC3399"/>
                </a:solidFill>
              </a:rPr>
              <a:t>宗教</a:t>
            </a:r>
            <a:endParaRPr lang="en-US" altLang="en-US" sz="3200">
              <a:solidFill>
                <a:srgbClr val="CC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autoUpdateAnimBg="0"/>
      <p:bldP spid="13312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3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"/>
          </a:xfrm>
        </p:spPr>
        <p:txBody>
          <a:bodyPr/>
          <a:lstStyle/>
          <a:p>
            <a:endParaRPr lang="en-US" altLang="en-US" sz="4000"/>
          </a:p>
        </p:txBody>
      </p:sp>
      <p:pic>
        <p:nvPicPr>
          <p:cNvPr id="208908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6858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7220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4572000" y="0"/>
            <a:ext cx="4572000" cy="6858000"/>
          </a:xfrm>
          <a:solidFill>
            <a:schemeClr val="tx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ea typeface="SimSun" pitchFamily="2" charset="-122"/>
              </a:rPr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自从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达拉斯温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床教授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在</a:t>
            </a:r>
            <a:r>
              <a:rPr lang="en-US" altLang="zh-CN" sz="4800">
                <a:solidFill>
                  <a:srgbClr val="FFFFFF"/>
                </a:solidFill>
                <a:ea typeface="SimSun" pitchFamily="2" charset="-122"/>
              </a:rPr>
              <a:t>1991</a:t>
            </a: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年</a:t>
            </a:r>
            <a:br>
              <a:rPr lang="zh-CN" altLang="en-US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写这本书</a:t>
            </a:r>
            <a:r>
              <a:rPr lang="en-US" altLang="zh-CN" sz="4800">
                <a:solidFill>
                  <a:srgbClr val="FFFFFF"/>
                </a:solidFill>
                <a:ea typeface="SimSun" pitchFamily="2" charset="-122"/>
              </a:rPr>
              <a:t>,</a:t>
            </a:r>
            <a:br>
              <a:rPr lang="en-US" altLang="zh-CN" sz="4800">
                <a:solidFill>
                  <a:srgbClr val="FFFFFF"/>
                </a:solidFill>
                <a:ea typeface="SimSun" pitchFamily="2" charset="-122"/>
              </a:rPr>
            </a:b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巴比伦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每日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在闻里</a:t>
            </a:r>
            <a:r>
              <a:rPr lang="en-US" altLang="zh-CN" sz="4800">
                <a:solidFill>
                  <a:srgbClr val="FFFFFF"/>
                </a:solidFill>
                <a:ea typeface="SimSun" pitchFamily="2" charset="-122"/>
              </a:rPr>
              <a:t>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rgbClr val="FFFFFF"/>
              </a:solidFill>
              <a:ea typeface="SimSun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093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9" name="Rectangle 11"/>
          <p:cNvSpPr>
            <a:spLocks noChangeArrowheads="1"/>
          </p:cNvSpPr>
          <p:nvPr/>
        </p:nvSpPr>
        <p:spPr bwMode="auto">
          <a:xfrm>
            <a:off x="0" y="0"/>
            <a:ext cx="9144000" cy="71628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43000"/>
            <a:ext cx="6913563" cy="47466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zh-CN" altLang="en-US" sz="5400" b="1">
                <a:solidFill>
                  <a:schemeClr val="bg1"/>
                </a:solidFill>
                <a:ea typeface="SimSun" pitchFamily="2" charset="-122"/>
              </a:rPr>
              <a:t>庙  和  仪  式</a:t>
            </a:r>
            <a:endParaRPr lang="en-US" altLang="en-US" sz="5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143000" y="1743075"/>
            <a:ext cx="6107113" cy="49133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3200" i="1" u="sng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 sz="4000" i="1" u="sng">
                <a:solidFill>
                  <a:schemeClr val="bg1"/>
                </a:solidFill>
              </a:rPr>
              <a:t>一 个 宗 教 大 都 会</a:t>
            </a:r>
            <a:endParaRPr lang="zh-CN" altLang="en-US" sz="4000" i="1" u="sng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53 </a:t>
            </a:r>
            <a:r>
              <a:rPr lang="zh-CN" altLang="en-US" sz="3200">
                <a:solidFill>
                  <a:schemeClr val="bg1"/>
                </a:solidFill>
              </a:rPr>
              <a:t>首席</a:t>
            </a:r>
            <a:r>
              <a:rPr lang="zh-CN" altLang="en-US" sz="3200" b="0">
                <a:solidFill>
                  <a:schemeClr val="bg1"/>
                </a:solidFill>
              </a:rPr>
              <a:t>的庙</a:t>
            </a:r>
            <a:r>
              <a:rPr lang="zh-CN" altLang="en-US" b="0"/>
              <a:t> 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55 Marduk </a:t>
            </a:r>
            <a:r>
              <a:rPr lang="zh-CN" altLang="en-US" sz="3200">
                <a:solidFill>
                  <a:schemeClr val="bg1"/>
                </a:solidFill>
              </a:rPr>
              <a:t>的寺庙</a:t>
            </a:r>
            <a:r>
              <a:rPr lang="zh-CN" altLang="en-US" b="0"/>
              <a:t> 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300 </a:t>
            </a:r>
            <a:r>
              <a:rPr lang="zh-CN" altLang="en-US" sz="3200">
                <a:solidFill>
                  <a:schemeClr val="bg1"/>
                </a:solidFill>
              </a:rPr>
              <a:t>寺庙为尘世神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600 </a:t>
            </a:r>
            <a:r>
              <a:rPr lang="zh-CN" altLang="en-US" sz="3200">
                <a:solidFill>
                  <a:schemeClr val="bg1"/>
                </a:solidFill>
              </a:rPr>
              <a:t>为般天堂的神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180 </a:t>
            </a:r>
            <a:r>
              <a:rPr lang="zh-CN" altLang="en-US" sz="3200">
                <a:solidFill>
                  <a:schemeClr val="bg1"/>
                </a:solidFill>
              </a:rPr>
              <a:t>法坛为女神</a:t>
            </a:r>
            <a:r>
              <a:rPr lang="zh-CN" altLang="en-US" b="0"/>
              <a:t> </a:t>
            </a:r>
            <a:r>
              <a:rPr lang="en-US" altLang="ja-JP" sz="3200">
                <a:solidFill>
                  <a:schemeClr val="bg1"/>
                </a:solidFill>
                <a:latin typeface="Arial" pitchFamily="34" charset="0"/>
              </a:rPr>
              <a:t> Ishtar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180 </a:t>
            </a:r>
            <a:r>
              <a:rPr lang="zh-CN" altLang="en-US" sz="3200">
                <a:solidFill>
                  <a:schemeClr val="bg1"/>
                </a:solidFill>
              </a:rPr>
              <a:t>为 </a:t>
            </a:r>
            <a:r>
              <a:rPr lang="en-US" altLang="en-US" sz="3200">
                <a:solidFill>
                  <a:schemeClr val="bg1"/>
                </a:solidFill>
              </a:rPr>
              <a:t>Nergal </a:t>
            </a:r>
            <a:r>
              <a:rPr lang="zh-CN" altLang="en-US" sz="3200">
                <a:solidFill>
                  <a:schemeClr val="bg1"/>
                </a:solidFill>
              </a:rPr>
              <a:t>和 </a:t>
            </a:r>
            <a:r>
              <a:rPr lang="en-US" altLang="en-US" sz="3200">
                <a:solidFill>
                  <a:schemeClr val="bg1"/>
                </a:solidFill>
              </a:rPr>
              <a:t>Adad</a:t>
            </a:r>
            <a:r>
              <a:rPr lang="zh-CN" altLang="en-US" sz="3200">
                <a:solidFill>
                  <a:schemeClr val="bg1"/>
                </a:solidFill>
              </a:rPr>
              <a:t> 的寺庙</a:t>
            </a:r>
            <a:endParaRPr lang="en-US" altLang="ja-JP" sz="320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  12 </a:t>
            </a:r>
            <a:r>
              <a:rPr lang="zh-CN" altLang="en-US" sz="3200">
                <a:solidFill>
                  <a:schemeClr val="bg1"/>
                </a:solidFill>
              </a:rPr>
              <a:t>其他法坛为不同的神</a:t>
            </a:r>
            <a:endParaRPr lang="en-US" altLang="en-US" sz="32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 rot="-1791417">
            <a:off x="1035050" y="3128963"/>
            <a:ext cx="7302500" cy="14097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3600">
                <a:solidFill>
                  <a:srgbClr val="FF0000"/>
                </a:solidFill>
                <a:ea typeface="SimSun" pitchFamily="2" charset="-122"/>
              </a:rPr>
              <a:t>巴比伦</a:t>
            </a:r>
            <a:r>
              <a:rPr lang="en-US" altLang="ja-JP" sz="3600">
                <a:solidFill>
                  <a:srgbClr val="FF0000"/>
                </a:solidFill>
                <a:latin typeface="Kristen ITC" pitchFamily="66" charset="0"/>
              </a:rPr>
              <a:t>,</a:t>
            </a:r>
            <a:r>
              <a:rPr lang="zh-CN" altLang="en-US" sz="3600">
                <a:solidFill>
                  <a:srgbClr val="FF0000"/>
                </a:solidFill>
                <a:ea typeface="SimSun" pitchFamily="2" charset="-122"/>
              </a:rPr>
              <a:t>妓女的母亲和地球中的憎恨</a:t>
            </a:r>
            <a:r>
              <a:rPr lang="zh-CN" altLang="en-US" b="0">
                <a:ea typeface="SimSun" pitchFamily="2" charset="-122"/>
              </a:rPr>
              <a:t> </a:t>
            </a:r>
            <a:endParaRPr lang="zh-CN" altLang="en-US" sz="3200">
              <a:solidFill>
                <a:srgbClr val="FF0000"/>
              </a:solidFill>
              <a:latin typeface="Kristen ITC" pitchFamily="66" charset="0"/>
              <a:ea typeface="SimSun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en-US" sz="3200">
                <a:solidFill>
                  <a:srgbClr val="FF0000"/>
                </a:solidFill>
                <a:latin typeface="Kristen ITC" pitchFamily="66" charset="0"/>
              </a:rPr>
              <a:t>(</a:t>
            </a:r>
            <a:r>
              <a:rPr lang="zh-CN" altLang="en-US" sz="3600">
                <a:solidFill>
                  <a:srgbClr val="FF0000"/>
                </a:solidFill>
                <a:ea typeface="SimSun" pitchFamily="2" charset="-122"/>
              </a:rPr>
              <a:t>获大书</a:t>
            </a:r>
            <a:r>
              <a:rPr lang="en-US" altLang="ja-JP" sz="3600">
                <a:solidFill>
                  <a:srgbClr val="FF0000"/>
                </a:solidFill>
                <a:latin typeface="Kristen ITC" pitchFamily="66" charset="0"/>
              </a:rPr>
              <a:t>17:5</a:t>
            </a:r>
            <a:r>
              <a:rPr lang="en-US" altLang="ja-JP" sz="3200">
                <a:solidFill>
                  <a:srgbClr val="FF0000"/>
                </a:solidFill>
                <a:latin typeface="Kristen ITC" pitchFamily="66" charset="0"/>
              </a:rPr>
              <a:t>)</a:t>
            </a:r>
            <a:endParaRPr lang="en-US" altLang="en-US" sz="3200">
              <a:solidFill>
                <a:srgbClr val="FF0000"/>
              </a:solidFill>
              <a:latin typeface="Kristen ITC" pitchFamily="66" charset="0"/>
            </a:endParaRPr>
          </a:p>
        </p:txBody>
      </p:sp>
      <p:sp>
        <p:nvSpPr>
          <p:cNvPr id="173062" name="WordArt 5"/>
          <p:cNvSpPr>
            <a:spLocks noChangeArrowheads="1" noChangeShapeType="1" noTextEdit="1"/>
          </p:cNvSpPr>
          <p:nvPr/>
        </p:nvSpPr>
        <p:spPr bwMode="auto">
          <a:xfrm>
            <a:off x="5943600" y="228600"/>
            <a:ext cx="213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/>
              </a:rPr>
              <a:t>RELIGION</a:t>
            </a:r>
          </a:p>
        </p:txBody>
      </p:sp>
      <p:sp>
        <p:nvSpPr>
          <p:cNvPr id="135174" name="Line 6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8350250" y="1524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SimSun" charset="0"/>
              </a:rPr>
              <a:t>139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9" grpId="0" animBg="1"/>
      <p:bldP spid="135170" grpId="0" build="p" autoUpdateAnimBg="0"/>
      <p:bldP spid="135171" grpId="0" build="p" autoUpdateAnimBg="0"/>
      <p:bldP spid="13517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7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8"/>
          <p:cNvPicPr>
            <a:picLocks noChangeAspect="1" noChangeArrowheads="1"/>
          </p:cNvPicPr>
          <p:nvPr/>
        </p:nvPicPr>
        <p:blipFill>
          <a:blip r:embed="rId4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87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5" name="Rectangle 9"/>
          <p:cNvSpPr>
            <a:spLocks noChangeArrowheads="1"/>
          </p:cNvSpPr>
          <p:nvPr/>
        </p:nvSpPr>
        <p:spPr bwMode="auto">
          <a:xfrm>
            <a:off x="0" y="0"/>
            <a:ext cx="9144000" cy="36576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914400" y="1371600"/>
            <a:ext cx="6721475" cy="20399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chemeClr val="bg1"/>
                </a:solidFill>
              </a:rPr>
              <a:t>  </a:t>
            </a:r>
            <a:r>
              <a:rPr lang="zh-CN" altLang="en-US" sz="2800">
                <a:solidFill>
                  <a:schemeClr val="bg1"/>
                </a:solidFill>
              </a:rPr>
              <a:t>仪 式</a:t>
            </a:r>
            <a:r>
              <a:rPr lang="zh-CN" altLang="en-US" b="0"/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奉献日常的发表</a:t>
            </a:r>
            <a:r>
              <a:rPr lang="zh-CN" altLang="en-US" b="0">
                <a:solidFill>
                  <a:schemeClr val="bg1"/>
                </a:solidFill>
              </a:rPr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清洁雕像的衣服</a:t>
            </a:r>
            <a:r>
              <a:rPr lang="zh-CN" altLang="en-US" b="0"/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>
                <a:solidFill>
                  <a:schemeClr val="bg1"/>
                </a:solidFill>
              </a:rPr>
              <a:t> 寺庙的净化</a:t>
            </a:r>
            <a:r>
              <a:rPr lang="zh-CN" altLang="en-US" b="0">
                <a:solidFill>
                  <a:schemeClr val="bg1"/>
                </a:solidFill>
              </a:rPr>
              <a:t> </a:t>
            </a:r>
            <a:endParaRPr lang="en-US" altLang="ja-JP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特别的节日</a:t>
            </a:r>
            <a:r>
              <a:rPr lang="zh-CN" altLang="en-US" b="0"/>
              <a:t> </a:t>
            </a: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 (Akitu –</a:t>
            </a:r>
            <a:r>
              <a:rPr lang="zh-CN" altLang="en-US">
                <a:solidFill>
                  <a:schemeClr val="bg1"/>
                </a:solidFill>
              </a:rPr>
              <a:t>新年</a:t>
            </a:r>
            <a:r>
              <a:rPr lang="zh-CN" altLang="en-US" b="0"/>
              <a:t> </a:t>
            </a: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)</a:t>
            </a:r>
            <a:endParaRPr lang="en-US" altLang="en-US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914400" y="3733800"/>
            <a:ext cx="80010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/>
              <a:t>  </a:t>
            </a:r>
            <a:r>
              <a:rPr lang="zh-CN" altLang="en-US" sz="3200"/>
              <a:t>寺 庙</a:t>
            </a:r>
            <a:r>
              <a:rPr lang="zh-CN" altLang="en-US" sz="3200" b="0"/>
              <a:t> </a:t>
            </a:r>
            <a:endParaRPr lang="en-US" altLang="ja-JP" sz="320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</a:t>
            </a:r>
            <a:r>
              <a:rPr lang="zh-CN" altLang="en-US"/>
              <a:t>每个城市有其自己的上帝和寺庙</a:t>
            </a:r>
            <a:r>
              <a:rPr lang="zh-CN" altLang="en-US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有自己的陆地，奴隶，动物和宝石</a:t>
            </a:r>
            <a:r>
              <a:rPr lang="zh-CN" altLang="en-US" b="0"/>
              <a:t> 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</a:t>
            </a:r>
            <a:r>
              <a:rPr lang="zh-CN" altLang="en-US"/>
              <a:t>教士读自然显示和其他的元素为预言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</a:t>
            </a:r>
            <a:r>
              <a:rPr lang="zh-CN" altLang="en-US"/>
              <a:t>卖出魅力和不可思议的公式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75110" name="WordArt 4"/>
          <p:cNvSpPr>
            <a:spLocks noChangeArrowheads="1" noChangeShapeType="1" noTextEdit="1"/>
          </p:cNvSpPr>
          <p:nvPr/>
        </p:nvSpPr>
        <p:spPr bwMode="auto">
          <a:xfrm>
            <a:off x="5943600" y="228600"/>
            <a:ext cx="213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/>
              </a:rPr>
              <a:t>RELIGION</a:t>
            </a:r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SimSun" charset="0"/>
              </a:rPr>
              <a:t>139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 animBg="1"/>
      <p:bldP spid="137218" grpId="0" build="p" autoUpdateAnimBg="0" advAuto="0"/>
      <p:bldP spid="13721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304800" y="990600"/>
            <a:ext cx="88392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/>
              <a:t> </a:t>
            </a:r>
            <a:r>
              <a:rPr lang="zh-CN" altLang="en-US" sz="2800"/>
              <a:t>私 人 的 偶 像</a:t>
            </a:r>
            <a:r>
              <a:rPr lang="zh-CN" altLang="en-US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 每位巴比伦公民有 </a:t>
            </a:r>
            <a:r>
              <a:rPr lang="en-US" altLang="zh-CN"/>
              <a:t>' </a:t>
            </a:r>
            <a:r>
              <a:rPr lang="zh-CN" altLang="en-US"/>
              <a:t>私人广告 </a:t>
            </a:r>
            <a:r>
              <a:rPr lang="en-US" altLang="zh-CN"/>
              <a:t>‘ </a:t>
            </a:r>
            <a:r>
              <a:rPr lang="zh-CN" altLang="en-US"/>
              <a:t>的上帝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 </a:t>
            </a:r>
            <a:r>
              <a:rPr lang="zh-CN" altLang="en-US"/>
              <a:t>个人提出特别的请求（例如来自疾病的解除）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 被作为从献身者到更高的上帝的仲裁人</a:t>
            </a:r>
            <a:r>
              <a:rPr lang="zh-CN" altLang="en-US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 被驾驶的好处驱动</a:t>
            </a:r>
            <a:r>
              <a:rPr lang="en-US" altLang="zh-CN"/>
              <a:t>, </a:t>
            </a:r>
            <a:r>
              <a:rPr lang="zh-CN" altLang="en-US"/>
              <a:t>这样会经常放弃他的上帝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81000" y="3352800"/>
            <a:ext cx="80010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/>
              <a:t>巨 大 的 雕 像</a:t>
            </a:r>
            <a:r>
              <a:rPr lang="zh-CN" altLang="en-US" b="0"/>
              <a:t> </a:t>
            </a:r>
            <a:r>
              <a:rPr lang="en-US" altLang="zh-CN" b="0"/>
              <a:t>(</a:t>
            </a:r>
            <a:r>
              <a:rPr lang="en-US" altLang="ja-JP"/>
              <a:t>Ziggurats)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zh-CN" altLang="en-US"/>
              <a:t> 展示城市和国王投入跟热爱城市雕像为上帝</a:t>
            </a:r>
            <a:r>
              <a:rPr lang="zh-CN" altLang="en-US" b="0"/>
              <a:t> </a:t>
            </a:r>
          </a:p>
          <a:p>
            <a:pPr>
              <a:buFontTx/>
              <a:buChar char="•"/>
            </a:pPr>
            <a:r>
              <a:rPr lang="en-US" altLang="zh-CN" b="0"/>
              <a:t> </a:t>
            </a:r>
            <a:r>
              <a:rPr lang="zh-CN" altLang="en-US"/>
              <a:t>巨大被举步的结构</a:t>
            </a:r>
            <a:endParaRPr lang="en-US" altLang="en-US">
              <a:latin typeface="Arial" pitchFamily="34" charset="0"/>
            </a:endParaRPr>
          </a:p>
        </p:txBody>
      </p:sp>
      <p:pic>
        <p:nvPicPr>
          <p:cNvPr id="139268" name="Picture 4" descr="ziggurat_stairs1.gif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4229100"/>
            <a:ext cx="2667000" cy="26289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9270" name="Line 6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77157" name="Text Box 7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77158" name="Rectangle 8"/>
          <p:cNvSpPr>
            <a:spLocks noChangeArrowheads="1"/>
          </p:cNvSpPr>
          <p:nvPr/>
        </p:nvSpPr>
        <p:spPr bwMode="auto">
          <a:xfrm>
            <a:off x="64008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 build="p" autoUpdateAnimBg="0"/>
      <p:bldP spid="13926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2667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ea typeface="SimSun" pitchFamily="2" charset="-122"/>
              </a:rPr>
              <a:t>巨 大 的 雕 像</a:t>
            </a:r>
            <a:r>
              <a:rPr lang="zh-CN" altLang="en-US" b="0">
                <a:ea typeface="SimSun" pitchFamily="2" charset="-122"/>
              </a:rPr>
              <a:t>  </a:t>
            </a:r>
            <a:r>
              <a:rPr lang="en-US" altLang="zh-CN" b="0"/>
              <a:t>(</a:t>
            </a:r>
            <a:r>
              <a:rPr lang="en-US" altLang="ja-JP">
                <a:latin typeface="Arial" pitchFamily="34" charset="0"/>
              </a:rPr>
              <a:t>Ziggurats) 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141319" name="Line 7"/>
          <p:cNvSpPr>
            <a:spLocks noChangeShapeType="1"/>
          </p:cNvSpPr>
          <p:nvPr/>
        </p:nvSpPr>
        <p:spPr bwMode="auto">
          <a:xfrm>
            <a:off x="5867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79204" name="Text Box 8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79205" name="Rectangle 10"/>
          <p:cNvSpPr>
            <a:spLocks noChangeArrowheads="1"/>
          </p:cNvSpPr>
          <p:nvPr/>
        </p:nvSpPr>
        <p:spPr bwMode="auto">
          <a:xfrm>
            <a:off x="64770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458200" cy="4038600"/>
          </a:xfrm>
          <a:solidFill>
            <a:srgbClr val="FFFF99">
              <a:alpha val="50195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Kristen ITC" pitchFamily="66" charset="0"/>
              </a:rPr>
              <a:t>Babylon, the jewel of the kingdoms, the glory of the Babylonians</a:t>
            </a:r>
            <a:r>
              <a:rPr lang="ja-JP" altLang="en-US" sz="2400" b="1">
                <a:solidFill>
                  <a:srgbClr val="006600"/>
                </a:solidFill>
                <a:latin typeface="Arial" pitchFamily="34" charset="0"/>
              </a:rPr>
              <a:t>’</a:t>
            </a:r>
            <a:r>
              <a:rPr lang="en-US" altLang="ja-JP" sz="2400" b="1">
                <a:solidFill>
                  <a:srgbClr val="006600"/>
                </a:solidFill>
                <a:latin typeface="Kristen ITC" pitchFamily="66" charset="0"/>
              </a:rPr>
              <a:t> pride, will be overthrown by God like Sodom and Gomorrah. She will never be inhabited or lived in through all generations; But desert creatures will lie there, jackals will fill her houses;</a:t>
            </a:r>
          </a:p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Kristen ITC" pitchFamily="66" charset="0"/>
              </a:rPr>
              <a:t>There the owls will dwell, hyenas will howl in her strongholds, jackals in her luxurious palaces.</a:t>
            </a:r>
          </a:p>
          <a:p>
            <a:pPr algn="ctr" eaLnBrk="1" hangingPunct="1"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Kristen ITC" pitchFamily="66" charset="0"/>
              </a:rPr>
              <a:t>- Isaiah 13:19-23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6629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143363" name="Picture 3" descr="ziggurat_ur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220200" cy="49244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81252" name="Rectangle 6"/>
          <p:cNvSpPr>
            <a:spLocks noChangeArrowheads="1"/>
          </p:cNvSpPr>
          <p:nvPr/>
        </p:nvSpPr>
        <p:spPr bwMode="auto">
          <a:xfrm>
            <a:off x="7315200" y="244475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宗教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4336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8077200" cy="3733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苏</a:t>
            </a:r>
            <a:r>
              <a:rPr lang="en-US" altLang="ja-JP" b="1" i="1" u="sng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美</a:t>
            </a:r>
            <a:r>
              <a:rPr lang="en-US" altLang="ja-JP" b="1" i="1" u="sng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尔</a:t>
            </a:r>
            <a:r>
              <a:rPr lang="en-US" altLang="ja-JP" b="1" i="1" u="sng">
                <a:latin typeface="SimSun" pitchFamily="2" charset="-122"/>
                <a:ea typeface="SimSun" pitchFamily="2" charset="-122"/>
              </a:rPr>
              <a:t> </a:t>
            </a:r>
            <a:r>
              <a:rPr lang="ja-JP" altLang="en-US" b="1" i="1" u="sng">
                <a:latin typeface="SimSun" pitchFamily="2" charset="-122"/>
                <a:ea typeface="SimSun" pitchFamily="2" charset="-122"/>
              </a:rPr>
              <a:t>人</a:t>
            </a:r>
            <a:r>
              <a:rPr lang="en-US" altLang="ja-JP" sz="2800" b="1" i="1" u="sng"/>
              <a:t> (SUMERIA) </a:t>
            </a:r>
            <a:r>
              <a:rPr lang="zh-CN" altLang="en-US" b="1" i="1" u="sng">
                <a:ea typeface="SimSun" pitchFamily="2" charset="-122"/>
              </a:rPr>
              <a:t>的 冲 击</a:t>
            </a:r>
            <a:endParaRPr lang="en-US" altLang="ja-JP" b="1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ja-JP" altLang="en-US" sz="2800" b="1"/>
              <a:t>浸</a:t>
            </a:r>
            <a:r>
              <a:rPr lang="en-US" altLang="ja-JP" sz="2800" b="1"/>
              <a:t> </a:t>
            </a:r>
            <a:r>
              <a:rPr lang="ja-JP" altLang="en-US" sz="2800" b="1"/>
              <a:t>没</a:t>
            </a:r>
            <a:r>
              <a:rPr lang="en-US" altLang="ja-JP" sz="2800" b="1"/>
              <a:t> </a:t>
            </a:r>
            <a:r>
              <a:rPr lang="ja-JP" altLang="en-US" sz="2800" b="1"/>
              <a:t>在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苏</a:t>
            </a:r>
            <a:r>
              <a:rPr lang="en-US" altLang="ja-JP" sz="2800" b="1"/>
              <a:t> </a:t>
            </a:r>
            <a:r>
              <a:rPr lang="ja-JP" altLang="en-US" sz="2800" b="1"/>
              <a:t>美</a:t>
            </a:r>
            <a:r>
              <a:rPr lang="en-US" altLang="ja-JP" sz="2800" b="1"/>
              <a:t> </a:t>
            </a:r>
            <a:r>
              <a:rPr lang="ja-JP" altLang="en-US" sz="2800" b="1">
                <a:ea typeface="ヒラギノ角ゴ ProN W3" charset="-128"/>
              </a:rPr>
              <a:t>尔</a:t>
            </a:r>
            <a:r>
              <a:rPr lang="en-US" altLang="ja-JP" sz="2800" b="1"/>
              <a:t> </a:t>
            </a:r>
            <a:r>
              <a:rPr lang="ja-JP" altLang="en-US" sz="2800" b="1"/>
              <a:t>人</a:t>
            </a:r>
            <a:r>
              <a:rPr lang="en-US" altLang="ja-JP" sz="2800" b="1"/>
              <a:t> </a:t>
            </a:r>
            <a:r>
              <a:rPr lang="ja-JP" altLang="en-US" sz="2800" b="1"/>
              <a:t>的</a:t>
            </a:r>
            <a:r>
              <a:rPr lang="en-US" altLang="ja-JP" sz="2800" b="1"/>
              <a:t> </a:t>
            </a:r>
            <a:r>
              <a:rPr lang="ja-JP" altLang="en-US" sz="2800" b="1"/>
              <a:t>文</a:t>
            </a:r>
            <a:r>
              <a:rPr lang="en-US" altLang="ja-JP" sz="2800" b="1"/>
              <a:t> </a:t>
            </a:r>
            <a:r>
              <a:rPr lang="ja-JP" altLang="en-US" sz="2800" b="1"/>
              <a:t>化</a:t>
            </a:r>
            <a:r>
              <a:rPr lang="en-US" altLang="ja-JP" sz="2800" b="1"/>
              <a:t> - </a:t>
            </a:r>
            <a:r>
              <a:rPr lang="ja-JP" altLang="en-US" sz="2800" b="1"/>
              <a:t>从</a:t>
            </a:r>
            <a:r>
              <a:rPr lang="en-US" altLang="ja-JP" sz="2800" b="1"/>
              <a:t>3000</a:t>
            </a:r>
            <a:r>
              <a:rPr lang="en-US" altLang="ja-JP" sz="2800"/>
              <a:t> </a:t>
            </a:r>
            <a:r>
              <a:rPr lang="en-US" altLang="ja-JP" sz="2800" b="1"/>
              <a:t>BC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ea typeface="SimSun" pitchFamily="2" charset="-122"/>
              </a:rPr>
              <a:t>正 规 教 育 被 采 取 苏 美 尔 人 的 系 统</a:t>
            </a:r>
            <a:r>
              <a:rPr lang="zh-CN" altLang="en-US" sz="2800">
                <a:ea typeface="SimSun" pitchFamily="2" charset="-122"/>
              </a:rPr>
              <a:t> 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en-US" sz="2800" b="1">
                <a:latin typeface="Arial" pitchFamily="34" charset="0"/>
              </a:rPr>
              <a:t>Nabu – </a:t>
            </a:r>
            <a:r>
              <a:rPr lang="zh-CN" altLang="en-US" sz="2800" b="1">
                <a:ea typeface="SimSun" pitchFamily="2" charset="-122"/>
              </a:rPr>
              <a:t>艺 术 的 神 给 了 巴 比 伦 楔 形 文 字</a:t>
            </a:r>
          </a:p>
          <a:p>
            <a:pPr>
              <a:lnSpc>
                <a:spcPct val="90000"/>
              </a:lnSpc>
            </a:pPr>
            <a:r>
              <a:rPr lang="zh-CN" altLang="en-US" sz="2800" b="1">
                <a:ea typeface="SimSun" pitchFamily="2" charset="-122"/>
              </a:rPr>
              <a:t>楔形文字在拉丁语</a:t>
            </a:r>
            <a:r>
              <a:rPr lang="en-US" altLang="zh-CN" sz="2800" b="1">
                <a:ea typeface="SimSun" pitchFamily="2" charset="-122"/>
              </a:rPr>
              <a:t>- `cuneus’ (</a:t>
            </a:r>
            <a:r>
              <a:rPr lang="zh-CN" altLang="en-US" sz="2800" b="1">
                <a:ea typeface="SimSun" pitchFamily="2" charset="-122"/>
              </a:rPr>
              <a:t>楔子</a:t>
            </a:r>
            <a:r>
              <a:rPr lang="en-US" altLang="zh-CN" sz="2800" b="1">
                <a:ea typeface="SimSun" pitchFamily="2" charset="-122"/>
              </a:rPr>
              <a:t>) / ideogramatical</a:t>
            </a:r>
            <a:r>
              <a:rPr lang="zh-CN" altLang="en-US" sz="2800" b="1">
                <a:ea typeface="SimSun" pitchFamily="2" charset="-122"/>
              </a:rPr>
              <a:t>剧本</a:t>
            </a:r>
            <a:r>
              <a:rPr lang="en-US" altLang="zh-CN" sz="2800" b="1">
                <a:ea typeface="SimSun" pitchFamily="2" charset="-122"/>
              </a:rPr>
              <a:t>(</a:t>
            </a:r>
            <a:r>
              <a:rPr lang="zh-CN" altLang="en-US" sz="2800" b="1">
                <a:ea typeface="SimSun" pitchFamily="2" charset="-122"/>
              </a:rPr>
              <a:t>标志</a:t>
            </a:r>
            <a:r>
              <a:rPr lang="en-US" altLang="zh-CN" sz="2800" b="1">
                <a:ea typeface="SimSun" pitchFamily="2" charset="-122"/>
              </a:rPr>
              <a:t>)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ea typeface="SimSun" pitchFamily="2" charset="-122"/>
              </a:rPr>
              <a:t>近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ja-JP" altLang="en-US" sz="2800" b="1"/>
              <a:t>后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变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换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对</a:t>
            </a:r>
            <a:r>
              <a:rPr lang="en-US" altLang="ja-JP" sz="2800" b="1"/>
              <a:t> syllogrammatical </a:t>
            </a:r>
            <a:r>
              <a:rPr lang="ja-JP" altLang="en-US" sz="2800" b="1">
                <a:ea typeface="华文细黑" charset="-122"/>
              </a:rPr>
              <a:t>剧</a:t>
            </a:r>
            <a:r>
              <a:rPr lang="en-US" altLang="ja-JP" sz="2800" b="1"/>
              <a:t> </a:t>
            </a:r>
            <a:r>
              <a:rPr lang="ja-JP" altLang="en-US" sz="2800" b="1"/>
              <a:t>本</a:t>
            </a:r>
            <a:r>
              <a:rPr lang="en-US" altLang="ja-JP" sz="2800" b="1"/>
              <a:t> (</a:t>
            </a:r>
            <a:r>
              <a:rPr lang="ja-JP" altLang="en-US" sz="2800" b="1"/>
              <a:t>被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简</a:t>
            </a:r>
            <a:r>
              <a:rPr lang="en-US" altLang="ja-JP" sz="2800" b="1"/>
              <a:t> </a:t>
            </a:r>
            <a:r>
              <a:rPr lang="ja-JP" altLang="en-US" sz="2800" b="1"/>
              <a:t>化</a:t>
            </a:r>
            <a:r>
              <a:rPr lang="en-US" altLang="ja-JP" sz="2800" b="1"/>
              <a:t> </a:t>
            </a:r>
            <a:r>
              <a:rPr lang="ja-JP" altLang="en-US" sz="2800" b="1"/>
              <a:t>的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标</a:t>
            </a:r>
            <a:r>
              <a:rPr lang="en-US" altLang="ja-JP" sz="2800" b="1"/>
              <a:t> </a:t>
            </a:r>
            <a:r>
              <a:rPr lang="ja-JP" altLang="en-US" sz="2800" b="1"/>
              <a:t>志</a:t>
            </a:r>
            <a:r>
              <a:rPr lang="en-US" altLang="ja-JP" sz="2800" b="1"/>
              <a:t> ) </a:t>
            </a:r>
            <a:r>
              <a:rPr lang="ja-JP" altLang="en-US" sz="2800" b="1"/>
              <a:t>黏</a:t>
            </a:r>
            <a:r>
              <a:rPr lang="en-US" altLang="ja-JP" sz="2800" b="1"/>
              <a:t> </a:t>
            </a:r>
            <a:r>
              <a:rPr lang="ja-JP" altLang="en-US" sz="2800" b="1"/>
              <a:t>在</a:t>
            </a:r>
            <a:r>
              <a:rPr lang="en-US" altLang="ja-JP" sz="2800" b="1"/>
              <a:t> </a:t>
            </a:r>
            <a:r>
              <a:rPr lang="ja-JP" altLang="en-US" sz="2800" b="1"/>
              <a:t>土</a:t>
            </a:r>
            <a:r>
              <a:rPr lang="en-US" altLang="ja-JP" sz="2800" b="1"/>
              <a:t> </a:t>
            </a:r>
            <a:r>
              <a:rPr lang="ja-JP" altLang="en-US" sz="2800" b="1"/>
              <a:t>片</a:t>
            </a:r>
            <a:r>
              <a:rPr lang="en-US" altLang="ja-JP" sz="2800" b="1"/>
              <a:t> </a:t>
            </a:r>
            <a:r>
              <a:rPr lang="ja-JP" altLang="en-US" sz="2800" b="1">
                <a:ea typeface="华文细黑" charset="-122"/>
              </a:rPr>
              <a:t>剂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800" b="1">
              <a:latin typeface="Arial" pitchFamily="34" charset="0"/>
            </a:endParaRPr>
          </a:p>
        </p:txBody>
      </p:sp>
      <p:pic>
        <p:nvPicPr>
          <p:cNvPr id="44037" name="Picture 5" descr="cune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3733800"/>
            <a:ext cx="2009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ext Box 6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83300" name="Rectangle 7"/>
          <p:cNvSpPr>
            <a:spLocks noChangeArrowheads="1"/>
          </p:cNvSpPr>
          <p:nvPr/>
        </p:nvSpPr>
        <p:spPr bwMode="auto">
          <a:xfrm>
            <a:off x="6019800" y="304800"/>
            <a:ext cx="1631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5400">
                <a:solidFill>
                  <a:srgbClr val="996600"/>
                </a:solidFill>
                <a:ea typeface="SimSun" pitchFamily="2" charset="-122"/>
              </a:rPr>
              <a:t>文学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writing_cun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7924800" cy="53149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66294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5347" name="WordArt 7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28194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CUNEIFORM</a:t>
            </a:r>
          </a:p>
        </p:txBody>
      </p:sp>
      <p:sp>
        <p:nvSpPr>
          <p:cNvPr id="185348" name="Rectangle 9"/>
          <p:cNvSpPr>
            <a:spLocks noChangeArrowheads="1"/>
          </p:cNvSpPr>
          <p:nvPr/>
        </p:nvSpPr>
        <p:spPr bwMode="auto">
          <a:xfrm>
            <a:off x="6934200" y="212725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  <p:sp>
        <p:nvSpPr>
          <p:cNvPr id="185349" name="Rectangle 11"/>
          <p:cNvSpPr>
            <a:spLocks noChangeArrowheads="1"/>
          </p:cNvSpPr>
          <p:nvPr/>
        </p:nvSpPr>
        <p:spPr bwMode="auto">
          <a:xfrm>
            <a:off x="3352800" y="6858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rgbClr val="CC3399"/>
                </a:solidFill>
                <a:ea typeface="SimSun" pitchFamily="2" charset="-122"/>
              </a:rPr>
              <a:t>楔形文字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b="1" i="1" u="sng">
                <a:latin typeface="SimSun" pitchFamily="2" charset="-122"/>
                <a:ea typeface="SimSun" pitchFamily="2" charset="-122"/>
              </a:rPr>
              <a:t>苏美尔人</a:t>
            </a:r>
            <a:r>
              <a:rPr lang="zh-CN" altLang="en-US" sz="2800" b="1" i="1" u="sng">
                <a:ea typeface="SimSun" pitchFamily="2" charset="-122"/>
              </a:rPr>
              <a:t> </a:t>
            </a:r>
            <a:r>
              <a:rPr lang="zh-CN" altLang="en-US" b="1" i="1" u="sng">
                <a:ea typeface="SimSun" pitchFamily="2" charset="-122"/>
              </a:rPr>
              <a:t>的冲击 </a:t>
            </a:r>
            <a:r>
              <a:rPr lang="en-US" altLang="ja-JP" sz="2800" b="1" i="1" u="sng">
                <a:latin typeface="Arial" pitchFamily="34" charset="0"/>
              </a:rPr>
              <a:t>(</a:t>
            </a:r>
            <a:r>
              <a:rPr lang="en-US" altLang="zh-CN" sz="2800" b="1" i="1" u="sng">
                <a:latin typeface="Arial" pitchFamily="34" charset="0"/>
                <a:ea typeface="SimSun" pitchFamily="2" charset="-122"/>
              </a:rPr>
              <a:t> </a:t>
            </a:r>
            <a:r>
              <a:rPr lang="zh-CN" altLang="en-US" sz="2400" b="1" i="1" u="sng">
                <a:ea typeface="SimSun" pitchFamily="2" charset="-122"/>
              </a:rPr>
              <a:t>继续</a:t>
            </a:r>
            <a:r>
              <a:rPr lang="zh-CN" altLang="en-US" sz="2400" i="1" u="sng">
                <a:ea typeface="SimSun" pitchFamily="2" charset="-122"/>
              </a:rPr>
              <a:t>  </a:t>
            </a:r>
            <a:r>
              <a:rPr lang="en-US" altLang="ja-JP" sz="2800" b="1" i="1" u="sng">
                <a:latin typeface="Arial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zh-CN" altLang="en-US" sz="2800" b="1">
                <a:ea typeface="SimSun" pitchFamily="2" charset="-122"/>
              </a:rPr>
              <a:t>苏美尔人的文字合并了</a:t>
            </a:r>
            <a:r>
              <a:rPr lang="en-US" altLang="zh-CN" sz="2800" b="1">
                <a:ea typeface="SimSun" pitchFamily="2" charset="-122"/>
              </a:rPr>
              <a:t>-</a:t>
            </a:r>
            <a:r>
              <a:rPr lang="zh-CN" altLang="en-US" sz="2800" b="1">
                <a:ea typeface="SimSun" pitchFamily="2" charset="-122"/>
              </a:rPr>
              <a:t>翻译对</a:t>
            </a:r>
            <a:r>
              <a:rPr lang="en-US" altLang="zh-CN" sz="2800" b="1">
                <a:ea typeface="SimSun" pitchFamily="2" charset="-122"/>
              </a:rPr>
              <a:t>Akkadian (</a:t>
            </a:r>
            <a:r>
              <a:rPr lang="zh-CN" altLang="en-US" sz="2800" b="1">
                <a:ea typeface="SimSun" pitchFamily="2" charset="-122"/>
              </a:rPr>
              <a:t>混合语</a:t>
            </a:r>
            <a:r>
              <a:rPr lang="en-US" altLang="zh-CN" sz="2800" b="1">
                <a:ea typeface="SimSun" pitchFamily="2" charset="-122"/>
              </a:rPr>
              <a:t>ANE)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ea typeface="SimSun" pitchFamily="2" charset="-122"/>
              </a:rPr>
              <a:t>抄写员学校复制了构成并且创造了编目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SimSun" pitchFamily="2" charset="-122"/>
                <a:ea typeface="SimSun" pitchFamily="2" charset="-122"/>
              </a:rPr>
              <a:t>苏美尔</a:t>
            </a:r>
            <a:r>
              <a:rPr lang="en-US" altLang="zh-CN" sz="2800" b="1">
                <a:latin typeface="SimSun" pitchFamily="2" charset="-122"/>
                <a:ea typeface="SimSun" pitchFamily="2" charset="-122"/>
              </a:rPr>
              <a:t>-</a:t>
            </a:r>
            <a:r>
              <a:rPr lang="zh-CN" altLang="en-US" sz="2800" b="1">
                <a:latin typeface="SimSun" pitchFamily="2" charset="-122"/>
                <a:ea typeface="SimSun" pitchFamily="2" charset="-122"/>
              </a:rPr>
              <a:t>巴比伦 字典通俗化了神话、史诗、赞美诗等等</a:t>
            </a:r>
            <a:r>
              <a:rPr lang="zh-CN" altLang="en-US" sz="2800" b="1">
                <a:ea typeface="SimSun" pitchFamily="2" charset="-122"/>
              </a:rPr>
              <a:t>。</a:t>
            </a:r>
            <a:endParaRPr lang="zh-CN" altLang="en-US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ea typeface="SimSun" pitchFamily="2" charset="-122"/>
              </a:rPr>
              <a:t>在巴比伦的下跌之后，在公元前年</a:t>
            </a:r>
            <a:r>
              <a:rPr lang="en-US" altLang="zh-CN" sz="2800" b="1">
                <a:ea typeface="SimSun" pitchFamily="2" charset="-122"/>
              </a:rPr>
              <a:t>539</a:t>
            </a:r>
            <a:r>
              <a:rPr lang="zh-CN" altLang="en-US" sz="2800" b="1">
                <a:ea typeface="SimSun" pitchFamily="2" charset="-122"/>
              </a:rPr>
              <a:t>，阿拉姆语和希腊语成为了共同语言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6172200" y="83820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7395" name="Text Box 8"/>
          <p:cNvSpPr txBox="1">
            <a:spLocks noChangeArrowheads="1"/>
          </p:cNvSpPr>
          <p:nvPr/>
        </p:nvSpPr>
        <p:spPr bwMode="auto">
          <a:xfrm>
            <a:off x="85026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87396" name="Rectangle 9"/>
          <p:cNvSpPr>
            <a:spLocks noChangeArrowheads="1"/>
          </p:cNvSpPr>
          <p:nvPr/>
        </p:nvSpPr>
        <p:spPr bwMode="auto">
          <a:xfrm>
            <a:off x="6705600" y="212725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 autoUpdateAnimBg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2819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zh-CN" altLang="en-US" sz="4400" b="1">
                <a:ea typeface="SimSun" pitchFamily="2" charset="-122"/>
              </a:rPr>
              <a:t>  </a:t>
            </a:r>
            <a:r>
              <a:rPr lang="zh-CN" altLang="en-US" sz="4000" b="1" i="1" u="sng">
                <a:latin typeface="SimSun" pitchFamily="2" charset="-122"/>
                <a:ea typeface="SimSun" pitchFamily="2" charset="-122"/>
              </a:rPr>
              <a:t>诗歌</a:t>
            </a:r>
            <a:r>
              <a:rPr lang="en-US" altLang="zh-CN" sz="2800" b="1" i="1" u="sng">
                <a:latin typeface="SimSun" pitchFamily="2" charset="-122"/>
                <a:ea typeface="SimSun" pitchFamily="2" charset="-122"/>
              </a:rPr>
              <a:t>(poetry)</a:t>
            </a:r>
            <a:endParaRPr lang="en-US" altLang="ja-JP" sz="2800" b="1" i="1" u="sng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latin typeface="SimSun" pitchFamily="2" charset="-122"/>
                <a:ea typeface="SimSun" pitchFamily="2" charset="-122"/>
              </a:rPr>
              <a:t>一起平行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2 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种不同的方式致使想法</a:t>
            </a:r>
            <a:r>
              <a:rPr lang="zh-CN" altLang="en-US" sz="3600">
                <a:ea typeface="SimSun" pitchFamily="2" charset="-122"/>
              </a:rPr>
              <a:t> </a:t>
            </a:r>
            <a:r>
              <a:rPr lang="en-US" altLang="zh-CN" sz="2000">
                <a:latin typeface="Arial" pitchFamily="34" charset="0"/>
                <a:ea typeface="SimSun" pitchFamily="2" charset="-122"/>
              </a:rPr>
              <a:t>(parallelism) 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唯一散文，双对散文，三倍散文</a:t>
            </a:r>
            <a:endParaRPr lang="zh-CN" altLang="en-US" sz="24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没有押韵和米</a:t>
            </a:r>
            <a:r>
              <a:rPr lang="ja-JP" altLang="en-US" sz="2400" b="1"/>
              <a:t>言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几部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若干伟大事迹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史诗</a:t>
            </a:r>
            <a:r>
              <a:rPr lang="en-US" altLang="ja-JP" sz="2800" b="1">
                <a:latin typeface="Arial" pitchFamily="34" charset="0"/>
              </a:rPr>
              <a:t> - </a:t>
            </a:r>
            <a:r>
              <a:rPr lang="en-US" altLang="ja-JP" sz="2800" b="1" i="1">
                <a:latin typeface="Arial" pitchFamily="34" charset="0"/>
              </a:rPr>
              <a:t>Enuma Elish </a:t>
            </a:r>
            <a:r>
              <a:rPr lang="zh-CN" altLang="en-US" sz="2800" b="1">
                <a:ea typeface="SimSun" pitchFamily="2" charset="-122"/>
              </a:rPr>
              <a:t>和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 i="1">
                <a:latin typeface="Arial" pitchFamily="34" charset="0"/>
              </a:rPr>
              <a:t>Gilgamesh</a:t>
            </a:r>
            <a:r>
              <a:rPr lang="ja-JP" altLang="en-US" sz="2400" b="1" i="1">
                <a:latin typeface="Arial" pitchFamily="34" charset="0"/>
                <a:ea typeface="SimSun" pitchFamily="2" charset="-122"/>
              </a:rPr>
              <a:t>史诗</a:t>
            </a:r>
            <a:endParaRPr lang="en-US" altLang="en-US" sz="2400" b="1" i="1">
              <a:latin typeface="Arial" pitchFamily="34" charset="0"/>
              <a:ea typeface="SimSun" pitchFamily="2" charset="-122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85800" y="426720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>
                <a:ea typeface="SimSun" pitchFamily="2" charset="-122"/>
              </a:rPr>
              <a:t>  </a:t>
            </a:r>
            <a:r>
              <a:rPr lang="zh-CN" altLang="en-US" sz="3600" i="1" u="sng">
                <a:ea typeface="SimSun" pitchFamily="2" charset="-122"/>
              </a:rPr>
              <a:t>音乐</a:t>
            </a:r>
            <a:r>
              <a:rPr lang="zh-CN" altLang="en-US" i="1" u="sng">
                <a:ea typeface="SimSun" pitchFamily="2" charset="-122"/>
              </a:rPr>
              <a:t> </a:t>
            </a:r>
            <a:r>
              <a:rPr lang="en-US" altLang="zh-CN" i="1" u="sng">
                <a:ea typeface="SimSun" pitchFamily="2" charset="-122"/>
              </a:rPr>
              <a:t>(</a:t>
            </a:r>
            <a:r>
              <a:rPr lang="en-US" altLang="zh-CN" i="1" u="sng">
                <a:cs typeface="Times New Roman" pitchFamily="18" charset="0"/>
              </a:rPr>
              <a:t>music</a:t>
            </a:r>
            <a:r>
              <a:rPr lang="en-US" altLang="ja-JP" i="1" u="sng">
                <a:cs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zh-CN" altLang="en-US">
                <a:ea typeface="SimSun" pitchFamily="2" charset="-122"/>
              </a:rPr>
              <a:t>  告诉或者唱一篇散文的故事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>
                <a:latin typeface="Arial" pitchFamily="34" charset="0"/>
              </a:rPr>
              <a:t>-  </a:t>
            </a:r>
            <a:r>
              <a:rPr lang="zh-CN" altLang="en-US">
                <a:ea typeface="SimSun" pitchFamily="2" charset="-122"/>
              </a:rPr>
              <a:t>宗教的典礼和娱乐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ja-JP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altLang="en-US">
                <a:latin typeface="Arial" pitchFamily="34" charset="0"/>
              </a:rPr>
              <a:t>  </a:t>
            </a:r>
            <a:r>
              <a:rPr lang="zh-CN" altLang="en-US">
                <a:ea typeface="SimSun" pitchFamily="2" charset="-122"/>
              </a:rPr>
              <a:t>使用芦苇，笛，七弦琴，鼓，小号和竖琴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5562600" y="838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9444" name="Text Box 8"/>
          <p:cNvSpPr txBox="1">
            <a:spLocks noChangeArrowheads="1"/>
          </p:cNvSpPr>
          <p:nvPr/>
        </p:nvSpPr>
        <p:spPr bwMode="auto">
          <a:xfrm>
            <a:off x="842645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139</a:t>
            </a:r>
          </a:p>
        </p:txBody>
      </p:sp>
      <p:sp>
        <p:nvSpPr>
          <p:cNvPr id="189445" name="Rectangle 9"/>
          <p:cNvSpPr>
            <a:spLocks noChangeArrowheads="1"/>
          </p:cNvSpPr>
          <p:nvPr/>
        </p:nvSpPr>
        <p:spPr bwMode="auto">
          <a:xfrm>
            <a:off x="5867400" y="212725"/>
            <a:ext cx="216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文学类型</a:t>
            </a:r>
            <a:r>
              <a:rPr lang="zh-CN" altLang="en-US" b="0">
                <a:ea typeface="SimSun" pitchFamily="2" charset="-122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 autoUpdateAnimBg="0"/>
      <p:bldP spid="5018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4419600" cy="39624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4000" b="1" i="1" u="sng">
                <a:latin typeface="SimSun" pitchFamily="2" charset="-122"/>
                <a:ea typeface="SimSun" pitchFamily="2" charset="-122"/>
              </a:rPr>
              <a:t>巴比伦</a:t>
            </a:r>
            <a:r>
              <a:rPr lang="ja-JP" altLang="en-US" sz="4000" b="1" i="1" u="sng">
                <a:latin typeface="SimSun" pitchFamily="2" charset="-122"/>
                <a:ea typeface="SimSun" pitchFamily="2" charset="-122"/>
              </a:rPr>
              <a:t>神话</a:t>
            </a:r>
            <a:endParaRPr lang="en-US" altLang="ja-JP" sz="4000" b="1" i="1" u="sng">
              <a:latin typeface="SimSun" pitchFamily="2" charset="-122"/>
              <a:ea typeface="SimSun" pitchFamily="2" charset="-122"/>
            </a:endParaRPr>
          </a:p>
          <a:p>
            <a:r>
              <a:rPr lang="ja-JP" altLang="en-US" sz="2400" b="1">
                <a:latin typeface="SimSun" pitchFamily="2" charset="-122"/>
                <a:ea typeface="SimSun" pitchFamily="2" charset="-122"/>
              </a:rPr>
              <a:t>许多神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(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多神论</a:t>
            </a:r>
            <a:r>
              <a:rPr lang="en-US" altLang="ja-JP" b="1"/>
              <a:t>~</a:t>
            </a:r>
            <a:r>
              <a:rPr lang="en-US" altLang="ja-JP" sz="1400" b="1">
                <a:latin typeface="Arial" pitchFamily="34" charset="0"/>
              </a:rPr>
              <a:t>Polytheism</a:t>
            </a:r>
            <a:r>
              <a:rPr lang="en-US" altLang="ja-JP" sz="2800" b="1">
                <a:latin typeface="Arial" pitchFamily="34" charset="0"/>
              </a:rPr>
              <a:t>)</a:t>
            </a:r>
          </a:p>
          <a:p>
            <a:r>
              <a:rPr lang="ja-JP" altLang="en-US" sz="2400" b="1">
                <a:latin typeface="SimSun" pitchFamily="2" charset="-122"/>
                <a:ea typeface="SimSun" pitchFamily="2" charset="-122"/>
              </a:rPr>
              <a:t>神争吵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 /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有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不同想法</a:t>
            </a:r>
            <a:endParaRPr lang="en-US" altLang="ja-JP" sz="2400" b="1">
              <a:latin typeface="SimSun" pitchFamily="2" charset="-122"/>
              <a:ea typeface="SimSun" pitchFamily="2" charset="-122"/>
            </a:endParaRPr>
          </a:p>
          <a:p>
            <a:r>
              <a:rPr lang="zh-CN" altLang="en-US" sz="2400" b="1">
                <a:latin typeface="SimSun" pitchFamily="2" charset="-122"/>
                <a:ea typeface="SimSun" pitchFamily="2" charset="-122"/>
              </a:rPr>
              <a:t>混乱至于为有洪水</a:t>
            </a:r>
            <a:endParaRPr lang="en-US" altLang="ja-JP" sz="2400" b="1">
              <a:latin typeface="SimSun" pitchFamily="2" charset="-122"/>
              <a:ea typeface="SimSun" pitchFamily="2" charset="-122"/>
            </a:endParaRPr>
          </a:p>
          <a:p>
            <a:r>
              <a:rPr lang="en-US" altLang="en-US" sz="2400" b="1">
                <a:latin typeface="Arial" pitchFamily="34" charset="0"/>
              </a:rPr>
              <a:t>Adad – </a:t>
            </a:r>
            <a:r>
              <a:rPr lang="ja-JP" altLang="en-US" sz="2400" b="1"/>
              <a:t>雷</a:t>
            </a:r>
            <a:r>
              <a:rPr lang="en-US" altLang="ja-JP" b="1">
                <a:latin typeface="Arial" pitchFamily="34" charset="0"/>
              </a:rPr>
              <a:t> </a:t>
            </a:r>
          </a:p>
          <a:p>
            <a:r>
              <a:rPr lang="en-US" altLang="en-US" sz="2400" b="1">
                <a:latin typeface="Arial" pitchFamily="34" charset="0"/>
              </a:rPr>
              <a:t>Ninurta- </a:t>
            </a:r>
            <a:r>
              <a:rPr lang="ja-JP" altLang="en-US" sz="2400" b="1">
                <a:ea typeface="华文细黑" charset="-122"/>
              </a:rPr>
              <a:t>风</a:t>
            </a:r>
            <a:r>
              <a:rPr lang="en-US" altLang="ja-JP" sz="2400" b="1">
                <a:latin typeface="Arial" pitchFamily="34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b="1">
                <a:latin typeface="Arial" pitchFamily="34" charset="0"/>
              </a:rPr>
              <a:t>    </a:t>
            </a:r>
            <a:r>
              <a:rPr lang="en-US" altLang="en-US" sz="2400" b="1">
                <a:latin typeface="Arial" pitchFamily="34" charset="0"/>
              </a:rPr>
              <a:t>Annunaki -</a:t>
            </a:r>
            <a:r>
              <a:rPr lang="ja-JP" altLang="en-US" sz="2400" b="1">
                <a:ea typeface="华文细黑" charset="-122"/>
              </a:rPr>
              <a:t>闪电</a:t>
            </a:r>
            <a:r>
              <a:rPr lang="en-US" altLang="ja-JP" b="1">
                <a:latin typeface="Arial" pitchFamily="34" charset="0"/>
              </a:rPr>
              <a:t> </a:t>
            </a:r>
            <a:endParaRPr lang="en-US" altLang="en-US" b="1">
              <a:latin typeface="Arial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419600" y="2057400"/>
            <a:ext cx="472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600" i="1" u="sng">
                <a:latin typeface="SimSun" pitchFamily="2" charset="-122"/>
              </a:rPr>
              <a:t>圣经的帐户</a:t>
            </a:r>
            <a:endParaRPr lang="en-US" altLang="ja-JP" sz="3600" i="1" u="sng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一上帝</a:t>
            </a:r>
            <a:r>
              <a:rPr lang="en-US" altLang="zh-CN">
                <a:latin typeface="SimSun" pitchFamily="2" charset="-122"/>
              </a:rPr>
              <a:t>(</a:t>
            </a:r>
            <a:r>
              <a:rPr lang="zh-CN" altLang="en-US">
                <a:latin typeface="SimSun" pitchFamily="2" charset="-122"/>
              </a:rPr>
              <a:t>一神教</a:t>
            </a:r>
            <a:r>
              <a:rPr lang="en-US" altLang="ja-JP" sz="3200"/>
              <a:t>~</a:t>
            </a:r>
            <a:r>
              <a:rPr lang="en-US" altLang="ja-JP" sz="1400">
                <a:latin typeface="Arial" pitchFamily="34" charset="0"/>
              </a:rPr>
              <a:t>Monotheism</a:t>
            </a:r>
            <a:r>
              <a:rPr lang="en-US" altLang="ja-JP">
                <a:latin typeface="Arial" pitchFamily="34" charset="0"/>
              </a:rPr>
              <a:t>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圣洁一上帝</a:t>
            </a:r>
            <a:r>
              <a:rPr lang="zh-CN" altLang="en-US" b="0">
                <a:latin typeface="SimSun" pitchFamily="2" charset="-122"/>
              </a:rPr>
              <a:t> </a:t>
            </a:r>
            <a:endParaRPr lang="en-US" altLang="ja-JP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上帝锯罪恶并且惩罚了腐败人民</a:t>
            </a:r>
            <a:endParaRPr lang="en-US" altLang="ja-JP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800">
                <a:latin typeface="Arial" pitchFamily="34" charset="0"/>
              </a:rPr>
              <a:t>雅威 </a:t>
            </a:r>
            <a:r>
              <a:rPr lang="en-US" altLang="zh-CN">
                <a:latin typeface="Arial" pitchFamily="34" charset="0"/>
              </a:rPr>
              <a:t>(~ Yahweh)</a:t>
            </a:r>
            <a:r>
              <a:rPr lang="en-US" altLang="zh-CN" sz="1400">
                <a:latin typeface="Arial" pitchFamily="34" charset="0"/>
              </a:rPr>
              <a:t> </a:t>
            </a:r>
            <a:r>
              <a:rPr lang="en-US" altLang="zh-CN">
                <a:latin typeface="Arial" pitchFamily="34" charset="0"/>
              </a:rPr>
              <a:t>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zh-CN" altLang="en-US"/>
              <a:t>创作者</a:t>
            </a:r>
            <a:endParaRPr lang="en-US" altLang="ja-JP">
              <a:latin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zh-CN" altLang="en-US"/>
              <a:t>主发者</a:t>
            </a:r>
            <a:endParaRPr lang="en-US" altLang="ja-JP">
              <a:latin typeface="Arial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zh-CN" altLang="en-US"/>
              <a:t>法官</a:t>
            </a:r>
            <a:endParaRPr lang="en-US" altLang="en-US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607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ja-JP" altLang="en-US" sz="3200">
                <a:latin typeface="SimSun" pitchFamily="2" charset="-122"/>
                <a:ea typeface="SimSun" pitchFamily="2" charset="-122"/>
              </a:rPr>
              <a:t>巴比伦洪水版本</a:t>
            </a:r>
            <a:r>
              <a:rPr lang="en-US" altLang="ja-JP" sz="3200"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3200">
                <a:latin typeface="SimSun" pitchFamily="2" charset="-122"/>
                <a:ea typeface="SimSun" pitchFamily="2" charset="-122"/>
              </a:rPr>
              <a:t>公元前年</a:t>
            </a:r>
            <a:r>
              <a:rPr lang="en-US" altLang="zh-CN" sz="3200">
                <a:latin typeface="SimSun" pitchFamily="2" charset="-122"/>
                <a:ea typeface="SimSun" pitchFamily="2" charset="-122"/>
              </a:rPr>
              <a:t> </a:t>
            </a:r>
            <a:r>
              <a:rPr lang="en-US" altLang="ja-JP" sz="3200">
                <a:latin typeface="SimSun" pitchFamily="2" charset="-122"/>
                <a:ea typeface="SimSun" pitchFamily="2" charset="-122"/>
              </a:rPr>
              <a:t>2000)</a:t>
            </a:r>
            <a:endParaRPr lang="en-US" altLang="en-US" sz="3200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52234" name="WordArt 10"/>
          <p:cNvSpPr>
            <a:spLocks noChangeArrowheads="1" noChangeShapeType="1" noTextEdit="1"/>
          </p:cNvSpPr>
          <p:nvPr/>
        </p:nvSpPr>
        <p:spPr bwMode="auto">
          <a:xfrm>
            <a:off x="304800" y="685800"/>
            <a:ext cx="3733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</a:rPr>
              <a:t>Gilgamesh Epic</a:t>
            </a:r>
          </a:p>
          <a:p>
            <a:pPr algn="ctr"/>
            <a:endParaRPr lang="en-GB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5562600" y="838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1494" name="Text Box 13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1495" name="Rectangle 14"/>
          <p:cNvSpPr>
            <a:spLocks noChangeArrowheads="1"/>
          </p:cNvSpPr>
          <p:nvPr/>
        </p:nvSpPr>
        <p:spPr bwMode="auto">
          <a:xfrm>
            <a:off x="5867400" y="212725"/>
            <a:ext cx="216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6600"/>
                </a:solidFill>
                <a:ea typeface="SimSun" pitchFamily="2" charset="-122"/>
              </a:rPr>
              <a:t>文学类型</a:t>
            </a:r>
            <a:r>
              <a:rPr lang="zh-CN" altLang="en-US" b="0">
                <a:ea typeface="SimSun" pitchFamily="2" charset="-122"/>
              </a:rPr>
              <a:t>  </a:t>
            </a:r>
          </a:p>
        </p:txBody>
      </p:sp>
      <p:sp>
        <p:nvSpPr>
          <p:cNvPr id="191496" name="Rectangle 15"/>
          <p:cNvSpPr>
            <a:spLocks noChangeArrowheads="1"/>
          </p:cNvSpPr>
          <p:nvPr/>
        </p:nvSpPr>
        <p:spPr bwMode="auto">
          <a:xfrm>
            <a:off x="4191000" y="685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zh-CN">
                <a:solidFill>
                  <a:schemeClr val="accent2"/>
                </a:solidFill>
                <a:ea typeface="SimSun" pitchFamily="2" charset="-122"/>
              </a:rPr>
              <a:t>(</a:t>
            </a:r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史诗</a:t>
            </a:r>
            <a:r>
              <a:rPr lang="en-US" altLang="zh-CN" b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8" grpId="0" autoUpdateAnimBg="0"/>
      <p:bldP spid="52229" grpId="0" autoUpdateAnimBg="0"/>
      <p:bldP spid="522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8" descr="middle babylonian 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00400"/>
            <a:ext cx="14970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2" name="Picture 9" descr="l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2895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10" descr="near_east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152400"/>
            <a:ext cx="25463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1208088" y="1420813"/>
            <a:ext cx="25463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巴比伦历史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sz="3600">
              <a:solidFill>
                <a:srgbClr val="660066"/>
              </a:solidFill>
            </a:endParaRP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4002088" y="2817813"/>
            <a:ext cx="25463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巴比伦社会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942975" y="4241800"/>
            <a:ext cx="37274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/>
              <a:t>以色列 和</a:t>
            </a:r>
            <a:r>
              <a:rPr lang="zh-CN" altLang="en-US" sz="3600" b="0"/>
              <a:t> </a:t>
            </a:r>
            <a:r>
              <a:rPr lang="zh-CN" altLang="en-US" sz="3600"/>
              <a:t>巴比伦</a:t>
            </a:r>
            <a:endParaRPr lang="en-US" altLang="en-US" sz="3600"/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725988" y="5638800"/>
            <a:ext cx="29273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/>
              <a:t>巴比伦以我们</a:t>
            </a:r>
            <a:endParaRPr lang="en-US" altLang="en-US" sz="3600" b="0"/>
          </a:p>
        </p:txBody>
      </p:sp>
      <p:sp>
        <p:nvSpPr>
          <p:cNvPr id="138248" name="Text Box 20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38249" name="Rectangle 24"/>
          <p:cNvSpPr>
            <a:spLocks noChangeArrowheads="1"/>
          </p:cNvSpPr>
          <p:nvPr/>
        </p:nvSpPr>
        <p:spPr bwMode="auto">
          <a:xfrm>
            <a:off x="457200" y="381000"/>
            <a:ext cx="3505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6600"/>
              <a:t>巴 比 伦</a:t>
            </a:r>
            <a:endParaRPr lang="en-US" altLang="en-US"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 autoUpdateAnimBg="0"/>
      <p:bldP spid="43025" grpId="0" autoUpdateAnimBg="0"/>
      <p:bldP spid="43026" grpId="0" autoUpdateAnimBg="0"/>
      <p:bldP spid="4302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zh-CN" altLang="en-US" sz="3600" b="1" i="1">
                <a:ea typeface="SimSun" pitchFamily="2" charset="-122"/>
              </a:rPr>
              <a:t>智慧文学</a:t>
            </a:r>
            <a:endParaRPr lang="en-US" altLang="ja-JP" sz="2800" b="1" i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800" b="1">
                <a:ea typeface="SimSun" pitchFamily="2" charset="-122"/>
              </a:rPr>
              <a:t>许多这样的文字</a:t>
            </a:r>
            <a:r>
              <a:rPr lang="zh-CN" altLang="en-US" sz="36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  <a:ea typeface="SimSun" pitchFamily="2" charset="-122"/>
              </a:rPr>
              <a:t>– </a:t>
            </a:r>
            <a:r>
              <a:rPr lang="zh-CN" altLang="en-US" sz="2800" b="1">
                <a:ea typeface="SimSun" pitchFamily="2" charset="-122"/>
              </a:rPr>
              <a:t>邪恶和遭受 </a:t>
            </a:r>
            <a:r>
              <a:rPr lang="en-US" altLang="zh-CN" sz="2800" b="1">
                <a:ea typeface="SimSun" pitchFamily="2" charset="-122"/>
              </a:rPr>
              <a:t>/ </a:t>
            </a:r>
            <a:r>
              <a:rPr lang="zh-CN" altLang="en-US" sz="2800" b="1">
                <a:ea typeface="SimSun" pitchFamily="2" charset="-122"/>
              </a:rPr>
              <a:t>虔诚的虔诚观察员例子的问题</a:t>
            </a:r>
            <a:endParaRPr lang="en-US" altLang="ja-JP" sz="28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2800" b="1">
                <a:ea typeface="SimSun" pitchFamily="2" charset="-122"/>
              </a:rPr>
              <a:t>比如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  <a:ea typeface="SimSun" pitchFamily="2" charset="-122"/>
              </a:rPr>
              <a:t> – </a:t>
            </a:r>
            <a:r>
              <a:rPr lang="ja-JP" altLang="en-US" sz="2800" b="1">
                <a:ea typeface="SimSun" pitchFamily="2" charset="-122"/>
              </a:rPr>
              <a:t>关于神</a:t>
            </a:r>
            <a:r>
              <a:rPr lang="en-US" altLang="ja-JP" sz="2800" b="1">
                <a:ea typeface="SimSun" pitchFamily="2" charset="-122"/>
              </a:rPr>
              <a:t> </a:t>
            </a:r>
            <a:r>
              <a:rPr lang="en-US" altLang="ja-JP" sz="2400" b="1">
                <a:ea typeface="SimSun" pitchFamily="2" charset="-122"/>
              </a:rPr>
              <a:t>(</a:t>
            </a:r>
            <a:r>
              <a:rPr lang="en-US" altLang="ja-JP" sz="2400" b="1">
                <a:latin typeface="Arial" pitchFamily="34" charset="0"/>
                <a:ea typeface="SimSun" pitchFamily="2" charset="-122"/>
              </a:rPr>
              <a:t>Theodicy), </a:t>
            </a:r>
            <a:r>
              <a:rPr lang="zh-CN" altLang="en-US" sz="2800" b="1">
                <a:ea typeface="SimSun" pitchFamily="2" charset="-122"/>
              </a:rPr>
              <a:t>悲观对话</a:t>
            </a:r>
            <a:endParaRPr lang="en-US" altLang="en-US" sz="2800" b="1">
              <a:latin typeface="Arial" pitchFamily="34" charset="0"/>
              <a:ea typeface="SimSun" pitchFamily="2" charset="-122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762000" y="3581400"/>
            <a:ext cx="769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200" i="1"/>
              <a:t>预言</a:t>
            </a:r>
            <a:endParaRPr lang="en-US" altLang="ja-JP" i="1">
              <a:latin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800"/>
              <a:t>巴比伦预言</a:t>
            </a:r>
            <a:r>
              <a:rPr lang="zh-CN" altLang="en-US" sz="2800" b="0"/>
              <a:t> </a:t>
            </a:r>
            <a:r>
              <a:rPr lang="en-US" altLang="ja-JP" sz="2800">
                <a:latin typeface="Arial" pitchFamily="34" charset="0"/>
              </a:rPr>
              <a:t>–</a:t>
            </a:r>
            <a:r>
              <a:rPr lang="zh-CN" altLang="en-US" sz="2800"/>
              <a:t>许多隐密宗教和神秘书的先行者</a:t>
            </a:r>
            <a:r>
              <a:rPr lang="zh-CN" altLang="en-US" sz="3200" b="0"/>
              <a:t> </a:t>
            </a:r>
            <a:endParaRPr lang="en-US" altLang="ja-JP">
              <a:latin typeface="Arial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2800"/>
              <a:t>通过往事件用预言，术语，描述确认预言</a:t>
            </a:r>
            <a:r>
              <a:rPr lang="en-US" altLang="zh-CN" sz="2800"/>
              <a:t>, </a:t>
            </a:r>
            <a:r>
              <a:rPr lang="zh-CN" altLang="en-US" sz="2800"/>
              <a:t>和其他事件</a:t>
            </a:r>
            <a:endParaRPr lang="en-US" altLang="en-US" sz="2800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5562600" y="838200"/>
            <a:ext cx="266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3540" name="Text Box 9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3541" name="Rectangle 10"/>
          <p:cNvSpPr>
            <a:spLocks noChangeArrowheads="1"/>
          </p:cNvSpPr>
          <p:nvPr/>
        </p:nvSpPr>
        <p:spPr bwMode="auto">
          <a:xfrm>
            <a:off x="5867400" y="242888"/>
            <a:ext cx="190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996600"/>
                </a:solidFill>
                <a:ea typeface="SimSun" pitchFamily="2" charset="-122"/>
              </a:rPr>
              <a:t>文学类型 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 autoUpdateAnimBg="0" advAuto="0"/>
      <p:bldP spid="54276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Line 5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5586" name="Text Box 9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5587" name="Text Box 11"/>
          <p:cNvSpPr txBox="1">
            <a:spLocks noChangeArrowheads="1"/>
          </p:cNvSpPr>
          <p:nvPr/>
        </p:nvSpPr>
        <p:spPr bwMode="auto">
          <a:xfrm>
            <a:off x="690563" y="990600"/>
            <a:ext cx="63992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ea typeface="SimSun" pitchFamily="2" charset="-122"/>
              </a:rPr>
              <a:t>谁是骑在野兽上的妇女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 sz="3200"/>
              <a:t>(</a:t>
            </a:r>
            <a:r>
              <a:rPr lang="zh-CN" altLang="en-US">
                <a:ea typeface="SimSun" pitchFamily="2" charset="-122"/>
              </a:rPr>
              <a:t>获大书</a:t>
            </a:r>
            <a:r>
              <a:rPr lang="zh-CN" altLang="en-US" b="0">
                <a:ea typeface="SimSun" pitchFamily="2" charset="-122"/>
              </a:rPr>
              <a:t> </a:t>
            </a:r>
            <a:r>
              <a:rPr lang="en-US" altLang="ja-JP" sz="3200"/>
              <a:t>. 17)?</a:t>
            </a:r>
            <a:endParaRPr lang="en-US" altLang="en-US" sz="3200"/>
          </a:p>
        </p:txBody>
      </p:sp>
      <p:pic>
        <p:nvPicPr>
          <p:cNvPr id="19558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0198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Rectangle 17"/>
          <p:cNvSpPr>
            <a:spLocks noChangeArrowheads="1"/>
          </p:cNvSpPr>
          <p:nvPr/>
        </p:nvSpPr>
        <p:spPr bwMode="auto">
          <a:xfrm>
            <a:off x="685800" y="152400"/>
            <a:ext cx="555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6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sz="3600" b="0">
                <a:solidFill>
                  <a:srgbClr val="FF0000"/>
                </a:solidFill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WordArt 2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7239000" cy="495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solidFill>
                  <a:srgbClr val="000000"/>
                </a:solidFill>
                <a:latin typeface="ＭＳ Ｐゴシック"/>
                <a:ea typeface="ＭＳ Ｐゴシック"/>
              </a:rPr>
              <a:t>巴比伦神秘宗教今日里昂</a:t>
            </a:r>
            <a:endParaRPr lang="en-GB" sz="3600" kern="10">
              <a:solidFill>
                <a:srgbClr val="000000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197634" name="Line 3"/>
          <p:cNvSpPr>
            <a:spLocks noChangeShapeType="1"/>
          </p:cNvSpPr>
          <p:nvPr/>
        </p:nvSpPr>
        <p:spPr bwMode="auto">
          <a:xfrm flipV="1">
            <a:off x="304800" y="723900"/>
            <a:ext cx="7296150" cy="3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1676400"/>
            <a:ext cx="30718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676400"/>
            <a:ext cx="5064125" cy="4876800"/>
            <a:chOff x="134" y="1056"/>
            <a:chExt cx="2976" cy="3072"/>
          </a:xfrm>
        </p:grpSpPr>
        <p:pic>
          <p:nvPicPr>
            <p:cNvPr id="197643" name="Picture 9"/>
            <p:cNvPicPr>
              <a:picLocks noChangeAspect="1" noChangeArrowheads="1"/>
            </p:cNvPicPr>
            <p:nvPr/>
          </p:nvPicPr>
          <p:blipFill>
            <a:blip r:embed="rId4" cstate="screen"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" y="1056"/>
              <a:ext cx="1871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44" name="Rectangle 10"/>
            <p:cNvSpPr>
              <a:spLocks noChangeArrowheads="1"/>
            </p:cNvSpPr>
            <p:nvPr/>
          </p:nvSpPr>
          <p:spPr bwMode="auto">
            <a:xfrm>
              <a:off x="134" y="3360"/>
              <a:ext cx="1142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3600">
                  <a:solidFill>
                    <a:srgbClr val="000000"/>
                  </a:solidFill>
                </a:rPr>
                <a:t>拉尔夫</a:t>
              </a:r>
              <a:r>
                <a:rPr lang="en-US" altLang="zh-CN" sz="3600">
                  <a:solidFill>
                    <a:srgbClr val="000000"/>
                  </a:solidFill>
                </a:rPr>
                <a:t>·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zh-CN" altLang="en-US" sz="3600">
                  <a:solidFill>
                    <a:srgbClr val="000000"/>
                  </a:solidFill>
                </a:rPr>
                <a:t>伍德罗</a:t>
              </a:r>
              <a:endParaRPr lang="en-US" altLang="en-US" sz="36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7637" name="Title 2"/>
          <p:cNvSpPr>
            <a:spLocks noGrp="1"/>
          </p:cNvSpPr>
          <p:nvPr>
            <p:ph type="title"/>
          </p:nvPr>
        </p:nvSpPr>
        <p:spPr>
          <a:xfrm>
            <a:off x="0" y="896938"/>
            <a:ext cx="9144000" cy="587375"/>
          </a:xfrm>
        </p:spPr>
        <p:txBody>
          <a:bodyPr/>
          <a:lstStyle/>
          <a:p>
            <a:r>
              <a:rPr lang="zh-CN" altLang="en-US" sz="3600" b="1"/>
              <a:t>天主教会重复巴比伦的误区</a:t>
            </a:r>
            <a:endParaRPr lang="en-US" altLang="en-US" sz="3600" b="1"/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323850" y="1700213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3600">
                <a:solidFill>
                  <a:srgbClr val="000000"/>
                </a:solidFill>
                <a:latin typeface="Comic Sans MS" pitchFamily="66" charset="0"/>
              </a:rPr>
              <a:t>来源：</a:t>
            </a:r>
            <a:endParaRPr lang="en-US" altLang="en-US" sz="36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9" name="Text Box 37"/>
          <p:cNvSpPr txBox="1">
            <a:spLocks noChangeArrowheads="1"/>
          </p:cNvSpPr>
          <p:nvPr/>
        </p:nvSpPr>
        <p:spPr bwMode="auto">
          <a:xfrm>
            <a:off x="8413750" y="23813"/>
            <a:ext cx="6953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140</a:t>
            </a:r>
          </a:p>
        </p:txBody>
      </p:sp>
      <p:sp>
        <p:nvSpPr>
          <p:cNvPr id="197640" name="Rectangle 12"/>
          <p:cNvSpPr>
            <a:spLocks noChangeArrowheads="1"/>
          </p:cNvSpPr>
          <p:nvPr/>
        </p:nvSpPr>
        <p:spPr bwMode="auto">
          <a:xfrm>
            <a:off x="2400300" y="2209800"/>
            <a:ext cx="2571750" cy="17145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4000">
                <a:solidFill>
                  <a:srgbClr val="12124C"/>
                </a:solidFill>
              </a:rPr>
              <a:t>巴比伦神秘宗教</a:t>
            </a:r>
            <a:endParaRPr lang="en-US" altLang="en-US" sz="4000">
              <a:solidFill>
                <a:srgbClr val="12124C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24500" y="1733550"/>
            <a:ext cx="30480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solidFill>
                  <a:srgbClr val="FFFF00"/>
                </a:solidFill>
                <a:latin typeface="Comic Sans MS" pitchFamily="66" charset="0"/>
              </a:rPr>
              <a:t>戴夫追捕</a:t>
            </a:r>
            <a:endParaRPr lang="en-SG" altLang="en-US" sz="3600">
              <a:solidFill>
                <a:srgbClr val="FFFF00"/>
              </a:solidFill>
            </a:endParaRPr>
          </a:p>
        </p:txBody>
      </p:sp>
      <p:sp>
        <p:nvSpPr>
          <p:cNvPr id="197642" name="Rectangle 14"/>
          <p:cNvSpPr>
            <a:spLocks noChangeArrowheads="1"/>
          </p:cNvSpPr>
          <p:nvPr/>
        </p:nvSpPr>
        <p:spPr bwMode="auto">
          <a:xfrm>
            <a:off x="5619750" y="2286000"/>
            <a:ext cx="2895600" cy="30289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>
                <a:solidFill>
                  <a:srgbClr val="FFFF00"/>
                </a:solidFill>
              </a:rPr>
              <a:t>罗马天主教教会和最后一天</a:t>
            </a:r>
            <a:endParaRPr lang="en-US" altLang="zh-CN" sz="3200">
              <a:solidFill>
                <a:srgbClr val="FFFF00"/>
              </a:solidFill>
            </a:endParaRPr>
          </a:p>
          <a:p>
            <a:pPr algn="ctr"/>
            <a:endParaRPr lang="en-US" altLang="zh-CN" sz="3200">
              <a:solidFill>
                <a:srgbClr val="FFFF00"/>
              </a:solidFill>
            </a:endParaRPr>
          </a:p>
          <a:p>
            <a:pPr algn="ctr"/>
            <a:r>
              <a:rPr lang="zh-CN" altLang="en-US" sz="3200">
                <a:solidFill>
                  <a:srgbClr val="FFFF00"/>
                </a:solidFill>
              </a:rPr>
              <a:t>一个女人骑兽</a:t>
            </a:r>
            <a:endParaRPr lang="en-US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15" presetClass="entr" presetSubtype="18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5" presetClass="entr" presetSubtype="18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76400"/>
            <a:ext cx="236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zh-CN" altLang="en-US" b="1">
                <a:ea typeface="SimSun" pitchFamily="2" charset="-122"/>
              </a:rPr>
              <a:t>巴比伦人民</a:t>
            </a:r>
            <a:endParaRPr lang="en-US" altLang="ja-JP" b="1"/>
          </a:p>
          <a:p>
            <a:pPr algn="ctr" eaLnBrk="1" hangingPunct="1">
              <a:buFontTx/>
              <a:buNone/>
            </a:pPr>
            <a:endParaRPr lang="en-US" altLang="en-US" sz="2800" b="1"/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女神母亲</a:t>
            </a:r>
            <a:r>
              <a:rPr lang="en-US" altLang="zh-CN" sz="2800" b="1">
                <a:ea typeface="SimSun" pitchFamily="2" charset="-122"/>
              </a:rPr>
              <a:t>Semiramis</a:t>
            </a:r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在她的胳膊</a:t>
            </a:r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拿着她的</a:t>
            </a:r>
          </a:p>
          <a:p>
            <a:pPr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孩子</a:t>
            </a:r>
            <a:r>
              <a:rPr lang="en-US" altLang="zh-CN" sz="2800" b="1">
                <a:ea typeface="SimSun" pitchFamily="2" charset="-122"/>
              </a:rPr>
              <a:t>Tammuz</a:t>
            </a:r>
            <a:endParaRPr lang="en-US" altLang="en-US" sz="2800" b="1"/>
          </a:p>
        </p:txBody>
      </p:sp>
      <p:sp>
        <p:nvSpPr>
          <p:cNvPr id="199684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199685" name="Text Box 6"/>
          <p:cNvSpPr txBox="1">
            <a:spLocks noChangeArrowheads="1"/>
          </p:cNvSpPr>
          <p:nvPr/>
        </p:nvSpPr>
        <p:spPr bwMode="auto">
          <a:xfrm>
            <a:off x="1909763" y="922338"/>
            <a:ext cx="526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4000"/>
              <a:t>母 亲 和 孩 子 崇 拜</a:t>
            </a:r>
          </a:p>
        </p:txBody>
      </p:sp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/>
          <a:stretch>
            <a:fillRect/>
          </a:stretch>
        </p:blipFill>
        <p:spPr bwMode="auto">
          <a:xfrm>
            <a:off x="1828800" y="1600200"/>
            <a:ext cx="247015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7"/>
          <a:stretch>
            <a:fillRect/>
          </a:stretch>
        </p:blipFill>
        <p:spPr bwMode="auto">
          <a:xfrm>
            <a:off x="3733800" y="1600200"/>
            <a:ext cx="243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210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85800"/>
            <a:ext cx="2127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-52388" y="6113463"/>
            <a:ext cx="1631951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sz="3200"/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2209800" y="6121400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埃及</a:t>
            </a:r>
            <a:r>
              <a:rPr lang="zh-CN" altLang="en-US" sz="3600" b="0">
                <a:ea typeface="SimSun" pitchFamily="2" charset="-122"/>
              </a:rPr>
              <a:t> </a:t>
            </a:r>
            <a:endParaRPr lang="en-US" altLang="en-US" sz="3600" b="0"/>
          </a:p>
        </p:txBody>
      </p:sp>
      <p:sp>
        <p:nvSpPr>
          <p:cNvPr id="149520" name="Text Box 16"/>
          <p:cNvSpPr txBox="1">
            <a:spLocks noChangeArrowheads="1"/>
          </p:cNvSpPr>
          <p:nvPr/>
        </p:nvSpPr>
        <p:spPr bwMode="auto">
          <a:xfrm>
            <a:off x="4062413" y="5408613"/>
            <a:ext cx="117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希腊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sz="3200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6540500" y="5942013"/>
            <a:ext cx="11747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佛教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7837488" y="4064000"/>
            <a:ext cx="1212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印度</a:t>
            </a:r>
            <a:r>
              <a:rPr lang="zh-CN" altLang="en-US" sz="3600" b="0">
                <a:ea typeface="SimSun" pitchFamily="2" charset="-122"/>
              </a:rPr>
              <a:t> </a:t>
            </a:r>
            <a:endParaRPr lang="en-US" altLang="en-US" sz="3600" b="0"/>
          </a:p>
        </p:txBody>
      </p:sp>
      <p:sp>
        <p:nvSpPr>
          <p:cNvPr id="199695" name="Rectangle 19"/>
          <p:cNvSpPr>
            <a:spLocks noChangeArrowheads="1"/>
          </p:cNvSpPr>
          <p:nvPr/>
        </p:nvSpPr>
        <p:spPr bwMode="auto">
          <a:xfrm>
            <a:off x="685800" y="168275"/>
            <a:ext cx="4933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build="p" autoUpdateAnimBg="0" advAuto="0"/>
      <p:bldP spid="149508" grpId="1" build="p" autoUpdateAnimBg="0"/>
      <p:bldP spid="149518" grpId="0" autoUpdateAnimBg="0"/>
      <p:bldP spid="149519" grpId="0" autoUpdateAnimBg="0"/>
      <p:bldP spid="149520" grpId="0" autoUpdateAnimBg="0"/>
      <p:bldP spid="149521" grpId="0" animBg="1" autoUpdateAnimBg="0"/>
      <p:bldP spid="1495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Line 4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1731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01732" name="Text Box 7"/>
          <p:cNvSpPr txBox="1">
            <a:spLocks noChangeArrowheads="1"/>
          </p:cNvSpPr>
          <p:nvPr/>
        </p:nvSpPr>
        <p:spPr bwMode="auto">
          <a:xfrm>
            <a:off x="2163763" y="969963"/>
            <a:ext cx="475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/>
              <a:t>母 亲 和 孩 子 崇 拜</a:t>
            </a:r>
            <a:endParaRPr lang="en-US" altLang="en-US" sz="3600">
              <a:cs typeface="Times New Roman" pitchFamily="18" charset="0"/>
            </a:endParaRPr>
          </a:p>
        </p:txBody>
      </p:sp>
      <p:sp>
        <p:nvSpPr>
          <p:cNvPr id="201733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676400"/>
            <a:ext cx="21336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>
                <a:ea typeface="SimSun" pitchFamily="2" charset="-122"/>
              </a:rPr>
              <a:t>巴比伦人民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r>
              <a:rPr lang="ja-JP" altLang="en-US" sz="2800" b="1"/>
              <a:t>女神母</a:t>
            </a:r>
            <a:r>
              <a:rPr lang="ja-JP" altLang="en-US" sz="2800" b="1">
                <a:ea typeface="华文细黑" charset="-122"/>
              </a:rPr>
              <a:t>亲</a:t>
            </a:r>
            <a:r>
              <a:rPr lang="en-US" altLang="ja-JP" sz="2400" b="1"/>
              <a:t>Semiramis</a:t>
            </a:r>
          </a:p>
          <a:p>
            <a:pPr marL="0" indent="0" algn="ctr" eaLnBrk="1" hangingPunct="1">
              <a:buFontTx/>
              <a:buNone/>
            </a:pPr>
            <a:r>
              <a:rPr lang="ja-JP" altLang="en-US" sz="2800" b="1"/>
              <a:t>作</a:t>
            </a:r>
            <a:r>
              <a:rPr lang="ja-JP" altLang="en-US" sz="2800" b="1">
                <a:ea typeface="华文细黑" charset="-122"/>
              </a:rPr>
              <a:t>为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r>
              <a:rPr lang="en-US" altLang="en-US" sz="2400" b="1"/>
              <a:t>Nimrod</a:t>
            </a:r>
          </a:p>
          <a:p>
            <a:pPr marL="0" indent="0" algn="ctr" eaLnBrk="1" hangingPunct="1">
              <a:buFontTx/>
              <a:buNone/>
            </a:pPr>
            <a:r>
              <a:rPr lang="ja-JP" altLang="en-US" sz="2800" b="1"/>
              <a:t>的妻子</a:t>
            </a:r>
            <a:r>
              <a:rPr lang="zh-CN" altLang="en-US" sz="2800" b="1">
                <a:ea typeface="SimSun" pitchFamily="2" charset="-122"/>
              </a:rPr>
              <a:t>变成</a:t>
            </a:r>
            <a:r>
              <a:rPr lang="ja-JP" altLang="en-US" sz="2800" b="1"/>
              <a:t>了天堂的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r>
              <a:rPr lang="ja-JP" altLang="en-US" sz="2800" b="1">
                <a:latin typeface="Arial" pitchFamily="34" charset="0"/>
              </a:rPr>
              <a:t>“</a:t>
            </a:r>
            <a:r>
              <a:rPr lang="ja-JP" altLang="en-US" sz="2800" b="1"/>
              <a:t>女王</a:t>
            </a:r>
            <a:r>
              <a:rPr lang="en-US" altLang="ja-JP" sz="2800" b="1"/>
              <a:t>/</a:t>
            </a:r>
            <a:r>
              <a:rPr lang="ja-JP" altLang="en-US" sz="2800" b="1"/>
              <a:t>王后</a:t>
            </a:r>
            <a:r>
              <a:rPr lang="ja-JP" altLang="en-US" b="1">
                <a:latin typeface="Arial" pitchFamily="34" charset="0"/>
              </a:rPr>
              <a:t>”</a:t>
            </a:r>
            <a:endParaRPr lang="en-US" altLang="en-US" b="1"/>
          </a:p>
        </p:txBody>
      </p:sp>
      <p:sp>
        <p:nvSpPr>
          <p:cNvPr id="201734" name="Text Box 17"/>
          <p:cNvSpPr txBox="1">
            <a:spLocks noChangeArrowheads="1"/>
          </p:cNvSpPr>
          <p:nvPr/>
        </p:nvSpPr>
        <p:spPr bwMode="auto">
          <a:xfrm>
            <a:off x="5165725" y="2479675"/>
            <a:ext cx="169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b="0">
              <a:ea typeface="SimSun" pitchFamily="2" charset="-122"/>
            </a:endParaRPr>
          </a:p>
        </p:txBody>
      </p:sp>
      <p:sp>
        <p:nvSpPr>
          <p:cNvPr id="157714" name="Text Box 18"/>
          <p:cNvSpPr txBox="1">
            <a:spLocks noChangeArrowheads="1"/>
          </p:cNvSpPr>
          <p:nvPr/>
        </p:nvSpPr>
        <p:spPr bwMode="auto">
          <a:xfrm>
            <a:off x="4572000" y="1676400"/>
            <a:ext cx="4038600" cy="4540250"/>
          </a:xfrm>
          <a:prstGeom prst="rect">
            <a:avLst/>
          </a:prstGeom>
          <a:solidFill>
            <a:srgbClr val="660066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 b="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以色列</a:t>
            </a:r>
            <a:r>
              <a:rPr lang="zh-CN" altLang="en-US" sz="2800" b="0"/>
              <a:t> </a:t>
            </a:r>
            <a:endParaRPr lang="en-US" altLang="ja-JP" sz="28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en-US" sz="12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</a:endParaRPr>
          </a:p>
          <a:p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耶</a:t>
            </a: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利</a:t>
            </a: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米</a:t>
            </a:r>
            <a:r>
              <a:rPr lang="en-US" altLang="ja-JP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书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7:18 (NIV): </a:t>
            </a:r>
          </a:p>
          <a:p>
            <a:pPr algn="just"/>
            <a:r>
              <a:rPr lang="ja-JP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“</a:t>
            </a:r>
            <a:r>
              <a:rPr lang="en-US" altLang="ja-JP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孩 子（犹太）捡 </a:t>
            </a:r>
          </a:p>
          <a:p>
            <a:pPr algn="just"/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柴 ， 父 亲 烧 火 ， 妇 女 抟 面 作 饼 ， 献 给 天 后 ， 又 </a:t>
            </a:r>
          </a:p>
          <a:p>
            <a:pPr algn="just"/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向 别 神 浇 奠 祭 ， 惹 我 发 怒</a:t>
            </a:r>
            <a:r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。</a:t>
            </a:r>
            <a:r>
              <a:rPr lang="zh-CN" altLang="en-US" b="0">
                <a:solidFill>
                  <a:schemeClr val="bg1"/>
                </a:solidFill>
                <a:ea typeface="华文细黑" charset="-122"/>
              </a:rPr>
              <a:t> </a:t>
            </a:r>
            <a:r>
              <a:rPr lang="ja-JP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-122"/>
              </a:rPr>
              <a:t>”</a:t>
            </a:r>
            <a:endParaRPr lang="en-US" altLang="en-US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-122"/>
            </a:endParaRPr>
          </a:p>
        </p:txBody>
      </p:sp>
      <p:sp>
        <p:nvSpPr>
          <p:cNvPr id="201736" name="Rectangle 19"/>
          <p:cNvSpPr>
            <a:spLocks noChangeArrowheads="1"/>
          </p:cNvSpPr>
          <p:nvPr/>
        </p:nvSpPr>
        <p:spPr bwMode="auto">
          <a:xfrm>
            <a:off x="685800" y="168275"/>
            <a:ext cx="4933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Line 4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3779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03780" name="Text Box 6"/>
          <p:cNvSpPr txBox="1">
            <a:spLocks noChangeArrowheads="1"/>
          </p:cNvSpPr>
          <p:nvPr/>
        </p:nvSpPr>
        <p:spPr bwMode="auto">
          <a:xfrm>
            <a:off x="2417763" y="1020763"/>
            <a:ext cx="4248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200"/>
              <a:t>母 亲 和 孩 子 崇 拜</a:t>
            </a:r>
            <a:endParaRPr lang="en-US" altLang="en-US" sz="3200"/>
          </a:p>
        </p:txBody>
      </p:sp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78100"/>
            <a:ext cx="279082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828800"/>
            <a:ext cx="2133600" cy="4114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巴比伦人民</a:t>
            </a:r>
            <a:endParaRPr lang="en-US" altLang="ja-JP" sz="2400" b="1"/>
          </a:p>
          <a:p>
            <a:pPr marL="0" indent="0" algn="ctr" eaLnBrk="1" hangingPunct="1">
              <a:buFontTx/>
              <a:buNone/>
            </a:pPr>
            <a:endParaRPr lang="en-US" altLang="en-US" sz="2400" b="1"/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女神母亲</a:t>
            </a:r>
            <a:r>
              <a:rPr lang="en-US" altLang="zh-CN" sz="2800" b="1">
                <a:ea typeface="SimSun" pitchFamily="2" charset="-122"/>
              </a:rPr>
              <a:t>Semiramis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在她的胳膊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拿着她的</a:t>
            </a: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ea typeface="SimSun" pitchFamily="2" charset="-122"/>
              </a:rPr>
              <a:t>孩子</a:t>
            </a:r>
            <a:r>
              <a:rPr lang="en-US" altLang="zh-CN" sz="2800" b="1">
                <a:ea typeface="SimSun" pitchFamily="2" charset="-122"/>
              </a:rPr>
              <a:t>Tammuz</a:t>
            </a:r>
            <a:endParaRPr lang="en-US" altLang="ja-JP" sz="2800" b="1"/>
          </a:p>
          <a:p>
            <a:pPr marL="0" indent="0" algn="ctr" eaLnBrk="1" hangingPunct="1">
              <a:buFontTx/>
              <a:buNone/>
            </a:pPr>
            <a:endParaRPr lang="en-US" altLang="en-US" sz="2800">
              <a:latin typeface="Times-Roman" charset="0"/>
            </a:endParaRP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4953000" y="1828800"/>
            <a:ext cx="2362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u="sng"/>
              <a:t>天主教徒</a:t>
            </a:r>
            <a:endParaRPr lang="en-US" altLang="ja-JP" sz="2800"/>
          </a:p>
          <a:p>
            <a:pPr algn="ctr" eaLnBrk="1" hangingPunct="1">
              <a:spcBef>
                <a:spcPct val="20000"/>
              </a:spcBef>
            </a:pPr>
            <a:endParaRPr lang="zh-CN" altLang="en-US" sz="2800"/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玛丽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与她的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儿子耶稣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一起被崇拜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如巴比伦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/>
              <a:t>时尚</a:t>
            </a:r>
            <a:endParaRPr lang="en-US" altLang="en-US" sz="2800"/>
          </a:p>
        </p:txBody>
      </p:sp>
      <p:sp>
        <p:nvSpPr>
          <p:cNvPr id="176138" name="AutoShape 10"/>
          <p:cNvSpPr>
            <a:spLocks noChangeArrowheads="1"/>
          </p:cNvSpPr>
          <p:nvPr/>
        </p:nvSpPr>
        <p:spPr bwMode="auto">
          <a:xfrm>
            <a:off x="4114800" y="3048000"/>
            <a:ext cx="914400" cy="2209800"/>
          </a:xfrm>
          <a:custGeom>
            <a:avLst/>
            <a:gdLst>
              <a:gd name="T0" fmla="*/ 1229029800 w 21600"/>
              <a:gd name="T1" fmla="*/ 0 h 21600"/>
              <a:gd name="T2" fmla="*/ 0 w 21600"/>
              <a:gd name="T3" fmla="*/ 2147483647 h 21600"/>
              <a:gd name="T4" fmla="*/ 1229029800 w 21600"/>
              <a:gd name="T5" fmla="*/ 2147483647 h 21600"/>
              <a:gd name="T6" fmla="*/ 1638706400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3785" name="Rectangle 11"/>
          <p:cNvSpPr>
            <a:spLocks noChangeArrowheads="1"/>
          </p:cNvSpPr>
          <p:nvPr/>
        </p:nvSpPr>
        <p:spPr bwMode="auto">
          <a:xfrm>
            <a:off x="533400" y="168275"/>
            <a:ext cx="4933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5" presetClass="entr" presetSubtype="18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7" grpId="0" autoUpdateAnimBg="0"/>
      <p:bldP spid="1761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6"/>
          <p:cNvSpPr txBox="1">
            <a:spLocks noChangeArrowheads="1"/>
          </p:cNvSpPr>
          <p:nvPr/>
        </p:nvSpPr>
        <p:spPr bwMode="auto">
          <a:xfrm>
            <a:off x="6248400" y="304800"/>
            <a:ext cx="2819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3600">
                <a:ea typeface="SimSun" pitchFamily="2" charset="-122"/>
              </a:rPr>
              <a:t>米开朗基罗的圣母怜子图重</a:t>
            </a:r>
            <a:r>
              <a:rPr lang="en-US" altLang="zh-CN" sz="3600">
                <a:ea typeface="SimSun" pitchFamily="2" charset="-122"/>
              </a:rPr>
              <a:t>- </a:t>
            </a:r>
            <a:r>
              <a:rPr lang="zh-CN" altLang="en-US" sz="3600">
                <a:ea typeface="SimSun" pitchFamily="2" charset="-122"/>
              </a:rPr>
              <a:t>谁是重点</a:t>
            </a:r>
            <a:r>
              <a:rPr lang="en-US" altLang="ja-JP" sz="3200"/>
              <a:t>?</a:t>
            </a:r>
            <a:endParaRPr lang="en-US" altLang="en-US" sz="3200"/>
          </a:p>
        </p:txBody>
      </p:sp>
      <p:pic>
        <p:nvPicPr>
          <p:cNvPr id="205826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8" name="Picture 8"/>
          <p:cNvPicPr>
            <a:picLocks noChangeAspect="1" noChangeArrowheads="1"/>
          </p:cNvPicPr>
          <p:nvPr/>
        </p:nvPicPr>
        <p:blipFill>
          <a:blip r:embed="rId3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875"/>
            <a:ext cx="93726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WordArt 2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5943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Garamond"/>
              </a:rPr>
              <a:t>BABYLON MYSTERY RELIGION TODAY</a:t>
            </a:r>
          </a:p>
        </p:txBody>
      </p:sp>
      <p:sp>
        <p:nvSpPr>
          <p:cNvPr id="168963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SimSun" charset="0"/>
              </a:rPr>
              <a:t>140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3240088" y="1119188"/>
            <a:ext cx="26225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>
                <a:solidFill>
                  <a:schemeClr val="bg1"/>
                </a:solidFill>
                <a:ea typeface="SimSun" pitchFamily="2" charset="-122"/>
              </a:rPr>
              <a:t>方尖碑重点</a:t>
            </a:r>
            <a:r>
              <a:rPr lang="en-US" altLang="zh-CN">
                <a:solidFill>
                  <a:schemeClr val="bg1"/>
                </a:solidFill>
                <a:ea typeface="SimSun" pitchFamily="2" charset="-122"/>
              </a:rPr>
              <a:t>(</a:t>
            </a:r>
            <a:r>
              <a:rPr lang="en-US" altLang="ja-JP" sz="1600">
                <a:solidFill>
                  <a:schemeClr val="bg1"/>
                </a:solidFill>
              </a:rPr>
              <a:t>Obelisks)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168972" name="Rectangle 12"/>
          <p:cNvSpPr>
            <a:spLocks noChangeArrowheads="1"/>
          </p:cNvSpPr>
          <p:nvPr/>
        </p:nvSpPr>
        <p:spPr bwMode="auto">
          <a:xfrm>
            <a:off x="4648200" y="1978025"/>
            <a:ext cx="4495800" cy="4727575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68973" name="Rectangle 13"/>
          <p:cNvSpPr>
            <a:spLocks noChangeArrowheads="1"/>
          </p:cNvSpPr>
          <p:nvPr/>
        </p:nvSpPr>
        <p:spPr bwMode="auto">
          <a:xfrm>
            <a:off x="914400" y="1981200"/>
            <a:ext cx="3581400" cy="1905000"/>
          </a:xfrm>
          <a:prstGeom prst="rect">
            <a:avLst/>
          </a:prstGeom>
          <a:gradFill rotWithShape="0">
            <a:gsLst>
              <a:gs pos="0">
                <a:schemeClr val="tx2">
                  <a:alpha val="62000"/>
                </a:schemeClr>
              </a:gs>
              <a:gs pos="100000">
                <a:schemeClr val="tx2">
                  <a:gamma/>
                  <a:shade val="40784"/>
                  <a:invGamma/>
                  <a:alpha val="6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4800600" y="1676400"/>
            <a:ext cx="4191000" cy="502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u="sng">
                <a:solidFill>
                  <a:schemeClr val="bg1"/>
                </a:solidFill>
              </a:rPr>
              <a:t>天主教徒</a:t>
            </a:r>
            <a:r>
              <a:rPr lang="zh-CN" altLang="en-US" sz="2800" b="0"/>
              <a:t> </a:t>
            </a:r>
            <a:endParaRPr lang="en-US" altLang="ja-JP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在罗马</a:t>
            </a:r>
            <a:r>
              <a:rPr lang="en-US" altLang="zh-CN" sz="2800">
                <a:solidFill>
                  <a:schemeClr val="bg1"/>
                </a:solidFill>
              </a:rPr>
              <a:t>St. </a:t>
            </a:r>
            <a:r>
              <a:rPr lang="zh-CN" altLang="en-US" sz="2800">
                <a:solidFill>
                  <a:schemeClr val="bg1"/>
                </a:solidFill>
              </a:rPr>
              <a:t>彼得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的广场，方尖碑重点，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是由</a:t>
            </a:r>
            <a:r>
              <a:rPr lang="en-US" altLang="zh-CN" sz="2800">
                <a:solidFill>
                  <a:schemeClr val="bg1"/>
                </a:solidFill>
              </a:rPr>
              <a:t>Caligula (</a:t>
            </a:r>
            <a:r>
              <a:rPr lang="zh-CN" altLang="en-US" sz="2800">
                <a:solidFill>
                  <a:schemeClr val="bg1"/>
                </a:solidFill>
              </a:rPr>
              <a:t>广告</a:t>
            </a:r>
            <a:r>
              <a:rPr lang="en-US" altLang="zh-CN" sz="2800">
                <a:solidFill>
                  <a:schemeClr val="bg1"/>
                </a:solidFill>
              </a:rPr>
              <a:t>37-41) 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从埃及寺庙太阳崇拜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带来。  教皇</a:t>
            </a:r>
            <a:r>
              <a:rPr lang="en-US" altLang="zh-CN" sz="2800">
                <a:solidFill>
                  <a:schemeClr val="bg1"/>
                </a:solidFill>
              </a:rPr>
              <a:t>sixtus V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在</a:t>
            </a:r>
            <a:r>
              <a:rPr lang="en-US" altLang="zh-CN" sz="2800">
                <a:solidFill>
                  <a:schemeClr val="bg1"/>
                </a:solidFill>
              </a:rPr>
              <a:t>1586</a:t>
            </a:r>
            <a:r>
              <a:rPr lang="zh-CN" altLang="en-US" sz="2800">
                <a:solidFill>
                  <a:schemeClr val="bg1"/>
                </a:solidFill>
              </a:rPr>
              <a:t>年，广告移动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了它向梵蒂冈。  如果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是残破的，他强加</a:t>
            </a: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</a:rPr>
              <a:t>了死刑</a:t>
            </a:r>
            <a:r>
              <a:rPr lang="en-US" altLang="zh-CN" sz="2800">
                <a:solidFill>
                  <a:schemeClr val="bg1"/>
                </a:solidFill>
              </a:rPr>
              <a:t>!</a:t>
            </a: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16897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>
                <a:solidFill>
                  <a:schemeClr val="bg1"/>
                </a:solidFill>
                <a:ea typeface="SimSun" pitchFamily="2" charset="-122"/>
              </a:rPr>
              <a:t>巴比伦人民</a:t>
            </a:r>
            <a:endParaRPr lang="en-US" altLang="ja-JP" sz="2800" b="1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zh-CN" altLang="en-US" sz="2800" b="1">
              <a:solidFill>
                <a:schemeClr val="bg1"/>
              </a:solidFill>
              <a:ea typeface="SimSun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图象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90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英尺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x 9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英尺（但以理书 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）</a:t>
            </a:r>
            <a:endParaRPr lang="en-US" altLang="en-US" sz="2800" b="1">
              <a:solidFill>
                <a:schemeClr val="bg1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2" grpId="0" animBg="1"/>
      <p:bldP spid="168973" grpId="0" animBg="1"/>
      <p:bldP spid="168967" grpId="0" autoUpdateAnimBg="0"/>
      <p:bldP spid="168970" grpId="0" build="p" autoUpdateAnimBg="0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7000" cy="4953000"/>
          </a:xfrm>
        </p:spPr>
        <p:txBody>
          <a:bodyPr/>
          <a:lstStyle/>
          <a:p>
            <a:pPr eaLnBrk="1" hangingPunct="1"/>
            <a:r>
              <a:rPr lang="zh-CN" altLang="en-US" sz="3200">
                <a:ea typeface="SimSun" pitchFamily="2" charset="-122"/>
              </a:rPr>
              <a:t>从</a:t>
            </a:r>
            <a:r>
              <a:rPr lang="zh-CN" altLang="en-US" sz="3200" b="1">
                <a:ea typeface="SimSun" pitchFamily="2" charset="-122"/>
              </a:rPr>
              <a:t>埃及</a:t>
            </a:r>
            <a:r>
              <a:rPr lang="zh-CN" altLang="en-US" sz="3200">
                <a:ea typeface="SimSun" pitchFamily="2" charset="-122"/>
              </a:rPr>
              <a:t>寺庙</a:t>
            </a:r>
            <a:br>
              <a:rPr lang="zh-CN" altLang="en-US" sz="3200">
                <a:ea typeface="SimSun" pitchFamily="2" charset="-122"/>
              </a:rPr>
            </a:br>
            <a:r>
              <a:rPr lang="zh-CN" altLang="en-US" sz="3200" b="1">
                <a:ea typeface="SimSun" pitchFamily="2" charset="-122"/>
              </a:rPr>
              <a:t>的方尖碑重点</a:t>
            </a:r>
            <a:br>
              <a:rPr lang="zh-CN" altLang="en-US" sz="3200" b="1">
                <a:ea typeface="SimSun" pitchFamily="2" charset="-122"/>
              </a:rPr>
            </a:br>
            <a:r>
              <a:rPr lang="zh-CN" altLang="en-US" sz="3200">
                <a:ea typeface="SimSun" pitchFamily="2" charset="-122"/>
              </a:rPr>
              <a:t>在</a:t>
            </a:r>
            <a:r>
              <a:rPr lang="zh-CN" altLang="en-US" sz="3200" b="1">
                <a:ea typeface="SimSun" pitchFamily="2" charset="-122"/>
              </a:rPr>
              <a:t> </a:t>
            </a:r>
            <a:r>
              <a:rPr lang="en-US" altLang="zh-CN" sz="3200" b="1">
                <a:ea typeface="SimSun" pitchFamily="2" charset="-122"/>
              </a:rPr>
              <a:t>St. </a:t>
            </a:r>
            <a:r>
              <a:rPr lang="zh-CN" altLang="en-US" sz="3200" b="1">
                <a:ea typeface="SimSun" pitchFamily="2" charset="-122"/>
              </a:rPr>
              <a:t>彼得</a:t>
            </a:r>
            <a:br>
              <a:rPr lang="zh-CN" altLang="en-US" sz="3200" b="1">
                <a:ea typeface="SimSun" pitchFamily="2" charset="-122"/>
              </a:rPr>
            </a:br>
            <a:r>
              <a:rPr lang="zh-CN" altLang="en-US" sz="3200" b="1">
                <a:ea typeface="SimSun" pitchFamily="2" charset="-122"/>
              </a:rPr>
              <a:t>广场</a:t>
            </a:r>
            <a:br>
              <a:rPr lang="en-US" altLang="ja-JP" sz="3200"/>
            </a:br>
            <a:r>
              <a:rPr lang="en-US" altLang="ja-JP" sz="2400"/>
              <a:t>(</a:t>
            </a:r>
            <a:r>
              <a:rPr lang="en-US" altLang="ja-JP" sz="2000"/>
              <a:t>The Egyptian Obelisk at St. Peter</a:t>
            </a:r>
            <a:r>
              <a:rPr lang="ja-JP" altLang="en-US" sz="2000">
                <a:latin typeface="Arial" pitchFamily="34" charset="0"/>
              </a:rPr>
              <a:t>’</a:t>
            </a:r>
            <a:r>
              <a:rPr lang="en-US" altLang="ja-JP" sz="2000"/>
              <a:t>s Square</a:t>
            </a:r>
            <a:r>
              <a:rPr lang="en-US" altLang="ja-JP" sz="2800"/>
              <a:t>)</a:t>
            </a:r>
            <a:endParaRPr lang="en-US" altLang="en-US" sz="280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2099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0"/>
            <a:ext cx="531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28800"/>
            <a:ext cx="22225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01616" presetClass="entr" presetSubtype="81023415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Line 3"/>
          <p:cNvSpPr>
            <a:spLocks noChangeShapeType="1"/>
          </p:cNvSpPr>
          <p:nvPr/>
        </p:nvSpPr>
        <p:spPr bwMode="auto">
          <a:xfrm>
            <a:off x="304800" y="7620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094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86200" cy="4495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zh-CN" altLang="en-US" sz="2800" b="1" u="sng">
                <a:ea typeface="SimSun" pitchFamily="2" charset="-122"/>
              </a:rPr>
              <a:t>巴比伦人民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400" b="1"/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遗物</a:t>
            </a:r>
            <a:endParaRPr lang="en-US" altLang="ja-JP" sz="2400" b="1">
              <a:ea typeface="SimSun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朝圣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纵容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炼狱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首席者教士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独身者教士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变质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ea typeface="SimSun" pitchFamily="2" charset="-122"/>
              </a:rPr>
              <a:t>复活节节日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>
              <a:cs typeface="Times New Roman" pitchFamily="18" charset="0"/>
            </a:endParaRPr>
          </a:p>
          <a:p>
            <a:pPr marL="0" indent="0" algn="ctr" eaLnBrk="1" hangingPunct="1">
              <a:buFontTx/>
              <a:buNone/>
            </a:pPr>
            <a:r>
              <a:rPr lang="zh-CN" altLang="en-US" sz="2400" b="1">
                <a:solidFill>
                  <a:srgbClr val="000000"/>
                </a:solidFill>
                <a:ea typeface="SimSun" pitchFamily="2" charset="-122"/>
              </a:rPr>
              <a:t>冬天节日</a:t>
            </a:r>
            <a:endParaRPr lang="en-US" altLang="en-US" sz="2400" b="1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210947" name="Text Box 5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10948" name="Text Box 6"/>
          <p:cNvSpPr txBox="1">
            <a:spLocks noChangeArrowheads="1"/>
          </p:cNvSpPr>
          <p:nvPr/>
        </p:nvSpPr>
        <p:spPr bwMode="auto">
          <a:xfrm>
            <a:off x="2676525" y="889000"/>
            <a:ext cx="374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4000"/>
              <a:t>其他平行异教徒</a:t>
            </a:r>
            <a:endParaRPr lang="en-US" altLang="en-US" sz="4000"/>
          </a:p>
        </p:txBody>
      </p:sp>
      <p:sp>
        <p:nvSpPr>
          <p:cNvPr id="210949" name="Rectangle 8"/>
          <p:cNvSpPr>
            <a:spLocks noChangeArrowheads="1"/>
          </p:cNvSpPr>
          <p:nvPr/>
        </p:nvSpPr>
        <p:spPr bwMode="auto">
          <a:xfrm>
            <a:off x="4495800" y="19050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800" u="sng"/>
              <a:t>天主教徒</a:t>
            </a:r>
            <a:r>
              <a:rPr lang="zh-CN" altLang="en-US" sz="2800" b="0"/>
              <a:t> </a:t>
            </a:r>
            <a:endParaRPr lang="en-US" altLang="ja-JP"/>
          </a:p>
          <a:p>
            <a:pPr algn="ctr" eaLnBrk="1" hangingPunct="1">
              <a:spcBef>
                <a:spcPct val="20000"/>
              </a:spcBef>
            </a:pPr>
            <a:r>
              <a:rPr lang="zh-CN" altLang="en-US"/>
              <a:t>遗物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朝圣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纵容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炼狱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首席者教士</a:t>
            </a:r>
            <a:r>
              <a:rPr lang="zh-CN" altLang="en-US" b="0">
                <a:cs typeface="Times New Roman" pitchFamily="18" charset="0"/>
              </a:rPr>
              <a:t> 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独身者教士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变质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cs typeface="Times New Roman" pitchFamily="18" charset="0"/>
              </a:rPr>
              <a:t>复活节节日</a:t>
            </a:r>
            <a:r>
              <a:rPr lang="zh-CN" altLang="en-US" b="0">
                <a:cs typeface="Times New Roman" pitchFamily="18" charset="0"/>
              </a:rPr>
              <a:t> </a:t>
            </a:r>
            <a:endParaRPr lang="en-US" altLang="ja-JP"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>
                <a:solidFill>
                  <a:srgbClr val="000000"/>
                </a:solidFill>
                <a:cs typeface="Times New Roman" pitchFamily="18" charset="0"/>
              </a:rPr>
              <a:t>冬天节日</a:t>
            </a:r>
            <a:endParaRPr lang="en-US" alt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0950" name="Rectangle 9"/>
          <p:cNvSpPr>
            <a:spLocks noChangeArrowheads="1"/>
          </p:cNvSpPr>
          <p:nvPr/>
        </p:nvSpPr>
        <p:spPr bwMode="auto">
          <a:xfrm>
            <a:off x="533400" y="168275"/>
            <a:ext cx="4959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  <a:ea typeface="SimSun" pitchFamily="2" charset="-122"/>
              </a:rPr>
              <a:t>巴 比 伦 今 日 的 </a:t>
            </a:r>
            <a:r>
              <a:rPr lang="zh-CN" altLang="en-US" sz="3200" b="0">
                <a:solidFill>
                  <a:srgbClr val="CC3399"/>
                </a:solidFill>
                <a:ea typeface="SimSun" pitchFamily="2" charset="-122"/>
              </a:rPr>
              <a:t>奥 秘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near_east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6507162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76200" y="76200"/>
            <a:ext cx="6553200" cy="1098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6600">
                <a:ea typeface="SimSun" pitchFamily="2" charset="-122"/>
              </a:rPr>
              <a:t>巴 比 伦 历 史</a:t>
            </a:r>
            <a:r>
              <a:rPr lang="zh-CN" altLang="en-US" sz="6600" b="0">
                <a:ea typeface="SimSun" pitchFamily="2" charset="-122"/>
              </a:rPr>
              <a:t> </a:t>
            </a:r>
            <a:endParaRPr lang="en-US" altLang="en-US" sz="6600" b="0"/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4029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733800"/>
            <a:ext cx="7772400" cy="3124200"/>
          </a:xfrm>
          <a:solidFill>
            <a:schemeClr val="tx2"/>
          </a:solidFill>
        </p:spPr>
        <p:txBody>
          <a:bodyPr/>
          <a:lstStyle/>
          <a:p>
            <a:r>
              <a:rPr lang="zh-CN" altLang="en-US" sz="2800">
                <a:solidFill>
                  <a:schemeClr val="bg1"/>
                </a:solidFill>
                <a:ea typeface="SimSun" pitchFamily="2" charset="-122"/>
              </a:rPr>
              <a:t>创世记</a:t>
            </a:r>
            <a:r>
              <a:rPr lang="en-US" altLang="zh-CN" sz="2800">
                <a:solidFill>
                  <a:schemeClr val="bg1"/>
                </a:solidFill>
                <a:ea typeface="SimSun" pitchFamily="2" charset="-122"/>
              </a:rPr>
              <a:t>10:8-10; 11:9;  </a:t>
            </a:r>
            <a:r>
              <a:rPr lang="zh-CN" altLang="en-US" sz="2800">
                <a:solidFill>
                  <a:schemeClr val="bg1"/>
                </a:solidFill>
                <a:ea typeface="SimSun" pitchFamily="2" charset="-122"/>
              </a:rPr>
              <a:t>获大书</a:t>
            </a:r>
            <a:r>
              <a:rPr lang="en-US" altLang="zh-CN" sz="2800">
                <a:solidFill>
                  <a:schemeClr val="bg1"/>
                </a:solidFill>
                <a:ea typeface="SimSun" pitchFamily="2" charset="-122"/>
              </a:rPr>
              <a:t>17:1-6</a:t>
            </a:r>
            <a:br>
              <a:rPr lang="en-US" altLang="zh-CN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它怎么开始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br>
              <a:rPr lang="en-US" altLang="zh-CN" sz="4000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什么激发这个起点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br>
              <a:rPr lang="en-US" altLang="zh-CN" sz="4000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它从其建立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br>
              <a:rPr lang="en-US" altLang="zh-CN" sz="4000">
                <a:solidFill>
                  <a:schemeClr val="bg1"/>
                </a:solidFill>
                <a:ea typeface="SimSun" pitchFamily="2" charset="-122"/>
              </a:rPr>
            </a:br>
            <a:r>
              <a:rPr lang="zh-CN" altLang="en-US" sz="4000">
                <a:solidFill>
                  <a:schemeClr val="bg1"/>
                </a:solidFill>
                <a:ea typeface="SimSun" pitchFamily="2" charset="-122"/>
              </a:rPr>
              <a:t>它结果表示的是什么</a:t>
            </a:r>
            <a:r>
              <a:rPr lang="en-US" altLang="zh-CN" sz="4000">
                <a:solidFill>
                  <a:schemeClr val="bg1"/>
                </a:solidFill>
                <a:ea typeface="SimSun" pitchFamily="2" charset="-122"/>
              </a:rPr>
              <a:t>?</a:t>
            </a:r>
            <a:endParaRPr lang="en-US" altLang="en-US" sz="4000">
              <a:solidFill>
                <a:schemeClr val="bg1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839200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zh-CN" altLang="en-US" sz="2800" b="1">
                <a:ea typeface="SimSun" pitchFamily="2" charset="-122"/>
              </a:rPr>
              <a:t>宗教影响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000" b="1">
              <a:latin typeface="Arial" pitchFamily="34" charset="0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en-US" sz="2000" b="1">
                <a:latin typeface="Arial" pitchFamily="34" charset="0"/>
                <a:ea typeface="SimSun" pitchFamily="2" charset="-122"/>
              </a:rPr>
              <a:t>SHAMASH- 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是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太阳神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也是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法律和正义</a:t>
            </a:r>
            <a:r>
              <a:rPr lang="ja-JP" altLang="en-US" sz="2400" b="1">
                <a:latin typeface="SimSun" pitchFamily="2" charset="-122"/>
                <a:ea typeface="SimSun" pitchFamily="2" charset="-122"/>
              </a:rPr>
              <a:t>神</a:t>
            </a:r>
            <a:endParaRPr lang="en-US" altLang="ja-JP" sz="2400" b="1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80000"/>
              </a:lnSpc>
            </a:pPr>
            <a:r>
              <a:rPr lang="en-US" altLang="en-US" sz="2000" b="1">
                <a:latin typeface="Arial" pitchFamily="34" charset="0"/>
                <a:ea typeface="SimSun" pitchFamily="2" charset="-122"/>
              </a:rPr>
              <a:t>Hammurapi (1792-1760 BC) –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对罪行处罚变化 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/ 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死刑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CN" sz="2400">
                <a:latin typeface="SimSun" pitchFamily="2" charset="-122"/>
                <a:ea typeface="SimSun" pitchFamily="2" charset="-122"/>
              </a:rPr>
              <a:t>  (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淹没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/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烧伤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/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杀头</a:t>
            </a:r>
            <a:r>
              <a:rPr lang="en-US" altLang="zh-CN" sz="2400">
                <a:latin typeface="SimSun" pitchFamily="2" charset="-122"/>
                <a:ea typeface="SimSun" pitchFamily="2" charset="-122"/>
              </a:rPr>
              <a:t>)</a:t>
            </a:r>
            <a:endParaRPr lang="en-US" altLang="ja-JP" sz="2400">
              <a:latin typeface="SimSun" pitchFamily="2" charset="-122"/>
              <a:ea typeface="SimSun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zh-CN" altLang="en-US" sz="2800" b="1">
              <a:ea typeface="SimSun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zh-CN" altLang="en-US" sz="2800" b="1">
                <a:ea typeface="SimSun" pitchFamily="2" charset="-122"/>
              </a:rPr>
              <a:t>民法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商业惯例 </a:t>
            </a:r>
            <a:r>
              <a:rPr lang="en-US" altLang="zh-CN" sz="2400" b="1">
                <a:ea typeface="SimSun" pitchFamily="2" charset="-122"/>
              </a:rPr>
              <a:t>- </a:t>
            </a:r>
            <a:r>
              <a:rPr lang="zh-CN" altLang="en-US" sz="2400" b="1">
                <a:ea typeface="SimSun" pitchFamily="2" charset="-122"/>
              </a:rPr>
              <a:t>增长的商业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法院治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法律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400" b="1">
                <a:ea typeface="SimSun" pitchFamily="2" charset="-122"/>
              </a:rPr>
              <a:t>每个法院呼吁</a:t>
            </a:r>
            <a:r>
              <a:rPr lang="en-US" altLang="zh-CN" sz="2400">
                <a:ea typeface="SimSun" pitchFamily="2" charset="-122"/>
              </a:rPr>
              <a:t>4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位法官</a:t>
            </a:r>
            <a:r>
              <a:rPr lang="en-US" altLang="ja-JP" sz="2400" b="1">
                <a:latin typeface="Arial" pitchFamily="34" charset="0"/>
              </a:rPr>
              <a:t> /</a:t>
            </a:r>
            <a:r>
              <a:rPr lang="zh-CN" altLang="en-US" sz="2400" b="1">
                <a:ea typeface="SimSun" pitchFamily="2" charset="-122"/>
              </a:rPr>
              <a:t>能呼吁对国王</a:t>
            </a:r>
            <a:r>
              <a:rPr lang="zh-CN" altLang="en-US" sz="2000">
                <a:ea typeface="SimSun" pitchFamily="2" charset="-122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死刑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–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鞭打</a:t>
            </a:r>
            <a:r>
              <a:rPr lang="zh-CN" altLang="en-US" sz="2400">
                <a:latin typeface="SimSun" pitchFamily="2" charset="-122"/>
                <a:ea typeface="SimSun" pitchFamily="2" charset="-122"/>
              </a:rPr>
              <a:t> 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/ 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能减少到奴隶制和驱逐</a:t>
            </a:r>
            <a:endParaRPr lang="en-US" altLang="en-US" sz="2400" b="1">
              <a:latin typeface="SimSun" pitchFamily="2" charset="-122"/>
              <a:ea typeface="SimSun" pitchFamily="2" charset="-122"/>
            </a:endParaRPr>
          </a:p>
        </p:txBody>
      </p:sp>
      <p:sp>
        <p:nvSpPr>
          <p:cNvPr id="212994" name="Rectangle 5"/>
          <p:cNvSpPr>
            <a:spLocks noChangeArrowheads="1"/>
          </p:cNvSpPr>
          <p:nvPr/>
        </p:nvSpPr>
        <p:spPr bwMode="auto">
          <a:xfrm>
            <a:off x="4038600" y="258763"/>
            <a:ext cx="3994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>
                <a:solidFill>
                  <a:srgbClr val="CC3399"/>
                </a:solidFill>
              </a:rPr>
              <a:t>法律和治安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8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8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772400" cy="28956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b="1">
                <a:ea typeface="SimSun" pitchFamily="2" charset="-122"/>
              </a:rPr>
              <a:t>法律编码</a:t>
            </a:r>
            <a:endParaRPr lang="en-US" altLang="ja-JP" sz="2800" b="1">
              <a:latin typeface="Arial" pitchFamily="34" charset="0"/>
            </a:endParaRPr>
          </a:p>
          <a:p>
            <a:r>
              <a:rPr lang="zh-CN" altLang="en-US" sz="2400" b="1">
                <a:ea typeface="SimSun" pitchFamily="2" charset="-122"/>
              </a:rPr>
              <a:t>称法律代码文件有一定数量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(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从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2350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到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1750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年</a:t>
            </a:r>
            <a:r>
              <a:rPr lang="en-US" altLang="zh-CN" sz="2400" b="1">
                <a:latin typeface="SimSun" pitchFamily="2" charset="-122"/>
                <a:ea typeface="SimSun" pitchFamily="2" charset="-122"/>
              </a:rPr>
              <a:t>BC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)</a:t>
            </a:r>
          </a:p>
          <a:p>
            <a:r>
              <a:rPr lang="zh-CN" altLang="en-US" sz="2400" b="1">
                <a:latin typeface="SimSun" pitchFamily="2" charset="-122"/>
                <a:ea typeface="SimSun" pitchFamily="2" charset="-122"/>
              </a:rPr>
              <a:t>几乎全部在口头的协议</a:t>
            </a:r>
            <a:r>
              <a:rPr lang="en-US" altLang="ja-JP" sz="2400" b="1">
                <a:latin typeface="SimSun" pitchFamily="2" charset="-122"/>
                <a:ea typeface="SimSun" pitchFamily="2" charset="-122"/>
              </a:rPr>
              <a:t>–</a:t>
            </a:r>
            <a:r>
              <a:rPr lang="zh-CN" altLang="en-US" sz="2400" b="1">
                <a:latin typeface="SimSun" pitchFamily="2" charset="-122"/>
                <a:ea typeface="SimSun" pitchFamily="2" charset="-122"/>
              </a:rPr>
              <a:t>显示没法典，但有王室命令</a:t>
            </a:r>
            <a:r>
              <a:rPr lang="zh-CN" altLang="en-US" sz="2800">
                <a:ea typeface="SimSun" pitchFamily="2" charset="-122"/>
              </a:rPr>
              <a:t> </a:t>
            </a:r>
          </a:p>
          <a:p>
            <a:r>
              <a:rPr lang="zh-CN" altLang="en-US" sz="2400" b="1">
                <a:ea typeface="SimSun" pitchFamily="2" charset="-122"/>
              </a:rPr>
              <a:t>国王是神的使命</a:t>
            </a:r>
            <a:r>
              <a:rPr lang="zh-CN" altLang="en-US" sz="2400">
                <a:ea typeface="SimSun" pitchFamily="2" charset="-122"/>
              </a:rPr>
              <a:t> </a:t>
            </a:r>
            <a:r>
              <a:rPr lang="en-US" altLang="ja-JP" sz="2400" b="1">
                <a:latin typeface="Arial" pitchFamily="34" charset="0"/>
              </a:rPr>
              <a:t> – </a:t>
            </a:r>
            <a:r>
              <a:rPr lang="zh-CN" altLang="en-US" sz="2400" b="1">
                <a:ea typeface="SimSun" pitchFamily="2" charset="-122"/>
              </a:rPr>
              <a:t>执行正义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en-US" sz="280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533400" y="3962400"/>
            <a:ext cx="583882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3200">
                <a:latin typeface="SimSun" pitchFamily="2" charset="-122"/>
              </a:rPr>
              <a:t>HAMMURAPI </a:t>
            </a:r>
            <a:r>
              <a:rPr lang="zh-CN" altLang="en-US" sz="3200">
                <a:latin typeface="SimSun" pitchFamily="2" charset="-122"/>
              </a:rPr>
              <a:t>代码</a:t>
            </a:r>
            <a:r>
              <a:rPr lang="en-US" altLang="zh-CN" sz="3200">
                <a:latin typeface="SimSun" pitchFamily="2" charset="-122"/>
              </a:rPr>
              <a:t>(1780</a:t>
            </a:r>
            <a:r>
              <a:rPr lang="zh-CN" altLang="en-US" sz="3200">
                <a:latin typeface="SimSun" pitchFamily="2" charset="-122"/>
              </a:rPr>
              <a:t>年</a:t>
            </a:r>
            <a:r>
              <a:rPr lang="en-US" altLang="zh-CN" sz="3200">
                <a:latin typeface="SimSun" pitchFamily="2" charset="-122"/>
              </a:rPr>
              <a:t>BC)</a:t>
            </a:r>
            <a:endParaRPr lang="en-US" altLang="ja-JP" sz="3200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>
                <a:latin typeface="SimSun" pitchFamily="2" charset="-122"/>
              </a:rPr>
              <a:t> 在巴比伦的机关建立法律实践和风俗</a:t>
            </a:r>
            <a:endParaRPr lang="en-US" altLang="ja-JP">
              <a:latin typeface="SimSun" pitchFamily="2" charset="-122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/>
              <a:t>  </a:t>
            </a:r>
            <a:r>
              <a:rPr lang="zh-CN" altLang="en-US">
                <a:latin typeface="SimSun" pitchFamily="2" charset="-122"/>
              </a:rPr>
              <a:t>报复 </a:t>
            </a:r>
            <a:r>
              <a:rPr lang="en-US" altLang="zh-CN">
                <a:latin typeface="SimSun" pitchFamily="2" charset="-122"/>
              </a:rPr>
              <a:t>- </a:t>
            </a:r>
            <a:r>
              <a:rPr lang="zh-CN" altLang="en-US">
                <a:latin typeface="SimSun" pitchFamily="2" charset="-122"/>
              </a:rPr>
              <a:t>在案件物理伤害</a:t>
            </a:r>
            <a:r>
              <a:rPr lang="en-US" altLang="zh-CN">
                <a:latin typeface="SimSun" pitchFamily="2" charset="-122"/>
              </a:rPr>
              <a:t>,</a:t>
            </a:r>
            <a:r>
              <a:rPr lang="zh-CN" altLang="en-US">
                <a:latin typeface="SimSun" pitchFamily="2" charset="-122"/>
              </a:rPr>
              <a:t>以牙还牙</a:t>
            </a:r>
            <a:r>
              <a:rPr lang="zh-CN" altLang="en-US"/>
              <a:t> </a:t>
            </a:r>
            <a:r>
              <a:rPr lang="en-US" altLang="zh-CN"/>
              <a:t>(lex talionois)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6172200" y="914400"/>
            <a:ext cx="274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4020" name="Rectangle 7"/>
          <p:cNvSpPr>
            <a:spLocks noChangeArrowheads="1"/>
          </p:cNvSpPr>
          <p:nvPr/>
        </p:nvSpPr>
        <p:spPr bwMode="auto">
          <a:xfrm>
            <a:off x="6172200" y="212725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CC3399"/>
                </a:solidFill>
                <a:ea typeface="SimSun" pitchFamily="2" charset="-122"/>
              </a:rPr>
              <a:t>法律和治安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  <p:pic>
        <p:nvPicPr>
          <p:cNvPr id="2140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714750"/>
            <a:ext cx="2616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798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 autoUpdateAnimBg="0" advAuto="0"/>
      <p:bldP spid="79876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141</a:t>
            </a:r>
          </a:p>
        </p:txBody>
      </p:sp>
      <p:pic>
        <p:nvPicPr>
          <p:cNvPr id="215042" name="Picture 7" descr="tower_of_babel1.gif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352800"/>
            <a:ext cx="3505200" cy="2584450"/>
          </a:xfrm>
        </p:spPr>
      </p:pic>
      <p:sp>
        <p:nvSpPr>
          <p:cNvPr id="215043" name="Text Box 8"/>
          <p:cNvSpPr txBox="1">
            <a:spLocks noChangeArrowheads="1"/>
          </p:cNvSpPr>
          <p:nvPr/>
        </p:nvSpPr>
        <p:spPr bwMode="auto">
          <a:xfrm>
            <a:off x="7608888" y="3352800"/>
            <a:ext cx="14589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800">
                <a:latin typeface="Arial" pitchFamily="34" charset="0"/>
                <a:ea typeface="SimSun" pitchFamily="2" charset="-122"/>
              </a:rPr>
              <a:t>Building the Tower of Babel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038600"/>
            <a:ext cx="7772400" cy="2438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zh-CN" altLang="en-US" sz="3600" b="1" i="1">
                <a:solidFill>
                  <a:schemeClr val="accent2"/>
                </a:solidFill>
                <a:ea typeface="SimSun" pitchFamily="2" charset="-122"/>
              </a:rPr>
              <a:t>科学成就</a:t>
            </a:r>
            <a:endParaRPr lang="en-US" altLang="ja-JP" sz="3600" b="1" i="1">
              <a:solidFill>
                <a:schemeClr val="accent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400" b="1">
                <a:ea typeface="SimSun" pitchFamily="2" charset="-122"/>
              </a:rPr>
              <a:t>天文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400" b="1">
                <a:ea typeface="SimSun" pitchFamily="2" charset="-122"/>
              </a:rPr>
              <a:t>占星术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>
                <a:latin typeface="Arial" pitchFamily="34" charset="0"/>
              </a:rPr>
              <a:t>     - </a:t>
            </a:r>
            <a:r>
              <a:rPr lang="zh-CN" altLang="en-US" sz="2400" b="1">
                <a:ea typeface="SimSun" pitchFamily="2" charset="-122"/>
              </a:rPr>
              <a:t>世纪缜密的结束记录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800" b="1">
              <a:latin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>
                <a:latin typeface="Arial" pitchFamily="34" charset="0"/>
              </a:rPr>
              <a:t>     - </a:t>
            </a:r>
            <a:r>
              <a:rPr lang="zh-CN" altLang="en-US" sz="2400" b="1">
                <a:ea typeface="SimSun" pitchFamily="2" charset="-122"/>
              </a:rPr>
              <a:t>正确的演算阳历和阴历</a:t>
            </a:r>
            <a:endParaRPr lang="en-US" altLang="en-US" sz="2400" b="1">
              <a:latin typeface="Arial" pitchFamily="34" charset="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81000" y="1143000"/>
            <a:ext cx="8534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i="1">
                <a:solidFill>
                  <a:schemeClr val="accent2"/>
                </a:solidFill>
              </a:rPr>
              <a:t>数学</a:t>
            </a:r>
            <a:endParaRPr lang="en-US" altLang="ja-JP" sz="3200" i="1">
              <a:solidFill>
                <a:schemeClr val="accent2"/>
              </a:solidFill>
              <a:latin typeface="Arial" pitchFamily="34" charset="0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/>
              <a:t>  几何</a:t>
            </a:r>
            <a:r>
              <a:rPr lang="en-US" altLang="zh-CN"/>
              <a:t>/</a:t>
            </a:r>
            <a:r>
              <a:rPr lang="zh-CN" altLang="en-US"/>
              <a:t>代数</a:t>
            </a:r>
            <a:r>
              <a:rPr lang="en-US" altLang="zh-CN"/>
              <a:t>(Euclid &amp; Pythagoras</a:t>
            </a:r>
            <a:r>
              <a:rPr lang="zh-CN" altLang="en-US"/>
              <a:t>定理</a:t>
            </a:r>
            <a:r>
              <a:rPr lang="en-US" altLang="zh-CN"/>
              <a:t>)</a:t>
            </a:r>
            <a:r>
              <a:rPr lang="en-US" altLang="ja-JP" b="0"/>
              <a:t>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>
                <a:latin typeface="SimSun" pitchFamily="2" charset="-122"/>
              </a:rPr>
              <a:t> 开发了数字系统</a:t>
            </a:r>
            <a:r>
              <a:rPr lang="en-US" altLang="zh-CN">
                <a:latin typeface="SimSun" pitchFamily="2" charset="-122"/>
              </a:rPr>
              <a:t>,</a:t>
            </a:r>
            <a:r>
              <a:rPr lang="zh-CN" altLang="en-US">
                <a:latin typeface="SimSun" pitchFamily="2" charset="-122"/>
              </a:rPr>
              <a:t>测量时期角度和程度</a:t>
            </a:r>
            <a:r>
              <a:rPr lang="zh-CN" altLang="en-US"/>
              <a:t> </a:t>
            </a:r>
            <a:r>
              <a:rPr lang="en-US" altLang="zh-CN"/>
              <a:t>(sexagesimal)</a:t>
            </a:r>
            <a:r>
              <a:rPr lang="zh-CN" altLang="en-US" b="0"/>
              <a:t> </a:t>
            </a:r>
          </a:p>
          <a:p>
            <a:pPr>
              <a:lnSpc>
                <a:spcPct val="120000"/>
              </a:lnSpc>
            </a:pPr>
            <a:r>
              <a:rPr lang="en-US" altLang="en-US">
                <a:latin typeface="Arial" pitchFamily="34" charset="0"/>
              </a:rPr>
              <a:t>   - </a:t>
            </a:r>
            <a:r>
              <a:rPr lang="en-US" altLang="en-US"/>
              <a:t>60</a:t>
            </a:r>
            <a:r>
              <a:rPr lang="zh-CN" altLang="en-US"/>
              <a:t>分钟</a:t>
            </a:r>
            <a:r>
              <a:rPr lang="en-US" altLang="zh-CN"/>
              <a:t>(1</a:t>
            </a:r>
            <a:r>
              <a:rPr lang="zh-CN" altLang="en-US"/>
              <a:t>小时</a:t>
            </a:r>
            <a:r>
              <a:rPr lang="en-US" altLang="zh-CN"/>
              <a:t>) / 360</a:t>
            </a:r>
            <a:r>
              <a:rPr lang="zh-CN" altLang="en-US"/>
              <a:t>度</a:t>
            </a:r>
            <a:r>
              <a:rPr lang="en-US" altLang="zh-CN"/>
              <a:t>/</a:t>
            </a:r>
            <a:r>
              <a:rPr lang="zh-CN" altLang="en-US"/>
              <a:t>小数</a:t>
            </a:r>
          </a:p>
          <a:p>
            <a:pPr>
              <a:lnSpc>
                <a:spcPct val="120000"/>
              </a:lnSpc>
            </a:pPr>
            <a:r>
              <a:rPr lang="en-US" altLang="en-US">
                <a:latin typeface="Arial" pitchFamily="34" charset="0"/>
              </a:rPr>
              <a:t>   - </a:t>
            </a:r>
            <a:r>
              <a:rPr lang="zh-CN" altLang="en-US"/>
              <a:t>方根 </a:t>
            </a:r>
            <a:r>
              <a:rPr lang="en-US" altLang="zh-CN"/>
              <a:t>/ p </a:t>
            </a:r>
            <a:r>
              <a:rPr lang="zh-CN" altLang="en-US"/>
              <a:t>价值</a:t>
            </a:r>
            <a:endParaRPr lang="en-US" altLang="en-US">
              <a:latin typeface="Arial" pitchFamily="34" charset="0"/>
            </a:endParaRPr>
          </a:p>
        </p:txBody>
      </p:sp>
      <p:sp>
        <p:nvSpPr>
          <p:cNvPr id="215046" name="Rectangle 9"/>
          <p:cNvSpPr>
            <a:spLocks noChangeArrowheads="1"/>
          </p:cNvSpPr>
          <p:nvPr/>
        </p:nvSpPr>
        <p:spPr bwMode="auto">
          <a:xfrm>
            <a:off x="5029200" y="106363"/>
            <a:ext cx="3232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 b="0">
                <a:solidFill>
                  <a:srgbClr val="9999FF"/>
                </a:solidFill>
              </a:rPr>
              <a:t>技术成就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9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9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8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build="p" autoUpdateAnimBg="0"/>
      <p:bldP spid="80900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6988"/>
            <a:ext cx="93233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162800" cy="3048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zh-CN" altLang="en-US" sz="60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SimSun" charset="0"/>
                <a:ea typeface="SimSun" charset="0"/>
                <a:cs typeface="SimSun" charset="0"/>
              </a:rPr>
              <a:t>其他成就</a:t>
            </a:r>
            <a:r>
              <a:rPr lang="zh-CN" alt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SimSun" charset="0"/>
                <a:ea typeface="SimSun" charset="0"/>
                <a:cs typeface="SimSun" charset="0"/>
              </a:rPr>
              <a:t> </a:t>
            </a:r>
            <a:endParaRPr lang="en-US" altLang="ja-JP" sz="6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SimSun" charset="0"/>
              <a:ea typeface="SimSun" charset="0"/>
              <a:cs typeface="SimSun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日历系统 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- 12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个阴历月</a:t>
            </a:r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r>
              <a:rPr lang="en-US" altLang="ja-JP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altLang="zh-CN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测量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-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水或太阳为时钟</a:t>
            </a:r>
            <a:endParaRPr lang="en-US" altLang="ja-JP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 医学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-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手术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/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解剖学</a:t>
            </a:r>
            <a:r>
              <a:rPr lang="en-US" altLang="zh-CN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/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生理</a:t>
            </a:r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endParaRPr lang="en-US" altLang="ja-JP" sz="40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 charset="0"/>
              <a:ea typeface="ＭＳ Ｐゴシック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r>
              <a:rPr lang="zh-CN" altLang="en-US" sz="4000" b="1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血液脉冲的循环</a:t>
            </a:r>
            <a:r>
              <a:rPr lang="zh-CN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ea typeface="SimSun" charset="0"/>
                <a:cs typeface="SimSun" charset="0"/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99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5181600" y="1066800"/>
            <a:ext cx="3276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6068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140</a:t>
            </a:r>
            <a:endParaRPr lang="en-US" altLang="en-US">
              <a:ea typeface="SimSun" pitchFamily="2" charset="-122"/>
            </a:endParaRPr>
          </a:p>
        </p:txBody>
      </p:sp>
      <p:sp>
        <p:nvSpPr>
          <p:cNvPr id="199684" name="Rectangle 7"/>
          <p:cNvSpPr>
            <a:spLocks noChangeArrowheads="1"/>
          </p:cNvSpPr>
          <p:nvPr/>
        </p:nvSpPr>
        <p:spPr bwMode="auto">
          <a:xfrm>
            <a:off x="5410200" y="304800"/>
            <a:ext cx="228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zh-CN" alt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99000"/>
                    </a:schemeClr>
                  </a:glo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科 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autoUpdateAnimBg="0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724400" cy="49530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3600" b="1">
                <a:solidFill>
                  <a:schemeClr val="accent2"/>
                </a:solidFill>
                <a:ea typeface="SimSun" pitchFamily="2" charset="-122"/>
              </a:rPr>
              <a:t>农业</a:t>
            </a:r>
            <a:endParaRPr lang="en-US" altLang="ja-JP" sz="3600" b="1">
              <a:solidFill>
                <a:srgbClr val="9999FF"/>
              </a:solidFill>
              <a:latin typeface="Arial" pitchFamily="34" charset="0"/>
            </a:endParaRPr>
          </a:p>
          <a:p>
            <a:r>
              <a:rPr lang="zh-CN" altLang="en-US" sz="2800" b="1">
                <a:ea typeface="SimSun" pitchFamily="2" charset="-122"/>
              </a:rPr>
              <a:t>经济基地</a:t>
            </a:r>
            <a:r>
              <a:rPr lang="en-US" altLang="zh-CN" sz="2800" b="1">
                <a:ea typeface="SimSun" pitchFamily="2" charset="-122"/>
              </a:rPr>
              <a:t>-</a:t>
            </a:r>
            <a:r>
              <a:rPr lang="zh-CN" altLang="en-US" sz="2800" b="1">
                <a:ea typeface="SimSun" pitchFamily="2" charset="-122"/>
              </a:rPr>
              <a:t>大麦、麦子、水果、蔬菜、牛和绵羊</a:t>
            </a:r>
            <a:r>
              <a:rPr lang="en-US" altLang="ja-JP" sz="2800" b="1">
                <a:latin typeface="Arial" pitchFamily="34" charset="0"/>
              </a:rPr>
              <a:t> </a:t>
            </a:r>
          </a:p>
          <a:p>
            <a:pPr>
              <a:buFontTx/>
              <a:buNone/>
            </a:pPr>
            <a:r>
              <a:rPr lang="zh-CN" altLang="en-US" sz="3600" b="1">
                <a:solidFill>
                  <a:schemeClr val="accent2"/>
                </a:solidFill>
                <a:ea typeface="SimSun" pitchFamily="2" charset="-122"/>
              </a:rPr>
              <a:t>灌溉系统</a:t>
            </a:r>
            <a:endParaRPr lang="en-US" altLang="ja-JP" sz="3600" b="1">
              <a:solidFill>
                <a:srgbClr val="9999FF"/>
              </a:solidFill>
              <a:latin typeface="Arial" pitchFamily="34" charset="0"/>
            </a:endParaRPr>
          </a:p>
          <a:p>
            <a:r>
              <a:rPr lang="zh-CN" altLang="en-US" sz="2800" b="1">
                <a:ea typeface="SimSun" pitchFamily="2" charset="-122"/>
              </a:rPr>
              <a:t>沼泽和沙漠情况</a:t>
            </a:r>
          </a:p>
          <a:p>
            <a:r>
              <a:rPr lang="zh-CN" altLang="en-US" sz="2800" b="1">
                <a:ea typeface="SimSun" pitchFamily="2" charset="-122"/>
              </a:rPr>
              <a:t>底格里斯河和幼发拉底河</a:t>
            </a:r>
            <a:r>
              <a:rPr lang="zh-CN" altLang="en-US" sz="2800">
                <a:ea typeface="SimSun" pitchFamily="2" charset="-122"/>
              </a:rPr>
              <a:t> </a:t>
            </a:r>
            <a:r>
              <a:rPr lang="en-US" altLang="ja-JP" sz="2800" b="1">
                <a:latin typeface="Arial" pitchFamily="34" charset="0"/>
              </a:rPr>
              <a:t>– </a:t>
            </a:r>
            <a:r>
              <a:rPr lang="zh-CN" altLang="en-US" sz="2800" b="1">
                <a:ea typeface="SimSun" pitchFamily="2" charset="-122"/>
              </a:rPr>
              <a:t>苏 美 尔人</a:t>
            </a:r>
            <a:r>
              <a:rPr lang="en-US" altLang="ja-JP" sz="2800" b="1">
                <a:latin typeface="Arial" pitchFamily="34" charset="0"/>
              </a:rPr>
              <a:t> </a:t>
            </a:r>
            <a:r>
              <a:rPr lang="en-US" altLang="ja-JP" sz="1800" b="1">
                <a:latin typeface="Arial" pitchFamily="34" charset="0"/>
              </a:rPr>
              <a:t>(Idiglat &amp; Buranin)</a:t>
            </a:r>
          </a:p>
          <a:p>
            <a:r>
              <a:rPr lang="zh-CN" altLang="en-US" sz="2800" b="1">
                <a:ea typeface="SimSun" pitchFamily="2" charset="-122"/>
              </a:rPr>
              <a:t>运河系统 </a:t>
            </a:r>
            <a:r>
              <a:rPr lang="en-US" altLang="zh-CN" sz="2800" b="1">
                <a:ea typeface="SimSun" pitchFamily="2" charset="-122"/>
              </a:rPr>
              <a:t>/ </a:t>
            </a:r>
            <a:r>
              <a:rPr lang="zh-CN" altLang="en-US" sz="2800" b="1">
                <a:ea typeface="SimSun" pitchFamily="2" charset="-122"/>
              </a:rPr>
              <a:t>洪水开户</a:t>
            </a:r>
            <a:endParaRPr lang="en-US" altLang="en-US" sz="2800" b="1">
              <a:latin typeface="Arial" pitchFamily="34" charset="0"/>
            </a:endParaRPr>
          </a:p>
        </p:txBody>
      </p:sp>
      <p:pic>
        <p:nvPicPr>
          <p:cNvPr id="829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752600"/>
            <a:ext cx="3886200" cy="3084513"/>
          </a:xfrm>
        </p:spPr>
      </p:pic>
      <p:sp>
        <p:nvSpPr>
          <p:cNvPr id="217091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140</a:t>
            </a:r>
          </a:p>
        </p:txBody>
      </p:sp>
      <p:sp>
        <p:nvSpPr>
          <p:cNvPr id="217092" name="Rectangle 7"/>
          <p:cNvSpPr>
            <a:spLocks noChangeArrowheads="1"/>
          </p:cNvSpPr>
          <p:nvPr/>
        </p:nvSpPr>
        <p:spPr bwMode="auto">
          <a:xfrm>
            <a:off x="1524000" y="339725"/>
            <a:ext cx="563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 b="0">
                <a:solidFill>
                  <a:schemeClr val="accent2"/>
                </a:solidFill>
                <a:ea typeface="SimSun" pitchFamily="2" charset="-122"/>
              </a:rPr>
              <a:t>经济和社会结构</a:t>
            </a:r>
            <a:r>
              <a:rPr lang="zh-CN" altLang="en-US" sz="4000" b="0">
                <a:solidFill>
                  <a:schemeClr val="hlink"/>
                </a:solidFill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6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694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838200"/>
            <a:ext cx="9144000" cy="6019800"/>
          </a:xfrm>
          <a:prstGeom prst="rect">
            <a:avLst/>
          </a:prstGeom>
          <a:gradFill rotWithShape="0">
            <a:gsLst>
              <a:gs pos="0">
                <a:schemeClr val="tx2">
                  <a:alpha val="52000"/>
                </a:schemeClr>
              </a:gs>
              <a:gs pos="100000">
                <a:schemeClr val="tx2">
                  <a:gamma/>
                  <a:shade val="44706"/>
                  <a:invGamma/>
                  <a:alpha val="5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8534400" cy="51816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艺术</a:t>
            </a:r>
            <a:endParaRPr lang="en-US" altLang="ja-JP" sz="36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挂毯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/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旧布</a:t>
            </a: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塑造金和银物品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裁减宝石和制作的纺织品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None/>
            </a:pPr>
            <a:endParaRPr lang="en-US" altLang="en-US" sz="2800" b="1">
              <a:solidFill>
                <a:schemeClr val="bg1"/>
              </a:solidFill>
              <a:latin typeface="Arial" pitchFamily="34" charset="0"/>
            </a:endParaRPr>
          </a:p>
          <a:p>
            <a:pPr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ea typeface="SimSun" pitchFamily="2" charset="-122"/>
              </a:rPr>
              <a:t>商业</a:t>
            </a:r>
            <a:endParaRPr lang="en-US" altLang="ja-JP" sz="36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巴比伦的财富</a:t>
            </a:r>
            <a:r>
              <a:rPr lang="zh-CN" altLang="en-US" sz="2800">
                <a:solidFill>
                  <a:schemeClr val="bg1"/>
                </a:solidFill>
                <a:ea typeface="SimSun" pitchFamily="2" charset="-122"/>
              </a:rPr>
              <a:t> 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保护免受匪盗 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-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繁荣直到</a:t>
            </a:r>
            <a:r>
              <a:rPr lang="en-US" altLang="zh-CN" sz="2800" b="1">
                <a:solidFill>
                  <a:schemeClr val="bg1"/>
                </a:solidFill>
                <a:ea typeface="SimSun" pitchFamily="2" charset="-122"/>
              </a:rPr>
              <a:t>1000</a:t>
            </a:r>
            <a:r>
              <a:rPr lang="zh-CN" altLang="en-US" sz="2800" b="1">
                <a:solidFill>
                  <a:schemeClr val="bg1"/>
                </a:solidFill>
                <a:ea typeface="SimSun" pitchFamily="2" charset="-122"/>
              </a:rPr>
              <a:t>年征税</a:t>
            </a:r>
            <a:endParaRPr lang="en-US" altLang="ja-JP" sz="2800" b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ja-JP" altLang="en-US" sz="2800" b="1">
                <a:solidFill>
                  <a:schemeClr val="bg1"/>
                </a:solidFill>
              </a:rPr>
              <a:t>征税在人民</a:t>
            </a:r>
            <a:endParaRPr lang="en-US" altLang="en-US" sz="28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5029200" y="9144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218117" name="Picture 5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99163"/>
            <a:ext cx="8763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8" name="Rectangle 8"/>
          <p:cNvSpPr>
            <a:spLocks noChangeArrowheads="1"/>
          </p:cNvSpPr>
          <p:nvPr/>
        </p:nvSpPr>
        <p:spPr bwMode="auto">
          <a:xfrm>
            <a:off x="5410200" y="136525"/>
            <a:ext cx="349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600">
                <a:solidFill>
                  <a:srgbClr val="9999FF"/>
                </a:solidFill>
                <a:ea typeface="SimSun" pitchFamily="2" charset="-122"/>
              </a:rPr>
              <a:t>经济和社会结构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  <p:bldP spid="83970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Before the Exi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5562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The Exile Perio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61960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After the Exi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10200"/>
            <a:ext cx="53340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143000" y="2743200"/>
            <a:ext cx="381000" cy="609600"/>
          </a:xfrm>
          <a:prstGeom prst="line">
            <a:avLst/>
          </a:prstGeom>
          <a:noFill/>
          <a:ln w="92075">
            <a:solidFill>
              <a:srgbClr val="003300"/>
            </a:solidFill>
            <a:round/>
            <a:headEnd/>
            <a:tailEnd type="stealth" w="med" len="med"/>
          </a:ln>
          <a:effectLst>
            <a:prstShdw prst="shdw13" dist="96720" dir="12191915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438400" y="4495800"/>
            <a:ext cx="381000" cy="609600"/>
          </a:xfrm>
          <a:prstGeom prst="line">
            <a:avLst/>
          </a:prstGeom>
          <a:noFill/>
          <a:ln w="92075">
            <a:solidFill>
              <a:srgbClr val="003300"/>
            </a:solidFill>
            <a:round/>
            <a:headEnd/>
            <a:tailEnd type="stealth" w="med" len="med"/>
          </a:ln>
          <a:effectLst>
            <a:prstShdw prst="shdw13" dist="96720" dir="12191915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9142" name="Rectangle 8"/>
          <p:cNvSpPr>
            <a:spLocks noChangeArrowheads="1"/>
          </p:cNvSpPr>
          <p:nvPr/>
        </p:nvSpPr>
        <p:spPr bwMode="auto">
          <a:xfrm>
            <a:off x="1828800" y="366713"/>
            <a:ext cx="62420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60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6000">
                <a:ea typeface="SimSun" pitchFamily="2" charset="-122"/>
              </a:rPr>
              <a:t> 和 </a:t>
            </a:r>
            <a:r>
              <a:rPr lang="zh-CN" altLang="en-US" sz="60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sz="4800">
                <a:solidFill>
                  <a:srgbClr val="9966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19143" name="Text Box 9"/>
          <p:cNvSpPr txBox="1">
            <a:spLocks noChangeArrowheads="1"/>
          </p:cNvSpPr>
          <p:nvPr/>
        </p:nvSpPr>
        <p:spPr bwMode="auto">
          <a:xfrm>
            <a:off x="1905000" y="25146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b="0">
              <a:ea typeface="SimSun" pitchFamily="2" charset="-122"/>
            </a:endParaRPr>
          </a:p>
        </p:txBody>
      </p:sp>
      <p:sp>
        <p:nvSpPr>
          <p:cNvPr id="219144" name="Rectangle 10"/>
          <p:cNvSpPr>
            <a:spLocks noChangeArrowheads="1"/>
          </p:cNvSpPr>
          <p:nvPr/>
        </p:nvSpPr>
        <p:spPr bwMode="auto">
          <a:xfrm>
            <a:off x="1752600" y="2438400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/>
              <a:t>（流放之前）</a:t>
            </a:r>
          </a:p>
        </p:txBody>
      </p:sp>
      <p:sp>
        <p:nvSpPr>
          <p:cNvPr id="219145" name="Rectangle 11"/>
          <p:cNvSpPr>
            <a:spLocks noChangeArrowheads="1"/>
          </p:cNvSpPr>
          <p:nvPr/>
        </p:nvSpPr>
        <p:spPr bwMode="auto">
          <a:xfrm>
            <a:off x="3200400" y="4038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>
                <a:ea typeface="SimSun" pitchFamily="2" charset="-122"/>
              </a:rPr>
              <a:t>（流放期间） </a:t>
            </a:r>
          </a:p>
        </p:txBody>
      </p:sp>
      <p:sp>
        <p:nvSpPr>
          <p:cNvPr id="219146" name="Rectangle 12"/>
          <p:cNvSpPr>
            <a:spLocks noChangeArrowheads="1"/>
          </p:cNvSpPr>
          <p:nvPr/>
        </p:nvSpPr>
        <p:spPr bwMode="auto">
          <a:xfrm>
            <a:off x="4191000" y="59436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b="0">
                <a:ea typeface="SimSun" pitchFamily="2" charset="-122"/>
              </a:rPr>
              <a:t>（流放以后）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0163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4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324600"/>
            <a:ext cx="23225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</a:t>
            </a: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914400" y="28194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5715000" y="2819400"/>
            <a:ext cx="20574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943600" y="2895600"/>
            <a:ext cx="152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流放期间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286000" y="2879725"/>
            <a:ext cx="2743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       流放之前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533400" y="914400"/>
            <a:ext cx="381000" cy="19050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0174" name="Text Box 16"/>
          <p:cNvSpPr txBox="1">
            <a:spLocks noChangeArrowheads="1"/>
          </p:cNvSpPr>
          <p:nvPr/>
        </p:nvSpPr>
        <p:spPr bwMode="auto">
          <a:xfrm rot="-5400000">
            <a:off x="220663" y="1606550"/>
            <a:ext cx="1022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ea typeface="SimSun" pitchFamily="2" charset="-122"/>
              </a:rPr>
              <a:t>以色列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20175" name="Text Box 17"/>
          <p:cNvSpPr txBox="1">
            <a:spLocks noChangeArrowheads="1"/>
          </p:cNvSpPr>
          <p:nvPr/>
        </p:nvSpPr>
        <p:spPr bwMode="auto">
          <a:xfrm rot="-5400000">
            <a:off x="205582" y="43664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533400" y="28194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0177" name="Text Box 19"/>
          <p:cNvSpPr txBox="1">
            <a:spLocks noChangeArrowheads="1"/>
          </p:cNvSpPr>
          <p:nvPr/>
        </p:nvSpPr>
        <p:spPr bwMode="auto">
          <a:xfrm rot="-5400000">
            <a:off x="219076" y="4121150"/>
            <a:ext cx="1022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>
                <a:ea typeface="SimSun" pitchFamily="2" charset="-122"/>
              </a:rPr>
              <a:t>猶 大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20178" name="Text Box 20"/>
          <p:cNvSpPr txBox="1">
            <a:spLocks noChangeArrowheads="1"/>
          </p:cNvSpPr>
          <p:nvPr/>
        </p:nvSpPr>
        <p:spPr bwMode="auto">
          <a:xfrm>
            <a:off x="990600" y="2590800"/>
            <a:ext cx="723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i="1">
                <a:latin typeface="Arial" pitchFamily="34" charset="0"/>
                <a:ea typeface="SimSun" pitchFamily="2" charset="-122"/>
              </a:rPr>
              <a:t>900BC               800BC                 700BC               600BC</a:t>
            </a:r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>
            <a:off x="1828800" y="2057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 rot="16200000">
            <a:off x="1455737" y="1516063"/>
            <a:ext cx="7778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Elijah</a:t>
            </a: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2971800" y="2057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 rot="16200000">
            <a:off x="2598737" y="1514476"/>
            <a:ext cx="7778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Amos</a:t>
            </a:r>
          </a:p>
        </p:txBody>
      </p:sp>
      <p:sp>
        <p:nvSpPr>
          <p:cNvPr id="13337" name="Line 25"/>
          <p:cNvSpPr>
            <a:spLocks noChangeShapeType="1"/>
          </p:cNvSpPr>
          <p:nvPr/>
        </p:nvSpPr>
        <p:spPr bwMode="auto">
          <a:xfrm>
            <a:off x="3581400" y="2057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 rot="16200000">
            <a:off x="3132931" y="1437482"/>
            <a:ext cx="92868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Hosea</a:t>
            </a:r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3810000" y="1219200"/>
            <a:ext cx="4648200" cy="1295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4316413" y="1524000"/>
            <a:ext cx="3989387" cy="822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722 BC</a:t>
            </a:r>
            <a:r>
              <a:rPr lang="en-US" altLang="zh-CN" sz="2000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</a:rPr>
              <a:t> </a:t>
            </a:r>
            <a:r>
              <a:rPr lang="zh-CN" altLang="en-US" i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北 王 国 击 败 亚 述人帝 国</a:t>
            </a:r>
            <a:endParaRPr lang="en-US" altLang="zh-CN" sz="2000" i="1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</a:endParaRPr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2819400" y="3276600"/>
            <a:ext cx="28956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5867400" y="3276600"/>
            <a:ext cx="19050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0189" name="Rectangle 32"/>
          <p:cNvSpPr>
            <a:spLocks noChangeArrowheads="1"/>
          </p:cNvSpPr>
          <p:nvPr/>
        </p:nvSpPr>
        <p:spPr bwMode="auto">
          <a:xfrm>
            <a:off x="5562600" y="198438"/>
            <a:ext cx="3016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4" grpId="0" autoUpdateAnimBg="0"/>
      <p:bldP spid="13336" grpId="0" autoUpdateAnimBg="0"/>
      <p:bldP spid="1333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6307" name="Picture 4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8" name="Picture 5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Picture 6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9" name="Picture 7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8360" name="Line 8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61" name="Text Box 9"/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 </a:t>
            </a:r>
            <a:r>
              <a:rPr lang="en-US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28362" name="Rectangle 10"/>
          <p:cNvSpPr>
            <a:spLocks noChangeArrowheads="1"/>
          </p:cNvSpPr>
          <p:nvPr/>
        </p:nvSpPr>
        <p:spPr bwMode="auto">
          <a:xfrm>
            <a:off x="914400" y="3276600"/>
            <a:ext cx="7391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3" name="Rectangle 11"/>
          <p:cNvSpPr>
            <a:spLocks noChangeArrowheads="1"/>
          </p:cNvSpPr>
          <p:nvPr/>
        </p:nvSpPr>
        <p:spPr bwMode="auto">
          <a:xfrm>
            <a:off x="5715000" y="3276600"/>
            <a:ext cx="2743200" cy="4572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8364" name="Text Box 12"/>
          <p:cNvSpPr txBox="1">
            <a:spLocks noChangeArrowheads="1"/>
          </p:cNvSpPr>
          <p:nvPr/>
        </p:nvSpPr>
        <p:spPr bwMode="auto">
          <a:xfrm>
            <a:off x="63246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 EXILE</a:t>
            </a:r>
          </a:p>
        </p:txBody>
      </p:sp>
      <p:sp>
        <p:nvSpPr>
          <p:cNvPr id="228365" name="Text Box 13"/>
          <p:cNvSpPr txBox="1">
            <a:spLocks noChangeArrowheads="1"/>
          </p:cNvSpPr>
          <p:nvPr/>
        </p:nvSpPr>
        <p:spPr bwMode="auto">
          <a:xfrm>
            <a:off x="2286000" y="3336925"/>
            <a:ext cx="27432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BEFORE THE EXILE</a:t>
            </a:r>
          </a:p>
        </p:txBody>
      </p:sp>
      <p:sp>
        <p:nvSpPr>
          <p:cNvPr id="226317" name="Text Box 14"/>
          <p:cNvSpPr txBox="1">
            <a:spLocks noChangeArrowheads="1"/>
          </p:cNvSpPr>
          <p:nvPr/>
        </p:nvSpPr>
        <p:spPr bwMode="auto">
          <a:xfrm rot="-5400000">
            <a:off x="205582" y="48236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7" name="Rectangle 15"/>
          <p:cNvSpPr>
            <a:spLocks noChangeArrowheads="1"/>
          </p:cNvSpPr>
          <p:nvPr/>
        </p:nvSpPr>
        <p:spPr bwMode="auto">
          <a:xfrm>
            <a:off x="533400" y="3276600"/>
            <a:ext cx="381000" cy="289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6319" name="Text Box 16"/>
          <p:cNvSpPr txBox="1">
            <a:spLocks noChangeArrowheads="1"/>
          </p:cNvSpPr>
          <p:nvPr/>
        </p:nvSpPr>
        <p:spPr bwMode="auto">
          <a:xfrm rot="-5400000">
            <a:off x="205582" y="4595018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itchFamily="34" charset="0"/>
                <a:ea typeface="SimSun" pitchFamily="2" charset="-122"/>
              </a:rPr>
              <a:t>JUDAH</a:t>
            </a:r>
          </a:p>
        </p:txBody>
      </p:sp>
      <p:sp>
        <p:nvSpPr>
          <p:cNvPr id="228369" name="Line 17"/>
          <p:cNvSpPr>
            <a:spLocks noChangeShapeType="1"/>
          </p:cNvSpPr>
          <p:nvPr/>
        </p:nvSpPr>
        <p:spPr bwMode="auto">
          <a:xfrm flipV="1">
            <a:off x="3581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0" name="Text Box 18"/>
          <p:cNvSpPr txBox="1">
            <a:spLocks noChangeArrowheads="1"/>
          </p:cNvSpPr>
          <p:nvPr/>
        </p:nvSpPr>
        <p:spPr bwMode="auto">
          <a:xfrm rot="16200000">
            <a:off x="318452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Micah</a:t>
            </a:r>
          </a:p>
        </p:txBody>
      </p:sp>
      <p:sp>
        <p:nvSpPr>
          <p:cNvPr id="226322" name="Text Box 19"/>
          <p:cNvSpPr txBox="1">
            <a:spLocks noChangeArrowheads="1"/>
          </p:cNvSpPr>
          <p:nvPr/>
        </p:nvSpPr>
        <p:spPr bwMode="auto">
          <a:xfrm>
            <a:off x="2590800" y="12192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228372" name="Text Box 20"/>
          <p:cNvSpPr txBox="1">
            <a:spLocks noChangeArrowheads="1"/>
          </p:cNvSpPr>
          <p:nvPr/>
        </p:nvSpPr>
        <p:spPr bwMode="auto">
          <a:xfrm>
            <a:off x="685800" y="914400"/>
            <a:ext cx="701040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Mic 1:5  For the transgression of Jacob is all this, and for the sins of the house of Israel. What is the transgression of Jacob? is it not Samaria? </a:t>
            </a:r>
            <a:r>
              <a:rPr lang="en-US" altLang="en-US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and what are the high places of Judah? are they not Jerusalem?                                          </a:t>
            </a:r>
          </a:p>
        </p:txBody>
      </p:sp>
      <p:sp>
        <p:nvSpPr>
          <p:cNvPr id="228373" name="Line 21"/>
          <p:cNvSpPr>
            <a:spLocks noChangeShapeType="1"/>
          </p:cNvSpPr>
          <p:nvPr/>
        </p:nvSpPr>
        <p:spPr bwMode="auto">
          <a:xfrm flipV="1">
            <a:off x="38862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4" name="Text Box 22"/>
          <p:cNvSpPr txBox="1">
            <a:spLocks noChangeArrowheads="1"/>
          </p:cNvSpPr>
          <p:nvPr/>
        </p:nvSpPr>
        <p:spPr bwMode="auto">
          <a:xfrm rot="16200000">
            <a:off x="3521075" y="4479925"/>
            <a:ext cx="7620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Isaiah</a:t>
            </a:r>
          </a:p>
        </p:txBody>
      </p:sp>
      <p:sp>
        <p:nvSpPr>
          <p:cNvPr id="228375" name="Text Box 23"/>
          <p:cNvSpPr txBox="1">
            <a:spLocks noChangeArrowheads="1"/>
          </p:cNvSpPr>
          <p:nvPr/>
        </p:nvSpPr>
        <p:spPr bwMode="auto">
          <a:xfrm>
            <a:off x="685800" y="1295400"/>
            <a:ext cx="7620000" cy="1463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Like his contemporaries, he envisaged the social inequities of his day as symptoms of an underlying spiritual malaise which could only be cured by… the exile of the nation…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The Zondervan Pictorial Bible Atlas</a:t>
            </a:r>
          </a:p>
        </p:txBody>
      </p:sp>
      <p:sp>
        <p:nvSpPr>
          <p:cNvPr id="228376" name="Line 24"/>
          <p:cNvSpPr>
            <a:spLocks noChangeShapeType="1"/>
          </p:cNvSpPr>
          <p:nvPr/>
        </p:nvSpPr>
        <p:spPr bwMode="auto">
          <a:xfrm flipV="1">
            <a:off x="5105400" y="3733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7" name="Text Box 25"/>
          <p:cNvSpPr txBox="1">
            <a:spLocks noChangeArrowheads="1"/>
          </p:cNvSpPr>
          <p:nvPr/>
        </p:nvSpPr>
        <p:spPr bwMode="auto">
          <a:xfrm rot="16200000">
            <a:off x="4510087" y="4706938"/>
            <a:ext cx="1222375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Zephaniah</a:t>
            </a:r>
          </a:p>
        </p:txBody>
      </p:sp>
      <p:sp>
        <p:nvSpPr>
          <p:cNvPr id="228378" name="Line 26"/>
          <p:cNvSpPr>
            <a:spLocks noChangeShapeType="1"/>
          </p:cNvSpPr>
          <p:nvPr/>
        </p:nvSpPr>
        <p:spPr bwMode="auto">
          <a:xfrm flipV="1">
            <a:off x="5486400" y="37338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79" name="Text Box 27"/>
          <p:cNvSpPr txBox="1">
            <a:spLocks noChangeArrowheads="1"/>
          </p:cNvSpPr>
          <p:nvPr/>
        </p:nvSpPr>
        <p:spPr bwMode="auto">
          <a:xfrm rot="16200000">
            <a:off x="5273675" y="4632325"/>
            <a:ext cx="91440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Ezekiel</a:t>
            </a:r>
          </a:p>
        </p:txBody>
      </p:sp>
      <p:sp>
        <p:nvSpPr>
          <p:cNvPr id="228380" name="Text Box 28"/>
          <p:cNvSpPr txBox="1">
            <a:spLocks noChangeArrowheads="1"/>
          </p:cNvSpPr>
          <p:nvPr/>
        </p:nvSpPr>
        <p:spPr bwMode="auto">
          <a:xfrm>
            <a:off x="533400" y="914400"/>
            <a:ext cx="7772400" cy="3013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西 番 雅 书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 1:4-6</a:t>
            </a: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我 必 伸 手 攻 击 犹 大 和 耶 路 撒 冷 的 一 切 居 民 。 也 必 从 这 地 方 剪 除 所 剩 下 的 巴 力 ， 并 基 玛 林 的 名 和 祭 司 ，与 那 些 在 房 顶 上 敬 拜 天 上 万 象 的 ， 并 那 些 敬 拜 耶 和 华 指 着 他 起 誓 ， 又 指 着 玛 勒 堪 起 誓 的 ，与 那 些 转 去 不 跟 从 耶 和 华 的 ， 和 不 寻 求 耶 和 华 ， 也 不 访 问 他 的 。</a:t>
            </a:r>
            <a:r>
              <a:rPr lang="zh-CN" altLang="en-US" b="0">
                <a:ea typeface="SimSun" pitchFamily="2" charset="-122"/>
              </a:rPr>
              <a:t>   </a:t>
            </a:r>
            <a:endParaRPr lang="en-US" altLang="en-US" b="0"/>
          </a:p>
        </p:txBody>
      </p:sp>
      <p:sp>
        <p:nvSpPr>
          <p:cNvPr id="228381" name="Line 29"/>
          <p:cNvSpPr>
            <a:spLocks noChangeShapeType="1"/>
          </p:cNvSpPr>
          <p:nvPr/>
        </p:nvSpPr>
        <p:spPr bwMode="auto">
          <a:xfrm flipV="1">
            <a:off x="5715000" y="37338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8382" name="Text Box 30"/>
          <p:cNvSpPr txBox="1">
            <a:spLocks noChangeArrowheads="1"/>
          </p:cNvSpPr>
          <p:nvPr/>
        </p:nvSpPr>
        <p:spPr bwMode="auto">
          <a:xfrm rot="16200000">
            <a:off x="4853781" y="5128419"/>
            <a:ext cx="129698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Jeremiah</a:t>
            </a:r>
          </a:p>
        </p:txBody>
      </p:sp>
      <p:sp>
        <p:nvSpPr>
          <p:cNvPr id="228383" name="Text Box 31"/>
          <p:cNvSpPr txBox="1">
            <a:spLocks noChangeArrowheads="1"/>
          </p:cNvSpPr>
          <p:nvPr/>
        </p:nvSpPr>
        <p:spPr bwMode="auto">
          <a:xfrm>
            <a:off x="762000" y="1219200"/>
            <a:ext cx="7467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latin typeface="Arial" pitchFamily="34" charset="0"/>
                <a:ea typeface="SimSun" pitchFamily="2" charset="-122"/>
              </a:rPr>
              <a:t>Jer 2:8  The priests said not, Where is Jehovah? and they that handle the law knew me not: the rulers also transgressed against me, and the prophets prophesied by Baal, and walked after things that do not profit.</a:t>
            </a:r>
            <a:r>
              <a:rPr lang="en-US" altLang="en-US" sz="1800" b="0">
                <a:latin typeface="Arial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228384" name="Text Box 32"/>
          <p:cNvSpPr txBox="1">
            <a:spLocks noChangeArrowheads="1"/>
          </p:cNvSpPr>
          <p:nvPr/>
        </p:nvSpPr>
        <p:spPr bwMode="auto">
          <a:xfrm>
            <a:off x="838200" y="990600"/>
            <a:ext cx="7772400" cy="1917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以 西 结 书 </a:t>
            </a: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8:17</a:t>
            </a:r>
            <a:r>
              <a:rPr lang="zh-CN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：</a:t>
            </a: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他 对 我 说 ， 人 子 阿 ， 你 看 见 了 吗 ？ 犹 大 家 在 此 行 这 可 憎 的 事 还 算 为 小 吗 ？ 他 们 在 这 地 遍 行 强 暴 ， 再 三 惹 我 发 怒 ， 他 们 手 拿 枝 条 举 向 鼻 前 。“</a:t>
            </a:r>
            <a:r>
              <a:rPr lang="zh-CN" altLang="en-US" b="0"/>
              <a:t> </a:t>
            </a:r>
            <a:endParaRPr lang="en-US" altLang="en-US" b="0"/>
          </a:p>
        </p:txBody>
      </p:sp>
      <p:sp>
        <p:nvSpPr>
          <p:cNvPr id="226336" name="Rectangle 33"/>
          <p:cNvSpPr>
            <a:spLocks noChangeArrowheads="1"/>
          </p:cNvSpPr>
          <p:nvPr/>
        </p:nvSpPr>
        <p:spPr bwMode="auto">
          <a:xfrm>
            <a:off x="5486400" y="177800"/>
            <a:ext cx="301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  <a:ea typeface="SimSun" pitchFamily="2" charset="-122"/>
              </a:rPr>
              <a:t>以色列</a:t>
            </a:r>
            <a:r>
              <a:rPr lang="zh-CN" altLang="en-US" sz="2800">
                <a:ea typeface="SimSun" pitchFamily="2" charset="-122"/>
              </a:rPr>
              <a:t> 和 </a:t>
            </a:r>
            <a:r>
              <a:rPr lang="zh-CN" altLang="en-US" sz="2800">
                <a:solidFill>
                  <a:srgbClr val="996600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8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8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8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8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83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70" grpId="0" autoUpdateAnimBg="0"/>
      <p:bldP spid="228372" grpId="0" autoUpdateAnimBg="0"/>
      <p:bldP spid="228374" grpId="0" autoUpdateAnimBg="0"/>
      <p:bldP spid="228375" grpId="0" autoUpdateAnimBg="0"/>
      <p:bldP spid="228377" grpId="0" autoUpdateAnimBg="0"/>
      <p:bldP spid="228379" grpId="0" autoUpdateAnimBg="0"/>
      <p:bldP spid="228380" grpId="0" autoUpdateAnimBg="0"/>
      <p:bldP spid="228382" grpId="0" autoUpdateAnimBg="0"/>
      <p:bldP spid="228383" grpId="0" autoUpdateAnimBg="0"/>
      <p:bldP spid="22838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2"/>
          <p:cNvPicPr>
            <a:picLocks noChangeAspect="1"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81534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28600" y="6248400"/>
            <a:ext cx="25908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28356" name="Picture 5" descr="Before the Exi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7" name="Picture 6" descr="The Exile Period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8" name="Picture 7" descr="After the Exil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Home">
            <a:hlinkClick r:id="rId7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81000" y="304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为什么有流放</a:t>
            </a:r>
            <a:r>
              <a:rPr lang="en-US" altLang="ja-JP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?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3733800"/>
            <a:ext cx="8382000" cy="2133600"/>
          </a:xfrm>
          <a:prstGeom prst="rect">
            <a:avLst/>
          </a:prstGeom>
          <a:gradFill rotWithShape="0">
            <a:gsLst>
              <a:gs pos="0">
                <a:schemeClr val="tx2">
                  <a:alpha val="52000"/>
                </a:schemeClr>
              </a:gs>
              <a:gs pos="100000">
                <a:schemeClr val="tx2">
                  <a:gamma/>
                  <a:shade val="44706"/>
                  <a:invGamma/>
                  <a:alpha val="5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04800" y="3706813"/>
            <a:ext cx="8382000" cy="17351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以</a:t>
            </a:r>
            <a:r>
              <a:rPr lang="en-US" altLang="ja-JP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斯</a:t>
            </a:r>
            <a:r>
              <a:rPr lang="en-US" altLang="ja-JP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拉</a:t>
            </a:r>
            <a:r>
              <a:rPr lang="en-US" altLang="ja-JP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記</a:t>
            </a:r>
            <a:r>
              <a:rPr lang="en-US" altLang="ja-JP" b="0"/>
              <a:t> 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5:12  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只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因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我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們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列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祖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惹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天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上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神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發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怒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神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把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他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們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交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在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迦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勒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底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人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比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倫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王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尼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布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甲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尼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撒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手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中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他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就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拆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毀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這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殿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、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又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將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百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姓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擄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到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巴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比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倫</a:t>
            </a:r>
            <a:r>
              <a:rPr lang="en-US" altLang="ja-JP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b="0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lang="en-US" altLang="en-US" b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8364" name="Rectangle 14"/>
          <p:cNvSpPr>
            <a:spLocks noChangeArrowheads="1"/>
          </p:cNvSpPr>
          <p:nvPr/>
        </p:nvSpPr>
        <p:spPr bwMode="auto">
          <a:xfrm>
            <a:off x="55626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animBg="1"/>
      <p:bldP spid="1844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2133600"/>
            <a:ext cx="2971800" cy="27146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buFontTx/>
              <a:buChar char="•"/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名字</a:t>
            </a:r>
            <a:endParaRPr lang="en-US" altLang="ja-JP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地点</a:t>
            </a:r>
            <a:r>
              <a:rPr lang="zh-CN" altLang="en-US" b="0"/>
              <a:t> </a:t>
            </a:r>
            <a:endParaRPr lang="en-US" altLang="ja-JP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Char char="•"/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巴别塔</a:t>
            </a:r>
            <a:endParaRPr lang="en-US" altLang="en-US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51816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6477000" y="8382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42340" name="Text Box 7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42341" name="Rectangle 8"/>
          <p:cNvSpPr>
            <a:spLocks noChangeArrowheads="1"/>
          </p:cNvSpPr>
          <p:nvPr/>
        </p:nvSpPr>
        <p:spPr bwMode="auto">
          <a:xfrm>
            <a:off x="6858000" y="228600"/>
            <a:ext cx="117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巴比伦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4"/>
          <p:cNvSpPr>
            <a:spLocks/>
          </p:cNvSpPr>
          <p:nvPr/>
        </p:nvSpPr>
        <p:spPr bwMode="auto">
          <a:xfrm>
            <a:off x="0" y="2438400"/>
            <a:ext cx="2295525" cy="31289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57" name="Freeform 5"/>
          <p:cNvSpPr>
            <a:spLocks/>
          </p:cNvSpPr>
          <p:nvPr/>
        </p:nvSpPr>
        <p:spPr bwMode="auto">
          <a:xfrm>
            <a:off x="2211388" y="3198813"/>
            <a:ext cx="808037" cy="769937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rgbClr val="006600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58" name="Freeform 6"/>
          <p:cNvSpPr>
            <a:spLocks/>
          </p:cNvSpPr>
          <p:nvPr/>
        </p:nvSpPr>
        <p:spPr bwMode="auto">
          <a:xfrm>
            <a:off x="2044700" y="4552950"/>
            <a:ext cx="673100" cy="73025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152400" y="31242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地中海</a:t>
            </a:r>
            <a:r>
              <a:rPr lang="en-US" altLang="ja-JP" sz="2800" b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 </a:t>
            </a:r>
            <a:endParaRPr lang="en-US" altLang="en-US" sz="2800" b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2438400" y="33528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亚兰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0" y="5791200"/>
            <a:ext cx="144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ahoma" pitchFamily="34" charset="0"/>
              </a:rPr>
              <a:t>埃及</a:t>
            </a:r>
            <a:endParaRPr lang="en-US" altLang="en-US" sz="2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3496" name="Freeform 11"/>
          <p:cNvSpPr>
            <a:spLocks/>
          </p:cNvSpPr>
          <p:nvPr/>
        </p:nvSpPr>
        <p:spPr bwMode="auto">
          <a:xfrm>
            <a:off x="2438400" y="5969000"/>
            <a:ext cx="381000" cy="1193800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497" name="Freeform 12"/>
          <p:cNvSpPr>
            <a:spLocks/>
          </p:cNvSpPr>
          <p:nvPr/>
        </p:nvSpPr>
        <p:spPr bwMode="auto">
          <a:xfrm rot="-1060246">
            <a:off x="1524000" y="6096000"/>
            <a:ext cx="228600" cy="1066800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230409" name="Group 14"/>
          <p:cNvGrpSpPr>
            <a:grpSpLocks/>
          </p:cNvGrpSpPr>
          <p:nvPr/>
        </p:nvGrpSpPr>
        <p:grpSpPr bwMode="auto">
          <a:xfrm>
            <a:off x="3330575" y="1193800"/>
            <a:ext cx="5203825" cy="4292600"/>
            <a:chOff x="2002" y="992"/>
            <a:chExt cx="3278" cy="2704"/>
          </a:xfrm>
        </p:grpSpPr>
        <p:sp>
          <p:nvSpPr>
            <p:cNvPr id="63520" name="Freeform 15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3278 w 1556"/>
                <a:gd name="T1" fmla="*/ 6504 h 2012"/>
                <a:gd name="T2" fmla="*/ 2840 w 1556"/>
                <a:gd name="T3" fmla="*/ 6168 h 2012"/>
                <a:gd name="T4" fmla="*/ 2651 w 1556"/>
                <a:gd name="T5" fmla="*/ 5976 h 2012"/>
                <a:gd name="T6" fmla="*/ 2622 w 1556"/>
                <a:gd name="T7" fmla="*/ 5595 h 2012"/>
                <a:gd name="T8" fmla="*/ 2529 w 1556"/>
                <a:gd name="T9" fmla="*/ 5498 h 2012"/>
                <a:gd name="T10" fmla="*/ 2341 w 1556"/>
                <a:gd name="T11" fmla="*/ 5259 h 2012"/>
                <a:gd name="T12" fmla="*/ 2247 w 1556"/>
                <a:gd name="T13" fmla="*/ 4970 h 2012"/>
                <a:gd name="T14" fmla="*/ 2060 w 1556"/>
                <a:gd name="T15" fmla="*/ 4494 h 2012"/>
                <a:gd name="T16" fmla="*/ 2030 w 1556"/>
                <a:gd name="T17" fmla="*/ 4348 h 2012"/>
                <a:gd name="T18" fmla="*/ 1840 w 1556"/>
                <a:gd name="T19" fmla="*/ 4204 h 2012"/>
                <a:gd name="T20" fmla="*/ 1529 w 1556"/>
                <a:gd name="T21" fmla="*/ 2959 h 2012"/>
                <a:gd name="T22" fmla="*/ 1433 w 1556"/>
                <a:gd name="T23" fmla="*/ 2772 h 2012"/>
                <a:gd name="T24" fmla="*/ 1374 w 1556"/>
                <a:gd name="T25" fmla="*/ 2625 h 2012"/>
                <a:gd name="T26" fmla="*/ 1185 w 1556"/>
                <a:gd name="T27" fmla="*/ 2433 h 2012"/>
                <a:gd name="T28" fmla="*/ 844 w 1556"/>
                <a:gd name="T29" fmla="*/ 2050 h 2012"/>
                <a:gd name="T30" fmla="*/ 687 w 1556"/>
                <a:gd name="T31" fmla="*/ 1764 h 2012"/>
                <a:gd name="T32" fmla="*/ 563 w 1556"/>
                <a:gd name="T33" fmla="*/ 1283 h 2012"/>
                <a:gd name="T34" fmla="*/ 436 w 1556"/>
                <a:gd name="T35" fmla="*/ 999 h 2012"/>
                <a:gd name="T36" fmla="*/ 280 w 1556"/>
                <a:gd name="T37" fmla="*/ 473 h 2012"/>
                <a:gd name="T38" fmla="*/ 0 w 1556"/>
                <a:gd name="T39" fmla="*/ 135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21" name="Freeform 16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330769" name="Freeform 17"/>
          <p:cNvSpPr>
            <a:spLocks/>
          </p:cNvSpPr>
          <p:nvPr/>
        </p:nvSpPr>
        <p:spPr bwMode="auto">
          <a:xfrm>
            <a:off x="3352800" y="1138238"/>
            <a:ext cx="3759200" cy="3114675"/>
          </a:xfrm>
          <a:custGeom>
            <a:avLst/>
            <a:gdLst>
              <a:gd name="T0" fmla="*/ 2147483647 w 2368"/>
              <a:gd name="T1" fmla="*/ 2147483647 h 1962"/>
              <a:gd name="T2" fmla="*/ 2147483647 w 2368"/>
              <a:gd name="T3" fmla="*/ 2147483647 h 1962"/>
              <a:gd name="T4" fmla="*/ 2147483647 w 2368"/>
              <a:gd name="T5" fmla="*/ 2147483647 h 1962"/>
              <a:gd name="T6" fmla="*/ 2147483647 w 2368"/>
              <a:gd name="T7" fmla="*/ 2147483647 h 1962"/>
              <a:gd name="T8" fmla="*/ 2147483647 w 2368"/>
              <a:gd name="T9" fmla="*/ 2147483647 h 1962"/>
              <a:gd name="T10" fmla="*/ 2147483647 w 2368"/>
              <a:gd name="T11" fmla="*/ 2147483647 h 1962"/>
              <a:gd name="T12" fmla="*/ 2147483647 w 2368"/>
              <a:gd name="T13" fmla="*/ 2147483647 h 1962"/>
              <a:gd name="T14" fmla="*/ 2147483647 w 2368"/>
              <a:gd name="T15" fmla="*/ 2147483647 h 1962"/>
              <a:gd name="T16" fmla="*/ 2147483647 w 2368"/>
              <a:gd name="T17" fmla="*/ 2147483647 h 1962"/>
              <a:gd name="T18" fmla="*/ 2147483647 w 2368"/>
              <a:gd name="T19" fmla="*/ 2147483647 h 1962"/>
              <a:gd name="T20" fmla="*/ 2147483647 w 2368"/>
              <a:gd name="T21" fmla="*/ 2147483647 h 1962"/>
              <a:gd name="T22" fmla="*/ 2147483647 w 2368"/>
              <a:gd name="T23" fmla="*/ 2147483647 h 1962"/>
              <a:gd name="T24" fmla="*/ 2147483647 w 2368"/>
              <a:gd name="T25" fmla="*/ 2147483647 h 1962"/>
              <a:gd name="T26" fmla="*/ 2147483647 w 2368"/>
              <a:gd name="T27" fmla="*/ 2147483647 h 1962"/>
              <a:gd name="T28" fmla="*/ 2147483647 w 2368"/>
              <a:gd name="T29" fmla="*/ 2147483647 h 1962"/>
              <a:gd name="T30" fmla="*/ 2147483647 w 2368"/>
              <a:gd name="T31" fmla="*/ 2147483647 h 1962"/>
              <a:gd name="T32" fmla="*/ 2147483647 w 2368"/>
              <a:gd name="T33" fmla="*/ 2147483647 h 1962"/>
              <a:gd name="T34" fmla="*/ 2147483647 w 2368"/>
              <a:gd name="T35" fmla="*/ 2147483647 h 1962"/>
              <a:gd name="T36" fmla="*/ 2147483647 w 2368"/>
              <a:gd name="T37" fmla="*/ 2147483647 h 1962"/>
              <a:gd name="T38" fmla="*/ 2147483647 w 2368"/>
              <a:gd name="T39" fmla="*/ 2147483647 h 1962"/>
              <a:gd name="T40" fmla="*/ 2147483647 w 2368"/>
              <a:gd name="T41" fmla="*/ 2147483647 h 1962"/>
              <a:gd name="T42" fmla="*/ 2147483647 w 2368"/>
              <a:gd name="T43" fmla="*/ 2147483647 h 1962"/>
              <a:gd name="T44" fmla="*/ 2147483647 w 2368"/>
              <a:gd name="T45" fmla="*/ 2147483647 h 1962"/>
              <a:gd name="T46" fmla="*/ 2147483647 w 2368"/>
              <a:gd name="T47" fmla="*/ 2147483647 h 1962"/>
              <a:gd name="T48" fmla="*/ 2147483647 w 2368"/>
              <a:gd name="T49" fmla="*/ 2147483647 h 1962"/>
              <a:gd name="T50" fmla="*/ 2147483647 w 2368"/>
              <a:gd name="T51" fmla="*/ 2147483647 h 1962"/>
              <a:gd name="T52" fmla="*/ 2147483647 w 2368"/>
              <a:gd name="T53" fmla="*/ 2147483647 h 1962"/>
              <a:gd name="T54" fmla="*/ 2147483647 w 2368"/>
              <a:gd name="T55" fmla="*/ 2147483647 h 1962"/>
              <a:gd name="T56" fmla="*/ 2147483647 w 2368"/>
              <a:gd name="T57" fmla="*/ 2147483647 h 1962"/>
              <a:gd name="T58" fmla="*/ 2147483647 w 2368"/>
              <a:gd name="T59" fmla="*/ 2147483647 h 1962"/>
              <a:gd name="T60" fmla="*/ 2147483647 w 2368"/>
              <a:gd name="T61" fmla="*/ 2147483647 h 1962"/>
              <a:gd name="T62" fmla="*/ 2147483647 w 2368"/>
              <a:gd name="T63" fmla="*/ 2147483647 h 1962"/>
              <a:gd name="T64" fmla="*/ 2147483647 w 2368"/>
              <a:gd name="T65" fmla="*/ 2147483647 h 1962"/>
              <a:gd name="T66" fmla="*/ 2147483647 w 2368"/>
              <a:gd name="T67" fmla="*/ 2147483647 h 1962"/>
              <a:gd name="T68" fmla="*/ 2147483647 w 2368"/>
              <a:gd name="T69" fmla="*/ 2147483647 h 1962"/>
              <a:gd name="T70" fmla="*/ 2147483647 w 2368"/>
              <a:gd name="T71" fmla="*/ 2147483647 h 1962"/>
              <a:gd name="T72" fmla="*/ 2147483647 w 2368"/>
              <a:gd name="T73" fmla="*/ 2147483647 h 1962"/>
              <a:gd name="T74" fmla="*/ 0 w 2368"/>
              <a:gd name="T75" fmla="*/ 2147483647 h 1962"/>
              <a:gd name="T76" fmla="*/ 2147483647 w 2368"/>
              <a:gd name="T77" fmla="*/ 2147483647 h 1962"/>
              <a:gd name="T78" fmla="*/ 2147483647 w 2368"/>
              <a:gd name="T79" fmla="*/ 2147483647 h 1962"/>
              <a:gd name="T80" fmla="*/ 2147483647 w 2368"/>
              <a:gd name="T81" fmla="*/ 2147483647 h 1962"/>
              <a:gd name="T82" fmla="*/ 2147483647 w 2368"/>
              <a:gd name="T83" fmla="*/ 2147483647 h 1962"/>
              <a:gd name="T84" fmla="*/ 2147483647 w 2368"/>
              <a:gd name="T85" fmla="*/ 2147483647 h 1962"/>
              <a:gd name="T86" fmla="*/ 2147483647 w 2368"/>
              <a:gd name="T87" fmla="*/ 2147483647 h 1962"/>
              <a:gd name="T88" fmla="*/ 2147483647 w 2368"/>
              <a:gd name="T89" fmla="*/ 2147483647 h 1962"/>
              <a:gd name="T90" fmla="*/ 2147483647 w 2368"/>
              <a:gd name="T91" fmla="*/ 2147483647 h 1962"/>
              <a:gd name="T92" fmla="*/ 2147483647 w 2368"/>
              <a:gd name="T93" fmla="*/ 2147483647 h 1962"/>
              <a:gd name="T94" fmla="*/ 2147483647 w 2368"/>
              <a:gd name="T95" fmla="*/ 2147483647 h 1962"/>
              <a:gd name="T96" fmla="*/ 2147483647 w 2368"/>
              <a:gd name="T97" fmla="*/ 2147483647 h 1962"/>
              <a:gd name="T98" fmla="*/ 2147483647 w 2368"/>
              <a:gd name="T99" fmla="*/ 2147483647 h 1962"/>
              <a:gd name="T100" fmla="*/ 2147483647 w 2368"/>
              <a:gd name="T101" fmla="*/ 2147483647 h 1962"/>
              <a:gd name="T102" fmla="*/ 2147483647 w 2368"/>
              <a:gd name="T103" fmla="*/ 2147483647 h 1962"/>
              <a:gd name="T104" fmla="*/ 2147483647 w 2368"/>
              <a:gd name="T105" fmla="*/ 2147483647 h 1962"/>
              <a:gd name="T106" fmla="*/ 2147483647 w 2368"/>
              <a:gd name="T107" fmla="*/ 2147483647 h 1962"/>
              <a:gd name="T108" fmla="*/ 2147483647 w 2368"/>
              <a:gd name="T109" fmla="*/ 2147483647 h 1962"/>
              <a:gd name="T110" fmla="*/ 2147483647 w 2368"/>
              <a:gd name="T111" fmla="*/ 2147483647 h 1962"/>
              <a:gd name="T112" fmla="*/ 2147483647 w 2368"/>
              <a:gd name="T113" fmla="*/ 2147483647 h 1962"/>
              <a:gd name="T114" fmla="*/ 2147483647 w 2368"/>
              <a:gd name="T115" fmla="*/ 2147483647 h 1962"/>
              <a:gd name="T116" fmla="*/ 2147483647 w 2368"/>
              <a:gd name="T117" fmla="*/ 2147483647 h 1962"/>
              <a:gd name="T118" fmla="*/ 2147483647 w 2368"/>
              <a:gd name="T119" fmla="*/ 2147483647 h 1962"/>
              <a:gd name="T120" fmla="*/ 2147483647 w 2368"/>
              <a:gd name="T121" fmla="*/ 2147483647 h 1962"/>
              <a:gd name="T122" fmla="*/ 2147483647 w 2368"/>
              <a:gd name="T123" fmla="*/ 2147483647 h 19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68"/>
              <a:gd name="T187" fmla="*/ 0 h 1962"/>
              <a:gd name="T188" fmla="*/ 2368 w 2368"/>
              <a:gd name="T189" fmla="*/ 1962 h 19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68" h="1962">
                <a:moveTo>
                  <a:pt x="2240" y="1944"/>
                </a:moveTo>
                <a:cubicBezTo>
                  <a:pt x="2287" y="1880"/>
                  <a:pt x="2315" y="1853"/>
                  <a:pt x="2336" y="1784"/>
                </a:cubicBezTo>
                <a:cubicBezTo>
                  <a:pt x="2345" y="1751"/>
                  <a:pt x="2368" y="1688"/>
                  <a:pt x="2368" y="1688"/>
                </a:cubicBezTo>
                <a:cubicBezTo>
                  <a:pt x="2364" y="1652"/>
                  <a:pt x="2363" y="1616"/>
                  <a:pt x="2357" y="1582"/>
                </a:cubicBezTo>
                <a:cubicBezTo>
                  <a:pt x="2350" y="1548"/>
                  <a:pt x="2331" y="1519"/>
                  <a:pt x="2325" y="1486"/>
                </a:cubicBezTo>
                <a:cubicBezTo>
                  <a:pt x="2317" y="1447"/>
                  <a:pt x="2325" y="1430"/>
                  <a:pt x="2293" y="1411"/>
                </a:cubicBezTo>
                <a:cubicBezTo>
                  <a:pt x="2242" y="1381"/>
                  <a:pt x="2175" y="1370"/>
                  <a:pt x="2133" y="1326"/>
                </a:cubicBezTo>
                <a:cubicBezTo>
                  <a:pt x="2094" y="1285"/>
                  <a:pt x="2069" y="1226"/>
                  <a:pt x="2016" y="1208"/>
                </a:cubicBezTo>
                <a:cubicBezTo>
                  <a:pt x="1971" y="1174"/>
                  <a:pt x="1922" y="1164"/>
                  <a:pt x="1877" y="1134"/>
                </a:cubicBezTo>
                <a:cubicBezTo>
                  <a:pt x="1850" y="1092"/>
                  <a:pt x="1815" y="1061"/>
                  <a:pt x="1781" y="1027"/>
                </a:cubicBezTo>
                <a:cubicBezTo>
                  <a:pt x="1770" y="1016"/>
                  <a:pt x="1763" y="999"/>
                  <a:pt x="1749" y="995"/>
                </a:cubicBezTo>
                <a:cubicBezTo>
                  <a:pt x="1704" y="979"/>
                  <a:pt x="1726" y="990"/>
                  <a:pt x="1685" y="963"/>
                </a:cubicBezTo>
                <a:cubicBezTo>
                  <a:pt x="1678" y="952"/>
                  <a:pt x="1673" y="940"/>
                  <a:pt x="1664" y="931"/>
                </a:cubicBezTo>
                <a:cubicBezTo>
                  <a:pt x="1654" y="921"/>
                  <a:pt x="1640" y="919"/>
                  <a:pt x="1632" y="910"/>
                </a:cubicBezTo>
                <a:cubicBezTo>
                  <a:pt x="1614" y="890"/>
                  <a:pt x="1589" y="846"/>
                  <a:pt x="1589" y="846"/>
                </a:cubicBezTo>
                <a:cubicBezTo>
                  <a:pt x="1596" y="792"/>
                  <a:pt x="1607" y="756"/>
                  <a:pt x="1621" y="707"/>
                </a:cubicBezTo>
                <a:cubicBezTo>
                  <a:pt x="1621" y="706"/>
                  <a:pt x="1637" y="637"/>
                  <a:pt x="1643" y="632"/>
                </a:cubicBezTo>
                <a:cubicBezTo>
                  <a:pt x="1661" y="614"/>
                  <a:pt x="1707" y="590"/>
                  <a:pt x="1707" y="590"/>
                </a:cubicBezTo>
                <a:cubicBezTo>
                  <a:pt x="1723" y="536"/>
                  <a:pt x="1706" y="533"/>
                  <a:pt x="1664" y="504"/>
                </a:cubicBezTo>
                <a:cubicBezTo>
                  <a:pt x="1650" y="465"/>
                  <a:pt x="1650" y="423"/>
                  <a:pt x="1632" y="387"/>
                </a:cubicBezTo>
                <a:cubicBezTo>
                  <a:pt x="1626" y="375"/>
                  <a:pt x="1619" y="364"/>
                  <a:pt x="1611" y="355"/>
                </a:cubicBezTo>
                <a:cubicBezTo>
                  <a:pt x="1597" y="339"/>
                  <a:pt x="1568" y="312"/>
                  <a:pt x="1568" y="312"/>
                </a:cubicBezTo>
                <a:cubicBezTo>
                  <a:pt x="1564" y="301"/>
                  <a:pt x="1557" y="291"/>
                  <a:pt x="1557" y="280"/>
                </a:cubicBezTo>
                <a:cubicBezTo>
                  <a:pt x="1557" y="268"/>
                  <a:pt x="1574" y="256"/>
                  <a:pt x="1568" y="248"/>
                </a:cubicBezTo>
                <a:cubicBezTo>
                  <a:pt x="1559" y="236"/>
                  <a:pt x="1539" y="240"/>
                  <a:pt x="1525" y="238"/>
                </a:cubicBezTo>
                <a:cubicBezTo>
                  <a:pt x="1496" y="233"/>
                  <a:pt x="1468" y="230"/>
                  <a:pt x="1440" y="227"/>
                </a:cubicBezTo>
                <a:cubicBezTo>
                  <a:pt x="1363" y="200"/>
                  <a:pt x="1461" y="237"/>
                  <a:pt x="1365" y="184"/>
                </a:cubicBezTo>
                <a:cubicBezTo>
                  <a:pt x="1328" y="163"/>
                  <a:pt x="1266" y="155"/>
                  <a:pt x="1227" y="142"/>
                </a:cubicBezTo>
                <a:cubicBezTo>
                  <a:pt x="1205" y="134"/>
                  <a:pt x="1184" y="127"/>
                  <a:pt x="1163" y="120"/>
                </a:cubicBezTo>
                <a:cubicBezTo>
                  <a:pt x="1152" y="116"/>
                  <a:pt x="1131" y="110"/>
                  <a:pt x="1131" y="110"/>
                </a:cubicBezTo>
                <a:cubicBezTo>
                  <a:pt x="1120" y="102"/>
                  <a:pt x="1110" y="93"/>
                  <a:pt x="1099" y="88"/>
                </a:cubicBezTo>
                <a:cubicBezTo>
                  <a:pt x="1085" y="82"/>
                  <a:pt x="1068" y="86"/>
                  <a:pt x="1056" y="78"/>
                </a:cubicBezTo>
                <a:cubicBezTo>
                  <a:pt x="1035" y="64"/>
                  <a:pt x="1024" y="37"/>
                  <a:pt x="1003" y="24"/>
                </a:cubicBezTo>
                <a:cubicBezTo>
                  <a:pt x="992" y="17"/>
                  <a:pt x="981" y="10"/>
                  <a:pt x="971" y="3"/>
                </a:cubicBezTo>
                <a:cubicBezTo>
                  <a:pt x="736" y="21"/>
                  <a:pt x="499" y="0"/>
                  <a:pt x="267" y="35"/>
                </a:cubicBezTo>
                <a:cubicBezTo>
                  <a:pt x="253" y="73"/>
                  <a:pt x="249" y="101"/>
                  <a:pt x="224" y="131"/>
                </a:cubicBezTo>
                <a:cubicBezTo>
                  <a:pt x="183" y="177"/>
                  <a:pt x="121" y="209"/>
                  <a:pt x="85" y="259"/>
                </a:cubicBezTo>
                <a:cubicBezTo>
                  <a:pt x="24" y="339"/>
                  <a:pt x="31" y="359"/>
                  <a:pt x="0" y="451"/>
                </a:cubicBezTo>
                <a:cubicBezTo>
                  <a:pt x="24" y="521"/>
                  <a:pt x="15" y="647"/>
                  <a:pt x="53" y="696"/>
                </a:cubicBezTo>
                <a:cubicBezTo>
                  <a:pt x="74" y="723"/>
                  <a:pt x="149" y="739"/>
                  <a:pt x="149" y="739"/>
                </a:cubicBezTo>
                <a:cubicBezTo>
                  <a:pt x="235" y="825"/>
                  <a:pt x="291" y="833"/>
                  <a:pt x="405" y="867"/>
                </a:cubicBezTo>
                <a:cubicBezTo>
                  <a:pt x="439" y="877"/>
                  <a:pt x="465" y="904"/>
                  <a:pt x="501" y="910"/>
                </a:cubicBezTo>
                <a:cubicBezTo>
                  <a:pt x="536" y="915"/>
                  <a:pt x="572" y="916"/>
                  <a:pt x="608" y="920"/>
                </a:cubicBezTo>
                <a:cubicBezTo>
                  <a:pt x="692" y="949"/>
                  <a:pt x="649" y="938"/>
                  <a:pt x="736" y="952"/>
                </a:cubicBezTo>
                <a:cubicBezTo>
                  <a:pt x="813" y="927"/>
                  <a:pt x="794" y="967"/>
                  <a:pt x="843" y="1006"/>
                </a:cubicBezTo>
                <a:cubicBezTo>
                  <a:pt x="872" y="1029"/>
                  <a:pt x="907" y="1038"/>
                  <a:pt x="939" y="1059"/>
                </a:cubicBezTo>
                <a:cubicBezTo>
                  <a:pt x="971" y="1108"/>
                  <a:pt x="997" y="1114"/>
                  <a:pt x="1056" y="1134"/>
                </a:cubicBezTo>
                <a:cubicBezTo>
                  <a:pt x="1066" y="1137"/>
                  <a:pt x="1088" y="1144"/>
                  <a:pt x="1088" y="1144"/>
                </a:cubicBezTo>
                <a:cubicBezTo>
                  <a:pt x="1121" y="1179"/>
                  <a:pt x="1180" y="1182"/>
                  <a:pt x="1227" y="1198"/>
                </a:cubicBezTo>
                <a:cubicBezTo>
                  <a:pt x="1237" y="1201"/>
                  <a:pt x="1259" y="1208"/>
                  <a:pt x="1259" y="1208"/>
                </a:cubicBezTo>
                <a:cubicBezTo>
                  <a:pt x="1295" y="1246"/>
                  <a:pt x="1269" y="1226"/>
                  <a:pt x="1344" y="1251"/>
                </a:cubicBezTo>
                <a:cubicBezTo>
                  <a:pt x="1354" y="1254"/>
                  <a:pt x="1365" y="1258"/>
                  <a:pt x="1376" y="1262"/>
                </a:cubicBezTo>
                <a:cubicBezTo>
                  <a:pt x="1386" y="1265"/>
                  <a:pt x="1408" y="1272"/>
                  <a:pt x="1408" y="1272"/>
                </a:cubicBezTo>
                <a:cubicBezTo>
                  <a:pt x="1481" y="1345"/>
                  <a:pt x="1515" y="1336"/>
                  <a:pt x="1621" y="1347"/>
                </a:cubicBezTo>
                <a:cubicBezTo>
                  <a:pt x="1642" y="1361"/>
                  <a:pt x="1681" y="1406"/>
                  <a:pt x="1707" y="1411"/>
                </a:cubicBezTo>
                <a:cubicBezTo>
                  <a:pt x="1770" y="1422"/>
                  <a:pt x="1835" y="1425"/>
                  <a:pt x="1899" y="1432"/>
                </a:cubicBezTo>
                <a:cubicBezTo>
                  <a:pt x="1918" y="1438"/>
                  <a:pt x="1948" y="1446"/>
                  <a:pt x="1963" y="1464"/>
                </a:cubicBezTo>
                <a:cubicBezTo>
                  <a:pt x="1987" y="1494"/>
                  <a:pt x="1967" y="1554"/>
                  <a:pt x="1995" y="1582"/>
                </a:cubicBezTo>
                <a:cubicBezTo>
                  <a:pt x="2013" y="1599"/>
                  <a:pt x="2041" y="1605"/>
                  <a:pt x="2059" y="1624"/>
                </a:cubicBezTo>
                <a:cubicBezTo>
                  <a:pt x="2093" y="1660"/>
                  <a:pt x="2125" y="1701"/>
                  <a:pt x="2155" y="1742"/>
                </a:cubicBezTo>
                <a:cubicBezTo>
                  <a:pt x="2180" y="1823"/>
                  <a:pt x="2176" y="1859"/>
                  <a:pt x="2240" y="1923"/>
                </a:cubicBezTo>
                <a:cubicBezTo>
                  <a:pt x="2252" y="1959"/>
                  <a:pt x="2258" y="1962"/>
                  <a:pt x="2240" y="1944"/>
                </a:cubicBezTo>
                <a:close/>
              </a:path>
            </a:pathLst>
          </a:cu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0" name="Freeform 18"/>
          <p:cNvSpPr>
            <a:spLocks/>
          </p:cNvSpPr>
          <p:nvPr/>
        </p:nvSpPr>
        <p:spPr bwMode="auto">
          <a:xfrm>
            <a:off x="1143000" y="965200"/>
            <a:ext cx="2235200" cy="2286000"/>
          </a:xfrm>
          <a:custGeom>
            <a:avLst/>
            <a:gdLst>
              <a:gd name="T0" fmla="*/ 2147483647 w 1408"/>
              <a:gd name="T1" fmla="*/ 2147483647 h 1440"/>
              <a:gd name="T2" fmla="*/ 2147483647 w 1408"/>
              <a:gd name="T3" fmla="*/ 2147483647 h 1440"/>
              <a:gd name="T4" fmla="*/ 2147483647 w 1408"/>
              <a:gd name="T5" fmla="*/ 2147483647 h 1440"/>
              <a:gd name="T6" fmla="*/ 2147483647 w 1408"/>
              <a:gd name="T7" fmla="*/ 2147483647 h 1440"/>
              <a:gd name="T8" fmla="*/ 2147483647 w 1408"/>
              <a:gd name="T9" fmla="*/ 2147483647 h 1440"/>
              <a:gd name="T10" fmla="*/ 2147483647 w 1408"/>
              <a:gd name="T11" fmla="*/ 2147483647 h 1440"/>
              <a:gd name="T12" fmla="*/ 2147483647 w 1408"/>
              <a:gd name="T13" fmla="*/ 2147483647 h 1440"/>
              <a:gd name="T14" fmla="*/ 2147483647 w 1408"/>
              <a:gd name="T15" fmla="*/ 0 h 1440"/>
              <a:gd name="T16" fmla="*/ 2147483647 w 1408"/>
              <a:gd name="T17" fmla="*/ 2147483647 h 1440"/>
              <a:gd name="T18" fmla="*/ 2147483647 w 1408"/>
              <a:gd name="T19" fmla="*/ 2147483647 h 1440"/>
              <a:gd name="T20" fmla="*/ 2147483647 w 1408"/>
              <a:gd name="T21" fmla="*/ 2147483647 h 1440"/>
              <a:gd name="T22" fmla="*/ 2147483647 w 1408"/>
              <a:gd name="T23" fmla="*/ 2147483647 h 1440"/>
              <a:gd name="T24" fmla="*/ 2147483647 w 1408"/>
              <a:gd name="T25" fmla="*/ 2147483647 h 1440"/>
              <a:gd name="T26" fmla="*/ 2147483647 w 1408"/>
              <a:gd name="T27" fmla="*/ 2147483647 h 1440"/>
              <a:gd name="T28" fmla="*/ 2147483647 w 1408"/>
              <a:gd name="T29" fmla="*/ 2147483647 h 1440"/>
              <a:gd name="T30" fmla="*/ 2147483647 w 1408"/>
              <a:gd name="T31" fmla="*/ 2147483647 h 1440"/>
              <a:gd name="T32" fmla="*/ 2147483647 w 1408"/>
              <a:gd name="T33" fmla="*/ 2147483647 h 1440"/>
              <a:gd name="T34" fmla="*/ 2147483647 w 1408"/>
              <a:gd name="T35" fmla="*/ 2147483647 h 1440"/>
              <a:gd name="T36" fmla="*/ 2147483647 w 1408"/>
              <a:gd name="T37" fmla="*/ 2147483647 h 1440"/>
              <a:gd name="T38" fmla="*/ 2147483647 w 1408"/>
              <a:gd name="T39" fmla="*/ 2147483647 h 1440"/>
              <a:gd name="T40" fmla="*/ 2147483647 w 1408"/>
              <a:gd name="T41" fmla="*/ 2147483647 h 1440"/>
              <a:gd name="T42" fmla="*/ 2147483647 w 1408"/>
              <a:gd name="T43" fmla="*/ 2147483647 h 1440"/>
              <a:gd name="T44" fmla="*/ 2147483647 w 1408"/>
              <a:gd name="T45" fmla="*/ 2147483647 h 1440"/>
              <a:gd name="T46" fmla="*/ 2147483647 w 1408"/>
              <a:gd name="T47" fmla="*/ 2147483647 h 1440"/>
              <a:gd name="T48" fmla="*/ 2147483647 w 1408"/>
              <a:gd name="T49" fmla="*/ 2147483647 h 1440"/>
              <a:gd name="T50" fmla="*/ 2147483647 w 1408"/>
              <a:gd name="T51" fmla="*/ 2147483647 h 1440"/>
              <a:gd name="T52" fmla="*/ 2147483647 w 1408"/>
              <a:gd name="T53" fmla="*/ 2147483647 h 1440"/>
              <a:gd name="T54" fmla="*/ 2147483647 w 1408"/>
              <a:gd name="T55" fmla="*/ 2147483647 h 1440"/>
              <a:gd name="T56" fmla="*/ 2147483647 w 1408"/>
              <a:gd name="T57" fmla="*/ 2147483647 h 1440"/>
              <a:gd name="T58" fmla="*/ 2147483647 w 1408"/>
              <a:gd name="T59" fmla="*/ 2147483647 h 1440"/>
              <a:gd name="T60" fmla="*/ 2147483647 w 1408"/>
              <a:gd name="T61" fmla="*/ 2147483647 h 1440"/>
              <a:gd name="T62" fmla="*/ 2147483647 w 1408"/>
              <a:gd name="T63" fmla="*/ 2147483647 h 1440"/>
              <a:gd name="T64" fmla="*/ 2147483647 w 1408"/>
              <a:gd name="T65" fmla="*/ 2147483647 h 1440"/>
              <a:gd name="T66" fmla="*/ 2147483647 w 1408"/>
              <a:gd name="T67" fmla="*/ 2147483647 h 1440"/>
              <a:gd name="T68" fmla="*/ 2147483647 w 1408"/>
              <a:gd name="T69" fmla="*/ 2147483647 h 1440"/>
              <a:gd name="T70" fmla="*/ 2147483647 w 1408"/>
              <a:gd name="T71" fmla="*/ 2147483647 h 1440"/>
              <a:gd name="T72" fmla="*/ 2147483647 w 1408"/>
              <a:gd name="T73" fmla="*/ 2147483647 h 1440"/>
              <a:gd name="T74" fmla="*/ 2147483647 w 1408"/>
              <a:gd name="T75" fmla="*/ 2147483647 h 1440"/>
              <a:gd name="T76" fmla="*/ 2147483647 w 1408"/>
              <a:gd name="T77" fmla="*/ 2147483647 h 1440"/>
              <a:gd name="T78" fmla="*/ 2147483647 w 1408"/>
              <a:gd name="T79" fmla="*/ 2147483647 h 1440"/>
              <a:gd name="T80" fmla="*/ 2147483647 w 1408"/>
              <a:gd name="T81" fmla="*/ 2147483647 h 1440"/>
              <a:gd name="T82" fmla="*/ 2147483647 w 1408"/>
              <a:gd name="T83" fmla="*/ 2147483647 h 1440"/>
              <a:gd name="T84" fmla="*/ 2147483647 w 1408"/>
              <a:gd name="T85" fmla="*/ 2147483647 h 1440"/>
              <a:gd name="T86" fmla="*/ 2147483647 w 1408"/>
              <a:gd name="T87" fmla="*/ 2147483647 h 1440"/>
              <a:gd name="T88" fmla="*/ 2147483647 w 1408"/>
              <a:gd name="T89" fmla="*/ 2147483647 h 1440"/>
              <a:gd name="T90" fmla="*/ 2147483647 w 1408"/>
              <a:gd name="T91" fmla="*/ 2147483647 h 1440"/>
              <a:gd name="T92" fmla="*/ 2147483647 w 1408"/>
              <a:gd name="T93" fmla="*/ 2147483647 h 1440"/>
              <a:gd name="T94" fmla="*/ 2147483647 w 1408"/>
              <a:gd name="T95" fmla="*/ 2147483647 h 1440"/>
              <a:gd name="T96" fmla="*/ 2147483647 w 1408"/>
              <a:gd name="T97" fmla="*/ 2147483647 h 14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08"/>
              <a:gd name="T148" fmla="*/ 0 h 1440"/>
              <a:gd name="T149" fmla="*/ 1408 w 1408"/>
              <a:gd name="T150" fmla="*/ 1440 h 14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08" h="1440">
                <a:moveTo>
                  <a:pt x="1384" y="536"/>
                </a:moveTo>
                <a:cubicBezTo>
                  <a:pt x="1362" y="525"/>
                  <a:pt x="1336" y="514"/>
                  <a:pt x="1320" y="496"/>
                </a:cubicBezTo>
                <a:cubicBezTo>
                  <a:pt x="1307" y="481"/>
                  <a:pt x="1298" y="464"/>
                  <a:pt x="1288" y="448"/>
                </a:cubicBezTo>
                <a:cubicBezTo>
                  <a:pt x="1282" y="440"/>
                  <a:pt x="1272" y="424"/>
                  <a:pt x="1272" y="424"/>
                </a:cubicBezTo>
                <a:cubicBezTo>
                  <a:pt x="1278" y="362"/>
                  <a:pt x="1284" y="318"/>
                  <a:pt x="1312" y="264"/>
                </a:cubicBezTo>
                <a:cubicBezTo>
                  <a:pt x="1327" y="188"/>
                  <a:pt x="1335" y="136"/>
                  <a:pt x="1392" y="80"/>
                </a:cubicBezTo>
                <a:cubicBezTo>
                  <a:pt x="1354" y="23"/>
                  <a:pt x="1376" y="42"/>
                  <a:pt x="1336" y="16"/>
                </a:cubicBezTo>
                <a:cubicBezTo>
                  <a:pt x="1251" y="22"/>
                  <a:pt x="1224" y="24"/>
                  <a:pt x="1152" y="0"/>
                </a:cubicBezTo>
                <a:cubicBezTo>
                  <a:pt x="1116" y="7"/>
                  <a:pt x="1108" y="0"/>
                  <a:pt x="1088" y="32"/>
                </a:cubicBezTo>
                <a:cubicBezTo>
                  <a:pt x="1083" y="39"/>
                  <a:pt x="1085" y="50"/>
                  <a:pt x="1080" y="56"/>
                </a:cubicBezTo>
                <a:cubicBezTo>
                  <a:pt x="1074" y="61"/>
                  <a:pt x="1063" y="59"/>
                  <a:pt x="1056" y="64"/>
                </a:cubicBezTo>
                <a:cubicBezTo>
                  <a:pt x="1017" y="85"/>
                  <a:pt x="989" y="116"/>
                  <a:pt x="944" y="128"/>
                </a:cubicBezTo>
                <a:cubicBezTo>
                  <a:pt x="933" y="130"/>
                  <a:pt x="899" y="138"/>
                  <a:pt x="888" y="144"/>
                </a:cubicBezTo>
                <a:cubicBezTo>
                  <a:pt x="847" y="164"/>
                  <a:pt x="815" y="213"/>
                  <a:pt x="792" y="248"/>
                </a:cubicBezTo>
                <a:cubicBezTo>
                  <a:pt x="777" y="269"/>
                  <a:pt x="778" y="301"/>
                  <a:pt x="760" y="320"/>
                </a:cubicBezTo>
                <a:cubicBezTo>
                  <a:pt x="744" y="336"/>
                  <a:pt x="728" y="352"/>
                  <a:pt x="712" y="368"/>
                </a:cubicBezTo>
                <a:cubicBezTo>
                  <a:pt x="704" y="376"/>
                  <a:pt x="688" y="392"/>
                  <a:pt x="688" y="392"/>
                </a:cubicBezTo>
                <a:cubicBezTo>
                  <a:pt x="680" y="415"/>
                  <a:pt x="675" y="444"/>
                  <a:pt x="656" y="464"/>
                </a:cubicBezTo>
                <a:cubicBezTo>
                  <a:pt x="617" y="502"/>
                  <a:pt x="535" y="552"/>
                  <a:pt x="488" y="584"/>
                </a:cubicBezTo>
                <a:cubicBezTo>
                  <a:pt x="470" y="609"/>
                  <a:pt x="438" y="676"/>
                  <a:pt x="408" y="688"/>
                </a:cubicBezTo>
                <a:cubicBezTo>
                  <a:pt x="343" y="712"/>
                  <a:pt x="266" y="711"/>
                  <a:pt x="200" y="728"/>
                </a:cubicBezTo>
                <a:cubicBezTo>
                  <a:pt x="170" y="735"/>
                  <a:pt x="150" y="752"/>
                  <a:pt x="120" y="760"/>
                </a:cubicBezTo>
                <a:cubicBezTo>
                  <a:pt x="104" y="770"/>
                  <a:pt x="78" y="773"/>
                  <a:pt x="72" y="792"/>
                </a:cubicBezTo>
                <a:cubicBezTo>
                  <a:pt x="58" y="832"/>
                  <a:pt x="35" y="873"/>
                  <a:pt x="16" y="912"/>
                </a:cubicBezTo>
                <a:cubicBezTo>
                  <a:pt x="13" y="928"/>
                  <a:pt x="0" y="945"/>
                  <a:pt x="8" y="960"/>
                </a:cubicBezTo>
                <a:cubicBezTo>
                  <a:pt x="28" y="1000"/>
                  <a:pt x="73" y="959"/>
                  <a:pt x="96" y="952"/>
                </a:cubicBezTo>
                <a:cubicBezTo>
                  <a:pt x="181" y="957"/>
                  <a:pt x="217" y="966"/>
                  <a:pt x="296" y="952"/>
                </a:cubicBezTo>
                <a:cubicBezTo>
                  <a:pt x="296" y="951"/>
                  <a:pt x="355" y="932"/>
                  <a:pt x="368" y="928"/>
                </a:cubicBezTo>
                <a:cubicBezTo>
                  <a:pt x="376" y="925"/>
                  <a:pt x="392" y="920"/>
                  <a:pt x="392" y="920"/>
                </a:cubicBezTo>
                <a:cubicBezTo>
                  <a:pt x="408" y="922"/>
                  <a:pt x="425" y="921"/>
                  <a:pt x="440" y="928"/>
                </a:cubicBezTo>
                <a:cubicBezTo>
                  <a:pt x="450" y="932"/>
                  <a:pt x="453" y="946"/>
                  <a:pt x="464" y="952"/>
                </a:cubicBezTo>
                <a:cubicBezTo>
                  <a:pt x="486" y="963"/>
                  <a:pt x="512" y="968"/>
                  <a:pt x="536" y="976"/>
                </a:cubicBezTo>
                <a:cubicBezTo>
                  <a:pt x="545" y="979"/>
                  <a:pt x="552" y="986"/>
                  <a:pt x="560" y="992"/>
                </a:cubicBezTo>
                <a:cubicBezTo>
                  <a:pt x="586" y="1071"/>
                  <a:pt x="585" y="1137"/>
                  <a:pt x="648" y="1200"/>
                </a:cubicBezTo>
                <a:cubicBezTo>
                  <a:pt x="651" y="1235"/>
                  <a:pt x="652" y="1293"/>
                  <a:pt x="672" y="1328"/>
                </a:cubicBezTo>
                <a:cubicBezTo>
                  <a:pt x="681" y="1344"/>
                  <a:pt x="697" y="1357"/>
                  <a:pt x="704" y="1376"/>
                </a:cubicBezTo>
                <a:cubicBezTo>
                  <a:pt x="723" y="1433"/>
                  <a:pt x="705" y="1414"/>
                  <a:pt x="744" y="1440"/>
                </a:cubicBezTo>
                <a:cubicBezTo>
                  <a:pt x="752" y="1437"/>
                  <a:pt x="760" y="1436"/>
                  <a:pt x="768" y="1432"/>
                </a:cubicBezTo>
                <a:cubicBezTo>
                  <a:pt x="777" y="1425"/>
                  <a:pt x="781" y="1410"/>
                  <a:pt x="792" y="1408"/>
                </a:cubicBezTo>
                <a:cubicBezTo>
                  <a:pt x="825" y="1399"/>
                  <a:pt x="861" y="1402"/>
                  <a:pt x="896" y="1400"/>
                </a:cubicBezTo>
                <a:cubicBezTo>
                  <a:pt x="937" y="1393"/>
                  <a:pt x="958" y="1390"/>
                  <a:pt x="992" y="1368"/>
                </a:cubicBezTo>
                <a:cubicBezTo>
                  <a:pt x="982" y="1312"/>
                  <a:pt x="957" y="1272"/>
                  <a:pt x="928" y="1224"/>
                </a:cubicBezTo>
                <a:cubicBezTo>
                  <a:pt x="918" y="1178"/>
                  <a:pt x="918" y="1131"/>
                  <a:pt x="904" y="1088"/>
                </a:cubicBezTo>
                <a:cubicBezTo>
                  <a:pt x="890" y="994"/>
                  <a:pt x="890" y="917"/>
                  <a:pt x="960" y="848"/>
                </a:cubicBezTo>
                <a:cubicBezTo>
                  <a:pt x="997" y="736"/>
                  <a:pt x="1067" y="735"/>
                  <a:pt x="1176" y="728"/>
                </a:cubicBezTo>
                <a:cubicBezTo>
                  <a:pt x="1237" y="703"/>
                  <a:pt x="1238" y="703"/>
                  <a:pt x="1312" y="712"/>
                </a:cubicBezTo>
                <a:cubicBezTo>
                  <a:pt x="1353" y="725"/>
                  <a:pt x="1391" y="738"/>
                  <a:pt x="1408" y="688"/>
                </a:cubicBezTo>
                <a:cubicBezTo>
                  <a:pt x="1395" y="651"/>
                  <a:pt x="1390" y="614"/>
                  <a:pt x="1384" y="576"/>
                </a:cubicBezTo>
                <a:cubicBezTo>
                  <a:pt x="1376" y="533"/>
                  <a:pt x="1362" y="536"/>
                  <a:pt x="1384" y="53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1" name="Freeform 19"/>
          <p:cNvSpPr>
            <a:spLocks/>
          </p:cNvSpPr>
          <p:nvPr/>
        </p:nvSpPr>
        <p:spPr bwMode="auto">
          <a:xfrm>
            <a:off x="2514600" y="2051050"/>
            <a:ext cx="895350" cy="996950"/>
          </a:xfrm>
          <a:custGeom>
            <a:avLst/>
            <a:gdLst>
              <a:gd name="T0" fmla="*/ 2147483647 w 564"/>
              <a:gd name="T1" fmla="*/ 2147483647 h 628"/>
              <a:gd name="T2" fmla="*/ 2147483647 w 564"/>
              <a:gd name="T3" fmla="*/ 2147483647 h 628"/>
              <a:gd name="T4" fmla="*/ 2147483647 w 564"/>
              <a:gd name="T5" fmla="*/ 2147483647 h 628"/>
              <a:gd name="T6" fmla="*/ 2147483647 w 564"/>
              <a:gd name="T7" fmla="*/ 2147483647 h 628"/>
              <a:gd name="T8" fmla="*/ 2147483647 w 564"/>
              <a:gd name="T9" fmla="*/ 2147483647 h 628"/>
              <a:gd name="T10" fmla="*/ 2147483647 w 564"/>
              <a:gd name="T11" fmla="*/ 2147483647 h 628"/>
              <a:gd name="T12" fmla="*/ 2147483647 w 564"/>
              <a:gd name="T13" fmla="*/ 2147483647 h 628"/>
              <a:gd name="T14" fmla="*/ 2147483647 w 564"/>
              <a:gd name="T15" fmla="*/ 2147483647 h 628"/>
              <a:gd name="T16" fmla="*/ 2147483647 w 564"/>
              <a:gd name="T17" fmla="*/ 2147483647 h 628"/>
              <a:gd name="T18" fmla="*/ 2147483647 w 564"/>
              <a:gd name="T19" fmla="*/ 2147483647 h 628"/>
              <a:gd name="T20" fmla="*/ 2147483647 w 564"/>
              <a:gd name="T21" fmla="*/ 2147483647 h 628"/>
              <a:gd name="T22" fmla="*/ 2147483647 w 564"/>
              <a:gd name="T23" fmla="*/ 2147483647 h 628"/>
              <a:gd name="T24" fmla="*/ 2147483647 w 564"/>
              <a:gd name="T25" fmla="*/ 2147483647 h 628"/>
              <a:gd name="T26" fmla="*/ 2147483647 w 564"/>
              <a:gd name="T27" fmla="*/ 2147483647 h 628"/>
              <a:gd name="T28" fmla="*/ 2147483647 w 564"/>
              <a:gd name="T29" fmla="*/ 2147483647 h 628"/>
              <a:gd name="T30" fmla="*/ 2147483647 w 564"/>
              <a:gd name="T31" fmla="*/ 2147483647 h 628"/>
              <a:gd name="T32" fmla="*/ 2147483647 w 564"/>
              <a:gd name="T33" fmla="*/ 2147483647 h 628"/>
              <a:gd name="T34" fmla="*/ 2147483647 w 564"/>
              <a:gd name="T35" fmla="*/ 2147483647 h 628"/>
              <a:gd name="T36" fmla="*/ 2147483647 w 564"/>
              <a:gd name="T37" fmla="*/ 0 h 628"/>
              <a:gd name="T38" fmla="*/ 2147483647 w 564"/>
              <a:gd name="T39" fmla="*/ 2147483647 h 628"/>
              <a:gd name="T40" fmla="*/ 2147483647 w 564"/>
              <a:gd name="T41" fmla="*/ 2147483647 h 628"/>
              <a:gd name="T42" fmla="*/ 2147483647 w 564"/>
              <a:gd name="T43" fmla="*/ 2147483647 h 628"/>
              <a:gd name="T44" fmla="*/ 2147483647 w 564"/>
              <a:gd name="T45" fmla="*/ 2147483647 h 6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64"/>
              <a:gd name="T70" fmla="*/ 0 h 628"/>
              <a:gd name="T71" fmla="*/ 564 w 564"/>
              <a:gd name="T72" fmla="*/ 628 h 6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64" h="628">
                <a:moveTo>
                  <a:pt x="532" y="80"/>
                </a:moveTo>
                <a:cubicBezTo>
                  <a:pt x="498" y="113"/>
                  <a:pt x="458" y="134"/>
                  <a:pt x="420" y="160"/>
                </a:cubicBezTo>
                <a:cubicBezTo>
                  <a:pt x="387" y="208"/>
                  <a:pt x="352" y="252"/>
                  <a:pt x="316" y="296"/>
                </a:cubicBezTo>
                <a:cubicBezTo>
                  <a:pt x="309" y="303"/>
                  <a:pt x="307" y="314"/>
                  <a:pt x="300" y="320"/>
                </a:cubicBezTo>
                <a:cubicBezTo>
                  <a:pt x="280" y="333"/>
                  <a:pt x="257" y="341"/>
                  <a:pt x="236" y="352"/>
                </a:cubicBezTo>
                <a:cubicBezTo>
                  <a:pt x="173" y="429"/>
                  <a:pt x="130" y="518"/>
                  <a:pt x="76" y="600"/>
                </a:cubicBezTo>
                <a:cubicBezTo>
                  <a:pt x="78" y="608"/>
                  <a:pt x="91" y="620"/>
                  <a:pt x="84" y="624"/>
                </a:cubicBezTo>
                <a:cubicBezTo>
                  <a:pt x="75" y="628"/>
                  <a:pt x="65" y="616"/>
                  <a:pt x="60" y="608"/>
                </a:cubicBezTo>
                <a:cubicBezTo>
                  <a:pt x="59" y="607"/>
                  <a:pt x="40" y="548"/>
                  <a:pt x="36" y="536"/>
                </a:cubicBezTo>
                <a:cubicBezTo>
                  <a:pt x="30" y="520"/>
                  <a:pt x="20" y="488"/>
                  <a:pt x="20" y="488"/>
                </a:cubicBezTo>
                <a:cubicBezTo>
                  <a:pt x="34" y="445"/>
                  <a:pt x="33" y="458"/>
                  <a:pt x="20" y="392"/>
                </a:cubicBezTo>
                <a:cubicBezTo>
                  <a:pt x="16" y="375"/>
                  <a:pt x="4" y="344"/>
                  <a:pt x="4" y="344"/>
                </a:cubicBezTo>
                <a:cubicBezTo>
                  <a:pt x="9" y="309"/>
                  <a:pt x="0" y="269"/>
                  <a:pt x="20" y="240"/>
                </a:cubicBezTo>
                <a:cubicBezTo>
                  <a:pt x="32" y="220"/>
                  <a:pt x="57" y="213"/>
                  <a:pt x="76" y="200"/>
                </a:cubicBezTo>
                <a:cubicBezTo>
                  <a:pt x="109" y="150"/>
                  <a:pt x="84" y="201"/>
                  <a:pt x="84" y="152"/>
                </a:cubicBezTo>
                <a:cubicBezTo>
                  <a:pt x="84" y="112"/>
                  <a:pt x="133" y="90"/>
                  <a:pt x="164" y="80"/>
                </a:cubicBezTo>
                <a:cubicBezTo>
                  <a:pt x="200" y="49"/>
                  <a:pt x="205" y="39"/>
                  <a:pt x="244" y="24"/>
                </a:cubicBezTo>
                <a:cubicBezTo>
                  <a:pt x="259" y="17"/>
                  <a:pt x="276" y="13"/>
                  <a:pt x="292" y="8"/>
                </a:cubicBezTo>
                <a:cubicBezTo>
                  <a:pt x="300" y="5"/>
                  <a:pt x="316" y="0"/>
                  <a:pt x="316" y="0"/>
                </a:cubicBezTo>
                <a:cubicBezTo>
                  <a:pt x="326" y="2"/>
                  <a:pt x="338" y="3"/>
                  <a:pt x="348" y="8"/>
                </a:cubicBezTo>
                <a:cubicBezTo>
                  <a:pt x="365" y="16"/>
                  <a:pt x="396" y="40"/>
                  <a:pt x="396" y="40"/>
                </a:cubicBezTo>
                <a:cubicBezTo>
                  <a:pt x="447" y="33"/>
                  <a:pt x="482" y="22"/>
                  <a:pt x="532" y="32"/>
                </a:cubicBezTo>
                <a:cubicBezTo>
                  <a:pt x="564" y="64"/>
                  <a:pt x="564" y="48"/>
                  <a:pt x="532" y="80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72" name="Text Box 20"/>
          <p:cNvSpPr txBox="1">
            <a:spLocks noChangeArrowheads="1"/>
          </p:cNvSpPr>
          <p:nvPr/>
        </p:nvSpPr>
        <p:spPr bwMode="auto">
          <a:xfrm>
            <a:off x="2209800" y="1363663"/>
            <a:ext cx="41910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膨胀</a:t>
            </a:r>
            <a:endParaRPr lang="en-US" altLang="en-US" sz="4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330773" name="Freeform 21"/>
          <p:cNvSpPr>
            <a:spLocks/>
          </p:cNvSpPr>
          <p:nvPr/>
        </p:nvSpPr>
        <p:spPr bwMode="auto">
          <a:xfrm>
            <a:off x="2159000" y="3822700"/>
            <a:ext cx="558800" cy="8001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grpSp>
        <p:nvGrpSpPr>
          <p:cNvPr id="230415" name="Group 22"/>
          <p:cNvGrpSpPr>
            <a:grpSpLocks/>
          </p:cNvGrpSpPr>
          <p:nvPr/>
        </p:nvGrpSpPr>
        <p:grpSpPr bwMode="auto">
          <a:xfrm>
            <a:off x="2574925" y="4003675"/>
            <a:ext cx="168275" cy="1227138"/>
            <a:chOff x="1046" y="2763"/>
            <a:chExt cx="106" cy="773"/>
          </a:xfrm>
        </p:grpSpPr>
        <p:sp>
          <p:nvSpPr>
            <p:cNvPr id="63517" name="Freeform 23"/>
            <p:cNvSpPr>
              <a:spLocks/>
            </p:cNvSpPr>
            <p:nvPr/>
          </p:nvSpPr>
          <p:spPr bwMode="auto">
            <a:xfrm>
              <a:off x="1113" y="2864"/>
              <a:ext cx="31" cy="392"/>
            </a:xfrm>
            <a:custGeom>
              <a:avLst/>
              <a:gdLst>
                <a:gd name="T0" fmla="*/ 15 w 31"/>
                <a:gd name="T1" fmla="*/ 0 h 392"/>
                <a:gd name="T2" fmla="*/ 31 w 31"/>
                <a:gd name="T3" fmla="*/ 280 h 392"/>
                <a:gd name="T4" fmla="*/ 15 w 31"/>
                <a:gd name="T5" fmla="*/ 392 h 392"/>
                <a:gd name="T6" fmla="*/ 0 60000 65536"/>
                <a:gd name="T7" fmla="*/ 0 60000 65536"/>
                <a:gd name="T8" fmla="*/ 0 60000 65536"/>
                <a:gd name="T9" fmla="*/ 0 w 31"/>
                <a:gd name="T10" fmla="*/ 0 h 392"/>
                <a:gd name="T11" fmla="*/ 31 w 31"/>
                <a:gd name="T12" fmla="*/ 392 h 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392">
                  <a:moveTo>
                    <a:pt x="15" y="0"/>
                  </a:moveTo>
                  <a:cubicBezTo>
                    <a:pt x="7" y="93"/>
                    <a:pt x="0" y="189"/>
                    <a:pt x="31" y="280"/>
                  </a:cubicBezTo>
                  <a:cubicBezTo>
                    <a:pt x="29" y="296"/>
                    <a:pt x="15" y="363"/>
                    <a:pt x="15" y="392"/>
                  </a:cubicBezTo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18" name="Freeform 24"/>
            <p:cNvSpPr>
              <a:spLocks/>
            </p:cNvSpPr>
            <p:nvPr/>
          </p:nvSpPr>
          <p:spPr bwMode="auto">
            <a:xfrm>
              <a:off x="1046" y="3256"/>
              <a:ext cx="106" cy="280"/>
            </a:xfrm>
            <a:custGeom>
              <a:avLst/>
              <a:gdLst>
                <a:gd name="T0" fmla="*/ 82 w 106"/>
                <a:gd name="T1" fmla="*/ 0 h 280"/>
                <a:gd name="T2" fmla="*/ 34 w 106"/>
                <a:gd name="T3" fmla="*/ 264 h 280"/>
                <a:gd name="T4" fmla="*/ 106 w 106"/>
                <a:gd name="T5" fmla="*/ 216 h 280"/>
                <a:gd name="T6" fmla="*/ 74 w 106"/>
                <a:gd name="T7" fmla="*/ 112 h 280"/>
                <a:gd name="T8" fmla="*/ 74 w 106"/>
                <a:gd name="T9" fmla="*/ 48 h 280"/>
                <a:gd name="T10" fmla="*/ 58 w 106"/>
                <a:gd name="T11" fmla="*/ 24 h 280"/>
                <a:gd name="T12" fmla="*/ 82 w 106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6"/>
                <a:gd name="T22" fmla="*/ 0 h 280"/>
                <a:gd name="T23" fmla="*/ 106 w 106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6" h="280">
                  <a:moveTo>
                    <a:pt x="82" y="0"/>
                  </a:moveTo>
                  <a:cubicBezTo>
                    <a:pt x="0" y="54"/>
                    <a:pt x="56" y="175"/>
                    <a:pt x="34" y="264"/>
                  </a:cubicBezTo>
                  <a:cubicBezTo>
                    <a:pt x="83" y="280"/>
                    <a:pt x="91" y="259"/>
                    <a:pt x="106" y="216"/>
                  </a:cubicBezTo>
                  <a:cubicBezTo>
                    <a:pt x="94" y="180"/>
                    <a:pt x="82" y="147"/>
                    <a:pt x="74" y="112"/>
                  </a:cubicBezTo>
                  <a:cubicBezTo>
                    <a:pt x="83" y="82"/>
                    <a:pt x="87" y="84"/>
                    <a:pt x="74" y="48"/>
                  </a:cubicBezTo>
                  <a:cubicBezTo>
                    <a:pt x="70" y="38"/>
                    <a:pt x="56" y="33"/>
                    <a:pt x="58" y="24"/>
                  </a:cubicBezTo>
                  <a:cubicBezTo>
                    <a:pt x="59" y="12"/>
                    <a:pt x="74" y="8"/>
                    <a:pt x="82" y="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63519" name="Freeform 25"/>
            <p:cNvSpPr>
              <a:spLocks/>
            </p:cNvSpPr>
            <p:nvPr/>
          </p:nvSpPr>
          <p:spPr bwMode="auto">
            <a:xfrm>
              <a:off x="1070" y="2763"/>
              <a:ext cx="80" cy="114"/>
            </a:xfrm>
            <a:custGeom>
              <a:avLst/>
              <a:gdLst>
                <a:gd name="T0" fmla="*/ 58 w 80"/>
                <a:gd name="T1" fmla="*/ 105 h 114"/>
                <a:gd name="T2" fmla="*/ 22 w 80"/>
                <a:gd name="T3" fmla="*/ 87 h 114"/>
                <a:gd name="T4" fmla="*/ 6 w 80"/>
                <a:gd name="T5" fmla="*/ 61 h 114"/>
                <a:gd name="T6" fmla="*/ 0 w 80"/>
                <a:gd name="T7" fmla="*/ 35 h 114"/>
                <a:gd name="T8" fmla="*/ 16 w 80"/>
                <a:gd name="T9" fmla="*/ 25 h 114"/>
                <a:gd name="T10" fmla="*/ 36 w 80"/>
                <a:gd name="T11" fmla="*/ 1 h 114"/>
                <a:gd name="T12" fmla="*/ 78 w 80"/>
                <a:gd name="T13" fmla="*/ 23 h 114"/>
                <a:gd name="T14" fmla="*/ 62 w 80"/>
                <a:gd name="T15" fmla="*/ 93 h 114"/>
                <a:gd name="T16" fmla="*/ 58 w 80"/>
                <a:gd name="T17" fmla="*/ 105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"/>
                <a:gd name="T28" fmla="*/ 0 h 114"/>
                <a:gd name="T29" fmla="*/ 80 w 80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" h="114">
                  <a:moveTo>
                    <a:pt x="58" y="105"/>
                  </a:moveTo>
                  <a:cubicBezTo>
                    <a:pt x="47" y="97"/>
                    <a:pt x="34" y="91"/>
                    <a:pt x="22" y="87"/>
                  </a:cubicBezTo>
                  <a:cubicBezTo>
                    <a:pt x="16" y="78"/>
                    <a:pt x="10" y="70"/>
                    <a:pt x="6" y="61"/>
                  </a:cubicBezTo>
                  <a:cubicBezTo>
                    <a:pt x="4" y="51"/>
                    <a:pt x="2" y="43"/>
                    <a:pt x="0" y="35"/>
                  </a:cubicBezTo>
                  <a:cubicBezTo>
                    <a:pt x="2" y="26"/>
                    <a:pt x="7" y="27"/>
                    <a:pt x="16" y="25"/>
                  </a:cubicBezTo>
                  <a:cubicBezTo>
                    <a:pt x="22" y="16"/>
                    <a:pt x="27" y="6"/>
                    <a:pt x="36" y="1"/>
                  </a:cubicBezTo>
                  <a:cubicBezTo>
                    <a:pt x="62" y="9"/>
                    <a:pt x="62" y="0"/>
                    <a:pt x="78" y="23"/>
                  </a:cubicBezTo>
                  <a:cubicBezTo>
                    <a:pt x="80" y="45"/>
                    <a:pt x="75" y="73"/>
                    <a:pt x="62" y="93"/>
                  </a:cubicBezTo>
                  <a:cubicBezTo>
                    <a:pt x="57" y="110"/>
                    <a:pt x="58" y="114"/>
                    <a:pt x="58" y="105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3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endParaRPr>
            </a:p>
          </p:txBody>
        </p:sp>
      </p:grpSp>
      <p:sp>
        <p:nvSpPr>
          <p:cNvPr id="330778" name="Text Box 26"/>
          <p:cNvSpPr txBox="1">
            <a:spLocks noChangeArrowheads="1"/>
          </p:cNvSpPr>
          <p:nvPr/>
        </p:nvSpPr>
        <p:spPr bwMode="auto">
          <a:xfrm>
            <a:off x="2286000" y="3962400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以色列</a:t>
            </a: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63506" name="Freeform 27"/>
          <p:cNvSpPr>
            <a:spLocks/>
          </p:cNvSpPr>
          <p:nvPr/>
        </p:nvSpPr>
        <p:spPr bwMode="auto">
          <a:xfrm>
            <a:off x="7696200" y="5254625"/>
            <a:ext cx="1752600" cy="18319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507" name="Text Box 28"/>
          <p:cNvSpPr txBox="1">
            <a:spLocks noChangeArrowheads="1"/>
          </p:cNvSpPr>
          <p:nvPr/>
        </p:nvSpPr>
        <p:spPr bwMode="auto">
          <a:xfrm>
            <a:off x="8001000" y="5638800"/>
            <a:ext cx="106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波斯湾</a:t>
            </a:r>
            <a:r>
              <a:rPr lang="en-US" altLang="ja-JP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 </a:t>
            </a:r>
            <a:endParaRPr lang="en-US" altLang="en-US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Times" charset="0"/>
            </a:endParaRPr>
          </a:p>
        </p:txBody>
      </p:sp>
      <p:sp>
        <p:nvSpPr>
          <p:cNvPr id="330782" name="Freeform 30"/>
          <p:cNvSpPr>
            <a:spLocks/>
          </p:cNvSpPr>
          <p:nvPr/>
        </p:nvSpPr>
        <p:spPr bwMode="auto">
          <a:xfrm>
            <a:off x="2819400" y="2590800"/>
            <a:ext cx="1230313" cy="2425700"/>
          </a:xfrm>
          <a:custGeom>
            <a:avLst/>
            <a:gdLst>
              <a:gd name="T0" fmla="*/ 0 w 919"/>
              <a:gd name="T1" fmla="*/ 2147483647 h 1416"/>
              <a:gd name="T2" fmla="*/ 2147483647 w 919"/>
              <a:gd name="T3" fmla="*/ 2147483647 h 1416"/>
              <a:gd name="T4" fmla="*/ 2147483647 w 919"/>
              <a:gd name="T5" fmla="*/ 2147483647 h 1416"/>
              <a:gd name="T6" fmla="*/ 2147483647 w 919"/>
              <a:gd name="T7" fmla="*/ 2147483647 h 1416"/>
              <a:gd name="T8" fmla="*/ 2147483647 w 919"/>
              <a:gd name="T9" fmla="*/ 2147483647 h 1416"/>
              <a:gd name="T10" fmla="*/ 2147483647 w 919"/>
              <a:gd name="T11" fmla="*/ 2147483647 h 1416"/>
              <a:gd name="T12" fmla="*/ 2147483647 w 919"/>
              <a:gd name="T13" fmla="*/ 2147483647 h 1416"/>
              <a:gd name="T14" fmla="*/ 0 w 919"/>
              <a:gd name="T15" fmla="*/ 2147483647 h 14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9"/>
              <a:gd name="T25" fmla="*/ 0 h 1416"/>
              <a:gd name="T26" fmla="*/ 919 w 919"/>
              <a:gd name="T27" fmla="*/ 1416 h 14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9" h="1416">
                <a:moveTo>
                  <a:pt x="0" y="1376"/>
                </a:moveTo>
                <a:cubicBezTo>
                  <a:pt x="172" y="1396"/>
                  <a:pt x="344" y="1416"/>
                  <a:pt x="480" y="1376"/>
                </a:cubicBezTo>
                <a:cubicBezTo>
                  <a:pt x="616" y="1336"/>
                  <a:pt x="744" y="1263"/>
                  <a:pt x="816" y="1136"/>
                </a:cubicBezTo>
                <a:cubicBezTo>
                  <a:pt x="887" y="1008"/>
                  <a:pt x="919" y="759"/>
                  <a:pt x="912" y="608"/>
                </a:cubicBezTo>
                <a:cubicBezTo>
                  <a:pt x="904" y="456"/>
                  <a:pt x="831" y="319"/>
                  <a:pt x="768" y="224"/>
                </a:cubicBezTo>
                <a:cubicBezTo>
                  <a:pt x="704" y="128"/>
                  <a:pt x="631" y="63"/>
                  <a:pt x="528" y="32"/>
                </a:cubicBezTo>
                <a:cubicBezTo>
                  <a:pt x="424" y="0"/>
                  <a:pt x="232" y="16"/>
                  <a:pt x="144" y="32"/>
                </a:cubicBezTo>
                <a:cubicBezTo>
                  <a:pt x="56" y="48"/>
                  <a:pt x="24" y="112"/>
                  <a:pt x="0" y="12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84" name="AutoShape 32"/>
          <p:cNvSpPr>
            <a:spLocks noChangeArrowheads="1"/>
          </p:cNvSpPr>
          <p:nvPr/>
        </p:nvSpPr>
        <p:spPr bwMode="auto">
          <a:xfrm>
            <a:off x="5791200" y="3048000"/>
            <a:ext cx="533400" cy="533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0785" name="AutoShape 33"/>
          <p:cNvSpPr>
            <a:spLocks noChangeArrowheads="1"/>
          </p:cNvSpPr>
          <p:nvPr/>
        </p:nvSpPr>
        <p:spPr bwMode="auto">
          <a:xfrm flipH="1">
            <a:off x="2667000" y="2133600"/>
            <a:ext cx="3429000" cy="1752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916" y="5399"/>
                  <a:pt x="5541" y="7665"/>
                  <a:pt x="5405" y="10546"/>
                </a:cubicBezTo>
                <a:lnTo>
                  <a:pt x="11" y="10292"/>
                </a:lnTo>
                <a:cubicBezTo>
                  <a:pt x="282" y="4531"/>
                  <a:pt x="5032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 sz="360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2133600" y="44958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Times" charset="0"/>
              </a:rPr>
              <a:t>犹太</a:t>
            </a:r>
            <a:endParaRPr lang="en-US" altLang="en-US" sz="2800" b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330787" name="AutoShape 35"/>
          <p:cNvSpPr>
            <a:spLocks noChangeArrowheads="1"/>
          </p:cNvSpPr>
          <p:nvPr/>
        </p:nvSpPr>
        <p:spPr bwMode="auto">
          <a:xfrm rot="-1555194">
            <a:off x="3303588" y="3852863"/>
            <a:ext cx="1657350" cy="990600"/>
          </a:xfrm>
          <a:prstGeom prst="rightArrow">
            <a:avLst>
              <a:gd name="adj1" fmla="val 50000"/>
              <a:gd name="adj2" fmla="val 4182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36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0754" name="Freeform 2"/>
          <p:cNvSpPr>
            <a:spLocks/>
          </p:cNvSpPr>
          <p:nvPr/>
        </p:nvSpPr>
        <p:spPr bwMode="auto">
          <a:xfrm rot="-1003895">
            <a:off x="5942013" y="1893888"/>
            <a:ext cx="1066800" cy="1543050"/>
          </a:xfrm>
          <a:custGeom>
            <a:avLst/>
            <a:gdLst>
              <a:gd name="T0" fmla="*/ 2147483647 w 625"/>
              <a:gd name="T1" fmla="*/ 2147483647 h 972"/>
              <a:gd name="T2" fmla="*/ 2147483647 w 625"/>
              <a:gd name="T3" fmla="*/ 2147483647 h 972"/>
              <a:gd name="T4" fmla="*/ 2147483647 w 625"/>
              <a:gd name="T5" fmla="*/ 2147483647 h 972"/>
              <a:gd name="T6" fmla="*/ 2147483647 w 625"/>
              <a:gd name="T7" fmla="*/ 2147483647 h 972"/>
              <a:gd name="T8" fmla="*/ 2147483647 w 625"/>
              <a:gd name="T9" fmla="*/ 2147483647 h 972"/>
              <a:gd name="T10" fmla="*/ 2147483647 w 625"/>
              <a:gd name="T11" fmla="*/ 2147483647 h 972"/>
              <a:gd name="T12" fmla="*/ 2147483647 w 625"/>
              <a:gd name="T13" fmla="*/ 2147483647 h 972"/>
              <a:gd name="T14" fmla="*/ 2147483647 w 625"/>
              <a:gd name="T15" fmla="*/ 2147483647 h 972"/>
              <a:gd name="T16" fmla="*/ 2147483647 w 625"/>
              <a:gd name="T17" fmla="*/ 2147483647 h 972"/>
              <a:gd name="T18" fmla="*/ 2147483647 w 625"/>
              <a:gd name="T19" fmla="*/ 2147483647 h 972"/>
              <a:gd name="T20" fmla="*/ 2147483647 w 625"/>
              <a:gd name="T21" fmla="*/ 2147483647 h 972"/>
              <a:gd name="T22" fmla="*/ 2147483647 w 625"/>
              <a:gd name="T23" fmla="*/ 2147483647 h 972"/>
              <a:gd name="T24" fmla="*/ 2147483647 w 625"/>
              <a:gd name="T25" fmla="*/ 2147483647 h 972"/>
              <a:gd name="T26" fmla="*/ 2147483647 w 625"/>
              <a:gd name="T27" fmla="*/ 2147483647 h 972"/>
              <a:gd name="T28" fmla="*/ 2147483647 w 625"/>
              <a:gd name="T29" fmla="*/ 2147483647 h 972"/>
              <a:gd name="T30" fmla="*/ 2147483647 w 625"/>
              <a:gd name="T31" fmla="*/ 2147483647 h 9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625"/>
              <a:gd name="T49" fmla="*/ 0 h 972"/>
              <a:gd name="T50" fmla="*/ 625 w 625"/>
              <a:gd name="T51" fmla="*/ 972 h 9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625" h="972">
                <a:moveTo>
                  <a:pt x="135" y="50"/>
                </a:moveTo>
                <a:cubicBezTo>
                  <a:pt x="91" y="114"/>
                  <a:pt x="125" y="158"/>
                  <a:pt x="50" y="184"/>
                </a:cubicBezTo>
                <a:cubicBezTo>
                  <a:pt x="5" y="250"/>
                  <a:pt x="0" y="340"/>
                  <a:pt x="62" y="402"/>
                </a:cubicBezTo>
                <a:cubicBezTo>
                  <a:pt x="80" y="420"/>
                  <a:pt x="104" y="432"/>
                  <a:pt x="123" y="450"/>
                </a:cubicBezTo>
                <a:cubicBezTo>
                  <a:pt x="152" y="541"/>
                  <a:pt x="179" y="659"/>
                  <a:pt x="280" y="693"/>
                </a:cubicBezTo>
                <a:cubicBezTo>
                  <a:pt x="310" y="786"/>
                  <a:pt x="307" y="832"/>
                  <a:pt x="389" y="887"/>
                </a:cubicBezTo>
                <a:cubicBezTo>
                  <a:pt x="414" y="924"/>
                  <a:pt x="443" y="940"/>
                  <a:pt x="474" y="972"/>
                </a:cubicBezTo>
                <a:cubicBezTo>
                  <a:pt x="506" y="968"/>
                  <a:pt x="538" y="966"/>
                  <a:pt x="571" y="960"/>
                </a:cubicBezTo>
                <a:cubicBezTo>
                  <a:pt x="583" y="957"/>
                  <a:pt x="605" y="959"/>
                  <a:pt x="607" y="947"/>
                </a:cubicBezTo>
                <a:cubicBezTo>
                  <a:pt x="625" y="732"/>
                  <a:pt x="553" y="566"/>
                  <a:pt x="510" y="366"/>
                </a:cubicBezTo>
                <a:cubicBezTo>
                  <a:pt x="514" y="338"/>
                  <a:pt x="535" y="207"/>
                  <a:pt x="535" y="184"/>
                </a:cubicBezTo>
                <a:cubicBezTo>
                  <a:pt x="535" y="109"/>
                  <a:pt x="478" y="24"/>
                  <a:pt x="401" y="14"/>
                </a:cubicBezTo>
                <a:cubicBezTo>
                  <a:pt x="352" y="7"/>
                  <a:pt x="304" y="6"/>
                  <a:pt x="256" y="2"/>
                </a:cubicBezTo>
                <a:cubicBezTo>
                  <a:pt x="223" y="6"/>
                  <a:pt x="188" y="0"/>
                  <a:pt x="159" y="14"/>
                </a:cubicBezTo>
                <a:cubicBezTo>
                  <a:pt x="84" y="46"/>
                  <a:pt x="218" y="62"/>
                  <a:pt x="110" y="62"/>
                </a:cubicBezTo>
                <a:cubicBezTo>
                  <a:pt x="100" y="62"/>
                  <a:pt x="126" y="54"/>
                  <a:pt x="135" y="50"/>
                </a:cubicBezTo>
                <a:close/>
              </a:path>
            </a:pathLst>
          </a:cu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4953000" y="3468688"/>
            <a:ext cx="3276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巴比伦</a:t>
            </a:r>
          </a:p>
        </p:txBody>
      </p:sp>
      <p:sp>
        <p:nvSpPr>
          <p:cNvPr id="330788" name="Text Box 36"/>
          <p:cNvSpPr txBox="1">
            <a:spLocks noChangeArrowheads="1"/>
          </p:cNvSpPr>
          <p:nvPr/>
        </p:nvSpPr>
        <p:spPr bwMode="auto">
          <a:xfrm>
            <a:off x="3657600" y="465772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cs typeface="Arial" pitchFamily="34" charset="0"/>
              </a:rPr>
              <a:t>公元 586 年</a:t>
            </a: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zh-TW" altLang="en-US" sz="5400" b="1">
                <a:solidFill>
                  <a:srgbClr val="CCFF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威胁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0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0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0" grpId="0" autoUpdateAnimBg="0"/>
      <p:bldP spid="330772" grpId="0" autoUpdateAnimBg="0"/>
      <p:bldP spid="330778" grpId="0" autoUpdateAnimBg="0"/>
      <p:bldP spid="330784" grpId="0" animBg="1"/>
      <p:bldP spid="330761" grpId="0" autoUpdateAnimBg="0"/>
      <p:bldP spid="330787" grpId="0" animBg="1"/>
      <p:bldP spid="330765" grpId="0" autoUpdateAnimBg="0"/>
      <p:bldP spid="33078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2451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2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3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0607" name="Group 127"/>
          <p:cNvGraphicFramePr>
            <a:graphicFrameLocks noGrp="1"/>
          </p:cNvGraphicFramePr>
          <p:nvPr>
            <p:ph sz="half" idx="2"/>
          </p:nvPr>
        </p:nvGraphicFramePr>
        <p:xfrm>
          <a:off x="304800" y="1371600"/>
          <a:ext cx="8610600" cy="4943997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3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Sequence &amp; Size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序列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和定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寸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Date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日</a:t>
                      </a:r>
                      <a:r>
                        <a:rPr kumimoji="0" lang="ja-JP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期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King of Judah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猶 大</a:t>
                      </a: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王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Key Captives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关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华文细黑" charset="-122"/>
                        </a:rPr>
                        <a:t>键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俘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华文细黑" charset="-122"/>
                        </a:rPr>
                        <a:t>虏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较小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605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敬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但以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, 3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个朋友和其他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华文细黑" charset="-122"/>
                        </a:rPr>
                        <a:t>贵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族和皇族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但以理书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1:3)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温和 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598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敬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3023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耶 利 米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52:28)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3: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重大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597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斤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10,000 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約 雅 斤</a:t>
                      </a: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, 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以 西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,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末 底 改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列 王 記 下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24: 12-16,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以 西 结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1:2,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以 斯 帖 记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2:6)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较小</a:t>
                      </a:r>
                      <a:r>
                        <a:rPr kumimoji="0" lang="zh-CN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587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西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底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家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832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耶 利 米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52:29)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重大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寺</a:t>
                      </a:r>
                      <a:r>
                        <a:rPr kumimoji="0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N W3" charset="-128"/>
                        </a:rPr>
                        <a:t>庙</a:t>
                      </a:r>
                      <a:r>
                        <a:rPr kumimoji="0" lang="ja-JP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破坏</a:t>
                      </a:r>
                      <a:r>
                        <a:rPr kumimoji="0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)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586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西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底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ja-JP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家</a:t>
                      </a:r>
                      <a:r>
                        <a:rPr kumimoji="0" lang="en-US" altLang="ja-JP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ca. 10,400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列 王 記 下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25:11)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6: </a:t>
                      </a: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较小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 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582 BC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-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745 </a:t>
                      </a:r>
                      <a:r>
                        <a:rPr kumimoji="0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人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耶 利 米 书</a:t>
                      </a:r>
                      <a:r>
                        <a:rPr kumimoji="0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52:30)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531" name="Line 51"/>
          <p:cNvSpPr>
            <a:spLocks noChangeShapeType="1"/>
          </p:cNvSpPr>
          <p:nvPr/>
        </p:nvSpPr>
        <p:spPr bwMode="auto">
          <a:xfrm>
            <a:off x="4495800" y="9144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304800" y="838200"/>
            <a:ext cx="32766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流放序列的总结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32499" name="Text Box 56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142</a:t>
            </a:r>
          </a:p>
        </p:txBody>
      </p:sp>
      <p:sp>
        <p:nvSpPr>
          <p:cNvPr id="20537" name="Oval 57"/>
          <p:cNvSpPr>
            <a:spLocks noChangeArrowheads="1"/>
          </p:cNvSpPr>
          <p:nvPr/>
        </p:nvSpPr>
        <p:spPr bwMode="auto">
          <a:xfrm>
            <a:off x="2286000" y="22098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0538" name="Oval 58"/>
          <p:cNvSpPr>
            <a:spLocks noChangeArrowheads="1"/>
          </p:cNvSpPr>
          <p:nvPr/>
        </p:nvSpPr>
        <p:spPr bwMode="auto">
          <a:xfrm>
            <a:off x="2209800" y="35814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0539" name="Oval 59"/>
          <p:cNvSpPr>
            <a:spLocks noChangeArrowheads="1"/>
          </p:cNvSpPr>
          <p:nvPr/>
        </p:nvSpPr>
        <p:spPr bwMode="auto">
          <a:xfrm>
            <a:off x="2286000" y="4495800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32503" name="Rectangle 60"/>
          <p:cNvSpPr>
            <a:spLocks noChangeArrowheads="1"/>
          </p:cNvSpPr>
          <p:nvPr/>
        </p:nvSpPr>
        <p:spPr bwMode="auto">
          <a:xfrm>
            <a:off x="4953000" y="2540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5" presetClass="entr" presetSubtype="18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7" grpId="0" animBg="1"/>
      <p:bldP spid="20538" grpId="0" animBg="1"/>
      <p:bldP spid="2053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4499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0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1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4196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俘虏在每流放期间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81000" y="990600"/>
            <a:ext cx="2514600" cy="3562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但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以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理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书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 1:3 (605 BC)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吩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咐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太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监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长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亚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施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毗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拿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从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色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列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宗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室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贵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胄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中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带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进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几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个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来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endParaRPr lang="en-US" altLang="en-US" sz="18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048000" y="990600"/>
            <a:ext cx="2743200" cy="391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列 王 記 下</a:t>
            </a:r>
            <a:r>
              <a:rPr lang="zh-CN" altLang="en-US" b="0"/>
              <a:t> 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24:14 (597 BC)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又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将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耶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路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撒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冷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众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民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众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首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领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并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有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大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能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勇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士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共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一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万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连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一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切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木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匠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铁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匠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都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掳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了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去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除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了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国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中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极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贫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穷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外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没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有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剩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en-US" sz="2200" b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943600" y="990600"/>
            <a:ext cx="2819400" cy="3470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CN" altLang="en-US" sz="1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列 王 記 下</a:t>
            </a:r>
            <a:r>
              <a:rPr lang="zh-CN" altLang="en-US" b="0"/>
              <a:t> </a:t>
            </a:r>
            <a:r>
              <a:rPr lang="en-US" altLang="ja-JP" sz="1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25:11 (586 BC)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那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时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护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卫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长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尼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布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撒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拉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旦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将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城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剩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百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姓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并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已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经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投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降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巴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比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伦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及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大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众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剩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都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掳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去</a:t>
            </a:r>
            <a:r>
              <a:rPr lang="en-US" altLang="ja-JP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了</a:t>
            </a:r>
            <a:r>
              <a:rPr lang="en-US" altLang="ja-JP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en-US" sz="1800" b="0">
              <a:latin typeface="Arial" pitchFamily="34" charset="0"/>
              <a:ea typeface="华文细黑" charset="-122"/>
            </a:endParaRP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152400" y="5378450"/>
            <a:ext cx="8915400" cy="91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</a:rPr>
              <a:t>巴 比 倫 王 尼 布 甲 尼</a:t>
            </a:r>
            <a:r>
              <a:rPr lang="zh-CN" altLang="en-US" b="0"/>
              <a:t> </a:t>
            </a:r>
            <a:r>
              <a:rPr lang="en-US" altLang="ja-JP" sz="1800">
                <a:solidFill>
                  <a:srgbClr val="FCFEA0"/>
                </a:solidFill>
                <a:latin typeface="Arial" pitchFamily="34" charset="0"/>
              </a:rPr>
              <a:t>, </a:t>
            </a:r>
            <a:r>
              <a:rPr lang="zh-CN" altLang="en-US" sz="2000">
                <a:solidFill>
                  <a:schemeClr val="bg1"/>
                </a:solidFill>
              </a:rPr>
              <a:t>迦勒底人的国王，只被递解猶 大的卓越的公民： </a:t>
            </a: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</a:rPr>
              <a:t>专家、教士，工匠和富裕</a:t>
            </a: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34509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142</a:t>
            </a:r>
          </a:p>
        </p:txBody>
      </p:sp>
      <p:sp>
        <p:nvSpPr>
          <p:cNvPr id="234510" name="Rectangle 16"/>
          <p:cNvSpPr>
            <a:spLocks noChangeArrowheads="1"/>
          </p:cNvSpPr>
          <p:nvPr/>
        </p:nvSpPr>
        <p:spPr bwMode="auto">
          <a:xfrm>
            <a:off x="49530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autoUpdateAnimBg="0"/>
      <p:bldP spid="22540" grpId="0" autoUpdateAnimBg="0"/>
      <p:bldP spid="22541" grpId="0" autoUpdateAnimBg="0"/>
      <p:bldP spid="2254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31 Babylon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</p:spPr>
      </p:pic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zh-CN" altLang="en-US">
                <a:solidFill>
                  <a:schemeClr val="tx1"/>
                </a:solidFill>
                <a:ea typeface="SimSun" pitchFamily="2" charset="-122"/>
              </a:rPr>
              <a:t>巴比伦统治巴勒斯坦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2895600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ea typeface="SimSun" pitchFamily="2" charset="-122"/>
              </a:rPr>
              <a:t>驱逐</a:t>
            </a:r>
            <a:endParaRPr lang="en-US" sz="2800" b="1"/>
          </a:p>
          <a:p>
            <a:pPr eaLnBrk="1" hangingPunct="1">
              <a:defRPr/>
            </a:pPr>
            <a:r>
              <a:rPr lang="zh-CN" altLang="en-US" sz="2800" b="1">
                <a:ea typeface="SimSun" pitchFamily="2" charset="-122"/>
              </a:rPr>
              <a:t>发展</a:t>
            </a:r>
            <a:endParaRPr lang="en-US" sz="2800" b="1"/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56</a:t>
            </a:r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4876800" y="2590800"/>
            <a:ext cx="3505200" cy="1752600"/>
          </a:xfrm>
          <a:prstGeom prst="wedgeRoundRectCallout">
            <a:avLst>
              <a:gd name="adj1" fmla="val -113361"/>
              <a:gd name="adj2" fmla="val -21468"/>
              <a:gd name="adj3" fmla="val 1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分离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会堂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SimSun" pitchFamily="2" charset="-122"/>
                <a:cs typeface="+mn-cs"/>
              </a:rPr>
              <a:t>不再有偶像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9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build="allAtOnce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6547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8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9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流放期间</a:t>
            </a:r>
            <a:r>
              <a:rPr lang="ja-JP" altLang="en-US" i="1" u="sng">
                <a:latin typeface="SimSun" pitchFamily="2" charset="-122"/>
              </a:rPr>
              <a:t>的好处</a:t>
            </a:r>
            <a:endParaRPr lang="en-US" altLang="en-US" i="1" u="sng">
              <a:latin typeface="SimSun" pitchFamily="2" charset="-122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81000" y="1936750"/>
            <a:ext cx="8153400" cy="1373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但犹太人在巴比伦也重制了自己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,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创造性地和他们的世界观</a:t>
            </a:r>
            <a:r>
              <a:rPr lang="en-US" altLang="ja-JP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特别是，他们把流放的灾害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责备在他们自己的杂质</a:t>
            </a:r>
            <a:r>
              <a:rPr lang="zh-CN" altLang="en-US" sz="2800" b="0">
                <a:ea typeface="SimSun" pitchFamily="2" charset="-122"/>
              </a:rPr>
              <a:t> </a:t>
            </a:r>
            <a:r>
              <a:rPr lang="en-US" altLang="ja-JP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830580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保 存 猶 大</a:t>
            </a:r>
            <a:r>
              <a:rPr lang="zh-CN" altLang="en-US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国</a:t>
            </a:r>
            <a:r>
              <a:rPr lang="en-US" altLang="ja-JP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民</a:t>
            </a:r>
            <a:r>
              <a:rPr lang="en-US" altLang="ja-JP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遗</a:t>
            </a:r>
            <a:r>
              <a:rPr lang="en-US" altLang="ja-JP" sz="3600">
                <a:latin typeface="SimSun" pitchFamily="2" charset="-122"/>
              </a:rPr>
              <a:t> </a:t>
            </a:r>
            <a:r>
              <a:rPr lang="ja-JP" altLang="en-US" sz="3600">
                <a:latin typeface="SimSun" pitchFamily="2" charset="-122"/>
              </a:rPr>
              <a:t>产</a:t>
            </a:r>
            <a:endParaRPr lang="en-US" altLang="en-US" sz="3600">
              <a:effectLst>
                <a:outerShdw blurRad="38100" dist="38100" dir="2700000" algn="tl">
                  <a:srgbClr val="C0C0C0"/>
                </a:outerShdw>
              </a:effectLst>
              <a:latin typeface="SimSun" pitchFamily="2" charset="-122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304800" y="3505200"/>
            <a:ext cx="8534400" cy="13731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与评定神学，知家也强调了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救世神学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。以 西 结 和以 赛 亚注意到，以色列人会在被会集一起，重建他们的社会和宗教被净化和统建一的大伟王国。</a:t>
            </a:r>
            <a:endParaRPr lang="en-US" altLang="en-US" sz="28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36556" name="Text Box 14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36557" name="Rectangle 15"/>
          <p:cNvSpPr>
            <a:spLocks noChangeArrowheads="1"/>
          </p:cNvSpPr>
          <p:nvPr/>
        </p:nvSpPr>
        <p:spPr bwMode="auto">
          <a:xfrm>
            <a:off x="48006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autoUpdateAnimBg="0"/>
      <p:bldP spid="24589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38595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流放期间</a:t>
            </a:r>
            <a:r>
              <a:rPr lang="ja-JP" altLang="en-US" i="1" u="sng"/>
              <a:t>的好处</a:t>
            </a:r>
            <a:endParaRPr lang="en-US" altLang="en-US" i="1" u="sng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5638800" y="990600"/>
            <a:ext cx="3124200" cy="51768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消灭了崇拜偶像</a:t>
            </a:r>
            <a:endParaRPr lang="en-US" altLang="ja-JP" sz="2800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这个期间有回潮在犹太传统而不是偶像崇拜</a:t>
            </a:r>
            <a:r>
              <a:rPr lang="en-US" altLang="zh-CN"/>
              <a:t>,</a:t>
            </a:r>
            <a:r>
              <a:rPr lang="zh-CN" altLang="en-US"/>
              <a:t>流放给以色列人民回看到他们马赛克起源复兴他们原始的宗教。 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完成的旧约全书</a:t>
            </a:r>
            <a:r>
              <a:rPr lang="zh-CN" altLang="en-US" b="0"/>
              <a:t> 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Torah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在这时间采取了它最后的形状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latin typeface="SimSun" pitchFamily="2" charset="-122"/>
              </a:rPr>
              <a:t>或短期之后</a:t>
            </a:r>
            <a:r>
              <a:rPr lang="zh-CN" altLang="en-US">
                <a:latin typeface="SimSun" pitchFamily="2" charset="-122"/>
              </a:rPr>
              <a:t>。</a:t>
            </a:r>
            <a:r>
              <a:rPr lang="zh-CN" altLang="en-US">
                <a:solidFill>
                  <a:srgbClr val="FF0000"/>
                </a:solidFill>
                <a:latin typeface="SimSun" pitchFamily="2" charset="-122"/>
              </a:rPr>
              <a:t>它成为了犹太信念的中央文本</a:t>
            </a:r>
            <a:r>
              <a:rPr lang="zh-CN" altLang="en-US">
                <a:latin typeface="SimSun" pitchFamily="2" charset="-122"/>
              </a:rPr>
              <a:t>。</a:t>
            </a:r>
            <a:r>
              <a:rPr lang="zh-CN" altLang="en-US" b="0"/>
              <a:t> </a:t>
            </a:r>
            <a:endParaRPr lang="en-US" altLang="en-US" b="0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533400" y="990600"/>
            <a:ext cx="4343400" cy="50276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分 离</a:t>
            </a:r>
            <a:endParaRPr lang="en-US" altLang="ja-JP" sz="2800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b="0">
                <a:solidFill>
                  <a:schemeClr val="accent2"/>
                </a:solidFill>
                <a:ea typeface="华文细黑" charset="-122"/>
              </a:rPr>
              <a:t> 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137:1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们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曾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在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巴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比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伦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河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边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坐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下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追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想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锡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安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…..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r>
              <a:rPr lang="en-US" altLang="ja-JP" b="0">
                <a:solidFill>
                  <a:schemeClr val="accent2"/>
                </a:solidFill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 137:4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们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能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在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外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邦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唱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耶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呢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？</a:t>
            </a:r>
            <a:r>
              <a:rPr lang="en-US" altLang="ja-JP" b="0">
                <a:solidFill>
                  <a:schemeClr val="accent2"/>
                </a:solidFill>
                <a:ea typeface="华文细黑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137:5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耶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路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撒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冷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阿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,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若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忘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记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你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,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情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愿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右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手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忘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记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巧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ja-JP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  <a:p>
            <a:pPr algn="ctr" eaLnBrk="1" hangingPunct="1"/>
            <a:endParaRPr lang="en-US" altLang="en-US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细黑" charset="-122"/>
            </a:endParaRP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诗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篇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137:6 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若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不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记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念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你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若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不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看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耶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路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撒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冷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过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最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喜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乐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情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愿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我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舌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头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</a:p>
          <a:p>
            <a:pPr algn="ctr" eaLnBrk="1" hangingPunct="1"/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贴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于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上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膛</a:t>
            </a:r>
            <a:r>
              <a:rPr lang="en-US" altLang="ja-JP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ja-JP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…. 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38603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38604" name="Rectangle 16"/>
          <p:cNvSpPr>
            <a:spLocks noChangeArrowheads="1"/>
          </p:cNvSpPr>
          <p:nvPr/>
        </p:nvSpPr>
        <p:spPr bwMode="auto">
          <a:xfrm>
            <a:off x="50292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utoUpdateAnimBg="0"/>
      <p:bldP spid="2663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0643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流放期间</a:t>
            </a:r>
            <a:r>
              <a:rPr lang="ja-JP" altLang="en-US" i="1" u="sng"/>
              <a:t>的好处</a:t>
            </a:r>
            <a:endParaRPr lang="en-US" altLang="en-US" i="1" u="sng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457200" y="1295400"/>
            <a:ext cx="3200400" cy="38369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但</a:t>
            </a:r>
            <a:r>
              <a:rPr lang="en-US" altLang="ja-JP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以</a:t>
            </a:r>
            <a:r>
              <a:rPr lang="en-US" altLang="ja-JP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理</a:t>
            </a:r>
            <a:r>
              <a:rPr lang="en-US" altLang="ja-JP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ja-JP" altLang="en-US" sz="18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书</a:t>
            </a:r>
            <a:r>
              <a:rPr lang="en-US" altLang="ja-JP" b="0">
                <a:ea typeface="华文细黑" charset="-122"/>
              </a:rPr>
              <a:t>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华文细黑" charset="-122"/>
              </a:rPr>
              <a:t> 1:3-4</a:t>
            </a:r>
          </a:p>
          <a:p>
            <a:pPr algn="ctr" eaLnBrk="1" hangingPunct="1"/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吩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咐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太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监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长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亚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施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毗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拿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从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以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色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列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宗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室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贵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中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带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进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几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个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人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来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，就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是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年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少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没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有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疾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相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俊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美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通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达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样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学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问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知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识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聪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明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俱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备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足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能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侍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在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王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宫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，</a:t>
            </a:r>
            <a:r>
              <a:rPr lang="en-US" altLang="ja-JP" sz="2200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要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教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他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们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迦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勒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底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的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文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字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言</a:t>
            </a:r>
            <a:r>
              <a:rPr lang="en-US" altLang="ja-JP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语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。</a:t>
            </a:r>
            <a:endParaRPr lang="en-US" alt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华文细黑" charset="-122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343400" y="1600200"/>
            <a:ext cx="4267200" cy="2528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32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“</a:t>
            </a:r>
            <a:r>
              <a:rPr lang="zh-CN" altLang="en-US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这些囚犯加入了其他人民早先被奴役补充浩大的劳动力</a:t>
            </a:r>
            <a:r>
              <a:rPr lang="en-US" altLang="zh-CN" sz="3200" i="1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US" altLang="zh-CN" sz="3200" b="0"/>
              <a:t> </a:t>
            </a:r>
            <a:r>
              <a:rPr lang="zh-CN" altLang="en-US" sz="3200" b="0"/>
              <a:t>使用在是当前在帝国</a:t>
            </a:r>
            <a:r>
              <a:rPr lang="zh-CN" altLang="en-US" sz="3200" b="0">
                <a:solidFill>
                  <a:srgbClr val="FF0000"/>
                </a:solidFill>
              </a:rPr>
              <a:t>重建和扩展的硕大任务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r>
              <a:rPr lang="ja-JP" altLang="en-US" sz="32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”</a:t>
            </a:r>
            <a:endParaRPr lang="en-US" altLang="en-US" sz="3200" i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0651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40652" name="Rectangle 16"/>
          <p:cNvSpPr>
            <a:spLocks noChangeArrowheads="1"/>
          </p:cNvSpPr>
          <p:nvPr/>
        </p:nvSpPr>
        <p:spPr bwMode="auto">
          <a:xfrm>
            <a:off x="48768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utoUpdateAnimBg="0"/>
      <p:bldP spid="2868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895600" y="6248400"/>
            <a:ext cx="28194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2691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2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流放</a:t>
            </a: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期间</a:t>
            </a:r>
            <a:r>
              <a:rPr lang="zh-CN" altLang="en-US" i="1" u="sng"/>
              <a:t> </a:t>
            </a:r>
            <a:r>
              <a:rPr lang="ja-JP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的缺点</a:t>
            </a:r>
            <a:endParaRPr lang="en-US" altLang="en-US" i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914400" y="1447800"/>
            <a:ext cx="7162800" cy="1311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对总偶像崇拜和淫邪的暴露</a:t>
            </a:r>
            <a:endParaRPr lang="zh-CN" altLang="en-US" sz="32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对唯物主义的暴露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1524000" y="2971800"/>
            <a:ext cx="6248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latin typeface="Arial" pitchFamily="34" charset="0"/>
              </a:rPr>
              <a:t>…</a:t>
            </a:r>
            <a:r>
              <a:rPr lang="zh-CN" altLang="en-US" sz="2800">
                <a:solidFill>
                  <a:srgbClr val="FF0000"/>
                </a:solidFill>
              </a:rPr>
              <a:t>不是每个犹太人，当授予了，是回到耶路撒冷允许</a:t>
            </a:r>
            <a:r>
              <a:rPr lang="zh-CN" altLang="en-US" b="0"/>
              <a:t> </a:t>
            </a:r>
            <a:r>
              <a:rPr lang="en-US" altLang="ja-JP">
                <a:solidFill>
                  <a:srgbClr val="FF0000"/>
                </a:solidFill>
                <a:latin typeface="Arial" pitchFamily="34" charset="0"/>
              </a:rPr>
              <a:t>…</a:t>
            </a:r>
            <a:endParaRPr lang="en-US" altLang="en-US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533400" y="4495800"/>
            <a:ext cx="7620000" cy="14938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无论如何，它是离开巴比伦这个富裕的国家是危险的事务，他们委任自己</a:t>
            </a:r>
            <a:r>
              <a:rPr lang="en-US" altLang="ja-JP" sz="28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</a:t>
            </a: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圣经作为历史</a:t>
            </a:r>
          </a:p>
        </p:txBody>
      </p:sp>
      <p:sp>
        <p:nvSpPr>
          <p:cNvPr id="242700" name="Rectangle 14"/>
          <p:cNvSpPr>
            <a:spLocks noChangeArrowheads="1"/>
          </p:cNvSpPr>
          <p:nvPr/>
        </p:nvSpPr>
        <p:spPr bwMode="auto">
          <a:xfrm>
            <a:off x="52578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 autoUpdateAnimBg="0"/>
      <p:bldP spid="36876" grpId="0" autoUpdateAnimBg="0"/>
      <p:bldP spid="3687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4739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0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1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352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在流放期间的唯物主义</a:t>
            </a:r>
          </a:p>
        </p:txBody>
      </p:sp>
      <p:pic>
        <p:nvPicPr>
          <p:cNvPr id="30731" name="Picture 11" descr="gardens_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990600"/>
            <a:ext cx="6096000" cy="49704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62000" y="5181600"/>
            <a:ext cx="1752600" cy="1279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斜坡上的花园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1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>
            <a:off x="44958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4747" name="Text Box 1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44748" name="Rectangle 16"/>
          <p:cNvSpPr>
            <a:spLocks noChangeArrowheads="1"/>
          </p:cNvSpPr>
          <p:nvPr/>
        </p:nvSpPr>
        <p:spPr bwMode="auto">
          <a:xfrm>
            <a:off x="48768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819400" y="6248400"/>
            <a:ext cx="2895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6787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8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2777" name="Line 9"/>
          <p:cNvSpPr>
            <a:spLocks noChangeShapeType="1"/>
          </p:cNvSpPr>
          <p:nvPr/>
        </p:nvSpPr>
        <p:spPr bwMode="auto">
          <a:xfrm>
            <a:off x="4648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048000" cy="9302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2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在流放期间的唯物主义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i="1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914400" y="5334000"/>
            <a:ext cx="2209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巴比</a:t>
            </a:r>
            <a:r>
              <a:rPr lang="ja-JP" altLang="en-US" sz="2800" i="1">
                <a:effectLst>
                  <a:outerShdw blurRad="38100" dist="38100" dir="2700000" algn="tl">
                    <a:srgbClr val="C0C0C0"/>
                  </a:outerShdw>
                </a:effectLst>
                <a:ea typeface="华文细黑" charset="-122"/>
              </a:rPr>
              <a:t>伦</a:t>
            </a:r>
            <a:r>
              <a:rPr lang="ja-JP" altLang="en-US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城市</a:t>
            </a:r>
            <a:r>
              <a:rPr lang="en-US" altLang="ja-JP" b="0">
                <a:ea typeface="SimSun" pitchFamily="2" charset="-122"/>
              </a:rPr>
              <a:t> </a:t>
            </a:r>
            <a:endParaRPr lang="en-US" altLang="en-US" b="0">
              <a:ea typeface="SimSun" pitchFamily="2" charset="-122"/>
            </a:endParaRPr>
          </a:p>
        </p:txBody>
      </p:sp>
      <p:pic>
        <p:nvPicPr>
          <p:cNvPr id="32780" name="Picture 12" descr="BABYLONA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838200"/>
            <a:ext cx="5600700" cy="52101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46795" name="Text Box 13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143</a:t>
            </a:r>
          </a:p>
        </p:txBody>
      </p:sp>
      <p:sp>
        <p:nvSpPr>
          <p:cNvPr id="246796" name="Rectangle 14"/>
          <p:cNvSpPr>
            <a:spLocks noChangeArrowheads="1"/>
          </p:cNvSpPr>
          <p:nvPr/>
        </p:nvSpPr>
        <p:spPr bwMode="auto">
          <a:xfrm>
            <a:off x="50292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0" y="381000"/>
            <a:ext cx="6477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>
              <a:solidFill>
                <a:srgbClr val="000000"/>
              </a:solidFill>
            </a:endParaRPr>
          </a:p>
          <a:p>
            <a:pPr algn="ctr"/>
            <a:r>
              <a:rPr lang="zh-CN" altLang="en-US" u="sng">
                <a:ea typeface="SimSun" pitchFamily="2" charset="-122"/>
              </a:rPr>
              <a:t>在 美索不达米亚历史中主要的人物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ja-JP" sz="2000" u="sng"/>
          </a:p>
          <a:p>
            <a:pPr algn="ctr"/>
            <a:endParaRPr lang="en-US" altLang="en-US" sz="2000"/>
          </a:p>
          <a:p>
            <a:pPr algn="ctr"/>
            <a:r>
              <a:rPr lang="en-US" altLang="en-US" sz="2000"/>
              <a:t>Proto-Literate (3200-2850)</a:t>
            </a:r>
          </a:p>
          <a:p>
            <a:pPr algn="ctr"/>
            <a:r>
              <a:rPr lang="en-US" altLang="en-US" sz="2000"/>
              <a:t>Early Dynastic (2850-2360)</a:t>
            </a:r>
          </a:p>
          <a:p>
            <a:pPr algn="ctr"/>
            <a:r>
              <a:rPr lang="en-US" altLang="en-US" sz="2000"/>
              <a:t>Akkad (2360-2180)</a:t>
            </a:r>
          </a:p>
          <a:p>
            <a:pPr algn="ctr"/>
            <a:r>
              <a:rPr lang="en-US" altLang="en-US" sz="2000"/>
              <a:t>Guti (2180-2082)</a:t>
            </a:r>
          </a:p>
          <a:p>
            <a:pPr algn="ctr"/>
            <a:r>
              <a:rPr lang="en-US" altLang="en-US" sz="2000"/>
              <a:t>Ur III (2070-1960)</a:t>
            </a:r>
          </a:p>
          <a:p>
            <a:pPr algn="ctr"/>
            <a:r>
              <a:rPr lang="en-US" altLang="en-US" sz="2000"/>
              <a:t>Isin-Larsa (1960-1700)</a:t>
            </a:r>
            <a:endParaRPr lang="en-US" altLang="en-US" sz="2000" b="0"/>
          </a:p>
          <a:p>
            <a:pPr algn="ctr"/>
            <a:r>
              <a:rPr lang="en-US" altLang="en-US" sz="2000">
                <a:solidFill>
                  <a:schemeClr val="accent2"/>
                </a:solidFill>
              </a:rPr>
              <a:t>Old Babylonian (1830-1531)</a:t>
            </a:r>
          </a:p>
          <a:p>
            <a:pPr algn="ctr"/>
            <a:r>
              <a:rPr lang="en-US" altLang="en-US" sz="2000"/>
              <a:t>Old Assyrian</a:t>
            </a:r>
          </a:p>
          <a:p>
            <a:pPr algn="ctr"/>
            <a:r>
              <a:rPr lang="en-US" altLang="en-US" sz="2000"/>
              <a:t>Hurrian Invasions (1700-1500)</a:t>
            </a:r>
          </a:p>
          <a:p>
            <a:pPr algn="ctr"/>
            <a:r>
              <a:rPr lang="en-US" altLang="en-US" sz="2000"/>
              <a:t>Kassites (1600-1150)</a:t>
            </a:r>
          </a:p>
          <a:p>
            <a:pPr algn="ctr"/>
            <a:r>
              <a:rPr lang="en-US" altLang="en-US" sz="2000"/>
              <a:t>Mitanni (1500-1380)</a:t>
            </a:r>
          </a:p>
          <a:p>
            <a:pPr algn="ctr"/>
            <a:r>
              <a:rPr lang="en-US" altLang="en-US" sz="2000"/>
              <a:t>Middle Assyrian (1366-1078)</a:t>
            </a:r>
          </a:p>
          <a:p>
            <a:pPr algn="ctr"/>
            <a:r>
              <a:rPr lang="en-US" altLang="en-US" sz="2000"/>
              <a:t>Aramean &amp; Chaldean (1078-935)</a:t>
            </a:r>
          </a:p>
          <a:p>
            <a:pPr algn="ctr"/>
            <a:r>
              <a:rPr lang="en-US" altLang="en-US" sz="2000"/>
              <a:t>Neo-Assyrian (935-612)</a:t>
            </a:r>
          </a:p>
          <a:p>
            <a:pPr algn="ctr"/>
            <a:r>
              <a:rPr lang="en-US" altLang="en-US" sz="2000">
                <a:solidFill>
                  <a:schemeClr val="accent2"/>
                </a:solidFill>
              </a:rPr>
              <a:t>Neo Babylonian (625-539)</a:t>
            </a:r>
          </a:p>
          <a:p>
            <a:pPr algn="ctr"/>
            <a:r>
              <a:rPr lang="en-US" altLang="en-US" sz="2000"/>
              <a:t>Persian (539-332)</a:t>
            </a:r>
          </a:p>
          <a:p>
            <a:pPr algn="ctr"/>
            <a:r>
              <a:rPr lang="en-US" altLang="en-US" sz="2000"/>
              <a:t>Alexander (332-  )</a:t>
            </a: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914400" y="457200"/>
            <a:ext cx="8229600" cy="5257800"/>
            <a:chOff x="432" y="480"/>
            <a:chExt cx="5184" cy="3312"/>
          </a:xfrm>
        </p:grpSpPr>
        <p:sp>
          <p:nvSpPr>
            <p:cNvPr id="5125" name="AutoShape 5"/>
            <p:cNvSpPr>
              <a:spLocks noChangeArrowheads="1"/>
            </p:cNvSpPr>
            <p:nvPr/>
          </p:nvSpPr>
          <p:spPr bwMode="auto">
            <a:xfrm>
              <a:off x="432" y="480"/>
              <a:ext cx="5184" cy="331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1296" y="1776"/>
              <a:ext cx="3390" cy="8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4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新 </a:t>
              </a:r>
              <a:r>
                <a:rPr lang="en-US" altLang="zh-CN" sz="4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- </a:t>
              </a:r>
              <a:r>
                <a:rPr lang="zh-CN" altLang="en-US" sz="4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itchFamily="34" charset="0"/>
                </a:rPr>
                <a:t>巴 比 伦</a:t>
              </a:r>
              <a:r>
                <a:rPr lang="zh-CN" altLang="en-US" b="0"/>
                <a:t> </a:t>
              </a:r>
              <a:r>
                <a:rPr lang="en-US" altLang="ja-JP" sz="4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	</a:t>
              </a:r>
            </a:p>
            <a:p>
              <a:pPr algn="ctr"/>
              <a:r>
                <a:rPr lang="en-US" altLang="en-US" sz="4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625-539 BC</a:t>
              </a:r>
            </a:p>
          </p:txBody>
        </p:sp>
      </p:grpSp>
      <p:sp>
        <p:nvSpPr>
          <p:cNvPr id="144387" name="Text Box 8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136</a:t>
            </a:r>
          </a:p>
        </p:txBody>
      </p:sp>
      <p:sp>
        <p:nvSpPr>
          <p:cNvPr id="144388" name="Rectangle 9"/>
          <p:cNvSpPr>
            <a:spLocks noChangeArrowheads="1"/>
          </p:cNvSpPr>
          <p:nvPr/>
        </p:nvSpPr>
        <p:spPr bwMode="auto">
          <a:xfrm>
            <a:off x="457200" y="22860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古老近东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28600" y="6248400"/>
            <a:ext cx="8686800" cy="3810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715000" y="6248400"/>
            <a:ext cx="2514600" cy="3810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pic>
        <p:nvPicPr>
          <p:cNvPr id="248835" name="Picture 5" descr="Before the Exi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24600"/>
            <a:ext cx="243998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6" name="Picture 6" descr="The Exile Perio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6324600"/>
            <a:ext cx="2733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7" descr="After the Exil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6324600"/>
            <a:ext cx="2322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8" descr="Home">
            <a:hlinkClick r:id="rId6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800" y="6248400"/>
            <a:ext cx="495300" cy="323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5029200" y="7620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37338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在</a:t>
            </a:r>
            <a:r>
              <a:rPr lang="zh-CN" altLang="en-US" sz="2800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流放以后</a:t>
            </a:r>
            <a:r>
              <a:rPr lang="en-US" altLang="zh-CN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zh-CN" altLang="en-US" sz="2800" i="1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总结</a:t>
            </a:r>
            <a:r>
              <a:rPr lang="en-US" altLang="zh-CN" sz="2800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zh-CN" altLang="en-US" b="0">
                <a:ea typeface="SimSun" pitchFamily="2" charset="-122"/>
              </a:rPr>
              <a:t> </a:t>
            </a:r>
            <a:endParaRPr lang="en-US" altLang="en-US" b="0"/>
          </a:p>
        </p:txBody>
      </p:sp>
      <p:sp>
        <p:nvSpPr>
          <p:cNvPr id="248841" name="Text Box 11"/>
          <p:cNvSpPr txBox="1">
            <a:spLocks noChangeArrowheads="1"/>
          </p:cNvSpPr>
          <p:nvPr/>
        </p:nvSpPr>
        <p:spPr bwMode="auto">
          <a:xfrm>
            <a:off x="1066800" y="1676400"/>
            <a:ext cx="655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 b="0">
              <a:latin typeface="Arial" pitchFamily="34" charset="0"/>
              <a:ea typeface="SimSun" pitchFamily="2" charset="-122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457200" y="1066800"/>
            <a:ext cx="8305800" cy="430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在公元前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458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年有更多犹太人在以 斯 拉 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以 斯 拉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7)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的领导下返回了耶路撒。然后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,12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年后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尼 希 米 返回重建耶路撒冷墙壁和治理 猶 大城。他在公元前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444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年到达了猶 大城。 尽管許多反对，尼 希 米在 </a:t>
            </a:r>
          </a:p>
          <a:p>
            <a:pPr algn="ctr"/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52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天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完成了这项表面上绝望的任务。</a:t>
            </a:r>
            <a:r>
              <a:rPr lang="zh-CN" altLang="en-US" b="0"/>
              <a:t>  </a:t>
            </a:r>
          </a:p>
          <a:p>
            <a:pPr algn="ctr"/>
            <a:endParaRPr lang="en-US" altLang="zh-CN" b="0"/>
          </a:p>
          <a:p>
            <a:pPr algn="ctr"/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然后被跟随的复兴。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以 斯 拉和尼 希 米将旧约的书封为中央圣人文本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。他们大声朗读</a:t>
            </a:r>
            <a:r>
              <a:rPr lang="en-US" altLang="zh-CN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zh-CN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对人民并且和给它的解释。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457200" y="5029200"/>
            <a:ext cx="8305800" cy="15875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大约</a:t>
            </a:r>
            <a:r>
              <a:rPr lang="en-US" altLang="zh-CN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40</a:t>
            </a:r>
            <a:r>
              <a:rPr lang="zh-CN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年后，先知玛 拉 基谴责了人民为滑倒回到他们有罪的方式。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48844" name="Rectangle 14"/>
          <p:cNvSpPr>
            <a:spLocks noChangeArrowheads="1"/>
          </p:cNvSpPr>
          <p:nvPr/>
        </p:nvSpPr>
        <p:spPr bwMode="auto">
          <a:xfrm>
            <a:off x="5334000" y="177800"/>
            <a:ext cx="294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sz="2800">
                <a:solidFill>
                  <a:schemeClr val="accent2"/>
                </a:solidFill>
              </a:rPr>
              <a:t>以色列</a:t>
            </a:r>
            <a:r>
              <a:rPr lang="zh-CN" altLang="en-US" sz="2800"/>
              <a:t> 和 </a:t>
            </a:r>
            <a:r>
              <a:rPr lang="zh-CN" altLang="en-US" sz="2800">
                <a:solidFill>
                  <a:srgbClr val="996600"/>
                </a:solidFill>
              </a:rPr>
              <a:t>巴比伦</a:t>
            </a:r>
            <a:endParaRPr lang="en-US" altLang="en-US" sz="2800">
              <a:solidFill>
                <a:srgbClr val="99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09800" y="1447800"/>
            <a:ext cx="5994400" cy="4838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Babylonia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地理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Akkadian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语言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Babel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宗教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Years of Judah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Captivity -70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神慰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Lots of  Trade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经济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Only 73 years long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历史</a:t>
            </a:r>
            <a:r>
              <a:rPr lang="zh-CN" altLang="en-US" b="0"/>
              <a:t> 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612-539 BC)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Nebuchadnezzar (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武力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600200" y="1447800"/>
            <a:ext cx="533400" cy="48387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</a:p>
          <a:p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057400" y="914400"/>
            <a:ext cx="3505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 REMEMBER (</a:t>
            </a:r>
            <a:r>
              <a:rPr lang="zh-CN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记住</a:t>
            </a:r>
            <a:r>
              <a:rPr lang="en-US" altLang="zh-CN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)</a:t>
            </a:r>
            <a:endParaRPr lang="en-US" altLang="en-US" u="sng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250884" name="Rectangle 6"/>
          <p:cNvSpPr>
            <a:spLocks noChangeArrowheads="1"/>
          </p:cNvSpPr>
          <p:nvPr/>
        </p:nvSpPr>
        <p:spPr bwMode="auto">
          <a:xfrm>
            <a:off x="7162800" y="24288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>
                <a:solidFill>
                  <a:srgbClr val="CC3399"/>
                </a:solidFill>
              </a:rPr>
              <a:t>巴比伦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9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WordArt 4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3529013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gradFill rotWithShape="1">
                  <a:gsLst>
                    <a:gs pos="0">
                      <a:srgbClr val="8C3D91"/>
                    </a:gs>
                    <a:gs pos="6000">
                      <a:srgbClr val="7005D4"/>
                    </a:gs>
                    <a:gs pos="14999">
                      <a:srgbClr val="181CC7"/>
                    </a:gs>
                    <a:gs pos="30000">
                      <a:srgbClr val="0A128C"/>
                    </a:gs>
                    <a:gs pos="50000">
                      <a:srgbClr val="000000"/>
                    </a:gs>
                    <a:gs pos="70000">
                      <a:srgbClr val="0A128C"/>
                    </a:gs>
                    <a:gs pos="85001">
                      <a:srgbClr val="181CC7"/>
                    </a:gs>
                    <a:gs pos="94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巴比伦和我们 </a:t>
            </a:r>
            <a:endParaRPr lang="en-GB" sz="3600" kern="10">
              <a:gradFill rotWithShape="1">
                <a:gsLst>
                  <a:gs pos="0">
                    <a:srgbClr val="8C3D91"/>
                  </a:gs>
                  <a:gs pos="6000">
                    <a:srgbClr val="7005D4"/>
                  </a:gs>
                  <a:gs pos="14999">
                    <a:srgbClr val="181CC7"/>
                  </a:gs>
                  <a:gs pos="30000">
                    <a:srgbClr val="0A128C"/>
                  </a:gs>
                  <a:gs pos="50000">
                    <a:srgbClr val="000000"/>
                  </a:gs>
                  <a:gs pos="70000">
                    <a:srgbClr val="0A128C"/>
                  </a:gs>
                  <a:gs pos="85001">
                    <a:srgbClr val="181CC7"/>
                  </a:gs>
                  <a:gs pos="94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4997"/>
                  </a:srgbClr>
                </a:outerShdw>
              </a:effectLst>
              <a:latin typeface="Impact"/>
            </a:endParaRPr>
          </a:p>
        </p:txBody>
      </p:sp>
      <p:sp>
        <p:nvSpPr>
          <p:cNvPr id="86030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5184775" cy="4445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自制神像是</a:t>
            </a:r>
            <a:r>
              <a:rPr lang="zh-CN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一文不值</a:t>
            </a:r>
            <a:r>
              <a:rPr lang="ja-JP" altLang="en-US" sz="28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的</a:t>
            </a:r>
            <a:endParaRPr lang="en-US" altLang="en-US" sz="2800" b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344067" name="Rectangle 18"/>
          <p:cNvSpPr>
            <a:spLocks noChangeArrowheads="1"/>
          </p:cNvSpPr>
          <p:nvPr/>
        </p:nvSpPr>
        <p:spPr bwMode="auto">
          <a:xfrm>
            <a:off x="2916238" y="5229225"/>
            <a:ext cx="1150937" cy="792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17513" y="1220788"/>
            <a:ext cx="7620000" cy="3265487"/>
            <a:chOff x="-2988840" y="2564904"/>
            <a:chExt cx="7620000" cy="3265488"/>
          </a:xfrm>
        </p:grpSpPr>
        <p:pic>
          <p:nvPicPr>
            <p:cNvPr id="344096" name="Picture 6" descr="bc4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2564904"/>
              <a:ext cx="7620000" cy="3265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7" name="Rectangle 12"/>
            <p:cNvSpPr>
              <a:spLocks noChangeArrowheads="1"/>
            </p:cNvSpPr>
            <p:nvPr/>
          </p:nvSpPr>
          <p:spPr bwMode="auto">
            <a:xfrm>
              <a:off x="-2353616" y="2780928"/>
              <a:ext cx="144016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8" name="Rectangle 13"/>
            <p:cNvSpPr>
              <a:spLocks noChangeArrowheads="1"/>
            </p:cNvSpPr>
            <p:nvPr/>
          </p:nvSpPr>
          <p:spPr bwMode="auto">
            <a:xfrm>
              <a:off x="-396552" y="2852936"/>
              <a:ext cx="172819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 14"/>
            <p:cNvSpPr txBox="1">
              <a:spLocks noChangeArrowheads="1"/>
            </p:cNvSpPr>
            <p:nvPr/>
          </p:nvSpPr>
          <p:spPr bwMode="auto">
            <a:xfrm>
              <a:off x="-2557040" y="2780804"/>
              <a:ext cx="18367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小子，你在这里干嘛？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4"/>
            <p:cNvSpPr txBox="1">
              <a:spLocks noChangeArrowheads="1"/>
            </p:cNvSpPr>
            <p:nvPr/>
          </p:nvSpPr>
          <p:spPr bwMode="auto">
            <a:xfrm>
              <a:off x="-467890" y="2852241"/>
              <a:ext cx="1943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。。。只是在享受上帝的创造。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00113" y="1279525"/>
            <a:ext cx="4572000" cy="4010025"/>
            <a:chOff x="1403648" y="332656"/>
            <a:chExt cx="4572000" cy="4010025"/>
          </a:xfrm>
        </p:grpSpPr>
        <p:pic>
          <p:nvPicPr>
            <p:cNvPr id="344091" name="Picture 7" descr="bc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32656"/>
              <a:ext cx="4572000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92" name="Rectangle 14"/>
            <p:cNvSpPr>
              <a:spLocks noChangeArrowheads="1"/>
            </p:cNvSpPr>
            <p:nvPr/>
          </p:nvSpPr>
          <p:spPr bwMode="auto">
            <a:xfrm>
              <a:off x="1763688" y="620688"/>
              <a:ext cx="1512168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93" name="Rectangle 15"/>
            <p:cNvSpPr>
              <a:spLocks noChangeArrowheads="1"/>
            </p:cNvSpPr>
            <p:nvPr/>
          </p:nvSpPr>
          <p:spPr bwMode="auto">
            <a:xfrm>
              <a:off x="4355976" y="1628800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14"/>
            <p:cNvSpPr txBox="1">
              <a:spLocks noChangeArrowheads="1"/>
            </p:cNvSpPr>
            <p:nvPr/>
          </p:nvSpPr>
          <p:spPr bwMode="auto">
            <a:xfrm>
              <a:off x="1764010" y="619994"/>
              <a:ext cx="15113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你曾经见过神吗？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14"/>
            <p:cNvSpPr txBox="1">
              <a:spLocks noChangeArrowheads="1"/>
            </p:cNvSpPr>
            <p:nvPr/>
          </p:nvSpPr>
          <p:spPr bwMode="auto">
            <a:xfrm>
              <a:off x="4283373" y="1556619"/>
              <a:ext cx="1171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没有。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95313" y="2597150"/>
            <a:ext cx="4876800" cy="4183063"/>
            <a:chOff x="2339752" y="2420888"/>
            <a:chExt cx="4876800" cy="4183063"/>
          </a:xfrm>
        </p:grpSpPr>
        <p:pic>
          <p:nvPicPr>
            <p:cNvPr id="344086" name="Picture 8" descr="bc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2420888"/>
              <a:ext cx="4876800" cy="418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7" name="Rectangle 17"/>
            <p:cNvSpPr>
              <a:spLocks noChangeArrowheads="1"/>
            </p:cNvSpPr>
            <p:nvPr/>
          </p:nvSpPr>
          <p:spPr bwMode="auto">
            <a:xfrm>
              <a:off x="2699792" y="2924944"/>
              <a:ext cx="194421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14"/>
            <p:cNvSpPr txBox="1">
              <a:spLocks noChangeArrowheads="1"/>
            </p:cNvSpPr>
            <p:nvPr/>
          </p:nvSpPr>
          <p:spPr bwMode="auto">
            <a:xfrm>
              <a:off x="2844577" y="3068588"/>
              <a:ext cx="17462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那么，你怎么知道祂存在呢？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089" name="Oval 38"/>
            <p:cNvSpPr>
              <a:spLocks noChangeArrowheads="1"/>
            </p:cNvSpPr>
            <p:nvPr/>
          </p:nvSpPr>
          <p:spPr bwMode="auto">
            <a:xfrm>
              <a:off x="5220072" y="3284984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14"/>
            <p:cNvSpPr txBox="1">
              <a:spLocks noChangeArrowheads="1"/>
            </p:cNvSpPr>
            <p:nvPr/>
          </p:nvSpPr>
          <p:spPr bwMode="auto">
            <a:xfrm>
              <a:off x="5292502" y="3573413"/>
              <a:ext cx="1368425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我就知道。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71863" y="1449388"/>
            <a:ext cx="5005387" cy="4024312"/>
            <a:chOff x="6948264" y="1052736"/>
            <a:chExt cx="5005388" cy="4024313"/>
          </a:xfrm>
        </p:grpSpPr>
        <p:pic>
          <p:nvPicPr>
            <p:cNvPr id="344083" name="Picture 9" descr="bc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1052736"/>
              <a:ext cx="5005388" cy="402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84" name="Rectangle 1"/>
            <p:cNvSpPr>
              <a:spLocks noChangeArrowheads="1"/>
            </p:cNvSpPr>
            <p:nvPr/>
          </p:nvSpPr>
          <p:spPr bwMode="auto">
            <a:xfrm>
              <a:off x="7452320" y="1412776"/>
              <a:ext cx="3168352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Rectangle 14"/>
            <p:cNvSpPr txBox="1">
              <a:spLocks noChangeArrowheads="1"/>
            </p:cNvSpPr>
            <p:nvPr/>
          </p:nvSpPr>
          <p:spPr bwMode="auto">
            <a:xfrm>
              <a:off x="7524526" y="1413098"/>
              <a:ext cx="324008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。。。这是叫做“信心”。</a:t>
              </a:r>
              <a:endParaRPr lang="en-US" altLang="en-US" sz="32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22475" y="1458913"/>
            <a:ext cx="5181600" cy="4795837"/>
            <a:chOff x="-5858432" y="2622452"/>
            <a:chExt cx="5181600" cy="4795838"/>
          </a:xfrm>
        </p:grpSpPr>
        <p:pic>
          <p:nvPicPr>
            <p:cNvPr id="344077" name="Picture 10" descr="bc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58432" y="2622452"/>
              <a:ext cx="5181600" cy="479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8" name="Rectangle 11"/>
            <p:cNvSpPr>
              <a:spLocks noChangeArrowheads="1"/>
            </p:cNvSpPr>
            <p:nvPr/>
          </p:nvSpPr>
          <p:spPr bwMode="auto">
            <a:xfrm>
              <a:off x="-5786424" y="2671491"/>
              <a:ext cx="3672408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79" name="Rectangle 33"/>
            <p:cNvSpPr>
              <a:spLocks noChangeArrowheads="1"/>
            </p:cNvSpPr>
            <p:nvPr/>
          </p:nvSpPr>
          <p:spPr bwMode="auto">
            <a:xfrm>
              <a:off x="-3266144" y="2743499"/>
              <a:ext cx="216024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80" name="Oval 6"/>
            <p:cNvSpPr>
              <a:spLocks noChangeArrowheads="1"/>
            </p:cNvSpPr>
            <p:nvPr/>
          </p:nvSpPr>
          <p:spPr bwMode="auto">
            <a:xfrm>
              <a:off x="-2258032" y="3923011"/>
              <a:ext cx="1440160" cy="112474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14"/>
            <p:cNvSpPr txBox="1">
              <a:spLocks noChangeArrowheads="1"/>
            </p:cNvSpPr>
            <p:nvPr/>
          </p:nvSpPr>
          <p:spPr bwMode="auto">
            <a:xfrm>
              <a:off x="-5713969" y="2887564"/>
              <a:ext cx="489585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相信一个你看不见的神一定需要非常大的信心。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14"/>
            <p:cNvSpPr txBox="1">
              <a:spLocks noChangeArrowheads="1"/>
            </p:cNvSpPr>
            <p:nvPr/>
          </p:nvSpPr>
          <p:spPr bwMode="auto">
            <a:xfrm>
              <a:off x="-2132569" y="4040089"/>
              <a:ext cx="1169987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那也不见得。 </a:t>
              </a:r>
              <a:endParaRPr lang="en-US" altLang="en-US" sz="40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68350" y="2490788"/>
            <a:ext cx="8229600" cy="3527425"/>
            <a:chOff x="3707904" y="6309320"/>
            <a:chExt cx="8229600" cy="3527425"/>
          </a:xfrm>
        </p:grpSpPr>
        <p:pic>
          <p:nvPicPr>
            <p:cNvPr id="344074" name="Picture 11" descr="bc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6309320"/>
              <a:ext cx="8229600" cy="352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4075" name="Rectangle 10"/>
            <p:cNvSpPr>
              <a:spLocks noChangeArrowheads="1"/>
            </p:cNvSpPr>
            <p:nvPr/>
          </p:nvSpPr>
          <p:spPr bwMode="auto">
            <a:xfrm>
              <a:off x="5471592" y="6669360"/>
              <a:ext cx="367240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344076" name="Rectangle 14"/>
            <p:cNvSpPr txBox="1">
              <a:spLocks noChangeArrowheads="1"/>
            </p:cNvSpPr>
            <p:nvPr/>
          </p:nvSpPr>
          <p:spPr bwMode="auto">
            <a:xfrm>
              <a:off x="5220072" y="6597352"/>
              <a:ext cx="4032448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2000" u="sng">
                  <a:solidFill>
                    <a:schemeClr val="tx2"/>
                  </a:solidFill>
                </a:rPr>
                <a:t>那</a:t>
              </a:r>
              <a:r>
                <a:rPr lang="zh-CN" altLang="en-US" sz="2000">
                  <a:solidFill>
                    <a:schemeClr val="tx2"/>
                  </a:solidFill>
                </a:rPr>
                <a:t>，就需要极大的信心</a:t>
              </a:r>
              <a:endParaRPr lang="en-US" altLang="en-US" sz="200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Idolatry Today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19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29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685800" y="990600"/>
            <a:ext cx="44196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3200" u="sng">
                <a:latin typeface="SimSun" pitchFamily="2" charset="-122"/>
              </a:rPr>
              <a:t>巴比伦</a:t>
            </a:r>
            <a:r>
              <a:rPr lang="en-US" altLang="zh-CN" sz="3200" u="sng">
                <a:solidFill>
                  <a:schemeClr val="accent2"/>
                </a:solidFill>
                <a:latin typeface="SimSun" pitchFamily="2" charset="-122"/>
              </a:rPr>
              <a:t>-</a:t>
            </a:r>
            <a:r>
              <a:rPr lang="zh-CN" altLang="en-US" sz="3200" u="sng">
                <a:latin typeface="SimSun" pitchFamily="2" charset="-122"/>
              </a:rPr>
              <a:t>唯物主义崇拜</a:t>
            </a:r>
            <a:endParaRPr lang="en-US" altLang="en-US" sz="3200" u="sng">
              <a:effectLst>
                <a:outerShdw blurRad="38100" dist="38100" dir="2700000" algn="tl">
                  <a:srgbClr val="C0C0C0"/>
                </a:outerShdw>
              </a:effectLst>
              <a:latin typeface="SimSun" pitchFamily="2" charset="-122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914400" y="1905000"/>
            <a:ext cx="3200400" cy="3195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信任在</a:t>
            </a:r>
            <a:r>
              <a:rPr lang="zh-CN" altLang="en-US"/>
              <a:t>在财富</a:t>
            </a:r>
            <a:r>
              <a:rPr lang="zh-CN" altLang="en-US" b="0"/>
              <a:t> 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荣耀在财富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自定 决心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自费只需</a:t>
            </a:r>
            <a:endParaRPr lang="en-US" altLang="ja-JP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自豪感</a:t>
            </a:r>
            <a:r>
              <a:rPr lang="zh-CN" altLang="en-US" b="0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贪婪</a:t>
            </a:r>
          </a:p>
          <a:p>
            <a:pPr algn="ctr">
              <a:spcBef>
                <a:spcPct val="50000"/>
              </a:spcBef>
            </a:pPr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者至上主义崇拜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486400" y="2286000"/>
            <a:ext cx="2590800" cy="21971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600" b="0">
                <a:effectLst>
                  <a:outerShdw blurRad="38100" dist="38100" dir="2700000" algn="tl">
                    <a:srgbClr val="C0C0C0"/>
                  </a:outerShdw>
                </a:effectLst>
              </a:rPr>
              <a:t>民主</a:t>
            </a:r>
            <a:r>
              <a:rPr lang="zh-CN" altLang="en-US" b="0"/>
              <a:t> </a:t>
            </a:r>
            <a:r>
              <a:rPr lang="en-US" altLang="ja-JP" sz="3200" b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zh-CN" altLang="en-US" sz="3200" b="0">
                <a:effectLst>
                  <a:outerShdw blurRad="38100" dist="38100" dir="2700000" algn="tl">
                    <a:srgbClr val="C0C0C0"/>
                  </a:outerShdw>
                </a:effectLst>
              </a:rPr>
              <a:t>和</a:t>
            </a:r>
            <a:endParaRPr lang="en-US" altLang="ja-JP" sz="3200" b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zh-CN" altLang="en-US" sz="3600" b="0">
                <a:effectLst>
                  <a:outerShdw blurRad="38100" dist="38100" dir="2700000" algn="tl">
                    <a:srgbClr val="C0C0C0"/>
                  </a:outerShdw>
                </a:effectLst>
              </a:rPr>
              <a:t>资本主义</a:t>
            </a:r>
            <a:endParaRPr lang="en-US" altLang="en-US" sz="3600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7046" name="AutoShape 6"/>
          <p:cNvSpPr>
            <a:spLocks noChangeArrowheads="1"/>
          </p:cNvSpPr>
          <p:nvPr/>
        </p:nvSpPr>
        <p:spPr bwMode="auto">
          <a:xfrm>
            <a:off x="4114800" y="2286000"/>
            <a:ext cx="1295400" cy="2362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>
            <a:noFill/>
          </a:ln>
          <a:effectLst>
            <a:prstShdw prst="shdw13" dist="53882" dir="13500000">
              <a:schemeClr val="bg2">
                <a:alpha val="74998"/>
              </a:schemeClr>
            </a:prst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253957" name="Text Box 8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144</a:t>
            </a:r>
          </a:p>
        </p:txBody>
      </p:sp>
      <p:sp>
        <p:nvSpPr>
          <p:cNvPr id="253958" name="Rectangle 9"/>
          <p:cNvSpPr>
            <a:spLocks noChangeArrowheads="1"/>
          </p:cNvSpPr>
          <p:nvPr/>
        </p:nvSpPr>
        <p:spPr bwMode="auto">
          <a:xfrm>
            <a:off x="6019800" y="457200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巴比伦以我们</a:t>
            </a:r>
            <a:r>
              <a:rPr lang="zh-CN" altLang="en-US" b="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utoUpdateAnimBg="0"/>
      <p:bldP spid="87045" grpId="0" autoUpdateAnimBg="0"/>
      <p:bldP spid="8704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5" descr="rembra24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3657600" cy="1524000"/>
          </a:xfrm>
        </p:spPr>
        <p:txBody>
          <a:bodyPr/>
          <a:lstStyle/>
          <a:p>
            <a:pPr eaLnBrk="1" hangingPunct="1"/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伯沙撒王 </a:t>
            </a:r>
            <a:br>
              <a:rPr lang="en-US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</a:br>
            <a:r>
              <a:rPr lang="zh-SG" altLang="en-US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谦卑</a:t>
            </a:r>
            <a:endParaRPr lang="en-US" altLang="en-US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6096000"/>
            <a:ext cx="2590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SG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MS PGothic" pitchFamily="34" charset="-128"/>
              </a:rPr>
              <a:t>伦勃朗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WordArt 2"/>
          <p:cNvSpPr>
            <a:spLocks noChangeArrowheads="1" noChangeShapeType="1" noTextEdit="1"/>
          </p:cNvSpPr>
          <p:nvPr/>
        </p:nvSpPr>
        <p:spPr bwMode="auto">
          <a:xfrm>
            <a:off x="5724525" y="228600"/>
            <a:ext cx="25527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MS PGothic"/>
                <a:ea typeface="MS PGothic"/>
              </a:rPr>
              <a:t>巴比伦战败</a:t>
            </a:r>
            <a:endParaRPr lang="en-GB" sz="3600" kern="10">
              <a:ln w="63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MS PGothic"/>
              <a:ea typeface="MS PGothic"/>
            </a:endParaRPr>
          </a:p>
        </p:txBody>
      </p:sp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6096000" y="8382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b="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pic>
        <p:nvPicPr>
          <p:cNvPr id="258052" name="Picture 4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19813"/>
            <a:ext cx="7239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42672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95725"/>
            <a:ext cx="4191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5" name="Freeform 7"/>
          <p:cNvSpPr>
            <a:spLocks/>
          </p:cNvSpPr>
          <p:nvPr/>
        </p:nvSpPr>
        <p:spPr bwMode="auto">
          <a:xfrm>
            <a:off x="3355975" y="-212725"/>
            <a:ext cx="514350" cy="2498725"/>
          </a:xfrm>
          <a:custGeom>
            <a:avLst/>
            <a:gdLst>
              <a:gd name="T0" fmla="*/ 2147483647 w 324"/>
              <a:gd name="T1" fmla="*/ 2147483647 h 1574"/>
              <a:gd name="T2" fmla="*/ 2147483647 w 324"/>
              <a:gd name="T3" fmla="*/ 2147483647 h 1574"/>
              <a:gd name="T4" fmla="*/ 2147483647 w 324"/>
              <a:gd name="T5" fmla="*/ 2147483647 h 1574"/>
              <a:gd name="T6" fmla="*/ 2147483647 w 324"/>
              <a:gd name="T7" fmla="*/ 2147483647 h 1574"/>
              <a:gd name="T8" fmla="*/ 2147483647 w 324"/>
              <a:gd name="T9" fmla="*/ 2147483647 h 1574"/>
              <a:gd name="T10" fmla="*/ 2147483647 w 324"/>
              <a:gd name="T11" fmla="*/ 2147483647 h 1574"/>
              <a:gd name="T12" fmla="*/ 2147483647 w 324"/>
              <a:gd name="T13" fmla="*/ 2147483647 h 1574"/>
              <a:gd name="T14" fmla="*/ 2147483647 w 324"/>
              <a:gd name="T15" fmla="*/ 2147483647 h 1574"/>
              <a:gd name="T16" fmla="*/ 2147483647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574"/>
              <a:gd name="T29" fmla="*/ 324 w 324"/>
              <a:gd name="T30" fmla="*/ 1574 h 15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2" name="Freeform 8"/>
          <p:cNvSpPr>
            <a:spLocks/>
          </p:cNvSpPr>
          <p:nvPr/>
        </p:nvSpPr>
        <p:spPr bwMode="auto">
          <a:xfrm>
            <a:off x="228600" y="152400"/>
            <a:ext cx="3551238" cy="7162800"/>
          </a:xfrm>
          <a:custGeom>
            <a:avLst/>
            <a:gdLst>
              <a:gd name="T0" fmla="*/ 2147483647 w 2237"/>
              <a:gd name="T1" fmla="*/ 0 h 4512"/>
              <a:gd name="T2" fmla="*/ 2147483647 w 2237"/>
              <a:gd name="T3" fmla="*/ 2147483647 h 4512"/>
              <a:gd name="T4" fmla="*/ 2147483647 w 2237"/>
              <a:gd name="T5" fmla="*/ 2147483647 h 4512"/>
              <a:gd name="T6" fmla="*/ 2147483647 w 2237"/>
              <a:gd name="T7" fmla="*/ 2147483647 h 4512"/>
              <a:gd name="T8" fmla="*/ 2147483647 w 2237"/>
              <a:gd name="T9" fmla="*/ 2147483647 h 4512"/>
              <a:gd name="T10" fmla="*/ 2147483647 w 2237"/>
              <a:gd name="T11" fmla="*/ 2147483647 h 4512"/>
              <a:gd name="T12" fmla="*/ 2147483647 w 2237"/>
              <a:gd name="T13" fmla="*/ 2147483647 h 4512"/>
              <a:gd name="T14" fmla="*/ 2147483647 w 2237"/>
              <a:gd name="T15" fmla="*/ 2147483647 h 4512"/>
              <a:gd name="T16" fmla="*/ 2147483647 w 2237"/>
              <a:gd name="T17" fmla="*/ 2147483647 h 4512"/>
              <a:gd name="T18" fmla="*/ 2147483647 w 2237"/>
              <a:gd name="T19" fmla="*/ 2147483647 h 4512"/>
              <a:gd name="T20" fmla="*/ 2147483647 w 2237"/>
              <a:gd name="T21" fmla="*/ 2147483647 h 4512"/>
              <a:gd name="T22" fmla="*/ 2147483647 w 2237"/>
              <a:gd name="T23" fmla="*/ 2147483647 h 4512"/>
              <a:gd name="T24" fmla="*/ 2147483647 w 2237"/>
              <a:gd name="T25" fmla="*/ 2147483647 h 4512"/>
              <a:gd name="T26" fmla="*/ 2147483647 w 2237"/>
              <a:gd name="T27" fmla="*/ 2147483647 h 4512"/>
              <a:gd name="T28" fmla="*/ 2147483647 w 2237"/>
              <a:gd name="T29" fmla="*/ 2147483647 h 4512"/>
              <a:gd name="T30" fmla="*/ 2147483647 w 2237"/>
              <a:gd name="T31" fmla="*/ 2147483647 h 4512"/>
              <a:gd name="T32" fmla="*/ 2147483647 w 2237"/>
              <a:gd name="T33" fmla="*/ 2147483647 h 4512"/>
              <a:gd name="T34" fmla="*/ 2147483647 w 2237"/>
              <a:gd name="T35" fmla="*/ 2147483647 h 4512"/>
              <a:gd name="T36" fmla="*/ 2147483647 w 2237"/>
              <a:gd name="T37" fmla="*/ 2147483647 h 4512"/>
              <a:gd name="T38" fmla="*/ 2147483647 w 2237"/>
              <a:gd name="T39" fmla="*/ 2147483647 h 4512"/>
              <a:gd name="T40" fmla="*/ 2147483647 w 2237"/>
              <a:gd name="T41" fmla="*/ 2147483647 h 4512"/>
              <a:gd name="T42" fmla="*/ 0 w 2237"/>
              <a:gd name="T43" fmla="*/ 2147483647 h 4512"/>
              <a:gd name="T44" fmla="*/ 2147483647 w 2237"/>
              <a:gd name="T45" fmla="*/ 2147483647 h 4512"/>
              <a:gd name="T46" fmla="*/ 2147483647 w 2237"/>
              <a:gd name="T47" fmla="*/ 2147483647 h 4512"/>
              <a:gd name="T48" fmla="*/ 2147483647 w 2237"/>
              <a:gd name="T49" fmla="*/ 2147483647 h 4512"/>
              <a:gd name="T50" fmla="*/ 2147483647 w 2237"/>
              <a:gd name="T51" fmla="*/ 2147483647 h 4512"/>
              <a:gd name="T52" fmla="*/ 2147483647 w 2237"/>
              <a:gd name="T53" fmla="*/ 2147483647 h 4512"/>
              <a:gd name="T54" fmla="*/ 2147483647 w 2237"/>
              <a:gd name="T55" fmla="*/ 2147483647 h 4512"/>
              <a:gd name="T56" fmla="*/ 2147483647 w 2237"/>
              <a:gd name="T57" fmla="*/ 2147483647 h 4512"/>
              <a:gd name="T58" fmla="*/ 2147483647 w 2237"/>
              <a:gd name="T59" fmla="*/ 2147483647 h 4512"/>
              <a:gd name="T60" fmla="*/ 2147483647 w 2237"/>
              <a:gd name="T61" fmla="*/ 2147483647 h 4512"/>
              <a:gd name="T62" fmla="*/ 2147483647 w 2237"/>
              <a:gd name="T63" fmla="*/ 2147483647 h 4512"/>
              <a:gd name="T64" fmla="*/ 2147483647 w 2237"/>
              <a:gd name="T65" fmla="*/ 2147483647 h 4512"/>
              <a:gd name="T66" fmla="*/ 2147483647 w 2237"/>
              <a:gd name="T67" fmla="*/ 2147483647 h 451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37"/>
              <a:gd name="T103" fmla="*/ 0 h 4512"/>
              <a:gd name="T104" fmla="*/ 2237 w 2237"/>
              <a:gd name="T105" fmla="*/ 4512 h 451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37" h="4512">
                <a:moveTo>
                  <a:pt x="2237" y="0"/>
                </a:moveTo>
                <a:cubicBezTo>
                  <a:pt x="2153" y="108"/>
                  <a:pt x="2196" y="60"/>
                  <a:pt x="2112" y="144"/>
                </a:cubicBezTo>
                <a:cubicBezTo>
                  <a:pt x="2024" y="232"/>
                  <a:pt x="2148" y="81"/>
                  <a:pt x="2054" y="192"/>
                </a:cubicBezTo>
                <a:cubicBezTo>
                  <a:pt x="1994" y="263"/>
                  <a:pt x="2053" y="204"/>
                  <a:pt x="2006" y="249"/>
                </a:cubicBezTo>
                <a:cubicBezTo>
                  <a:pt x="2003" y="259"/>
                  <a:pt x="2002" y="269"/>
                  <a:pt x="1997" y="278"/>
                </a:cubicBezTo>
                <a:cubicBezTo>
                  <a:pt x="1986" y="298"/>
                  <a:pt x="1958" y="336"/>
                  <a:pt x="1958" y="336"/>
                </a:cubicBezTo>
                <a:cubicBezTo>
                  <a:pt x="1940" y="392"/>
                  <a:pt x="1907" y="438"/>
                  <a:pt x="1882" y="489"/>
                </a:cubicBezTo>
                <a:cubicBezTo>
                  <a:pt x="1877" y="498"/>
                  <a:pt x="1879" y="511"/>
                  <a:pt x="1872" y="518"/>
                </a:cubicBezTo>
                <a:cubicBezTo>
                  <a:pt x="1856" y="534"/>
                  <a:pt x="1832" y="541"/>
                  <a:pt x="1814" y="556"/>
                </a:cubicBezTo>
                <a:cubicBezTo>
                  <a:pt x="1728" y="626"/>
                  <a:pt x="1637" y="679"/>
                  <a:pt x="1526" y="700"/>
                </a:cubicBezTo>
                <a:cubicBezTo>
                  <a:pt x="1469" y="741"/>
                  <a:pt x="1532" y="702"/>
                  <a:pt x="1440" y="729"/>
                </a:cubicBezTo>
                <a:cubicBezTo>
                  <a:pt x="1358" y="753"/>
                  <a:pt x="1274" y="799"/>
                  <a:pt x="1190" y="816"/>
                </a:cubicBezTo>
                <a:cubicBezTo>
                  <a:pt x="1146" y="825"/>
                  <a:pt x="1101" y="829"/>
                  <a:pt x="1056" y="835"/>
                </a:cubicBezTo>
                <a:cubicBezTo>
                  <a:pt x="968" y="862"/>
                  <a:pt x="879" y="880"/>
                  <a:pt x="787" y="892"/>
                </a:cubicBezTo>
                <a:cubicBezTo>
                  <a:pt x="735" y="910"/>
                  <a:pt x="687" y="918"/>
                  <a:pt x="634" y="931"/>
                </a:cubicBezTo>
                <a:cubicBezTo>
                  <a:pt x="590" y="942"/>
                  <a:pt x="552" y="964"/>
                  <a:pt x="509" y="979"/>
                </a:cubicBezTo>
                <a:cubicBezTo>
                  <a:pt x="452" y="1045"/>
                  <a:pt x="405" y="1107"/>
                  <a:pt x="355" y="1180"/>
                </a:cubicBezTo>
                <a:cubicBezTo>
                  <a:pt x="332" y="1213"/>
                  <a:pt x="312" y="1252"/>
                  <a:pt x="278" y="1276"/>
                </a:cubicBezTo>
                <a:cubicBezTo>
                  <a:pt x="257" y="1291"/>
                  <a:pt x="233" y="1301"/>
                  <a:pt x="211" y="1315"/>
                </a:cubicBezTo>
                <a:cubicBezTo>
                  <a:pt x="189" y="1349"/>
                  <a:pt x="160" y="1361"/>
                  <a:pt x="134" y="1392"/>
                </a:cubicBezTo>
                <a:cubicBezTo>
                  <a:pt x="59" y="1482"/>
                  <a:pt x="165" y="1368"/>
                  <a:pt x="96" y="1440"/>
                </a:cubicBezTo>
                <a:cubicBezTo>
                  <a:pt x="16" y="1664"/>
                  <a:pt x="60" y="1912"/>
                  <a:pt x="0" y="2140"/>
                </a:cubicBezTo>
                <a:cubicBezTo>
                  <a:pt x="3" y="2556"/>
                  <a:pt x="4" y="2972"/>
                  <a:pt x="10" y="3388"/>
                </a:cubicBezTo>
                <a:cubicBezTo>
                  <a:pt x="13" y="3591"/>
                  <a:pt x="227" y="3640"/>
                  <a:pt x="346" y="3753"/>
                </a:cubicBezTo>
                <a:cubicBezTo>
                  <a:pt x="369" y="3828"/>
                  <a:pt x="336" y="3727"/>
                  <a:pt x="374" y="3820"/>
                </a:cubicBezTo>
                <a:cubicBezTo>
                  <a:pt x="402" y="3888"/>
                  <a:pt x="415" y="3941"/>
                  <a:pt x="490" y="3964"/>
                </a:cubicBezTo>
                <a:cubicBezTo>
                  <a:pt x="522" y="3998"/>
                  <a:pt x="561" y="4017"/>
                  <a:pt x="605" y="4032"/>
                </a:cubicBezTo>
                <a:cubicBezTo>
                  <a:pt x="680" y="4086"/>
                  <a:pt x="646" y="4072"/>
                  <a:pt x="701" y="4089"/>
                </a:cubicBezTo>
                <a:cubicBezTo>
                  <a:pt x="767" y="4132"/>
                  <a:pt x="863" y="4130"/>
                  <a:pt x="941" y="4137"/>
                </a:cubicBezTo>
                <a:cubicBezTo>
                  <a:pt x="1073" y="4172"/>
                  <a:pt x="1219" y="4133"/>
                  <a:pt x="1354" y="4118"/>
                </a:cubicBezTo>
                <a:cubicBezTo>
                  <a:pt x="1494" y="4123"/>
                  <a:pt x="1580" y="4116"/>
                  <a:pt x="1699" y="4147"/>
                </a:cubicBezTo>
                <a:cubicBezTo>
                  <a:pt x="1730" y="4168"/>
                  <a:pt x="1760" y="4174"/>
                  <a:pt x="1795" y="4185"/>
                </a:cubicBezTo>
                <a:cubicBezTo>
                  <a:pt x="1857" y="4227"/>
                  <a:pt x="1852" y="4232"/>
                  <a:pt x="1901" y="4281"/>
                </a:cubicBezTo>
                <a:cubicBezTo>
                  <a:pt x="1925" y="4358"/>
                  <a:pt x="1968" y="4428"/>
                  <a:pt x="1968" y="4512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3" name="Line 9"/>
          <p:cNvSpPr>
            <a:spLocks noChangeShapeType="1"/>
          </p:cNvSpPr>
          <p:nvPr/>
        </p:nvSpPr>
        <p:spPr bwMode="auto">
          <a:xfrm flipH="1">
            <a:off x="3657600" y="0"/>
            <a:ext cx="3048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-139700" y="838200"/>
            <a:ext cx="8077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zh-SG" altLang="en-US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巴比伦战败</a:t>
            </a:r>
            <a:r>
              <a:rPr lang="en-US" altLang="ja-JP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(539 </a:t>
            </a:r>
            <a:r>
              <a:rPr lang="en-US" altLang="ja-JP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BC</a:t>
            </a:r>
            <a:r>
              <a:rPr lang="en-US" altLang="ja-JP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zh-SG" altLang="en-US" sz="3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古列王进入水闸门</a:t>
            </a:r>
            <a:endParaRPr lang="en-US" altLang="en-US" sz="35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8059" name="Freeform 11"/>
          <p:cNvSpPr>
            <a:spLocks/>
          </p:cNvSpPr>
          <p:nvPr/>
        </p:nvSpPr>
        <p:spPr bwMode="auto">
          <a:xfrm rot="-687844">
            <a:off x="2743200" y="6172200"/>
            <a:ext cx="514350" cy="2498725"/>
          </a:xfrm>
          <a:custGeom>
            <a:avLst/>
            <a:gdLst>
              <a:gd name="T0" fmla="*/ 2147483647 w 324"/>
              <a:gd name="T1" fmla="*/ 2147483647 h 1574"/>
              <a:gd name="T2" fmla="*/ 2147483647 w 324"/>
              <a:gd name="T3" fmla="*/ 2147483647 h 1574"/>
              <a:gd name="T4" fmla="*/ 2147483647 w 324"/>
              <a:gd name="T5" fmla="*/ 2147483647 h 1574"/>
              <a:gd name="T6" fmla="*/ 2147483647 w 324"/>
              <a:gd name="T7" fmla="*/ 2147483647 h 1574"/>
              <a:gd name="T8" fmla="*/ 2147483647 w 324"/>
              <a:gd name="T9" fmla="*/ 2147483647 h 1574"/>
              <a:gd name="T10" fmla="*/ 2147483647 w 324"/>
              <a:gd name="T11" fmla="*/ 2147483647 h 1574"/>
              <a:gd name="T12" fmla="*/ 2147483647 w 324"/>
              <a:gd name="T13" fmla="*/ 2147483647 h 1574"/>
              <a:gd name="T14" fmla="*/ 2147483647 w 324"/>
              <a:gd name="T15" fmla="*/ 2147483647 h 1574"/>
              <a:gd name="T16" fmla="*/ 2147483647 w 324"/>
              <a:gd name="T17" fmla="*/ 0 h 15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4"/>
              <a:gd name="T28" fmla="*/ 0 h 1574"/>
              <a:gd name="T29" fmla="*/ 324 w 324"/>
              <a:gd name="T30" fmla="*/ 1574 h 15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4" h="1574">
                <a:moveTo>
                  <a:pt x="27" y="1574"/>
                </a:moveTo>
                <a:cubicBezTo>
                  <a:pt x="0" y="1497"/>
                  <a:pt x="27" y="1383"/>
                  <a:pt x="56" y="1305"/>
                </a:cubicBezTo>
                <a:cubicBezTo>
                  <a:pt x="66" y="1279"/>
                  <a:pt x="67" y="1250"/>
                  <a:pt x="84" y="1228"/>
                </a:cubicBezTo>
                <a:cubicBezTo>
                  <a:pt x="107" y="1198"/>
                  <a:pt x="186" y="1117"/>
                  <a:pt x="219" y="1084"/>
                </a:cubicBezTo>
                <a:cubicBezTo>
                  <a:pt x="243" y="1008"/>
                  <a:pt x="209" y="1101"/>
                  <a:pt x="248" y="1036"/>
                </a:cubicBezTo>
                <a:cubicBezTo>
                  <a:pt x="288" y="969"/>
                  <a:pt x="223" y="1043"/>
                  <a:pt x="276" y="988"/>
                </a:cubicBezTo>
                <a:cubicBezTo>
                  <a:pt x="306" y="903"/>
                  <a:pt x="294" y="951"/>
                  <a:pt x="305" y="844"/>
                </a:cubicBezTo>
                <a:cubicBezTo>
                  <a:pt x="299" y="461"/>
                  <a:pt x="324" y="418"/>
                  <a:pt x="267" y="172"/>
                </a:cubicBezTo>
                <a:cubicBezTo>
                  <a:pt x="255" y="38"/>
                  <a:pt x="257" y="95"/>
                  <a:pt x="257" y="0"/>
                </a:cubicBezTo>
              </a:path>
            </a:pathLst>
          </a:custGeom>
          <a:noFill/>
          <a:ln w="123825">
            <a:solidFill>
              <a:srgbClr val="99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4796" name="Text Box 12"/>
          <p:cNvSpPr txBox="1">
            <a:spLocks noChangeArrowheads="1"/>
          </p:cNvSpPr>
          <p:nvPr/>
        </p:nvSpPr>
        <p:spPr bwMode="auto">
          <a:xfrm>
            <a:off x="4716463" y="2573338"/>
            <a:ext cx="4679950" cy="1169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SG" alt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但以理 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5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(</a:t>
            </a:r>
            <a:r>
              <a:rPr lang="zh-SG" alt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伯沙撒王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 </a:t>
            </a:r>
            <a:r>
              <a:rPr lang="zh-CN" altLang="en-US" sz="2800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盛筵）</a:t>
            </a:r>
            <a:endParaRPr lang="en-US" sz="2800" dirty="0">
              <a:solidFill>
                <a:srgbClr val="FFFFFF"/>
              </a:solidFill>
              <a:latin typeface="Arial"/>
              <a:ea typeface="MS PGothic" charset="0"/>
              <a:cs typeface="Arial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258062" name="Rectangle 1"/>
          <p:cNvSpPr>
            <a:spLocks noChangeArrowheads="1"/>
          </p:cNvSpPr>
          <p:nvPr/>
        </p:nvSpPr>
        <p:spPr bwMode="auto">
          <a:xfrm>
            <a:off x="1119188" y="2222500"/>
            <a:ext cx="2843212" cy="46196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SG" altLang="en-US">
                <a:solidFill>
                  <a:srgbClr val="000000"/>
                </a:solidFill>
              </a:rPr>
              <a:t>巴比伦城</a:t>
            </a:r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374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92" grpId="0" animBg="1"/>
      <p:bldP spid="374793" grpId="0" animBg="1"/>
      <p:bldP spid="374794" grpId="0" autoUpdateAnimBg="0"/>
      <p:bldP spid="374796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b="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260100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“[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古列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] 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的军队的一部份分置于河进入城市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还有另一支军队在后面待命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,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 指示他们进入城市在流的河床， 一旦水变得搁浅：他和那些较弱的军队效仿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Nitocris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挖河床：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他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把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伯拉大河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从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运河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变成水坑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就如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沼泽地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，河流沉到天然床变成浅滩，可以涉水而过。</a:t>
            </a:r>
            <a:endParaRPr lang="en-US" altLang="zh-CN" b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0">
                <a:solidFill>
                  <a:srgbClr val="FFFFFF"/>
                </a:solidFill>
                <a:latin typeface="Arial" pitchFamily="34" charset="0"/>
              </a:rPr>
              <a:t> 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其他的波斯人在巴比伦河边待命，踏入河里，因河流只达男子的大腿，因此可渡河进城。</a:t>
            </a:r>
            <a:endParaRPr lang="en-US" altLang="en-US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3237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>
              <a:defRPr/>
            </a:pPr>
            <a:r>
              <a:rPr lang="zh-SG" altLang="en-US" sz="36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巴比伦战败</a:t>
            </a:r>
            <a:r>
              <a:rPr lang="en-US" sz="36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260102" name="TextBox 5"/>
          <p:cNvSpPr txBox="1">
            <a:spLocks noChangeArrowheads="1"/>
          </p:cNvSpPr>
          <p:nvPr/>
        </p:nvSpPr>
        <p:spPr bwMode="auto">
          <a:xfrm>
            <a:off x="3190875" y="6381750"/>
            <a:ext cx="587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i="1">
                <a:solidFill>
                  <a:srgbClr val="FFFFFF"/>
                </a:solidFill>
                <a:latin typeface="Arial" pitchFamily="34" charset="0"/>
              </a:rPr>
              <a:t>The History of the Persian Wars </a:t>
            </a:r>
            <a:r>
              <a:rPr lang="en-US" altLang="en-US" sz="2000">
                <a:solidFill>
                  <a:srgbClr val="FFFFFF"/>
                </a:solidFill>
                <a:latin typeface="Arial" pitchFamily="34" charset="0"/>
              </a:rPr>
              <a:t>1.191 (430 BC)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Line 3"/>
          <p:cNvSpPr>
            <a:spLocks noChangeShapeType="1"/>
          </p:cNvSpPr>
          <p:nvPr/>
        </p:nvSpPr>
        <p:spPr bwMode="auto">
          <a:xfrm>
            <a:off x="1752600" y="838200"/>
            <a:ext cx="449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b="0">
              <a:solidFill>
                <a:srgbClr val="000000"/>
              </a:solidFill>
              <a:latin typeface="Times New Roman" charset="0"/>
              <a:ea typeface="MS PGothic" charset="0"/>
              <a:cs typeface="Arial" charset="0"/>
            </a:endParaRPr>
          </a:p>
        </p:txBody>
      </p:sp>
      <p:sp>
        <p:nvSpPr>
          <p:cNvPr id="374798" name="Text Box 14"/>
          <p:cNvSpPr txBox="1">
            <a:spLocks noChangeArrowheads="1"/>
          </p:cNvSpPr>
          <p:nvPr/>
        </p:nvSpPr>
        <p:spPr bwMode="auto">
          <a:xfrm>
            <a:off x="8397875" y="152400"/>
            <a:ext cx="698500" cy="461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MS PGothic" charset="0"/>
                <a:cs typeface="Arial"/>
              </a:rPr>
              <a:t>144</a:t>
            </a:r>
          </a:p>
        </p:txBody>
      </p:sp>
      <p:sp>
        <p:nvSpPr>
          <p:cNvPr id="262148" name="TextBox 13"/>
          <p:cNvSpPr txBox="1">
            <a:spLocks noChangeArrowheads="1"/>
          </p:cNvSpPr>
          <p:nvPr/>
        </p:nvSpPr>
        <p:spPr bwMode="auto">
          <a:xfrm>
            <a:off x="152400" y="914400"/>
            <a:ext cx="8915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“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如果巴比伦人知会古列的计划或者他们已经注意到危险，他们绝不会允许波斯人进入该城，而会完全摧毁他们</a:t>
            </a:r>
            <a:r>
              <a:rPr lang="en-US" altLang="ja-JP" b="0">
                <a:solidFill>
                  <a:srgbClr val="FFFFFF"/>
                </a:solidFill>
                <a:latin typeface="Arial" pitchFamily="34" charset="0"/>
              </a:rPr>
              <a:t>; </a:t>
            </a:r>
            <a:r>
              <a:rPr lang="zh-SG" altLang="en-US" b="0">
                <a:solidFill>
                  <a:srgbClr val="FFFFFF"/>
                </a:solidFill>
                <a:latin typeface="Arial" pitchFamily="34" charset="0"/>
              </a:rPr>
              <a:t>他们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会快速关闭所有跟河流有关的门，然后将河水筑成围墙，让敌人进入陷阱，无法逃亡。但是，波斯突如其来的攻打，占领了城市。由于地方广阔，中部地区的居民 （如在巴比伦居民申报</a:t>
            </a:r>
            <a:r>
              <a:rPr lang="en-US" altLang="zh-CN" b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zh-CN" altLang="en-US" b="0">
                <a:solidFill>
                  <a:srgbClr val="FFFFFF"/>
                </a:solidFill>
                <a:latin typeface="Arial" pitchFamily="34" charset="0"/>
              </a:rPr>
              <a:t> 不知城市已被占领，如往常庆祝节日，继续跳舞和陶醉，直到发现城市已被占领，已太迟了。巴比伦就如此灭亡。</a:t>
            </a:r>
            <a:endParaRPr lang="en-US" altLang="ja-JP" b="0">
              <a:solidFill>
                <a:srgbClr val="FFFFFF"/>
              </a:solidFill>
              <a:latin typeface="Arial" pitchFamily="34" charset="0"/>
            </a:endParaRPr>
          </a:p>
          <a:p>
            <a:pPr eaLnBrk="1" hangingPunct="1"/>
            <a:endParaRPr lang="en-US" altLang="en-US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25285" name="Title 14"/>
          <p:cNvSpPr>
            <a:spLocks noGrp="1" noTextEdit="1"/>
          </p:cNvSpPr>
          <p:nvPr/>
        </p:nvSpPr>
        <p:spPr bwMode="auto">
          <a:xfrm>
            <a:off x="1143000" y="228600"/>
            <a:ext cx="6096000" cy="457200"/>
          </a:xfrm>
          <a:prstGeom prst="rect">
            <a:avLst/>
          </a:prstGeom>
        </p:spPr>
        <p:txBody>
          <a:bodyPr wrap="none" fromWordArt="1" anchor="ctr"/>
          <a:lstStyle/>
          <a:p>
            <a:pPr algn="ctr">
              <a:defRPr/>
            </a:pPr>
            <a:r>
              <a:rPr lang="zh-SG" altLang="en-US" sz="32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巴比伦</a:t>
            </a:r>
            <a:r>
              <a:rPr lang="zh-CN" altLang="en-US" sz="32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灭亡 </a:t>
            </a:r>
            <a:r>
              <a:rPr lang="en-US" sz="3200" kern="10" dirty="0">
                <a:ln w="63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(Herodotus)</a:t>
            </a:r>
          </a:p>
        </p:txBody>
      </p:sp>
      <p:sp>
        <p:nvSpPr>
          <p:cNvPr id="262150" name="TextBox 15"/>
          <p:cNvSpPr txBox="1">
            <a:spLocks noChangeArrowheads="1"/>
          </p:cNvSpPr>
          <p:nvPr/>
        </p:nvSpPr>
        <p:spPr bwMode="auto">
          <a:xfrm>
            <a:off x="5238750" y="6376988"/>
            <a:ext cx="3814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zh-CN" altLang="en-US" sz="2000" i="1">
                <a:solidFill>
                  <a:srgbClr val="FFFFFF"/>
                </a:solidFill>
                <a:latin typeface="Arial" pitchFamily="34" charset="0"/>
              </a:rPr>
              <a:t>波斯战争的历史</a:t>
            </a:r>
            <a:r>
              <a:rPr lang="en-US" altLang="ja-JP" sz="2000" i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sz="2000">
                <a:solidFill>
                  <a:srgbClr val="FFFFFF"/>
                </a:solidFill>
                <a:latin typeface="Arial" pitchFamily="34" charset="0"/>
              </a:rPr>
              <a:t>1.191 (430 BC)</a:t>
            </a:r>
            <a:endParaRPr lang="en-US" altLang="en-US" sz="200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838200" y="1609725"/>
            <a:ext cx="6727825" cy="32670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Nabopolassar 			– 625-605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Nebuchadnezzar II (s)		– 605-568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Evil-Merodach (s) 		           – 561-560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Neriglissar (brother-in-law) 	– 559-556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Labosoarchad (s) 		           – 556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Nabonidus 				– 555-539 BC </a:t>
            </a:r>
          </a:p>
          <a:p>
            <a:r>
              <a:rPr lang="en-US" alt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Belshazzar 				– 539 BC </a:t>
            </a:r>
          </a:p>
          <a:p>
            <a:endParaRPr lang="en-US" altLang="en-US" sz="26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>
            <a:off x="152400" y="1447800"/>
            <a:ext cx="8229600" cy="5257800"/>
            <a:chOff x="432" y="480"/>
            <a:chExt cx="5184" cy="3312"/>
          </a:xfrm>
        </p:grpSpPr>
        <p:sp>
          <p:nvSpPr>
            <p:cNvPr id="84997" name="AutoShape 5"/>
            <p:cNvSpPr>
              <a:spLocks noChangeArrowheads="1"/>
            </p:cNvSpPr>
            <p:nvPr/>
          </p:nvSpPr>
          <p:spPr bwMode="auto">
            <a:xfrm>
              <a:off x="432" y="480"/>
              <a:ext cx="5184" cy="331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endParaRP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1296" y="1776"/>
              <a:ext cx="3390" cy="8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r>
                <a:rPr lang="zh-CN" altLang="en-US" sz="36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尼 布 甲 尼</a:t>
              </a:r>
              <a:r>
                <a:rPr lang="zh-CN" altLang="en-US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ja-JP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II	</a:t>
              </a:r>
            </a:p>
            <a:p>
              <a:pPr algn="ctr"/>
              <a:r>
                <a:rPr lang="en-US" altLang="en-US" sz="4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604-568 </a:t>
              </a:r>
              <a:r>
                <a:rPr lang="en-US" altLang="en-US" sz="32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BC</a:t>
              </a:r>
            </a:p>
          </p:txBody>
        </p:sp>
      </p:grp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304800" y="8382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46436" name="Text Box 10"/>
          <p:cNvSpPr txBox="1">
            <a:spLocks noChangeArrowheads="1"/>
          </p:cNvSpPr>
          <p:nvPr/>
        </p:nvSpPr>
        <p:spPr bwMode="auto">
          <a:xfrm>
            <a:off x="8426450" y="41275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137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533400" y="762000"/>
            <a:ext cx="55626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新 </a:t>
            </a:r>
            <a:r>
              <a:rPr lang="en-US" altLang="zh-CN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</a:t>
            </a:r>
            <a:r>
              <a:rPr lang="zh-CN" altLang="en-US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巴比伦 国王</a:t>
            </a:r>
            <a:endParaRPr lang="en-US" altLang="en-US" sz="44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6438" name="Rectangle 13"/>
          <p:cNvSpPr>
            <a:spLocks noChangeArrowheads="1"/>
          </p:cNvSpPr>
          <p:nvPr/>
        </p:nvSpPr>
        <p:spPr bwMode="auto">
          <a:xfrm>
            <a:off x="609600" y="228600"/>
            <a:ext cx="239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>
                <a:solidFill>
                  <a:schemeClr val="accent2"/>
                </a:solidFill>
                <a:ea typeface="SimSun" pitchFamily="2" charset="-122"/>
              </a:rPr>
              <a:t>新巴比伦 帝国</a:t>
            </a:r>
            <a:r>
              <a:rPr lang="zh-CN" altLang="en-US" b="0">
                <a:ea typeface="SimSun" pitchFamily="2" charset="-122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419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rtl="1"/>
            <a:r>
              <a:rPr lang="zh-CN" altLang="en-US" sz="5400">
                <a:solidFill>
                  <a:schemeClr val="bg1"/>
                </a:solidFill>
                <a:latin typeface="SimSun" pitchFamily="2" charset="-122"/>
              </a:rPr>
              <a:t>伟大巴比伦</a:t>
            </a:r>
          </a:p>
          <a:p>
            <a:pPr algn="r" rtl="1"/>
            <a:r>
              <a:rPr lang="zh-CN" altLang="en-US" sz="5400">
                <a:solidFill>
                  <a:schemeClr val="bg1"/>
                </a:solidFill>
                <a:latin typeface="SimSun" pitchFamily="2" charset="-122"/>
              </a:rPr>
              <a:t> 最后的结节</a:t>
            </a:r>
            <a:endParaRPr lang="en-US" altLang="ja-JP" sz="5400">
              <a:solidFill>
                <a:schemeClr val="bg1"/>
              </a:solidFill>
              <a:latin typeface="SimSun" pitchFamily="2" charset="-122"/>
            </a:endParaRPr>
          </a:p>
          <a:p>
            <a:pPr algn="r" rtl="1"/>
            <a:r>
              <a:rPr lang="zh-CN" altLang="en-US" b="0">
                <a:solidFill>
                  <a:schemeClr val="bg1"/>
                </a:solidFill>
              </a:rPr>
              <a:t>获大书</a:t>
            </a:r>
            <a:r>
              <a:rPr lang="en-US" altLang="ja-JP" sz="4800" b="0">
                <a:solidFill>
                  <a:schemeClr val="bg1"/>
                </a:solidFill>
              </a:rPr>
              <a:t>17-18</a:t>
            </a:r>
            <a:endParaRPr lang="en-US" altLang="en-US" sz="4800" b="0">
              <a:solidFill>
                <a:schemeClr val="bg1"/>
              </a:solidFill>
            </a:endParaRPr>
          </a:p>
        </p:txBody>
      </p:sp>
      <p:pic>
        <p:nvPicPr>
          <p:cNvPr id="26419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7023">
            <a:off x="363538" y="333375"/>
            <a:ext cx="457041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153400" cy="1143000"/>
          </a:xfrm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我们从巴比伦会可能学什么</a:t>
            </a:r>
            <a:r>
              <a:rPr lang="en-US" altLang="ja-JP"/>
              <a:t>?</a:t>
            </a:r>
            <a:endParaRPr lang="en-US" altLang="en-US"/>
          </a:p>
        </p:txBody>
      </p:sp>
      <p:sp>
        <p:nvSpPr>
          <p:cNvPr id="265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153400" cy="41148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神像是无用的</a:t>
            </a:r>
            <a:r>
              <a:rPr lang="zh-CN" altLang="en-US" b="1">
                <a:ea typeface="SimSun" pitchFamily="2" charset="-122"/>
              </a:rPr>
              <a:t>。</a:t>
            </a:r>
            <a:r>
              <a:rPr lang="zh-CN" altLang="en-US">
                <a:ea typeface="SimSun" pitchFamily="2" charset="-122"/>
              </a:rPr>
              <a:t> </a:t>
            </a:r>
            <a:endParaRPr lang="en-US" altLang="ja-JP" sz="2800" b="1"/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丰富和唯物主义不持续</a:t>
            </a:r>
            <a:r>
              <a:rPr lang="zh-CN" altLang="en-US" b="1">
                <a:ea typeface="SimSun" pitchFamily="2" charset="-122"/>
              </a:rPr>
              <a:t>。</a:t>
            </a:r>
            <a:r>
              <a:rPr lang="zh-CN" altLang="en-US">
                <a:ea typeface="SimSun" pitchFamily="2" charset="-122"/>
              </a:rPr>
              <a:t> </a:t>
            </a:r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latin typeface="SimSun" pitchFamily="2" charset="-122"/>
                <a:ea typeface="SimSun" pitchFamily="2" charset="-122"/>
              </a:rPr>
              <a:t>避免今天存在巴比伦的影响</a:t>
            </a:r>
            <a:r>
              <a:rPr lang="en-US" altLang="ja-JP" sz="2800" b="1">
                <a:latin typeface="SimSun" pitchFamily="2" charset="-122"/>
                <a:ea typeface="SimSun" pitchFamily="2" charset="-122"/>
              </a:rPr>
              <a:t>:</a:t>
            </a:r>
            <a:r>
              <a:rPr lang="zh-CN" altLang="en-US" sz="2800" b="1">
                <a:latin typeface="SimSun" pitchFamily="2" charset="-122"/>
                <a:ea typeface="SimSun" pitchFamily="2" charset="-122"/>
              </a:rPr>
              <a:t>宗教形式</a:t>
            </a:r>
            <a:r>
              <a:rPr lang="en-US" altLang="zh-CN" sz="2800" b="1">
                <a:latin typeface="SimSun" pitchFamily="2" charset="-122"/>
                <a:ea typeface="SimSun" pitchFamily="2" charset="-122"/>
              </a:rPr>
              <a:t>,</a:t>
            </a:r>
            <a:r>
              <a:rPr lang="zh-CN" altLang="en-US" sz="2800" b="1">
                <a:latin typeface="SimSun" pitchFamily="2" charset="-122"/>
                <a:ea typeface="SimSun" pitchFamily="2" charset="-122"/>
              </a:rPr>
              <a:t>主义、宽容传统等等</a:t>
            </a:r>
            <a:r>
              <a:rPr lang="zh-CN" altLang="en-US" b="1">
                <a:ea typeface="SimSun" pitchFamily="2" charset="-122"/>
              </a:rPr>
              <a:t>。</a:t>
            </a:r>
            <a:endParaRPr lang="en-US" altLang="ja-JP" sz="2800" b="1">
              <a:latin typeface="SimSun" pitchFamily="2" charset="-122"/>
              <a:ea typeface="SimSun" pitchFamily="2" charset="-122"/>
            </a:endParaRPr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避免未来的巴比伦。</a:t>
            </a:r>
          </a:p>
          <a:p>
            <a:pPr marL="609600" indent="-609600">
              <a:lnSpc>
                <a:spcPct val="80000"/>
              </a:lnSpc>
              <a:buFont typeface="Times" charset="0"/>
              <a:buAutoNum type="alphaLcParenR"/>
            </a:pPr>
            <a:r>
              <a:rPr lang="zh-CN" altLang="en-US" sz="2800" b="1">
                <a:ea typeface="SimSun" pitchFamily="2" charset="-122"/>
              </a:rPr>
              <a:t>给人们机会出故障也许是最佳的方式看他们成功。</a:t>
            </a:r>
            <a:r>
              <a:rPr lang="zh-CN" altLang="en-US" sz="2800">
                <a:ea typeface="SimSun" pitchFamily="2" charset="-122"/>
              </a:rPr>
              <a:t> </a:t>
            </a:r>
            <a:endParaRPr lang="en-US" altLang="ja-JP" sz="2800" b="1"/>
          </a:p>
          <a:p>
            <a:pPr marL="990600" lvl="1" indent="-533400">
              <a:lnSpc>
                <a:spcPct val="80000"/>
              </a:lnSpc>
              <a:buFont typeface="Times" charset="0"/>
              <a:buAutoNum type="arabicPeriod"/>
            </a:pPr>
            <a:r>
              <a:rPr lang="zh-CN" altLang="en-US" sz="2400" b="1">
                <a:ea typeface="SimSun" pitchFamily="2" charset="-122"/>
              </a:rPr>
              <a:t>上帝的强迫</a:t>
            </a:r>
            <a:r>
              <a:rPr lang="en-US" altLang="zh-CN" sz="2400" b="1">
                <a:ea typeface="SimSun" pitchFamily="2" charset="-122"/>
              </a:rPr>
              <a:t>Judah</a:t>
            </a:r>
            <a:r>
              <a:rPr lang="zh-CN" altLang="en-US" sz="2400" b="1">
                <a:ea typeface="SimSun" pitchFamily="2" charset="-122"/>
              </a:rPr>
              <a:t>到最崇拜偶像的国家里治疗了人们自己的偶像崇拜。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ja-JP" sz="2400" b="1"/>
          </a:p>
          <a:p>
            <a:pPr marL="990600" lvl="1" indent="-533400">
              <a:lnSpc>
                <a:spcPct val="80000"/>
              </a:lnSpc>
              <a:buFont typeface="Times" charset="0"/>
              <a:buAutoNum type="arabicPeriod"/>
            </a:pPr>
            <a:r>
              <a:rPr lang="zh-CN" altLang="en-US" sz="2400" b="1">
                <a:ea typeface="SimSun" pitchFamily="2" charset="-122"/>
              </a:rPr>
              <a:t>是“在世界”而不是修士。</a:t>
            </a:r>
            <a:r>
              <a:rPr lang="zh-CN" altLang="en-US" sz="2400">
                <a:ea typeface="SimSun" pitchFamily="2" charset="-122"/>
              </a:rPr>
              <a:t> </a:t>
            </a:r>
            <a:endParaRPr lang="en-US" altLang="en-US" sz="2400"/>
          </a:p>
        </p:txBody>
      </p:sp>
      <p:sp>
        <p:nvSpPr>
          <p:cNvPr id="265219" name="Text Box 5"/>
          <p:cNvSpPr txBox="1">
            <a:spLocks noChangeArrowheads="1"/>
          </p:cNvSpPr>
          <p:nvPr/>
        </p:nvSpPr>
        <p:spPr bwMode="auto">
          <a:xfrm>
            <a:off x="8426450" y="152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ea typeface="SimSun" pitchFamily="2" charset="-122"/>
              </a:rPr>
              <a:t>144</a:t>
            </a:r>
          </a:p>
        </p:txBody>
      </p:sp>
      <p:sp>
        <p:nvSpPr>
          <p:cNvPr id="265220" name="Rectangle 6"/>
          <p:cNvSpPr>
            <a:spLocks noChangeArrowheads="1"/>
          </p:cNvSpPr>
          <p:nvPr/>
        </p:nvSpPr>
        <p:spPr bwMode="auto">
          <a:xfrm>
            <a:off x="5867400" y="350838"/>
            <a:ext cx="216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zh-CN" altLang="en-US" sz="2800">
                <a:solidFill>
                  <a:schemeClr val="accent2"/>
                </a:solidFill>
              </a:rPr>
              <a:t>巴比</a:t>
            </a:r>
            <a:r>
              <a:rPr lang="zh-CN" altLang="en-US">
                <a:solidFill>
                  <a:schemeClr val="accent2"/>
                </a:solidFill>
              </a:rPr>
              <a:t>伦以我</a:t>
            </a:r>
            <a:r>
              <a:rPr lang="zh-CN" altLang="en-US" sz="2800">
                <a:solidFill>
                  <a:schemeClr val="accent2"/>
                </a:solidFill>
              </a:rPr>
              <a:t>们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  <a:ea typeface="SimSun" pitchFamily="2" charset="-122"/>
            </a:endParaRP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3657600" y="2819400"/>
            <a:ext cx="5187950" cy="28321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660066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Adapted from the Presentation by</a:t>
            </a:r>
          </a:p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Ong Sim Chuan</a:t>
            </a:r>
          </a:p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Rick Toh</a:t>
            </a:r>
          </a:p>
          <a:p>
            <a:pPr algn="ctr"/>
            <a:r>
              <a:rPr lang="en-US" altLang="en-US">
                <a:solidFill>
                  <a:schemeClr val="bg1"/>
                </a:solidFill>
                <a:ea typeface="SimSun" pitchFamily="2" charset="-122"/>
              </a:rPr>
              <a:t>Michael Yeong</a:t>
            </a:r>
          </a:p>
          <a:p>
            <a:pPr algn="ctr"/>
            <a:endParaRPr lang="en-US" altLang="en-US">
              <a:solidFill>
                <a:schemeClr val="bg1"/>
              </a:solidFill>
              <a:ea typeface="SimSun" pitchFamily="2" charset="-122"/>
            </a:endParaRPr>
          </a:p>
          <a:p>
            <a:pPr algn="ctr"/>
            <a:r>
              <a:rPr lang="en-US" altLang="en-US" sz="2000">
                <a:solidFill>
                  <a:schemeClr val="bg1"/>
                </a:solidFill>
                <a:ea typeface="SimSun" pitchFamily="2" charset="-122"/>
              </a:rPr>
              <a:t>29 September 2001</a:t>
            </a:r>
          </a:p>
          <a:p>
            <a:pPr algn="ctr"/>
            <a:endParaRPr lang="en-US" altLang="en-US" sz="2000">
              <a:solidFill>
                <a:schemeClr val="bg1"/>
              </a:solidFill>
              <a:ea typeface="SimSun" pitchFamily="2" charset="-122"/>
            </a:endParaRPr>
          </a:p>
          <a:p>
            <a:pPr algn="ctr"/>
            <a:r>
              <a:rPr lang="en-US" altLang="en-US" sz="2000">
                <a:solidFill>
                  <a:schemeClr val="bg1"/>
                </a:solidFill>
                <a:ea typeface="SimSun" pitchFamily="2" charset="-122"/>
              </a:rPr>
              <a:t>Translated by Melissa Woo (Oct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2" descr="Babylon Tit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524000" y="1524000"/>
            <a:ext cx="5562600" cy="42910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Come out of her, My people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And never go back again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For all her vulgar vanities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Have been heaped as high as heaven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nations drank her maddening wine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Now God remembered all her crimes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She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ll be paid back double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For all that she has done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pic>
        <p:nvPicPr>
          <p:cNvPr id="88072" name="BabylonS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8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" fill="hold"/>
                                        <p:tgtEl>
                                          <p:spTgt spid="88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72"/>
                  </p:tgtEl>
                </p:cond>
              </p:nextCondLst>
            </p:seq>
            <p:audio>
              <p:cMediaNode vol="90000" numSld="4">
                <p:cTn id="6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7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2" descr="Babylon Tit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1524000" y="1524000"/>
            <a:ext cx="5562600" cy="3195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fallen, fallen is the city of doom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queen of every dark desire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by famine, plague and fire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the City of Doom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90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0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0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0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2" descr="Babylon Tit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838200" y="1600200"/>
            <a:ext cx="7239000" cy="42910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Never will the sound of a song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Be heard in you again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Nor the voice of the bride and the bridegroom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Nor the echo of the worker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din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Your merchants were the world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great men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By consumption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 cult, your greed and sin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And you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ll become a spectacle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They weep and mourn and cry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4" descr="Babylon Tit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981200" y="914400"/>
            <a:ext cx="4572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u="sng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THE CITY OF DOOM</a:t>
            </a:r>
            <a:endParaRPr lang="en-US" altLang="en-US" b="0">
              <a:ea typeface="SimSun" pitchFamily="2" charset="-122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676400" y="1676400"/>
            <a:ext cx="5562600" cy="42910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Fallen, fallen, fallen is the city of doom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The queen of every dark desire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by famine, plague and fire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Babylon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Fallen is the City of Doom</a:t>
            </a:r>
          </a:p>
          <a:p>
            <a:pPr algn="ctr">
              <a:spcBef>
                <a:spcPct val="50000"/>
              </a:spcBef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- Michael Card-</a:t>
            </a:r>
          </a:p>
        </p:txBody>
      </p:sp>
      <p:pic>
        <p:nvPicPr>
          <p:cNvPr id="271364" name="Picture 11" descr="Hom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48388"/>
            <a:ext cx="6477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9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9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9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9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116173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1981200" y="5562600"/>
            <a:ext cx="1828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4495800" y="5105400"/>
            <a:ext cx="9144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0" y="3810000"/>
            <a:ext cx="56388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1066800" y="1676400"/>
            <a:ext cx="50292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485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64135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cs typeface="Arial" pitchFamily="34" charset="0"/>
              </a:rPr>
              <a:t>232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cs typeface="Arial" pitchFamily="34" charset="0"/>
              </a:rPr>
              <a:t>342</a:t>
            </a:r>
          </a:p>
        </p:txBody>
      </p:sp>
      <p:sp>
        <p:nvSpPr>
          <p:cNvPr id="342023" name="Rectangle 7"/>
          <p:cNvSpPr>
            <a:spLocks noChangeArrowheads="1"/>
          </p:cNvSpPr>
          <p:nvPr/>
        </p:nvSpPr>
        <p:spPr bwMode="auto">
          <a:xfrm>
            <a:off x="5410200" y="48006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586</a:t>
            </a:r>
          </a:p>
        </p:txBody>
      </p:sp>
      <p:sp>
        <p:nvSpPr>
          <p:cNvPr id="342024" name="Rectangle 8"/>
          <p:cNvSpPr>
            <a:spLocks noChangeArrowheads="1"/>
          </p:cNvSpPr>
          <p:nvPr/>
        </p:nvSpPr>
        <p:spPr bwMode="auto">
          <a:xfrm>
            <a:off x="1905000" y="5410200"/>
            <a:ext cx="20574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哈巴谷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25" name="Rectangle 9"/>
          <p:cNvSpPr>
            <a:spLocks noChangeArrowheads="1"/>
          </p:cNvSpPr>
          <p:nvPr/>
        </p:nvSpPr>
        <p:spPr bwMode="auto">
          <a:xfrm>
            <a:off x="4419600" y="4953000"/>
            <a:ext cx="12192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约珥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48489" name="WordArt 10" descr="Narrow vertical"/>
          <p:cNvSpPr>
            <a:spLocks noChangeArrowheads="1" noChangeShapeType="1" noTextEdit="1"/>
          </p:cNvSpPr>
          <p:nvPr/>
        </p:nvSpPr>
        <p:spPr bwMode="auto">
          <a:xfrm>
            <a:off x="1219200" y="0"/>
            <a:ext cx="6477000" cy="838200"/>
          </a:xfrm>
          <a:prstGeom prst="rect">
            <a:avLst/>
          </a:prstGeom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zh-CN" altLang="en-US" sz="3600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  <a:latin typeface="ＭＳ Ｐゴシック"/>
                <a:ea typeface="ＭＳ Ｐゴシック"/>
              </a:rPr>
              <a:t>耶路撒冷城的沦陷</a:t>
            </a:r>
            <a:endParaRPr lang="en-GB" sz="3600" kern="10"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35921" dir="2700000" algn="ctr" rotWithShape="0">
                  <a:srgbClr val="808080">
                    <a:alpha val="74997"/>
                  </a:srgbClr>
                </a:outerShdw>
              </a:effectLst>
              <a:latin typeface="ＭＳ Ｐゴシック"/>
              <a:ea typeface="ＭＳ Ｐゴシック"/>
            </a:endParaRP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2438400" y="1600200"/>
            <a:ext cx="2057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耶利米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28" name="Rectangle 12"/>
          <p:cNvSpPr>
            <a:spLocks noChangeArrowheads="1"/>
          </p:cNvSpPr>
          <p:nvPr/>
        </p:nvSpPr>
        <p:spPr bwMode="auto">
          <a:xfrm>
            <a:off x="5638800" y="5334000"/>
            <a:ext cx="25908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耶利米哀歌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4269" name="Rectangle 13"/>
          <p:cNvSpPr>
            <a:spLocks noChangeArrowheads="1"/>
          </p:cNvSpPr>
          <p:nvPr/>
        </p:nvSpPr>
        <p:spPr bwMode="auto">
          <a:xfrm>
            <a:off x="3200400" y="2438400"/>
            <a:ext cx="5181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270" name="Rectangle 14"/>
          <p:cNvSpPr>
            <a:spLocks noChangeArrowheads="1"/>
          </p:cNvSpPr>
          <p:nvPr/>
        </p:nvSpPr>
        <p:spPr bwMode="auto">
          <a:xfrm>
            <a:off x="4419600" y="3124200"/>
            <a:ext cx="2286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031" name="Rectangle 15"/>
          <p:cNvSpPr>
            <a:spLocks noChangeArrowheads="1"/>
          </p:cNvSpPr>
          <p:nvPr/>
        </p:nvSpPr>
        <p:spPr bwMode="auto">
          <a:xfrm>
            <a:off x="4876800" y="3048000"/>
            <a:ext cx="1524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以西结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32" name="Rectangle 16"/>
          <p:cNvSpPr>
            <a:spLocks noChangeArrowheads="1"/>
          </p:cNvSpPr>
          <p:nvPr/>
        </p:nvSpPr>
        <p:spPr bwMode="auto">
          <a:xfrm>
            <a:off x="4724400" y="2362200"/>
            <a:ext cx="15240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但以理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42033" name="Rectangle 17"/>
          <p:cNvSpPr>
            <a:spLocks noChangeArrowheads="1"/>
          </p:cNvSpPr>
          <p:nvPr/>
        </p:nvSpPr>
        <p:spPr bwMode="auto">
          <a:xfrm>
            <a:off x="3505200" y="30480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597</a:t>
            </a:r>
          </a:p>
        </p:txBody>
      </p:sp>
      <p:sp>
        <p:nvSpPr>
          <p:cNvPr id="342034" name="Rectangle 18"/>
          <p:cNvSpPr>
            <a:spLocks noChangeArrowheads="1"/>
          </p:cNvSpPr>
          <p:nvPr/>
        </p:nvSpPr>
        <p:spPr bwMode="auto">
          <a:xfrm>
            <a:off x="2286000" y="2438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605</a:t>
            </a:r>
          </a:p>
        </p:txBody>
      </p:sp>
      <p:sp>
        <p:nvSpPr>
          <p:cNvPr id="342035" name="Rectangle 19"/>
          <p:cNvSpPr>
            <a:spLocks noChangeArrowheads="1"/>
          </p:cNvSpPr>
          <p:nvPr/>
        </p:nvSpPr>
        <p:spPr bwMode="auto">
          <a:xfrm>
            <a:off x="152400" y="1676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627</a:t>
            </a:r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8382000" y="3810000"/>
            <a:ext cx="762000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8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2037" name="Rectangle 21"/>
          <p:cNvSpPr>
            <a:spLocks noChangeArrowheads="1"/>
          </p:cNvSpPr>
          <p:nvPr/>
        </p:nvSpPr>
        <p:spPr bwMode="auto">
          <a:xfrm>
            <a:off x="7924800" y="48006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3200" b="0">
                <a:solidFill>
                  <a:srgbClr val="FFFFFF"/>
                </a:solidFill>
                <a:cs typeface="Arial" pitchFamily="34" charset="0"/>
              </a:rPr>
              <a:t>538</a:t>
            </a:r>
          </a:p>
        </p:txBody>
      </p:sp>
      <p:sp>
        <p:nvSpPr>
          <p:cNvPr id="342038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3048000" y="3810000"/>
            <a:ext cx="2590800" cy="990600"/>
          </a:xfrm>
          <a:effectLst>
            <a:outerShdw blurRad="63500" dist="35921" dir="2700000" algn="ctr" rotWithShape="0">
              <a:schemeClr val="bg2"/>
            </a:outerShdw>
          </a:effectLst>
        </p:spPr>
        <p:txBody>
          <a:bodyPr/>
          <a:lstStyle/>
          <a:p>
            <a:pPr algn="r" eaLnBrk="1" hangingPunct="1"/>
            <a:r>
              <a:rPr kumimoji="1" lang="zh-CN" altLang="en-US" sz="3200">
                <a:ea typeface="SimSun" pitchFamily="2" charset="-122"/>
              </a:rPr>
              <a:t>耶路撒冷城的沦陷</a:t>
            </a:r>
            <a:endParaRPr kumimoji="1" lang="en-US" altLang="en-US" sz="3200"/>
          </a:p>
        </p:txBody>
      </p:sp>
      <p:sp>
        <p:nvSpPr>
          <p:cNvPr id="342039" name="Rectangle 23"/>
          <p:cNvSpPr>
            <a:spLocks noChangeArrowheads="1"/>
          </p:cNvSpPr>
          <p:nvPr/>
        </p:nvSpPr>
        <p:spPr bwMode="auto">
          <a:xfrm>
            <a:off x="0" y="838200"/>
            <a:ext cx="22860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3200" b="0">
                <a:solidFill>
                  <a:srgbClr val="FFFFFF"/>
                </a:solidFill>
                <a:cs typeface="Arial" pitchFamily="34" charset="0"/>
              </a:rPr>
              <a:t>主要日期</a:t>
            </a:r>
            <a:endParaRPr lang="en-US" altLang="en-US" sz="3200" b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2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2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2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3" grpId="0" autoUpdateAnimBg="0"/>
      <p:bldP spid="342024" grpId="0" autoUpdateAnimBg="0"/>
      <p:bldP spid="342025" grpId="0" autoUpdateAnimBg="0"/>
      <p:bldP spid="342027" grpId="0" autoUpdateAnimBg="0"/>
      <p:bldP spid="342028" grpId="0" autoUpdateAnimBg="0"/>
      <p:bldP spid="342031" grpId="0" autoUpdateAnimBg="0"/>
      <p:bldP spid="342032" grpId="0" autoUpdateAnimBg="0"/>
      <p:bldP spid="342033" grpId="0" autoUpdateAnimBg="0"/>
      <p:bldP spid="342034" grpId="0" autoUpdateAnimBg="0"/>
      <p:bldP spid="342035" grpId="0" autoUpdateAnimBg="0"/>
      <p:bldP spid="342037" grpId="0" autoUpdateAnimBg="0"/>
      <p:bldP spid="34203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9"/>
          <p:cNvSpPr>
            <a:spLocks noChangeArrowheads="1"/>
          </p:cNvSpPr>
          <p:nvPr/>
        </p:nvSpPr>
        <p:spPr bwMode="auto">
          <a:xfrm>
            <a:off x="0" y="5334000"/>
            <a:ext cx="86868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07" name="Text Box 10"/>
          <p:cNvSpPr txBox="1">
            <a:spLocks noChangeArrowheads="1"/>
          </p:cNvSpPr>
          <p:nvPr/>
        </p:nvSpPr>
        <p:spPr bwMode="auto">
          <a:xfrm>
            <a:off x="8382000" y="76200"/>
            <a:ext cx="698500" cy="830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232</a:t>
            </a:r>
          </a:p>
          <a:p>
            <a:pPr eaLnBrk="1" hangingPunct="1">
              <a:defRPr/>
            </a:pPr>
            <a:r>
              <a:rPr lang="en-US" sz="2400">
                <a:solidFill>
                  <a:srgbClr val="FFFFFF"/>
                </a:solidFill>
                <a:latin typeface="Arial" charset="0"/>
                <a:cs typeface="Arial" charset="0"/>
              </a:rPr>
              <a:t>342</a:t>
            </a: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7391400" y="3962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586</a:t>
            </a: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-76200" y="5257800"/>
            <a:ext cx="2057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耶利米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3" name="Rectangle 32"/>
          <p:cNvSpPr>
            <a:spLocks noChangeArrowheads="1"/>
          </p:cNvSpPr>
          <p:nvPr/>
        </p:nvSpPr>
        <p:spPr bwMode="auto">
          <a:xfrm>
            <a:off x="2438400" y="1524000"/>
            <a:ext cx="67056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4" name="Rectangle 33"/>
          <p:cNvSpPr>
            <a:spLocks noChangeArrowheads="1"/>
          </p:cNvSpPr>
          <p:nvPr/>
        </p:nvSpPr>
        <p:spPr bwMode="auto">
          <a:xfrm>
            <a:off x="4572000" y="2133600"/>
            <a:ext cx="4572000" cy="381000"/>
          </a:xfrm>
          <a:prstGeom prst="rect">
            <a:avLst/>
          </a:prstGeom>
          <a:solidFill>
            <a:srgbClr val="701A1F"/>
          </a:solidFill>
          <a:ln w="285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4648200" y="2057400"/>
            <a:ext cx="2946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以西结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2362200" y="1447800"/>
            <a:ext cx="1524000" cy="533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但以理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4267200" y="3962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597</a:t>
            </a: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1981200" y="19050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605</a:t>
            </a:r>
          </a:p>
        </p:txBody>
      </p:sp>
      <p:sp>
        <p:nvSpPr>
          <p:cNvPr id="29737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7162800" cy="990600"/>
          </a:xfrm>
          <a:solidFill>
            <a:srgbClr val="004200"/>
          </a:solidFill>
          <a:ln>
            <a:solidFill>
              <a:schemeClr val="tx2"/>
            </a:solidFill>
          </a:ln>
          <a:effectLst>
            <a:prstShdw prst="shdw17" dist="17961" dir="2700000">
              <a:schemeClr val="tx2">
                <a:gamma/>
                <a:shade val="60000"/>
                <a:invGamma/>
                <a:alpha val="74998"/>
              </a:schemeClr>
            </a:prstShdw>
          </a:effectLst>
        </p:spPr>
        <p:txBody>
          <a:bodyPr/>
          <a:lstStyle/>
          <a:p>
            <a:pPr eaLnBrk="1" hangingPunct="1"/>
            <a:r>
              <a:rPr kumimoji="1" lang="zh-CN" altLang="en-US" sz="3600" b="1">
                <a:latin typeface="Arial" pitchFamily="34" charset="0"/>
                <a:cs typeface="Arial" pitchFamily="34" charset="0"/>
              </a:rPr>
              <a:t>约西亚的儿子和先知</a:t>
            </a:r>
            <a:endParaRPr kumimoji="1" lang="en-US" alt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6317" name="Rectangle 44"/>
          <p:cNvSpPr>
            <a:spLocks noChangeArrowheads="1"/>
          </p:cNvSpPr>
          <p:nvPr/>
        </p:nvSpPr>
        <p:spPr bwMode="auto">
          <a:xfrm>
            <a:off x="0" y="2590800"/>
            <a:ext cx="8001000" cy="13716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en-US" altLang="en-US" sz="2000" b="0">
              <a:solidFill>
                <a:srgbClr val="EAEAE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18" name="Rectangle 45"/>
          <p:cNvSpPr>
            <a:spLocks noChangeArrowheads="1"/>
          </p:cNvSpPr>
          <p:nvPr/>
        </p:nvSpPr>
        <p:spPr bwMode="auto">
          <a:xfrm>
            <a:off x="990600" y="6172200"/>
            <a:ext cx="3581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短暂的傀儡王</a:t>
            </a:r>
            <a:endParaRPr lang="en-US" altLang="en-US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19" name="Rectangle 46"/>
          <p:cNvSpPr>
            <a:spLocks noChangeArrowheads="1"/>
          </p:cNvSpPr>
          <p:nvPr/>
        </p:nvSpPr>
        <p:spPr bwMode="auto">
          <a:xfrm>
            <a:off x="1295400" y="2590800"/>
            <a:ext cx="304800" cy="1371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 b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20" name="Rectangle 47"/>
          <p:cNvSpPr>
            <a:spLocks noChangeArrowheads="1"/>
          </p:cNvSpPr>
          <p:nvPr/>
        </p:nvSpPr>
        <p:spPr bwMode="auto">
          <a:xfrm>
            <a:off x="4572000" y="2590800"/>
            <a:ext cx="304800" cy="13716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 b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21" name="Rectangle 48"/>
          <p:cNvSpPr>
            <a:spLocks noChangeArrowheads="1"/>
          </p:cNvSpPr>
          <p:nvPr/>
        </p:nvSpPr>
        <p:spPr bwMode="auto">
          <a:xfrm>
            <a:off x="381000" y="6172200"/>
            <a:ext cx="609600" cy="4572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/>
            <a:endParaRPr lang="en-US" altLang="en-US" sz="2000" b="0">
              <a:solidFill>
                <a:srgbClr val="99CC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22" name="Rectangle 49"/>
          <p:cNvSpPr>
            <a:spLocks noChangeArrowheads="1"/>
          </p:cNvSpPr>
          <p:nvPr/>
        </p:nvSpPr>
        <p:spPr bwMode="auto">
          <a:xfrm>
            <a:off x="7924800" y="2743200"/>
            <a:ext cx="1066800" cy="99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kumimoji="1"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城市沉沦</a:t>
            </a:r>
            <a:endParaRPr kumimoji="1"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46" name="Rectangle 50"/>
          <p:cNvSpPr>
            <a:spLocks noChangeArrowheads="1"/>
          </p:cNvSpPr>
          <p:nvPr/>
        </p:nvSpPr>
        <p:spPr bwMode="auto">
          <a:xfrm>
            <a:off x="5638800" y="302895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西底家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47" name="Rectangle 51"/>
          <p:cNvSpPr>
            <a:spLocks noChangeArrowheads="1"/>
          </p:cNvSpPr>
          <p:nvPr/>
        </p:nvSpPr>
        <p:spPr bwMode="auto">
          <a:xfrm>
            <a:off x="914400" y="39624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609</a:t>
            </a: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 rot="-5400000">
            <a:off x="3581400" y="3086100"/>
            <a:ext cx="21336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0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Jehoiachin</a:t>
            </a: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2057400" y="3028950"/>
            <a:ext cx="2133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约雅敬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-228600" y="302895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约西亚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4572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(3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个月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	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38100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(3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个月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21717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(11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年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5638800" y="4343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</a:pPr>
            <a:r>
              <a:rPr lang="en-US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(11</a:t>
            </a:r>
            <a:r>
              <a:rPr lang="zh-CN" altLang="en-US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年</a:t>
            </a:r>
            <a:r>
              <a:rPr lang="en-US" altLang="ja-JP" sz="2800" b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6332" name="Rectangle 64"/>
          <p:cNvSpPr>
            <a:spLocks noChangeArrowheads="1"/>
          </p:cNvSpPr>
          <p:nvPr/>
        </p:nvSpPr>
        <p:spPr bwMode="auto">
          <a:xfrm>
            <a:off x="-152400" y="56388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sz="2800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627</a:t>
            </a: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 rot="-5400000">
            <a:off x="533400" y="3009900"/>
            <a:ext cx="18288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rgbClr val="99CCFF"/>
              </a:buClr>
              <a:buSzPct val="110000"/>
              <a:defRPr/>
            </a:pPr>
            <a:r>
              <a:rPr lang="en-US" b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Jehoahaz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9" grpId="0" autoUpdateAnimBg="0"/>
      <p:bldP spid="29721" grpId="0" autoUpdateAnimBg="0"/>
      <p:bldP spid="29724" grpId="0" autoUpdateAnimBg="0"/>
      <p:bldP spid="29723" grpId="0" autoUpdateAnimBg="0"/>
      <p:bldP spid="29730" grpId="0" autoUpdateAnimBg="0"/>
      <p:bldP spid="29731" grpId="0" autoUpdateAnimBg="0"/>
      <p:bldP spid="29746" grpId="0" autoUpdateAnimBg="0"/>
      <p:bldP spid="29747" grpId="0" autoUpdateAnimBg="0"/>
      <p:bldP spid="29752" grpId="0" autoUpdateAnimBg="0"/>
      <p:bldP spid="29753" grpId="0" autoUpdateAnimBg="0"/>
      <p:bldP spid="29755" grpId="0" autoUpdateAnimBg="0"/>
      <p:bldP spid="29756" grpId="0" autoUpdateAnimBg="0"/>
      <p:bldP spid="29757" grpId="0" autoUpdateAnimBg="0"/>
      <p:bldP spid="29758" grpId="0" autoUpdateAnimBg="0"/>
      <p:bldP spid="29759" grpId="0" autoUpdateAnimBg="0"/>
      <p:bldP spid="29754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"/>
      </a:majorFont>
      <a:minorFont>
        <a:latin typeface="Helvetic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Shimmer">
  <a:themeElements>
    <a:clrScheme name="1_Shimmer 1">
      <a:dk1>
        <a:srgbClr val="808080"/>
      </a:dk1>
      <a:lt1>
        <a:srgbClr val="FFFFFF"/>
      </a:lt1>
      <a:dk2>
        <a:srgbClr val="0A0E5B"/>
      </a:dk2>
      <a:lt2>
        <a:srgbClr val="4460EE"/>
      </a:lt2>
      <a:accent1>
        <a:srgbClr val="1822CD"/>
      </a:accent1>
      <a:accent2>
        <a:srgbClr val="5DBACA"/>
      </a:accent2>
      <a:accent3>
        <a:srgbClr val="AAAAB5"/>
      </a:accent3>
      <a:accent4>
        <a:srgbClr val="DADADA"/>
      </a:accent4>
      <a:accent5>
        <a:srgbClr val="ABABE3"/>
      </a:accent5>
      <a:accent6>
        <a:srgbClr val="53A8B7"/>
      </a:accent6>
      <a:hlink>
        <a:srgbClr val="F63F1B"/>
      </a:hlink>
      <a:folHlink>
        <a:srgbClr val="FFBF56"/>
      </a:folHlink>
    </a:clrScheme>
    <a:fontScheme name="1_Shimmer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himmer 1">
        <a:dk1>
          <a:srgbClr val="808080"/>
        </a:dk1>
        <a:lt1>
          <a:srgbClr val="FFFFFF"/>
        </a:lt1>
        <a:dk2>
          <a:srgbClr val="0A0E5B"/>
        </a:dk2>
        <a:lt2>
          <a:srgbClr val="4460EE"/>
        </a:lt2>
        <a:accent1>
          <a:srgbClr val="1822CD"/>
        </a:accent1>
        <a:accent2>
          <a:srgbClr val="5DBACA"/>
        </a:accent2>
        <a:accent3>
          <a:srgbClr val="AAAAB5"/>
        </a:accent3>
        <a:accent4>
          <a:srgbClr val="DADADA"/>
        </a:accent4>
        <a:accent5>
          <a:srgbClr val="ABABE3"/>
        </a:accent5>
        <a:accent6>
          <a:srgbClr val="53A8B7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2">
        <a:dk1>
          <a:srgbClr val="808080"/>
        </a:dk1>
        <a:lt1>
          <a:srgbClr val="FFFFFF"/>
        </a:lt1>
        <a:dk2>
          <a:srgbClr val="810A08"/>
        </a:dk2>
        <a:lt2>
          <a:srgbClr val="F9AAAC"/>
        </a:lt2>
        <a:accent1>
          <a:srgbClr val="EF1F1D"/>
        </a:accent1>
        <a:accent2>
          <a:srgbClr val="F87B57"/>
        </a:accent2>
        <a:accent3>
          <a:srgbClr val="C1AAAA"/>
        </a:accent3>
        <a:accent4>
          <a:srgbClr val="DADADA"/>
        </a:accent4>
        <a:accent5>
          <a:srgbClr val="F6ABAB"/>
        </a:accent5>
        <a:accent6>
          <a:srgbClr val="E16F4E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3">
        <a:dk1>
          <a:srgbClr val="808080"/>
        </a:dk1>
        <a:lt1>
          <a:srgbClr val="FFFFFF"/>
        </a:lt1>
        <a:dk2>
          <a:srgbClr val="133A0D"/>
        </a:dk2>
        <a:lt2>
          <a:srgbClr val="BAD41A"/>
        </a:lt2>
        <a:accent1>
          <a:srgbClr val="5DA31E"/>
        </a:accent1>
        <a:accent2>
          <a:srgbClr val="BAD41A"/>
        </a:accent2>
        <a:accent3>
          <a:srgbClr val="AAAEAA"/>
        </a:accent3>
        <a:accent4>
          <a:srgbClr val="DADADA"/>
        </a:accent4>
        <a:accent5>
          <a:srgbClr val="B6CEAB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4">
        <a:dk1>
          <a:srgbClr val="808080"/>
        </a:dk1>
        <a:lt1>
          <a:srgbClr val="FFFFFF"/>
        </a:lt1>
        <a:dk2>
          <a:srgbClr val="555555"/>
        </a:dk2>
        <a:lt2>
          <a:srgbClr val="CCCCCC"/>
        </a:lt2>
        <a:accent1>
          <a:srgbClr val="AAAAAA"/>
        </a:accent1>
        <a:accent2>
          <a:srgbClr val="EEEEEE"/>
        </a:accent2>
        <a:accent3>
          <a:srgbClr val="B4B4B4"/>
        </a:accent3>
        <a:accent4>
          <a:srgbClr val="DADADA"/>
        </a:accent4>
        <a:accent5>
          <a:srgbClr val="D2D2D2"/>
        </a:accent5>
        <a:accent6>
          <a:srgbClr val="D8D8D8"/>
        </a:accent6>
        <a:hlink>
          <a:srgbClr val="CCCCCC"/>
        </a:hlink>
        <a:folHlink>
          <a:srgbClr val="CC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5">
        <a:dk1>
          <a:srgbClr val="808080"/>
        </a:dk1>
        <a:lt1>
          <a:srgbClr val="FFFFFF"/>
        </a:lt1>
        <a:dk2>
          <a:srgbClr val="370C5A"/>
        </a:dk2>
        <a:lt2>
          <a:srgbClr val="BAD41A"/>
        </a:lt2>
        <a:accent1>
          <a:srgbClr val="6C18B0"/>
        </a:accent1>
        <a:accent2>
          <a:srgbClr val="BAD41A"/>
        </a:accent2>
        <a:accent3>
          <a:srgbClr val="AEAAB5"/>
        </a:accent3>
        <a:accent4>
          <a:srgbClr val="DADADA"/>
        </a:accent4>
        <a:accent5>
          <a:srgbClr val="BAABD4"/>
        </a:accent5>
        <a:accent6>
          <a:srgbClr val="A8C016"/>
        </a:accent6>
        <a:hlink>
          <a:srgbClr val="F63F1B"/>
        </a:hlink>
        <a:folHlink>
          <a:srgbClr val="FFBF5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3521</TotalTime>
  <Words>4603</Words>
  <Application>Microsoft Macintosh PowerPoint</Application>
  <PresentationFormat>On-screen Show (4:3)</PresentationFormat>
  <Paragraphs>808</Paragraphs>
  <Slides>78</Slides>
  <Notes>56</Notes>
  <HiddenSlides>9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78</vt:i4>
      </vt:variant>
    </vt:vector>
  </HeadingPairs>
  <TitlesOfParts>
    <vt:vector size="108" baseType="lpstr">
      <vt:lpstr>MS PGothic</vt:lpstr>
      <vt:lpstr>MS PGothic</vt:lpstr>
      <vt:lpstr>SimSun</vt:lpstr>
      <vt:lpstr>Arial</vt:lpstr>
      <vt:lpstr>Arial Black</vt:lpstr>
      <vt:lpstr>Book Antiqua</vt:lpstr>
      <vt:lpstr>Comic Sans MS</vt:lpstr>
      <vt:lpstr>Garamond</vt:lpstr>
      <vt:lpstr>Geneva</vt:lpstr>
      <vt:lpstr>Helvetica</vt:lpstr>
      <vt:lpstr>Impact</vt:lpstr>
      <vt:lpstr>Kristen ITC</vt:lpstr>
      <vt:lpstr>Tahoma</vt:lpstr>
      <vt:lpstr>Times</vt:lpstr>
      <vt:lpstr>Times New Roman</vt:lpstr>
      <vt:lpstr>Times-Roman</vt:lpstr>
      <vt:lpstr>Wingdings</vt:lpstr>
      <vt:lpstr>Default Design</vt:lpstr>
      <vt:lpstr>1_Default Design</vt:lpstr>
      <vt:lpstr>3_Default Design</vt:lpstr>
      <vt:lpstr>6_Default Design</vt:lpstr>
      <vt:lpstr>2_Default Design</vt:lpstr>
      <vt:lpstr>4_Default Design</vt:lpstr>
      <vt:lpstr>5_Default Design</vt:lpstr>
      <vt:lpstr>2_Shimmer</vt:lpstr>
      <vt:lpstr>Radar</vt:lpstr>
      <vt:lpstr>3_Radar</vt:lpstr>
      <vt:lpstr>Bar Code</vt:lpstr>
      <vt:lpstr>21_Default Design</vt:lpstr>
      <vt:lpstr>1_Azure</vt:lpstr>
      <vt:lpstr>PowerPoint Presentation</vt:lpstr>
      <vt:lpstr>PowerPoint Presentation</vt:lpstr>
      <vt:lpstr>PowerPoint Presentation</vt:lpstr>
      <vt:lpstr>创世记10:8-10; 11:9;  获大书17:1-6 它怎么开始? 什么激发这个起点? 它从其建立? 它结果表示的是什么?</vt:lpstr>
      <vt:lpstr>PowerPoint Presentation</vt:lpstr>
      <vt:lpstr>PowerPoint Presentation</vt:lpstr>
      <vt:lpstr>PowerPoint Presentation</vt:lpstr>
      <vt:lpstr>耶路撒冷城的沦陷</vt:lpstr>
      <vt:lpstr>约西亚的儿子和先知</vt:lpstr>
      <vt:lpstr>Two 70-Year Exiles</vt:lpstr>
      <vt:lpstr>1986年的巴比伦拼花</vt:lpstr>
      <vt:lpstr>家族的罪恶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天主教会重复巴比伦的误区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从埃及寺庙 的方尖碑重点 在 St. 彼得 广场 (The Egyptian Obelisk at St. Peter’s Square)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威胁</vt:lpstr>
      <vt:lpstr>PowerPoint Presentation</vt:lpstr>
      <vt:lpstr>PowerPoint Presentation</vt:lpstr>
      <vt:lpstr>巴比伦统治巴勒斯坦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自制神像是一文不值的</vt:lpstr>
      <vt:lpstr>Idolatry Today</vt:lpstr>
      <vt:lpstr>PowerPoint Presentation</vt:lpstr>
      <vt:lpstr>PowerPoint Presentation</vt:lpstr>
      <vt:lpstr>伯沙撒王  谦卑</vt:lpstr>
      <vt:lpstr>PowerPoint Presentation</vt:lpstr>
      <vt:lpstr>PowerPoint Presentation</vt:lpstr>
      <vt:lpstr>PowerPoint Presentation</vt:lpstr>
      <vt:lpstr>PowerPoint Presentation</vt:lpstr>
      <vt:lpstr>我们从巴比伦会可能学什么?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旧约全书背景链接地址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Michael Yeong</dc:creator>
  <cp:lastModifiedBy>Rick Griffith</cp:lastModifiedBy>
  <cp:revision>253</cp:revision>
  <dcterms:created xsi:type="dcterms:W3CDTF">2001-09-26T10:54:33Z</dcterms:created>
  <dcterms:modified xsi:type="dcterms:W3CDTF">2019-11-17T04:25:00Z</dcterms:modified>
</cp:coreProperties>
</file>