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5" r:id="rId3"/>
    <p:sldMasterId id="2147483704" r:id="rId4"/>
    <p:sldMasterId id="2147483768" r:id="rId5"/>
    <p:sldMasterId id="2147483780" r:id="rId6"/>
    <p:sldMasterId id="2147483782" r:id="rId7"/>
    <p:sldMasterId id="2147483795" r:id="rId8"/>
    <p:sldMasterId id="2147483807" r:id="rId9"/>
    <p:sldMasterId id="2147483819" r:id="rId10"/>
    <p:sldMasterId id="2147483831" r:id="rId11"/>
    <p:sldMasterId id="2147484390" r:id="rId12"/>
    <p:sldMasterId id="2147484402" r:id="rId13"/>
    <p:sldMasterId id="2147484418" r:id="rId14"/>
  </p:sldMasterIdLst>
  <p:notesMasterIdLst>
    <p:notesMasterId r:id="rId117"/>
  </p:notesMasterIdLst>
  <p:handoutMasterIdLst>
    <p:handoutMasterId r:id="rId118"/>
  </p:handoutMasterIdLst>
  <p:sldIdLst>
    <p:sldId id="353" r:id="rId15"/>
    <p:sldId id="345" r:id="rId16"/>
    <p:sldId id="990" r:id="rId17"/>
    <p:sldId id="991" r:id="rId18"/>
    <p:sldId id="992" r:id="rId19"/>
    <p:sldId id="993" r:id="rId20"/>
    <p:sldId id="260" r:id="rId21"/>
    <p:sldId id="853" r:id="rId22"/>
    <p:sldId id="262" r:id="rId23"/>
    <p:sldId id="854" r:id="rId24"/>
    <p:sldId id="264" r:id="rId25"/>
    <p:sldId id="855" r:id="rId26"/>
    <p:sldId id="856" r:id="rId27"/>
    <p:sldId id="857" r:id="rId28"/>
    <p:sldId id="858" r:id="rId29"/>
    <p:sldId id="859" r:id="rId30"/>
    <p:sldId id="282" r:id="rId31"/>
    <p:sldId id="333" r:id="rId32"/>
    <p:sldId id="261" r:id="rId33"/>
    <p:sldId id="259" r:id="rId34"/>
    <p:sldId id="306" r:id="rId35"/>
    <p:sldId id="360" r:id="rId36"/>
    <p:sldId id="361" r:id="rId37"/>
    <p:sldId id="362" r:id="rId38"/>
    <p:sldId id="359" r:id="rId39"/>
    <p:sldId id="358" r:id="rId40"/>
    <p:sldId id="258" r:id="rId41"/>
    <p:sldId id="263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994" r:id="rId52"/>
    <p:sldId id="322" r:id="rId53"/>
    <p:sldId id="283" r:id="rId54"/>
    <p:sldId id="284" r:id="rId55"/>
    <p:sldId id="285" r:id="rId56"/>
    <p:sldId id="286" r:id="rId57"/>
    <p:sldId id="287" r:id="rId58"/>
    <p:sldId id="288" r:id="rId59"/>
    <p:sldId id="324" r:id="rId60"/>
    <p:sldId id="363" r:id="rId61"/>
    <p:sldId id="325" r:id="rId62"/>
    <p:sldId id="329" r:id="rId63"/>
    <p:sldId id="339" r:id="rId64"/>
    <p:sldId id="326" r:id="rId65"/>
    <p:sldId id="335" r:id="rId66"/>
    <p:sldId id="336" r:id="rId67"/>
    <p:sldId id="331" r:id="rId68"/>
    <p:sldId id="300" r:id="rId69"/>
    <p:sldId id="301" r:id="rId70"/>
    <p:sldId id="302" r:id="rId71"/>
    <p:sldId id="303" r:id="rId72"/>
    <p:sldId id="304" r:id="rId73"/>
    <p:sldId id="305" r:id="rId74"/>
    <p:sldId id="266" r:id="rId75"/>
    <p:sldId id="267" r:id="rId76"/>
    <p:sldId id="376" r:id="rId77"/>
    <p:sldId id="379" r:id="rId78"/>
    <p:sldId id="378" r:id="rId79"/>
    <p:sldId id="377" r:id="rId80"/>
    <p:sldId id="375" r:id="rId81"/>
    <p:sldId id="269" r:id="rId82"/>
    <p:sldId id="352" r:id="rId83"/>
    <p:sldId id="270" r:id="rId84"/>
    <p:sldId id="271" r:id="rId85"/>
    <p:sldId id="368" r:id="rId86"/>
    <p:sldId id="272" r:id="rId87"/>
    <p:sldId id="273" r:id="rId88"/>
    <p:sldId id="274" r:id="rId89"/>
    <p:sldId id="278" r:id="rId90"/>
    <p:sldId id="275" r:id="rId91"/>
    <p:sldId id="276" r:id="rId92"/>
    <p:sldId id="279" r:id="rId93"/>
    <p:sldId id="280" r:id="rId94"/>
    <p:sldId id="365" r:id="rId95"/>
    <p:sldId id="373" r:id="rId96"/>
    <p:sldId id="372" r:id="rId97"/>
    <p:sldId id="371" r:id="rId98"/>
    <p:sldId id="370" r:id="rId99"/>
    <p:sldId id="369" r:id="rId100"/>
    <p:sldId id="341" r:id="rId101"/>
    <p:sldId id="342" r:id="rId102"/>
    <p:sldId id="308" r:id="rId103"/>
    <p:sldId id="354" r:id="rId104"/>
    <p:sldId id="355" r:id="rId105"/>
    <p:sldId id="356" r:id="rId106"/>
    <p:sldId id="357" r:id="rId107"/>
    <p:sldId id="323" r:id="rId108"/>
    <p:sldId id="340" r:id="rId109"/>
    <p:sldId id="337" r:id="rId110"/>
    <p:sldId id="338" r:id="rId111"/>
    <p:sldId id="309" r:id="rId112"/>
    <p:sldId id="310" r:id="rId113"/>
    <p:sldId id="311" r:id="rId114"/>
    <p:sldId id="281" r:id="rId115"/>
    <p:sldId id="367" r:id="rId1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0000"/>
    <a:srgbClr val="008000"/>
    <a:srgbClr val="CC3399"/>
    <a:srgbClr val="660066"/>
    <a:srgbClr val="CCFFFF"/>
    <a:srgbClr val="FFFFFF"/>
    <a:srgbClr val="99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929"/>
    <p:restoredTop sz="94639"/>
  </p:normalViewPr>
  <p:slideViewPr>
    <p:cSldViewPr>
      <p:cViewPr varScale="1">
        <p:scale>
          <a:sx n="79" d="100"/>
          <a:sy n="79" d="100"/>
        </p:scale>
        <p:origin x="200" y="1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presProps" Target="presProps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1C14693-B9DA-40F9-82D8-DA06FBEF0C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91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53BBD18-72B0-4EF9-B5E6-5AF9290C6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21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56E370B-1B0D-47E3-A975-50B32B8A3CD1}" type="slidenum">
              <a:rPr lang="en-US" altLang="en-US" sz="1200" b="0">
                <a:solidFill>
                  <a:srgbClr val="000000"/>
                </a:solidFill>
              </a:rPr>
              <a:pPr/>
              <a:t>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551BA60D-54C3-3F45-8360-12B5801F29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F14E5761-CD54-3349-9C5E-3778FB9A09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495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322863AD-12D0-A449-B9A6-522FBCE699D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6BF2B60-8A63-8D49-B1AE-B54CF99B37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680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7BBF354F-269A-1C4C-9C64-6DC6B56767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CCEEBB95-C9A5-A040-9853-D5C36ADE161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72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60203437-6B7A-CF41-941C-B55C99F21B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6BB7781E-A7DC-2D4C-A296-D17AB154084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926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B218E07A-751F-444F-9022-002B4CA44A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DEB5F513-7A0C-1846-B7D6-A7FCEF1CBC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2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61BA6FE-36D3-4240-B1ED-0B0D5FD7BD88}" type="slidenum">
              <a:rPr lang="en-US" altLang="en-US" sz="1200" b="0"/>
              <a:pPr/>
              <a:t>17</a:t>
            </a:fld>
            <a:endParaRPr lang="en-US" altLang="en-US" sz="1200" b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1AC1569-5F6A-403D-9734-566D97E13F35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3CD3534-73EE-4DEA-90F0-333245D3E347}" type="slidenum">
              <a:rPr lang="en-US" altLang="en-US" sz="1200" b="0"/>
              <a:pPr/>
              <a:t>19</a:t>
            </a:fld>
            <a:endParaRPr lang="en-US" altLang="en-US" sz="1200" b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FA0F17F-4FC7-4100-B05D-0ACAD6F51A0E}" type="slidenum">
              <a:rPr lang="en-US" altLang="en-US" sz="1200" b="0"/>
              <a:pPr/>
              <a:t>20</a:t>
            </a:fld>
            <a:endParaRPr lang="en-US" altLang="en-US" sz="1200" b="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4BCFC4F-D48F-4D30-8130-0DABF3F6AF04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51BB7F87-BE2F-1B4D-859B-2ABD443830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60BBA90E-56A8-8745-A289-F6FA348B5F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84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04C61390-4BE9-44A7-95F9-811DECD02A56}" type="slidenum">
              <a:rPr lang="en-US" altLang="en-US"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22</a:t>
            </a:fld>
            <a:endParaRPr lang="en-US" altLang="en-US" sz="12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DFE8DD7-4964-44AA-B413-4A739F48EE99}" type="slidenum">
              <a:rPr lang="en-US" altLang="en-US" sz="1200" b="0">
                <a:solidFill>
                  <a:srgbClr val="000000"/>
                </a:solidFill>
                <a:latin typeface="Times" charset="0"/>
                <a:cs typeface="Arial" pitchFamily="34" charset="0"/>
              </a:rPr>
              <a:pPr eaLnBrk="1" hangingPunct="1"/>
              <a:t>23</a:t>
            </a:fld>
            <a:endParaRPr lang="en-US" altLang="en-US" sz="1200" b="0">
              <a:solidFill>
                <a:srgbClr val="000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1B508F0B-71E4-478E-8E4E-E925F94B0E23}" type="slidenum">
              <a:rPr lang="en-US" altLang="en-US"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24</a:t>
            </a:fld>
            <a:endParaRPr lang="en-US" altLang="en-US" sz="12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4F21A4A-46B1-41ED-8EE9-DB00FC2AF2DB}" type="slidenum">
              <a:rPr lang="en-US" altLang="en-US" sz="1200" b="0">
                <a:solidFill>
                  <a:srgbClr val="000000"/>
                </a:solidFill>
                <a:latin typeface="Comic Sans MS" pitchFamily="66" charset="0"/>
              </a:rPr>
              <a:pPr/>
              <a:t>25</a:t>
            </a:fld>
            <a:endParaRPr lang="en-US" altLang="en-US" sz="12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25A0A278-E609-4FC5-BCB5-BDF0C010D515}" type="slidenum">
              <a:rPr lang="en-US" altLang="en-US"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26</a:t>
            </a:fld>
            <a:endParaRPr lang="en-US" altLang="en-US" sz="12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fld id="{6A702FB1-9797-430D-AA21-27AE87071C1D}" type="slidenum">
              <a:rPr lang="en-US" altLang="en-US" sz="1200" b="0">
                <a:solidFill>
                  <a:srgbClr val="000000"/>
                </a:solidFill>
                <a:latin typeface="Times" charset="0"/>
                <a:cs typeface="Arial" pitchFamily="34" charset="0"/>
              </a:rPr>
              <a:pPr algn="r"/>
              <a:t>26</a:t>
            </a:fld>
            <a:endParaRPr lang="en-US" altLang="en-US" sz="1200" b="0">
              <a:solidFill>
                <a:srgbClr val="000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02EABC6-9C35-442D-94D3-6DE401C3ED7E}" type="slidenum">
              <a:rPr lang="en-US" altLang="en-US" sz="1200" b="0"/>
              <a:pPr/>
              <a:t>27</a:t>
            </a:fld>
            <a:endParaRPr lang="en-US" altLang="en-US" sz="1200" b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1FCC07C-7C9B-43DB-9826-2F608794D250}" type="slidenum">
              <a:rPr lang="en-US" altLang="en-US" sz="1200" b="0"/>
              <a:pPr/>
              <a:t>28</a:t>
            </a:fld>
            <a:endParaRPr lang="en-US" altLang="en-US" sz="1200" b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431E6B9-CE8B-4F86-AE46-695604FE129C}" type="slidenum">
              <a:rPr lang="en-US" altLang="en-US" sz="1200" b="0"/>
              <a:pPr/>
              <a:t>29</a:t>
            </a:fld>
            <a:endParaRPr lang="en-US" altLang="en-US" sz="1200" b="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F508440-56F3-4174-8AE0-678D46D9FE3D}" type="slidenum">
              <a:rPr lang="en-US" altLang="en-US" sz="1200" b="0"/>
              <a:pPr/>
              <a:t>30</a:t>
            </a:fld>
            <a:endParaRPr lang="en-US" altLang="en-US" sz="1200" b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0E0FAF2-3235-4EF3-9AD9-D9A3AAE7B4C1}" type="slidenum">
              <a:rPr lang="en-US" altLang="en-US" sz="1200" b="0"/>
              <a:pPr/>
              <a:t>31</a:t>
            </a:fld>
            <a:endParaRPr lang="en-US" altLang="en-US" sz="1200" b="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B1CB0C58-694D-AA49-BD9D-E8D95FA1D2A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3DBB0DE4-A957-6540-AE8C-7BD32196B6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8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AC90C4D-626B-44A4-A0EC-730C9977B867}" type="slidenum">
              <a:rPr lang="en-US" altLang="en-US" sz="1200" b="0"/>
              <a:pPr/>
              <a:t>32</a:t>
            </a:fld>
            <a:endParaRPr lang="en-US" altLang="en-US" sz="1200" b="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7F96A2-F4A9-45D8-93F8-EE6F3B311C16}" type="slidenum">
              <a:rPr lang="en-US" altLang="en-US" sz="1200" b="0"/>
              <a:pPr/>
              <a:t>33</a:t>
            </a:fld>
            <a:endParaRPr lang="en-US" altLang="en-US" sz="1200" b="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B7D644F-C62B-4F60-80B7-49C89434FE59}" type="slidenum">
              <a:rPr lang="en-US" altLang="en-US" sz="1200" b="0"/>
              <a:pPr/>
              <a:t>34</a:t>
            </a:fld>
            <a:endParaRPr lang="en-US" altLang="en-US" sz="1200" b="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4772291-B63A-43A4-9D27-46C81732C739}" type="slidenum">
              <a:rPr lang="en-US" altLang="en-US" sz="1200" b="0"/>
              <a:pPr/>
              <a:t>35</a:t>
            </a:fld>
            <a:endParaRPr lang="en-US" altLang="en-US" sz="1200" b="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453ADD2-9376-4FF5-9706-8B80CBE96C94}" type="slidenum">
              <a:rPr lang="en-US" altLang="en-US" sz="1200" b="0"/>
              <a:pPr/>
              <a:t>36</a:t>
            </a:fld>
            <a:endParaRPr lang="en-US" altLang="en-US" sz="1200" b="0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8F40173-5B4A-49FC-9855-214B25BCB971}" type="slidenum">
              <a:rPr lang="en-US" altLang="en-US" sz="1200" b="0"/>
              <a:pPr/>
              <a:t>37</a:t>
            </a:fld>
            <a:endParaRPr lang="en-US" altLang="en-US" sz="1200" b="0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E029F-CA2E-DAA4-33C0-31F0F276E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EFF67426-2A73-88C8-085B-D0ADCC72A8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C0472F5-DA93-4077-96B3-E51A37258B05}" type="slidenum">
              <a:rPr lang="en-US" altLang="en-US" sz="1200" b="0"/>
              <a:pPr/>
              <a:t>38</a:t>
            </a:fld>
            <a:endParaRPr lang="en-US" altLang="en-US" sz="1200" b="0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A6855FA9-DD6E-57CF-03C7-0A81C4A72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4D7E61D-7D2E-B58A-C4C9-AA91DDC39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7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C0472F5-DA93-4077-96B3-E51A37258B05}" type="slidenum">
              <a:rPr lang="en-US" altLang="en-US" sz="1200" b="0"/>
              <a:pPr/>
              <a:t>39</a:t>
            </a:fld>
            <a:endParaRPr lang="en-US" altLang="en-US" sz="1200" b="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CAE4E8B-1157-483F-A5D6-314F24246752}" type="slidenum">
              <a:rPr lang="en-US" altLang="en-US" sz="1200" b="0"/>
              <a:pPr/>
              <a:t>40</a:t>
            </a:fld>
            <a:endParaRPr lang="en-US" altLang="en-US" sz="1200" b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62000"/>
            <a:ext cx="4572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AC5AD95-5E98-40A6-8208-48E4A1C87F44}" type="slidenum">
              <a:rPr lang="en-US" altLang="en-US" sz="1200" b="0"/>
              <a:pPr/>
              <a:t>41</a:t>
            </a:fld>
            <a:endParaRPr lang="en-US" altLang="en-US" sz="1200" b="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6FEA4908-306D-E14F-A0AB-E0F1E5EFB5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4E94BDA6-4892-0A4F-A730-62BB2DF817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949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71C4857-28B2-41C2-865E-A10C7BF29D07}" type="slidenum">
              <a:rPr lang="en-US" altLang="en-US" sz="1200" b="0"/>
              <a:pPr/>
              <a:t>42</a:t>
            </a:fld>
            <a:endParaRPr lang="en-US" altLang="en-US" sz="1200" b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181F696-A212-4D52-8F3A-E018E614B961}" type="slidenum">
              <a:rPr lang="en-US" altLang="en-US" sz="1200" b="0"/>
              <a:pPr/>
              <a:t>43</a:t>
            </a:fld>
            <a:endParaRPr lang="en-US" altLang="en-US" sz="1200" b="0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B7B80B1-B656-41EE-A787-087486D95F2D}" type="slidenum">
              <a:rPr lang="en-US" altLang="en-US" sz="1200" b="0"/>
              <a:pPr/>
              <a:t>44</a:t>
            </a:fld>
            <a:endParaRPr lang="en-US" altLang="en-US" sz="1200" b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D95C690-6D3A-4BC5-9791-C02DB5103CF5}" type="slidenum">
              <a:rPr lang="en-US" altLang="en-US" sz="1200" b="0"/>
              <a:pPr/>
              <a:t>45</a:t>
            </a:fld>
            <a:endParaRPr lang="en-US" altLang="en-US" sz="1200" b="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9E5B59D-789B-4DA8-B6DD-636B596C4A31}" type="slidenum">
              <a:rPr lang="en-US" altLang="en-US" sz="1200" b="0"/>
              <a:pPr/>
              <a:t>46</a:t>
            </a:fld>
            <a:endParaRPr lang="en-US" altLang="en-US" sz="1200" b="0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100EE90-5020-475B-8636-FA42DFDC6F7D}" type="slidenum">
              <a:rPr lang="en-US" altLang="en-US" sz="1200" b="0">
                <a:solidFill>
                  <a:srgbClr val="000000"/>
                </a:solidFill>
              </a:rPr>
              <a:pPr/>
              <a:t>47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E6DC87C-F630-45AF-93C0-0FA5CE864299}" type="slidenum">
              <a:rPr lang="en-US" altLang="en-US" sz="1200" b="0"/>
              <a:pPr/>
              <a:t>48</a:t>
            </a:fld>
            <a:endParaRPr lang="en-US" altLang="en-US" sz="1200" b="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6E74F48-3411-4F37-A46E-EC530C2334CC}" type="slidenum">
              <a:rPr lang="en-US" altLang="en-US" sz="1200" b="0"/>
              <a:pPr/>
              <a:t>49</a:t>
            </a:fld>
            <a:endParaRPr lang="en-US" altLang="en-US" sz="1200" b="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C8277B-EECA-4291-A16C-797960F3F6D3}" type="slidenum">
              <a:rPr lang="en-US" altLang="en-US" sz="1200" b="0"/>
              <a:pPr/>
              <a:t>50</a:t>
            </a:fld>
            <a:endParaRPr lang="en-US" altLang="en-US" sz="1200" b="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CA92F17-2BD4-4494-B73E-0476A7C1AFD3}" type="slidenum">
              <a:rPr lang="en-US" altLang="en-US" sz="1200" b="0"/>
              <a:pPr/>
              <a:t>51</a:t>
            </a:fld>
            <a:endParaRPr lang="en-US" altLang="en-US" sz="1200" b="0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577A26B2-715A-B240-8E89-374D7D82C46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36B8DBC0-221B-1F48-9A3D-EBB1980E83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45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2383697-468E-4B2F-974A-C374CC9BC3D7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66179C6-013F-4270-8924-75C9EAB09395}" type="slidenum">
              <a:rPr lang="en-US" altLang="en-US" sz="1200" b="0"/>
              <a:pPr/>
              <a:t>54</a:t>
            </a:fld>
            <a:endParaRPr lang="en-US" altLang="en-US" sz="1200" b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4742708-A3C5-4F96-AB6E-64B583AD9E00}" type="slidenum">
              <a:rPr lang="en-US" altLang="en-US" sz="1200" b="0"/>
              <a:pPr/>
              <a:t>62</a:t>
            </a:fld>
            <a:endParaRPr lang="en-US" altLang="en-US" sz="1200" b="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B596-41C3-D5BC-BC82-30F44D8B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D39C322E-B028-784C-3BC8-449F391AE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DB73D15-D6E7-4902-9735-11A451B2290F}" type="slidenum">
              <a:rPr lang="en-US" altLang="en-US" sz="1200" b="0"/>
              <a:pPr/>
              <a:t>63</a:t>
            </a:fld>
            <a:endParaRPr lang="en-US" altLang="en-US" sz="1200" b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98BFE789-6A15-F03F-897C-211BFB26CA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48A5037F-DABF-D7E6-D453-B9D0CC6FA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  <p:extLst>
      <p:ext uri="{BB962C8B-B14F-4D97-AF65-F5344CB8AC3E}">
        <p14:creationId xmlns:p14="http://schemas.microsoft.com/office/powerpoint/2010/main" val="20232159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BA96A-1B93-F1D2-05DD-D642C70B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8557E9EE-8B83-69AF-30A3-A36A777EE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DB73D15-D6E7-4902-9735-11A451B2290F}" type="slidenum">
              <a:rPr lang="en-US" altLang="en-US" sz="1200" b="0"/>
              <a:pPr/>
              <a:t>64</a:t>
            </a:fld>
            <a:endParaRPr lang="en-US" altLang="en-US" sz="1200" b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185F3D7C-558C-5FAC-3882-2713AA7DD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0A6F7115-9487-9055-B783-41E22BA17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  <p:extLst>
      <p:ext uri="{BB962C8B-B14F-4D97-AF65-F5344CB8AC3E}">
        <p14:creationId xmlns:p14="http://schemas.microsoft.com/office/powerpoint/2010/main" val="22972126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A1314-8E22-99AF-00CF-B82CB5B39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BE706615-35BF-66BF-1CC4-4F732F1641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DB73D15-D6E7-4902-9735-11A451B2290F}" type="slidenum">
              <a:rPr lang="en-US" altLang="en-US" sz="1200" b="0"/>
              <a:pPr/>
              <a:t>65</a:t>
            </a:fld>
            <a:endParaRPr lang="en-US" altLang="en-US" sz="1200" b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81210254-81B1-3F95-2EDD-8D7D7B52E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65354648-B8EA-BDDC-340E-75E537B7D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  <p:extLst>
      <p:ext uri="{BB962C8B-B14F-4D97-AF65-F5344CB8AC3E}">
        <p14:creationId xmlns:p14="http://schemas.microsoft.com/office/powerpoint/2010/main" val="14155695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3BC7B-2E10-DFA8-0DFF-DA54081B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341A17D8-34A8-31DD-CCFB-A97CC6CE7A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DB73D15-D6E7-4902-9735-11A451B2290F}" type="slidenum">
              <a:rPr lang="en-US" altLang="en-US" sz="1200" b="0"/>
              <a:pPr/>
              <a:t>66</a:t>
            </a:fld>
            <a:endParaRPr lang="en-US" altLang="en-US" sz="1200" b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E3B04859-625C-EE17-058A-9DEAD843A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CA3CC048-CCFD-648A-EDD0-B927C09B6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  <p:extLst>
      <p:ext uri="{BB962C8B-B14F-4D97-AF65-F5344CB8AC3E}">
        <p14:creationId xmlns:p14="http://schemas.microsoft.com/office/powerpoint/2010/main" val="39328331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F856B-2543-A33A-9AD4-E8DEEB798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BC9962D1-8E60-BDF6-710B-4CC94A411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DB73D15-D6E7-4902-9735-11A451B2290F}" type="slidenum">
              <a:rPr lang="en-US" altLang="en-US" sz="1200" b="0"/>
              <a:pPr/>
              <a:t>67</a:t>
            </a:fld>
            <a:endParaRPr lang="en-US" altLang="en-US" sz="1200" b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6DDAF5EC-FF7E-D8CD-8FA0-3DBF822EE9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1986A07F-DA9C-2D1A-6A0B-203403C8A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  <p:extLst>
      <p:ext uri="{BB962C8B-B14F-4D97-AF65-F5344CB8AC3E}">
        <p14:creationId xmlns:p14="http://schemas.microsoft.com/office/powerpoint/2010/main" val="34383548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9743DAB-C939-4AB5-AA2D-C95F753919E4}" type="slidenum">
              <a:rPr lang="en-US" altLang="en-US" sz="1200" b="0"/>
              <a:pPr/>
              <a:t>68</a:t>
            </a:fld>
            <a:endParaRPr lang="en-US" altLang="en-US" sz="1200" b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95D26D9-C73A-4B16-B0C9-BAFE9C130BB4}" type="slidenum">
              <a:rPr lang="en-US" altLang="en-US" sz="1200" b="0">
                <a:solidFill>
                  <a:srgbClr val="000000"/>
                </a:solidFill>
                <a:latin typeface="Tahoma" pitchFamily="34" charset="0"/>
              </a:rPr>
              <a:pPr/>
              <a:t>69</a:t>
            </a:fld>
            <a:endParaRPr lang="en-US" altLang="en-US" sz="12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52B5F9EC-F686-EC4F-BFD3-28F5A51F4B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37B15FB7-F952-8949-A3D4-27DBC07071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0745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173CE64-D0D6-4263-B386-EB3923B71BB0}" type="slidenum">
              <a:rPr lang="en-US" altLang="en-US" sz="1200" b="0"/>
              <a:pPr/>
              <a:t>70</a:t>
            </a:fld>
            <a:endParaRPr lang="en-US" altLang="en-US" sz="1200" b="0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846F034-57E3-4B1B-A5F0-FBF56DB6695B}" type="slidenum">
              <a:rPr lang="en-US" altLang="en-US" sz="1200" b="0"/>
              <a:pPr/>
              <a:t>71</a:t>
            </a:fld>
            <a:endParaRPr lang="en-US" altLang="en-US" sz="1200" b="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18B29-AA2D-4ADB-AB9F-E22238F57A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54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FD9A5DB-169C-45E6-85EF-B278B2758AA5}" type="slidenum">
              <a:rPr lang="en-US" altLang="en-US" sz="1200" b="0"/>
              <a:pPr/>
              <a:t>73</a:t>
            </a:fld>
            <a:endParaRPr lang="en-US" altLang="en-US" sz="1200" b="0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C8ADD1E-930B-42CF-815C-670CB7BE227A}" type="slidenum">
              <a:rPr lang="en-US" altLang="en-US" sz="1200" b="0"/>
              <a:pPr/>
              <a:t>74</a:t>
            </a:fld>
            <a:endParaRPr lang="en-US" altLang="en-US" sz="1200" b="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A22DECF-0565-4644-8701-F7E1988EC600}" type="slidenum">
              <a:rPr lang="en-US" altLang="en-US" sz="1200" b="0"/>
              <a:pPr/>
              <a:t>75</a:t>
            </a:fld>
            <a:endParaRPr lang="en-US" altLang="en-US" sz="1200" b="0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B3D04EA-1208-405E-8E95-59E421BD382A}" type="slidenum">
              <a:rPr lang="en-US" altLang="en-US" sz="1200" b="0"/>
              <a:pPr/>
              <a:t>76</a:t>
            </a:fld>
            <a:endParaRPr lang="en-US" altLang="en-US" sz="1200" b="0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1E3C8C7-20F2-41E3-9AD7-E208A05F1A2C}" type="slidenum">
              <a:rPr lang="en-US" altLang="en-US" sz="1200" b="0"/>
              <a:pPr/>
              <a:t>77</a:t>
            </a:fld>
            <a:endParaRPr lang="en-US" altLang="en-US" sz="1200" b="0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F681BF8-7DBF-4AE0-9D54-4FEB2E51BED1}" type="slidenum">
              <a:rPr lang="en-US" altLang="en-US" sz="1200" b="0"/>
              <a:pPr/>
              <a:t>78</a:t>
            </a:fld>
            <a:endParaRPr lang="en-US" altLang="en-US" sz="1200" b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63BF7CA-EED9-40C0-B2A0-59F7A5FC7F95}" type="slidenum">
              <a:rPr lang="en-US" altLang="en-US" sz="1200" b="0"/>
              <a:pPr/>
              <a:t>79</a:t>
            </a:fld>
            <a:endParaRPr lang="en-US" altLang="en-US" sz="1200" b="0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646A399A-DDAC-744E-993D-ED26847F9A6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B3874B85-9429-4041-B3EC-8A9480D502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4915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1C53567-B31C-4402-86CA-D49CA1A4400E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90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26EBE570-C11F-4DE2-90B5-1CA8651BE257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91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1F41CE5-59F0-44F5-9C66-720F383E2747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92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95157345-5DEE-478D-8478-E52848FCD70E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93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102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D275D941-E9B9-FF40-8530-91198943864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68E0C941-F228-3848-A9C0-F9C44FA9D3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55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5265E399-878E-234B-B637-F6D20C69A3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438DD713-9417-C649-A4F4-9EFBB1B8BD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71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F2042-2FF1-4E58-9951-17BE091BD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519DB-8607-46E1-90B0-71187C5F2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2672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ECF44D1-CE55-492D-9040-03E2EC6BAD5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2393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6750B3C-A178-47DB-94A3-53FBFFBBF03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4568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1AB3FA8B-0932-4EE2-88CF-F49C74B19C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50504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25E1D267-C2A9-4B46-BF7D-DBF59684C4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9191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8E64EA4E-8451-455D-BB1E-78D5AFA36C0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56980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41673862-2730-4716-908B-A48E30F6CA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77161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B9C3984-1817-4D53-BD5B-075BC4DBE2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02790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76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84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6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AC8D2-0F8B-44B0-BFFB-5C49773EC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0252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04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96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33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69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44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542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52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74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1766D6-EBFF-4B10-8B5D-B3DB1B436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079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7CB8-5EB3-47EB-A0F5-D110428FB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64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EE485-0226-4204-95E8-D5C177C69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2373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2F101-2B09-49B0-83F6-261CDCC21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958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D86D-FE55-4A40-A882-5363F472D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741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D9A21-643B-461B-B5BD-90D90B8DA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073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B0D1E-F52E-4589-BB49-CC0A9C46A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601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761B-A2CC-4B48-B8EC-304A5EF7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639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5963-1E30-4B9F-8BD1-07007C9FF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442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9775-3BCB-4A03-A04B-479A32AA3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43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1BC6-343F-4D09-80FC-BDA80D6F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673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17382-CEB8-4678-93AA-FC36E3A6A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44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F1689-8B0C-47E5-9CDB-EE3900D92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9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F8AB5-1951-4732-9C81-AC85F3ADB4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046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F8D5-3F3C-4541-BC9A-20E44567E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214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0E625-CEF4-4A8A-8D18-C93D50139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95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0392-A6B3-4522-A8CA-D29E18F52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901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FCF4E-E25C-3D49-BFD8-A0855281F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40" y="1121975"/>
            <a:ext cx="6857721" cy="2387963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431B9-D897-EB4A-88BB-3D50E26A0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40" y="3601482"/>
            <a:ext cx="6857721" cy="1656727"/>
          </a:xfrm>
        </p:spPr>
        <p:txBody>
          <a:bodyPr/>
          <a:lstStyle>
            <a:lvl1pPr marL="0" indent="0" algn="ctr">
              <a:buNone/>
              <a:defRPr sz="1688"/>
            </a:lvl1pPr>
            <a:lvl2pPr marL="321503" indent="0" algn="ctr">
              <a:buNone/>
              <a:defRPr sz="1406"/>
            </a:lvl2pPr>
            <a:lvl3pPr marL="643006" indent="0" algn="ctr">
              <a:buNone/>
              <a:defRPr sz="1266"/>
            </a:lvl3pPr>
            <a:lvl4pPr marL="964509" indent="0" algn="ctr">
              <a:buNone/>
              <a:defRPr sz="1125"/>
            </a:lvl4pPr>
            <a:lvl5pPr marL="1286012" indent="0" algn="ctr">
              <a:buNone/>
              <a:defRPr sz="1125"/>
            </a:lvl5pPr>
            <a:lvl6pPr marL="1607515" indent="0" algn="ctr">
              <a:buNone/>
              <a:defRPr sz="1125"/>
            </a:lvl6pPr>
            <a:lvl7pPr marL="1929018" indent="0" algn="ctr">
              <a:buNone/>
              <a:defRPr sz="1125"/>
            </a:lvl7pPr>
            <a:lvl8pPr marL="2250521" indent="0" algn="ctr">
              <a:buNone/>
              <a:defRPr sz="1125"/>
            </a:lvl8pPr>
            <a:lvl9pPr marL="2572024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A3325-CBDC-3447-888C-7EF303B5E36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0BB9-BB4C-B846-A640-4FF85C15769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237CE-88E6-5047-BF0E-5F588BE00F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37F1F68-A619-494A-9135-894D051FA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0066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291D-8D26-D54A-8A9E-62DDDE38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048AE-6103-EA41-8241-9ED702201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5757B-CE3B-8544-9F1D-6223455E547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EC1F3-3897-8C47-A0A8-5176276FB9B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5D171-3C61-DD49-942A-88DCE6600C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D2D1F6-074F-0E41-B136-3B1BF4A45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1197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6E306-061F-D141-B432-702CAAC7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39" y="1709198"/>
            <a:ext cx="7886992" cy="285349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BF550-1EE2-2F4D-8012-2144B3862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39" y="4589490"/>
            <a:ext cx="7886992" cy="1500432"/>
          </a:xfrm>
        </p:spPr>
        <p:txBody>
          <a:bodyPr/>
          <a:lstStyle>
            <a:lvl1pPr marL="0" indent="0">
              <a:buNone/>
              <a:defRPr sz="1688"/>
            </a:lvl1pPr>
            <a:lvl2pPr marL="321503" indent="0">
              <a:buNone/>
              <a:defRPr sz="1406"/>
            </a:lvl2pPr>
            <a:lvl3pPr marL="643006" indent="0">
              <a:buNone/>
              <a:defRPr sz="1266"/>
            </a:lvl3pPr>
            <a:lvl4pPr marL="964509" indent="0">
              <a:buNone/>
              <a:defRPr sz="1125"/>
            </a:lvl4pPr>
            <a:lvl5pPr marL="1286012" indent="0">
              <a:buNone/>
              <a:defRPr sz="1125"/>
            </a:lvl5pPr>
            <a:lvl6pPr marL="1607515" indent="0">
              <a:buNone/>
              <a:defRPr sz="1125"/>
            </a:lvl6pPr>
            <a:lvl7pPr marL="1929018" indent="0">
              <a:buNone/>
              <a:defRPr sz="1125"/>
            </a:lvl7pPr>
            <a:lvl8pPr marL="2250521" indent="0">
              <a:buNone/>
              <a:defRPr sz="1125"/>
            </a:lvl8pPr>
            <a:lvl9pPr marL="2572024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AEFFF-399C-0340-B40B-E3235AE241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0BC6A-1A8D-BD45-B1A4-B4B2F742A8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EA579-4736-0548-8EEA-C636E8C3EB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01EADB7-683D-AA44-A502-23DCCB9C2B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7690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71826-4859-1741-BE30-CA732991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F8E9-2C15-0F4F-8B60-2FDD89D10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508" y="1125324"/>
            <a:ext cx="2838871" cy="31817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C02C8-BCEC-6A4B-9B1E-D963C9952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7549" y="1125324"/>
            <a:ext cx="2839987" cy="31817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9EBCD-5F65-2749-A31F-527D396BD57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29CF-FD6E-6F47-8387-23A69F5F70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03037-D80A-EA47-91C1-452969222F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B5A0DD-A0CD-A147-A1B9-B8F40847E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6674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329A-F356-DA4F-9941-DD1A87DA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365061"/>
            <a:ext cx="7886993" cy="13251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21E6-590B-A342-862A-49FD6052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620" y="1681287"/>
            <a:ext cx="3868143" cy="823898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503" indent="0">
              <a:buNone/>
              <a:defRPr sz="1406" b="1"/>
            </a:lvl2pPr>
            <a:lvl3pPr marL="643006" indent="0">
              <a:buNone/>
              <a:defRPr sz="1266" b="1"/>
            </a:lvl3pPr>
            <a:lvl4pPr marL="964509" indent="0">
              <a:buNone/>
              <a:defRPr sz="1125" b="1"/>
            </a:lvl4pPr>
            <a:lvl5pPr marL="1286012" indent="0">
              <a:buNone/>
              <a:defRPr sz="1125" b="1"/>
            </a:lvl5pPr>
            <a:lvl6pPr marL="1607515" indent="0">
              <a:buNone/>
              <a:defRPr sz="1125" b="1"/>
            </a:lvl6pPr>
            <a:lvl7pPr marL="1929018" indent="0">
              <a:buNone/>
              <a:defRPr sz="1125" b="1"/>
            </a:lvl7pPr>
            <a:lvl8pPr marL="2250521" indent="0">
              <a:buNone/>
              <a:defRPr sz="1125" b="1"/>
            </a:lvl8pPr>
            <a:lvl9pPr marL="2572024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9CC45-27CD-EC49-9B71-8120E4A6B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20" y="2505185"/>
            <a:ext cx="3868143" cy="36840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E160F-D882-5F48-BE3A-D40DB7D76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492" y="1681287"/>
            <a:ext cx="3887121" cy="823898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503" indent="0">
              <a:buNone/>
              <a:defRPr sz="1406" b="1"/>
            </a:lvl2pPr>
            <a:lvl3pPr marL="643006" indent="0">
              <a:buNone/>
              <a:defRPr sz="1266" b="1"/>
            </a:lvl3pPr>
            <a:lvl4pPr marL="964509" indent="0">
              <a:buNone/>
              <a:defRPr sz="1125" b="1"/>
            </a:lvl4pPr>
            <a:lvl5pPr marL="1286012" indent="0">
              <a:buNone/>
              <a:defRPr sz="1125" b="1"/>
            </a:lvl5pPr>
            <a:lvl6pPr marL="1607515" indent="0">
              <a:buNone/>
              <a:defRPr sz="1125" b="1"/>
            </a:lvl6pPr>
            <a:lvl7pPr marL="1929018" indent="0">
              <a:buNone/>
              <a:defRPr sz="1125" b="1"/>
            </a:lvl7pPr>
            <a:lvl8pPr marL="2250521" indent="0">
              <a:buNone/>
              <a:defRPr sz="1125" b="1"/>
            </a:lvl8pPr>
            <a:lvl9pPr marL="2572024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D9645-C212-4A42-BB33-7DEE85DD3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492" y="2505185"/>
            <a:ext cx="3887121" cy="36840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68660-3F45-2249-A817-C802AC495DD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9773B-FA4E-D745-9763-5528301371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F0E9C-6C8B-4240-AB75-65E590F00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2ADF5D-E9ED-1B4C-91DB-FAD43A62B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900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6C9B-E6EB-9346-A816-92A321432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A2610-7686-2645-978A-7CD1C10ED96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C2AAD-B03D-3749-96C1-606ABDC988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25FC1-1E90-A54B-9092-16176AB7C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5A7FA0-D5AB-7042-BE7B-8CBACE1B3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2449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DB2CE-904E-524D-AA3B-1A32A54167F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C843B-FE4D-0A40-AB6D-E0933D6ECC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89771-F296-2142-B1CF-AB9D781198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7BAC92-F54A-AB4A-A612-68E6A8CF26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99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E0E23-2284-47E0-8080-EE8FA4D34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5036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587F-293F-8F45-87EC-EF1BA4D6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457721"/>
            <a:ext cx="2949389" cy="159979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7B4B-1916-AD48-9090-F6D77EB7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121" y="986891"/>
            <a:ext cx="4629492" cy="48741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8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C4C63-8A79-B446-8312-A51EE71F1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0" y="2057512"/>
            <a:ext cx="2949389" cy="3811364"/>
          </a:xfrm>
        </p:spPr>
        <p:txBody>
          <a:bodyPr/>
          <a:lstStyle>
            <a:lvl1pPr marL="0" indent="0">
              <a:buNone/>
              <a:defRPr sz="1125"/>
            </a:lvl1pPr>
            <a:lvl2pPr marL="321503" indent="0">
              <a:buNone/>
              <a:defRPr sz="984"/>
            </a:lvl2pPr>
            <a:lvl3pPr marL="643006" indent="0">
              <a:buNone/>
              <a:defRPr sz="844"/>
            </a:lvl3pPr>
            <a:lvl4pPr marL="964509" indent="0">
              <a:buNone/>
              <a:defRPr sz="703"/>
            </a:lvl4pPr>
            <a:lvl5pPr marL="1286012" indent="0">
              <a:buNone/>
              <a:defRPr sz="703"/>
            </a:lvl5pPr>
            <a:lvl6pPr marL="1607515" indent="0">
              <a:buNone/>
              <a:defRPr sz="703"/>
            </a:lvl6pPr>
            <a:lvl7pPr marL="1929018" indent="0">
              <a:buNone/>
              <a:defRPr sz="703"/>
            </a:lvl7pPr>
            <a:lvl8pPr marL="2250521" indent="0">
              <a:buNone/>
              <a:defRPr sz="703"/>
            </a:lvl8pPr>
            <a:lvl9pPr marL="2572024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FF6F5-C550-AD44-8873-E60E542257A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F4AE8-86B7-3444-A59A-C539BBD7D0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505D8-0E01-6646-AEAF-B7AD55028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305760-50D7-8843-A67C-5282779F6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6284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CABD-208F-4641-B1AB-0358D631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457721"/>
            <a:ext cx="2949389" cy="159979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4FFF8-6593-184A-8EDC-A30591F3A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121" y="986891"/>
            <a:ext cx="4629492" cy="4874170"/>
          </a:xfrm>
        </p:spPr>
        <p:txBody>
          <a:bodyPr/>
          <a:lstStyle>
            <a:lvl1pPr marL="0" indent="0">
              <a:buNone/>
              <a:defRPr sz="2250"/>
            </a:lvl1pPr>
            <a:lvl2pPr marL="321503" indent="0">
              <a:buNone/>
              <a:defRPr sz="1969"/>
            </a:lvl2pPr>
            <a:lvl3pPr marL="643006" indent="0">
              <a:buNone/>
              <a:defRPr sz="1688"/>
            </a:lvl3pPr>
            <a:lvl4pPr marL="964509" indent="0">
              <a:buNone/>
              <a:defRPr sz="1406"/>
            </a:lvl4pPr>
            <a:lvl5pPr marL="1286012" indent="0">
              <a:buNone/>
              <a:defRPr sz="1406"/>
            </a:lvl5pPr>
            <a:lvl6pPr marL="1607515" indent="0">
              <a:buNone/>
              <a:defRPr sz="1406"/>
            </a:lvl6pPr>
            <a:lvl7pPr marL="1929018" indent="0">
              <a:buNone/>
              <a:defRPr sz="1406"/>
            </a:lvl7pPr>
            <a:lvl8pPr marL="2250521" indent="0">
              <a:buNone/>
              <a:defRPr sz="1406"/>
            </a:lvl8pPr>
            <a:lvl9pPr marL="2572024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ABABD-D73E-4746-90B1-C1702735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0" y="2057512"/>
            <a:ext cx="2949389" cy="3811364"/>
          </a:xfrm>
        </p:spPr>
        <p:txBody>
          <a:bodyPr/>
          <a:lstStyle>
            <a:lvl1pPr marL="0" indent="0">
              <a:buNone/>
              <a:defRPr sz="1125"/>
            </a:lvl1pPr>
            <a:lvl2pPr marL="321503" indent="0">
              <a:buNone/>
              <a:defRPr sz="984"/>
            </a:lvl2pPr>
            <a:lvl3pPr marL="643006" indent="0">
              <a:buNone/>
              <a:defRPr sz="844"/>
            </a:lvl3pPr>
            <a:lvl4pPr marL="964509" indent="0">
              <a:buNone/>
              <a:defRPr sz="703"/>
            </a:lvl4pPr>
            <a:lvl5pPr marL="1286012" indent="0">
              <a:buNone/>
              <a:defRPr sz="703"/>
            </a:lvl5pPr>
            <a:lvl6pPr marL="1607515" indent="0">
              <a:buNone/>
              <a:defRPr sz="703"/>
            </a:lvl6pPr>
            <a:lvl7pPr marL="1929018" indent="0">
              <a:buNone/>
              <a:defRPr sz="703"/>
            </a:lvl7pPr>
            <a:lvl8pPr marL="2250521" indent="0">
              <a:buNone/>
              <a:defRPr sz="703"/>
            </a:lvl8pPr>
            <a:lvl9pPr marL="2572024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67786-8CBE-E941-84CF-ABCA25F6E4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A05F6-2CD4-A242-85B6-C0BAD9D9FA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D4267-9936-ED45-875A-73BF13DD76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32D530-F6D6-1D4E-BBC1-DF2F02B6D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9531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11A7-8715-ED4D-977D-FEA6F5B1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F901B-46D1-0349-8A36-872E937E7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2B71-861E-2E40-B69B-17D99D051B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54770-C530-3144-BAF5-F038A677E0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80469-079B-E742-B5E6-2A26D9BED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187B43-638A-DD4D-8FD8-DCC1B9148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8643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FF994-90E1-504C-BA9A-A3694D91A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61866" y="193137"/>
            <a:ext cx="1445670" cy="4113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A3415-0A32-8749-82AD-F145B7F38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1508" y="193137"/>
            <a:ext cx="4233188" cy="41139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AAEB7-8882-4541-9B71-F81E771438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AD63-22B9-DD42-ABAB-6EAD1E039DE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26C9-ABB8-F04F-A4D9-625A3FC08B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4D9FD2-AFE5-6E4B-868A-929E504E3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93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79F22-2CF7-4411-B219-270453E98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239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5A590-FE9F-4686-A626-D9A8972AA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028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E3F76-C0AC-4DF8-9298-5D42FC7F2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912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68E2F-95A0-40E1-BB6B-A25E3A29B7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361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D786B-D783-45E6-AB9F-F0CF2BACB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66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903F3-89B8-4524-A3CD-893A0FEDD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005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10C17-C809-4763-8C38-A1562BF48F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1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EE202-D621-4DD9-9D50-6B9B7AD5E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684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4C104-C8E8-4BFF-ADDD-FA3729E72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03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97DC4-BFF6-4588-8604-94599FFD37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506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DE0F6-67F2-48F0-A8F9-78B29DD6A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283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CA9-5ED6-4513-8D2D-6D0B11CE5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227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F370C96-1934-45A0-ABDB-91095C9EB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987130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B071D-8EC4-4203-97D8-7107E8F91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5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16E16-57A9-4D03-9C66-82A300231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84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E78DD-88CF-4E82-B62F-7C3939A32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00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88CC0-913B-4E21-8D29-218FC82B7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846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EBC9C-AFA0-48E7-9CB2-45252EC56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669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61409-5085-4B62-AAA2-4B5C4D685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870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E3F59-F4F0-4F41-AC60-C650FC4CF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21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5B4BE-5B16-435A-85C5-8102504B2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635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DD3F8-8366-401E-B972-68D4C0D3A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2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C13C-AE6A-49E7-A408-ED3CD89C2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8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373FC-C212-46C2-A780-CC77FC3C8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9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EA816-0D33-4A61-B324-A81691180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720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39E76-AE9C-472A-978D-A283E8064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15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221D0B3-5D7C-4E2A-967B-8C8D0FFC9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85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606F4-210B-45B6-B22E-867A3EA00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36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CEF4483-7FC2-4EC7-AC1E-AFD2F5AC1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272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45C8332-4B05-430E-81B4-69DD059C0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483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72452BD-8E1F-4251-A08B-BE5375CEF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906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3917B2D-98C0-4445-AF26-E5D80FD4E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36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E5FC77D-8EF9-4D24-BBB9-E4C871A26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614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531D3E2-30B9-4B0E-BC87-61A7F9B4E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900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CC1B765-0B68-4D1B-9E70-D0FE50097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560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B2BC536-B600-44DA-9DEA-D926DE4F67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094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5826437-8BA9-4F13-9631-1C7025944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41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13F2B32-D862-409A-87C0-87049A8D9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15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E83C4-9BB7-4570-8BA6-84E946FA0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462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37C7807A-D225-4E11-A4A8-1A48914C68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769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42D7B-D49A-4994-9267-05057AC7C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419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EEC24-A300-4A03-9629-6DA8D2CA6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9167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9D475-67CD-45E4-88F5-E134A4199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477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DF128-E868-4337-AD36-A15167C85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288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88DBA-ECD7-463E-B209-022E0DCD6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2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8BC28-3F63-4022-85E7-13523D956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10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4C13E-7977-422C-8573-3CF7CE5C3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463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5CC57-A92C-4ED8-80E0-CBD97261D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179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912A9-D2EF-4F3E-831A-4CA03310FE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94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6FA62-7D52-4462-8FC6-0D1BF7840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73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E2441-EA86-4885-80BF-80B387CFF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62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113A3-7162-440E-B5DD-34A5631B9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75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32255-1A9B-41FC-A8C1-7B097058C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008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7BE91435-9046-4C08-B403-46B015684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970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9789F1CD-34D0-4C4F-968F-1B7209CAB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008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84AE3DB-BF5A-45A5-BE19-941E46273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8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3DC304DF-2678-4E9F-8D98-5B174F260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909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5F44E50-8172-4D4F-A3EC-A7D5C2E8A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365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B8D60EAB-BE5F-45E7-B5A3-078DEA33F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641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49153D1-4E82-4F9D-9A81-C42FE50ED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82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672C2-EC0E-4028-9BFC-CFA5B82F0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547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DBD28B7-0C21-47C1-83BB-8094A1318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21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192B3511-3BB9-472B-807E-1BE8C8C52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623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7329C7D-B6FF-4BB4-8D20-0C851B113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379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987E7538-DB86-404C-B8BB-E6366FFB2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491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2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fld id="{8557B01D-7DBF-4898-9A83-D223318F6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201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9ED928-117F-4EE2-9195-9BFD863B9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312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302A06-448C-4F95-BB6F-2AB54B13A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96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DB039C9-4AF4-4079-8BE6-78A99FECC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15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3400803-F437-43DE-85A5-A0FFE5BE5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533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034F3D-E2E8-4FCB-B8D7-04CF47F74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8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EE8F3-998A-4408-BC60-DB8DBE03B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6494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B2E561-CFA4-4D28-88D3-7B0569096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5423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6808BCF-C1F2-4CB6-B133-CC9659281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21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436954F-5AD4-4E57-A792-5574A34DA9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876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BCD9EB0-FF2C-4289-BE54-7AACF1F7E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676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CCDF7DA-5069-4CCB-BBE7-997A94E88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236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19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fld id="{81DDAF9D-0B9B-40FC-800C-9F51BA5E9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50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1B95FE-20C3-4B0F-BAC8-6BA38C316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4897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E8D504-6D45-40ED-9893-96F5E989C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8161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9F8FF9A-125B-4BFC-92EE-A49E95F90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268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C68ADC-E120-498A-BCFB-21D46E3BA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75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232F4-CFD1-4DA6-910F-73BF82956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4511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D9AFBD-061D-4742-8C15-B9A12921C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9448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8FF0664-FC08-42E7-814D-FA983F90CC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4577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4CFA08F-904A-4CE4-86B8-F41AC00426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55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CE7DF6-7D19-46EB-A1B1-CAB0C086E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9882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FF557EB-2A90-49B8-8B92-663BD68C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9696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494B70-C76E-405A-866C-B9E689F43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1791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5156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34515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28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b="1"/>
            </a:lvl1pPr>
          </a:lstStyle>
          <a:p>
            <a:fld id="{DA5CA66D-2D68-4419-854B-3B4D5C57BD7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5778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2F073FB-A1EE-4F32-8485-17AFF5BBDA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0427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87DD831B-17CD-430C-AF06-F95DE911D7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80300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C5AEC9FC-4C3D-4461-B1E7-527BD7D6D1C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797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1D60E6F-CB9A-4B41-B086-7FC44EFDB4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9626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96277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8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9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80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81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</p:grpSp>
        <p:grpSp>
          <p:nvGrpSpPr>
            <p:cNvPr id="96265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96272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3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4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5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6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</p:grpSp>
        <p:grpSp>
          <p:nvGrpSpPr>
            <p:cNvPr id="96266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96267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68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69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0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1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</p:grpSp>
      </p:grpSp>
      <p:sp>
        <p:nvSpPr>
          <p:cNvPr id="9625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626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AEAEA"/>
                </a:solidFill>
              </a:defRPr>
            </a:lvl1pPr>
          </a:lstStyle>
          <a:p>
            <a:fld id="{507533AE-73B8-410C-A0E3-2811EC97B40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108553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4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5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6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7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8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9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0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1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2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3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4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5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6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7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8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9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0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1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2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3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4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5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6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7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8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9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0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1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2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3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4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5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6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7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8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9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0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1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2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3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4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5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6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7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8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9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0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1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2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3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4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5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6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7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8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9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0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1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2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3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4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5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</p:grpSp>
      <p:sp>
        <p:nvSpPr>
          <p:cNvPr id="108547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8548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34413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34413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34413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fld id="{8D95B802-D5AB-45C6-9221-A74F5DBCEAA9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108552" name="Picture 7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Osaka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ü"/>
        <a:defRPr kumimoji="1" sz="3200">
          <a:solidFill>
            <a:schemeClr val="tx1"/>
          </a:solidFill>
          <a:latin typeface="+mn-lt"/>
          <a:ea typeface="+mn-ea"/>
          <a:cs typeface="Osaka" charset="-128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ü"/>
        <a:defRPr kumimoji="1" sz="2800">
          <a:solidFill>
            <a:schemeClr val="tx1"/>
          </a:solidFill>
          <a:latin typeface="+mn-lt"/>
          <a:ea typeface="+mn-ea"/>
          <a:cs typeface="Osaka" charset="-128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  <a:cs typeface="Osaka" charset="-128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Osaka" charset="-128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Osaka" charset="-128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4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D6F6188-5E77-4E03-A601-1D12DF787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0151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9517FE2D-37FD-E347-B358-B784DB516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1508" y="193136"/>
            <a:ext cx="5786028" cy="80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5296305F-616F-9540-AB9A-F4C9FC27C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1508" y="1125324"/>
            <a:ext cx="5786028" cy="318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AABF7D-070D-8C49-95D2-6102A2FD323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21508" y="4391889"/>
            <a:ext cx="1499255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6E5964-C4BE-D64C-8B9D-1E11B77C762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196972" y="4391889"/>
            <a:ext cx="2035101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859A1E-CE9C-3940-BB8D-DF5C83C9D9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608281" y="4391889"/>
            <a:ext cx="1499255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320BDF33-0A92-2046-A899-DC90DE4DF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26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 kern="1200">
          <a:solidFill>
            <a:srgbClr val="000000"/>
          </a:solidFill>
          <a:latin typeface="+mj-lt"/>
          <a:ea typeface="+mj-ea"/>
          <a:cs typeface="+mj-cs"/>
        </a:defRPr>
      </a:lvl1pPr>
      <a:lvl2pPr marL="522442" indent="-200939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803758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125261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1446764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1768267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089770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2411273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2732776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241127" indent="-241127" algn="l" defTabSz="321503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50" kern="1200">
          <a:solidFill>
            <a:srgbClr val="000000"/>
          </a:solidFill>
          <a:latin typeface="+mn-lt"/>
          <a:ea typeface="+mn-ea"/>
          <a:cs typeface="+mn-cs"/>
        </a:defRPr>
      </a:lvl1pPr>
      <a:lvl2pPr marL="522442" indent="-200939" algn="l" defTabSz="321503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69" kern="1200">
          <a:solidFill>
            <a:srgbClr val="000000"/>
          </a:solidFill>
          <a:latin typeface="+mn-lt"/>
          <a:ea typeface="+mn-ea"/>
          <a:cs typeface="+mn-cs"/>
        </a:defRPr>
      </a:lvl2pPr>
      <a:lvl3pPr marL="803758" indent="-160752" algn="l" defTabSz="321503" rtl="0" fontAlgn="base">
        <a:spcBef>
          <a:spcPts val="42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88" kern="1200">
          <a:solidFill>
            <a:srgbClr val="000000"/>
          </a:solidFill>
          <a:latin typeface="+mn-lt"/>
          <a:ea typeface="+mn-ea"/>
          <a:cs typeface="+mn-cs"/>
        </a:defRPr>
      </a:lvl3pPr>
      <a:lvl4pPr marL="1125261" indent="-160752" algn="l" defTabSz="321503" rtl="0" fontAlgn="base">
        <a:spcBef>
          <a:spcPts val="35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6" kern="1200">
          <a:solidFill>
            <a:srgbClr val="000000"/>
          </a:solidFill>
          <a:latin typeface="+mn-lt"/>
          <a:ea typeface="+mn-ea"/>
          <a:cs typeface="+mn-cs"/>
        </a:defRPr>
      </a:lvl4pPr>
      <a:lvl5pPr marL="1446764" indent="-160752" algn="l" defTabSz="321503" rtl="0" fontAlgn="base">
        <a:spcBef>
          <a:spcPts val="35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6" kern="1200">
          <a:solidFill>
            <a:srgbClr val="000000"/>
          </a:solidFill>
          <a:latin typeface="+mn-lt"/>
          <a:ea typeface="+mn-ea"/>
          <a:cs typeface="+mn-cs"/>
        </a:defRPr>
      </a:lvl5pPr>
      <a:lvl6pPr marL="1768267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770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1273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776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503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3006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509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6012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515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9018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521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2024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AB692B4-3FC3-42FE-B7E6-C5BEFDFF8A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  <p:sldLayoutId id="21474842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84435E11-058E-4940-9162-EB148E40BC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4AA82D1E-BA12-447C-A21E-49C28E63C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F2927962-E3CC-45A1-AB4A-AC942ED1D5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2F62119D-199B-4826-A427-D4367AFFEA4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2D6882-CEA8-4B4B-A767-680FC7A17E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b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b="0">
              <a:solidFill>
                <a:srgbClr val="FFFFFF"/>
              </a:solidFill>
              <a:latin typeface="Times" charset="0"/>
            </a:endParaRPr>
          </a:p>
        </p:txBody>
      </p:sp>
      <p:grpSp>
        <p:nvGrpSpPr>
          <p:cNvPr id="71684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</p:grpSp>
      <p:sp>
        <p:nvSpPr>
          <p:cNvPr id="71685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fld id="{7FB7EBDA-4065-41AD-8C95-FF9BA01777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8397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83989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0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1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2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3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83977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8398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83978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83979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0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1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2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3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8397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397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1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1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1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AEAEA"/>
                </a:solidFill>
              </a:defRPr>
            </a:lvl1pPr>
          </a:lstStyle>
          <a:p>
            <a:fld id="{BB6DD01E-9C83-426C-9458-462F7FD927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6.emf"/><Relationship Id="rId7" Type="http://schemas.openxmlformats.org/officeDocument/2006/relationships/slide" Target="slide1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unframed.com/images/artists54/rembra249.jpg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png"/><Relationship Id="rId5" Type="http://schemas.openxmlformats.org/officeDocument/2006/relationships/image" Target="../media/image31.png"/><Relationship Id="rId4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/WINDOWS/Desktop/BabylonSong.mp3" TargetMode="External"/><Relationship Id="rId4" Type="http://schemas.openxmlformats.org/officeDocument/2006/relationships/image" Target="../media/image8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4200" y="1828800"/>
            <a:ext cx="5867400" cy="1323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zh-CN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新 </a:t>
            </a:r>
            <a:r>
              <a:rPr lang="en-US" altLang="zh-CN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zh-CN" altLang="en-US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巴 比 伦</a:t>
            </a:r>
            <a:r>
              <a:rPr lang="en-US" altLang="zh-CN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altLang="en-US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625-539 BC</a:t>
            </a:r>
          </a:p>
        </p:txBody>
      </p:sp>
      <p:sp>
        <p:nvSpPr>
          <p:cNvPr id="135170" name="WordArt 15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5562600" cy="1828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CN" altLang="en-US" sz="6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巴比伦人</a:t>
            </a:r>
            <a:endParaRPr lang="en-GB" sz="6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Dr. Rick Griffith, Singapore Bible College</a:t>
            </a:r>
            <a:b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BibleStudyDownloads.org</a:t>
            </a:r>
          </a:p>
        </p:txBody>
      </p:sp>
      <p:pic>
        <p:nvPicPr>
          <p:cNvPr id="135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3735388"/>
            <a:ext cx="3602038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735388"/>
            <a:ext cx="30305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3733800"/>
            <a:ext cx="26701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ADD92170-48BB-9947-9CC7-41773487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145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2" descr="Babylon Tit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838200" y="1600200"/>
            <a:ext cx="7239000" cy="42910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Never will the sound of a song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Be heard in you again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Nor the voice of the bride and the bridegroom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Nor the echo of the worker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din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Your merchants were the world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great men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By consumption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cult, your greed and sin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And you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ll become a spectacle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They weep and mourn and cry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4" descr="Babylon Tit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676400" y="1676400"/>
            <a:ext cx="5562600" cy="42910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fallen, fallen is the city of doom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queen of every dark desire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by famine, plague and fire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the City of Doom</a:t>
            </a:r>
          </a:p>
          <a:p>
            <a:pPr algn="ctr">
              <a:spcBef>
                <a:spcPct val="50000"/>
              </a:spcBef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Michael Card-</a:t>
            </a:r>
          </a:p>
        </p:txBody>
      </p:sp>
      <p:pic>
        <p:nvPicPr>
          <p:cNvPr id="271364" name="Picture 11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48388"/>
            <a:ext cx="6477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116173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58AE9DAC-10CC-5045-9BCE-C6DC0C50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59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5EA084D3-E871-FD44-979F-14C6F025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621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F2A10D4F-5DFF-754E-912B-48EF804C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0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5941785F-668A-174D-B85D-A7947781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070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96BAE36A-DE4B-EB4D-B85D-B3F87BC5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987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618DB9DF-60EF-4045-860F-3F6DBEED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32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8" descr="middle babylonian 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00400"/>
            <a:ext cx="14970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2" name="Picture 9" descr="l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895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10" descr="near_east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152400"/>
            <a:ext cx="2546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1208088" y="1420813"/>
            <a:ext cx="25463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巴比伦历史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sz="3600">
              <a:solidFill>
                <a:srgbClr val="660066"/>
              </a:solidFill>
            </a:endParaRP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4002088" y="2817813"/>
            <a:ext cx="25463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巴比伦社会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942975" y="4241800"/>
            <a:ext cx="37274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/>
              <a:t>以色列 和</a:t>
            </a:r>
            <a:r>
              <a:rPr lang="zh-CN" altLang="en-US" sz="3600" b="0"/>
              <a:t> </a:t>
            </a:r>
            <a:r>
              <a:rPr lang="zh-CN" altLang="en-US" sz="3600"/>
              <a:t>巴比伦</a:t>
            </a:r>
            <a:endParaRPr lang="en-US" altLang="en-US" sz="3600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725988" y="5638800"/>
            <a:ext cx="29273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/>
              <a:t>巴比伦以我们</a:t>
            </a:r>
            <a:endParaRPr lang="en-US" altLang="en-US" sz="3600" b="0"/>
          </a:p>
        </p:txBody>
      </p:sp>
      <p:sp>
        <p:nvSpPr>
          <p:cNvPr id="138248" name="Text Box 20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38249" name="Rectangle 24"/>
          <p:cNvSpPr>
            <a:spLocks noChangeArrowheads="1"/>
          </p:cNvSpPr>
          <p:nvPr/>
        </p:nvSpPr>
        <p:spPr bwMode="auto">
          <a:xfrm>
            <a:off x="457200" y="381000"/>
            <a:ext cx="3505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6600"/>
              <a:t>巴 比 伦</a:t>
            </a:r>
            <a:endParaRPr lang="en-US" altLang="en-US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 autoUpdateAnimBg="0"/>
      <p:bldP spid="43025" grpId="0" autoUpdateAnimBg="0"/>
      <p:bldP spid="43026" grpId="0" autoUpdateAnimBg="0"/>
      <p:bldP spid="4302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near_eas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650716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76200" y="76200"/>
            <a:ext cx="6553200" cy="1098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6600">
                <a:ea typeface="SimSun" pitchFamily="2" charset="-122"/>
              </a:rPr>
              <a:t>巴 比 伦 历 史</a:t>
            </a:r>
            <a:r>
              <a:rPr lang="zh-CN" altLang="en-US" sz="6600" b="0">
                <a:ea typeface="SimSun" pitchFamily="2" charset="-122"/>
              </a:rPr>
              <a:t> </a:t>
            </a:r>
            <a:endParaRPr lang="en-US" altLang="en-US" sz="6600" b="0"/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4029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33800"/>
            <a:ext cx="7772400" cy="3124200"/>
          </a:xfrm>
          <a:solidFill>
            <a:schemeClr val="tx2"/>
          </a:solidFill>
        </p:spPr>
        <p:txBody>
          <a:bodyPr/>
          <a:lstStyle/>
          <a:p>
            <a:r>
              <a:rPr lang="zh-CN" altLang="en-US" sz="2800">
                <a:solidFill>
                  <a:schemeClr val="bg1"/>
                </a:solidFill>
                <a:ea typeface="SimSun" pitchFamily="2" charset="-122"/>
              </a:rPr>
              <a:t>创世记</a:t>
            </a:r>
            <a:r>
              <a:rPr lang="en-US" altLang="zh-CN" sz="2800">
                <a:solidFill>
                  <a:schemeClr val="bg1"/>
                </a:solidFill>
                <a:ea typeface="SimSun" pitchFamily="2" charset="-122"/>
              </a:rPr>
              <a:t>10:8-10; 11:9;  </a:t>
            </a:r>
            <a:r>
              <a:rPr lang="zh-CN" altLang="en-US" sz="2800">
                <a:solidFill>
                  <a:schemeClr val="bg1"/>
                </a:solidFill>
                <a:ea typeface="SimSun" pitchFamily="2" charset="-122"/>
              </a:rPr>
              <a:t>获大书</a:t>
            </a:r>
            <a:r>
              <a:rPr lang="en-US" altLang="zh-CN" sz="2800">
                <a:solidFill>
                  <a:schemeClr val="bg1"/>
                </a:solidFill>
                <a:ea typeface="SimSun" pitchFamily="2" charset="-122"/>
              </a:rPr>
              <a:t>17:1-6</a:t>
            </a:r>
            <a:br>
              <a:rPr lang="en-US" altLang="zh-CN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它怎么开始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br>
              <a:rPr lang="en-US" altLang="zh-CN" sz="4000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什么激发这个起点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br>
              <a:rPr lang="en-US" altLang="zh-CN" sz="4000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它从其建立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br>
              <a:rPr lang="en-US" altLang="zh-CN" sz="4000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它结果表示的是什么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endParaRPr lang="en-US" altLang="en-US" sz="4000">
              <a:solidFill>
                <a:schemeClr val="bg1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2133600"/>
            <a:ext cx="2971800" cy="27146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buFontTx/>
              <a:buChar char="•"/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名字</a:t>
            </a:r>
            <a:endParaRPr lang="en-US" altLang="ja-JP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地点</a:t>
            </a:r>
            <a:r>
              <a:rPr lang="zh-CN" altLang="en-US" b="0"/>
              <a:t> </a:t>
            </a:r>
            <a:endParaRPr lang="en-US" altLang="ja-JP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巴别塔</a:t>
            </a:r>
            <a:endParaRPr lang="en-US" altLang="en-US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51816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6477000" y="8382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42340" name="Text Box 7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42341" name="Rectangle 8"/>
          <p:cNvSpPr>
            <a:spLocks noChangeArrowheads="1"/>
          </p:cNvSpPr>
          <p:nvPr/>
        </p:nvSpPr>
        <p:spPr bwMode="auto">
          <a:xfrm>
            <a:off x="6858000" y="228600"/>
            <a:ext cx="117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3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"/>
          </a:xfrm>
        </p:spPr>
        <p:txBody>
          <a:bodyPr/>
          <a:lstStyle/>
          <a:p>
            <a:endParaRPr lang="en-US" altLang="en-US" sz="4000"/>
          </a:p>
        </p:txBody>
      </p:sp>
      <p:pic>
        <p:nvPicPr>
          <p:cNvPr id="208908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858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7220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4572000" y="0"/>
            <a:ext cx="4572000" cy="6858000"/>
          </a:xfrm>
          <a:solidFill>
            <a:schemeClr val="tx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ea typeface="SimSun" pitchFamily="2" charset="-122"/>
              </a:rPr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自从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达拉斯温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床教授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在</a:t>
            </a:r>
            <a:r>
              <a:rPr lang="en-US" altLang="zh-CN" sz="4800">
                <a:solidFill>
                  <a:srgbClr val="FFFFFF"/>
                </a:solidFill>
                <a:ea typeface="SimSun" pitchFamily="2" charset="-122"/>
              </a:rPr>
              <a:t>1991</a:t>
            </a: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年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写这本书</a:t>
            </a:r>
            <a:r>
              <a:rPr lang="en-US" altLang="zh-CN" sz="4800">
                <a:solidFill>
                  <a:srgbClr val="FFFFFF"/>
                </a:solidFill>
                <a:ea typeface="SimSun" pitchFamily="2" charset="-122"/>
              </a:rPr>
              <a:t>,</a:t>
            </a:r>
            <a:br>
              <a:rPr lang="en-US" altLang="zh-CN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巴比伦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每日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在闻里</a:t>
            </a:r>
            <a:r>
              <a:rPr lang="en-US" altLang="zh-CN" sz="4800">
                <a:solidFill>
                  <a:srgbClr val="FFFFFF"/>
                </a:solidFill>
                <a:ea typeface="SimSun" pitchFamily="2" charset="-122"/>
              </a:rPr>
              <a:t>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rgbClr val="FFFFFF"/>
              </a:solidFill>
              <a:ea typeface="SimSun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0" y="381000"/>
            <a:ext cx="6477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>
              <a:solidFill>
                <a:srgbClr val="000000"/>
              </a:solidFill>
            </a:endParaRPr>
          </a:p>
          <a:p>
            <a:pPr algn="ctr"/>
            <a:r>
              <a:rPr lang="zh-CN" altLang="en-US" u="sng">
                <a:ea typeface="SimSun" pitchFamily="2" charset="-122"/>
              </a:rPr>
              <a:t>在 美索不达米亚历史中主要的人物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ja-JP" sz="2000" u="sng"/>
          </a:p>
          <a:p>
            <a:pPr algn="ctr"/>
            <a:endParaRPr lang="en-US" altLang="en-US" sz="2000"/>
          </a:p>
          <a:p>
            <a:pPr algn="ctr"/>
            <a:r>
              <a:rPr lang="en-US" altLang="en-US" sz="2000"/>
              <a:t>Proto-Literate (3200-2850)</a:t>
            </a:r>
          </a:p>
          <a:p>
            <a:pPr algn="ctr"/>
            <a:r>
              <a:rPr lang="en-US" altLang="en-US" sz="2000"/>
              <a:t>Early Dynastic (2850-2360)</a:t>
            </a:r>
          </a:p>
          <a:p>
            <a:pPr algn="ctr"/>
            <a:r>
              <a:rPr lang="en-US" altLang="en-US" sz="2000"/>
              <a:t>Akkad (2360-2180)</a:t>
            </a:r>
          </a:p>
          <a:p>
            <a:pPr algn="ctr"/>
            <a:r>
              <a:rPr lang="en-US" altLang="en-US" sz="2000"/>
              <a:t>Guti (2180-2082)</a:t>
            </a:r>
          </a:p>
          <a:p>
            <a:pPr algn="ctr"/>
            <a:r>
              <a:rPr lang="en-US" altLang="en-US" sz="2000"/>
              <a:t>Ur III (2070-1960)</a:t>
            </a:r>
          </a:p>
          <a:p>
            <a:pPr algn="ctr"/>
            <a:r>
              <a:rPr lang="en-US" altLang="en-US" sz="2000"/>
              <a:t>Isin-Larsa (1960-1700)</a:t>
            </a:r>
            <a:endParaRPr lang="en-US" altLang="en-US" sz="2000" b="0"/>
          </a:p>
          <a:p>
            <a:pPr algn="ctr"/>
            <a:r>
              <a:rPr lang="en-US" altLang="en-US" sz="2000">
                <a:solidFill>
                  <a:schemeClr val="accent2"/>
                </a:solidFill>
              </a:rPr>
              <a:t>Old Babylonian (1830-1531)</a:t>
            </a:r>
          </a:p>
          <a:p>
            <a:pPr algn="ctr"/>
            <a:r>
              <a:rPr lang="en-US" altLang="en-US" sz="2000"/>
              <a:t>Old Assyrian</a:t>
            </a:r>
          </a:p>
          <a:p>
            <a:pPr algn="ctr"/>
            <a:r>
              <a:rPr lang="en-US" altLang="en-US" sz="2000"/>
              <a:t>Hurrian Invasions (1700-1500)</a:t>
            </a:r>
          </a:p>
          <a:p>
            <a:pPr algn="ctr"/>
            <a:r>
              <a:rPr lang="en-US" altLang="en-US" sz="2000"/>
              <a:t>Kassites (1600-1150)</a:t>
            </a:r>
          </a:p>
          <a:p>
            <a:pPr algn="ctr"/>
            <a:r>
              <a:rPr lang="en-US" altLang="en-US" sz="2000"/>
              <a:t>Mitanni (1500-1380)</a:t>
            </a:r>
          </a:p>
          <a:p>
            <a:pPr algn="ctr"/>
            <a:r>
              <a:rPr lang="en-US" altLang="en-US" sz="2000"/>
              <a:t>Middle Assyrian (1366-1078)</a:t>
            </a:r>
          </a:p>
          <a:p>
            <a:pPr algn="ctr"/>
            <a:r>
              <a:rPr lang="en-US" altLang="en-US" sz="2000"/>
              <a:t>Aramean &amp; Chaldean (1078-935)</a:t>
            </a:r>
          </a:p>
          <a:p>
            <a:pPr algn="ctr"/>
            <a:r>
              <a:rPr lang="en-US" altLang="en-US" sz="2000"/>
              <a:t>Neo-Assyrian (935-612)</a:t>
            </a:r>
          </a:p>
          <a:p>
            <a:pPr algn="ctr"/>
            <a:r>
              <a:rPr lang="en-US" altLang="en-US" sz="2000">
                <a:solidFill>
                  <a:schemeClr val="accent2"/>
                </a:solidFill>
              </a:rPr>
              <a:t>Neo Babylonian (625-539)</a:t>
            </a:r>
          </a:p>
          <a:p>
            <a:pPr algn="ctr"/>
            <a:r>
              <a:rPr lang="en-US" altLang="en-US" sz="2000"/>
              <a:t>Persian (539-332)</a:t>
            </a:r>
          </a:p>
          <a:p>
            <a:pPr algn="ctr"/>
            <a:r>
              <a:rPr lang="en-US" altLang="en-US" sz="2000"/>
              <a:t>Alexander (332-  )</a:t>
            </a: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914400" y="457200"/>
            <a:ext cx="8229600" cy="5257800"/>
            <a:chOff x="432" y="480"/>
            <a:chExt cx="5184" cy="3312"/>
          </a:xfrm>
        </p:grpSpPr>
        <p:sp>
          <p:nvSpPr>
            <p:cNvPr id="5125" name="AutoShape 5"/>
            <p:cNvSpPr>
              <a:spLocks noChangeArrowheads="1"/>
            </p:cNvSpPr>
            <p:nvPr/>
          </p:nvSpPr>
          <p:spPr bwMode="auto">
            <a:xfrm>
              <a:off x="432" y="480"/>
              <a:ext cx="5184" cy="331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1296" y="1776"/>
              <a:ext cx="3390" cy="8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4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新 </a:t>
              </a:r>
              <a:r>
                <a:rPr lang="en-US" altLang="zh-CN" sz="4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- </a:t>
              </a:r>
              <a:r>
                <a:rPr lang="zh-CN" altLang="en-US" sz="4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巴 比 伦</a:t>
              </a:r>
              <a:r>
                <a:rPr lang="zh-CN" altLang="en-US" b="0"/>
                <a:t> </a:t>
              </a:r>
              <a:r>
                <a:rPr lang="en-US" altLang="ja-JP" sz="4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	</a:t>
              </a:r>
            </a:p>
            <a:p>
              <a:pPr algn="ctr"/>
              <a:r>
                <a:rPr lang="en-US" altLang="en-US" sz="4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625-539 BC</a:t>
              </a:r>
            </a:p>
          </p:txBody>
        </p:sp>
      </p:grpSp>
      <p:sp>
        <p:nvSpPr>
          <p:cNvPr id="144387" name="Text Box 8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44388" name="Rectangle 9"/>
          <p:cNvSpPr>
            <a:spLocks noChangeArrowheads="1"/>
          </p:cNvSpPr>
          <p:nvPr/>
        </p:nvSpPr>
        <p:spPr bwMode="auto">
          <a:xfrm>
            <a:off x="457200" y="2286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古老近东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838200" y="1609725"/>
            <a:ext cx="6727825" cy="32670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Nabopolassar 			– 625-605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Nebuchadnezzar II (s)		– 605-568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Evil-Merodach (s) 		           – 561-560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Neriglissar (brother-in-law) 	– 559-556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Labosoarchad (s) 		           – 556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Nabonidus 				– 555-539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Belshazzar 				– 539 BC </a:t>
            </a:r>
          </a:p>
          <a:p>
            <a:endParaRPr lang="en-US" altLang="en-US" sz="26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>
            <a:off x="152400" y="1447800"/>
            <a:ext cx="8229600" cy="5257800"/>
            <a:chOff x="432" y="480"/>
            <a:chExt cx="5184" cy="3312"/>
          </a:xfrm>
        </p:grpSpPr>
        <p:sp>
          <p:nvSpPr>
            <p:cNvPr id="84997" name="AutoShape 5"/>
            <p:cNvSpPr>
              <a:spLocks noChangeArrowheads="1"/>
            </p:cNvSpPr>
            <p:nvPr/>
          </p:nvSpPr>
          <p:spPr bwMode="auto">
            <a:xfrm>
              <a:off x="432" y="480"/>
              <a:ext cx="5184" cy="331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endParaRP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1296" y="1776"/>
              <a:ext cx="3390" cy="8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36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尼 布 甲 尼</a:t>
              </a:r>
              <a:r>
                <a:rPr lang="zh-CN" alt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ja-JP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II	</a:t>
              </a:r>
            </a:p>
            <a:p>
              <a:pPr algn="ctr"/>
              <a:r>
                <a:rPr lang="en-US" alt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604-568 </a:t>
              </a:r>
              <a:r>
                <a:rPr lang="en-US" altLang="en-US" sz="32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BC</a:t>
              </a:r>
            </a:p>
          </p:txBody>
        </p:sp>
      </p:grp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304800" y="8382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46436" name="Text Box 10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137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33400" y="762000"/>
            <a:ext cx="55626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新 </a:t>
            </a:r>
            <a:r>
              <a:rPr lang="en-US" altLang="zh-CN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zh-CN" altLang="en-US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巴比伦 国王</a:t>
            </a:r>
            <a:endParaRPr lang="en-US" altLang="en-US" sz="44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6438" name="Rectangle 13"/>
          <p:cNvSpPr>
            <a:spLocks noChangeArrowheads="1"/>
          </p:cNvSpPr>
          <p:nvPr/>
        </p:nvSpPr>
        <p:spPr bwMode="auto">
          <a:xfrm>
            <a:off x="609600" y="228600"/>
            <a:ext cx="239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新巴比伦 帝国</a:t>
            </a:r>
            <a:r>
              <a:rPr lang="zh-CN" altLang="en-US" b="0">
                <a:ea typeface="SimSun" pitchFamily="2" charset="-122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1981200" y="5562600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4495800" y="5105400"/>
            <a:ext cx="9144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0" y="3810000"/>
            <a:ext cx="56388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1066800" y="1676400"/>
            <a:ext cx="50292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485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413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cs typeface="Arial" pitchFamily="34" charset="0"/>
              </a:rPr>
              <a:t>232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cs typeface="Arial" pitchFamily="34" charset="0"/>
              </a:rPr>
              <a:t>342</a:t>
            </a:r>
          </a:p>
        </p:txBody>
      </p:sp>
      <p:sp>
        <p:nvSpPr>
          <p:cNvPr id="342023" name="Rectangle 7"/>
          <p:cNvSpPr>
            <a:spLocks noChangeArrowheads="1"/>
          </p:cNvSpPr>
          <p:nvPr/>
        </p:nvSpPr>
        <p:spPr bwMode="auto">
          <a:xfrm>
            <a:off x="5410200" y="48006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586</a:t>
            </a:r>
          </a:p>
        </p:txBody>
      </p:sp>
      <p:sp>
        <p:nvSpPr>
          <p:cNvPr id="342024" name="Rectangle 8"/>
          <p:cNvSpPr>
            <a:spLocks noChangeArrowheads="1"/>
          </p:cNvSpPr>
          <p:nvPr/>
        </p:nvSpPr>
        <p:spPr bwMode="auto">
          <a:xfrm>
            <a:off x="1905000" y="5410200"/>
            <a:ext cx="20574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哈巴谷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25" name="Rectangle 9"/>
          <p:cNvSpPr>
            <a:spLocks noChangeArrowheads="1"/>
          </p:cNvSpPr>
          <p:nvPr/>
        </p:nvSpPr>
        <p:spPr bwMode="auto">
          <a:xfrm>
            <a:off x="4419600" y="4953000"/>
            <a:ext cx="12192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约珥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8489" name="WordArt 10" descr="Narrow vertical"/>
          <p:cNvSpPr>
            <a:spLocks noChangeArrowheads="1" noChangeShapeType="1" noTextEdit="1"/>
          </p:cNvSpPr>
          <p:nvPr/>
        </p:nvSpPr>
        <p:spPr bwMode="auto">
          <a:xfrm>
            <a:off x="1219200" y="0"/>
            <a:ext cx="6477000" cy="8382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zh-CN" altLang="en-US" sz="3600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</a:rPr>
              <a:t>耶路撒冷城的沦陷</a:t>
            </a:r>
            <a:endParaRPr lang="en-GB" sz="3600" kern="10"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2438400" y="1600200"/>
            <a:ext cx="2057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耶利米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28" name="Rectangle 12"/>
          <p:cNvSpPr>
            <a:spLocks noChangeArrowheads="1"/>
          </p:cNvSpPr>
          <p:nvPr/>
        </p:nvSpPr>
        <p:spPr bwMode="auto">
          <a:xfrm>
            <a:off x="5638800" y="5334000"/>
            <a:ext cx="2590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耶利米哀歌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4269" name="Rectangle 13"/>
          <p:cNvSpPr>
            <a:spLocks noChangeArrowheads="1"/>
          </p:cNvSpPr>
          <p:nvPr/>
        </p:nvSpPr>
        <p:spPr bwMode="auto">
          <a:xfrm>
            <a:off x="3200400" y="2438400"/>
            <a:ext cx="5181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70" name="Rectangle 14"/>
          <p:cNvSpPr>
            <a:spLocks noChangeArrowheads="1"/>
          </p:cNvSpPr>
          <p:nvPr/>
        </p:nvSpPr>
        <p:spPr bwMode="auto">
          <a:xfrm>
            <a:off x="4419600" y="3124200"/>
            <a:ext cx="2286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031" name="Rectangle 15"/>
          <p:cNvSpPr>
            <a:spLocks noChangeArrowheads="1"/>
          </p:cNvSpPr>
          <p:nvPr/>
        </p:nvSpPr>
        <p:spPr bwMode="auto">
          <a:xfrm>
            <a:off x="4876800" y="3048000"/>
            <a:ext cx="1524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以西结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32" name="Rectangle 16"/>
          <p:cNvSpPr>
            <a:spLocks noChangeArrowheads="1"/>
          </p:cNvSpPr>
          <p:nvPr/>
        </p:nvSpPr>
        <p:spPr bwMode="auto">
          <a:xfrm>
            <a:off x="4724400" y="2362200"/>
            <a:ext cx="15240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但以理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33" name="Rectangle 17"/>
          <p:cNvSpPr>
            <a:spLocks noChangeArrowheads="1"/>
          </p:cNvSpPr>
          <p:nvPr/>
        </p:nvSpPr>
        <p:spPr bwMode="auto">
          <a:xfrm>
            <a:off x="3505200" y="30480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597</a:t>
            </a:r>
          </a:p>
        </p:txBody>
      </p:sp>
      <p:sp>
        <p:nvSpPr>
          <p:cNvPr id="342034" name="Rectangle 18"/>
          <p:cNvSpPr>
            <a:spLocks noChangeArrowheads="1"/>
          </p:cNvSpPr>
          <p:nvPr/>
        </p:nvSpPr>
        <p:spPr bwMode="auto">
          <a:xfrm>
            <a:off x="2286000" y="2438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605</a:t>
            </a:r>
          </a:p>
        </p:txBody>
      </p:sp>
      <p:sp>
        <p:nvSpPr>
          <p:cNvPr id="342035" name="Rectangle 19"/>
          <p:cNvSpPr>
            <a:spLocks noChangeArrowheads="1"/>
          </p:cNvSpPr>
          <p:nvPr/>
        </p:nvSpPr>
        <p:spPr bwMode="auto">
          <a:xfrm>
            <a:off x="152400" y="1676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627</a:t>
            </a:r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8382000" y="3810000"/>
            <a:ext cx="7620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037" name="Rectangle 21"/>
          <p:cNvSpPr>
            <a:spLocks noChangeArrowheads="1"/>
          </p:cNvSpPr>
          <p:nvPr/>
        </p:nvSpPr>
        <p:spPr bwMode="auto">
          <a:xfrm>
            <a:off x="7924800" y="48006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538</a:t>
            </a:r>
          </a:p>
        </p:txBody>
      </p:sp>
      <p:sp>
        <p:nvSpPr>
          <p:cNvPr id="342038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3048000" y="3810000"/>
            <a:ext cx="2590800" cy="9906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algn="r" eaLnBrk="1" hangingPunct="1"/>
            <a:r>
              <a:rPr kumimoji="1" lang="zh-CN" altLang="en-US" sz="3200">
                <a:ea typeface="SimSun" pitchFamily="2" charset="-122"/>
              </a:rPr>
              <a:t>耶路撒冷城的沦陷</a:t>
            </a:r>
            <a:endParaRPr kumimoji="1" lang="en-US" altLang="en-US" sz="3200"/>
          </a:p>
        </p:txBody>
      </p:sp>
      <p:sp>
        <p:nvSpPr>
          <p:cNvPr id="342039" name="Rectangle 23"/>
          <p:cNvSpPr>
            <a:spLocks noChangeArrowheads="1"/>
          </p:cNvSpPr>
          <p:nvPr/>
        </p:nvSpPr>
        <p:spPr bwMode="auto">
          <a:xfrm>
            <a:off x="0" y="838200"/>
            <a:ext cx="22860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主要日期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3" grpId="0" autoUpdateAnimBg="0"/>
      <p:bldP spid="342024" grpId="0" autoUpdateAnimBg="0"/>
      <p:bldP spid="342025" grpId="0" autoUpdateAnimBg="0"/>
      <p:bldP spid="342027" grpId="0" autoUpdateAnimBg="0"/>
      <p:bldP spid="342028" grpId="0" autoUpdateAnimBg="0"/>
      <p:bldP spid="342031" grpId="0" autoUpdateAnimBg="0"/>
      <p:bldP spid="342032" grpId="0" autoUpdateAnimBg="0"/>
      <p:bldP spid="342033" grpId="0" autoUpdateAnimBg="0"/>
      <p:bldP spid="342034" grpId="0" autoUpdateAnimBg="0"/>
      <p:bldP spid="342035" grpId="0" autoUpdateAnimBg="0"/>
      <p:bldP spid="342037" grpId="0" autoUpdateAnimBg="0"/>
      <p:bldP spid="34203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9"/>
          <p:cNvSpPr>
            <a:spLocks noChangeArrowheads="1"/>
          </p:cNvSpPr>
          <p:nvPr/>
        </p:nvSpPr>
        <p:spPr bwMode="auto">
          <a:xfrm>
            <a:off x="0" y="5334000"/>
            <a:ext cx="8686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07" name="Text Box 10"/>
          <p:cNvSpPr txBox="1">
            <a:spLocks noChangeArrowheads="1"/>
          </p:cNvSpPr>
          <p:nvPr/>
        </p:nvSpPr>
        <p:spPr bwMode="auto">
          <a:xfrm>
            <a:off x="8382000" y="76200"/>
            <a:ext cx="698500" cy="830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232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342</a:t>
            </a: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7391400" y="3962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586</a:t>
            </a: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-76200" y="5257800"/>
            <a:ext cx="2057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耶利米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3" name="Rectangle 32"/>
          <p:cNvSpPr>
            <a:spLocks noChangeArrowheads="1"/>
          </p:cNvSpPr>
          <p:nvPr/>
        </p:nvSpPr>
        <p:spPr bwMode="auto">
          <a:xfrm>
            <a:off x="2438400" y="1524000"/>
            <a:ext cx="6705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4" name="Rectangle 33"/>
          <p:cNvSpPr>
            <a:spLocks noChangeArrowheads="1"/>
          </p:cNvSpPr>
          <p:nvPr/>
        </p:nvSpPr>
        <p:spPr bwMode="auto">
          <a:xfrm>
            <a:off x="4572000" y="2133600"/>
            <a:ext cx="4572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4648200" y="2057400"/>
            <a:ext cx="2946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以西结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2362200" y="1447800"/>
            <a:ext cx="15240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但以理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4267200" y="3962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597</a:t>
            </a: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1981200" y="19050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605</a:t>
            </a:r>
          </a:p>
        </p:txBody>
      </p:sp>
      <p:sp>
        <p:nvSpPr>
          <p:cNvPr id="29737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7162800" cy="990600"/>
          </a:xfrm>
          <a:solidFill>
            <a:srgbClr val="004200"/>
          </a:solidFill>
          <a:ln>
            <a:solidFill>
              <a:schemeClr val="tx2"/>
            </a:solidFill>
          </a:ln>
          <a:effectLst>
            <a:prstShdw prst="shdw17" dist="17961" dir="2700000">
              <a:schemeClr val="tx2">
                <a:gamma/>
                <a:shade val="60000"/>
                <a:invGamma/>
                <a:alpha val="74998"/>
              </a:schemeClr>
            </a:prstShdw>
          </a:effectLst>
        </p:spPr>
        <p:txBody>
          <a:bodyPr/>
          <a:lstStyle/>
          <a:p>
            <a:pPr eaLnBrk="1" hangingPunct="1"/>
            <a:r>
              <a:rPr kumimoji="1" lang="zh-CN" altLang="en-US" sz="3600" b="1">
                <a:latin typeface="Arial" pitchFamily="34" charset="0"/>
                <a:cs typeface="Arial" pitchFamily="34" charset="0"/>
              </a:rPr>
              <a:t>约西亚的儿子和先知</a:t>
            </a:r>
            <a:endParaRPr kumimoji="1" lang="en-US" alt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6317" name="Rectangle 44"/>
          <p:cNvSpPr>
            <a:spLocks noChangeArrowheads="1"/>
          </p:cNvSpPr>
          <p:nvPr/>
        </p:nvSpPr>
        <p:spPr bwMode="auto">
          <a:xfrm>
            <a:off x="0" y="2590800"/>
            <a:ext cx="80010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18" name="Rectangle 45"/>
          <p:cNvSpPr>
            <a:spLocks noChangeArrowheads="1"/>
          </p:cNvSpPr>
          <p:nvPr/>
        </p:nvSpPr>
        <p:spPr bwMode="auto">
          <a:xfrm>
            <a:off x="990600" y="6172200"/>
            <a:ext cx="3581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短暂的傀儡王</a:t>
            </a:r>
            <a:endParaRPr lang="en-US" altLang="en-US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19" name="Rectangle 46"/>
          <p:cNvSpPr>
            <a:spLocks noChangeArrowheads="1"/>
          </p:cNvSpPr>
          <p:nvPr/>
        </p:nvSpPr>
        <p:spPr bwMode="auto">
          <a:xfrm>
            <a:off x="1295400" y="2590800"/>
            <a:ext cx="304800" cy="1371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 b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20" name="Rectangle 47"/>
          <p:cNvSpPr>
            <a:spLocks noChangeArrowheads="1"/>
          </p:cNvSpPr>
          <p:nvPr/>
        </p:nvSpPr>
        <p:spPr bwMode="auto">
          <a:xfrm>
            <a:off x="4572000" y="2590800"/>
            <a:ext cx="304800" cy="1371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 b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21" name="Rectangle 48"/>
          <p:cNvSpPr>
            <a:spLocks noChangeArrowheads="1"/>
          </p:cNvSpPr>
          <p:nvPr/>
        </p:nvSpPr>
        <p:spPr bwMode="auto">
          <a:xfrm>
            <a:off x="381000" y="6172200"/>
            <a:ext cx="609600" cy="4572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 b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22" name="Rectangle 49"/>
          <p:cNvSpPr>
            <a:spLocks noChangeArrowheads="1"/>
          </p:cNvSpPr>
          <p:nvPr/>
        </p:nvSpPr>
        <p:spPr bwMode="auto">
          <a:xfrm>
            <a:off x="7924800" y="2743200"/>
            <a:ext cx="1066800" cy="99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kumimoji="1"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城市沉沦</a:t>
            </a:r>
            <a:endParaRPr kumimoji="1"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46" name="Rectangle 50"/>
          <p:cNvSpPr>
            <a:spLocks noChangeArrowheads="1"/>
          </p:cNvSpPr>
          <p:nvPr/>
        </p:nvSpPr>
        <p:spPr bwMode="auto">
          <a:xfrm>
            <a:off x="5638800" y="302895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西底家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47" name="Rectangle 51"/>
          <p:cNvSpPr>
            <a:spLocks noChangeArrowheads="1"/>
          </p:cNvSpPr>
          <p:nvPr/>
        </p:nvSpPr>
        <p:spPr bwMode="auto">
          <a:xfrm>
            <a:off x="914400" y="3962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609</a:t>
            </a: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 rot="-5400000">
            <a:off x="3581400" y="3086100"/>
            <a:ext cx="21336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Jehoiachin</a:t>
            </a: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2057400" y="3028950"/>
            <a:ext cx="2133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约雅敬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-228600" y="302895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约西亚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4572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(3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个月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	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38100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(3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个月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21717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(11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年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56388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(11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年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32" name="Rectangle 64"/>
          <p:cNvSpPr>
            <a:spLocks noChangeArrowheads="1"/>
          </p:cNvSpPr>
          <p:nvPr/>
        </p:nvSpPr>
        <p:spPr bwMode="auto">
          <a:xfrm>
            <a:off x="-152400" y="56388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627</a:t>
            </a: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 rot="-5400000">
            <a:off x="533400" y="300990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Jehoahaz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utoUpdateAnimBg="0"/>
      <p:bldP spid="29721" grpId="0" autoUpdateAnimBg="0"/>
      <p:bldP spid="29724" grpId="0" autoUpdateAnimBg="0"/>
      <p:bldP spid="29723" grpId="0" autoUpdateAnimBg="0"/>
      <p:bldP spid="29730" grpId="0" autoUpdateAnimBg="0"/>
      <p:bldP spid="29731" grpId="0" autoUpdateAnimBg="0"/>
      <p:bldP spid="29746" grpId="0" autoUpdateAnimBg="0"/>
      <p:bldP spid="29747" grpId="0" autoUpdateAnimBg="0"/>
      <p:bldP spid="29752" grpId="0" autoUpdateAnimBg="0"/>
      <p:bldP spid="29753" grpId="0" autoUpdateAnimBg="0"/>
      <p:bldP spid="29755" grpId="0" autoUpdateAnimBg="0"/>
      <p:bldP spid="29756" grpId="0" autoUpdateAnimBg="0"/>
      <p:bldP spid="29757" grpId="0" autoUpdateAnimBg="0"/>
      <p:bldP spid="29758" grpId="0" autoUpdateAnimBg="0"/>
      <p:bldP spid="29759" grpId="0" autoUpdateAnimBg="0"/>
      <p:bldP spid="2975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0"/>
            <a:ext cx="66294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Two 70-Year Exiles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5638800" y="3505200"/>
            <a:ext cx="3581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0" y="3505200"/>
            <a:ext cx="2590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ea typeface="Osaka" charset="-128"/>
              </a:rPr>
              <a:t>560</a:t>
            </a:r>
          </a:p>
        </p:txBody>
      </p:sp>
      <p:sp>
        <p:nvSpPr>
          <p:cNvPr id="346118" name="Rectangle 6"/>
          <p:cNvSpPr>
            <a:spLocks noChangeArrowheads="1"/>
          </p:cNvSpPr>
          <p:nvPr/>
        </p:nvSpPr>
        <p:spPr bwMode="auto">
          <a:xfrm>
            <a:off x="2133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586</a:t>
            </a:r>
          </a:p>
        </p:txBody>
      </p:sp>
      <p:sp>
        <p:nvSpPr>
          <p:cNvPr id="89095" name="WordArt 7"/>
          <p:cNvSpPr>
            <a:spLocks noChangeArrowheads="1" noChangeShapeType="1" noTextEdit="1"/>
          </p:cNvSpPr>
          <p:nvPr/>
        </p:nvSpPr>
        <p:spPr bwMode="auto">
          <a:xfrm>
            <a:off x="1295400" y="114300"/>
            <a:ext cx="6553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zh-CN" altLang="en-US" sz="3600" kern="1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ea typeface="Osaka"/>
                <a:cs typeface="Arial" charset="0"/>
              </a:rPr>
              <a:t>两段</a:t>
            </a:r>
            <a:r>
              <a:rPr lang="en-US" altLang="zh-CN" sz="3600" kern="1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ea typeface="Osaka"/>
                <a:cs typeface="Arial" charset="0"/>
              </a:rPr>
              <a:t>70</a:t>
            </a:r>
            <a:r>
              <a:rPr lang="zh-CN" altLang="en-US" sz="3600" kern="1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ea typeface="Osaka"/>
                <a:cs typeface="Arial" charset="0"/>
              </a:rPr>
              <a:t>年的被虏时期</a:t>
            </a:r>
            <a:endParaRPr lang="en-US" sz="3600" kern="10" dirty="0">
              <a:ln w="12700" cap="sq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/>
              <a:ea typeface="Osaka"/>
              <a:cs typeface="Arial" charset="0"/>
            </a:endParaRPr>
          </a:p>
        </p:txBody>
      </p:sp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2590800" y="1524000"/>
            <a:ext cx="2057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  <a:defRPr/>
            </a:pPr>
            <a:r>
              <a:rPr lang="zh-CN" altLang="en-US" sz="3600">
                <a:solidFill>
                  <a:srgbClr val="FFFFFF"/>
                </a:solidFill>
                <a:latin typeface="Times New Roman" charset="0"/>
                <a:ea typeface="Osaka" charset="0"/>
                <a:cs typeface="Arial" charset="0"/>
              </a:rPr>
              <a:t>百姓被虏</a:t>
            </a:r>
            <a:endParaRPr lang="en-US" sz="3600">
              <a:solidFill>
                <a:srgbClr val="FFFFFF"/>
              </a:solidFill>
              <a:latin typeface="Times New Roman" charset="0"/>
              <a:ea typeface="Osaka" charset="0"/>
              <a:cs typeface="Arial" charset="0"/>
            </a:endParaRP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4114800" y="41148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zh-CN" altLang="en-US" sz="3600">
                <a:solidFill>
                  <a:srgbClr val="FFFF00"/>
                </a:solidFill>
                <a:ea typeface="Osaka" charset="-128"/>
              </a:rPr>
              <a:t>圣殿被掳</a:t>
            </a:r>
            <a:endParaRPr lang="en-US" altLang="en-US" sz="3600">
              <a:solidFill>
                <a:srgbClr val="FFFF00"/>
              </a:solidFill>
              <a:ea typeface="Osaka" charset="-128"/>
            </a:endParaRPr>
          </a:p>
        </p:txBody>
      </p:sp>
      <p:sp>
        <p:nvSpPr>
          <p:cNvPr id="346122" name="Rectangle 10"/>
          <p:cNvSpPr>
            <a:spLocks noChangeArrowheads="1"/>
          </p:cNvSpPr>
          <p:nvPr/>
        </p:nvSpPr>
        <p:spPr bwMode="auto">
          <a:xfrm>
            <a:off x="5181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539</a:t>
            </a:r>
          </a:p>
        </p:txBody>
      </p:sp>
      <p:sp>
        <p:nvSpPr>
          <p:cNvPr id="346123" name="Rectangle 11"/>
          <p:cNvSpPr>
            <a:spLocks noChangeArrowheads="1"/>
          </p:cNvSpPr>
          <p:nvPr/>
        </p:nvSpPr>
        <p:spPr bwMode="auto">
          <a:xfrm>
            <a:off x="58674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536</a:t>
            </a:r>
          </a:p>
        </p:txBody>
      </p:sp>
      <p:sp>
        <p:nvSpPr>
          <p:cNvPr id="346124" name="Rectangle 12"/>
          <p:cNvSpPr>
            <a:spLocks noChangeArrowheads="1"/>
          </p:cNvSpPr>
          <p:nvPr/>
        </p:nvSpPr>
        <p:spPr bwMode="auto">
          <a:xfrm>
            <a:off x="7467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516</a:t>
            </a:r>
          </a:p>
        </p:txBody>
      </p:sp>
      <p:sp>
        <p:nvSpPr>
          <p:cNvPr id="346125" name="Rectangle 13"/>
          <p:cNvSpPr>
            <a:spLocks noChangeArrowheads="1"/>
          </p:cNvSpPr>
          <p:nvPr/>
        </p:nvSpPr>
        <p:spPr bwMode="auto">
          <a:xfrm>
            <a:off x="5334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605</a:t>
            </a:r>
          </a:p>
        </p:txBody>
      </p:sp>
      <p:sp>
        <p:nvSpPr>
          <p:cNvPr id="346126" name="Line 14"/>
          <p:cNvSpPr>
            <a:spLocks noChangeShapeType="1"/>
          </p:cNvSpPr>
          <p:nvPr/>
        </p:nvSpPr>
        <p:spPr bwMode="auto">
          <a:xfrm>
            <a:off x="990600" y="2667000"/>
            <a:ext cx="541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6127" name="Line 15"/>
          <p:cNvSpPr>
            <a:spLocks noChangeShapeType="1"/>
          </p:cNvSpPr>
          <p:nvPr/>
        </p:nvSpPr>
        <p:spPr bwMode="auto">
          <a:xfrm>
            <a:off x="2590800" y="4191000"/>
            <a:ext cx="5410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8" grpId="0" autoUpdateAnimBg="0"/>
      <p:bldP spid="346120" grpId="0" autoUpdateAnimBg="0"/>
      <p:bldP spid="346121" grpId="0" autoUpdateAnimBg="0"/>
      <p:bldP spid="346122" grpId="0" autoUpdateAnimBg="0"/>
      <p:bldP spid="346123" grpId="0" autoUpdateAnimBg="0"/>
      <p:bldP spid="346124" grpId="0" autoUpdateAnimBg="0"/>
      <p:bldP spid="346125" grpId="0" autoUpdateAnimBg="0"/>
      <p:bldP spid="346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6" name="Text Box 8"/>
          <p:cNvSpPr txBox="1">
            <a:spLocks noChangeArrowheads="1"/>
          </p:cNvSpPr>
          <p:nvPr/>
        </p:nvSpPr>
        <p:spPr bwMode="auto">
          <a:xfrm>
            <a:off x="8353425" y="41275"/>
            <a:ext cx="78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110f</a:t>
            </a:r>
          </a:p>
        </p:txBody>
      </p:sp>
      <p:pic>
        <p:nvPicPr>
          <p:cNvPr id="154627" name="Picture 1" descr="Screen Shot 2011-12-13 at 5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608488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15888"/>
            <a:ext cx="7772400" cy="914400"/>
          </a:xfrm>
          <a:solidFill>
            <a:schemeClr val="tx1"/>
          </a:solidFill>
        </p:spPr>
        <p:txBody>
          <a:bodyPr/>
          <a:lstStyle/>
          <a:p>
            <a:r>
              <a:rPr lang="zh-CN" altLang="en-US" b="1">
                <a:solidFill>
                  <a:srgbClr val="FFFFFF"/>
                </a:solidFill>
              </a:rPr>
              <a:t>1986年的巴比伦拼花</a:t>
            </a:r>
            <a:endParaRPr lang="en-US" altLang="en-US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9" name="Right Triangle 2"/>
          <p:cNvSpPr>
            <a:spLocks noChangeArrowheads="1"/>
          </p:cNvSpPr>
          <p:nvPr/>
        </p:nvSpPr>
        <p:spPr bwMode="auto">
          <a:xfrm rot="-5400000">
            <a:off x="3995738" y="3717925"/>
            <a:ext cx="2592387" cy="2303463"/>
          </a:xfrm>
          <a:prstGeom prst="rtTriangl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-3175" y="5949950"/>
            <a:ext cx="91471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巴比伦：决战的前奏？</a:t>
            </a:r>
            <a:endParaRPr lang="en-US" altLang="en-US" sz="4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1" name="Rectangle 12"/>
          <p:cNvSpPr txBox="1">
            <a:spLocks noChangeArrowheads="1"/>
          </p:cNvSpPr>
          <p:nvPr/>
        </p:nvSpPr>
        <p:spPr bwMode="auto">
          <a:xfrm>
            <a:off x="5516563" y="1196975"/>
            <a:ext cx="366871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0000"/>
                </a:solidFill>
                <a:latin typeface="Comic Sans MS" pitchFamily="66" charset="0"/>
              </a:rPr>
              <a:t>萨达姆</a:t>
            </a:r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·</a:t>
            </a:r>
            <a:r>
              <a:rPr lang="zh-CN" altLang="en-US" sz="3200">
                <a:solidFill>
                  <a:srgbClr val="FF0000"/>
                </a:solidFill>
                <a:latin typeface="Comic Sans MS" pitchFamily="66" charset="0"/>
              </a:rPr>
              <a:t>侯赛因和古代世界的征服者，尼布甲尼撒。他们不仅看起来很像，但他们的任务是相同的 </a:t>
            </a:r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- </a:t>
            </a:r>
            <a:r>
              <a:rPr lang="zh-CN" altLang="en-US" sz="3200">
                <a:solidFill>
                  <a:srgbClr val="FF0000"/>
                </a:solidFill>
                <a:latin typeface="Comic Sans MS" pitchFamily="66" charset="0"/>
              </a:rPr>
              <a:t>控制世界。和统治这个世界的象征，是一个古老的城市</a:t>
            </a:r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...</a:t>
            </a:r>
            <a:endParaRPr lang="en-US" alt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2" name="Text Box 37"/>
          <p:cNvSpPr txBox="1">
            <a:spLocks noChangeArrowheads="1"/>
          </p:cNvSpPr>
          <p:nvPr/>
        </p:nvSpPr>
        <p:spPr bwMode="auto">
          <a:xfrm>
            <a:off x="8474075" y="23813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4000">
                <a:solidFill>
                  <a:schemeClr val="tx1"/>
                </a:solidFill>
                <a:ea typeface="MS PGothic" charset="0"/>
                <a:cs typeface="MS PGothic" charset="0"/>
              </a:rPr>
              <a:t>家族的罪恶</a:t>
            </a:r>
            <a:endParaRPr kumimoji="1" lang="en-US" sz="4000">
              <a:solidFill>
                <a:schemeClr val="tx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5347" name="Text Box 4"/>
          <p:cNvSpPr txBox="1">
            <a:spLocks noChangeArrowheads="1"/>
          </p:cNvSpPr>
          <p:nvPr/>
        </p:nvSpPr>
        <p:spPr bwMode="auto">
          <a:xfrm>
            <a:off x="563563" y="2498725"/>
            <a:ext cx="1420812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 i="1">
                <a:solidFill>
                  <a:srgbClr val="FF8000"/>
                </a:solidFill>
                <a:latin typeface="Times" charset="0"/>
                <a:cs typeface="Arial" pitchFamily="34" charset="0"/>
              </a:rPr>
              <a:t>耶洗别</a:t>
            </a:r>
            <a:endParaRPr lang="en-US" altLang="en-US" b="0">
              <a:solidFill>
                <a:srgbClr val="FFBCF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48" name="Text Box 5"/>
          <p:cNvSpPr txBox="1">
            <a:spLocks noChangeArrowheads="1"/>
          </p:cNvSpPr>
          <p:nvPr/>
        </p:nvSpPr>
        <p:spPr bwMode="auto">
          <a:xfrm>
            <a:off x="3200400" y="2514600"/>
            <a:ext cx="10080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8000"/>
                </a:solidFill>
                <a:latin typeface="Times" charset="0"/>
                <a:cs typeface="Arial" pitchFamily="34" charset="0"/>
              </a:rPr>
              <a:t>亚哈</a:t>
            </a:r>
            <a:endParaRPr lang="en-US" altLang="en-US" b="0">
              <a:solidFill>
                <a:srgbClr val="FF8000"/>
              </a:solidFill>
              <a:latin typeface="Times" charset="0"/>
              <a:cs typeface="Arial" pitchFamily="34" charset="0"/>
            </a:endParaRPr>
          </a:p>
        </p:txBody>
      </p:sp>
      <p:grpSp>
        <p:nvGrpSpPr>
          <p:cNvPr id="156676" name="Group 10"/>
          <p:cNvGrpSpPr>
            <a:grpSpLocks/>
          </p:cNvGrpSpPr>
          <p:nvPr/>
        </p:nvGrpSpPr>
        <p:grpSpPr bwMode="auto">
          <a:xfrm>
            <a:off x="1066800" y="3108325"/>
            <a:ext cx="2667000" cy="396875"/>
            <a:chOff x="528" y="1872"/>
            <a:chExt cx="1056" cy="240"/>
          </a:xfrm>
        </p:grpSpPr>
        <p:sp>
          <p:nvSpPr>
            <p:cNvPr id="185382" name="Line 7"/>
            <p:cNvSpPr>
              <a:spLocks noChangeShapeType="1"/>
            </p:cNvSpPr>
            <p:nvPr/>
          </p:nvSpPr>
          <p:spPr bwMode="auto">
            <a:xfrm>
              <a:off x="52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3" name="Line 8"/>
            <p:cNvSpPr>
              <a:spLocks noChangeShapeType="1"/>
            </p:cNvSpPr>
            <p:nvPr/>
          </p:nvSpPr>
          <p:spPr bwMode="auto">
            <a:xfrm>
              <a:off x="1584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4" name="Line 9"/>
            <p:cNvSpPr>
              <a:spLocks noChangeShapeType="1"/>
            </p:cNvSpPr>
            <p:nvPr/>
          </p:nvSpPr>
          <p:spPr bwMode="auto">
            <a:xfrm>
              <a:off x="528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5350" name="Text Box 11"/>
          <p:cNvSpPr txBox="1">
            <a:spLocks noChangeArrowheads="1"/>
          </p:cNvSpPr>
          <p:nvPr/>
        </p:nvSpPr>
        <p:spPr bwMode="auto">
          <a:xfrm>
            <a:off x="6400800" y="25146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FF"/>
                </a:solidFill>
                <a:latin typeface="Times" charset="0"/>
                <a:cs typeface="Arial" pitchFamily="34" charset="0"/>
              </a:rPr>
              <a:t>约沙法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51" name="Line 17"/>
          <p:cNvSpPr>
            <a:spLocks noChangeShapeType="1"/>
          </p:cNvSpPr>
          <p:nvPr/>
        </p:nvSpPr>
        <p:spPr bwMode="auto">
          <a:xfrm>
            <a:off x="5410200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2" name="Text Box 18"/>
          <p:cNvSpPr txBox="1">
            <a:spLocks noChangeArrowheads="1"/>
          </p:cNvSpPr>
          <p:nvPr/>
        </p:nvSpPr>
        <p:spPr bwMode="auto">
          <a:xfrm>
            <a:off x="4595813" y="3870325"/>
            <a:ext cx="1831975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 i="1">
                <a:solidFill>
                  <a:srgbClr val="A3A3A3"/>
                </a:solidFill>
                <a:latin typeface="Times" charset="0"/>
                <a:cs typeface="Arial" pitchFamily="34" charset="0"/>
              </a:rPr>
              <a:t>亚她利雅</a:t>
            </a:r>
            <a:endParaRPr lang="en-US" altLang="en-US" b="0">
              <a:solidFill>
                <a:srgbClr val="A3A3A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53" name="Line 19"/>
          <p:cNvSpPr>
            <a:spLocks noChangeShapeType="1"/>
          </p:cNvSpPr>
          <p:nvPr/>
        </p:nvSpPr>
        <p:spPr bwMode="auto">
          <a:xfrm>
            <a:off x="7048500" y="34893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4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10080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5DBACA"/>
                </a:solidFill>
                <a:latin typeface="Times" charset="0"/>
                <a:cs typeface="Arial" pitchFamily="34" charset="0"/>
              </a:rPr>
              <a:t>约兰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grpSp>
        <p:nvGrpSpPr>
          <p:cNvPr id="156682" name="Group 23"/>
          <p:cNvGrpSpPr>
            <a:grpSpLocks/>
          </p:cNvGrpSpPr>
          <p:nvPr/>
        </p:nvGrpSpPr>
        <p:grpSpPr bwMode="auto">
          <a:xfrm>
            <a:off x="5486400" y="4556125"/>
            <a:ext cx="1600200" cy="320675"/>
            <a:chOff x="528" y="1872"/>
            <a:chExt cx="1056" cy="240"/>
          </a:xfrm>
        </p:grpSpPr>
        <p:sp>
          <p:nvSpPr>
            <p:cNvPr id="185379" name="Line 24"/>
            <p:cNvSpPr>
              <a:spLocks noChangeShapeType="1"/>
            </p:cNvSpPr>
            <p:nvPr/>
          </p:nvSpPr>
          <p:spPr bwMode="auto">
            <a:xfrm>
              <a:off x="52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0" name="Line 25"/>
            <p:cNvSpPr>
              <a:spLocks noChangeShapeType="1"/>
            </p:cNvSpPr>
            <p:nvPr/>
          </p:nvSpPr>
          <p:spPr bwMode="auto">
            <a:xfrm>
              <a:off x="1584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1" name="Line 26"/>
            <p:cNvSpPr>
              <a:spLocks noChangeShapeType="1"/>
            </p:cNvSpPr>
            <p:nvPr/>
          </p:nvSpPr>
          <p:spPr bwMode="auto">
            <a:xfrm>
              <a:off x="528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5356" name="Text Box 28"/>
          <p:cNvSpPr txBox="1">
            <a:spLocks noChangeArrowheads="1"/>
          </p:cNvSpPr>
          <p:nvPr/>
        </p:nvSpPr>
        <p:spPr bwMode="auto">
          <a:xfrm>
            <a:off x="609600" y="1143000"/>
            <a:ext cx="1420813" cy="892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8000"/>
                </a:solidFill>
                <a:latin typeface="Times" charset="0"/>
                <a:cs typeface="Arial" pitchFamily="34" charset="0"/>
              </a:rPr>
              <a:t>褐巴力</a:t>
            </a:r>
            <a:endParaRPr lang="en-US" altLang="ja-JP" sz="3200">
              <a:solidFill>
                <a:srgbClr val="FF8000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000"/>
                </a:solidFill>
                <a:latin typeface="Times" charset="0"/>
                <a:cs typeface="Arial" pitchFamily="34" charset="0"/>
              </a:rPr>
              <a:t>西顿王</a:t>
            </a:r>
            <a:endParaRPr lang="en-US" altLang="en-US" b="0">
              <a:solidFill>
                <a:srgbClr val="FF8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57" name="Line 29"/>
          <p:cNvSpPr>
            <a:spLocks noChangeShapeType="1"/>
          </p:cNvSpPr>
          <p:nvPr/>
        </p:nvSpPr>
        <p:spPr bwMode="auto">
          <a:xfrm>
            <a:off x="1287463" y="2035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18" name="Line 30"/>
          <p:cNvSpPr>
            <a:spLocks noChangeShapeType="1"/>
          </p:cNvSpPr>
          <p:nvPr/>
        </p:nvSpPr>
        <p:spPr bwMode="auto">
          <a:xfrm>
            <a:off x="6300788" y="57451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19" name="Text Box 31"/>
          <p:cNvSpPr txBox="1">
            <a:spLocks noChangeArrowheads="1"/>
          </p:cNvSpPr>
          <p:nvPr/>
        </p:nvSpPr>
        <p:spPr bwMode="auto">
          <a:xfrm>
            <a:off x="5711825" y="6202363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FF"/>
                </a:solidFill>
                <a:latin typeface="Times" charset="0"/>
                <a:cs typeface="Arial" pitchFamily="34" charset="0"/>
              </a:rPr>
              <a:t>约阿施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0" name="Line 32"/>
          <p:cNvSpPr>
            <a:spLocks noChangeShapeType="1"/>
          </p:cNvSpPr>
          <p:nvPr/>
        </p:nvSpPr>
        <p:spPr bwMode="auto">
          <a:xfrm>
            <a:off x="6300788" y="48609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1" name="Text Box 33"/>
          <p:cNvSpPr txBox="1">
            <a:spLocks noChangeArrowheads="1"/>
          </p:cNvSpPr>
          <p:nvPr/>
        </p:nvSpPr>
        <p:spPr bwMode="auto">
          <a:xfrm>
            <a:off x="5562600" y="53340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00"/>
                </a:solidFill>
                <a:latin typeface="Times" charset="0"/>
                <a:cs typeface="Arial" pitchFamily="34" charset="0"/>
              </a:rPr>
              <a:t>亚哈谢</a:t>
            </a:r>
            <a:endParaRPr lang="en-US" altLang="en-US" b="0">
              <a:solidFill>
                <a:srgbClr val="FFFF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2" name="Line 34"/>
          <p:cNvSpPr>
            <a:spLocks noChangeShapeType="1"/>
          </p:cNvSpPr>
          <p:nvPr/>
        </p:nvSpPr>
        <p:spPr bwMode="auto">
          <a:xfrm>
            <a:off x="7040563" y="2035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3" name="Text Box 35"/>
          <p:cNvSpPr txBox="1">
            <a:spLocks noChangeArrowheads="1"/>
          </p:cNvSpPr>
          <p:nvPr/>
        </p:nvSpPr>
        <p:spPr bwMode="auto">
          <a:xfrm>
            <a:off x="6400800" y="1143000"/>
            <a:ext cx="1217613" cy="892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Times" charset="0"/>
                <a:cs typeface="Arial" pitchFamily="34" charset="0"/>
              </a:rPr>
              <a:t>亚撒</a:t>
            </a:r>
            <a:endParaRPr lang="en-US" altLang="ja-JP" sz="3200">
              <a:solidFill>
                <a:srgbClr val="FFFFFF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FFFF"/>
                </a:solidFill>
                <a:latin typeface="Times" charset="0"/>
                <a:cs typeface="Arial" pitchFamily="34" charset="0"/>
              </a:rPr>
              <a:t>大卫后裔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4" name="Line 36"/>
          <p:cNvSpPr>
            <a:spLocks noChangeShapeType="1"/>
          </p:cNvSpPr>
          <p:nvPr/>
        </p:nvSpPr>
        <p:spPr bwMode="auto">
          <a:xfrm>
            <a:off x="2557463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5" name="Text Box 37"/>
          <p:cNvSpPr txBox="1">
            <a:spLocks noChangeArrowheads="1"/>
          </p:cNvSpPr>
          <p:nvPr/>
        </p:nvSpPr>
        <p:spPr bwMode="auto">
          <a:xfrm>
            <a:off x="1524000" y="3870325"/>
            <a:ext cx="205740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5DBACA"/>
                </a:solidFill>
                <a:latin typeface="Times" charset="0"/>
                <a:cs typeface="Arial" pitchFamily="34" charset="0"/>
              </a:rPr>
              <a:t>约兰</a:t>
            </a:r>
            <a:endParaRPr lang="en-US" altLang="en-US" sz="3200">
              <a:solidFill>
                <a:srgbClr val="5DBACA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6" name="Text Box 38"/>
          <p:cNvSpPr txBox="1">
            <a:spLocks noChangeArrowheads="1"/>
          </p:cNvSpPr>
          <p:nvPr/>
        </p:nvSpPr>
        <p:spPr bwMode="auto">
          <a:xfrm>
            <a:off x="381000" y="39624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00"/>
                </a:solidFill>
                <a:latin typeface="Times" charset="0"/>
                <a:cs typeface="Arial" pitchFamily="34" charset="0"/>
              </a:rPr>
              <a:t>亚哈谢</a:t>
            </a:r>
            <a:endParaRPr lang="en-US" altLang="en-US" b="0">
              <a:solidFill>
                <a:srgbClr val="FFFF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7" name="Line 39"/>
          <p:cNvSpPr>
            <a:spLocks noChangeShapeType="1"/>
          </p:cNvSpPr>
          <p:nvPr/>
        </p:nvSpPr>
        <p:spPr bwMode="auto">
          <a:xfrm>
            <a:off x="1219200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28" name="Text Box 40"/>
          <p:cNvSpPr txBox="1">
            <a:spLocks noChangeArrowheads="1"/>
          </p:cNvSpPr>
          <p:nvPr/>
        </p:nvSpPr>
        <p:spPr bwMode="auto">
          <a:xfrm>
            <a:off x="2743200" y="5486400"/>
            <a:ext cx="2209800" cy="523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被耶户所杀</a:t>
            </a:r>
            <a:endParaRPr lang="en-US" altLang="en-US" b="0" i="1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242729" name="Line 41"/>
          <p:cNvSpPr>
            <a:spLocks noChangeShapeType="1"/>
          </p:cNvSpPr>
          <p:nvPr/>
        </p:nvSpPr>
        <p:spPr bwMode="auto">
          <a:xfrm flipH="1" flipV="1">
            <a:off x="2590800" y="4953000"/>
            <a:ext cx="533400" cy="609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2730" name="Line 42"/>
          <p:cNvSpPr>
            <a:spLocks noChangeShapeType="1"/>
          </p:cNvSpPr>
          <p:nvPr/>
        </p:nvSpPr>
        <p:spPr bwMode="auto">
          <a:xfrm flipV="1">
            <a:off x="4572000" y="5715000"/>
            <a:ext cx="838200" cy="304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5371" name="Text Box 43"/>
          <p:cNvSpPr txBox="1">
            <a:spLocks noChangeArrowheads="1"/>
          </p:cNvSpPr>
          <p:nvPr/>
        </p:nvSpPr>
        <p:spPr bwMode="auto">
          <a:xfrm>
            <a:off x="8426450" y="90488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  <a:latin typeface="Times" charset="0"/>
                <a:cs typeface="Arial" pitchFamily="34" charset="0"/>
              </a:rPr>
              <a:t>238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2" name="Line 45"/>
          <p:cNvSpPr>
            <a:spLocks noChangeShapeType="1"/>
          </p:cNvSpPr>
          <p:nvPr/>
        </p:nvSpPr>
        <p:spPr bwMode="auto">
          <a:xfrm>
            <a:off x="3667125" y="203358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73" name="Text Box 46"/>
          <p:cNvSpPr txBox="1">
            <a:spLocks noChangeArrowheads="1"/>
          </p:cNvSpPr>
          <p:nvPr/>
        </p:nvSpPr>
        <p:spPr bwMode="auto">
          <a:xfrm>
            <a:off x="3048000" y="1143000"/>
            <a:ext cx="1217613" cy="892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8000"/>
                </a:solidFill>
                <a:latin typeface="Times" charset="0"/>
                <a:cs typeface="Arial" pitchFamily="34" charset="0"/>
              </a:rPr>
              <a:t>暗利</a:t>
            </a:r>
            <a:endParaRPr lang="en-US" altLang="ja-JP" sz="3200">
              <a:solidFill>
                <a:srgbClr val="FF8000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000"/>
                </a:solidFill>
                <a:latin typeface="Times" charset="0"/>
                <a:cs typeface="Arial" pitchFamily="34" charset="0"/>
              </a:rPr>
              <a:t>以色列王</a:t>
            </a:r>
            <a:endParaRPr lang="en-US" altLang="en-US" b="0">
              <a:solidFill>
                <a:srgbClr val="FF8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4" name="Text Box 47"/>
          <p:cNvSpPr txBox="1">
            <a:spLocks noChangeArrowheads="1"/>
          </p:cNvSpPr>
          <p:nvPr/>
        </p:nvSpPr>
        <p:spPr bwMode="auto">
          <a:xfrm>
            <a:off x="228600" y="6369050"/>
            <a:ext cx="1609725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Times" charset="0"/>
                <a:cs typeface="Arial" pitchFamily="34" charset="0"/>
              </a:rPr>
              <a:t>好王</a:t>
            </a:r>
            <a:r>
              <a:rPr lang="en-US" altLang="ja-JP">
                <a:solidFill>
                  <a:srgbClr val="FFFFFF"/>
                </a:solidFill>
                <a:latin typeface="Times" charset="0"/>
                <a:cs typeface="Arial" pitchFamily="34" charset="0"/>
              </a:rPr>
              <a:t>; </a:t>
            </a:r>
            <a:r>
              <a:rPr lang="zh-CN" altLang="en-US" i="1">
                <a:solidFill>
                  <a:srgbClr val="808080"/>
                </a:solidFill>
                <a:latin typeface="Times" charset="0"/>
                <a:cs typeface="Arial" pitchFamily="34" charset="0"/>
              </a:rPr>
              <a:t>王后</a:t>
            </a:r>
            <a:endParaRPr lang="en-US" altLang="en-US" sz="1800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5" name="Text Box 48"/>
          <p:cNvSpPr txBox="1">
            <a:spLocks noChangeArrowheads="1"/>
          </p:cNvSpPr>
          <p:nvPr/>
        </p:nvSpPr>
        <p:spPr bwMode="auto">
          <a:xfrm>
            <a:off x="7086600" y="3581400"/>
            <a:ext cx="2438400" cy="1077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所有的兄弟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被杀害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en-US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(</a:t>
            </a:r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代下</a:t>
            </a:r>
            <a:r>
              <a:rPr lang="en-US" altLang="ja-JP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 21:4</a:t>
            </a:r>
            <a:r>
              <a:rPr lang="en-US" altLang="ja-JP">
                <a:solidFill>
                  <a:srgbClr val="FF8B93"/>
                </a:solidFill>
                <a:latin typeface="Times" charset="0"/>
                <a:cs typeface="Arial" pitchFamily="34" charset="0"/>
              </a:rPr>
              <a:t>)</a:t>
            </a:r>
            <a:endParaRPr lang="en-US" altLang="en-US" sz="1800" b="0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242737" name="Text Box 49"/>
          <p:cNvSpPr txBox="1">
            <a:spLocks noChangeArrowheads="1"/>
          </p:cNvSpPr>
          <p:nvPr/>
        </p:nvSpPr>
        <p:spPr bwMode="auto">
          <a:xfrm>
            <a:off x="6629400" y="5029200"/>
            <a:ext cx="2819400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所有的兄弟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被杀害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en-US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(</a:t>
            </a:r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代下</a:t>
            </a:r>
            <a:r>
              <a:rPr lang="en-US" altLang="ja-JP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 22:1)</a:t>
            </a:r>
            <a:endParaRPr lang="en-US" altLang="en-US" sz="2000" b="0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242738" name="Text Box 50"/>
          <p:cNvSpPr txBox="1">
            <a:spLocks noChangeArrowheads="1"/>
          </p:cNvSpPr>
          <p:nvPr/>
        </p:nvSpPr>
        <p:spPr bwMode="auto">
          <a:xfrm>
            <a:off x="6324600" y="5959475"/>
            <a:ext cx="2667000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所有的兄弟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被杀害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en-US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(</a:t>
            </a:r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代下</a:t>
            </a:r>
            <a:r>
              <a:rPr lang="en-US" altLang="ja-JP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 21:11)</a:t>
            </a:r>
            <a:endParaRPr lang="en-US" altLang="en-US" sz="2000" b="0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8" name="Line 45"/>
          <p:cNvSpPr>
            <a:spLocks noChangeShapeType="1"/>
          </p:cNvSpPr>
          <p:nvPr/>
        </p:nvSpPr>
        <p:spPr bwMode="auto">
          <a:xfrm flipH="1">
            <a:off x="3733800" y="3505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42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42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" fill="hold"/>
                                        <p:tgtEl>
                                          <p:spTgt spid="242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242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" fill="hold"/>
                                        <p:tgtEl>
                                          <p:spTgt spid="242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" fill="hold"/>
                                        <p:tgtEl>
                                          <p:spTgt spid="242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2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2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" fill="hold"/>
                                        <p:tgtEl>
                                          <p:spTgt spid="242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" fill="hold"/>
                                        <p:tgtEl>
                                          <p:spTgt spid="242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" fill="hold"/>
                                        <p:tgtEl>
                                          <p:spTgt spid="242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" fill="hold"/>
                                        <p:tgtEl>
                                          <p:spTgt spid="242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" fill="hold"/>
                                        <p:tgtEl>
                                          <p:spTgt spid="242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" fill="hold"/>
                                        <p:tgtEl>
                                          <p:spTgt spid="242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19" grpId="0" build="p" autoUpdateAnimBg="0"/>
      <p:bldP spid="242728" grpId="0" build="p" autoUpdateAnimBg="0"/>
      <p:bldP spid="242729" grpId="0" animBg="1"/>
      <p:bldP spid="242730" grpId="0" animBg="1"/>
      <p:bldP spid="242737" grpId="0" build="p" autoUpdateAnimBg="0"/>
      <p:bldP spid="242738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8799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10"/>
          <p:cNvSpPr txBox="1">
            <a:spLocks noChangeArrowheads="1"/>
          </p:cNvSpPr>
          <p:nvPr/>
        </p:nvSpPr>
        <p:spPr bwMode="auto">
          <a:xfrm>
            <a:off x="1273175" y="5715000"/>
            <a:ext cx="307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>
                <a:ea typeface="SimSun" pitchFamily="2" charset="-122"/>
              </a:rPr>
              <a:t>美索不达米亚的地图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/>
              <a:t> </a:t>
            </a:r>
            <a:endParaRPr lang="en-US" alt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802313" y="1408113"/>
            <a:ext cx="2546350" cy="1371600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地理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ja-JP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zh-CN" altLang="en-US" sz="28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巴比伦在哪里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algn="ctr"/>
            <a:endParaRPr lang="en-US" altLang="en-US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6096000" y="8382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2667000" y="1981200"/>
            <a:ext cx="2209800" cy="1905000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181600" y="3048000"/>
            <a:ext cx="3798888" cy="2344738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b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底格里斯河</a:t>
            </a:r>
            <a:r>
              <a:rPr lang="zh-CN" altLang="en-US" b="0">
                <a:solidFill>
                  <a:srgbClr val="CC3399"/>
                </a:solidFill>
              </a:rPr>
              <a:t>和幼发拉底河岸</a:t>
            </a:r>
            <a:endParaRPr lang="en-US" altLang="ja-JP" b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altLang="en-US" b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zh-CN" altLang="en-US" sz="28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气候</a:t>
            </a:r>
            <a:r>
              <a:rPr lang="zh-CN" altLang="en-US" b="0"/>
              <a:t> </a:t>
            </a:r>
            <a:endParaRPr lang="en-US" altLang="ja-JP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altLang="en-US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zh-CN" altLang="en-US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适合贸易</a:t>
            </a:r>
            <a:r>
              <a:rPr lang="zh-CN" altLang="en-US" b="0"/>
              <a:t> </a:t>
            </a:r>
            <a:endParaRPr lang="en-US" altLang="en-US" b="0"/>
          </a:p>
        </p:txBody>
      </p:sp>
      <p:sp>
        <p:nvSpPr>
          <p:cNvPr id="158727" name="Text Box 13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137</a:t>
            </a:r>
          </a:p>
        </p:txBody>
      </p:sp>
      <p:sp>
        <p:nvSpPr>
          <p:cNvPr id="158728" name="Rectangle 14"/>
          <p:cNvSpPr>
            <a:spLocks noChangeArrowheads="1"/>
          </p:cNvSpPr>
          <p:nvPr/>
        </p:nvSpPr>
        <p:spPr bwMode="auto">
          <a:xfrm>
            <a:off x="6324600" y="266700"/>
            <a:ext cx="117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nimBg="1" autoUpdateAnimBg="0" advAuto="0"/>
      <p:bldP spid="4105" grpId="0" animBg="1"/>
      <p:bldP spid="4107" grpId="0" build="p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36750"/>
            <a:ext cx="942975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267200" y="838200"/>
            <a:ext cx="411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43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ext Box 8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137</a:t>
            </a:r>
          </a:p>
        </p:txBody>
      </p:sp>
      <p:sp>
        <p:nvSpPr>
          <p:cNvPr id="160773" name="Rectangle 9"/>
          <p:cNvSpPr>
            <a:spLocks noChangeArrowheads="1"/>
          </p:cNvSpPr>
          <p:nvPr/>
        </p:nvSpPr>
        <p:spPr bwMode="auto">
          <a:xfrm>
            <a:off x="6781800" y="136525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chemeClr val="accent2"/>
                </a:solidFill>
                <a:ea typeface="SimSun" pitchFamily="2" charset="-122"/>
              </a:rPr>
              <a:t> 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  <p:sp>
        <p:nvSpPr>
          <p:cNvPr id="160774" name="Rectangle 10"/>
          <p:cNvSpPr>
            <a:spLocks noChangeArrowheads="1"/>
          </p:cNvSpPr>
          <p:nvPr/>
        </p:nvSpPr>
        <p:spPr bwMode="auto">
          <a:xfrm>
            <a:off x="4876800" y="76200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chemeClr val="accent2"/>
                </a:solidFill>
              </a:rPr>
              <a:t>尼布甲尼巴比伦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8305800" cy="990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>
                <a:ea typeface="SimSun" pitchFamily="2" charset="-122"/>
              </a:rPr>
              <a:t>巴比伦的公民崇拜</a:t>
            </a:r>
            <a:r>
              <a:rPr lang="zh-CN" altLang="en-US" sz="2400" b="1" u="sng">
                <a:ea typeface="SimSun" pitchFamily="2" charset="-122"/>
              </a:rPr>
              <a:t>很多</a:t>
            </a:r>
            <a:r>
              <a:rPr lang="zh-CN" altLang="en-US" sz="2400" b="1">
                <a:ea typeface="SimSun" pitchFamily="2" charset="-122"/>
              </a:rPr>
              <a:t>上帝</a:t>
            </a:r>
            <a:r>
              <a:rPr lang="en-US" altLang="ja-JP" sz="2000" b="1">
                <a:latin typeface="Arial" pitchFamily="34" charset="0"/>
              </a:rPr>
              <a:t>– Sumerian, Akkadian,</a:t>
            </a:r>
            <a:r>
              <a:rPr lang="zh-CN" altLang="en-US" sz="2400" b="1">
                <a:ea typeface="SimSun" pitchFamily="2" charset="-122"/>
              </a:rPr>
              <a:t>进口从以东北方的山区域</a:t>
            </a:r>
            <a:r>
              <a:rPr lang="zh-CN" altLang="en-US" sz="2000">
                <a:ea typeface="SimSun" pitchFamily="2" charset="-122"/>
              </a:rPr>
              <a:t> </a:t>
            </a:r>
            <a:r>
              <a:rPr lang="en-US" altLang="ja-JP" sz="2000" b="1">
                <a:latin typeface="Arial" pitchFamily="34" charset="0"/>
              </a:rPr>
              <a:t>(</a:t>
            </a:r>
            <a:r>
              <a:rPr lang="ja-JP" altLang="en-US" sz="2000" b="1"/>
              <a:t>向北</a:t>
            </a:r>
            <a:r>
              <a:rPr lang="en-US" altLang="ja-JP" sz="2000" b="1"/>
              <a:t>,</a:t>
            </a:r>
            <a:r>
              <a:rPr lang="en-US" altLang="ja-JP" sz="2000" b="1">
                <a:latin typeface="Arial" pitchFamily="34" charset="0"/>
              </a:rPr>
              <a:t> </a:t>
            </a:r>
            <a:r>
              <a:rPr lang="ja-JP" altLang="en-US" sz="2000" b="1"/>
              <a:t>朝</a:t>
            </a:r>
            <a:r>
              <a:rPr lang="ja-JP" altLang="en-US" sz="2000" b="1">
                <a:ea typeface="华文细黑" charset="-122"/>
              </a:rPr>
              <a:t>东</a:t>
            </a:r>
            <a:r>
              <a:rPr lang="en-US" altLang="ja-JP" sz="2000" b="1">
                <a:latin typeface="Arial" pitchFamily="34" charset="0"/>
              </a:rPr>
              <a:t> -</a:t>
            </a:r>
            <a:r>
              <a:rPr lang="zh-CN" altLang="en-US" sz="2000" b="1">
                <a:ea typeface="SimSun" pitchFamily="2" charset="-122"/>
              </a:rPr>
              <a:t>美索不达米</a:t>
            </a:r>
            <a:r>
              <a:rPr lang="en-US" altLang="ja-JP" sz="2000" b="1">
                <a:latin typeface="Arial" pitchFamily="34" charset="0"/>
              </a:rPr>
              <a:t>) – </a:t>
            </a:r>
            <a:r>
              <a:rPr lang="zh-CN" altLang="en-US" sz="2400" b="1">
                <a:ea typeface="SimSun" pitchFamily="2" charset="-122"/>
              </a:rPr>
              <a:t>反映公民的需要和日常烦恼担心</a:t>
            </a:r>
            <a:endParaRPr lang="en-US" altLang="ja-JP" sz="2400" b="1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>
              <a:latin typeface="Arial" pitchFamily="34" charset="0"/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304800" y="2819400"/>
            <a:ext cx="60960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800">
                <a:latin typeface="Arial" pitchFamily="34" charset="0"/>
              </a:rPr>
              <a:t>Marduk (Bel / </a:t>
            </a:r>
            <a:r>
              <a:rPr lang="ja-JP" altLang="en-US" sz="2800">
                <a:latin typeface="Arial" pitchFamily="34" charset="0"/>
              </a:rPr>
              <a:t>“</a:t>
            </a:r>
            <a:r>
              <a:rPr lang="zh-CN" altLang="en-US" sz="2800"/>
              <a:t>巴力</a:t>
            </a:r>
            <a:r>
              <a:rPr lang="en-US" altLang="zh-CN" sz="2800"/>
              <a:t>”</a:t>
            </a:r>
            <a:r>
              <a:rPr lang="en-US" altLang="ja-JP" sz="2800">
                <a:latin typeface="Arial" pitchFamily="34" charset="0"/>
              </a:rPr>
              <a:t>) </a:t>
            </a:r>
          </a:p>
          <a:p>
            <a:r>
              <a:rPr lang="en-US" altLang="en-US">
                <a:latin typeface="Arial" pitchFamily="34" charset="0"/>
              </a:rPr>
              <a:t>   1. </a:t>
            </a:r>
            <a:r>
              <a:rPr lang="en-US" altLang="zh-CN"/>
              <a:t>Ea </a:t>
            </a:r>
            <a:r>
              <a:rPr lang="zh-CN" altLang="en-US"/>
              <a:t>的儿子</a:t>
            </a:r>
            <a:r>
              <a:rPr lang="en-US" altLang="zh-CN"/>
              <a:t>( </a:t>
            </a:r>
            <a:r>
              <a:rPr lang="zh-CN" altLang="en-US"/>
              <a:t>智慧 </a:t>
            </a:r>
            <a:r>
              <a:rPr lang="en-US" altLang="zh-CN"/>
              <a:t>)</a:t>
            </a:r>
            <a:endParaRPr lang="en-US" altLang="ja-JP">
              <a:latin typeface="Arial" pitchFamily="34" charset="0"/>
            </a:endParaRPr>
          </a:p>
          <a:p>
            <a:r>
              <a:rPr lang="en-US" altLang="en-US">
                <a:latin typeface="Arial" pitchFamily="34" charset="0"/>
              </a:rPr>
              <a:t>   2. </a:t>
            </a:r>
            <a:r>
              <a:rPr lang="zh-CN" altLang="en-US"/>
              <a:t>首席巴比伦的上帝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( </a:t>
            </a:r>
            <a:r>
              <a:rPr lang="zh-CN" altLang="en-US"/>
              <a:t>暘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)</a:t>
            </a:r>
          </a:p>
          <a:p>
            <a:r>
              <a:rPr lang="en-US" altLang="en-US">
                <a:latin typeface="Arial" pitchFamily="34" charset="0"/>
              </a:rPr>
              <a:t>   3. </a:t>
            </a:r>
            <a:r>
              <a:rPr lang="zh-CN" altLang="en-US"/>
              <a:t>寺庙 和 巨大的雕像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(Esgalia </a:t>
            </a:r>
            <a:r>
              <a:rPr lang="zh-CN" altLang="en-US"/>
              <a:t>的 庙 </a:t>
            </a:r>
            <a:r>
              <a:rPr lang="en-US" altLang="ja-JP">
                <a:latin typeface="Arial" pitchFamily="34" charset="0"/>
              </a:rPr>
              <a:t>)</a:t>
            </a:r>
          </a:p>
          <a:p>
            <a:r>
              <a:rPr lang="en-US" altLang="en-US">
                <a:latin typeface="Arial" pitchFamily="34" charset="0"/>
              </a:rPr>
              <a:t>   4. </a:t>
            </a:r>
            <a:r>
              <a:rPr lang="zh-CN" altLang="en-US"/>
              <a:t>妻子名字</a:t>
            </a:r>
            <a:r>
              <a:rPr lang="en-US" altLang="zh-CN"/>
              <a:t>-</a:t>
            </a:r>
            <a:r>
              <a:rPr lang="en-US" altLang="zh-CN" b="0"/>
              <a:t> </a:t>
            </a:r>
            <a:r>
              <a:rPr lang="en-US" altLang="ja-JP">
                <a:latin typeface="Arial" pitchFamily="34" charset="0"/>
              </a:rPr>
              <a:t>Sarpanitu /</a:t>
            </a:r>
            <a:r>
              <a:rPr lang="zh-CN" altLang="en-US"/>
              <a:t>儿子名字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- Nabu</a:t>
            </a:r>
          </a:p>
          <a:p>
            <a:r>
              <a:rPr lang="en-US" altLang="en-US">
                <a:latin typeface="Arial" pitchFamily="34" charset="0"/>
              </a:rPr>
              <a:t>   5. </a:t>
            </a:r>
            <a:r>
              <a:rPr lang="zh-CN" altLang="en-US"/>
              <a:t>寺圣 </a:t>
            </a:r>
            <a:r>
              <a:rPr lang="en-US" altLang="zh-CN"/>
              <a:t>10 </a:t>
            </a:r>
            <a:r>
              <a:rPr lang="zh-CN" altLang="en-US"/>
              <a:t>号 </a:t>
            </a:r>
            <a:r>
              <a:rPr lang="en-US" altLang="zh-CN"/>
              <a:t>/ </a:t>
            </a:r>
            <a:r>
              <a:rPr lang="zh-CN" altLang="en-US"/>
              <a:t>行星木星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 </a:t>
            </a:r>
          </a:p>
          <a:p>
            <a:r>
              <a:rPr lang="en-US" altLang="en-US">
                <a:latin typeface="Arial" pitchFamily="34" charset="0"/>
              </a:rPr>
              <a:t>   6. </a:t>
            </a:r>
            <a:r>
              <a:rPr lang="zh-CN" altLang="en-US"/>
              <a:t>纯金子的雕像 </a:t>
            </a:r>
            <a:r>
              <a:rPr lang="en-US" altLang="en-US">
                <a:latin typeface="Arial" pitchFamily="34" charset="0"/>
              </a:rPr>
              <a:t>– </a:t>
            </a:r>
            <a:r>
              <a:rPr lang="zh-CN" altLang="en-US"/>
              <a:t>巴比伦</a:t>
            </a:r>
            <a:endParaRPr lang="en-US" altLang="ja-JP">
              <a:latin typeface="Arial" pitchFamily="34" charset="0"/>
            </a:endParaRPr>
          </a:p>
          <a:p>
            <a:r>
              <a:rPr lang="en-US" altLang="en-US">
                <a:latin typeface="Arial" pitchFamily="34" charset="0"/>
              </a:rPr>
              <a:t>   7. </a:t>
            </a:r>
            <a:r>
              <a:rPr lang="zh-CN" altLang="en-US"/>
              <a:t>被成为人，被形成世界</a:t>
            </a:r>
            <a:endParaRPr lang="en-US" altLang="en-US"/>
          </a:p>
        </p:txBody>
      </p:sp>
      <p:pic>
        <p:nvPicPr>
          <p:cNvPr id="124932" name="Picture 4" descr="BAB9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581400"/>
            <a:ext cx="1792288" cy="2438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62820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2821" name="Rectangle 7"/>
          <p:cNvSpPr>
            <a:spLocks noChangeArrowheads="1"/>
          </p:cNvSpPr>
          <p:nvPr/>
        </p:nvSpPr>
        <p:spPr bwMode="auto">
          <a:xfrm>
            <a:off x="5867400" y="311150"/>
            <a:ext cx="2438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4800">
                <a:solidFill>
                  <a:srgbClr val="CC3399"/>
                </a:solidFill>
                <a:ea typeface="SimSun" pitchFamily="2" charset="-122"/>
              </a:rPr>
              <a:t>宗教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autoUpdateAnimBg="0"/>
      <p:bldP spid="1249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FC1A4DCE-B329-FB44-89EB-A2683C57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788525"/>
            <a:ext cx="8945290" cy="769296"/>
          </a:xfrm>
          <a:prstGeom prst="rect">
            <a:avLst/>
          </a:prstGeom>
          <a:noFill/>
        </p:spPr>
        <p:txBody>
          <a:bodyPr wrap="square" lIns="91294" tIns="45648" rIns="91294" bIns="45648">
            <a:spAutoFit/>
          </a:bodyPr>
          <a:lstStyle/>
          <a:p>
            <a:pPr marL="0" marR="0" lvl="0" indent="0" algn="l" defTabSz="91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BCBF4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</a:rPr>
              <a:t>NEBUCHADNEZZAR’S DREAM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BCBF4"/>
              </a:solidFill>
              <a:effectLst>
                <a:glow rad="101600">
                  <a:prstClr val="black">
                    <a:alpha val="75000"/>
                  </a:prstClr>
                </a:glow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75" name="Picture 2" descr="FB_00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" y="6064244"/>
            <a:ext cx="9181956" cy="86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498213"/>
            <a:ext cx="8945290" cy="523075"/>
          </a:xfrm>
          <a:prstGeom prst="rect">
            <a:avLst/>
          </a:prstGeom>
          <a:noFill/>
        </p:spPr>
        <p:txBody>
          <a:bodyPr wrap="square" lIns="91294" tIns="45648" rIns="91294" bIns="45648">
            <a:spAutoFit/>
          </a:bodyPr>
          <a:lstStyle/>
          <a:p>
            <a:pPr marL="0" marR="0" lvl="0" indent="0" algn="l" defTabSz="91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</a:rPr>
              <a:t>Daniel 2:1-49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9512" y="116632"/>
            <a:ext cx="3312880" cy="1245862"/>
            <a:chOff x="5508104" y="620690"/>
            <a:chExt cx="3312880" cy="1245862"/>
          </a:xfrm>
        </p:grpSpPr>
        <p:grpSp>
          <p:nvGrpSpPr>
            <p:cNvPr id="13" name="Group 12"/>
            <p:cNvGrpSpPr/>
            <p:nvPr/>
          </p:nvGrpSpPr>
          <p:grpSpPr>
            <a:xfrm>
              <a:off x="5508104" y="620690"/>
              <a:ext cx="2376264" cy="1245862"/>
              <a:chOff x="5508104" y="620690"/>
              <a:chExt cx="2376264" cy="1245862"/>
            </a:xfrm>
          </p:grpSpPr>
          <p:pic>
            <p:nvPicPr>
              <p:cNvPr id="15" name="Picture 1" descr="22_John_Baptist_Prison_JPEG_1024.jpg"/>
              <p:cNvPicPr>
                <a:picLocks noChangeAspect="1"/>
              </p:cNvPicPr>
              <p:nvPr/>
            </p:nvPicPr>
            <p:blipFill rotWithShape="1">
              <a:blip r:embed="rId4"/>
              <a:srcRect l="14936" t="9783" r="12087" b="39201"/>
              <a:stretch/>
            </p:blipFill>
            <p:spPr bwMode="auto">
              <a:xfrm>
                <a:off x="5508104" y="620690"/>
                <a:ext cx="2376264" cy="1245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660232" y="656688"/>
                <a:ext cx="1152128" cy="1188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660232" y="692696"/>
              <a:ext cx="2160752" cy="1148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-25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/>
                  <a:ea typeface="ＭＳ Ｐゴシック" charset="0"/>
                  <a:cs typeface="Avenir Black"/>
                </a:rPr>
                <a:t>Free</a:t>
              </a:r>
              <a:br>
                <a:rPr kumimoji="0" lang="en-US" altLang="zh-CN" sz="3200" b="0" i="0" u="none" strike="noStrike" kern="1200" cap="none" spc="-25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/>
                  <a:ea typeface="ＭＳ Ｐゴシック" charset="0"/>
                  <a:cs typeface="Avenir Black"/>
                </a:rPr>
              </a:br>
              <a:r>
                <a:rPr kumimoji="0" lang="en-US" altLang="zh-CN" sz="3200" b="0" i="0" u="none" strike="noStrike" kern="1200" cap="none" spc="-250" normalizeH="0" baseline="0" noProof="0" dirty="0">
                  <a:ln>
                    <a:noFill/>
                  </a:ln>
                  <a:solidFill>
                    <a:srgbClr val="36BAD5"/>
                  </a:solidFill>
                  <a:effectLst/>
                  <a:uLnTx/>
                  <a:uFillTx/>
                  <a:latin typeface="Avenir Black"/>
                  <a:ea typeface="ＭＳ Ｐゴシック" charset="0"/>
                  <a:cs typeface="Avenir Black"/>
                </a:rPr>
                <a:t>Bible </a:t>
              </a:r>
              <a:br>
                <a:rPr kumimoji="0" lang="en-US" altLang="zh-CN" sz="3200" b="0" i="0" u="none" strike="noStrike" kern="1200" cap="none" spc="-25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/>
                  <a:ea typeface="ＭＳ Ｐゴシック" charset="0"/>
                  <a:cs typeface="Avenir Black"/>
                </a:rPr>
              </a:br>
              <a:r>
                <a:rPr kumimoji="0" lang="en-US" altLang="zh-CN" sz="2800" b="0" i="0" u="none" strike="noStrike" kern="1200" cap="none" spc="-25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/>
                  <a:ea typeface="ＭＳ Ｐゴシック" charset="0"/>
                  <a:cs typeface="Avenir Black"/>
                </a:rPr>
                <a:t>images</a:t>
              </a:r>
              <a:endParaRPr kumimoji="0" lang="en-GB" sz="4800" b="0" i="0" u="none" strike="noStrike" kern="1200" cap="none" spc="-2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lack"/>
                <a:ea typeface="ＭＳ Ｐゴシック" charset="0"/>
                <a:cs typeface="Avenir Black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71A66F-DD4B-334E-8EBD-88369225E911}"/>
              </a:ext>
            </a:extLst>
          </p:cNvPr>
          <p:cNvSpPr txBox="1"/>
          <p:nvPr/>
        </p:nvSpPr>
        <p:spPr>
          <a:xfrm>
            <a:off x="179512" y="4312507"/>
            <a:ext cx="8945290" cy="399964"/>
          </a:xfrm>
          <a:prstGeom prst="rect">
            <a:avLst/>
          </a:prstGeom>
          <a:noFill/>
        </p:spPr>
        <p:txBody>
          <a:bodyPr wrap="square" lIns="91294" tIns="45648" rIns="91294" bIns="45648">
            <a:spAutoFit/>
          </a:bodyPr>
          <a:lstStyle/>
          <a:p>
            <a:pPr marL="0" marR="0" lvl="0" indent="0" algn="l" defTabSz="9134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</a:rPr>
              <a:t>REVELATION TV</a:t>
            </a:r>
          </a:p>
        </p:txBody>
      </p:sp>
    </p:spTree>
    <p:extLst>
      <p:ext uri="{BB962C8B-B14F-4D97-AF65-F5344CB8AC3E}">
        <p14:creationId xmlns:p14="http://schemas.microsoft.com/office/powerpoint/2010/main" val="716155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rec_babylon_city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5114925" cy="50196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6979" name="WordArt 3"/>
          <p:cNvSpPr>
            <a:spLocks noChangeArrowheads="1" noChangeShapeType="1" noTextEdit="1"/>
          </p:cNvSpPr>
          <p:nvPr/>
        </p:nvSpPr>
        <p:spPr bwMode="auto">
          <a:xfrm>
            <a:off x="2438400" y="609600"/>
            <a:ext cx="2743200" cy="68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MARDUK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638800" y="2249488"/>
            <a:ext cx="3200400" cy="32591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巴比伦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</a:t>
            </a:r>
            <a:r>
              <a:rPr lang="en-US" altLang="ja-JP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Nebuchadnezzar II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国王的时代</a:t>
            </a:r>
          </a:p>
          <a:p>
            <a:pPr algn="ctr"/>
            <a:endParaRPr lang="en-US" alt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Esagila -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巨大的避难所建筑</a:t>
            </a:r>
            <a:r>
              <a:rPr lang="zh-CN" altLang="en-US" b="0"/>
              <a:t>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 Marduk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寺庙</a:t>
            </a:r>
            <a:r>
              <a:rPr lang="zh-CN" altLang="en-US" b="0"/>
              <a:t>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b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E-Temen-an-ki, 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巴比伦</a:t>
            </a:r>
            <a:r>
              <a:rPr lang="zh-CN" altLang="en-US" sz="2000"/>
              <a:t>巨大的雕像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b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可能是巴别塔的原型</a:t>
            </a:r>
          </a:p>
          <a:p>
            <a:pPr algn="ctr"/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宗教</a:t>
            </a: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4869" name="Text Box 7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4870" name="Rectangle 8"/>
          <p:cNvSpPr>
            <a:spLocks noChangeArrowheads="1"/>
          </p:cNvSpPr>
          <p:nvPr/>
        </p:nvSpPr>
        <p:spPr bwMode="auto">
          <a:xfrm>
            <a:off x="6299200" y="12382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  <p:sp>
        <p:nvSpPr>
          <p:cNvPr id="164871" name="Rectangle 9"/>
          <p:cNvSpPr>
            <a:spLocks noChangeArrowheads="1"/>
          </p:cNvSpPr>
          <p:nvPr/>
        </p:nvSpPr>
        <p:spPr bwMode="auto">
          <a:xfrm>
            <a:off x="533400" y="457200"/>
            <a:ext cx="213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5400">
                <a:solidFill>
                  <a:srgbClr val="996600"/>
                </a:solidFill>
              </a:rPr>
              <a:t>崇 拜</a:t>
            </a:r>
            <a:endParaRPr lang="en-US" altLang="en-US" sz="54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nimBg="1"/>
      <p:bldP spid="12698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WordArt 2"/>
          <p:cNvSpPr>
            <a:spLocks noChangeArrowheads="1" noChangeShapeType="1" noTextEdit="1"/>
          </p:cNvSpPr>
          <p:nvPr/>
        </p:nvSpPr>
        <p:spPr bwMode="auto">
          <a:xfrm>
            <a:off x="2209800" y="838200"/>
            <a:ext cx="3276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MARDUK</a:t>
            </a:r>
          </a:p>
        </p:txBody>
      </p:sp>
      <p:pic>
        <p:nvPicPr>
          <p:cNvPr id="129027" name="Picture 3" descr="rec_babylon_marduk_temple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8001000" cy="41751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6917" name="Rectangle 10"/>
          <p:cNvSpPr>
            <a:spLocks noChangeArrowheads="1"/>
          </p:cNvSpPr>
          <p:nvPr/>
        </p:nvSpPr>
        <p:spPr bwMode="auto">
          <a:xfrm>
            <a:off x="6324600" y="228600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  <p:sp>
        <p:nvSpPr>
          <p:cNvPr id="166918" name="Rectangle 11"/>
          <p:cNvSpPr>
            <a:spLocks noChangeArrowheads="1"/>
          </p:cNvSpPr>
          <p:nvPr/>
        </p:nvSpPr>
        <p:spPr bwMode="auto">
          <a:xfrm>
            <a:off x="381000" y="398463"/>
            <a:ext cx="19812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5400">
                <a:solidFill>
                  <a:srgbClr val="996600"/>
                </a:solidFill>
                <a:ea typeface="SimSun" pitchFamily="2" charset="-122"/>
              </a:rPr>
              <a:t> 崇 拜</a:t>
            </a:r>
            <a:r>
              <a:rPr lang="zh-CN" altLang="en-US" sz="5400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143000"/>
            <a:ext cx="8077200" cy="1295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CN" altLang="en-US" b="1">
                <a:ea typeface="SimSun" pitchFamily="2" charset="-122"/>
              </a:rPr>
              <a:t>其他巴比伦上帝</a:t>
            </a:r>
            <a:endParaRPr lang="en-US" altLang="ja-JP" b="1">
              <a:latin typeface="Arial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Arial" pitchFamily="34" charset="0"/>
              </a:rPr>
              <a:t>Pantheons – </a:t>
            </a:r>
            <a:r>
              <a:rPr lang="ja-JP" altLang="en-US" sz="2400" b="1"/>
              <a:t>被与互搭很多城市</a:t>
            </a:r>
            <a:endParaRPr lang="en-US" altLang="ja-JP" sz="2400" b="1">
              <a:latin typeface="Arial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>
                <a:ea typeface="SimSun" pitchFamily="2" charset="-122"/>
              </a:rPr>
              <a:t>每一条街忍受上帝的名字</a:t>
            </a:r>
            <a:endParaRPr lang="en-US" altLang="en-US" sz="2400" b="1">
              <a:ea typeface="SimSun" pitchFamily="2" charset="-122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 rot="-1423173">
            <a:off x="838200" y="37338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SimSun" charset="0"/>
              </a:rPr>
              <a:t>SHAMASH</a:t>
            </a:r>
            <a:r>
              <a:rPr lang="en-US">
                <a:latin typeface="Arial" charset="0"/>
                <a:cs typeface="SimSun" charset="0"/>
              </a:rPr>
              <a:t> (sun god) - In charge of justice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 rot="940369">
            <a:off x="1066800" y="3657600"/>
            <a:ext cx="6832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ISHTAR</a:t>
            </a:r>
            <a:r>
              <a:rPr lang="en-US" altLang="en-US">
                <a:latin typeface="Arial" pitchFamily="34" charset="0"/>
              </a:rPr>
              <a:t> (goddess of Venus) – war and love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 rot="-1431749">
            <a:off x="1752600" y="40386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ANU</a:t>
            </a:r>
            <a:r>
              <a:rPr lang="en-US" altLang="en-US">
                <a:latin typeface="Arial" pitchFamily="34" charset="0"/>
              </a:rPr>
              <a:t> (Sumerian An) – god of heavens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 rot="1005551">
            <a:off x="1143000" y="44958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ENLIL</a:t>
            </a:r>
            <a:r>
              <a:rPr lang="en-US" altLang="en-US">
                <a:latin typeface="Arial" pitchFamily="34" charset="0"/>
              </a:rPr>
              <a:t> – King of the lands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 rot="989556">
            <a:off x="1143000" y="52578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EA</a:t>
            </a:r>
            <a:r>
              <a:rPr lang="en-US" altLang="en-US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en-US" altLang="en-US">
                <a:latin typeface="Arial" pitchFamily="34" charset="0"/>
              </a:rPr>
              <a:t>(Sumerian Enki) – god of wisdom &amp; magic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 rot="-1349310">
            <a:off x="304800" y="32766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SIN</a:t>
            </a:r>
            <a:r>
              <a:rPr lang="en-US" altLang="en-US">
                <a:latin typeface="Arial" pitchFamily="34" charset="0"/>
              </a:rPr>
              <a:t> (Sumerian Nanna) – moon god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 rot="-1338935">
            <a:off x="2209800" y="4800600"/>
            <a:ext cx="6934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99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SimSun" charset="0"/>
              </a:rPr>
              <a:t>ADAD</a:t>
            </a:r>
            <a:r>
              <a:rPr lang="en-US">
                <a:latin typeface="Arial" charset="0"/>
                <a:cs typeface="SimSun" charset="0"/>
              </a:rPr>
              <a:t> (weather god) - In charge of the weather</a:t>
            </a:r>
          </a:p>
        </p:txBody>
      </p:sp>
      <p:sp>
        <p:nvSpPr>
          <p:cNvPr id="131083" name="Line 11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8970" name="Text Box 12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8971" name="Rectangle 13"/>
          <p:cNvSpPr>
            <a:spLocks noChangeArrowheads="1"/>
          </p:cNvSpPr>
          <p:nvPr/>
        </p:nvSpPr>
        <p:spPr bwMode="auto">
          <a:xfrm>
            <a:off x="6019800" y="1524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build="p" autoUpdateAnimBg="0" advAuto="0"/>
      <p:bldP spid="131075" grpId="0" autoUpdateAnimBg="0"/>
      <p:bldP spid="131076" grpId="0" autoUpdateAnimBg="0"/>
      <p:bldP spid="131077" grpId="0" autoUpdateAnimBg="0"/>
      <p:bldP spid="131078" grpId="0" autoUpdateAnimBg="0"/>
      <p:bldP spid="131079" grpId="0" autoUpdateAnimBg="0"/>
      <p:bldP spid="131080" grpId="0" autoUpdateAnimBg="0"/>
      <p:bldP spid="13108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rec_babylon_city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6172200" cy="60579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6553200" y="2743200"/>
            <a:ext cx="1981200" cy="1524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哪里是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上帝的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寺庙</a:t>
            </a:r>
            <a:r>
              <a:rPr lang="en-US" altLang="ja-JP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?</a:t>
            </a:r>
            <a:r>
              <a:rPr lang="en-US" altLang="ja-JP" sz="3600">
                <a:latin typeface="Arial" pitchFamily="34" charset="0"/>
              </a:rPr>
              <a:t> </a:t>
            </a:r>
            <a:endParaRPr lang="en-US" altLang="en-US" sz="3600">
              <a:latin typeface="Arial" pitchFamily="34" charset="0"/>
            </a:endParaRP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71012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 rot="-1027108">
            <a:off x="5334000" y="5334000"/>
            <a:ext cx="3573463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处处</a:t>
            </a:r>
            <a:r>
              <a:rPr lang="en-US" altLang="zh-CN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,</a:t>
            </a:r>
            <a:r>
              <a:rPr lang="zh-CN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每条街</a:t>
            </a:r>
            <a:r>
              <a:rPr lang="en-US" altLang="ja-JP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!</a:t>
            </a:r>
            <a:endParaRPr lang="en-US" altLang="en-US" sz="4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71014" name="Rectangle 8"/>
          <p:cNvSpPr>
            <a:spLocks noChangeArrowheads="1"/>
          </p:cNvSpPr>
          <p:nvPr/>
        </p:nvSpPr>
        <p:spPr bwMode="auto">
          <a:xfrm>
            <a:off x="6529388" y="20002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utoUpdateAnimBg="0"/>
      <p:bldP spid="13312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093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0" y="0"/>
            <a:ext cx="9144000" cy="71628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43000"/>
            <a:ext cx="6913563" cy="47466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sz="5400" b="1">
                <a:solidFill>
                  <a:schemeClr val="bg1"/>
                </a:solidFill>
                <a:ea typeface="SimSun" pitchFamily="2" charset="-122"/>
              </a:rPr>
              <a:t>庙  和  仪  式</a:t>
            </a:r>
            <a:endParaRPr lang="en-US" altLang="en-US" sz="5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143000" y="1743075"/>
            <a:ext cx="6107113" cy="4913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3200" i="1" u="sng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 sz="4000" i="1" u="sng">
                <a:solidFill>
                  <a:schemeClr val="bg1"/>
                </a:solidFill>
              </a:rPr>
              <a:t>一 个 宗 教 大 都 会</a:t>
            </a:r>
            <a:endParaRPr lang="zh-CN" altLang="en-US" sz="4000" i="1" u="sng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53 </a:t>
            </a:r>
            <a:r>
              <a:rPr lang="zh-CN" altLang="en-US" sz="3200">
                <a:solidFill>
                  <a:schemeClr val="bg1"/>
                </a:solidFill>
              </a:rPr>
              <a:t>首席</a:t>
            </a:r>
            <a:r>
              <a:rPr lang="zh-CN" altLang="en-US" sz="3200" b="0">
                <a:solidFill>
                  <a:schemeClr val="bg1"/>
                </a:solidFill>
              </a:rPr>
              <a:t>的庙</a:t>
            </a:r>
            <a:r>
              <a:rPr lang="zh-CN" altLang="en-US" b="0"/>
              <a:t> 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55 Marduk </a:t>
            </a:r>
            <a:r>
              <a:rPr lang="zh-CN" altLang="en-US" sz="3200">
                <a:solidFill>
                  <a:schemeClr val="bg1"/>
                </a:solidFill>
              </a:rPr>
              <a:t>的寺庙</a:t>
            </a:r>
            <a:r>
              <a:rPr lang="zh-CN" altLang="en-US" b="0"/>
              <a:t> 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300 </a:t>
            </a:r>
            <a:r>
              <a:rPr lang="zh-CN" altLang="en-US" sz="3200">
                <a:solidFill>
                  <a:schemeClr val="bg1"/>
                </a:solidFill>
              </a:rPr>
              <a:t>寺庙为尘世神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600 </a:t>
            </a:r>
            <a:r>
              <a:rPr lang="zh-CN" altLang="en-US" sz="3200">
                <a:solidFill>
                  <a:schemeClr val="bg1"/>
                </a:solidFill>
              </a:rPr>
              <a:t>为般天堂的神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180 </a:t>
            </a:r>
            <a:r>
              <a:rPr lang="zh-CN" altLang="en-US" sz="3200">
                <a:solidFill>
                  <a:schemeClr val="bg1"/>
                </a:solidFill>
              </a:rPr>
              <a:t>法坛为女神</a:t>
            </a:r>
            <a:r>
              <a:rPr lang="zh-CN" altLang="en-US" b="0"/>
              <a:t>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</a:rPr>
              <a:t> Ishtar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180 </a:t>
            </a:r>
            <a:r>
              <a:rPr lang="zh-CN" altLang="en-US" sz="3200">
                <a:solidFill>
                  <a:schemeClr val="bg1"/>
                </a:solidFill>
              </a:rPr>
              <a:t>为 </a:t>
            </a:r>
            <a:r>
              <a:rPr lang="en-US" altLang="en-US" sz="3200">
                <a:solidFill>
                  <a:schemeClr val="bg1"/>
                </a:solidFill>
              </a:rPr>
              <a:t>Nergal </a:t>
            </a:r>
            <a:r>
              <a:rPr lang="zh-CN" altLang="en-US" sz="3200">
                <a:solidFill>
                  <a:schemeClr val="bg1"/>
                </a:solidFill>
              </a:rPr>
              <a:t>和 </a:t>
            </a:r>
            <a:r>
              <a:rPr lang="en-US" altLang="en-US" sz="3200">
                <a:solidFill>
                  <a:schemeClr val="bg1"/>
                </a:solidFill>
              </a:rPr>
              <a:t>Adad</a:t>
            </a:r>
            <a:r>
              <a:rPr lang="zh-CN" altLang="en-US" sz="3200">
                <a:solidFill>
                  <a:schemeClr val="bg1"/>
                </a:solidFill>
              </a:rPr>
              <a:t> 的寺庙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12 </a:t>
            </a:r>
            <a:r>
              <a:rPr lang="zh-CN" altLang="en-US" sz="3200">
                <a:solidFill>
                  <a:schemeClr val="bg1"/>
                </a:solidFill>
              </a:rPr>
              <a:t>其他法坛为不同的神</a:t>
            </a:r>
            <a:endParaRPr lang="en-US" altLang="en-US" sz="32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 rot="-1791417">
            <a:off x="1035050" y="3128963"/>
            <a:ext cx="7302500" cy="14097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3600">
                <a:solidFill>
                  <a:srgbClr val="FF0000"/>
                </a:solidFill>
                <a:ea typeface="SimSun" pitchFamily="2" charset="-122"/>
              </a:rPr>
              <a:t>巴比伦</a:t>
            </a:r>
            <a:r>
              <a:rPr lang="en-US" altLang="ja-JP" sz="3600">
                <a:solidFill>
                  <a:srgbClr val="FF0000"/>
                </a:solidFill>
                <a:latin typeface="Kristen ITC" pitchFamily="66" charset="0"/>
              </a:rPr>
              <a:t>,</a:t>
            </a:r>
            <a:r>
              <a:rPr lang="zh-CN" altLang="en-US" sz="3600">
                <a:solidFill>
                  <a:srgbClr val="FF0000"/>
                </a:solidFill>
                <a:ea typeface="SimSun" pitchFamily="2" charset="-122"/>
              </a:rPr>
              <a:t>妓女的母亲和地球中的憎恨</a:t>
            </a:r>
            <a:r>
              <a:rPr lang="zh-CN" altLang="en-US" b="0">
                <a:ea typeface="SimSun" pitchFamily="2" charset="-122"/>
              </a:rPr>
              <a:t> </a:t>
            </a:r>
            <a:endParaRPr lang="zh-CN" altLang="en-US" sz="3200">
              <a:solidFill>
                <a:srgbClr val="FF0000"/>
              </a:solidFill>
              <a:latin typeface="Kristen ITC" pitchFamily="66" charset="0"/>
              <a:ea typeface="SimSun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en-US" sz="3200">
                <a:solidFill>
                  <a:srgbClr val="FF0000"/>
                </a:solidFill>
                <a:latin typeface="Kristen ITC" pitchFamily="66" charset="0"/>
              </a:rPr>
              <a:t>(</a:t>
            </a:r>
            <a:r>
              <a:rPr lang="zh-CN" altLang="en-US" sz="3600">
                <a:solidFill>
                  <a:srgbClr val="FF0000"/>
                </a:solidFill>
                <a:ea typeface="SimSun" pitchFamily="2" charset="-122"/>
              </a:rPr>
              <a:t>获大书</a:t>
            </a:r>
            <a:r>
              <a:rPr lang="en-US" altLang="ja-JP" sz="3600">
                <a:solidFill>
                  <a:srgbClr val="FF0000"/>
                </a:solidFill>
                <a:latin typeface="Kristen ITC" pitchFamily="66" charset="0"/>
              </a:rPr>
              <a:t>17:5</a:t>
            </a:r>
            <a:r>
              <a:rPr lang="en-US" altLang="ja-JP" sz="3200">
                <a:solidFill>
                  <a:srgbClr val="FF0000"/>
                </a:solidFill>
                <a:latin typeface="Kristen ITC" pitchFamily="66" charset="0"/>
              </a:rPr>
              <a:t>)</a:t>
            </a:r>
            <a:endParaRPr lang="en-US" altLang="en-US" sz="3200">
              <a:solidFill>
                <a:srgbClr val="FF0000"/>
              </a:solidFill>
              <a:latin typeface="Kristen ITC" pitchFamily="66" charset="0"/>
            </a:endParaRPr>
          </a:p>
        </p:txBody>
      </p:sp>
      <p:sp>
        <p:nvSpPr>
          <p:cNvPr id="173062" name="WordArt 5"/>
          <p:cNvSpPr>
            <a:spLocks noChangeArrowheads="1" noChangeShapeType="1" noTextEdit="1"/>
          </p:cNvSpPr>
          <p:nvPr/>
        </p:nvSpPr>
        <p:spPr bwMode="auto">
          <a:xfrm>
            <a:off x="5943600" y="228600"/>
            <a:ext cx="213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/>
              </a:rPr>
              <a:t>RELIGION</a:t>
            </a:r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8350250" y="1524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SimSun" charset="0"/>
              </a:rPr>
              <a:t>139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9" grpId="0" animBg="1"/>
      <p:bldP spid="135170" grpId="0" build="p" autoUpdateAnimBg="0"/>
      <p:bldP spid="135171" grpId="0" build="p" autoUpdateAnimBg="0"/>
      <p:bldP spid="135172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7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8"/>
          <p:cNvPicPr>
            <a:picLocks noChangeAspect="1" noChangeArrowheads="1"/>
          </p:cNvPicPr>
          <p:nvPr/>
        </p:nvPicPr>
        <p:blipFill>
          <a:blip r:embed="rId4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7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5" name="Rectangle 9"/>
          <p:cNvSpPr>
            <a:spLocks noChangeArrowheads="1"/>
          </p:cNvSpPr>
          <p:nvPr/>
        </p:nvSpPr>
        <p:spPr bwMode="auto">
          <a:xfrm>
            <a:off x="0" y="0"/>
            <a:ext cx="9144000" cy="36576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914400" y="1371600"/>
            <a:ext cx="6721475" cy="20399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chemeClr val="bg1"/>
                </a:solidFill>
              </a:rPr>
              <a:t>  </a:t>
            </a:r>
            <a:r>
              <a:rPr lang="zh-CN" altLang="en-US" sz="2800">
                <a:solidFill>
                  <a:schemeClr val="bg1"/>
                </a:solidFill>
              </a:rPr>
              <a:t>仪 式</a:t>
            </a:r>
            <a:r>
              <a:rPr lang="zh-CN" altLang="en-US" b="0"/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奉献日常的发表</a:t>
            </a:r>
            <a:r>
              <a:rPr lang="zh-CN" altLang="en-US" b="0">
                <a:solidFill>
                  <a:schemeClr val="bg1"/>
                </a:solidFill>
              </a:rPr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清洁雕像的衣服</a:t>
            </a:r>
            <a:r>
              <a:rPr lang="zh-CN" altLang="en-US" b="0"/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>
                <a:solidFill>
                  <a:schemeClr val="bg1"/>
                </a:solidFill>
              </a:rPr>
              <a:t> 寺庙的净化</a:t>
            </a:r>
            <a:r>
              <a:rPr lang="zh-CN" altLang="en-US" b="0">
                <a:solidFill>
                  <a:schemeClr val="bg1"/>
                </a:solidFill>
              </a:rPr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特别的节日</a:t>
            </a:r>
            <a:r>
              <a:rPr lang="zh-CN" altLang="en-US" b="0"/>
              <a:t> </a:t>
            </a: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 (Akitu –</a:t>
            </a:r>
            <a:r>
              <a:rPr lang="zh-CN" altLang="en-US">
                <a:solidFill>
                  <a:schemeClr val="bg1"/>
                </a:solidFill>
              </a:rPr>
              <a:t>新年</a:t>
            </a:r>
            <a:r>
              <a:rPr lang="zh-CN" altLang="en-US" b="0"/>
              <a:t> </a:t>
            </a: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)</a:t>
            </a:r>
            <a:endParaRPr lang="en-US" alt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914400" y="3733800"/>
            <a:ext cx="80010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/>
              <a:t>  </a:t>
            </a:r>
            <a:r>
              <a:rPr lang="zh-CN" altLang="en-US" sz="3200"/>
              <a:t>寺 庙</a:t>
            </a:r>
            <a:r>
              <a:rPr lang="zh-CN" altLang="en-US" sz="3200" b="0"/>
              <a:t> </a:t>
            </a:r>
            <a:endParaRPr lang="en-US" altLang="ja-JP" sz="320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</a:t>
            </a:r>
            <a:r>
              <a:rPr lang="zh-CN" altLang="en-US"/>
              <a:t>每个城市有其自己的上帝和寺庙</a:t>
            </a:r>
            <a:r>
              <a:rPr lang="zh-CN" altLang="en-US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有自己的陆地，奴隶，动物和宝石</a:t>
            </a:r>
            <a:r>
              <a:rPr lang="zh-CN" altLang="en-US" b="0"/>
              <a:t> 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</a:t>
            </a:r>
            <a:r>
              <a:rPr lang="zh-CN" altLang="en-US"/>
              <a:t>教士读自然显示和其他的元素为预言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</a:t>
            </a:r>
            <a:r>
              <a:rPr lang="zh-CN" altLang="en-US"/>
              <a:t>卖出魅力和不可思议的公式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75110" name="WordArt 4"/>
          <p:cNvSpPr>
            <a:spLocks noChangeArrowheads="1" noChangeShapeType="1" noTextEdit="1"/>
          </p:cNvSpPr>
          <p:nvPr/>
        </p:nvSpPr>
        <p:spPr bwMode="auto">
          <a:xfrm>
            <a:off x="5943600" y="228600"/>
            <a:ext cx="213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/>
              </a:rPr>
              <a:t>RELIGION</a:t>
            </a:r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SimSun" charset="0"/>
              </a:rPr>
              <a:t>139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 animBg="1"/>
      <p:bldP spid="137218" grpId="0" build="p" autoUpdateAnimBg="0" advAuto="0"/>
      <p:bldP spid="137219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304800" y="990600"/>
            <a:ext cx="88392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/>
              <a:t> </a:t>
            </a:r>
            <a:r>
              <a:rPr lang="zh-CN" altLang="en-US" sz="2800"/>
              <a:t>私 人 的 偶 像</a:t>
            </a:r>
            <a:r>
              <a:rPr lang="zh-CN" altLang="en-US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 每位巴比伦公民有 </a:t>
            </a:r>
            <a:r>
              <a:rPr lang="en-US" altLang="zh-CN"/>
              <a:t>' </a:t>
            </a:r>
            <a:r>
              <a:rPr lang="zh-CN" altLang="en-US"/>
              <a:t>私人广告 </a:t>
            </a:r>
            <a:r>
              <a:rPr lang="en-US" altLang="zh-CN"/>
              <a:t>‘ </a:t>
            </a:r>
            <a:r>
              <a:rPr lang="zh-CN" altLang="en-US"/>
              <a:t>的上帝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 </a:t>
            </a:r>
            <a:r>
              <a:rPr lang="zh-CN" altLang="en-US"/>
              <a:t>个人提出特别的请求（例如来自疾病的解除）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 被作为从献身者到更高的上帝的仲裁人</a:t>
            </a:r>
            <a:r>
              <a:rPr lang="zh-CN" altLang="en-US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 被驾驶的好处驱动</a:t>
            </a:r>
            <a:r>
              <a:rPr lang="en-US" altLang="zh-CN"/>
              <a:t>, </a:t>
            </a:r>
            <a:r>
              <a:rPr lang="zh-CN" altLang="en-US"/>
              <a:t>这样会经常放弃他的上帝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81000" y="3352800"/>
            <a:ext cx="8001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/>
              <a:t>巨 大 的 雕 像</a:t>
            </a:r>
            <a:r>
              <a:rPr lang="zh-CN" altLang="en-US" b="0"/>
              <a:t> </a:t>
            </a:r>
            <a:r>
              <a:rPr lang="en-US" altLang="zh-CN" b="0"/>
              <a:t>(</a:t>
            </a:r>
            <a:r>
              <a:rPr lang="en-US" altLang="ja-JP"/>
              <a:t>Ziggurats)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展示城市和国王投入跟热爱城市雕像为上帝</a:t>
            </a:r>
            <a:r>
              <a:rPr lang="zh-CN" altLang="en-US" b="0"/>
              <a:t> </a:t>
            </a:r>
          </a:p>
          <a:p>
            <a:pPr>
              <a:buFontTx/>
              <a:buChar char="•"/>
            </a:pPr>
            <a:r>
              <a:rPr lang="en-US" altLang="zh-CN" b="0"/>
              <a:t> </a:t>
            </a:r>
            <a:r>
              <a:rPr lang="zh-CN" altLang="en-US"/>
              <a:t>巨大被举步的结构</a:t>
            </a:r>
            <a:endParaRPr lang="en-US" altLang="en-US">
              <a:latin typeface="Arial" pitchFamily="34" charset="0"/>
            </a:endParaRPr>
          </a:p>
        </p:txBody>
      </p:sp>
      <p:pic>
        <p:nvPicPr>
          <p:cNvPr id="139268" name="Picture 4" descr="ziggurat_stairs1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4229100"/>
            <a:ext cx="2667000" cy="26289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77157" name="Text Box 7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77158" name="Rectangle 8"/>
          <p:cNvSpPr>
            <a:spLocks noChangeArrowheads="1"/>
          </p:cNvSpPr>
          <p:nvPr/>
        </p:nvSpPr>
        <p:spPr bwMode="auto">
          <a:xfrm>
            <a:off x="64008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build="p" autoUpdateAnimBg="0"/>
      <p:bldP spid="13926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266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ea typeface="SimSun" pitchFamily="2" charset="-122"/>
              </a:rPr>
              <a:t>巨 大 的 雕 像</a:t>
            </a:r>
            <a:r>
              <a:rPr lang="zh-CN" altLang="en-US" b="0">
                <a:ea typeface="SimSun" pitchFamily="2" charset="-122"/>
              </a:rPr>
              <a:t>  </a:t>
            </a:r>
            <a:r>
              <a:rPr lang="en-US" altLang="zh-CN" b="0"/>
              <a:t>(</a:t>
            </a:r>
            <a:r>
              <a:rPr lang="en-US" altLang="ja-JP">
                <a:latin typeface="Arial" pitchFamily="34" charset="0"/>
              </a:rPr>
              <a:t>Ziggurats) 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41319" name="Line 7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79204" name="Text Box 8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79205" name="Rectangle 10"/>
          <p:cNvSpPr>
            <a:spLocks noChangeArrowheads="1"/>
          </p:cNvSpPr>
          <p:nvPr/>
        </p:nvSpPr>
        <p:spPr bwMode="auto">
          <a:xfrm>
            <a:off x="64770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DCC3C-8F9D-04CF-DF59-9A700DD67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Line 5">
            <a:extLst>
              <a:ext uri="{FF2B5EF4-FFF2-40B4-BE49-F238E27FC236}">
                <a16:creationId xmlns:a16="http://schemas.microsoft.com/office/drawing/2014/main" id="{F50D2CC0-C964-8509-87B9-21B1BF4C3D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143363" name="Picture 3" descr="ziggurat_ur.gif">
            <a:extLst>
              <a:ext uri="{FF2B5EF4-FFF2-40B4-BE49-F238E27FC236}">
                <a16:creationId xmlns:a16="http://schemas.microsoft.com/office/drawing/2014/main" id="{6443ABF5-4E0D-BE39-9538-6819038987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712"/>
            <a:ext cx="9220200" cy="49244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81252" name="Rectangle 6">
            <a:extLst>
              <a:ext uri="{FF2B5EF4-FFF2-40B4-BE49-F238E27FC236}">
                <a16:creationId xmlns:a16="http://schemas.microsoft.com/office/drawing/2014/main" id="{E448AE81-6372-810A-D57A-8FE82CA27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  <p:extLst>
      <p:ext uri="{BB962C8B-B14F-4D97-AF65-F5344CB8AC3E}">
        <p14:creationId xmlns:p14="http://schemas.microsoft.com/office/powerpoint/2010/main" val="15516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458200" cy="4038600"/>
          </a:xfrm>
          <a:solidFill>
            <a:srgbClr val="FFFF99">
              <a:alpha val="50195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Kristen ITC" pitchFamily="66" charset="0"/>
              </a:rPr>
              <a:t>Babylon, the jewel of the kingdoms, the glory of the Babylonians</a:t>
            </a:r>
            <a:r>
              <a:rPr lang="ja-JP" altLang="en-US" sz="2400" b="1">
                <a:solidFill>
                  <a:srgbClr val="006600"/>
                </a:solidFill>
                <a:latin typeface="Arial" pitchFamily="34" charset="0"/>
              </a:rPr>
              <a:t>’</a:t>
            </a:r>
            <a:r>
              <a:rPr lang="en-US" altLang="ja-JP" sz="2400" b="1">
                <a:solidFill>
                  <a:srgbClr val="006600"/>
                </a:solidFill>
                <a:latin typeface="Kristen ITC" pitchFamily="66" charset="0"/>
              </a:rPr>
              <a:t> pride, will be overthrown by God like Sodom and Gomorrah. She will never be inhabited or lived in through all generations; But desert creatures will lie there, jackals will fill her houses;</a:t>
            </a:r>
          </a:p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Kristen ITC" pitchFamily="66" charset="0"/>
              </a:rPr>
              <a:t>There the owls will dwell, hyenas will howl in her strongholds, jackals in her luxurious palaces.</a:t>
            </a:r>
          </a:p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Kristen ITC" pitchFamily="66" charset="0"/>
              </a:rPr>
              <a:t>- Isaiah 13:19-23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6629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1252" name="Rectangle 6"/>
          <p:cNvSpPr>
            <a:spLocks noChangeArrowheads="1"/>
          </p:cNvSpPr>
          <p:nvPr/>
        </p:nvSpPr>
        <p:spPr bwMode="auto">
          <a:xfrm>
            <a:off x="73152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12AB0616-4593-954B-8BEC-65FD55D7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959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8077200" cy="3733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苏</a:t>
            </a:r>
            <a:r>
              <a:rPr lang="en-US" altLang="ja-JP" b="1" i="1" u="sng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美</a:t>
            </a:r>
            <a:r>
              <a:rPr lang="en-US" altLang="ja-JP" b="1" i="1" u="sng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尔</a:t>
            </a:r>
            <a:r>
              <a:rPr lang="en-US" altLang="ja-JP" b="1" i="1" u="sng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人</a:t>
            </a:r>
            <a:r>
              <a:rPr lang="en-US" altLang="ja-JP" sz="2800" b="1" i="1" u="sng"/>
              <a:t> (SUMERIA) </a:t>
            </a:r>
            <a:r>
              <a:rPr lang="zh-CN" altLang="en-US" b="1" i="1" u="sng">
                <a:ea typeface="SimSun" pitchFamily="2" charset="-122"/>
              </a:rPr>
              <a:t>的 冲 击</a:t>
            </a:r>
            <a:endParaRPr lang="en-US" altLang="ja-JP" b="1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 b="1"/>
              <a:t>浸</a:t>
            </a:r>
            <a:r>
              <a:rPr lang="en-US" altLang="ja-JP" sz="2800" b="1"/>
              <a:t> </a:t>
            </a:r>
            <a:r>
              <a:rPr lang="ja-JP" altLang="en-US" sz="2800" b="1"/>
              <a:t>没</a:t>
            </a:r>
            <a:r>
              <a:rPr lang="en-US" altLang="ja-JP" sz="2800" b="1"/>
              <a:t> </a:t>
            </a:r>
            <a:r>
              <a:rPr lang="ja-JP" altLang="en-US" sz="2800" b="1"/>
              <a:t>在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苏</a:t>
            </a:r>
            <a:r>
              <a:rPr lang="en-US" altLang="ja-JP" sz="2800" b="1"/>
              <a:t> </a:t>
            </a:r>
            <a:r>
              <a:rPr lang="ja-JP" altLang="en-US" sz="2800" b="1"/>
              <a:t>美</a:t>
            </a:r>
            <a:r>
              <a:rPr lang="en-US" altLang="ja-JP" sz="2800" b="1"/>
              <a:t> </a:t>
            </a:r>
            <a:r>
              <a:rPr lang="ja-JP" altLang="en-US" sz="2800" b="1">
                <a:ea typeface="ヒラギノ角ゴ ProN W3" charset="-128"/>
              </a:rPr>
              <a:t>尔</a:t>
            </a:r>
            <a:r>
              <a:rPr lang="en-US" altLang="ja-JP" sz="2800" b="1"/>
              <a:t> </a:t>
            </a:r>
            <a:r>
              <a:rPr lang="ja-JP" altLang="en-US" sz="2800" b="1"/>
              <a:t>人</a:t>
            </a:r>
            <a:r>
              <a:rPr lang="en-US" altLang="ja-JP" sz="2800" b="1"/>
              <a:t> </a:t>
            </a:r>
            <a:r>
              <a:rPr lang="ja-JP" altLang="en-US" sz="2800" b="1"/>
              <a:t>的</a:t>
            </a:r>
            <a:r>
              <a:rPr lang="en-US" altLang="ja-JP" sz="2800" b="1"/>
              <a:t> </a:t>
            </a:r>
            <a:r>
              <a:rPr lang="ja-JP" altLang="en-US" sz="2800" b="1"/>
              <a:t>文</a:t>
            </a:r>
            <a:r>
              <a:rPr lang="en-US" altLang="ja-JP" sz="2800" b="1"/>
              <a:t> </a:t>
            </a:r>
            <a:r>
              <a:rPr lang="ja-JP" altLang="en-US" sz="2800" b="1"/>
              <a:t>化</a:t>
            </a:r>
            <a:r>
              <a:rPr lang="en-US" altLang="ja-JP" sz="2800" b="1"/>
              <a:t> - </a:t>
            </a:r>
            <a:r>
              <a:rPr lang="ja-JP" altLang="en-US" sz="2800" b="1"/>
              <a:t>从</a:t>
            </a:r>
            <a:r>
              <a:rPr lang="en-US" altLang="ja-JP" sz="2800" b="1"/>
              <a:t>3000</a:t>
            </a:r>
            <a:r>
              <a:rPr lang="en-US" altLang="ja-JP" sz="2800"/>
              <a:t> </a:t>
            </a:r>
            <a:r>
              <a:rPr lang="en-US" altLang="ja-JP" sz="2800" b="1"/>
              <a:t>BC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ea typeface="SimSun" pitchFamily="2" charset="-122"/>
              </a:rPr>
              <a:t>正 规 教 育 被 采 取 苏 美 尔 人 的 系 统</a:t>
            </a:r>
            <a:r>
              <a:rPr lang="zh-CN" altLang="en-US" sz="2800">
                <a:ea typeface="SimSun" pitchFamily="2" charset="-122"/>
              </a:rPr>
              <a:t> 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800" b="1">
                <a:latin typeface="Arial" pitchFamily="34" charset="0"/>
              </a:rPr>
              <a:t>Nabu – </a:t>
            </a:r>
            <a:r>
              <a:rPr lang="zh-CN" altLang="en-US" sz="2800" b="1">
                <a:ea typeface="SimSun" pitchFamily="2" charset="-122"/>
              </a:rPr>
              <a:t>艺 术 的 神 给 了 巴 比 伦 楔 形 文 字</a:t>
            </a:r>
          </a:p>
          <a:p>
            <a:pPr>
              <a:lnSpc>
                <a:spcPct val="90000"/>
              </a:lnSpc>
            </a:pPr>
            <a:r>
              <a:rPr lang="zh-CN" altLang="en-US" sz="2800" b="1">
                <a:ea typeface="SimSun" pitchFamily="2" charset="-122"/>
              </a:rPr>
              <a:t>楔形文字在拉丁语</a:t>
            </a:r>
            <a:r>
              <a:rPr lang="en-US" altLang="zh-CN" sz="2800" b="1">
                <a:ea typeface="SimSun" pitchFamily="2" charset="-122"/>
              </a:rPr>
              <a:t>- `cuneus’ (</a:t>
            </a:r>
            <a:r>
              <a:rPr lang="zh-CN" altLang="en-US" sz="2800" b="1">
                <a:ea typeface="SimSun" pitchFamily="2" charset="-122"/>
              </a:rPr>
              <a:t>楔子</a:t>
            </a:r>
            <a:r>
              <a:rPr lang="en-US" altLang="zh-CN" sz="2800" b="1">
                <a:ea typeface="SimSun" pitchFamily="2" charset="-122"/>
              </a:rPr>
              <a:t>) / ideogramatical</a:t>
            </a:r>
            <a:r>
              <a:rPr lang="zh-CN" altLang="en-US" sz="2800" b="1">
                <a:ea typeface="SimSun" pitchFamily="2" charset="-122"/>
              </a:rPr>
              <a:t>剧本</a:t>
            </a:r>
            <a:r>
              <a:rPr lang="en-US" altLang="zh-CN" sz="2800" b="1">
                <a:ea typeface="SimSun" pitchFamily="2" charset="-122"/>
              </a:rPr>
              <a:t>(</a:t>
            </a:r>
            <a:r>
              <a:rPr lang="zh-CN" altLang="en-US" sz="2800" b="1">
                <a:ea typeface="SimSun" pitchFamily="2" charset="-122"/>
              </a:rPr>
              <a:t>标志</a:t>
            </a:r>
            <a:r>
              <a:rPr lang="en-US" altLang="zh-CN" sz="2800" b="1">
                <a:ea typeface="SimSun" pitchFamily="2" charset="-122"/>
              </a:rPr>
              <a:t>)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ea typeface="SimSun" pitchFamily="2" charset="-122"/>
              </a:rPr>
              <a:t>近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ja-JP" altLang="en-US" sz="2800" b="1"/>
              <a:t>后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变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换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对</a:t>
            </a:r>
            <a:r>
              <a:rPr lang="en-US" altLang="ja-JP" sz="2800" b="1"/>
              <a:t> syllogrammatical </a:t>
            </a:r>
            <a:r>
              <a:rPr lang="ja-JP" altLang="en-US" sz="2800" b="1">
                <a:ea typeface="华文细黑" charset="-122"/>
              </a:rPr>
              <a:t>剧</a:t>
            </a:r>
            <a:r>
              <a:rPr lang="en-US" altLang="ja-JP" sz="2800" b="1"/>
              <a:t> </a:t>
            </a:r>
            <a:r>
              <a:rPr lang="ja-JP" altLang="en-US" sz="2800" b="1"/>
              <a:t>本</a:t>
            </a:r>
            <a:r>
              <a:rPr lang="en-US" altLang="ja-JP" sz="2800" b="1"/>
              <a:t> (</a:t>
            </a:r>
            <a:r>
              <a:rPr lang="ja-JP" altLang="en-US" sz="2800" b="1"/>
              <a:t>被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简</a:t>
            </a:r>
            <a:r>
              <a:rPr lang="en-US" altLang="ja-JP" sz="2800" b="1"/>
              <a:t> </a:t>
            </a:r>
            <a:r>
              <a:rPr lang="ja-JP" altLang="en-US" sz="2800" b="1"/>
              <a:t>化</a:t>
            </a:r>
            <a:r>
              <a:rPr lang="en-US" altLang="ja-JP" sz="2800" b="1"/>
              <a:t> </a:t>
            </a:r>
            <a:r>
              <a:rPr lang="ja-JP" altLang="en-US" sz="2800" b="1"/>
              <a:t>的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标</a:t>
            </a:r>
            <a:r>
              <a:rPr lang="en-US" altLang="ja-JP" sz="2800" b="1"/>
              <a:t> </a:t>
            </a:r>
            <a:r>
              <a:rPr lang="ja-JP" altLang="en-US" sz="2800" b="1"/>
              <a:t>志</a:t>
            </a:r>
            <a:r>
              <a:rPr lang="en-US" altLang="ja-JP" sz="2800" b="1"/>
              <a:t> ) </a:t>
            </a:r>
            <a:r>
              <a:rPr lang="ja-JP" altLang="en-US" sz="2800" b="1"/>
              <a:t>黏</a:t>
            </a:r>
            <a:r>
              <a:rPr lang="en-US" altLang="ja-JP" sz="2800" b="1"/>
              <a:t> </a:t>
            </a:r>
            <a:r>
              <a:rPr lang="ja-JP" altLang="en-US" sz="2800" b="1"/>
              <a:t>在</a:t>
            </a:r>
            <a:r>
              <a:rPr lang="en-US" altLang="ja-JP" sz="2800" b="1"/>
              <a:t> </a:t>
            </a:r>
            <a:r>
              <a:rPr lang="ja-JP" altLang="en-US" sz="2800" b="1"/>
              <a:t>土</a:t>
            </a:r>
            <a:r>
              <a:rPr lang="en-US" altLang="ja-JP" sz="2800" b="1"/>
              <a:t> </a:t>
            </a:r>
            <a:r>
              <a:rPr lang="ja-JP" altLang="en-US" sz="2800" b="1"/>
              <a:t>片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剂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b="1">
              <a:latin typeface="Arial" pitchFamily="34" charset="0"/>
            </a:endParaRPr>
          </a:p>
        </p:txBody>
      </p:sp>
      <p:pic>
        <p:nvPicPr>
          <p:cNvPr id="44037" name="Picture 5" descr="cune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733800"/>
            <a:ext cx="2009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6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83300" name="Rectangle 7"/>
          <p:cNvSpPr>
            <a:spLocks noChangeArrowheads="1"/>
          </p:cNvSpPr>
          <p:nvPr/>
        </p:nvSpPr>
        <p:spPr bwMode="auto">
          <a:xfrm>
            <a:off x="6019800" y="304800"/>
            <a:ext cx="1631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5400">
                <a:solidFill>
                  <a:srgbClr val="996600"/>
                </a:solidFill>
                <a:ea typeface="SimSun" pitchFamily="2" charset="-122"/>
              </a:rPr>
              <a:t>文学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writing_cun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7924800" cy="53149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6629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5347" name="WordArt 7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28194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CUNEIFORM</a:t>
            </a:r>
          </a:p>
        </p:txBody>
      </p:sp>
      <p:sp>
        <p:nvSpPr>
          <p:cNvPr id="185348" name="Rectangle 9"/>
          <p:cNvSpPr>
            <a:spLocks noChangeArrowheads="1"/>
          </p:cNvSpPr>
          <p:nvPr/>
        </p:nvSpPr>
        <p:spPr bwMode="auto">
          <a:xfrm>
            <a:off x="6934200" y="212725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  <p:sp>
        <p:nvSpPr>
          <p:cNvPr id="185349" name="Rectangle 11"/>
          <p:cNvSpPr>
            <a:spLocks noChangeArrowheads="1"/>
          </p:cNvSpPr>
          <p:nvPr/>
        </p:nvSpPr>
        <p:spPr bwMode="auto">
          <a:xfrm>
            <a:off x="3352800" y="6858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rgbClr val="CC3399"/>
                </a:solidFill>
                <a:ea typeface="SimSun" pitchFamily="2" charset="-122"/>
              </a:rPr>
              <a:t>楔形文字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b="1" i="1" u="sng">
                <a:latin typeface="SimSun" pitchFamily="2" charset="-122"/>
                <a:ea typeface="SimSun" pitchFamily="2" charset="-122"/>
              </a:rPr>
              <a:t>苏美尔人</a:t>
            </a:r>
            <a:r>
              <a:rPr lang="zh-CN" altLang="en-US" sz="2800" b="1" i="1" u="sng">
                <a:ea typeface="SimSun" pitchFamily="2" charset="-122"/>
              </a:rPr>
              <a:t> </a:t>
            </a:r>
            <a:r>
              <a:rPr lang="zh-CN" altLang="en-US" b="1" i="1" u="sng">
                <a:ea typeface="SimSun" pitchFamily="2" charset="-122"/>
              </a:rPr>
              <a:t>的冲击 </a:t>
            </a:r>
            <a:r>
              <a:rPr lang="en-US" altLang="ja-JP" sz="2800" b="1" i="1" u="sng">
                <a:latin typeface="Arial" pitchFamily="34" charset="0"/>
              </a:rPr>
              <a:t>(</a:t>
            </a:r>
            <a:r>
              <a:rPr lang="en-US" altLang="zh-CN" sz="2800" b="1" i="1" u="sng">
                <a:latin typeface="Arial" pitchFamily="34" charset="0"/>
                <a:ea typeface="SimSun" pitchFamily="2" charset="-122"/>
              </a:rPr>
              <a:t> </a:t>
            </a:r>
            <a:r>
              <a:rPr lang="zh-CN" altLang="en-US" sz="2400" b="1" i="1" u="sng">
                <a:ea typeface="SimSun" pitchFamily="2" charset="-122"/>
              </a:rPr>
              <a:t>继续</a:t>
            </a:r>
            <a:r>
              <a:rPr lang="zh-CN" altLang="en-US" sz="2400" i="1" u="sng">
                <a:ea typeface="SimSun" pitchFamily="2" charset="-122"/>
              </a:rPr>
              <a:t>  </a:t>
            </a:r>
            <a:r>
              <a:rPr lang="en-US" altLang="ja-JP" sz="2800" b="1" i="1" u="sng">
                <a:latin typeface="Arial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zh-CN" altLang="en-US" sz="2800" b="1">
                <a:ea typeface="SimSun" pitchFamily="2" charset="-122"/>
              </a:rPr>
              <a:t>苏美尔人的文字合并了</a:t>
            </a:r>
            <a:r>
              <a:rPr lang="en-US" altLang="zh-CN" sz="2800" b="1">
                <a:ea typeface="SimSun" pitchFamily="2" charset="-122"/>
              </a:rPr>
              <a:t>-</a:t>
            </a:r>
            <a:r>
              <a:rPr lang="zh-CN" altLang="en-US" sz="2800" b="1">
                <a:ea typeface="SimSun" pitchFamily="2" charset="-122"/>
              </a:rPr>
              <a:t>翻译对</a:t>
            </a:r>
            <a:r>
              <a:rPr lang="en-US" altLang="zh-CN" sz="2800" b="1">
                <a:ea typeface="SimSun" pitchFamily="2" charset="-122"/>
              </a:rPr>
              <a:t>Akkadian (</a:t>
            </a:r>
            <a:r>
              <a:rPr lang="zh-CN" altLang="en-US" sz="2800" b="1">
                <a:ea typeface="SimSun" pitchFamily="2" charset="-122"/>
              </a:rPr>
              <a:t>混合语</a:t>
            </a:r>
            <a:r>
              <a:rPr lang="en-US" altLang="zh-CN" sz="2800" b="1">
                <a:ea typeface="SimSun" pitchFamily="2" charset="-122"/>
              </a:rPr>
              <a:t>ANE)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ea typeface="SimSun" pitchFamily="2" charset="-122"/>
              </a:rPr>
              <a:t>抄写员学校复制了构成并且创造了编目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SimSun" pitchFamily="2" charset="-122"/>
                <a:ea typeface="SimSun" pitchFamily="2" charset="-122"/>
              </a:rPr>
              <a:t>苏美尔</a:t>
            </a:r>
            <a:r>
              <a:rPr lang="en-US" altLang="zh-CN" sz="2800" b="1">
                <a:latin typeface="SimSun" pitchFamily="2" charset="-122"/>
                <a:ea typeface="SimSun" pitchFamily="2" charset="-122"/>
              </a:rPr>
              <a:t>-</a:t>
            </a:r>
            <a:r>
              <a:rPr lang="zh-CN" altLang="en-US" sz="2800" b="1">
                <a:latin typeface="SimSun" pitchFamily="2" charset="-122"/>
                <a:ea typeface="SimSun" pitchFamily="2" charset="-122"/>
              </a:rPr>
              <a:t>巴比伦 字典通俗化了神话、史诗、赞美诗等等</a:t>
            </a:r>
            <a:r>
              <a:rPr lang="zh-CN" altLang="en-US" sz="2800" b="1">
                <a:ea typeface="SimSun" pitchFamily="2" charset="-122"/>
              </a:rPr>
              <a:t>。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ea typeface="SimSun" pitchFamily="2" charset="-122"/>
              </a:rPr>
              <a:t>在巴比伦的下跌之后，在公元前年</a:t>
            </a:r>
            <a:r>
              <a:rPr lang="en-US" altLang="zh-CN" sz="2800" b="1">
                <a:ea typeface="SimSun" pitchFamily="2" charset="-122"/>
              </a:rPr>
              <a:t>539</a:t>
            </a:r>
            <a:r>
              <a:rPr lang="zh-CN" altLang="en-US" sz="2800" b="1">
                <a:ea typeface="SimSun" pitchFamily="2" charset="-122"/>
              </a:rPr>
              <a:t>，阿拉姆语和希腊语成为了共同语言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61722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7395" name="Text Box 8"/>
          <p:cNvSpPr txBox="1">
            <a:spLocks noChangeArrowheads="1"/>
          </p:cNvSpPr>
          <p:nvPr/>
        </p:nvSpPr>
        <p:spPr bwMode="auto">
          <a:xfrm>
            <a:off x="85026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87396" name="Rectangle 9"/>
          <p:cNvSpPr>
            <a:spLocks noChangeArrowheads="1"/>
          </p:cNvSpPr>
          <p:nvPr/>
        </p:nvSpPr>
        <p:spPr bwMode="auto">
          <a:xfrm>
            <a:off x="6705600" y="212725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 autoUpdateAnimBg="0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2819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zh-CN" altLang="en-US" sz="4400" b="1">
                <a:ea typeface="SimSun" pitchFamily="2" charset="-122"/>
              </a:rPr>
              <a:t>  </a:t>
            </a:r>
            <a:r>
              <a:rPr lang="zh-CN" altLang="en-US" sz="4000" b="1" i="1" u="sng">
                <a:latin typeface="SimSun" pitchFamily="2" charset="-122"/>
                <a:ea typeface="SimSun" pitchFamily="2" charset="-122"/>
              </a:rPr>
              <a:t>诗歌</a:t>
            </a:r>
            <a:r>
              <a:rPr lang="en-US" altLang="zh-CN" sz="2800" b="1" i="1" u="sng">
                <a:latin typeface="SimSun" pitchFamily="2" charset="-122"/>
                <a:ea typeface="SimSun" pitchFamily="2" charset="-122"/>
              </a:rPr>
              <a:t>(poetry)</a:t>
            </a:r>
            <a:endParaRPr lang="en-US" altLang="ja-JP" sz="2800" b="1" i="1" u="sng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latin typeface="SimSun" pitchFamily="2" charset="-122"/>
                <a:ea typeface="SimSun" pitchFamily="2" charset="-122"/>
              </a:rPr>
              <a:t>一起平行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2 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种不同的方式致使想法</a:t>
            </a:r>
            <a:r>
              <a:rPr lang="zh-CN" altLang="en-US" sz="3600">
                <a:ea typeface="SimSun" pitchFamily="2" charset="-122"/>
              </a:rPr>
              <a:t> </a:t>
            </a:r>
            <a:r>
              <a:rPr lang="en-US" altLang="zh-CN" sz="2000">
                <a:latin typeface="Arial" pitchFamily="34" charset="0"/>
                <a:ea typeface="SimSun" pitchFamily="2" charset="-122"/>
              </a:rPr>
              <a:t>(parallelism) 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唯一散文，双对散文，三倍散文</a:t>
            </a:r>
            <a:endParaRPr lang="zh-CN" altLang="en-US" sz="24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没有押韵和米</a:t>
            </a:r>
            <a:r>
              <a:rPr lang="ja-JP" altLang="en-US" sz="2400" b="1"/>
              <a:t>言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几部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若干伟大事迹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史诗</a:t>
            </a:r>
            <a:r>
              <a:rPr lang="en-US" altLang="ja-JP" sz="2800" b="1">
                <a:latin typeface="Arial" pitchFamily="34" charset="0"/>
              </a:rPr>
              <a:t> - </a:t>
            </a:r>
            <a:r>
              <a:rPr lang="en-US" altLang="ja-JP" sz="2800" b="1" i="1">
                <a:latin typeface="Arial" pitchFamily="34" charset="0"/>
              </a:rPr>
              <a:t>Enuma Elish </a:t>
            </a:r>
            <a:r>
              <a:rPr lang="zh-CN" altLang="en-US" sz="2800" b="1">
                <a:ea typeface="SimSun" pitchFamily="2" charset="-122"/>
              </a:rPr>
              <a:t>和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 i="1">
                <a:latin typeface="Arial" pitchFamily="34" charset="0"/>
              </a:rPr>
              <a:t>Gilgamesh</a:t>
            </a:r>
            <a:r>
              <a:rPr lang="ja-JP" altLang="en-US" sz="2400" b="1" i="1">
                <a:latin typeface="Arial" pitchFamily="34" charset="0"/>
                <a:ea typeface="SimSun" pitchFamily="2" charset="-122"/>
              </a:rPr>
              <a:t>史诗</a:t>
            </a:r>
            <a:endParaRPr lang="en-US" altLang="en-US" sz="2400" b="1" i="1">
              <a:latin typeface="Arial" pitchFamily="34" charset="0"/>
              <a:ea typeface="SimSun" pitchFamily="2" charset="-122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85800" y="426720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>
                <a:ea typeface="SimSun" pitchFamily="2" charset="-122"/>
              </a:rPr>
              <a:t>  </a:t>
            </a:r>
            <a:r>
              <a:rPr lang="zh-CN" altLang="en-US" sz="3600" i="1" u="sng">
                <a:ea typeface="SimSun" pitchFamily="2" charset="-122"/>
              </a:rPr>
              <a:t>音乐</a:t>
            </a:r>
            <a:r>
              <a:rPr lang="zh-CN" altLang="en-US" i="1" u="sng">
                <a:ea typeface="SimSun" pitchFamily="2" charset="-122"/>
              </a:rPr>
              <a:t> </a:t>
            </a:r>
            <a:r>
              <a:rPr lang="en-US" altLang="zh-CN" i="1" u="sng">
                <a:ea typeface="SimSun" pitchFamily="2" charset="-122"/>
              </a:rPr>
              <a:t>(</a:t>
            </a:r>
            <a:r>
              <a:rPr lang="en-US" altLang="zh-CN" i="1" u="sng">
                <a:cs typeface="Times New Roman" pitchFamily="18" charset="0"/>
              </a:rPr>
              <a:t>music</a:t>
            </a:r>
            <a:r>
              <a:rPr lang="en-US" altLang="ja-JP" i="1" u="sng">
                <a:cs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zh-CN" altLang="en-US">
                <a:ea typeface="SimSun" pitchFamily="2" charset="-122"/>
              </a:rPr>
              <a:t>  告诉或者唱一篇散文的故事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>
                <a:latin typeface="Arial" pitchFamily="34" charset="0"/>
              </a:rPr>
              <a:t>-  </a:t>
            </a:r>
            <a:r>
              <a:rPr lang="zh-CN" altLang="en-US">
                <a:ea typeface="SimSun" pitchFamily="2" charset="-122"/>
              </a:rPr>
              <a:t>宗教的典礼和娱乐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 </a:t>
            </a:r>
            <a:r>
              <a:rPr lang="zh-CN" altLang="en-US">
                <a:ea typeface="SimSun" pitchFamily="2" charset="-122"/>
              </a:rPr>
              <a:t>使用芦苇，笛，七弦琴，鼓，小号和竖琴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5562600" y="838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9444" name="Text Box 8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89445" name="Rectangle 9"/>
          <p:cNvSpPr>
            <a:spLocks noChangeArrowheads="1"/>
          </p:cNvSpPr>
          <p:nvPr/>
        </p:nvSpPr>
        <p:spPr bwMode="auto">
          <a:xfrm>
            <a:off x="5867400" y="212725"/>
            <a:ext cx="216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文学类型</a:t>
            </a:r>
            <a:r>
              <a:rPr lang="zh-CN" altLang="en-US" b="0">
                <a:ea typeface="SimSun" pitchFamily="2" charset="-12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 autoUpdateAnimBg="0"/>
      <p:bldP spid="50180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4419600" cy="39624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4000" b="1" i="1" u="sng">
                <a:latin typeface="SimSun" pitchFamily="2" charset="-122"/>
                <a:ea typeface="SimSun" pitchFamily="2" charset="-122"/>
              </a:rPr>
              <a:t>巴比伦</a:t>
            </a:r>
            <a:r>
              <a:rPr lang="ja-JP" altLang="en-US" sz="4000" b="1" i="1" u="sng">
                <a:latin typeface="SimSun" pitchFamily="2" charset="-122"/>
                <a:ea typeface="SimSun" pitchFamily="2" charset="-122"/>
              </a:rPr>
              <a:t>神话</a:t>
            </a:r>
            <a:endParaRPr lang="en-US" altLang="ja-JP" sz="4000" b="1" i="1" u="sng">
              <a:latin typeface="SimSun" pitchFamily="2" charset="-122"/>
              <a:ea typeface="SimSun" pitchFamily="2" charset="-122"/>
            </a:endParaRPr>
          </a:p>
          <a:p>
            <a:r>
              <a:rPr lang="ja-JP" altLang="en-US" sz="2400" b="1">
                <a:latin typeface="SimSun" pitchFamily="2" charset="-122"/>
                <a:ea typeface="SimSun" pitchFamily="2" charset="-122"/>
              </a:rPr>
              <a:t>许多神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(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多神论</a:t>
            </a:r>
            <a:r>
              <a:rPr lang="en-US" altLang="ja-JP" b="1"/>
              <a:t>~</a:t>
            </a:r>
            <a:r>
              <a:rPr lang="en-US" altLang="ja-JP" sz="1400" b="1">
                <a:latin typeface="Arial" pitchFamily="34" charset="0"/>
              </a:rPr>
              <a:t>Polytheism</a:t>
            </a:r>
            <a:r>
              <a:rPr lang="en-US" altLang="ja-JP" sz="2800" b="1">
                <a:latin typeface="Arial" pitchFamily="34" charset="0"/>
              </a:rPr>
              <a:t>)</a:t>
            </a:r>
          </a:p>
          <a:p>
            <a:r>
              <a:rPr lang="ja-JP" altLang="en-US" sz="2400" b="1">
                <a:latin typeface="SimSun" pitchFamily="2" charset="-122"/>
                <a:ea typeface="SimSun" pitchFamily="2" charset="-122"/>
              </a:rPr>
              <a:t>神争吵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 /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有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不同想法</a:t>
            </a:r>
            <a:endParaRPr lang="en-US" altLang="ja-JP" sz="2400" b="1">
              <a:latin typeface="SimSun" pitchFamily="2" charset="-122"/>
              <a:ea typeface="SimSun" pitchFamily="2" charset="-122"/>
            </a:endParaRPr>
          </a:p>
          <a:p>
            <a:r>
              <a:rPr lang="zh-CN" altLang="en-US" sz="2400" b="1">
                <a:latin typeface="SimSun" pitchFamily="2" charset="-122"/>
                <a:ea typeface="SimSun" pitchFamily="2" charset="-122"/>
              </a:rPr>
              <a:t>混乱至于为有洪水</a:t>
            </a:r>
            <a:endParaRPr lang="en-US" altLang="ja-JP" sz="2400" b="1">
              <a:latin typeface="SimSun" pitchFamily="2" charset="-122"/>
              <a:ea typeface="SimSun" pitchFamily="2" charset="-122"/>
            </a:endParaRPr>
          </a:p>
          <a:p>
            <a:r>
              <a:rPr lang="en-US" altLang="en-US" sz="2400" b="1">
                <a:latin typeface="Arial" pitchFamily="34" charset="0"/>
              </a:rPr>
              <a:t>Adad – </a:t>
            </a:r>
            <a:r>
              <a:rPr lang="ja-JP" altLang="en-US" sz="2400" b="1"/>
              <a:t>雷</a:t>
            </a:r>
            <a:r>
              <a:rPr lang="en-US" altLang="ja-JP" b="1">
                <a:latin typeface="Arial" pitchFamily="34" charset="0"/>
              </a:rPr>
              <a:t> </a:t>
            </a:r>
          </a:p>
          <a:p>
            <a:r>
              <a:rPr lang="en-US" altLang="en-US" sz="2400" b="1">
                <a:latin typeface="Arial" pitchFamily="34" charset="0"/>
              </a:rPr>
              <a:t>Ninurta- </a:t>
            </a:r>
            <a:r>
              <a:rPr lang="ja-JP" altLang="en-US" sz="2400" b="1">
                <a:ea typeface="华文细黑" charset="-122"/>
              </a:rPr>
              <a:t>风</a:t>
            </a:r>
            <a:r>
              <a:rPr lang="en-US" altLang="ja-JP" sz="2400" b="1">
                <a:latin typeface="Arial" pitchFamily="34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b="1">
                <a:latin typeface="Arial" pitchFamily="34" charset="0"/>
              </a:rPr>
              <a:t>    </a:t>
            </a:r>
            <a:r>
              <a:rPr lang="en-US" altLang="en-US" sz="2400" b="1">
                <a:latin typeface="Arial" pitchFamily="34" charset="0"/>
              </a:rPr>
              <a:t>Annunaki -</a:t>
            </a:r>
            <a:r>
              <a:rPr lang="ja-JP" altLang="en-US" sz="2400" b="1">
                <a:ea typeface="华文细黑" charset="-122"/>
              </a:rPr>
              <a:t>闪电</a:t>
            </a:r>
            <a:r>
              <a:rPr lang="en-US" altLang="ja-JP" b="1">
                <a:latin typeface="Arial" pitchFamily="34" charset="0"/>
              </a:rPr>
              <a:t> </a:t>
            </a:r>
            <a:endParaRPr lang="en-US" altLang="en-US" b="1">
              <a:latin typeface="Arial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419600" y="2057400"/>
            <a:ext cx="472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600" i="1" u="sng">
                <a:latin typeface="SimSun" pitchFamily="2" charset="-122"/>
              </a:rPr>
              <a:t>圣经的帐户</a:t>
            </a:r>
            <a:endParaRPr lang="en-US" altLang="ja-JP" sz="3600" i="1" u="sng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一上帝</a:t>
            </a:r>
            <a:r>
              <a:rPr lang="en-US" altLang="zh-CN">
                <a:latin typeface="SimSun" pitchFamily="2" charset="-122"/>
              </a:rPr>
              <a:t>(</a:t>
            </a:r>
            <a:r>
              <a:rPr lang="zh-CN" altLang="en-US">
                <a:latin typeface="SimSun" pitchFamily="2" charset="-122"/>
              </a:rPr>
              <a:t>一神教</a:t>
            </a:r>
            <a:r>
              <a:rPr lang="en-US" altLang="ja-JP" sz="3200"/>
              <a:t>~</a:t>
            </a:r>
            <a:r>
              <a:rPr lang="en-US" altLang="ja-JP" sz="1400">
                <a:latin typeface="Arial" pitchFamily="34" charset="0"/>
              </a:rPr>
              <a:t>Monotheism</a:t>
            </a:r>
            <a:r>
              <a:rPr lang="en-US" altLang="ja-JP">
                <a:latin typeface="Arial" pitchFamily="34" charset="0"/>
              </a:rPr>
              <a:t>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圣洁一上帝</a:t>
            </a:r>
            <a:r>
              <a:rPr lang="zh-CN" altLang="en-US" b="0">
                <a:latin typeface="SimSun" pitchFamily="2" charset="-122"/>
              </a:rPr>
              <a:t> </a:t>
            </a:r>
            <a:endParaRPr lang="en-US" altLang="ja-JP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上帝锯罪恶并且惩罚了腐败人民</a:t>
            </a:r>
            <a:endParaRPr lang="en-US" altLang="ja-JP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800">
                <a:latin typeface="Arial" pitchFamily="34" charset="0"/>
              </a:rPr>
              <a:t>雅威 </a:t>
            </a:r>
            <a:r>
              <a:rPr lang="en-US" altLang="zh-CN">
                <a:latin typeface="Arial" pitchFamily="34" charset="0"/>
              </a:rPr>
              <a:t>(~ Yahweh)</a:t>
            </a:r>
            <a:r>
              <a:rPr lang="en-US" altLang="zh-CN" sz="1400">
                <a:latin typeface="Arial" pitchFamily="34" charset="0"/>
              </a:rPr>
              <a:t> </a:t>
            </a:r>
            <a:r>
              <a:rPr lang="en-US" altLang="zh-CN">
                <a:latin typeface="Arial" pitchFamily="34" charset="0"/>
              </a:rPr>
              <a:t>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zh-CN" altLang="en-US"/>
              <a:t>创作者</a:t>
            </a:r>
            <a:endParaRPr lang="en-US" altLang="ja-JP">
              <a:latin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zh-CN" altLang="en-US"/>
              <a:t>主发者</a:t>
            </a:r>
            <a:endParaRPr lang="en-US" altLang="ja-JP">
              <a:latin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zh-CN" altLang="en-US"/>
              <a:t>法官</a:t>
            </a:r>
            <a:endParaRPr lang="en-US" alt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607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ja-JP" altLang="en-US" sz="3200">
                <a:latin typeface="SimSun" pitchFamily="2" charset="-122"/>
                <a:ea typeface="SimSun" pitchFamily="2" charset="-122"/>
              </a:rPr>
              <a:t>巴比伦洪水版本</a:t>
            </a:r>
            <a:r>
              <a:rPr lang="en-US" altLang="ja-JP" sz="3200"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3200">
                <a:latin typeface="SimSun" pitchFamily="2" charset="-122"/>
                <a:ea typeface="SimSun" pitchFamily="2" charset="-122"/>
              </a:rPr>
              <a:t>公元前年</a:t>
            </a:r>
            <a:r>
              <a:rPr lang="en-US" altLang="zh-CN" sz="3200">
                <a:latin typeface="SimSun" pitchFamily="2" charset="-122"/>
                <a:ea typeface="SimSun" pitchFamily="2" charset="-122"/>
              </a:rPr>
              <a:t> </a:t>
            </a:r>
            <a:r>
              <a:rPr lang="en-US" altLang="ja-JP" sz="3200">
                <a:latin typeface="SimSun" pitchFamily="2" charset="-122"/>
                <a:ea typeface="SimSun" pitchFamily="2" charset="-122"/>
              </a:rPr>
              <a:t>2000)</a:t>
            </a:r>
            <a:endParaRPr lang="en-US" altLang="en-US" sz="320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2234" name="WordArt 10"/>
          <p:cNvSpPr>
            <a:spLocks noChangeArrowheads="1" noChangeShapeType="1" noTextEdit="1"/>
          </p:cNvSpPr>
          <p:nvPr/>
        </p:nvSpPr>
        <p:spPr bwMode="auto">
          <a:xfrm>
            <a:off x="304800" y="685800"/>
            <a:ext cx="3733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Gilgamesh Epic</a:t>
            </a:r>
          </a:p>
          <a:p>
            <a:pPr algn="ctr"/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5562600" y="838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1494" name="Text Box 13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1495" name="Rectangle 14"/>
          <p:cNvSpPr>
            <a:spLocks noChangeArrowheads="1"/>
          </p:cNvSpPr>
          <p:nvPr/>
        </p:nvSpPr>
        <p:spPr bwMode="auto">
          <a:xfrm>
            <a:off x="5867400" y="212725"/>
            <a:ext cx="216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文学类型</a:t>
            </a:r>
            <a:r>
              <a:rPr lang="zh-CN" altLang="en-US" b="0">
                <a:ea typeface="SimSun" pitchFamily="2" charset="-122"/>
              </a:rPr>
              <a:t>  </a:t>
            </a:r>
          </a:p>
        </p:txBody>
      </p:sp>
      <p:sp>
        <p:nvSpPr>
          <p:cNvPr id="191496" name="Rectangle 15"/>
          <p:cNvSpPr>
            <a:spLocks noChangeArrowheads="1"/>
          </p:cNvSpPr>
          <p:nvPr/>
        </p:nvSpPr>
        <p:spPr bwMode="auto">
          <a:xfrm>
            <a:off x="4191000" y="685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zh-CN">
                <a:solidFill>
                  <a:schemeClr val="accent2"/>
                </a:solidFill>
                <a:ea typeface="SimSun" pitchFamily="2" charset="-122"/>
              </a:rPr>
              <a:t>(</a:t>
            </a:r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史诗</a:t>
            </a:r>
            <a:r>
              <a:rPr lang="en-US" altLang="zh-CN" b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8" grpId="0" autoUpdateAnimBg="0"/>
      <p:bldP spid="52229" grpId="0" autoUpdateAnimBg="0"/>
      <p:bldP spid="522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zh-CN" altLang="en-US" sz="3600" b="1" i="1">
                <a:ea typeface="SimSun" pitchFamily="2" charset="-122"/>
              </a:rPr>
              <a:t>智慧文学</a:t>
            </a:r>
            <a:endParaRPr lang="en-US" altLang="ja-JP" sz="2800" b="1" i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800" b="1">
                <a:ea typeface="SimSun" pitchFamily="2" charset="-122"/>
              </a:rPr>
              <a:t>许多这样的文字</a:t>
            </a:r>
            <a:r>
              <a:rPr lang="zh-CN" altLang="en-US" sz="36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  <a:ea typeface="SimSun" pitchFamily="2" charset="-122"/>
              </a:rPr>
              <a:t>– </a:t>
            </a:r>
            <a:r>
              <a:rPr lang="zh-CN" altLang="en-US" sz="2800" b="1">
                <a:ea typeface="SimSun" pitchFamily="2" charset="-122"/>
              </a:rPr>
              <a:t>邪恶和遭受 </a:t>
            </a:r>
            <a:r>
              <a:rPr lang="en-US" altLang="zh-CN" sz="2800" b="1">
                <a:ea typeface="SimSun" pitchFamily="2" charset="-122"/>
              </a:rPr>
              <a:t>/ </a:t>
            </a:r>
            <a:r>
              <a:rPr lang="zh-CN" altLang="en-US" sz="2800" b="1">
                <a:ea typeface="SimSun" pitchFamily="2" charset="-122"/>
              </a:rPr>
              <a:t>虔诚的虔诚观察员例子的问题</a:t>
            </a:r>
            <a:endParaRPr lang="en-US" altLang="ja-JP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800" b="1">
                <a:ea typeface="SimSun" pitchFamily="2" charset="-122"/>
              </a:rPr>
              <a:t>比如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  <a:ea typeface="SimSun" pitchFamily="2" charset="-122"/>
              </a:rPr>
              <a:t> – </a:t>
            </a:r>
            <a:r>
              <a:rPr lang="ja-JP" altLang="en-US" sz="2800" b="1">
                <a:ea typeface="SimSun" pitchFamily="2" charset="-122"/>
              </a:rPr>
              <a:t>关于神</a:t>
            </a:r>
            <a:r>
              <a:rPr lang="en-US" altLang="ja-JP" sz="2800" b="1">
                <a:ea typeface="SimSun" pitchFamily="2" charset="-122"/>
              </a:rPr>
              <a:t> </a:t>
            </a:r>
            <a:r>
              <a:rPr lang="en-US" altLang="ja-JP" sz="2400" b="1">
                <a:ea typeface="SimSun" pitchFamily="2" charset="-122"/>
              </a:rPr>
              <a:t>(</a:t>
            </a:r>
            <a:r>
              <a:rPr lang="en-US" altLang="ja-JP" sz="2400" b="1">
                <a:latin typeface="Arial" pitchFamily="34" charset="0"/>
                <a:ea typeface="SimSun" pitchFamily="2" charset="-122"/>
              </a:rPr>
              <a:t>Theodicy), </a:t>
            </a:r>
            <a:r>
              <a:rPr lang="zh-CN" altLang="en-US" sz="2800" b="1">
                <a:ea typeface="SimSun" pitchFamily="2" charset="-122"/>
              </a:rPr>
              <a:t>悲观对话</a:t>
            </a:r>
            <a:endParaRPr lang="en-US" altLang="en-US" sz="2800" b="1">
              <a:latin typeface="Arial" pitchFamily="34" charset="0"/>
              <a:ea typeface="SimSun" pitchFamily="2" charset="-122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762000" y="3581400"/>
            <a:ext cx="769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200" i="1"/>
              <a:t>预言</a:t>
            </a:r>
            <a:endParaRPr lang="en-US" altLang="ja-JP" i="1">
              <a:latin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800"/>
              <a:t>巴比伦预言</a:t>
            </a:r>
            <a:r>
              <a:rPr lang="zh-CN" altLang="en-US" sz="2800" b="0"/>
              <a:t> </a:t>
            </a:r>
            <a:r>
              <a:rPr lang="en-US" altLang="ja-JP" sz="2800">
                <a:latin typeface="Arial" pitchFamily="34" charset="0"/>
              </a:rPr>
              <a:t>–</a:t>
            </a:r>
            <a:r>
              <a:rPr lang="zh-CN" altLang="en-US" sz="2800"/>
              <a:t>许多隐密宗教和神秘书的先行者</a:t>
            </a:r>
            <a:r>
              <a:rPr lang="zh-CN" altLang="en-US" sz="3200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800"/>
              <a:t>通过往事件用预言，术语，描述确认预言</a:t>
            </a:r>
            <a:r>
              <a:rPr lang="en-US" altLang="zh-CN" sz="2800"/>
              <a:t>, </a:t>
            </a:r>
            <a:r>
              <a:rPr lang="zh-CN" altLang="en-US" sz="2800"/>
              <a:t>和其他事件</a:t>
            </a:r>
            <a:endParaRPr lang="en-US" altLang="en-US" sz="2800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5562600" y="838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3540" name="Text Box 9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3541" name="Rectangle 10"/>
          <p:cNvSpPr>
            <a:spLocks noChangeArrowheads="1"/>
          </p:cNvSpPr>
          <p:nvPr/>
        </p:nvSpPr>
        <p:spPr bwMode="auto">
          <a:xfrm>
            <a:off x="5867400" y="242888"/>
            <a:ext cx="190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996600"/>
                </a:solidFill>
                <a:ea typeface="SimSun" pitchFamily="2" charset="-122"/>
              </a:rPr>
              <a:t>文学类型 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 autoUpdateAnimBg="0" advAuto="0"/>
      <p:bldP spid="54276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Line 5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5586" name="Text Box 9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5587" name="Text Box 11"/>
          <p:cNvSpPr txBox="1">
            <a:spLocks noChangeArrowheads="1"/>
          </p:cNvSpPr>
          <p:nvPr/>
        </p:nvSpPr>
        <p:spPr bwMode="auto">
          <a:xfrm>
            <a:off x="690563" y="990600"/>
            <a:ext cx="63992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ea typeface="SimSun" pitchFamily="2" charset="-122"/>
              </a:rPr>
              <a:t>谁是骑在野兽上的妇女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 sz="3200"/>
              <a:t>(</a:t>
            </a:r>
            <a:r>
              <a:rPr lang="zh-CN" altLang="en-US">
                <a:ea typeface="SimSun" pitchFamily="2" charset="-122"/>
              </a:rPr>
              <a:t>获大书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 sz="3200"/>
              <a:t>. 17)?</a:t>
            </a:r>
            <a:endParaRPr lang="en-US" altLang="en-US" sz="3200"/>
          </a:p>
        </p:txBody>
      </p:sp>
      <p:pic>
        <p:nvPicPr>
          <p:cNvPr id="19558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0198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Rectangle 17"/>
          <p:cNvSpPr>
            <a:spLocks noChangeArrowheads="1"/>
          </p:cNvSpPr>
          <p:nvPr/>
        </p:nvSpPr>
        <p:spPr bwMode="auto">
          <a:xfrm>
            <a:off x="685800" y="152400"/>
            <a:ext cx="555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6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sz="3600" b="0">
                <a:solidFill>
                  <a:srgbClr val="FF0000"/>
                </a:solidFill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WordArt 2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7239000" cy="495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solidFill>
                  <a:srgbClr val="000000"/>
                </a:solidFill>
                <a:latin typeface="ＭＳ Ｐゴシック"/>
                <a:ea typeface="ＭＳ Ｐゴシック"/>
              </a:rPr>
              <a:t>巴比伦神秘宗教今日里昂</a:t>
            </a:r>
            <a:endParaRPr lang="en-GB" sz="3600" kern="10">
              <a:solidFill>
                <a:srgbClr val="000000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197634" name="Line 3"/>
          <p:cNvSpPr>
            <a:spLocks noChangeShapeType="1"/>
          </p:cNvSpPr>
          <p:nvPr/>
        </p:nvSpPr>
        <p:spPr bwMode="auto">
          <a:xfrm flipV="1">
            <a:off x="304800" y="723900"/>
            <a:ext cx="7296150" cy="3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676400"/>
            <a:ext cx="30718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676400"/>
            <a:ext cx="5064125" cy="4876800"/>
            <a:chOff x="134" y="1056"/>
            <a:chExt cx="2976" cy="3072"/>
          </a:xfrm>
        </p:grpSpPr>
        <p:pic>
          <p:nvPicPr>
            <p:cNvPr id="197643" name="Picture 9"/>
            <p:cNvPicPr>
              <a:picLocks noChangeAspect="1" noChangeArrowheads="1"/>
            </p:cNvPicPr>
            <p:nvPr/>
          </p:nvPicPr>
          <p:blipFill>
            <a:blip r:embed="rId4" cstate="screen"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" y="1056"/>
              <a:ext cx="1871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4" name="Rectangle 10"/>
            <p:cNvSpPr>
              <a:spLocks noChangeArrowheads="1"/>
            </p:cNvSpPr>
            <p:nvPr/>
          </p:nvSpPr>
          <p:spPr bwMode="auto">
            <a:xfrm>
              <a:off x="134" y="3360"/>
              <a:ext cx="1142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3600">
                  <a:solidFill>
                    <a:srgbClr val="000000"/>
                  </a:solidFill>
                </a:rPr>
                <a:t>拉尔夫</a:t>
              </a:r>
              <a:r>
                <a:rPr lang="en-US" altLang="zh-CN" sz="3600">
                  <a:solidFill>
                    <a:srgbClr val="000000"/>
                  </a:solidFill>
                </a:rPr>
                <a:t>·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zh-CN" altLang="en-US" sz="3600">
                  <a:solidFill>
                    <a:srgbClr val="000000"/>
                  </a:solidFill>
                </a:rPr>
                <a:t>伍德罗</a:t>
              </a:r>
              <a:endParaRPr lang="en-US" altLang="en-US" sz="3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7637" name="Title 2"/>
          <p:cNvSpPr>
            <a:spLocks noGrp="1"/>
          </p:cNvSpPr>
          <p:nvPr>
            <p:ph type="title"/>
          </p:nvPr>
        </p:nvSpPr>
        <p:spPr>
          <a:xfrm>
            <a:off x="0" y="896938"/>
            <a:ext cx="9144000" cy="587375"/>
          </a:xfrm>
        </p:spPr>
        <p:txBody>
          <a:bodyPr/>
          <a:lstStyle/>
          <a:p>
            <a:r>
              <a:rPr lang="zh-CN" altLang="en-US" sz="3600" b="1"/>
              <a:t>天主教会重复巴比伦的误区</a:t>
            </a:r>
            <a:endParaRPr lang="en-US" altLang="en-US" sz="3600" b="1"/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323850" y="1700213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3600">
                <a:solidFill>
                  <a:srgbClr val="000000"/>
                </a:solidFill>
                <a:latin typeface="Comic Sans MS" pitchFamily="66" charset="0"/>
              </a:rPr>
              <a:t>来源：</a:t>
            </a:r>
            <a:endParaRPr lang="en-US" altLang="en-US" sz="36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9" name="Text Box 37"/>
          <p:cNvSpPr txBox="1">
            <a:spLocks noChangeArrowheads="1"/>
          </p:cNvSpPr>
          <p:nvPr/>
        </p:nvSpPr>
        <p:spPr bwMode="auto">
          <a:xfrm>
            <a:off x="8413750" y="23813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140</a:t>
            </a:r>
          </a:p>
        </p:txBody>
      </p:sp>
      <p:sp>
        <p:nvSpPr>
          <p:cNvPr id="197640" name="Rectangle 12"/>
          <p:cNvSpPr>
            <a:spLocks noChangeArrowheads="1"/>
          </p:cNvSpPr>
          <p:nvPr/>
        </p:nvSpPr>
        <p:spPr bwMode="auto">
          <a:xfrm>
            <a:off x="2400300" y="2209800"/>
            <a:ext cx="2571750" cy="17145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4000">
                <a:solidFill>
                  <a:srgbClr val="12124C"/>
                </a:solidFill>
              </a:rPr>
              <a:t>巴比伦神秘宗教</a:t>
            </a:r>
            <a:endParaRPr lang="en-US" altLang="en-US" sz="4000">
              <a:solidFill>
                <a:srgbClr val="12124C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24500" y="1733550"/>
            <a:ext cx="30480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solidFill>
                  <a:srgbClr val="FFFF00"/>
                </a:solidFill>
                <a:latin typeface="Comic Sans MS" pitchFamily="66" charset="0"/>
              </a:rPr>
              <a:t>戴夫追捕</a:t>
            </a:r>
            <a:endParaRPr lang="en-SG" altLang="en-US" sz="3600">
              <a:solidFill>
                <a:srgbClr val="FFFF00"/>
              </a:solidFill>
            </a:endParaRPr>
          </a:p>
        </p:txBody>
      </p:sp>
      <p:sp>
        <p:nvSpPr>
          <p:cNvPr id="197642" name="Rectangle 14"/>
          <p:cNvSpPr>
            <a:spLocks noChangeArrowheads="1"/>
          </p:cNvSpPr>
          <p:nvPr/>
        </p:nvSpPr>
        <p:spPr bwMode="auto">
          <a:xfrm>
            <a:off x="5619750" y="2286000"/>
            <a:ext cx="2895600" cy="30289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FF00"/>
                </a:solidFill>
              </a:rPr>
              <a:t>罗马天主教教会和最后一天</a:t>
            </a:r>
            <a:endParaRPr lang="en-US" altLang="zh-CN" sz="3200">
              <a:solidFill>
                <a:srgbClr val="FFFF00"/>
              </a:solidFill>
            </a:endParaRPr>
          </a:p>
          <a:p>
            <a:pPr algn="ctr"/>
            <a:endParaRPr lang="en-US" altLang="zh-CN" sz="3200">
              <a:solidFill>
                <a:srgbClr val="FFFF00"/>
              </a:solidFill>
            </a:endParaRPr>
          </a:p>
          <a:p>
            <a:pPr algn="ctr"/>
            <a:r>
              <a:rPr lang="zh-CN" altLang="en-US" sz="3200">
                <a:solidFill>
                  <a:srgbClr val="FFFF00"/>
                </a:solidFill>
              </a:rPr>
              <a:t>一个女人骑兽</a:t>
            </a:r>
            <a:endParaRPr lang="en-US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15" presetClass="entr" presetSubtype="18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5" presetClass="entr" presetSubtype="18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76400"/>
            <a:ext cx="236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CN" altLang="en-US" b="1">
                <a:ea typeface="SimSun" pitchFamily="2" charset="-122"/>
              </a:rPr>
              <a:t>巴比伦人民</a:t>
            </a:r>
            <a:endParaRPr lang="en-US" altLang="ja-JP" b="1"/>
          </a:p>
          <a:p>
            <a:pPr algn="ctr" eaLnBrk="1" hangingPunct="1">
              <a:buFontTx/>
              <a:buNone/>
            </a:pPr>
            <a:endParaRPr lang="en-US" altLang="en-US" sz="2800" b="1"/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女神母亲</a:t>
            </a:r>
            <a:r>
              <a:rPr lang="en-US" altLang="zh-CN" sz="2800" b="1">
                <a:ea typeface="SimSun" pitchFamily="2" charset="-122"/>
              </a:rPr>
              <a:t>Semiramis</a:t>
            </a:r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在她的胳膊</a:t>
            </a:r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拿着她的</a:t>
            </a:r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孩子</a:t>
            </a:r>
            <a:r>
              <a:rPr lang="en-US" altLang="zh-CN" sz="2800" b="1">
                <a:ea typeface="SimSun" pitchFamily="2" charset="-122"/>
              </a:rPr>
              <a:t>Tammuz</a:t>
            </a:r>
            <a:endParaRPr lang="en-US" altLang="en-US" sz="2800" b="1"/>
          </a:p>
        </p:txBody>
      </p:sp>
      <p:sp>
        <p:nvSpPr>
          <p:cNvPr id="199684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9685" name="Text Box 6"/>
          <p:cNvSpPr txBox="1">
            <a:spLocks noChangeArrowheads="1"/>
          </p:cNvSpPr>
          <p:nvPr/>
        </p:nvSpPr>
        <p:spPr bwMode="auto">
          <a:xfrm>
            <a:off x="1909763" y="922338"/>
            <a:ext cx="526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4000"/>
              <a:t>母 亲 和 孩 子 崇 拜</a:t>
            </a:r>
          </a:p>
        </p:txBody>
      </p:sp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/>
          <a:stretch>
            <a:fillRect/>
          </a:stretch>
        </p:blipFill>
        <p:spPr bwMode="auto">
          <a:xfrm>
            <a:off x="1828800" y="1600200"/>
            <a:ext cx="247015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7"/>
          <a:stretch>
            <a:fillRect/>
          </a:stretch>
        </p:blipFill>
        <p:spPr bwMode="auto">
          <a:xfrm>
            <a:off x="3733800" y="1600200"/>
            <a:ext cx="243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210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85800"/>
            <a:ext cx="2127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-52388" y="6113463"/>
            <a:ext cx="16319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sz="3200"/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2209800" y="6121400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埃及</a:t>
            </a:r>
            <a:r>
              <a:rPr lang="zh-CN" altLang="en-US" sz="3600" b="0">
                <a:ea typeface="SimSun" pitchFamily="2" charset="-122"/>
              </a:rPr>
              <a:t> </a:t>
            </a:r>
            <a:endParaRPr lang="en-US" altLang="en-US" sz="3600" b="0"/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4062413" y="5408613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希腊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sz="3200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6540500" y="5942013"/>
            <a:ext cx="11747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佛教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7837488" y="4064000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印度</a:t>
            </a:r>
            <a:r>
              <a:rPr lang="zh-CN" altLang="en-US" sz="3600" b="0">
                <a:ea typeface="SimSun" pitchFamily="2" charset="-122"/>
              </a:rPr>
              <a:t> </a:t>
            </a:r>
            <a:endParaRPr lang="en-US" altLang="en-US" sz="3600" b="0"/>
          </a:p>
        </p:txBody>
      </p:sp>
      <p:sp>
        <p:nvSpPr>
          <p:cNvPr id="199695" name="Rectangle 19"/>
          <p:cNvSpPr>
            <a:spLocks noChangeArrowheads="1"/>
          </p:cNvSpPr>
          <p:nvPr/>
        </p:nvSpPr>
        <p:spPr bwMode="auto">
          <a:xfrm>
            <a:off x="685800" y="168275"/>
            <a:ext cx="4933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 autoUpdateAnimBg="0" advAuto="0"/>
      <p:bldP spid="149508" grpId="1" build="p" autoUpdateAnimBg="0"/>
      <p:bldP spid="149518" grpId="0" autoUpdateAnimBg="0"/>
      <p:bldP spid="149519" grpId="0" autoUpdateAnimBg="0"/>
      <p:bldP spid="149520" grpId="0" autoUpdateAnimBg="0"/>
      <p:bldP spid="149521" grpId="0" animBg="1" autoUpdateAnimBg="0"/>
      <p:bldP spid="149522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Line 4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1731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01732" name="Text Box 7"/>
          <p:cNvSpPr txBox="1">
            <a:spLocks noChangeArrowheads="1"/>
          </p:cNvSpPr>
          <p:nvPr/>
        </p:nvSpPr>
        <p:spPr bwMode="auto">
          <a:xfrm>
            <a:off x="2163763" y="969963"/>
            <a:ext cx="475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/>
              <a:t>母 亲 和 孩 子 崇 拜</a:t>
            </a:r>
            <a:endParaRPr lang="en-US" altLang="en-US" sz="3600">
              <a:cs typeface="Times New Roman" pitchFamily="18" charset="0"/>
            </a:endParaRPr>
          </a:p>
        </p:txBody>
      </p:sp>
      <p:sp>
        <p:nvSpPr>
          <p:cNvPr id="201733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676400"/>
            <a:ext cx="21336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>
                <a:ea typeface="SimSun" pitchFamily="2" charset="-122"/>
              </a:rPr>
              <a:t>巴比伦人民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r>
              <a:rPr lang="ja-JP" altLang="en-US" sz="2800" b="1"/>
              <a:t>女神母</a:t>
            </a:r>
            <a:r>
              <a:rPr lang="ja-JP" altLang="en-US" sz="2800" b="1">
                <a:ea typeface="华文细黑" charset="-122"/>
              </a:rPr>
              <a:t>亲</a:t>
            </a:r>
            <a:r>
              <a:rPr lang="en-US" altLang="ja-JP" sz="2400" b="1"/>
              <a:t>Semiramis</a:t>
            </a:r>
          </a:p>
          <a:p>
            <a:pPr marL="0" indent="0" algn="ctr" eaLnBrk="1" hangingPunct="1">
              <a:buFontTx/>
              <a:buNone/>
            </a:pPr>
            <a:r>
              <a:rPr lang="ja-JP" altLang="en-US" sz="2800" b="1"/>
              <a:t>作</a:t>
            </a:r>
            <a:r>
              <a:rPr lang="ja-JP" altLang="en-US" sz="2800" b="1">
                <a:ea typeface="华文细黑" charset="-122"/>
              </a:rPr>
              <a:t>为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r>
              <a:rPr lang="en-US" altLang="en-US" sz="2400" b="1"/>
              <a:t>Nimrod</a:t>
            </a:r>
          </a:p>
          <a:p>
            <a:pPr marL="0" indent="0" algn="ctr" eaLnBrk="1" hangingPunct="1">
              <a:buFontTx/>
              <a:buNone/>
            </a:pPr>
            <a:r>
              <a:rPr lang="ja-JP" altLang="en-US" sz="2800" b="1"/>
              <a:t>的妻子</a:t>
            </a:r>
            <a:r>
              <a:rPr lang="zh-CN" altLang="en-US" sz="2800" b="1">
                <a:ea typeface="SimSun" pitchFamily="2" charset="-122"/>
              </a:rPr>
              <a:t>变成</a:t>
            </a:r>
            <a:r>
              <a:rPr lang="ja-JP" altLang="en-US" sz="2800" b="1"/>
              <a:t>了天堂的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r>
              <a:rPr lang="ja-JP" altLang="en-US" sz="2800" b="1">
                <a:latin typeface="Arial" pitchFamily="34" charset="0"/>
              </a:rPr>
              <a:t>“</a:t>
            </a:r>
            <a:r>
              <a:rPr lang="ja-JP" altLang="en-US" sz="2800" b="1"/>
              <a:t>女王</a:t>
            </a:r>
            <a:r>
              <a:rPr lang="en-US" altLang="ja-JP" sz="2800" b="1"/>
              <a:t>/</a:t>
            </a:r>
            <a:r>
              <a:rPr lang="ja-JP" altLang="en-US" sz="2800" b="1"/>
              <a:t>王后</a:t>
            </a:r>
            <a:r>
              <a:rPr lang="ja-JP" altLang="en-US" b="1">
                <a:latin typeface="Arial" pitchFamily="34" charset="0"/>
              </a:rPr>
              <a:t>”</a:t>
            </a:r>
            <a:endParaRPr lang="en-US" altLang="en-US" b="1"/>
          </a:p>
        </p:txBody>
      </p:sp>
      <p:sp>
        <p:nvSpPr>
          <p:cNvPr id="201734" name="Text Box 17"/>
          <p:cNvSpPr txBox="1">
            <a:spLocks noChangeArrowheads="1"/>
          </p:cNvSpPr>
          <p:nvPr/>
        </p:nvSpPr>
        <p:spPr bwMode="auto">
          <a:xfrm>
            <a:off x="5165725" y="2479675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b="0">
              <a:ea typeface="SimSun" pitchFamily="2" charset="-122"/>
            </a:endParaRP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4572000" y="1676400"/>
            <a:ext cx="4038600" cy="4540250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 b="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以色列</a:t>
            </a:r>
            <a:r>
              <a:rPr lang="zh-CN" altLang="en-US" sz="2800" b="0"/>
              <a:t> </a:t>
            </a:r>
            <a:endParaRPr lang="en-US" altLang="ja-JP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en-US" sz="12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</a:endParaRPr>
          </a:p>
          <a:p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耶</a:t>
            </a: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利</a:t>
            </a: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米</a:t>
            </a: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书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7:18 (NIV): </a:t>
            </a:r>
          </a:p>
          <a:p>
            <a:pPr algn="just"/>
            <a:r>
              <a:rPr lang="ja-JP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“</a:t>
            </a:r>
            <a:r>
              <a:rPr lang="en-US" altLang="ja-JP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孩 子（犹太）捡 </a:t>
            </a:r>
          </a:p>
          <a:p>
            <a:pPr algn="just"/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柴 ， 父 亲 烧 火 ， 妇 女 抟 面 作 饼 ， 献 给 天 后 ， 又 </a:t>
            </a:r>
          </a:p>
          <a:p>
            <a:pPr algn="just"/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向 别 神 浇 奠 祭 ， 惹 我 发 怒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。</a:t>
            </a:r>
            <a:r>
              <a:rPr lang="zh-CN" altLang="en-US" b="0">
                <a:solidFill>
                  <a:schemeClr val="bg1"/>
                </a:solidFill>
                <a:ea typeface="华文细黑" charset="-122"/>
              </a:rPr>
              <a:t> </a:t>
            </a:r>
            <a:r>
              <a:rPr lang="ja-JP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”</a:t>
            </a:r>
            <a:endParaRPr lang="en-US" altLang="en-US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-122"/>
            </a:endParaRPr>
          </a:p>
        </p:txBody>
      </p:sp>
      <p:sp>
        <p:nvSpPr>
          <p:cNvPr id="201736" name="Rectangle 19"/>
          <p:cNvSpPr>
            <a:spLocks noChangeArrowheads="1"/>
          </p:cNvSpPr>
          <p:nvPr/>
        </p:nvSpPr>
        <p:spPr bwMode="auto">
          <a:xfrm>
            <a:off x="685800" y="168275"/>
            <a:ext cx="4933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69A81BDA-641E-914A-80D6-DD56D85EB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910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Line 4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3779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03780" name="Text Box 6"/>
          <p:cNvSpPr txBox="1">
            <a:spLocks noChangeArrowheads="1"/>
          </p:cNvSpPr>
          <p:nvPr/>
        </p:nvSpPr>
        <p:spPr bwMode="auto">
          <a:xfrm>
            <a:off x="2417763" y="1020763"/>
            <a:ext cx="4248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/>
              <a:t>母 亲 和 孩 子 崇 拜</a:t>
            </a:r>
            <a:endParaRPr lang="en-US" altLang="en-US" sz="3200"/>
          </a:p>
        </p:txBody>
      </p:sp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78100"/>
            <a:ext cx="279082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828800"/>
            <a:ext cx="21336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巴比伦人民</a:t>
            </a:r>
            <a:endParaRPr lang="en-US" altLang="ja-JP" sz="2400" b="1"/>
          </a:p>
          <a:p>
            <a:pPr marL="0" indent="0" algn="ctr" eaLnBrk="1" hangingPunct="1">
              <a:buFontTx/>
              <a:buNone/>
            </a:pPr>
            <a:endParaRPr lang="en-US" altLang="en-US" sz="2400" b="1"/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女神母亲</a:t>
            </a:r>
            <a:r>
              <a:rPr lang="en-US" altLang="zh-CN" sz="2800" b="1">
                <a:ea typeface="SimSun" pitchFamily="2" charset="-122"/>
              </a:rPr>
              <a:t>Semiramis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在她的胳膊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拿着她的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孩子</a:t>
            </a:r>
            <a:r>
              <a:rPr lang="en-US" altLang="zh-CN" sz="2800" b="1">
                <a:ea typeface="SimSun" pitchFamily="2" charset="-122"/>
              </a:rPr>
              <a:t>Tammuz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endParaRPr lang="en-US" altLang="en-US" sz="2800">
              <a:latin typeface="Times-Roman" charset="0"/>
            </a:endParaRP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4953000" y="1828800"/>
            <a:ext cx="2362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u="sng"/>
              <a:t>天主教徒</a:t>
            </a:r>
            <a:endParaRPr lang="en-US" altLang="ja-JP" sz="2800"/>
          </a:p>
          <a:p>
            <a:pPr algn="ctr" eaLnBrk="1" hangingPunct="1">
              <a:spcBef>
                <a:spcPct val="20000"/>
              </a:spcBef>
            </a:pPr>
            <a:endParaRPr lang="zh-CN" altLang="en-US" sz="2800"/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玛丽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与她的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儿子耶稣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一起被崇拜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如巴比伦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时尚</a:t>
            </a:r>
            <a:endParaRPr lang="en-US" altLang="en-US" sz="2800"/>
          </a:p>
        </p:txBody>
      </p:sp>
      <p:sp>
        <p:nvSpPr>
          <p:cNvPr id="176138" name="AutoShape 10"/>
          <p:cNvSpPr>
            <a:spLocks noChangeArrowheads="1"/>
          </p:cNvSpPr>
          <p:nvPr/>
        </p:nvSpPr>
        <p:spPr bwMode="auto">
          <a:xfrm>
            <a:off x="4114800" y="3048000"/>
            <a:ext cx="914400" cy="2209800"/>
          </a:xfrm>
          <a:custGeom>
            <a:avLst/>
            <a:gdLst>
              <a:gd name="T0" fmla="*/ 1229029800 w 21600"/>
              <a:gd name="T1" fmla="*/ 0 h 21600"/>
              <a:gd name="T2" fmla="*/ 0 w 21600"/>
              <a:gd name="T3" fmla="*/ 2147483647 h 21600"/>
              <a:gd name="T4" fmla="*/ 1229029800 w 21600"/>
              <a:gd name="T5" fmla="*/ 2147483647 h 21600"/>
              <a:gd name="T6" fmla="*/ 1638706400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3785" name="Rectangle 11"/>
          <p:cNvSpPr>
            <a:spLocks noChangeArrowheads="1"/>
          </p:cNvSpPr>
          <p:nvPr/>
        </p:nvSpPr>
        <p:spPr bwMode="auto">
          <a:xfrm>
            <a:off x="533400" y="168275"/>
            <a:ext cx="4933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5" presetClass="entr" presetSubtype="18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7" grpId="0" autoUpdateAnimBg="0"/>
      <p:bldP spid="17613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6"/>
          <p:cNvSpPr txBox="1">
            <a:spLocks noChangeArrowheads="1"/>
          </p:cNvSpPr>
          <p:nvPr/>
        </p:nvSpPr>
        <p:spPr bwMode="auto">
          <a:xfrm>
            <a:off x="6248400" y="304800"/>
            <a:ext cx="2819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米开朗基罗的圣母怜子图重</a:t>
            </a:r>
            <a:r>
              <a:rPr lang="en-US" altLang="zh-CN" sz="3600">
                <a:ea typeface="SimSun" pitchFamily="2" charset="-122"/>
              </a:rPr>
              <a:t>- </a:t>
            </a:r>
            <a:r>
              <a:rPr lang="zh-CN" altLang="en-US" sz="3600">
                <a:ea typeface="SimSun" pitchFamily="2" charset="-122"/>
              </a:rPr>
              <a:t>谁是重点</a:t>
            </a:r>
            <a:r>
              <a:rPr lang="en-US" altLang="ja-JP" sz="3200"/>
              <a:t>?</a:t>
            </a:r>
            <a:endParaRPr lang="en-US" altLang="en-US" sz="3200"/>
          </a:p>
        </p:txBody>
      </p:sp>
      <p:pic>
        <p:nvPicPr>
          <p:cNvPr id="205826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8" name="Picture 8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875"/>
            <a:ext cx="9372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WordArt 2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594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/>
              </a:rPr>
              <a:t>BABYLON MYSTERY RELIGION TODAY</a:t>
            </a:r>
          </a:p>
        </p:txBody>
      </p:sp>
      <p:sp>
        <p:nvSpPr>
          <p:cNvPr id="168963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SimSun" charset="0"/>
              </a:rPr>
              <a:t>140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3240088" y="1119188"/>
            <a:ext cx="26225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chemeClr val="bg1"/>
                </a:solidFill>
                <a:ea typeface="SimSun" pitchFamily="2" charset="-122"/>
              </a:rPr>
              <a:t>方尖碑重点</a:t>
            </a:r>
            <a:r>
              <a:rPr lang="en-US" altLang="zh-CN">
                <a:solidFill>
                  <a:schemeClr val="bg1"/>
                </a:solidFill>
                <a:ea typeface="SimSun" pitchFamily="2" charset="-122"/>
              </a:rPr>
              <a:t>(</a:t>
            </a:r>
            <a:r>
              <a:rPr lang="en-US" altLang="ja-JP" sz="1600">
                <a:solidFill>
                  <a:schemeClr val="bg1"/>
                </a:solidFill>
              </a:rPr>
              <a:t>Obelisks)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4648200" y="1978025"/>
            <a:ext cx="4495800" cy="4727575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914400" y="1981200"/>
            <a:ext cx="3581400" cy="19050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4800600" y="1676400"/>
            <a:ext cx="4191000" cy="502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u="sng">
                <a:solidFill>
                  <a:schemeClr val="bg1"/>
                </a:solidFill>
              </a:rPr>
              <a:t>天主教徒</a:t>
            </a:r>
            <a:r>
              <a:rPr lang="zh-CN" altLang="en-US" sz="2800" b="0"/>
              <a:t> </a:t>
            </a:r>
            <a:endParaRPr lang="en-US" altLang="ja-JP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在罗马</a:t>
            </a:r>
            <a:r>
              <a:rPr lang="en-US" altLang="zh-CN" sz="2800">
                <a:solidFill>
                  <a:schemeClr val="bg1"/>
                </a:solidFill>
              </a:rPr>
              <a:t>St. </a:t>
            </a:r>
            <a:r>
              <a:rPr lang="zh-CN" altLang="en-US" sz="2800">
                <a:solidFill>
                  <a:schemeClr val="bg1"/>
                </a:solidFill>
              </a:rPr>
              <a:t>彼得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的广场，方尖碑重点，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是由</a:t>
            </a:r>
            <a:r>
              <a:rPr lang="en-US" altLang="zh-CN" sz="2800">
                <a:solidFill>
                  <a:schemeClr val="bg1"/>
                </a:solidFill>
              </a:rPr>
              <a:t>Caligula (</a:t>
            </a:r>
            <a:r>
              <a:rPr lang="zh-CN" altLang="en-US" sz="2800">
                <a:solidFill>
                  <a:schemeClr val="bg1"/>
                </a:solidFill>
              </a:rPr>
              <a:t>广告</a:t>
            </a:r>
            <a:r>
              <a:rPr lang="en-US" altLang="zh-CN" sz="2800">
                <a:solidFill>
                  <a:schemeClr val="bg1"/>
                </a:solidFill>
              </a:rPr>
              <a:t>37-41) 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从埃及寺庙太阳崇拜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带来。  教皇</a:t>
            </a:r>
            <a:r>
              <a:rPr lang="en-US" altLang="zh-CN" sz="2800">
                <a:solidFill>
                  <a:schemeClr val="bg1"/>
                </a:solidFill>
              </a:rPr>
              <a:t>sixtus V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在</a:t>
            </a:r>
            <a:r>
              <a:rPr lang="en-US" altLang="zh-CN" sz="2800">
                <a:solidFill>
                  <a:schemeClr val="bg1"/>
                </a:solidFill>
              </a:rPr>
              <a:t>1586</a:t>
            </a:r>
            <a:r>
              <a:rPr lang="zh-CN" altLang="en-US" sz="2800">
                <a:solidFill>
                  <a:schemeClr val="bg1"/>
                </a:solidFill>
              </a:rPr>
              <a:t>年，广告移动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了它向梵蒂冈。  如果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是残破的，他强加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了死刑</a:t>
            </a:r>
            <a:r>
              <a:rPr lang="en-US" altLang="zh-CN" sz="2800">
                <a:solidFill>
                  <a:schemeClr val="bg1"/>
                </a:solidFill>
              </a:rPr>
              <a:t>!</a:t>
            </a: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1689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>
                <a:solidFill>
                  <a:schemeClr val="bg1"/>
                </a:solidFill>
                <a:ea typeface="SimSun" pitchFamily="2" charset="-122"/>
              </a:rPr>
              <a:t>巴比伦人民</a:t>
            </a:r>
            <a:endParaRPr lang="en-US" altLang="ja-JP" sz="2800" b="1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zh-CN" altLang="en-US" sz="2800" b="1">
              <a:solidFill>
                <a:schemeClr val="bg1"/>
              </a:solidFill>
              <a:ea typeface="SimSun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图象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90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英尺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x 9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英尺（但以理书 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）</a:t>
            </a:r>
            <a:endParaRPr lang="en-US" altLang="en-US" sz="2800" b="1">
              <a:solidFill>
                <a:schemeClr val="bg1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2" grpId="0" animBg="1"/>
      <p:bldP spid="168973" grpId="0" animBg="1"/>
      <p:bldP spid="168967" grpId="0" autoUpdateAnimBg="0"/>
      <p:bldP spid="168970" grpId="0" build="p" autoUpdateAnimBg="0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7000" cy="4953000"/>
          </a:xfrm>
        </p:spPr>
        <p:txBody>
          <a:bodyPr/>
          <a:lstStyle/>
          <a:p>
            <a:pPr eaLnBrk="1" hangingPunct="1"/>
            <a:r>
              <a:rPr lang="zh-CN" altLang="en-US" sz="3200">
                <a:ea typeface="SimSun" pitchFamily="2" charset="-122"/>
              </a:rPr>
              <a:t>从</a:t>
            </a:r>
            <a:r>
              <a:rPr lang="zh-CN" altLang="en-US" sz="3200" b="1">
                <a:ea typeface="SimSun" pitchFamily="2" charset="-122"/>
              </a:rPr>
              <a:t>埃及</a:t>
            </a:r>
            <a:r>
              <a:rPr lang="zh-CN" altLang="en-US" sz="3200">
                <a:ea typeface="SimSun" pitchFamily="2" charset="-122"/>
              </a:rPr>
              <a:t>寺庙</a:t>
            </a:r>
            <a:br>
              <a:rPr lang="zh-CN" altLang="en-US" sz="3200">
                <a:ea typeface="SimSun" pitchFamily="2" charset="-122"/>
              </a:rPr>
            </a:br>
            <a:r>
              <a:rPr lang="zh-CN" altLang="en-US" sz="3200" b="1">
                <a:ea typeface="SimSun" pitchFamily="2" charset="-122"/>
              </a:rPr>
              <a:t>的方尖碑重点</a:t>
            </a:r>
            <a:br>
              <a:rPr lang="zh-CN" altLang="en-US" sz="3200" b="1">
                <a:ea typeface="SimSun" pitchFamily="2" charset="-122"/>
              </a:rPr>
            </a:br>
            <a:r>
              <a:rPr lang="zh-CN" altLang="en-US" sz="3200">
                <a:ea typeface="SimSun" pitchFamily="2" charset="-122"/>
              </a:rPr>
              <a:t>在</a:t>
            </a:r>
            <a:r>
              <a:rPr lang="zh-CN" altLang="en-US" sz="3200" b="1">
                <a:ea typeface="SimSun" pitchFamily="2" charset="-122"/>
              </a:rPr>
              <a:t> </a:t>
            </a:r>
            <a:r>
              <a:rPr lang="en-US" altLang="zh-CN" sz="3200" b="1">
                <a:ea typeface="SimSun" pitchFamily="2" charset="-122"/>
              </a:rPr>
              <a:t>St. </a:t>
            </a:r>
            <a:r>
              <a:rPr lang="zh-CN" altLang="en-US" sz="3200" b="1">
                <a:ea typeface="SimSun" pitchFamily="2" charset="-122"/>
              </a:rPr>
              <a:t>彼得</a:t>
            </a:r>
            <a:br>
              <a:rPr lang="zh-CN" altLang="en-US" sz="3200" b="1">
                <a:ea typeface="SimSun" pitchFamily="2" charset="-122"/>
              </a:rPr>
            </a:br>
            <a:r>
              <a:rPr lang="zh-CN" altLang="en-US" sz="3200" b="1">
                <a:ea typeface="SimSun" pitchFamily="2" charset="-122"/>
              </a:rPr>
              <a:t>广场</a:t>
            </a:r>
            <a:br>
              <a:rPr lang="en-US" altLang="ja-JP" sz="3200"/>
            </a:br>
            <a:r>
              <a:rPr lang="en-US" altLang="ja-JP" sz="2400"/>
              <a:t>(</a:t>
            </a:r>
            <a:r>
              <a:rPr lang="en-US" altLang="ja-JP" sz="2000"/>
              <a:t>The Egyptian Obelisk at St. Peter</a:t>
            </a:r>
            <a:r>
              <a:rPr lang="ja-JP" altLang="en-US" sz="2000">
                <a:latin typeface="Arial" pitchFamily="34" charset="0"/>
              </a:rPr>
              <a:t>’</a:t>
            </a:r>
            <a:r>
              <a:rPr lang="en-US" altLang="ja-JP" sz="2000"/>
              <a:t>s Square</a:t>
            </a:r>
            <a:r>
              <a:rPr lang="en-US" altLang="ja-JP" sz="2800"/>
              <a:t>)</a:t>
            </a:r>
            <a:endParaRPr lang="en-US" altLang="en-US" sz="280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2099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0"/>
            <a:ext cx="531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22225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01616" presetClass="entr" presetSubtype="81023415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094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86200" cy="4495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>
                <a:ea typeface="SimSun" pitchFamily="2" charset="-122"/>
              </a:rPr>
              <a:t>巴比伦人民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400" b="1"/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遗物</a:t>
            </a:r>
            <a:endParaRPr lang="en-US" altLang="ja-JP" sz="2400" b="1">
              <a:ea typeface="SimSun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朝圣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纵容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炼狱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首席者教士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独身者教士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变质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复活节节日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ea typeface="SimSun" pitchFamily="2" charset="-122"/>
              </a:rPr>
              <a:t>冬天节日</a:t>
            </a:r>
            <a:endParaRPr lang="en-US" altLang="en-US" sz="2400" b="1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10947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2676525" y="889000"/>
            <a:ext cx="374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4000"/>
              <a:t>其他平行异教徒</a:t>
            </a:r>
            <a:endParaRPr lang="en-US" altLang="en-US" sz="4000"/>
          </a:p>
        </p:txBody>
      </p:sp>
      <p:sp>
        <p:nvSpPr>
          <p:cNvPr id="210949" name="Rectangle 8"/>
          <p:cNvSpPr>
            <a:spLocks noChangeArrowheads="1"/>
          </p:cNvSpPr>
          <p:nvPr/>
        </p:nvSpPr>
        <p:spPr bwMode="auto">
          <a:xfrm>
            <a:off x="4495800" y="19050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u="sng"/>
              <a:t>天主教徒</a:t>
            </a:r>
            <a:r>
              <a:rPr lang="zh-CN" altLang="en-US" sz="2800" b="0"/>
              <a:t> </a:t>
            </a:r>
            <a:endParaRPr lang="en-US" altLang="ja-JP"/>
          </a:p>
          <a:p>
            <a:pPr algn="ctr" eaLnBrk="1" hangingPunct="1">
              <a:spcBef>
                <a:spcPct val="20000"/>
              </a:spcBef>
            </a:pPr>
            <a:r>
              <a:rPr lang="zh-CN" altLang="en-US"/>
              <a:t>遗物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朝圣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纵容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炼狱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首席者教士</a:t>
            </a:r>
            <a:r>
              <a:rPr lang="zh-CN" altLang="en-US" b="0">
                <a:cs typeface="Times New Roman" pitchFamily="18" charset="0"/>
              </a:rPr>
              <a:t> 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独身者教士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变质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复活节节日</a:t>
            </a:r>
            <a:r>
              <a:rPr lang="zh-CN" altLang="en-US" b="0">
                <a:cs typeface="Times New Roman" pitchFamily="18" charset="0"/>
              </a:rPr>
              <a:t> 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solidFill>
                  <a:srgbClr val="000000"/>
                </a:solidFill>
                <a:cs typeface="Times New Roman" pitchFamily="18" charset="0"/>
              </a:rPr>
              <a:t>冬天节日</a:t>
            </a:r>
            <a:endParaRPr lang="en-US" alt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0950" name="Rectangle 9"/>
          <p:cNvSpPr>
            <a:spLocks noChangeArrowheads="1"/>
          </p:cNvSpPr>
          <p:nvPr/>
        </p:nvSpPr>
        <p:spPr bwMode="auto">
          <a:xfrm>
            <a:off x="533400" y="168275"/>
            <a:ext cx="4959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839200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zh-CN" altLang="en-US" sz="2800" b="1">
                <a:ea typeface="SimSun" pitchFamily="2" charset="-122"/>
              </a:rPr>
              <a:t>宗教影响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0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en-US" sz="2000" b="1">
                <a:latin typeface="Arial" pitchFamily="34" charset="0"/>
                <a:ea typeface="SimSun" pitchFamily="2" charset="-122"/>
              </a:rPr>
              <a:t>SHAMASH- 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是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太阳神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也是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法律和正义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神</a:t>
            </a:r>
            <a:endParaRPr lang="en-US" altLang="ja-JP" sz="2400" b="1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en-US" sz="2000" b="1">
                <a:latin typeface="Arial" pitchFamily="34" charset="0"/>
                <a:ea typeface="SimSun" pitchFamily="2" charset="-122"/>
              </a:rPr>
              <a:t>Hammurapi (1792-1760 BC) –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对罪行处罚变化 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/ 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死刑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400">
                <a:latin typeface="SimSun" pitchFamily="2" charset="-122"/>
                <a:ea typeface="SimSun" pitchFamily="2" charset="-122"/>
              </a:rPr>
              <a:t>  (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淹没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/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烧伤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/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杀头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)</a:t>
            </a:r>
            <a:endParaRPr lang="en-US" altLang="ja-JP" sz="2400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zh-CN" altLang="en-US" sz="2800" b="1">
              <a:ea typeface="SimSun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CN" altLang="en-US" sz="2800" b="1">
                <a:ea typeface="SimSun" pitchFamily="2" charset="-122"/>
              </a:rPr>
              <a:t>民法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商业惯例 </a:t>
            </a:r>
            <a:r>
              <a:rPr lang="en-US" altLang="zh-CN" sz="2400" b="1">
                <a:ea typeface="SimSun" pitchFamily="2" charset="-122"/>
              </a:rPr>
              <a:t>- </a:t>
            </a:r>
            <a:r>
              <a:rPr lang="zh-CN" altLang="en-US" sz="2400" b="1">
                <a:ea typeface="SimSun" pitchFamily="2" charset="-122"/>
              </a:rPr>
              <a:t>增长的商业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法院治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法律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每个法院呼吁</a:t>
            </a:r>
            <a:r>
              <a:rPr lang="en-US" altLang="zh-CN" sz="2400">
                <a:ea typeface="SimSun" pitchFamily="2" charset="-122"/>
              </a:rPr>
              <a:t>4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位法官</a:t>
            </a:r>
            <a:r>
              <a:rPr lang="en-US" altLang="ja-JP" sz="2400" b="1">
                <a:latin typeface="Arial" pitchFamily="34" charset="0"/>
              </a:rPr>
              <a:t> /</a:t>
            </a:r>
            <a:r>
              <a:rPr lang="zh-CN" altLang="en-US" sz="2400" b="1">
                <a:ea typeface="SimSun" pitchFamily="2" charset="-122"/>
              </a:rPr>
              <a:t>能呼吁对国王</a:t>
            </a:r>
            <a:r>
              <a:rPr lang="zh-CN" altLang="en-US" sz="2000">
                <a:ea typeface="SimSun" pitchFamily="2" charset="-12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死刑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–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鞭打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 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/ 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能减少到奴隶制和驱逐</a:t>
            </a:r>
            <a:endParaRPr lang="en-US" altLang="en-US" sz="2400" b="1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2994" name="Rectangle 5"/>
          <p:cNvSpPr>
            <a:spLocks noChangeArrowheads="1"/>
          </p:cNvSpPr>
          <p:nvPr/>
        </p:nvSpPr>
        <p:spPr bwMode="auto">
          <a:xfrm>
            <a:off x="4038600" y="258763"/>
            <a:ext cx="3994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>
                <a:solidFill>
                  <a:srgbClr val="CC3399"/>
                </a:solidFill>
              </a:rPr>
              <a:t>法律和治安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772400" cy="28956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b="1">
                <a:ea typeface="SimSun" pitchFamily="2" charset="-122"/>
              </a:rPr>
              <a:t>法律编码</a:t>
            </a:r>
            <a:endParaRPr lang="en-US" altLang="ja-JP" sz="2800" b="1">
              <a:latin typeface="Arial" pitchFamily="34" charset="0"/>
            </a:endParaRPr>
          </a:p>
          <a:p>
            <a:r>
              <a:rPr lang="zh-CN" altLang="en-US" sz="2400" b="1">
                <a:ea typeface="SimSun" pitchFamily="2" charset="-122"/>
              </a:rPr>
              <a:t>称法律代码文件有一定数量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从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2350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到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1750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BC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)</a:t>
            </a:r>
          </a:p>
          <a:p>
            <a:r>
              <a:rPr lang="zh-CN" altLang="en-US" sz="2400" b="1">
                <a:latin typeface="SimSun" pitchFamily="2" charset="-122"/>
                <a:ea typeface="SimSun" pitchFamily="2" charset="-122"/>
              </a:rPr>
              <a:t>几乎全部在口头的协议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–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显示没法典，但有王室命令</a:t>
            </a:r>
            <a:r>
              <a:rPr lang="zh-CN" altLang="en-US" sz="2800">
                <a:ea typeface="SimSun" pitchFamily="2" charset="-122"/>
              </a:rPr>
              <a:t> </a:t>
            </a:r>
          </a:p>
          <a:p>
            <a:r>
              <a:rPr lang="zh-CN" altLang="en-US" sz="2400" b="1">
                <a:ea typeface="SimSun" pitchFamily="2" charset="-122"/>
              </a:rPr>
              <a:t>国王是神的使命</a:t>
            </a:r>
            <a:r>
              <a:rPr lang="zh-CN" altLang="en-US" sz="2400">
                <a:ea typeface="SimSun" pitchFamily="2" charset="-122"/>
              </a:rPr>
              <a:t> </a:t>
            </a:r>
            <a:r>
              <a:rPr lang="en-US" altLang="ja-JP" sz="2400" b="1">
                <a:latin typeface="Arial" pitchFamily="34" charset="0"/>
              </a:rPr>
              <a:t> – </a:t>
            </a:r>
            <a:r>
              <a:rPr lang="zh-CN" altLang="en-US" sz="2400" b="1">
                <a:ea typeface="SimSun" pitchFamily="2" charset="-122"/>
              </a:rPr>
              <a:t>执行正义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33400" y="3962400"/>
            <a:ext cx="583882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>
                <a:latin typeface="SimSun" pitchFamily="2" charset="-122"/>
              </a:rPr>
              <a:t>HAMMURAPI </a:t>
            </a:r>
            <a:r>
              <a:rPr lang="zh-CN" altLang="en-US" sz="3200">
                <a:latin typeface="SimSun" pitchFamily="2" charset="-122"/>
              </a:rPr>
              <a:t>代码</a:t>
            </a:r>
            <a:r>
              <a:rPr lang="en-US" altLang="zh-CN" sz="3200">
                <a:latin typeface="SimSun" pitchFamily="2" charset="-122"/>
              </a:rPr>
              <a:t>(1780</a:t>
            </a:r>
            <a:r>
              <a:rPr lang="zh-CN" altLang="en-US" sz="3200">
                <a:latin typeface="SimSun" pitchFamily="2" charset="-122"/>
              </a:rPr>
              <a:t>年</a:t>
            </a:r>
            <a:r>
              <a:rPr lang="en-US" altLang="zh-CN" sz="3200">
                <a:latin typeface="SimSun" pitchFamily="2" charset="-122"/>
              </a:rPr>
              <a:t>BC)</a:t>
            </a:r>
            <a:endParaRPr lang="en-US" altLang="ja-JP" sz="3200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 在巴比伦的机关建立法律实践和风俗</a:t>
            </a:r>
            <a:endParaRPr lang="en-US" altLang="ja-JP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/>
              <a:t>  </a:t>
            </a:r>
            <a:r>
              <a:rPr lang="zh-CN" altLang="en-US">
                <a:latin typeface="SimSun" pitchFamily="2" charset="-122"/>
              </a:rPr>
              <a:t>报复 </a:t>
            </a:r>
            <a:r>
              <a:rPr lang="en-US" altLang="zh-CN">
                <a:latin typeface="SimSun" pitchFamily="2" charset="-122"/>
              </a:rPr>
              <a:t>- </a:t>
            </a:r>
            <a:r>
              <a:rPr lang="zh-CN" altLang="en-US">
                <a:latin typeface="SimSun" pitchFamily="2" charset="-122"/>
              </a:rPr>
              <a:t>在案件物理伤害</a:t>
            </a:r>
            <a:r>
              <a:rPr lang="en-US" altLang="zh-CN">
                <a:latin typeface="SimSun" pitchFamily="2" charset="-122"/>
              </a:rPr>
              <a:t>,</a:t>
            </a:r>
            <a:r>
              <a:rPr lang="zh-CN" altLang="en-US">
                <a:latin typeface="SimSun" pitchFamily="2" charset="-122"/>
              </a:rPr>
              <a:t>以牙还牙</a:t>
            </a:r>
            <a:r>
              <a:rPr lang="zh-CN" altLang="en-US"/>
              <a:t> </a:t>
            </a:r>
            <a:r>
              <a:rPr lang="en-US" altLang="zh-CN"/>
              <a:t>(lex talionois)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6172200" y="914400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4020" name="Rectangle 7"/>
          <p:cNvSpPr>
            <a:spLocks noChangeArrowheads="1"/>
          </p:cNvSpPr>
          <p:nvPr/>
        </p:nvSpPr>
        <p:spPr bwMode="auto">
          <a:xfrm>
            <a:off x="6172200" y="212725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CC3399"/>
                </a:solidFill>
                <a:ea typeface="SimSun" pitchFamily="2" charset="-122"/>
              </a:rPr>
              <a:t>法律和治安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  <p:pic>
        <p:nvPicPr>
          <p:cNvPr id="2140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714750"/>
            <a:ext cx="2616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 autoUpdateAnimBg="0" advAuto="0"/>
      <p:bldP spid="79876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141</a:t>
            </a:r>
          </a:p>
        </p:txBody>
      </p:sp>
      <p:pic>
        <p:nvPicPr>
          <p:cNvPr id="215042" name="Picture 7" descr="tower_of_babel1.gif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352800"/>
            <a:ext cx="3505200" cy="2584450"/>
          </a:xfrm>
        </p:spPr>
      </p:pic>
      <p:sp>
        <p:nvSpPr>
          <p:cNvPr id="215043" name="Text Box 8"/>
          <p:cNvSpPr txBox="1">
            <a:spLocks noChangeArrowheads="1"/>
          </p:cNvSpPr>
          <p:nvPr/>
        </p:nvSpPr>
        <p:spPr bwMode="auto">
          <a:xfrm>
            <a:off x="7608888" y="3352800"/>
            <a:ext cx="14589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800">
                <a:latin typeface="Arial" pitchFamily="34" charset="0"/>
                <a:ea typeface="SimSun" pitchFamily="2" charset="-122"/>
              </a:rPr>
              <a:t>Building the Tower of Babel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7772400" cy="2438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zh-CN" altLang="en-US" sz="3600" b="1" i="1">
                <a:solidFill>
                  <a:schemeClr val="accent2"/>
                </a:solidFill>
                <a:ea typeface="SimSun" pitchFamily="2" charset="-122"/>
              </a:rPr>
              <a:t>科学成就</a:t>
            </a:r>
            <a:endParaRPr lang="en-US" altLang="ja-JP" sz="3600" b="1" i="1">
              <a:solidFill>
                <a:schemeClr val="accent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400" b="1">
                <a:ea typeface="SimSun" pitchFamily="2" charset="-122"/>
              </a:rPr>
              <a:t>天文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400" b="1">
                <a:ea typeface="SimSun" pitchFamily="2" charset="-122"/>
              </a:rPr>
              <a:t>占星术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>
                <a:latin typeface="Arial" pitchFamily="34" charset="0"/>
              </a:rPr>
              <a:t>     - </a:t>
            </a:r>
            <a:r>
              <a:rPr lang="zh-CN" altLang="en-US" sz="2400" b="1">
                <a:ea typeface="SimSun" pitchFamily="2" charset="-122"/>
              </a:rPr>
              <a:t>世纪缜密的结束记录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>
                <a:latin typeface="Arial" pitchFamily="34" charset="0"/>
              </a:rPr>
              <a:t>     - </a:t>
            </a:r>
            <a:r>
              <a:rPr lang="zh-CN" altLang="en-US" sz="2400" b="1">
                <a:ea typeface="SimSun" pitchFamily="2" charset="-122"/>
              </a:rPr>
              <a:t>正确的演算阳历和阴历</a:t>
            </a:r>
            <a:endParaRPr lang="en-US" altLang="en-US" sz="2400" b="1">
              <a:latin typeface="Arial" pitchFamily="34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8534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i="1">
                <a:solidFill>
                  <a:schemeClr val="accent2"/>
                </a:solidFill>
              </a:rPr>
              <a:t>数学</a:t>
            </a:r>
            <a:endParaRPr lang="en-US" altLang="ja-JP" sz="3200" i="1">
              <a:solidFill>
                <a:schemeClr val="accent2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/>
              <a:t>  几何</a:t>
            </a:r>
            <a:r>
              <a:rPr lang="en-US" altLang="zh-CN"/>
              <a:t>/</a:t>
            </a:r>
            <a:r>
              <a:rPr lang="zh-CN" altLang="en-US"/>
              <a:t>代数</a:t>
            </a:r>
            <a:r>
              <a:rPr lang="en-US" altLang="zh-CN"/>
              <a:t>(Euclid &amp; Pythagoras</a:t>
            </a:r>
            <a:r>
              <a:rPr lang="zh-CN" altLang="en-US"/>
              <a:t>定理</a:t>
            </a:r>
            <a:r>
              <a:rPr lang="en-US" altLang="zh-CN"/>
              <a:t>)</a:t>
            </a:r>
            <a:r>
              <a:rPr lang="en-US" altLang="ja-JP" b="0"/>
              <a:t>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>
                <a:latin typeface="SimSun" pitchFamily="2" charset="-122"/>
              </a:rPr>
              <a:t> 开发了数字系统</a:t>
            </a:r>
            <a:r>
              <a:rPr lang="en-US" altLang="zh-CN">
                <a:latin typeface="SimSun" pitchFamily="2" charset="-122"/>
              </a:rPr>
              <a:t>,</a:t>
            </a:r>
            <a:r>
              <a:rPr lang="zh-CN" altLang="en-US">
                <a:latin typeface="SimSun" pitchFamily="2" charset="-122"/>
              </a:rPr>
              <a:t>测量时期角度和程度</a:t>
            </a:r>
            <a:r>
              <a:rPr lang="zh-CN" altLang="en-US"/>
              <a:t> </a:t>
            </a:r>
            <a:r>
              <a:rPr lang="en-US" altLang="zh-CN"/>
              <a:t>(sexagesimal)</a:t>
            </a:r>
            <a:r>
              <a:rPr lang="zh-CN" altLang="en-US" b="0"/>
              <a:t> </a:t>
            </a:r>
          </a:p>
          <a:p>
            <a:pPr>
              <a:lnSpc>
                <a:spcPct val="120000"/>
              </a:lnSpc>
            </a:pPr>
            <a:r>
              <a:rPr lang="en-US" altLang="en-US">
                <a:latin typeface="Arial" pitchFamily="34" charset="0"/>
              </a:rPr>
              <a:t>   - </a:t>
            </a:r>
            <a:r>
              <a:rPr lang="en-US" altLang="en-US"/>
              <a:t>60</a:t>
            </a:r>
            <a:r>
              <a:rPr lang="zh-CN" altLang="en-US"/>
              <a:t>分钟</a:t>
            </a:r>
            <a:r>
              <a:rPr lang="en-US" altLang="zh-CN"/>
              <a:t>(1</a:t>
            </a:r>
            <a:r>
              <a:rPr lang="zh-CN" altLang="en-US"/>
              <a:t>小时</a:t>
            </a:r>
            <a:r>
              <a:rPr lang="en-US" altLang="zh-CN"/>
              <a:t>) / 360</a:t>
            </a:r>
            <a:r>
              <a:rPr lang="zh-CN" altLang="en-US"/>
              <a:t>度</a:t>
            </a:r>
            <a:r>
              <a:rPr lang="en-US" altLang="zh-CN"/>
              <a:t>/</a:t>
            </a:r>
            <a:r>
              <a:rPr lang="zh-CN" altLang="en-US"/>
              <a:t>小数</a:t>
            </a:r>
          </a:p>
          <a:p>
            <a:pPr>
              <a:lnSpc>
                <a:spcPct val="120000"/>
              </a:lnSpc>
            </a:pPr>
            <a:r>
              <a:rPr lang="en-US" altLang="en-US">
                <a:latin typeface="Arial" pitchFamily="34" charset="0"/>
              </a:rPr>
              <a:t>   - </a:t>
            </a:r>
            <a:r>
              <a:rPr lang="zh-CN" altLang="en-US"/>
              <a:t>方根 </a:t>
            </a:r>
            <a:r>
              <a:rPr lang="en-US" altLang="zh-CN"/>
              <a:t>/ p </a:t>
            </a:r>
            <a:r>
              <a:rPr lang="zh-CN" altLang="en-US"/>
              <a:t>价值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215046" name="Rectangle 9"/>
          <p:cNvSpPr>
            <a:spLocks noChangeArrowheads="1"/>
          </p:cNvSpPr>
          <p:nvPr/>
        </p:nvSpPr>
        <p:spPr bwMode="auto">
          <a:xfrm>
            <a:off x="5029200" y="106363"/>
            <a:ext cx="3232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 b="0">
                <a:solidFill>
                  <a:srgbClr val="9999FF"/>
                </a:solidFill>
              </a:rPr>
              <a:t>技术成就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 autoUpdateAnimBg="0"/>
      <p:bldP spid="80900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6988"/>
            <a:ext cx="93233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162800" cy="3048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zh-CN" altLang="en-US" sz="60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SimSun" charset="0"/>
                <a:ea typeface="SimSun" charset="0"/>
                <a:cs typeface="SimSun" charset="0"/>
              </a:rPr>
              <a:t>其他成就</a:t>
            </a:r>
            <a:r>
              <a:rPr lang="zh-CN" alt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SimSun" charset="0"/>
                <a:ea typeface="SimSun" charset="0"/>
                <a:cs typeface="SimSun" charset="0"/>
              </a:rPr>
              <a:t> </a:t>
            </a:r>
            <a:endParaRPr lang="en-US" altLang="ja-JP" sz="6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SimSun" charset="0"/>
              <a:ea typeface="SimSun" charset="0"/>
              <a:cs typeface="SimSun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日历系统 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- 12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个阴历月</a:t>
            </a:r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r>
              <a:rPr lang="en-US" altLang="ja-JP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altLang="zh-CN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测量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-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水或太阳为时钟</a:t>
            </a:r>
            <a:endParaRPr lang="en-US" altLang="ja-JP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 医学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-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手术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/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解剖学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/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生理</a:t>
            </a:r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endParaRPr lang="en-US" altLang="ja-JP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血液脉冲的循环</a:t>
            </a:r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5181600" y="1066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6068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140</a:t>
            </a:r>
            <a:endParaRPr lang="en-US" altLang="en-US">
              <a:ea typeface="SimSun" pitchFamily="2" charset="-122"/>
            </a:endParaRPr>
          </a:p>
        </p:txBody>
      </p:sp>
      <p:sp>
        <p:nvSpPr>
          <p:cNvPr id="199684" name="Rectangle 7"/>
          <p:cNvSpPr>
            <a:spLocks noChangeArrowheads="1"/>
          </p:cNvSpPr>
          <p:nvPr/>
        </p:nvSpPr>
        <p:spPr bwMode="auto">
          <a:xfrm>
            <a:off x="5410200" y="30480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zh-CN" alt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科 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autoUpdateAnimBg="0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724400" cy="49530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3600" b="1">
                <a:solidFill>
                  <a:schemeClr val="accent2"/>
                </a:solidFill>
                <a:ea typeface="SimSun" pitchFamily="2" charset="-122"/>
              </a:rPr>
              <a:t>农业</a:t>
            </a:r>
            <a:endParaRPr lang="en-US" altLang="ja-JP" sz="3600" b="1">
              <a:solidFill>
                <a:srgbClr val="9999FF"/>
              </a:solidFill>
              <a:latin typeface="Arial" pitchFamily="34" charset="0"/>
            </a:endParaRPr>
          </a:p>
          <a:p>
            <a:r>
              <a:rPr lang="zh-CN" altLang="en-US" sz="2800" b="1">
                <a:ea typeface="SimSun" pitchFamily="2" charset="-122"/>
              </a:rPr>
              <a:t>经济基地</a:t>
            </a:r>
            <a:r>
              <a:rPr lang="en-US" altLang="zh-CN" sz="2800" b="1">
                <a:ea typeface="SimSun" pitchFamily="2" charset="-122"/>
              </a:rPr>
              <a:t>-</a:t>
            </a:r>
            <a:r>
              <a:rPr lang="zh-CN" altLang="en-US" sz="2800" b="1">
                <a:ea typeface="SimSun" pitchFamily="2" charset="-122"/>
              </a:rPr>
              <a:t>大麦、麦子、水果、蔬菜、牛和绵羊</a:t>
            </a:r>
            <a:r>
              <a:rPr lang="en-US" altLang="ja-JP" sz="2800" b="1">
                <a:latin typeface="Arial" pitchFamily="34" charset="0"/>
              </a:rPr>
              <a:t> </a:t>
            </a:r>
          </a:p>
          <a:p>
            <a:pPr>
              <a:buFontTx/>
              <a:buNone/>
            </a:pPr>
            <a:r>
              <a:rPr lang="zh-CN" altLang="en-US" sz="3600" b="1">
                <a:solidFill>
                  <a:schemeClr val="accent2"/>
                </a:solidFill>
                <a:ea typeface="SimSun" pitchFamily="2" charset="-122"/>
              </a:rPr>
              <a:t>灌溉系统</a:t>
            </a:r>
            <a:endParaRPr lang="en-US" altLang="ja-JP" sz="3600" b="1">
              <a:solidFill>
                <a:srgbClr val="9999FF"/>
              </a:solidFill>
              <a:latin typeface="Arial" pitchFamily="34" charset="0"/>
            </a:endParaRPr>
          </a:p>
          <a:p>
            <a:r>
              <a:rPr lang="zh-CN" altLang="en-US" sz="2800" b="1">
                <a:ea typeface="SimSun" pitchFamily="2" charset="-122"/>
              </a:rPr>
              <a:t>沼泽和沙漠情况</a:t>
            </a:r>
          </a:p>
          <a:p>
            <a:r>
              <a:rPr lang="zh-CN" altLang="en-US" sz="2800" b="1">
                <a:ea typeface="SimSun" pitchFamily="2" charset="-122"/>
              </a:rPr>
              <a:t>底格里斯河和幼发拉底河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</a:rPr>
              <a:t>– </a:t>
            </a:r>
            <a:r>
              <a:rPr lang="zh-CN" altLang="en-US" sz="2800" b="1">
                <a:ea typeface="SimSun" pitchFamily="2" charset="-122"/>
              </a:rPr>
              <a:t>苏 美 尔人</a:t>
            </a:r>
            <a:r>
              <a:rPr lang="en-US" altLang="ja-JP" sz="2800" b="1">
                <a:latin typeface="Arial" pitchFamily="34" charset="0"/>
              </a:rPr>
              <a:t> </a:t>
            </a:r>
            <a:r>
              <a:rPr lang="en-US" altLang="ja-JP" sz="1800" b="1">
                <a:latin typeface="Arial" pitchFamily="34" charset="0"/>
              </a:rPr>
              <a:t>(Idiglat &amp; Buranin)</a:t>
            </a:r>
          </a:p>
          <a:p>
            <a:r>
              <a:rPr lang="zh-CN" altLang="en-US" sz="2800" b="1">
                <a:ea typeface="SimSun" pitchFamily="2" charset="-122"/>
              </a:rPr>
              <a:t>运河系统 </a:t>
            </a:r>
            <a:r>
              <a:rPr lang="en-US" altLang="zh-CN" sz="2800" b="1">
                <a:ea typeface="SimSun" pitchFamily="2" charset="-122"/>
              </a:rPr>
              <a:t>/ </a:t>
            </a:r>
            <a:r>
              <a:rPr lang="zh-CN" altLang="en-US" sz="2800" b="1">
                <a:ea typeface="SimSun" pitchFamily="2" charset="-122"/>
              </a:rPr>
              <a:t>洪水开户</a:t>
            </a:r>
            <a:endParaRPr lang="en-US" altLang="en-US" sz="2800" b="1">
              <a:latin typeface="Arial" pitchFamily="34" charset="0"/>
            </a:endParaRPr>
          </a:p>
        </p:txBody>
      </p:sp>
      <p:pic>
        <p:nvPicPr>
          <p:cNvPr id="829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52600"/>
            <a:ext cx="3886200" cy="3084513"/>
          </a:xfrm>
        </p:spPr>
      </p:pic>
      <p:sp>
        <p:nvSpPr>
          <p:cNvPr id="217091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17092" name="Rectangle 7"/>
          <p:cNvSpPr>
            <a:spLocks noChangeArrowheads="1"/>
          </p:cNvSpPr>
          <p:nvPr/>
        </p:nvSpPr>
        <p:spPr bwMode="auto">
          <a:xfrm>
            <a:off x="1524000" y="339725"/>
            <a:ext cx="563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 b="0">
                <a:solidFill>
                  <a:schemeClr val="accent2"/>
                </a:solidFill>
                <a:ea typeface="SimSun" pitchFamily="2" charset="-122"/>
              </a:rPr>
              <a:t>经济和社会结构</a:t>
            </a:r>
            <a:r>
              <a:rPr lang="zh-CN" altLang="en-US" sz="4000" b="0">
                <a:solidFill>
                  <a:schemeClr val="hlink"/>
                </a:solidFill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A76CAD7F-34FA-8A40-8CBE-F420DD49C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15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6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694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gradFill rotWithShape="0">
            <a:gsLst>
              <a:gs pos="0">
                <a:schemeClr val="tx2">
                  <a:alpha val="52000"/>
                </a:schemeClr>
              </a:gs>
              <a:gs pos="100000">
                <a:schemeClr val="tx2">
                  <a:gamma/>
                  <a:shade val="44706"/>
                  <a:invGamma/>
                  <a:alpha val="5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8534400" cy="51816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艺术</a:t>
            </a:r>
            <a:endParaRPr lang="en-US" altLang="ja-JP" sz="36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挂毯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旧布</a:t>
            </a: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塑造金和银物品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裁减宝石和制作的纺织品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商业</a:t>
            </a:r>
            <a:endParaRPr lang="en-US" altLang="ja-JP" sz="36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巴比伦的财富</a:t>
            </a:r>
            <a:r>
              <a:rPr lang="zh-CN" altLang="en-US" sz="2800">
                <a:solidFill>
                  <a:schemeClr val="bg1"/>
                </a:solidFill>
                <a:ea typeface="SimSun" pitchFamily="2" charset="-122"/>
              </a:rPr>
              <a:t> 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保护免受匪盗 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繁荣直到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1000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年征税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ja-JP" altLang="en-US" sz="2800" b="1">
                <a:solidFill>
                  <a:schemeClr val="bg1"/>
                </a:solidFill>
              </a:rPr>
              <a:t>征税在人民</a:t>
            </a:r>
            <a:endParaRPr lang="en-US" altLang="en-US" sz="28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5029200" y="9144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218117" name="Picture 5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99163"/>
            <a:ext cx="8763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Rectangle 8"/>
          <p:cNvSpPr>
            <a:spLocks noChangeArrowheads="1"/>
          </p:cNvSpPr>
          <p:nvPr/>
        </p:nvSpPr>
        <p:spPr bwMode="auto">
          <a:xfrm>
            <a:off x="5410200" y="136525"/>
            <a:ext cx="349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99FF"/>
                </a:solidFill>
                <a:ea typeface="SimSun" pitchFamily="2" charset="-122"/>
              </a:rPr>
              <a:t>经济和社会结构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  <p:bldP spid="83970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Before the Exi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562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The Exile Perio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61960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After the Exi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53340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143000" y="2743200"/>
            <a:ext cx="381000" cy="609600"/>
          </a:xfrm>
          <a:prstGeom prst="line">
            <a:avLst/>
          </a:prstGeom>
          <a:noFill/>
          <a:ln w="92075">
            <a:solidFill>
              <a:srgbClr val="003300"/>
            </a:solidFill>
            <a:round/>
            <a:headEnd/>
            <a:tailEnd type="stealth" w="med" len="med"/>
          </a:ln>
          <a:effectLst>
            <a:prstShdw prst="shdw13" dist="96720" dir="12191915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438400" y="4495800"/>
            <a:ext cx="381000" cy="609600"/>
          </a:xfrm>
          <a:prstGeom prst="line">
            <a:avLst/>
          </a:prstGeom>
          <a:noFill/>
          <a:ln w="92075">
            <a:solidFill>
              <a:srgbClr val="003300"/>
            </a:solidFill>
            <a:round/>
            <a:headEnd/>
            <a:tailEnd type="stealth" w="med" len="med"/>
          </a:ln>
          <a:effectLst>
            <a:prstShdw prst="shdw13" dist="96720" dir="12191915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9142" name="Rectangle 8"/>
          <p:cNvSpPr>
            <a:spLocks noChangeArrowheads="1"/>
          </p:cNvSpPr>
          <p:nvPr/>
        </p:nvSpPr>
        <p:spPr bwMode="auto">
          <a:xfrm>
            <a:off x="1828800" y="366713"/>
            <a:ext cx="62420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6000">
                <a:ea typeface="SimSun" pitchFamily="2" charset="-122"/>
              </a:rPr>
              <a:t> 和 </a:t>
            </a:r>
            <a:r>
              <a:rPr lang="zh-CN" altLang="en-US" sz="60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sz="4800">
                <a:solidFill>
                  <a:srgbClr val="9966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19143" name="Text Box 9"/>
          <p:cNvSpPr txBox="1">
            <a:spLocks noChangeArrowheads="1"/>
          </p:cNvSpPr>
          <p:nvPr/>
        </p:nvSpPr>
        <p:spPr bwMode="auto">
          <a:xfrm>
            <a:off x="1905000" y="2514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b="0">
              <a:ea typeface="SimSun" pitchFamily="2" charset="-122"/>
            </a:endParaRPr>
          </a:p>
        </p:txBody>
      </p:sp>
      <p:sp>
        <p:nvSpPr>
          <p:cNvPr id="219144" name="Rectangle 10"/>
          <p:cNvSpPr>
            <a:spLocks noChangeArrowheads="1"/>
          </p:cNvSpPr>
          <p:nvPr/>
        </p:nvSpPr>
        <p:spPr bwMode="auto">
          <a:xfrm>
            <a:off x="1752600" y="2438400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/>
              <a:t>（流放之前）</a:t>
            </a:r>
          </a:p>
        </p:txBody>
      </p:sp>
      <p:sp>
        <p:nvSpPr>
          <p:cNvPr id="219145" name="Rectangle 11"/>
          <p:cNvSpPr>
            <a:spLocks noChangeArrowheads="1"/>
          </p:cNvSpPr>
          <p:nvPr/>
        </p:nvSpPr>
        <p:spPr bwMode="auto">
          <a:xfrm>
            <a:off x="3200400" y="4038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>
                <a:ea typeface="SimSun" pitchFamily="2" charset="-122"/>
              </a:rPr>
              <a:t>（流放期间） </a:t>
            </a:r>
          </a:p>
        </p:txBody>
      </p:sp>
      <p:sp>
        <p:nvSpPr>
          <p:cNvPr id="219146" name="Rectangle 12"/>
          <p:cNvSpPr>
            <a:spLocks noChangeArrowheads="1"/>
          </p:cNvSpPr>
          <p:nvPr/>
        </p:nvSpPr>
        <p:spPr bwMode="auto">
          <a:xfrm>
            <a:off x="4191000" y="5943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>
                <a:ea typeface="SimSun" pitchFamily="2" charset="-122"/>
              </a:rPr>
              <a:t>（流放以后）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0163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4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24600"/>
            <a:ext cx="23225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</a:t>
            </a: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914400" y="28194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5715000" y="2819400"/>
            <a:ext cx="20574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943600" y="2895600"/>
            <a:ext cx="152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流放期间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286000" y="2879725"/>
            <a:ext cx="2743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       流放之前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533400" y="914400"/>
            <a:ext cx="381000" cy="1905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0174" name="Text Box 16"/>
          <p:cNvSpPr txBox="1">
            <a:spLocks noChangeArrowheads="1"/>
          </p:cNvSpPr>
          <p:nvPr/>
        </p:nvSpPr>
        <p:spPr bwMode="auto">
          <a:xfrm rot="-5400000">
            <a:off x="220663" y="1606550"/>
            <a:ext cx="1022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ea typeface="SimSun" pitchFamily="2" charset="-122"/>
              </a:rPr>
              <a:t>以色列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20175" name="Text Box 17"/>
          <p:cNvSpPr txBox="1">
            <a:spLocks noChangeArrowheads="1"/>
          </p:cNvSpPr>
          <p:nvPr/>
        </p:nvSpPr>
        <p:spPr bwMode="auto">
          <a:xfrm rot="-5400000">
            <a:off x="205582" y="43664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533400" y="28194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0177" name="Text Box 19"/>
          <p:cNvSpPr txBox="1">
            <a:spLocks noChangeArrowheads="1"/>
          </p:cNvSpPr>
          <p:nvPr/>
        </p:nvSpPr>
        <p:spPr bwMode="auto">
          <a:xfrm rot="-5400000">
            <a:off x="219076" y="4121150"/>
            <a:ext cx="1022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ea typeface="SimSun" pitchFamily="2" charset="-122"/>
              </a:rPr>
              <a:t>猶 大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20178" name="Text Box 20"/>
          <p:cNvSpPr txBox="1">
            <a:spLocks noChangeArrowheads="1"/>
          </p:cNvSpPr>
          <p:nvPr/>
        </p:nvSpPr>
        <p:spPr bwMode="auto">
          <a:xfrm>
            <a:off x="990600" y="2590800"/>
            <a:ext cx="723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i="1">
                <a:latin typeface="Arial" pitchFamily="34" charset="0"/>
                <a:ea typeface="SimSun" pitchFamily="2" charset="-122"/>
              </a:rPr>
              <a:t>900BC               800BC                 700BC               600BC</a:t>
            </a:r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>
            <a:off x="1828800" y="2057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 rot="16200000">
            <a:off x="1455737" y="1516063"/>
            <a:ext cx="7778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Elijah</a:t>
            </a: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2971800" y="2057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 rot="16200000">
            <a:off x="2598737" y="1514476"/>
            <a:ext cx="7778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Amos</a:t>
            </a:r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>
            <a:off x="3581400" y="2057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 rot="16200000">
            <a:off x="3132931" y="1437482"/>
            <a:ext cx="92868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Hosea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3810000" y="1219200"/>
            <a:ext cx="4648200" cy="1295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4316413" y="1524000"/>
            <a:ext cx="3989387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722 BC</a:t>
            </a:r>
            <a:r>
              <a:rPr lang="en-US" altLang="zh-CN" sz="2000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 </a:t>
            </a:r>
            <a:r>
              <a:rPr lang="zh-CN" altLang="en-US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北 王 国 击 败 亚 述人帝 国</a:t>
            </a:r>
            <a:endParaRPr lang="en-US" altLang="zh-CN" sz="2000" i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</a:endParaRPr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2819400" y="3276600"/>
            <a:ext cx="28956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5867400" y="3276600"/>
            <a:ext cx="19050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0189" name="Rectangle 32"/>
          <p:cNvSpPr>
            <a:spLocks noChangeArrowheads="1"/>
          </p:cNvSpPr>
          <p:nvPr/>
        </p:nvSpPr>
        <p:spPr bwMode="auto">
          <a:xfrm>
            <a:off x="5562600" y="198438"/>
            <a:ext cx="3016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" grpId="0" autoUpdateAnimBg="0"/>
      <p:bldP spid="13336" grpId="0" autoUpdateAnimBg="0"/>
      <p:bldP spid="13338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836F2-1C06-3552-DD26-044CDD4A9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99D439FF-4E8C-E821-73D9-BF5A29B24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59EDDF11-D2A9-B319-F796-6CA221F2B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6307" name="Picture 4" descr="Before the Exile">
            <a:extLst>
              <a:ext uri="{FF2B5EF4-FFF2-40B4-BE49-F238E27FC236}">
                <a16:creationId xmlns:a16="http://schemas.microsoft.com/office/drawing/2014/main" id="{1C90E888-5DF7-5DD7-2D8E-B6D2C93B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5" descr="The Exile Period">
            <a:extLst>
              <a:ext uri="{FF2B5EF4-FFF2-40B4-BE49-F238E27FC236}">
                <a16:creationId xmlns:a16="http://schemas.microsoft.com/office/drawing/2014/main" id="{892E5E81-23F6-F2F3-50D6-008B5F0B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6" descr="After the Exile">
            <a:extLst>
              <a:ext uri="{FF2B5EF4-FFF2-40B4-BE49-F238E27FC236}">
                <a16:creationId xmlns:a16="http://schemas.microsoft.com/office/drawing/2014/main" id="{D53BACAE-14A4-79CF-195B-B39E6E32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7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5506BD6-AF0F-D9D0-4EE1-600A5D9D81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8360" name="Line 8">
            <a:extLst>
              <a:ext uri="{FF2B5EF4-FFF2-40B4-BE49-F238E27FC236}">
                <a16:creationId xmlns:a16="http://schemas.microsoft.com/office/drawing/2014/main" id="{9D48BD5D-16D9-0B5A-50FB-610F66F3E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EE168B00-28CA-3C43-DDFD-FA946E2C8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 </a:t>
            </a:r>
            <a:r>
              <a:rPr lang="en-US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2" name="Rectangle 10">
            <a:extLst>
              <a:ext uri="{FF2B5EF4-FFF2-40B4-BE49-F238E27FC236}">
                <a16:creationId xmlns:a16="http://schemas.microsoft.com/office/drawing/2014/main" id="{83043671-4467-2D7E-D2B8-EB45B911D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766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39F0C93F-0950-B92E-2A10-170325DA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6600"/>
            <a:ext cx="27432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B8B6FD0E-A0D7-6A55-68D9-D07C4FB04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EXILE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25C86E8E-13DB-ACEA-26BF-97DE98BF5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36925"/>
            <a:ext cx="2743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BEFORE THE EXILE</a:t>
            </a:r>
          </a:p>
        </p:txBody>
      </p:sp>
      <p:sp>
        <p:nvSpPr>
          <p:cNvPr id="226317" name="Text Box 14">
            <a:extLst>
              <a:ext uri="{FF2B5EF4-FFF2-40B4-BE49-F238E27FC236}">
                <a16:creationId xmlns:a16="http://schemas.microsoft.com/office/drawing/2014/main" id="{AD0A842A-6AB8-19CB-E0DE-81562EF2B8D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8236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7" name="Rectangle 15">
            <a:extLst>
              <a:ext uri="{FF2B5EF4-FFF2-40B4-BE49-F238E27FC236}">
                <a16:creationId xmlns:a16="http://schemas.microsoft.com/office/drawing/2014/main" id="{0404AD37-1819-4EC4-81D4-2673C7B24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6319" name="Text Box 16">
            <a:extLst>
              <a:ext uri="{FF2B5EF4-FFF2-40B4-BE49-F238E27FC236}">
                <a16:creationId xmlns:a16="http://schemas.microsoft.com/office/drawing/2014/main" id="{7EB26D56-A516-65DE-15FE-9C9EC381D8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5950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9" name="Line 17">
            <a:extLst>
              <a:ext uri="{FF2B5EF4-FFF2-40B4-BE49-F238E27FC236}">
                <a16:creationId xmlns:a16="http://schemas.microsoft.com/office/drawing/2014/main" id="{5602E723-756C-BF3D-DEC8-22034D597E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7807204C-A6D6-DA7D-E38F-1AA06C0D93B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8452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Micah</a:t>
            </a:r>
          </a:p>
        </p:txBody>
      </p:sp>
      <p:sp>
        <p:nvSpPr>
          <p:cNvPr id="226322" name="Text Box 19">
            <a:extLst>
              <a:ext uri="{FF2B5EF4-FFF2-40B4-BE49-F238E27FC236}">
                <a16:creationId xmlns:a16="http://schemas.microsoft.com/office/drawing/2014/main" id="{82131415-C2F1-5129-CF41-9BBA8751C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192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28372" name="Text Box 20">
            <a:extLst>
              <a:ext uri="{FF2B5EF4-FFF2-40B4-BE49-F238E27FC236}">
                <a16:creationId xmlns:a16="http://schemas.microsoft.com/office/drawing/2014/main" id="{2089F04C-3077-6883-CB04-BDC8A4C4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124744"/>
            <a:ext cx="701040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 1:5  For the transgression of Jacob is all this, and for the sins of the house of Israel. What is the transgression of Jacob? is it not Samaria? </a:t>
            </a:r>
            <a:r>
              <a:rPr lang="en-US" alt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and what are the high places of Judah? are they not Jerusalem?                                          </a:t>
            </a:r>
          </a:p>
        </p:txBody>
      </p:sp>
      <p:sp>
        <p:nvSpPr>
          <p:cNvPr id="226336" name="Rectangle 33">
            <a:extLst>
              <a:ext uri="{FF2B5EF4-FFF2-40B4-BE49-F238E27FC236}">
                <a16:creationId xmlns:a16="http://schemas.microsoft.com/office/drawing/2014/main" id="{6B903C1D-F46F-D164-C311-AF153F8D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7800"/>
            <a:ext cx="301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3098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D90B1-A9E8-166C-7CF0-EE8592471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8919F985-6A2E-15FC-7435-2C8302E7C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B64A8281-DEDA-094D-89BD-F6EFE0719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6307" name="Picture 4" descr="Before the Exile">
            <a:extLst>
              <a:ext uri="{FF2B5EF4-FFF2-40B4-BE49-F238E27FC236}">
                <a16:creationId xmlns:a16="http://schemas.microsoft.com/office/drawing/2014/main" id="{EA26B0C2-43BD-FA42-A7B6-FECACA4F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5" descr="The Exile Period">
            <a:extLst>
              <a:ext uri="{FF2B5EF4-FFF2-40B4-BE49-F238E27FC236}">
                <a16:creationId xmlns:a16="http://schemas.microsoft.com/office/drawing/2014/main" id="{D2CA937F-5478-4182-39CD-87687D8D3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6" descr="After the Exile">
            <a:extLst>
              <a:ext uri="{FF2B5EF4-FFF2-40B4-BE49-F238E27FC236}">
                <a16:creationId xmlns:a16="http://schemas.microsoft.com/office/drawing/2014/main" id="{85F66680-9BBE-F436-0830-0B6EC186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7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17FE428A-6B7F-1AAC-6234-7D77E23636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8360" name="Line 8">
            <a:extLst>
              <a:ext uri="{FF2B5EF4-FFF2-40B4-BE49-F238E27FC236}">
                <a16:creationId xmlns:a16="http://schemas.microsoft.com/office/drawing/2014/main" id="{6592B904-3F34-D600-D713-F901AEB9C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24055F72-3E66-65FB-B3F2-1544CAE28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 </a:t>
            </a:r>
            <a:r>
              <a:rPr lang="en-US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2" name="Rectangle 10">
            <a:extLst>
              <a:ext uri="{FF2B5EF4-FFF2-40B4-BE49-F238E27FC236}">
                <a16:creationId xmlns:a16="http://schemas.microsoft.com/office/drawing/2014/main" id="{D8EDB1F9-ECE6-0102-D0AB-ED1C74A5C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766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95963205-4800-FF3F-EF66-F158527DB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6600"/>
            <a:ext cx="27432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CBC7814F-0F46-9D31-DB59-66F68AD40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EXILE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DB3A8D24-6F73-EDF1-1943-3A5823F8F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36925"/>
            <a:ext cx="2743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BEFORE THE EXILE</a:t>
            </a:r>
          </a:p>
        </p:txBody>
      </p:sp>
      <p:sp>
        <p:nvSpPr>
          <p:cNvPr id="226317" name="Text Box 14">
            <a:extLst>
              <a:ext uri="{FF2B5EF4-FFF2-40B4-BE49-F238E27FC236}">
                <a16:creationId xmlns:a16="http://schemas.microsoft.com/office/drawing/2014/main" id="{568E0231-4BA5-1C83-09C6-AAA78C0736A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8236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7" name="Rectangle 15">
            <a:extLst>
              <a:ext uri="{FF2B5EF4-FFF2-40B4-BE49-F238E27FC236}">
                <a16:creationId xmlns:a16="http://schemas.microsoft.com/office/drawing/2014/main" id="{11074D91-A930-CC4B-B60C-D7C0D5C7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6319" name="Text Box 16">
            <a:extLst>
              <a:ext uri="{FF2B5EF4-FFF2-40B4-BE49-F238E27FC236}">
                <a16:creationId xmlns:a16="http://schemas.microsoft.com/office/drawing/2014/main" id="{9B16AEC3-4F79-61A9-8DA0-B25DD68C4E4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5950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9" name="Line 17">
            <a:extLst>
              <a:ext uri="{FF2B5EF4-FFF2-40B4-BE49-F238E27FC236}">
                <a16:creationId xmlns:a16="http://schemas.microsoft.com/office/drawing/2014/main" id="{5E985C22-949A-4ECF-7C85-746FDF391E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D4BDD527-C2A8-CB76-7309-6834901AA75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8452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Micah</a:t>
            </a:r>
          </a:p>
        </p:txBody>
      </p:sp>
      <p:sp>
        <p:nvSpPr>
          <p:cNvPr id="226322" name="Text Box 19">
            <a:extLst>
              <a:ext uri="{FF2B5EF4-FFF2-40B4-BE49-F238E27FC236}">
                <a16:creationId xmlns:a16="http://schemas.microsoft.com/office/drawing/2014/main" id="{9A533170-A68D-AA90-5114-81938FF57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192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28373" name="Line 21">
            <a:extLst>
              <a:ext uri="{FF2B5EF4-FFF2-40B4-BE49-F238E27FC236}">
                <a16:creationId xmlns:a16="http://schemas.microsoft.com/office/drawing/2014/main" id="{327D6F41-BFAA-27D9-9069-BE7951C77C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4" name="Text Box 22">
            <a:extLst>
              <a:ext uri="{FF2B5EF4-FFF2-40B4-BE49-F238E27FC236}">
                <a16:creationId xmlns:a16="http://schemas.microsoft.com/office/drawing/2014/main" id="{DCDCAB05-13C3-4285-661B-CFBB49D157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2107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Isaiah</a:t>
            </a:r>
          </a:p>
        </p:txBody>
      </p:sp>
      <p:sp>
        <p:nvSpPr>
          <p:cNvPr id="228375" name="Text Box 23">
            <a:extLst>
              <a:ext uri="{FF2B5EF4-FFF2-40B4-BE49-F238E27FC236}">
                <a16:creationId xmlns:a16="http://schemas.microsoft.com/office/drawing/2014/main" id="{AB3A4BCA-3857-A942-7802-4217341C1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24744"/>
            <a:ext cx="7620000" cy="1463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Like his contemporaries, he envisaged the social inequities of his day as symptoms of an underlying spiritual malaise which could only be cured by… the exile of the nation…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The Zondervan Pictorial Bible Atlas</a:t>
            </a:r>
          </a:p>
        </p:txBody>
      </p:sp>
      <p:sp>
        <p:nvSpPr>
          <p:cNvPr id="226336" name="Rectangle 33">
            <a:extLst>
              <a:ext uri="{FF2B5EF4-FFF2-40B4-BE49-F238E27FC236}">
                <a16:creationId xmlns:a16="http://schemas.microsoft.com/office/drawing/2014/main" id="{43B90AC0-B0AD-8D4E-E20B-87FBD304D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7800"/>
            <a:ext cx="301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1678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C9476-81A3-F474-30C2-0BBD6988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6B7AC38C-2FED-593A-C11C-A3BD6FA9F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A46CC7B3-19BE-8C70-170E-253CFBF85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6307" name="Picture 4" descr="Before the Exile">
            <a:extLst>
              <a:ext uri="{FF2B5EF4-FFF2-40B4-BE49-F238E27FC236}">
                <a16:creationId xmlns:a16="http://schemas.microsoft.com/office/drawing/2014/main" id="{F3F3128D-EDB1-3DA0-4035-9E598EBD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5" descr="The Exile Period">
            <a:extLst>
              <a:ext uri="{FF2B5EF4-FFF2-40B4-BE49-F238E27FC236}">
                <a16:creationId xmlns:a16="http://schemas.microsoft.com/office/drawing/2014/main" id="{F5D03910-1997-3D2E-824E-21592A4FB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6" descr="After the Exile">
            <a:extLst>
              <a:ext uri="{FF2B5EF4-FFF2-40B4-BE49-F238E27FC236}">
                <a16:creationId xmlns:a16="http://schemas.microsoft.com/office/drawing/2014/main" id="{26C0A468-9414-0C4A-1F75-898FBA75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7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5C8E143E-2CBD-BC4D-F2B1-D529B056E86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8360" name="Line 8">
            <a:extLst>
              <a:ext uri="{FF2B5EF4-FFF2-40B4-BE49-F238E27FC236}">
                <a16:creationId xmlns:a16="http://schemas.microsoft.com/office/drawing/2014/main" id="{B8C8FB6C-8ECA-7547-D624-221AF2811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F3711A11-E595-C59D-E7D4-16309CF8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 </a:t>
            </a:r>
            <a:r>
              <a:rPr lang="en-US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2" name="Rectangle 10">
            <a:extLst>
              <a:ext uri="{FF2B5EF4-FFF2-40B4-BE49-F238E27FC236}">
                <a16:creationId xmlns:a16="http://schemas.microsoft.com/office/drawing/2014/main" id="{57E40679-00E4-B035-B4DF-E216FB1A2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766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BD449CA7-B388-21CB-446B-65EC3992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6600"/>
            <a:ext cx="27432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E39BB750-336A-C70E-F069-365E2DD2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EXILE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F43E0D4E-2EC3-371F-3272-017650D5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36925"/>
            <a:ext cx="2743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BEFORE THE EXILE</a:t>
            </a:r>
          </a:p>
        </p:txBody>
      </p:sp>
      <p:sp>
        <p:nvSpPr>
          <p:cNvPr id="226317" name="Text Box 14">
            <a:extLst>
              <a:ext uri="{FF2B5EF4-FFF2-40B4-BE49-F238E27FC236}">
                <a16:creationId xmlns:a16="http://schemas.microsoft.com/office/drawing/2014/main" id="{BA8FC6C5-FE90-27CE-4A89-59CA5099D8D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8236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7" name="Rectangle 15">
            <a:extLst>
              <a:ext uri="{FF2B5EF4-FFF2-40B4-BE49-F238E27FC236}">
                <a16:creationId xmlns:a16="http://schemas.microsoft.com/office/drawing/2014/main" id="{180D0098-C723-06A3-B53B-C436DB403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6319" name="Text Box 16">
            <a:extLst>
              <a:ext uri="{FF2B5EF4-FFF2-40B4-BE49-F238E27FC236}">
                <a16:creationId xmlns:a16="http://schemas.microsoft.com/office/drawing/2014/main" id="{9F0A0BAC-A871-3C51-4230-20D20722804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5950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9" name="Line 17">
            <a:extLst>
              <a:ext uri="{FF2B5EF4-FFF2-40B4-BE49-F238E27FC236}">
                <a16:creationId xmlns:a16="http://schemas.microsoft.com/office/drawing/2014/main" id="{A7EED9C3-5950-1BA6-9DD4-882F347C80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155F9E9C-B4B8-140C-6CDF-9E6247094F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8452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Micah</a:t>
            </a:r>
          </a:p>
        </p:txBody>
      </p:sp>
      <p:sp>
        <p:nvSpPr>
          <p:cNvPr id="226322" name="Text Box 19">
            <a:extLst>
              <a:ext uri="{FF2B5EF4-FFF2-40B4-BE49-F238E27FC236}">
                <a16:creationId xmlns:a16="http://schemas.microsoft.com/office/drawing/2014/main" id="{F40447C2-7F48-7FD1-BD56-B85D159B5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192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28373" name="Line 21">
            <a:extLst>
              <a:ext uri="{FF2B5EF4-FFF2-40B4-BE49-F238E27FC236}">
                <a16:creationId xmlns:a16="http://schemas.microsoft.com/office/drawing/2014/main" id="{07CACE42-48FC-FB2E-DAA4-46FA58C12B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4" name="Text Box 22">
            <a:extLst>
              <a:ext uri="{FF2B5EF4-FFF2-40B4-BE49-F238E27FC236}">
                <a16:creationId xmlns:a16="http://schemas.microsoft.com/office/drawing/2014/main" id="{743486A8-BE3B-4482-05CF-AE03D32A374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2107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Isaiah</a:t>
            </a:r>
          </a:p>
        </p:txBody>
      </p:sp>
      <p:sp>
        <p:nvSpPr>
          <p:cNvPr id="228376" name="Line 24">
            <a:extLst>
              <a:ext uri="{FF2B5EF4-FFF2-40B4-BE49-F238E27FC236}">
                <a16:creationId xmlns:a16="http://schemas.microsoft.com/office/drawing/2014/main" id="{8CDD9379-9384-7970-F84E-C6622E1C03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7" name="Text Box 25">
            <a:extLst>
              <a:ext uri="{FF2B5EF4-FFF2-40B4-BE49-F238E27FC236}">
                <a16:creationId xmlns:a16="http://schemas.microsoft.com/office/drawing/2014/main" id="{4D20922B-54EB-9B52-9C40-A7C4FECE4FF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10087" y="4706938"/>
            <a:ext cx="12223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Zephaniah</a:t>
            </a:r>
          </a:p>
        </p:txBody>
      </p:sp>
      <p:sp>
        <p:nvSpPr>
          <p:cNvPr id="228380" name="Text Box 28">
            <a:extLst>
              <a:ext uri="{FF2B5EF4-FFF2-40B4-BE49-F238E27FC236}">
                <a16:creationId xmlns:a16="http://schemas.microsoft.com/office/drawing/2014/main" id="{EF0BBAFE-42A0-A563-D4BC-057EB25C2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908720"/>
            <a:ext cx="7772400" cy="3013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i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西 番 雅 书</a:t>
            </a:r>
            <a:r>
              <a:rPr lang="en-US" altLang="ja-JP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 1:4-6</a:t>
            </a:r>
            <a:r>
              <a:rPr lang="zh-CN" altLang="en-US" i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我 必 伸 手 攻 击 犹 大 和 耶 路 撒 冷 的 一 切 居 民 。 也 必 从 这 地 方 剪 除 所 剩 下 的 巴 力 ， 并 基 玛 林 的 名 和 祭 司 ，与 那 些 在 房 顶 上 敬 拜 天 上 万 象 的 ， 并 那 些 敬 拜 耶 和 华 指 着 他 起 誓 ， 又 指 着 玛 勒 堪 起 誓 的 ，与 那 些 转 去 不 跟 从 耶 和 华 的 ， 和 不 寻 求 耶 和 华 ， 也 不 访 问 他 的 。</a:t>
            </a:r>
            <a:r>
              <a:rPr lang="zh-CN" altLang="en-US" b="0" dirty="0">
                <a:ea typeface="SimSun" pitchFamily="2" charset="-122"/>
              </a:rPr>
              <a:t>   </a:t>
            </a:r>
            <a:endParaRPr lang="en-US" altLang="en-US" b="0" dirty="0"/>
          </a:p>
        </p:txBody>
      </p:sp>
      <p:sp>
        <p:nvSpPr>
          <p:cNvPr id="226336" name="Rectangle 33">
            <a:extLst>
              <a:ext uri="{FF2B5EF4-FFF2-40B4-BE49-F238E27FC236}">
                <a16:creationId xmlns:a16="http://schemas.microsoft.com/office/drawing/2014/main" id="{5FABAFF6-D3E5-1B54-00EA-48CC76E8C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7800"/>
            <a:ext cx="301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410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5A1E6-07FE-DA26-77E1-6ECBC5033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54BADD6B-6D5E-AA21-5B05-8292A5F14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72F908F5-4844-A01A-9E83-330FDBC6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6307" name="Picture 4" descr="Before the Exile">
            <a:extLst>
              <a:ext uri="{FF2B5EF4-FFF2-40B4-BE49-F238E27FC236}">
                <a16:creationId xmlns:a16="http://schemas.microsoft.com/office/drawing/2014/main" id="{49CC535D-0AF0-778C-C3DB-7174EE4B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5" descr="The Exile Period">
            <a:extLst>
              <a:ext uri="{FF2B5EF4-FFF2-40B4-BE49-F238E27FC236}">
                <a16:creationId xmlns:a16="http://schemas.microsoft.com/office/drawing/2014/main" id="{C933E444-6EE3-C659-C1F6-C0E7313A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6" descr="After the Exile">
            <a:extLst>
              <a:ext uri="{FF2B5EF4-FFF2-40B4-BE49-F238E27FC236}">
                <a16:creationId xmlns:a16="http://schemas.microsoft.com/office/drawing/2014/main" id="{E18FC665-6A08-4231-0BB8-2876D738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7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792E8099-3568-C5A2-28B9-D6F96D9851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8360" name="Line 8">
            <a:extLst>
              <a:ext uri="{FF2B5EF4-FFF2-40B4-BE49-F238E27FC236}">
                <a16:creationId xmlns:a16="http://schemas.microsoft.com/office/drawing/2014/main" id="{B51F3751-5C73-9161-7996-E78344345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0FB49DE2-82E0-0E26-88CA-B8137E1B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 </a:t>
            </a:r>
            <a:r>
              <a:rPr lang="en-US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2" name="Rectangle 10">
            <a:extLst>
              <a:ext uri="{FF2B5EF4-FFF2-40B4-BE49-F238E27FC236}">
                <a16:creationId xmlns:a16="http://schemas.microsoft.com/office/drawing/2014/main" id="{F55DE842-57C5-DFFC-376E-34CA8E267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766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2D40869D-F4B1-4B56-4082-281692E2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6600"/>
            <a:ext cx="27432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52456000-F091-7F9A-426F-7412DC22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EXILE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B566284C-2324-E197-B589-28F7062BE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36925"/>
            <a:ext cx="2743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BEFORE THE EXILE</a:t>
            </a:r>
          </a:p>
        </p:txBody>
      </p:sp>
      <p:sp>
        <p:nvSpPr>
          <p:cNvPr id="226317" name="Text Box 14">
            <a:extLst>
              <a:ext uri="{FF2B5EF4-FFF2-40B4-BE49-F238E27FC236}">
                <a16:creationId xmlns:a16="http://schemas.microsoft.com/office/drawing/2014/main" id="{5C538CAB-4BD7-D24C-CB17-B1FE1BA0C8E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8236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7" name="Rectangle 15">
            <a:extLst>
              <a:ext uri="{FF2B5EF4-FFF2-40B4-BE49-F238E27FC236}">
                <a16:creationId xmlns:a16="http://schemas.microsoft.com/office/drawing/2014/main" id="{E898611E-FD3D-B43B-FAC4-4C6106801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6319" name="Text Box 16">
            <a:extLst>
              <a:ext uri="{FF2B5EF4-FFF2-40B4-BE49-F238E27FC236}">
                <a16:creationId xmlns:a16="http://schemas.microsoft.com/office/drawing/2014/main" id="{57B05189-7F64-F74B-C433-045B2C8A810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5950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9" name="Line 17">
            <a:extLst>
              <a:ext uri="{FF2B5EF4-FFF2-40B4-BE49-F238E27FC236}">
                <a16:creationId xmlns:a16="http://schemas.microsoft.com/office/drawing/2014/main" id="{689F4036-F3C3-3FAB-0425-3F55666B6F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267541C5-755C-A146-A7E2-1A8DEA172E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8452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Micah</a:t>
            </a:r>
          </a:p>
        </p:txBody>
      </p:sp>
      <p:sp>
        <p:nvSpPr>
          <p:cNvPr id="226322" name="Text Box 19">
            <a:extLst>
              <a:ext uri="{FF2B5EF4-FFF2-40B4-BE49-F238E27FC236}">
                <a16:creationId xmlns:a16="http://schemas.microsoft.com/office/drawing/2014/main" id="{27B2C5F7-0D06-45F6-3C17-6ABDD7D7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192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28373" name="Line 21">
            <a:extLst>
              <a:ext uri="{FF2B5EF4-FFF2-40B4-BE49-F238E27FC236}">
                <a16:creationId xmlns:a16="http://schemas.microsoft.com/office/drawing/2014/main" id="{FF9D883D-9F36-4331-0A4F-D1FE60C4AA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4" name="Text Box 22">
            <a:extLst>
              <a:ext uri="{FF2B5EF4-FFF2-40B4-BE49-F238E27FC236}">
                <a16:creationId xmlns:a16="http://schemas.microsoft.com/office/drawing/2014/main" id="{90C67F45-AC00-7C4B-0BA3-35767BF16E1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2107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Isaiah</a:t>
            </a:r>
          </a:p>
        </p:txBody>
      </p:sp>
      <p:sp>
        <p:nvSpPr>
          <p:cNvPr id="228376" name="Line 24">
            <a:extLst>
              <a:ext uri="{FF2B5EF4-FFF2-40B4-BE49-F238E27FC236}">
                <a16:creationId xmlns:a16="http://schemas.microsoft.com/office/drawing/2014/main" id="{BDF398A8-B987-403E-7F55-1C848CA3B9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7" name="Text Box 25">
            <a:extLst>
              <a:ext uri="{FF2B5EF4-FFF2-40B4-BE49-F238E27FC236}">
                <a16:creationId xmlns:a16="http://schemas.microsoft.com/office/drawing/2014/main" id="{EDF5FD89-7B71-4470-0922-B9BF4FC2136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10087" y="4706938"/>
            <a:ext cx="12223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Zephaniah</a:t>
            </a:r>
          </a:p>
        </p:txBody>
      </p:sp>
      <p:sp>
        <p:nvSpPr>
          <p:cNvPr id="228378" name="Line 26">
            <a:extLst>
              <a:ext uri="{FF2B5EF4-FFF2-40B4-BE49-F238E27FC236}">
                <a16:creationId xmlns:a16="http://schemas.microsoft.com/office/drawing/2014/main" id="{801A975D-0F33-62BB-2268-F77BE5F4E4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37338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82" name="Text Box 30">
            <a:extLst>
              <a:ext uri="{FF2B5EF4-FFF2-40B4-BE49-F238E27FC236}">
                <a16:creationId xmlns:a16="http://schemas.microsoft.com/office/drawing/2014/main" id="{F6990ACA-0402-4BAB-DF3F-50BB2881FC1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853781" y="5128419"/>
            <a:ext cx="129698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Jeremiah</a:t>
            </a:r>
          </a:p>
        </p:txBody>
      </p:sp>
      <p:sp>
        <p:nvSpPr>
          <p:cNvPr id="228383" name="Text Box 31">
            <a:extLst>
              <a:ext uri="{FF2B5EF4-FFF2-40B4-BE49-F238E27FC236}">
                <a16:creationId xmlns:a16="http://schemas.microsoft.com/office/drawing/2014/main" id="{07C38F92-C4C3-2021-E489-20C540241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268760"/>
            <a:ext cx="7467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 dirty="0">
                <a:latin typeface="Arial" pitchFamily="34" charset="0"/>
                <a:ea typeface="SimSun" pitchFamily="2" charset="-122"/>
              </a:rPr>
              <a:t>Jer 2:8  The priests said not, Where is Jehovah? and they that handle the law knew me not: the rulers also transgressed against me, and the prophets prophesied by Baal, and walked after things that do not profit.</a:t>
            </a:r>
            <a:r>
              <a:rPr lang="en-US" altLang="en-US" sz="1800" b="0" dirty="0">
                <a:latin typeface="Arial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226336" name="Rectangle 33">
            <a:extLst>
              <a:ext uri="{FF2B5EF4-FFF2-40B4-BE49-F238E27FC236}">
                <a16:creationId xmlns:a16="http://schemas.microsoft.com/office/drawing/2014/main" id="{8F85596E-118C-2C56-82C8-4613F1E9F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7800"/>
            <a:ext cx="301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132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0370-8779-92F9-EFCF-10240D9D5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F1B25853-68E1-94E6-BEE5-F41D7FEC2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E5199060-6451-0102-AA11-64728DDF6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6307" name="Picture 4" descr="Before the Exile">
            <a:extLst>
              <a:ext uri="{FF2B5EF4-FFF2-40B4-BE49-F238E27FC236}">
                <a16:creationId xmlns:a16="http://schemas.microsoft.com/office/drawing/2014/main" id="{4ED34B3D-BBB4-A57F-128F-27BBCF88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5" descr="The Exile Period">
            <a:extLst>
              <a:ext uri="{FF2B5EF4-FFF2-40B4-BE49-F238E27FC236}">
                <a16:creationId xmlns:a16="http://schemas.microsoft.com/office/drawing/2014/main" id="{620352E4-E75E-BAE9-7607-EE102AA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6" descr="After the Exile">
            <a:extLst>
              <a:ext uri="{FF2B5EF4-FFF2-40B4-BE49-F238E27FC236}">
                <a16:creationId xmlns:a16="http://schemas.microsoft.com/office/drawing/2014/main" id="{F5EF51D0-5AF4-29A6-D543-703E8C1D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7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586ADE53-128E-C0A5-D5EF-A1FD95693B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8360" name="Line 8">
            <a:extLst>
              <a:ext uri="{FF2B5EF4-FFF2-40B4-BE49-F238E27FC236}">
                <a16:creationId xmlns:a16="http://schemas.microsoft.com/office/drawing/2014/main" id="{9987DDF5-59EB-DA8B-2645-4A48DB566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3CB7455B-A88C-AF1C-E857-4DC4EA06F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 </a:t>
            </a:r>
            <a:r>
              <a:rPr lang="en-US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2" name="Rectangle 10">
            <a:extLst>
              <a:ext uri="{FF2B5EF4-FFF2-40B4-BE49-F238E27FC236}">
                <a16:creationId xmlns:a16="http://schemas.microsoft.com/office/drawing/2014/main" id="{98E2F5EA-6384-E2D8-4210-F47985F9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766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0B598664-C89B-8897-D0F0-D768BC520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6600"/>
            <a:ext cx="27432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4B0FB8CB-4C29-6341-ADC2-1890725CB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EXILE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A3E53342-A6AB-9A6A-5D76-A07E205C1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36925"/>
            <a:ext cx="2743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BEFORE THE EXILE</a:t>
            </a:r>
          </a:p>
        </p:txBody>
      </p:sp>
      <p:sp>
        <p:nvSpPr>
          <p:cNvPr id="226317" name="Text Box 14">
            <a:extLst>
              <a:ext uri="{FF2B5EF4-FFF2-40B4-BE49-F238E27FC236}">
                <a16:creationId xmlns:a16="http://schemas.microsoft.com/office/drawing/2014/main" id="{3BB36814-849E-9870-5373-169F3E0C9C4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8236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7" name="Rectangle 15">
            <a:extLst>
              <a:ext uri="{FF2B5EF4-FFF2-40B4-BE49-F238E27FC236}">
                <a16:creationId xmlns:a16="http://schemas.microsoft.com/office/drawing/2014/main" id="{F1DD5EB3-53F0-FC9C-BAD3-A7250DBD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6319" name="Text Box 16">
            <a:extLst>
              <a:ext uri="{FF2B5EF4-FFF2-40B4-BE49-F238E27FC236}">
                <a16:creationId xmlns:a16="http://schemas.microsoft.com/office/drawing/2014/main" id="{23455F76-51E1-096C-1E76-60E275C670A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5582" y="45950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9" name="Line 17">
            <a:extLst>
              <a:ext uri="{FF2B5EF4-FFF2-40B4-BE49-F238E27FC236}">
                <a16:creationId xmlns:a16="http://schemas.microsoft.com/office/drawing/2014/main" id="{CCDB72B7-E4DB-FF06-CDBC-59DDEB7E68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A447BF09-D641-8716-5C27-081588AE4C2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8452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Micah</a:t>
            </a:r>
          </a:p>
        </p:txBody>
      </p:sp>
      <p:sp>
        <p:nvSpPr>
          <p:cNvPr id="226322" name="Text Box 19">
            <a:extLst>
              <a:ext uri="{FF2B5EF4-FFF2-40B4-BE49-F238E27FC236}">
                <a16:creationId xmlns:a16="http://schemas.microsoft.com/office/drawing/2014/main" id="{67D4D250-ED81-FC1D-0AE2-6A9F83CE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192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28373" name="Line 21">
            <a:extLst>
              <a:ext uri="{FF2B5EF4-FFF2-40B4-BE49-F238E27FC236}">
                <a16:creationId xmlns:a16="http://schemas.microsoft.com/office/drawing/2014/main" id="{DAF8C1EB-71A1-1B4D-B65C-329353581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4" name="Text Box 22">
            <a:extLst>
              <a:ext uri="{FF2B5EF4-FFF2-40B4-BE49-F238E27FC236}">
                <a16:creationId xmlns:a16="http://schemas.microsoft.com/office/drawing/2014/main" id="{76DE84DE-2B4B-A3B1-C2A1-7B139307C99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2107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Isaiah</a:t>
            </a:r>
          </a:p>
        </p:txBody>
      </p:sp>
      <p:sp>
        <p:nvSpPr>
          <p:cNvPr id="228376" name="Line 24">
            <a:extLst>
              <a:ext uri="{FF2B5EF4-FFF2-40B4-BE49-F238E27FC236}">
                <a16:creationId xmlns:a16="http://schemas.microsoft.com/office/drawing/2014/main" id="{992ADEDC-EE6E-C6B6-B7A3-6F979C1CE0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7" name="Text Box 25">
            <a:extLst>
              <a:ext uri="{FF2B5EF4-FFF2-40B4-BE49-F238E27FC236}">
                <a16:creationId xmlns:a16="http://schemas.microsoft.com/office/drawing/2014/main" id="{206ED9B1-5CB6-D082-F907-1FBBC21852F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10087" y="4706938"/>
            <a:ext cx="12223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Zephaniah</a:t>
            </a:r>
          </a:p>
        </p:txBody>
      </p:sp>
      <p:sp>
        <p:nvSpPr>
          <p:cNvPr id="228378" name="Line 26">
            <a:extLst>
              <a:ext uri="{FF2B5EF4-FFF2-40B4-BE49-F238E27FC236}">
                <a16:creationId xmlns:a16="http://schemas.microsoft.com/office/drawing/2014/main" id="{D529F6F8-CC87-A0AF-34FD-A4B3B1ADC0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37338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9" name="Text Box 27">
            <a:extLst>
              <a:ext uri="{FF2B5EF4-FFF2-40B4-BE49-F238E27FC236}">
                <a16:creationId xmlns:a16="http://schemas.microsoft.com/office/drawing/2014/main" id="{731535D6-368E-CBE9-E803-CC6AAEE2E88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73675" y="4632325"/>
            <a:ext cx="9144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Ezekiel</a:t>
            </a:r>
          </a:p>
        </p:txBody>
      </p:sp>
      <p:sp>
        <p:nvSpPr>
          <p:cNvPr id="228381" name="Line 29">
            <a:extLst>
              <a:ext uri="{FF2B5EF4-FFF2-40B4-BE49-F238E27FC236}">
                <a16:creationId xmlns:a16="http://schemas.microsoft.com/office/drawing/2014/main" id="{1518A3C7-1291-4635-25F4-14C5285B4F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37338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82" name="Text Box 30">
            <a:extLst>
              <a:ext uri="{FF2B5EF4-FFF2-40B4-BE49-F238E27FC236}">
                <a16:creationId xmlns:a16="http://schemas.microsoft.com/office/drawing/2014/main" id="{C2BABC01-9596-30AC-E57E-FD5B99A279D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853781" y="5128419"/>
            <a:ext cx="129698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Jeremiah</a:t>
            </a:r>
          </a:p>
        </p:txBody>
      </p:sp>
      <p:sp>
        <p:nvSpPr>
          <p:cNvPr id="228384" name="Text Box 32">
            <a:extLst>
              <a:ext uri="{FF2B5EF4-FFF2-40B4-BE49-F238E27FC236}">
                <a16:creationId xmlns:a16="http://schemas.microsoft.com/office/drawing/2014/main" id="{FDAD480F-4471-6F6B-FFA1-85B7D4D1C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68760"/>
            <a:ext cx="7772400" cy="1917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以 西 结 书 </a:t>
            </a:r>
            <a:r>
              <a:rPr lang="en-US" alt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8:17</a:t>
            </a:r>
            <a:r>
              <a:rPr lang="zh-CN" alt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：</a:t>
            </a:r>
            <a:r>
              <a:rPr lang="zh-CN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他 对 我 说 ， 人 子 阿 ， 你 看 见 了 吗 ？ 犹 大 家 在 此 行 这 可 憎 的 事 还 算 为 小 吗 ？ 他 们 在 这 地 遍 行 强 暴 ， 再 三 惹 我 发 怒 ， 他 们 手 拿 枝 条 举 向 鼻 前 。“</a:t>
            </a:r>
            <a:r>
              <a:rPr lang="zh-CN" altLang="en-US" b="0" dirty="0"/>
              <a:t> </a:t>
            </a:r>
            <a:endParaRPr lang="en-US" altLang="en-US" b="0" dirty="0"/>
          </a:p>
        </p:txBody>
      </p:sp>
      <p:sp>
        <p:nvSpPr>
          <p:cNvPr id="226336" name="Rectangle 33">
            <a:extLst>
              <a:ext uri="{FF2B5EF4-FFF2-40B4-BE49-F238E27FC236}">
                <a16:creationId xmlns:a16="http://schemas.microsoft.com/office/drawing/2014/main" id="{850AEC03-80BE-79A9-6133-59D42ADC7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7800"/>
            <a:ext cx="301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263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2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1534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8356" name="Picture 5" descr="Before the Exi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7" name="Picture 6" descr="The Exile Perio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8" name="Picture 7" descr="After the Exil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Home">
            <a:hlinkClick r:id="rId7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</a:t>
            </a: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3733800"/>
            <a:ext cx="8382000" cy="2133600"/>
          </a:xfrm>
          <a:prstGeom prst="rect">
            <a:avLst/>
          </a:prstGeom>
          <a:gradFill rotWithShape="0">
            <a:gsLst>
              <a:gs pos="0">
                <a:schemeClr val="tx2">
                  <a:alpha val="52000"/>
                </a:schemeClr>
              </a:gs>
              <a:gs pos="100000">
                <a:schemeClr val="tx2">
                  <a:gamma/>
                  <a:shade val="44706"/>
                  <a:invGamma/>
                  <a:alpha val="5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04800" y="3706813"/>
            <a:ext cx="8382000" cy="17351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以</a:t>
            </a:r>
            <a:r>
              <a:rPr lang="en-US" altLang="ja-JP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斯</a:t>
            </a:r>
            <a:r>
              <a:rPr lang="en-US" altLang="ja-JP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拉</a:t>
            </a:r>
            <a:r>
              <a:rPr lang="en-US" altLang="ja-JP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記</a:t>
            </a:r>
            <a:r>
              <a:rPr lang="en-US" altLang="ja-JP" b="0"/>
              <a:t> 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5:12  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只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因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我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們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列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祖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惹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天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上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神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發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怒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神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把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他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們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交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在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迦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勒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底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人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比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倫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王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尼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布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甲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尼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撒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手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中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他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就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拆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毀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這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殿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又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將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百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姓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擄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到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比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倫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lang="en-US" altLang="en-US" b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8364" name="Rectangle 14"/>
          <p:cNvSpPr>
            <a:spLocks noChangeArrowheads="1"/>
          </p:cNvSpPr>
          <p:nvPr/>
        </p:nvSpPr>
        <p:spPr bwMode="auto">
          <a:xfrm>
            <a:off x="55626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animBg="1"/>
      <p:bldP spid="1844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4"/>
          <p:cNvSpPr>
            <a:spLocks/>
          </p:cNvSpPr>
          <p:nvPr/>
        </p:nvSpPr>
        <p:spPr bwMode="auto">
          <a:xfrm>
            <a:off x="0" y="2438400"/>
            <a:ext cx="2295525" cy="31289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57" name="Freeform 5"/>
          <p:cNvSpPr>
            <a:spLocks/>
          </p:cNvSpPr>
          <p:nvPr/>
        </p:nvSpPr>
        <p:spPr bwMode="auto">
          <a:xfrm>
            <a:off x="2211388" y="3198813"/>
            <a:ext cx="808037" cy="769937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58" name="Freeform 6"/>
          <p:cNvSpPr>
            <a:spLocks/>
          </p:cNvSpPr>
          <p:nvPr/>
        </p:nvSpPr>
        <p:spPr bwMode="auto">
          <a:xfrm>
            <a:off x="2044700" y="4552950"/>
            <a:ext cx="673100" cy="73025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152400" y="31242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地中海</a:t>
            </a:r>
            <a:r>
              <a:rPr lang="en-US" altLang="ja-JP" sz="2800" b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 </a:t>
            </a:r>
            <a:endParaRPr lang="en-US" altLang="en-US" sz="2800" b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2438400" y="33528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亚兰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0" y="57912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4" charset="0"/>
              </a:rPr>
              <a:t>埃及</a:t>
            </a: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496" name="Freeform 11"/>
          <p:cNvSpPr>
            <a:spLocks/>
          </p:cNvSpPr>
          <p:nvPr/>
        </p:nvSpPr>
        <p:spPr bwMode="auto">
          <a:xfrm>
            <a:off x="2438400" y="5969000"/>
            <a:ext cx="381000" cy="1193800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497" name="Freeform 12"/>
          <p:cNvSpPr>
            <a:spLocks/>
          </p:cNvSpPr>
          <p:nvPr/>
        </p:nvSpPr>
        <p:spPr bwMode="auto">
          <a:xfrm rot="-1060246">
            <a:off x="1524000" y="6096000"/>
            <a:ext cx="228600" cy="1066800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230409" name="Group 14"/>
          <p:cNvGrpSpPr>
            <a:grpSpLocks/>
          </p:cNvGrpSpPr>
          <p:nvPr/>
        </p:nvGrpSpPr>
        <p:grpSpPr bwMode="auto">
          <a:xfrm>
            <a:off x="3330575" y="1193800"/>
            <a:ext cx="5203825" cy="4292600"/>
            <a:chOff x="2002" y="992"/>
            <a:chExt cx="3278" cy="2704"/>
          </a:xfrm>
        </p:grpSpPr>
        <p:sp>
          <p:nvSpPr>
            <p:cNvPr id="63520" name="Freeform 15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3278 w 1556"/>
                <a:gd name="T1" fmla="*/ 6504 h 2012"/>
                <a:gd name="T2" fmla="*/ 2840 w 1556"/>
                <a:gd name="T3" fmla="*/ 6168 h 2012"/>
                <a:gd name="T4" fmla="*/ 2651 w 1556"/>
                <a:gd name="T5" fmla="*/ 5976 h 2012"/>
                <a:gd name="T6" fmla="*/ 2622 w 1556"/>
                <a:gd name="T7" fmla="*/ 5595 h 2012"/>
                <a:gd name="T8" fmla="*/ 2529 w 1556"/>
                <a:gd name="T9" fmla="*/ 5498 h 2012"/>
                <a:gd name="T10" fmla="*/ 2341 w 1556"/>
                <a:gd name="T11" fmla="*/ 5259 h 2012"/>
                <a:gd name="T12" fmla="*/ 2247 w 1556"/>
                <a:gd name="T13" fmla="*/ 4970 h 2012"/>
                <a:gd name="T14" fmla="*/ 2060 w 1556"/>
                <a:gd name="T15" fmla="*/ 4494 h 2012"/>
                <a:gd name="T16" fmla="*/ 2030 w 1556"/>
                <a:gd name="T17" fmla="*/ 4348 h 2012"/>
                <a:gd name="T18" fmla="*/ 1840 w 1556"/>
                <a:gd name="T19" fmla="*/ 4204 h 2012"/>
                <a:gd name="T20" fmla="*/ 1529 w 1556"/>
                <a:gd name="T21" fmla="*/ 2959 h 2012"/>
                <a:gd name="T22" fmla="*/ 1433 w 1556"/>
                <a:gd name="T23" fmla="*/ 2772 h 2012"/>
                <a:gd name="T24" fmla="*/ 1374 w 1556"/>
                <a:gd name="T25" fmla="*/ 2625 h 2012"/>
                <a:gd name="T26" fmla="*/ 1185 w 1556"/>
                <a:gd name="T27" fmla="*/ 2433 h 2012"/>
                <a:gd name="T28" fmla="*/ 844 w 1556"/>
                <a:gd name="T29" fmla="*/ 2050 h 2012"/>
                <a:gd name="T30" fmla="*/ 687 w 1556"/>
                <a:gd name="T31" fmla="*/ 1764 h 2012"/>
                <a:gd name="T32" fmla="*/ 563 w 1556"/>
                <a:gd name="T33" fmla="*/ 1283 h 2012"/>
                <a:gd name="T34" fmla="*/ 436 w 1556"/>
                <a:gd name="T35" fmla="*/ 999 h 2012"/>
                <a:gd name="T36" fmla="*/ 280 w 1556"/>
                <a:gd name="T37" fmla="*/ 473 h 2012"/>
                <a:gd name="T38" fmla="*/ 0 w 1556"/>
                <a:gd name="T39" fmla="*/ 135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21" name="Freeform 16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330769" name="Freeform 17"/>
          <p:cNvSpPr>
            <a:spLocks/>
          </p:cNvSpPr>
          <p:nvPr/>
        </p:nvSpPr>
        <p:spPr bwMode="auto">
          <a:xfrm>
            <a:off x="3352800" y="1138238"/>
            <a:ext cx="3759200" cy="3114675"/>
          </a:xfrm>
          <a:custGeom>
            <a:avLst/>
            <a:gdLst>
              <a:gd name="T0" fmla="*/ 2147483647 w 2368"/>
              <a:gd name="T1" fmla="*/ 2147483647 h 1962"/>
              <a:gd name="T2" fmla="*/ 2147483647 w 2368"/>
              <a:gd name="T3" fmla="*/ 2147483647 h 1962"/>
              <a:gd name="T4" fmla="*/ 2147483647 w 2368"/>
              <a:gd name="T5" fmla="*/ 2147483647 h 1962"/>
              <a:gd name="T6" fmla="*/ 2147483647 w 2368"/>
              <a:gd name="T7" fmla="*/ 2147483647 h 1962"/>
              <a:gd name="T8" fmla="*/ 2147483647 w 2368"/>
              <a:gd name="T9" fmla="*/ 2147483647 h 1962"/>
              <a:gd name="T10" fmla="*/ 2147483647 w 2368"/>
              <a:gd name="T11" fmla="*/ 2147483647 h 1962"/>
              <a:gd name="T12" fmla="*/ 2147483647 w 2368"/>
              <a:gd name="T13" fmla="*/ 2147483647 h 1962"/>
              <a:gd name="T14" fmla="*/ 2147483647 w 2368"/>
              <a:gd name="T15" fmla="*/ 2147483647 h 1962"/>
              <a:gd name="T16" fmla="*/ 2147483647 w 2368"/>
              <a:gd name="T17" fmla="*/ 2147483647 h 1962"/>
              <a:gd name="T18" fmla="*/ 2147483647 w 2368"/>
              <a:gd name="T19" fmla="*/ 2147483647 h 1962"/>
              <a:gd name="T20" fmla="*/ 2147483647 w 2368"/>
              <a:gd name="T21" fmla="*/ 2147483647 h 1962"/>
              <a:gd name="T22" fmla="*/ 2147483647 w 2368"/>
              <a:gd name="T23" fmla="*/ 2147483647 h 1962"/>
              <a:gd name="T24" fmla="*/ 2147483647 w 2368"/>
              <a:gd name="T25" fmla="*/ 2147483647 h 1962"/>
              <a:gd name="T26" fmla="*/ 2147483647 w 2368"/>
              <a:gd name="T27" fmla="*/ 2147483647 h 1962"/>
              <a:gd name="T28" fmla="*/ 2147483647 w 2368"/>
              <a:gd name="T29" fmla="*/ 2147483647 h 1962"/>
              <a:gd name="T30" fmla="*/ 2147483647 w 2368"/>
              <a:gd name="T31" fmla="*/ 2147483647 h 1962"/>
              <a:gd name="T32" fmla="*/ 2147483647 w 2368"/>
              <a:gd name="T33" fmla="*/ 2147483647 h 1962"/>
              <a:gd name="T34" fmla="*/ 2147483647 w 2368"/>
              <a:gd name="T35" fmla="*/ 2147483647 h 1962"/>
              <a:gd name="T36" fmla="*/ 2147483647 w 2368"/>
              <a:gd name="T37" fmla="*/ 2147483647 h 1962"/>
              <a:gd name="T38" fmla="*/ 2147483647 w 2368"/>
              <a:gd name="T39" fmla="*/ 2147483647 h 1962"/>
              <a:gd name="T40" fmla="*/ 2147483647 w 2368"/>
              <a:gd name="T41" fmla="*/ 2147483647 h 1962"/>
              <a:gd name="T42" fmla="*/ 2147483647 w 2368"/>
              <a:gd name="T43" fmla="*/ 2147483647 h 1962"/>
              <a:gd name="T44" fmla="*/ 2147483647 w 2368"/>
              <a:gd name="T45" fmla="*/ 2147483647 h 1962"/>
              <a:gd name="T46" fmla="*/ 2147483647 w 2368"/>
              <a:gd name="T47" fmla="*/ 2147483647 h 1962"/>
              <a:gd name="T48" fmla="*/ 2147483647 w 2368"/>
              <a:gd name="T49" fmla="*/ 2147483647 h 1962"/>
              <a:gd name="T50" fmla="*/ 2147483647 w 2368"/>
              <a:gd name="T51" fmla="*/ 2147483647 h 1962"/>
              <a:gd name="T52" fmla="*/ 2147483647 w 2368"/>
              <a:gd name="T53" fmla="*/ 2147483647 h 1962"/>
              <a:gd name="T54" fmla="*/ 2147483647 w 2368"/>
              <a:gd name="T55" fmla="*/ 2147483647 h 1962"/>
              <a:gd name="T56" fmla="*/ 2147483647 w 2368"/>
              <a:gd name="T57" fmla="*/ 2147483647 h 1962"/>
              <a:gd name="T58" fmla="*/ 2147483647 w 2368"/>
              <a:gd name="T59" fmla="*/ 2147483647 h 1962"/>
              <a:gd name="T60" fmla="*/ 2147483647 w 2368"/>
              <a:gd name="T61" fmla="*/ 2147483647 h 1962"/>
              <a:gd name="T62" fmla="*/ 2147483647 w 2368"/>
              <a:gd name="T63" fmla="*/ 2147483647 h 1962"/>
              <a:gd name="T64" fmla="*/ 2147483647 w 2368"/>
              <a:gd name="T65" fmla="*/ 2147483647 h 1962"/>
              <a:gd name="T66" fmla="*/ 2147483647 w 2368"/>
              <a:gd name="T67" fmla="*/ 2147483647 h 1962"/>
              <a:gd name="T68" fmla="*/ 2147483647 w 2368"/>
              <a:gd name="T69" fmla="*/ 2147483647 h 1962"/>
              <a:gd name="T70" fmla="*/ 2147483647 w 2368"/>
              <a:gd name="T71" fmla="*/ 2147483647 h 1962"/>
              <a:gd name="T72" fmla="*/ 2147483647 w 2368"/>
              <a:gd name="T73" fmla="*/ 2147483647 h 1962"/>
              <a:gd name="T74" fmla="*/ 0 w 2368"/>
              <a:gd name="T75" fmla="*/ 2147483647 h 1962"/>
              <a:gd name="T76" fmla="*/ 2147483647 w 2368"/>
              <a:gd name="T77" fmla="*/ 2147483647 h 1962"/>
              <a:gd name="T78" fmla="*/ 2147483647 w 2368"/>
              <a:gd name="T79" fmla="*/ 2147483647 h 1962"/>
              <a:gd name="T80" fmla="*/ 2147483647 w 2368"/>
              <a:gd name="T81" fmla="*/ 2147483647 h 1962"/>
              <a:gd name="T82" fmla="*/ 2147483647 w 2368"/>
              <a:gd name="T83" fmla="*/ 2147483647 h 1962"/>
              <a:gd name="T84" fmla="*/ 2147483647 w 2368"/>
              <a:gd name="T85" fmla="*/ 2147483647 h 1962"/>
              <a:gd name="T86" fmla="*/ 2147483647 w 2368"/>
              <a:gd name="T87" fmla="*/ 2147483647 h 1962"/>
              <a:gd name="T88" fmla="*/ 2147483647 w 2368"/>
              <a:gd name="T89" fmla="*/ 2147483647 h 1962"/>
              <a:gd name="T90" fmla="*/ 2147483647 w 2368"/>
              <a:gd name="T91" fmla="*/ 2147483647 h 1962"/>
              <a:gd name="T92" fmla="*/ 2147483647 w 2368"/>
              <a:gd name="T93" fmla="*/ 2147483647 h 1962"/>
              <a:gd name="T94" fmla="*/ 2147483647 w 2368"/>
              <a:gd name="T95" fmla="*/ 2147483647 h 1962"/>
              <a:gd name="T96" fmla="*/ 2147483647 w 2368"/>
              <a:gd name="T97" fmla="*/ 2147483647 h 1962"/>
              <a:gd name="T98" fmla="*/ 2147483647 w 2368"/>
              <a:gd name="T99" fmla="*/ 2147483647 h 1962"/>
              <a:gd name="T100" fmla="*/ 2147483647 w 2368"/>
              <a:gd name="T101" fmla="*/ 2147483647 h 1962"/>
              <a:gd name="T102" fmla="*/ 2147483647 w 2368"/>
              <a:gd name="T103" fmla="*/ 2147483647 h 1962"/>
              <a:gd name="T104" fmla="*/ 2147483647 w 2368"/>
              <a:gd name="T105" fmla="*/ 2147483647 h 1962"/>
              <a:gd name="T106" fmla="*/ 2147483647 w 2368"/>
              <a:gd name="T107" fmla="*/ 2147483647 h 1962"/>
              <a:gd name="T108" fmla="*/ 2147483647 w 2368"/>
              <a:gd name="T109" fmla="*/ 2147483647 h 1962"/>
              <a:gd name="T110" fmla="*/ 2147483647 w 2368"/>
              <a:gd name="T111" fmla="*/ 2147483647 h 1962"/>
              <a:gd name="T112" fmla="*/ 2147483647 w 2368"/>
              <a:gd name="T113" fmla="*/ 2147483647 h 1962"/>
              <a:gd name="T114" fmla="*/ 2147483647 w 2368"/>
              <a:gd name="T115" fmla="*/ 2147483647 h 1962"/>
              <a:gd name="T116" fmla="*/ 2147483647 w 2368"/>
              <a:gd name="T117" fmla="*/ 2147483647 h 1962"/>
              <a:gd name="T118" fmla="*/ 2147483647 w 2368"/>
              <a:gd name="T119" fmla="*/ 2147483647 h 1962"/>
              <a:gd name="T120" fmla="*/ 2147483647 w 2368"/>
              <a:gd name="T121" fmla="*/ 2147483647 h 1962"/>
              <a:gd name="T122" fmla="*/ 2147483647 w 2368"/>
              <a:gd name="T123" fmla="*/ 2147483647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68"/>
              <a:gd name="T187" fmla="*/ 0 h 1962"/>
              <a:gd name="T188" fmla="*/ 2368 w 2368"/>
              <a:gd name="T189" fmla="*/ 1962 h 19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0" name="Freeform 18"/>
          <p:cNvSpPr>
            <a:spLocks/>
          </p:cNvSpPr>
          <p:nvPr/>
        </p:nvSpPr>
        <p:spPr bwMode="auto">
          <a:xfrm>
            <a:off x="1143000" y="965200"/>
            <a:ext cx="2235200" cy="2286000"/>
          </a:xfrm>
          <a:custGeom>
            <a:avLst/>
            <a:gdLst>
              <a:gd name="T0" fmla="*/ 2147483647 w 1408"/>
              <a:gd name="T1" fmla="*/ 2147483647 h 1440"/>
              <a:gd name="T2" fmla="*/ 2147483647 w 1408"/>
              <a:gd name="T3" fmla="*/ 2147483647 h 1440"/>
              <a:gd name="T4" fmla="*/ 2147483647 w 1408"/>
              <a:gd name="T5" fmla="*/ 2147483647 h 1440"/>
              <a:gd name="T6" fmla="*/ 2147483647 w 1408"/>
              <a:gd name="T7" fmla="*/ 2147483647 h 1440"/>
              <a:gd name="T8" fmla="*/ 2147483647 w 1408"/>
              <a:gd name="T9" fmla="*/ 2147483647 h 1440"/>
              <a:gd name="T10" fmla="*/ 2147483647 w 1408"/>
              <a:gd name="T11" fmla="*/ 2147483647 h 1440"/>
              <a:gd name="T12" fmla="*/ 2147483647 w 1408"/>
              <a:gd name="T13" fmla="*/ 2147483647 h 1440"/>
              <a:gd name="T14" fmla="*/ 2147483647 w 1408"/>
              <a:gd name="T15" fmla="*/ 0 h 1440"/>
              <a:gd name="T16" fmla="*/ 2147483647 w 1408"/>
              <a:gd name="T17" fmla="*/ 2147483647 h 1440"/>
              <a:gd name="T18" fmla="*/ 2147483647 w 1408"/>
              <a:gd name="T19" fmla="*/ 2147483647 h 1440"/>
              <a:gd name="T20" fmla="*/ 2147483647 w 1408"/>
              <a:gd name="T21" fmla="*/ 2147483647 h 1440"/>
              <a:gd name="T22" fmla="*/ 2147483647 w 1408"/>
              <a:gd name="T23" fmla="*/ 2147483647 h 1440"/>
              <a:gd name="T24" fmla="*/ 2147483647 w 1408"/>
              <a:gd name="T25" fmla="*/ 2147483647 h 1440"/>
              <a:gd name="T26" fmla="*/ 2147483647 w 1408"/>
              <a:gd name="T27" fmla="*/ 2147483647 h 1440"/>
              <a:gd name="T28" fmla="*/ 2147483647 w 1408"/>
              <a:gd name="T29" fmla="*/ 2147483647 h 1440"/>
              <a:gd name="T30" fmla="*/ 2147483647 w 1408"/>
              <a:gd name="T31" fmla="*/ 2147483647 h 1440"/>
              <a:gd name="T32" fmla="*/ 2147483647 w 1408"/>
              <a:gd name="T33" fmla="*/ 2147483647 h 1440"/>
              <a:gd name="T34" fmla="*/ 2147483647 w 1408"/>
              <a:gd name="T35" fmla="*/ 2147483647 h 1440"/>
              <a:gd name="T36" fmla="*/ 2147483647 w 1408"/>
              <a:gd name="T37" fmla="*/ 2147483647 h 1440"/>
              <a:gd name="T38" fmla="*/ 2147483647 w 1408"/>
              <a:gd name="T39" fmla="*/ 2147483647 h 1440"/>
              <a:gd name="T40" fmla="*/ 2147483647 w 1408"/>
              <a:gd name="T41" fmla="*/ 2147483647 h 1440"/>
              <a:gd name="T42" fmla="*/ 2147483647 w 1408"/>
              <a:gd name="T43" fmla="*/ 2147483647 h 1440"/>
              <a:gd name="T44" fmla="*/ 2147483647 w 1408"/>
              <a:gd name="T45" fmla="*/ 2147483647 h 1440"/>
              <a:gd name="T46" fmla="*/ 2147483647 w 1408"/>
              <a:gd name="T47" fmla="*/ 2147483647 h 1440"/>
              <a:gd name="T48" fmla="*/ 2147483647 w 1408"/>
              <a:gd name="T49" fmla="*/ 2147483647 h 1440"/>
              <a:gd name="T50" fmla="*/ 2147483647 w 1408"/>
              <a:gd name="T51" fmla="*/ 2147483647 h 1440"/>
              <a:gd name="T52" fmla="*/ 2147483647 w 1408"/>
              <a:gd name="T53" fmla="*/ 2147483647 h 1440"/>
              <a:gd name="T54" fmla="*/ 2147483647 w 1408"/>
              <a:gd name="T55" fmla="*/ 2147483647 h 1440"/>
              <a:gd name="T56" fmla="*/ 2147483647 w 1408"/>
              <a:gd name="T57" fmla="*/ 2147483647 h 1440"/>
              <a:gd name="T58" fmla="*/ 2147483647 w 1408"/>
              <a:gd name="T59" fmla="*/ 2147483647 h 1440"/>
              <a:gd name="T60" fmla="*/ 2147483647 w 1408"/>
              <a:gd name="T61" fmla="*/ 2147483647 h 1440"/>
              <a:gd name="T62" fmla="*/ 2147483647 w 1408"/>
              <a:gd name="T63" fmla="*/ 2147483647 h 1440"/>
              <a:gd name="T64" fmla="*/ 2147483647 w 1408"/>
              <a:gd name="T65" fmla="*/ 2147483647 h 1440"/>
              <a:gd name="T66" fmla="*/ 2147483647 w 1408"/>
              <a:gd name="T67" fmla="*/ 2147483647 h 1440"/>
              <a:gd name="T68" fmla="*/ 2147483647 w 1408"/>
              <a:gd name="T69" fmla="*/ 2147483647 h 1440"/>
              <a:gd name="T70" fmla="*/ 2147483647 w 1408"/>
              <a:gd name="T71" fmla="*/ 2147483647 h 1440"/>
              <a:gd name="T72" fmla="*/ 2147483647 w 1408"/>
              <a:gd name="T73" fmla="*/ 2147483647 h 1440"/>
              <a:gd name="T74" fmla="*/ 2147483647 w 1408"/>
              <a:gd name="T75" fmla="*/ 2147483647 h 1440"/>
              <a:gd name="T76" fmla="*/ 2147483647 w 1408"/>
              <a:gd name="T77" fmla="*/ 2147483647 h 1440"/>
              <a:gd name="T78" fmla="*/ 2147483647 w 1408"/>
              <a:gd name="T79" fmla="*/ 2147483647 h 1440"/>
              <a:gd name="T80" fmla="*/ 2147483647 w 1408"/>
              <a:gd name="T81" fmla="*/ 2147483647 h 1440"/>
              <a:gd name="T82" fmla="*/ 2147483647 w 1408"/>
              <a:gd name="T83" fmla="*/ 2147483647 h 1440"/>
              <a:gd name="T84" fmla="*/ 2147483647 w 1408"/>
              <a:gd name="T85" fmla="*/ 2147483647 h 1440"/>
              <a:gd name="T86" fmla="*/ 2147483647 w 1408"/>
              <a:gd name="T87" fmla="*/ 2147483647 h 1440"/>
              <a:gd name="T88" fmla="*/ 2147483647 w 1408"/>
              <a:gd name="T89" fmla="*/ 2147483647 h 1440"/>
              <a:gd name="T90" fmla="*/ 2147483647 w 1408"/>
              <a:gd name="T91" fmla="*/ 2147483647 h 1440"/>
              <a:gd name="T92" fmla="*/ 2147483647 w 1408"/>
              <a:gd name="T93" fmla="*/ 2147483647 h 1440"/>
              <a:gd name="T94" fmla="*/ 2147483647 w 1408"/>
              <a:gd name="T95" fmla="*/ 2147483647 h 1440"/>
              <a:gd name="T96" fmla="*/ 2147483647 w 1408"/>
              <a:gd name="T97" fmla="*/ 2147483647 h 14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08"/>
              <a:gd name="T148" fmla="*/ 0 h 1440"/>
              <a:gd name="T149" fmla="*/ 1408 w 1408"/>
              <a:gd name="T150" fmla="*/ 1440 h 14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1" name="Freeform 19"/>
          <p:cNvSpPr>
            <a:spLocks/>
          </p:cNvSpPr>
          <p:nvPr/>
        </p:nvSpPr>
        <p:spPr bwMode="auto">
          <a:xfrm>
            <a:off x="2514600" y="2051050"/>
            <a:ext cx="895350" cy="996950"/>
          </a:xfrm>
          <a:custGeom>
            <a:avLst/>
            <a:gdLst>
              <a:gd name="T0" fmla="*/ 2147483647 w 564"/>
              <a:gd name="T1" fmla="*/ 2147483647 h 628"/>
              <a:gd name="T2" fmla="*/ 2147483647 w 564"/>
              <a:gd name="T3" fmla="*/ 2147483647 h 628"/>
              <a:gd name="T4" fmla="*/ 2147483647 w 564"/>
              <a:gd name="T5" fmla="*/ 2147483647 h 628"/>
              <a:gd name="T6" fmla="*/ 2147483647 w 564"/>
              <a:gd name="T7" fmla="*/ 2147483647 h 628"/>
              <a:gd name="T8" fmla="*/ 2147483647 w 564"/>
              <a:gd name="T9" fmla="*/ 2147483647 h 628"/>
              <a:gd name="T10" fmla="*/ 2147483647 w 564"/>
              <a:gd name="T11" fmla="*/ 2147483647 h 628"/>
              <a:gd name="T12" fmla="*/ 2147483647 w 564"/>
              <a:gd name="T13" fmla="*/ 2147483647 h 628"/>
              <a:gd name="T14" fmla="*/ 2147483647 w 564"/>
              <a:gd name="T15" fmla="*/ 2147483647 h 628"/>
              <a:gd name="T16" fmla="*/ 2147483647 w 564"/>
              <a:gd name="T17" fmla="*/ 2147483647 h 628"/>
              <a:gd name="T18" fmla="*/ 2147483647 w 564"/>
              <a:gd name="T19" fmla="*/ 2147483647 h 628"/>
              <a:gd name="T20" fmla="*/ 2147483647 w 564"/>
              <a:gd name="T21" fmla="*/ 2147483647 h 628"/>
              <a:gd name="T22" fmla="*/ 2147483647 w 564"/>
              <a:gd name="T23" fmla="*/ 2147483647 h 628"/>
              <a:gd name="T24" fmla="*/ 2147483647 w 564"/>
              <a:gd name="T25" fmla="*/ 2147483647 h 628"/>
              <a:gd name="T26" fmla="*/ 2147483647 w 564"/>
              <a:gd name="T27" fmla="*/ 2147483647 h 628"/>
              <a:gd name="T28" fmla="*/ 2147483647 w 564"/>
              <a:gd name="T29" fmla="*/ 2147483647 h 628"/>
              <a:gd name="T30" fmla="*/ 2147483647 w 564"/>
              <a:gd name="T31" fmla="*/ 2147483647 h 628"/>
              <a:gd name="T32" fmla="*/ 2147483647 w 564"/>
              <a:gd name="T33" fmla="*/ 2147483647 h 628"/>
              <a:gd name="T34" fmla="*/ 2147483647 w 564"/>
              <a:gd name="T35" fmla="*/ 2147483647 h 628"/>
              <a:gd name="T36" fmla="*/ 2147483647 w 564"/>
              <a:gd name="T37" fmla="*/ 0 h 628"/>
              <a:gd name="T38" fmla="*/ 2147483647 w 564"/>
              <a:gd name="T39" fmla="*/ 2147483647 h 628"/>
              <a:gd name="T40" fmla="*/ 2147483647 w 564"/>
              <a:gd name="T41" fmla="*/ 2147483647 h 628"/>
              <a:gd name="T42" fmla="*/ 2147483647 w 564"/>
              <a:gd name="T43" fmla="*/ 2147483647 h 628"/>
              <a:gd name="T44" fmla="*/ 2147483647 w 564"/>
              <a:gd name="T45" fmla="*/ 2147483647 h 6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4"/>
              <a:gd name="T70" fmla="*/ 0 h 628"/>
              <a:gd name="T71" fmla="*/ 564 w 564"/>
              <a:gd name="T72" fmla="*/ 628 h 6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2" name="Text Box 20"/>
          <p:cNvSpPr txBox="1">
            <a:spLocks noChangeArrowheads="1"/>
          </p:cNvSpPr>
          <p:nvPr/>
        </p:nvSpPr>
        <p:spPr bwMode="auto">
          <a:xfrm>
            <a:off x="2209800" y="1363663"/>
            <a:ext cx="4191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膨胀</a:t>
            </a:r>
            <a:endParaRPr lang="en-US" altLang="en-US" sz="4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330773" name="Freeform 21"/>
          <p:cNvSpPr>
            <a:spLocks/>
          </p:cNvSpPr>
          <p:nvPr/>
        </p:nvSpPr>
        <p:spPr bwMode="auto">
          <a:xfrm>
            <a:off x="2159000" y="3822700"/>
            <a:ext cx="558800" cy="8001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230415" name="Group 22"/>
          <p:cNvGrpSpPr>
            <a:grpSpLocks/>
          </p:cNvGrpSpPr>
          <p:nvPr/>
        </p:nvGrpSpPr>
        <p:grpSpPr bwMode="auto">
          <a:xfrm>
            <a:off x="2574925" y="4003675"/>
            <a:ext cx="168275" cy="1227138"/>
            <a:chOff x="1046" y="2763"/>
            <a:chExt cx="106" cy="773"/>
          </a:xfrm>
        </p:grpSpPr>
        <p:sp>
          <p:nvSpPr>
            <p:cNvPr id="63517" name="Freeform 23"/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  <a:gd name="T6" fmla="*/ 0 60000 65536"/>
                <a:gd name="T7" fmla="*/ 0 60000 65536"/>
                <a:gd name="T8" fmla="*/ 0 60000 65536"/>
                <a:gd name="T9" fmla="*/ 0 w 31"/>
                <a:gd name="T10" fmla="*/ 0 h 392"/>
                <a:gd name="T11" fmla="*/ 31 w 3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18" name="Freeform 24"/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"/>
                <a:gd name="T22" fmla="*/ 0 h 280"/>
                <a:gd name="T23" fmla="*/ 106 w 106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19" name="Freeform 25"/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114"/>
                <a:gd name="T29" fmla="*/ 80 w 80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330778" name="Text Box 26"/>
          <p:cNvSpPr txBox="1">
            <a:spLocks noChangeArrowheads="1"/>
          </p:cNvSpPr>
          <p:nvPr/>
        </p:nvSpPr>
        <p:spPr bwMode="auto">
          <a:xfrm>
            <a:off x="2286000" y="3962400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以色列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63506" name="Freeform 27"/>
          <p:cNvSpPr>
            <a:spLocks/>
          </p:cNvSpPr>
          <p:nvPr/>
        </p:nvSpPr>
        <p:spPr bwMode="auto">
          <a:xfrm>
            <a:off x="7696200" y="5254625"/>
            <a:ext cx="1752600" cy="18319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507" name="Text Box 28"/>
          <p:cNvSpPr txBox="1">
            <a:spLocks noChangeArrowheads="1"/>
          </p:cNvSpPr>
          <p:nvPr/>
        </p:nvSpPr>
        <p:spPr bwMode="auto">
          <a:xfrm>
            <a:off x="8001000" y="5638800"/>
            <a:ext cx="106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波斯湾</a:t>
            </a:r>
            <a:r>
              <a:rPr lang="en-US" altLang="ja-JP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 </a:t>
            </a:r>
            <a:endParaRPr lang="en-US" altLang="en-US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82" name="Freeform 30"/>
          <p:cNvSpPr>
            <a:spLocks/>
          </p:cNvSpPr>
          <p:nvPr/>
        </p:nvSpPr>
        <p:spPr bwMode="auto">
          <a:xfrm>
            <a:off x="2819400" y="2590800"/>
            <a:ext cx="1230313" cy="2425700"/>
          </a:xfrm>
          <a:custGeom>
            <a:avLst/>
            <a:gdLst>
              <a:gd name="T0" fmla="*/ 0 w 919"/>
              <a:gd name="T1" fmla="*/ 2147483647 h 1416"/>
              <a:gd name="T2" fmla="*/ 2147483647 w 919"/>
              <a:gd name="T3" fmla="*/ 2147483647 h 1416"/>
              <a:gd name="T4" fmla="*/ 2147483647 w 919"/>
              <a:gd name="T5" fmla="*/ 2147483647 h 1416"/>
              <a:gd name="T6" fmla="*/ 2147483647 w 919"/>
              <a:gd name="T7" fmla="*/ 2147483647 h 1416"/>
              <a:gd name="T8" fmla="*/ 2147483647 w 919"/>
              <a:gd name="T9" fmla="*/ 2147483647 h 1416"/>
              <a:gd name="T10" fmla="*/ 2147483647 w 919"/>
              <a:gd name="T11" fmla="*/ 2147483647 h 1416"/>
              <a:gd name="T12" fmla="*/ 2147483647 w 919"/>
              <a:gd name="T13" fmla="*/ 2147483647 h 1416"/>
              <a:gd name="T14" fmla="*/ 0 w 919"/>
              <a:gd name="T15" fmla="*/ 2147483647 h 14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9"/>
              <a:gd name="T25" fmla="*/ 0 h 1416"/>
              <a:gd name="T26" fmla="*/ 919 w 919"/>
              <a:gd name="T27" fmla="*/ 1416 h 14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9" h="1416">
                <a:moveTo>
                  <a:pt x="0" y="1376"/>
                </a:moveTo>
                <a:cubicBezTo>
                  <a:pt x="172" y="1396"/>
                  <a:pt x="344" y="1416"/>
                  <a:pt x="480" y="1376"/>
                </a:cubicBezTo>
                <a:cubicBezTo>
                  <a:pt x="616" y="1336"/>
                  <a:pt x="744" y="1263"/>
                  <a:pt x="816" y="1136"/>
                </a:cubicBezTo>
                <a:cubicBezTo>
                  <a:pt x="887" y="1008"/>
                  <a:pt x="919" y="759"/>
                  <a:pt x="912" y="608"/>
                </a:cubicBezTo>
                <a:cubicBezTo>
                  <a:pt x="904" y="456"/>
                  <a:pt x="831" y="319"/>
                  <a:pt x="768" y="224"/>
                </a:cubicBezTo>
                <a:cubicBezTo>
                  <a:pt x="704" y="128"/>
                  <a:pt x="631" y="63"/>
                  <a:pt x="528" y="32"/>
                </a:cubicBezTo>
                <a:cubicBezTo>
                  <a:pt x="424" y="0"/>
                  <a:pt x="232" y="16"/>
                  <a:pt x="144" y="32"/>
                </a:cubicBezTo>
                <a:cubicBezTo>
                  <a:pt x="56" y="48"/>
                  <a:pt x="24" y="112"/>
                  <a:pt x="0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84" name="AutoShape 32"/>
          <p:cNvSpPr>
            <a:spLocks noChangeArrowheads="1"/>
          </p:cNvSpPr>
          <p:nvPr/>
        </p:nvSpPr>
        <p:spPr bwMode="auto">
          <a:xfrm>
            <a:off x="5791200" y="30480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0785" name="AutoShape 33"/>
          <p:cNvSpPr>
            <a:spLocks noChangeArrowheads="1"/>
          </p:cNvSpPr>
          <p:nvPr/>
        </p:nvSpPr>
        <p:spPr bwMode="auto">
          <a:xfrm flipH="1">
            <a:off x="2667000" y="2133600"/>
            <a:ext cx="3429000" cy="1752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916" y="5399"/>
                  <a:pt x="5541" y="7665"/>
                  <a:pt x="5405" y="10546"/>
                </a:cubicBezTo>
                <a:lnTo>
                  <a:pt x="11" y="10292"/>
                </a:lnTo>
                <a:cubicBezTo>
                  <a:pt x="282" y="4531"/>
                  <a:pt x="5032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360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2133600" y="44958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犹太</a:t>
            </a:r>
            <a:endParaRPr lang="en-US" altLang="en-US" sz="2800" b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330787" name="AutoShape 35"/>
          <p:cNvSpPr>
            <a:spLocks noChangeArrowheads="1"/>
          </p:cNvSpPr>
          <p:nvPr/>
        </p:nvSpPr>
        <p:spPr bwMode="auto">
          <a:xfrm rot="-1555194">
            <a:off x="3303588" y="3852863"/>
            <a:ext cx="1657350" cy="990600"/>
          </a:xfrm>
          <a:prstGeom prst="rightArrow">
            <a:avLst>
              <a:gd name="adj1" fmla="val 50000"/>
              <a:gd name="adj2" fmla="val 4182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0754" name="Freeform 2"/>
          <p:cNvSpPr>
            <a:spLocks/>
          </p:cNvSpPr>
          <p:nvPr/>
        </p:nvSpPr>
        <p:spPr bwMode="auto">
          <a:xfrm rot="-1003895">
            <a:off x="5942013" y="1893888"/>
            <a:ext cx="1066800" cy="1543050"/>
          </a:xfrm>
          <a:custGeom>
            <a:avLst/>
            <a:gdLst>
              <a:gd name="T0" fmla="*/ 2147483647 w 625"/>
              <a:gd name="T1" fmla="*/ 2147483647 h 972"/>
              <a:gd name="T2" fmla="*/ 2147483647 w 625"/>
              <a:gd name="T3" fmla="*/ 2147483647 h 972"/>
              <a:gd name="T4" fmla="*/ 2147483647 w 625"/>
              <a:gd name="T5" fmla="*/ 2147483647 h 972"/>
              <a:gd name="T6" fmla="*/ 2147483647 w 625"/>
              <a:gd name="T7" fmla="*/ 2147483647 h 972"/>
              <a:gd name="T8" fmla="*/ 2147483647 w 625"/>
              <a:gd name="T9" fmla="*/ 2147483647 h 972"/>
              <a:gd name="T10" fmla="*/ 2147483647 w 625"/>
              <a:gd name="T11" fmla="*/ 2147483647 h 972"/>
              <a:gd name="T12" fmla="*/ 2147483647 w 625"/>
              <a:gd name="T13" fmla="*/ 2147483647 h 972"/>
              <a:gd name="T14" fmla="*/ 2147483647 w 625"/>
              <a:gd name="T15" fmla="*/ 2147483647 h 972"/>
              <a:gd name="T16" fmla="*/ 2147483647 w 625"/>
              <a:gd name="T17" fmla="*/ 2147483647 h 972"/>
              <a:gd name="T18" fmla="*/ 2147483647 w 625"/>
              <a:gd name="T19" fmla="*/ 2147483647 h 972"/>
              <a:gd name="T20" fmla="*/ 2147483647 w 625"/>
              <a:gd name="T21" fmla="*/ 2147483647 h 972"/>
              <a:gd name="T22" fmla="*/ 2147483647 w 625"/>
              <a:gd name="T23" fmla="*/ 2147483647 h 972"/>
              <a:gd name="T24" fmla="*/ 2147483647 w 625"/>
              <a:gd name="T25" fmla="*/ 2147483647 h 972"/>
              <a:gd name="T26" fmla="*/ 2147483647 w 625"/>
              <a:gd name="T27" fmla="*/ 2147483647 h 972"/>
              <a:gd name="T28" fmla="*/ 2147483647 w 625"/>
              <a:gd name="T29" fmla="*/ 2147483647 h 972"/>
              <a:gd name="T30" fmla="*/ 2147483647 w 625"/>
              <a:gd name="T31" fmla="*/ 2147483647 h 9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5"/>
              <a:gd name="T49" fmla="*/ 0 h 972"/>
              <a:gd name="T50" fmla="*/ 625 w 625"/>
              <a:gd name="T51" fmla="*/ 972 h 9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4953000" y="3468688"/>
            <a:ext cx="3276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巴比伦</a:t>
            </a:r>
          </a:p>
        </p:txBody>
      </p:sp>
      <p:sp>
        <p:nvSpPr>
          <p:cNvPr id="330788" name="Text Box 36"/>
          <p:cNvSpPr txBox="1">
            <a:spLocks noChangeArrowheads="1"/>
          </p:cNvSpPr>
          <p:nvPr/>
        </p:nvSpPr>
        <p:spPr bwMode="auto">
          <a:xfrm>
            <a:off x="3657600" y="465772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公元 586 年</a:t>
            </a: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zh-TW" altLang="en-US" sz="5400" b="1">
                <a:solidFill>
                  <a:srgbClr val="CC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威胁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0" grpId="0" autoUpdateAnimBg="0"/>
      <p:bldP spid="330772" grpId="0" autoUpdateAnimBg="0"/>
      <p:bldP spid="330778" grpId="0" autoUpdateAnimBg="0"/>
      <p:bldP spid="330784" grpId="0" animBg="1"/>
      <p:bldP spid="330761" grpId="0" autoUpdateAnimBg="0"/>
      <p:bldP spid="330787" grpId="0" animBg="1"/>
      <p:bldP spid="330765" grpId="0" autoUpdateAnimBg="0"/>
      <p:bldP spid="33078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DA2E283F-0ECA-1E4C-8DE7-B7CF8E3D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827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2451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2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0607" name="Group 127"/>
          <p:cNvGraphicFramePr>
            <a:graphicFrameLocks noGrp="1"/>
          </p:cNvGraphicFramePr>
          <p:nvPr>
            <p:ph sz="half" idx="2"/>
          </p:nvPr>
        </p:nvGraphicFramePr>
        <p:xfrm>
          <a:off x="304800" y="1371600"/>
          <a:ext cx="8610600" cy="4943997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3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Sequence &amp; Size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序列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和定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寸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Date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日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期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King of Judah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猶 大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王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Key Captives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关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华文细黑" charset="-122"/>
                        </a:rPr>
                        <a:t>键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俘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华文细黑" charset="-122"/>
                        </a:rPr>
                        <a:t>虏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较小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605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敬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但以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, 3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个朋友和其他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华文细黑" charset="-122"/>
                        </a:rPr>
                        <a:t>贵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族和皇族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但以理书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1:3)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温和 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598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敬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3023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耶 利 米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52:28)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3: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重大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597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斤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10,000 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斤</a:t>
                      </a: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, 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以 西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,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末 底 改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列 王 記 下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24: 12-16,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以 西 结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1:2,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以 斯 帖 记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2:6)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较小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587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西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底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家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832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耶 利 米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52:29)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重大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寺</a:t>
                      </a:r>
                      <a:r>
                        <a:rPr kumimoji="0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N W3" charset="-128"/>
                        </a:rPr>
                        <a:t>庙</a:t>
                      </a:r>
                      <a:r>
                        <a:rPr kumimoji="0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破坏</a:t>
                      </a: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586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西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底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家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ca. 10,400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列 王 記 下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25:11)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较小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582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-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745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耶 利 米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52:30)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4495800" y="9144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304800" y="838200"/>
            <a:ext cx="32766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流放序列的总结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32499" name="Text Box 5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142</a:t>
            </a:r>
          </a:p>
        </p:txBody>
      </p:sp>
      <p:sp>
        <p:nvSpPr>
          <p:cNvPr id="20537" name="Oval 57"/>
          <p:cNvSpPr>
            <a:spLocks noChangeArrowheads="1"/>
          </p:cNvSpPr>
          <p:nvPr/>
        </p:nvSpPr>
        <p:spPr bwMode="auto">
          <a:xfrm>
            <a:off x="2286000" y="22098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0538" name="Oval 58"/>
          <p:cNvSpPr>
            <a:spLocks noChangeArrowheads="1"/>
          </p:cNvSpPr>
          <p:nvPr/>
        </p:nvSpPr>
        <p:spPr bwMode="auto">
          <a:xfrm>
            <a:off x="2209800" y="35814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0539" name="Oval 59"/>
          <p:cNvSpPr>
            <a:spLocks noChangeArrowheads="1"/>
          </p:cNvSpPr>
          <p:nvPr/>
        </p:nvSpPr>
        <p:spPr bwMode="auto">
          <a:xfrm>
            <a:off x="2286000" y="44958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32503" name="Rectangle 60"/>
          <p:cNvSpPr>
            <a:spLocks noChangeArrowheads="1"/>
          </p:cNvSpPr>
          <p:nvPr/>
        </p:nvSpPr>
        <p:spPr bwMode="auto">
          <a:xfrm>
            <a:off x="4953000" y="2540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7" grpId="0" animBg="1"/>
      <p:bldP spid="20538" grpId="0" animBg="1"/>
      <p:bldP spid="2053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4499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0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4196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俘虏在每流放期间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81000" y="990600"/>
            <a:ext cx="2514600" cy="3562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但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以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理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书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 1:3 (605 BC)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吩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咐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太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监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长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亚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施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毗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拿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从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色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列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宗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室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贵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胄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中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带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进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几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个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来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endParaRPr lang="en-US" altLang="en-US" sz="18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048000" y="990600"/>
            <a:ext cx="2743200" cy="391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列 王 記 下</a:t>
            </a:r>
            <a:r>
              <a:rPr lang="zh-CN" altLang="en-US" b="0"/>
              <a:t> 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24:14 (597 BC)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又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将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耶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路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撒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冷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众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民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众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首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领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并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有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大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能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勇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士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共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一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万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连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一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切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木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匠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铁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匠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都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掳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了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去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除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了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国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中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极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贫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穷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外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没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有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剩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en-US" sz="2200" b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943600" y="990600"/>
            <a:ext cx="2819400" cy="3470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列 王 記 下</a:t>
            </a:r>
            <a:r>
              <a:rPr lang="zh-CN" altLang="en-US" b="0"/>
              <a:t> 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25:11 (586 BC)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那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时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护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卫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长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尼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布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撒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拉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旦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将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城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剩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百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姓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并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已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经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投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降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巴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比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伦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及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大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众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剩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都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掳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去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了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en-US" sz="1800" b="0">
              <a:latin typeface="Arial" pitchFamily="34" charset="0"/>
              <a:ea typeface="华文细黑" charset="-122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152400" y="5378450"/>
            <a:ext cx="8915400" cy="91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</a:rPr>
              <a:t>巴 比 倫 王 尼 布 甲 尼</a:t>
            </a:r>
            <a:r>
              <a:rPr lang="zh-CN" altLang="en-US" b="0"/>
              <a:t> </a:t>
            </a:r>
            <a:r>
              <a:rPr lang="en-US" altLang="ja-JP" sz="1800">
                <a:solidFill>
                  <a:srgbClr val="FCFEA0"/>
                </a:solidFill>
                <a:latin typeface="Arial" pitchFamily="34" charset="0"/>
              </a:rPr>
              <a:t>, </a:t>
            </a:r>
            <a:r>
              <a:rPr lang="zh-CN" altLang="en-US" sz="2000">
                <a:solidFill>
                  <a:schemeClr val="bg1"/>
                </a:solidFill>
              </a:rPr>
              <a:t>迦勒底人的国王，只被递解猶 大的卓越的公民： </a:t>
            </a: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</a:rPr>
              <a:t>专家、教士，工匠和富裕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34509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142</a:t>
            </a:r>
          </a:p>
        </p:txBody>
      </p:sp>
      <p:sp>
        <p:nvSpPr>
          <p:cNvPr id="234510" name="Rectangle 16"/>
          <p:cNvSpPr>
            <a:spLocks noChangeArrowheads="1"/>
          </p:cNvSpPr>
          <p:nvPr/>
        </p:nvSpPr>
        <p:spPr bwMode="auto">
          <a:xfrm>
            <a:off x="49530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utoUpdateAnimBg="0"/>
      <p:bldP spid="22540" grpId="0" autoUpdateAnimBg="0"/>
      <p:bldP spid="22541" grpId="0" autoUpdateAnimBg="0"/>
      <p:bldP spid="22542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31 Babylon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</p:spPr>
      </p:pic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zh-CN" altLang="en-US">
                <a:solidFill>
                  <a:schemeClr val="tx1"/>
                </a:solidFill>
                <a:ea typeface="SimSun" pitchFamily="2" charset="-122"/>
              </a:rPr>
              <a:t>巴比伦统治巴勒斯坦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2895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ea typeface="SimSun" pitchFamily="2" charset="-122"/>
              </a:rPr>
              <a:t>驱逐</a:t>
            </a:r>
            <a:endParaRPr lang="en-US" sz="2800" b="1"/>
          </a:p>
          <a:p>
            <a:pPr eaLnBrk="1" hangingPunct="1">
              <a:defRPr/>
            </a:pPr>
            <a:r>
              <a:rPr lang="zh-CN" altLang="en-US" sz="2800" b="1">
                <a:ea typeface="SimSun" pitchFamily="2" charset="-122"/>
              </a:rPr>
              <a:t>发展</a:t>
            </a:r>
            <a:endParaRPr lang="en-US" sz="2800" b="1"/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56</a:t>
            </a:r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4876800" y="2590800"/>
            <a:ext cx="3505200" cy="1752600"/>
          </a:xfrm>
          <a:prstGeom prst="wedgeRoundRectCallout">
            <a:avLst>
              <a:gd name="adj1" fmla="val -113361"/>
              <a:gd name="adj2" fmla="val -21468"/>
              <a:gd name="adj3" fmla="val 1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分离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会堂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不再有偶像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9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build="allAtOnce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6547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8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9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流放期间</a:t>
            </a:r>
            <a:r>
              <a:rPr lang="ja-JP" altLang="en-US" i="1" u="sng">
                <a:latin typeface="SimSun" pitchFamily="2" charset="-122"/>
              </a:rPr>
              <a:t>的好处</a:t>
            </a:r>
            <a:endParaRPr lang="en-US" altLang="en-US" i="1" u="sng">
              <a:latin typeface="SimSun" pitchFamily="2" charset="-122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81000" y="1936750"/>
            <a:ext cx="8153400" cy="1373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但犹太人在巴比伦也重制了自己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,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创造性地和他们的世界观</a:t>
            </a:r>
            <a:r>
              <a:rPr lang="en-US" altLang="ja-JP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特别是，他们把流放的灾害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责备在他们自己的杂质</a:t>
            </a:r>
            <a:r>
              <a:rPr lang="zh-CN" altLang="en-US" sz="2800" b="0">
                <a:ea typeface="SimSun" pitchFamily="2" charset="-122"/>
              </a:rPr>
              <a:t> </a:t>
            </a:r>
            <a:r>
              <a:rPr lang="en-US" altLang="ja-JP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83058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保 存 猶 大</a:t>
            </a:r>
            <a:r>
              <a:rPr lang="zh-CN" altLang="en-US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国</a:t>
            </a:r>
            <a:r>
              <a:rPr lang="en-US" altLang="ja-JP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民</a:t>
            </a:r>
            <a:r>
              <a:rPr lang="en-US" altLang="ja-JP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遗</a:t>
            </a:r>
            <a:r>
              <a:rPr lang="en-US" altLang="ja-JP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产</a:t>
            </a:r>
            <a:endParaRPr lang="en-US" altLang="en-US" sz="3600">
              <a:effectLst>
                <a:outerShdw blurRad="38100" dist="38100" dir="2700000" algn="tl">
                  <a:srgbClr val="C0C0C0"/>
                </a:outerShdw>
              </a:effectLst>
              <a:latin typeface="SimSun" pitchFamily="2" charset="-122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304800" y="3505200"/>
            <a:ext cx="8534400" cy="1373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与评定神学，知家也强调了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救世神学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。以 西 结 和以 赛 亚注意到，以色列人会在被会集一起，重建他们的社会和宗教被净化和统建一的大伟王国。</a:t>
            </a:r>
            <a:endParaRPr lang="en-US" altLang="en-US" sz="28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36556" name="Text Box 14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36557" name="Rectangle 15"/>
          <p:cNvSpPr>
            <a:spLocks noChangeArrowheads="1"/>
          </p:cNvSpPr>
          <p:nvPr/>
        </p:nvSpPr>
        <p:spPr bwMode="auto">
          <a:xfrm>
            <a:off x="48006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autoUpdateAnimBg="0"/>
      <p:bldP spid="24589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8595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流放期间</a:t>
            </a:r>
            <a:r>
              <a:rPr lang="ja-JP" altLang="en-US" i="1" u="sng"/>
              <a:t>的好处</a:t>
            </a:r>
            <a:endParaRPr lang="en-US" altLang="en-US" i="1" u="sng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5638800" y="990600"/>
            <a:ext cx="3124200" cy="51768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消灭了崇拜偶像</a:t>
            </a:r>
            <a:endParaRPr lang="en-US" altLang="ja-JP" sz="2800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这个期间有回潮在犹太传统而不是偶像崇拜</a:t>
            </a:r>
            <a:r>
              <a:rPr lang="en-US" altLang="zh-CN"/>
              <a:t>,</a:t>
            </a:r>
            <a:r>
              <a:rPr lang="zh-CN" altLang="en-US"/>
              <a:t>流放给以色列人民回看到他们马赛克起源复兴他们原始的宗教。 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完成的旧约全书</a:t>
            </a:r>
            <a:r>
              <a:rPr lang="zh-CN" altLang="en-US" b="0"/>
              <a:t> 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Torah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在这时间采取了它最后的形状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或短期之后</a:t>
            </a:r>
            <a:r>
              <a:rPr lang="zh-CN" altLang="en-US">
                <a:latin typeface="SimSun" pitchFamily="2" charset="-122"/>
              </a:rPr>
              <a:t>。</a:t>
            </a:r>
            <a:r>
              <a:rPr lang="zh-CN" altLang="en-US">
                <a:solidFill>
                  <a:srgbClr val="FF0000"/>
                </a:solidFill>
                <a:latin typeface="SimSun" pitchFamily="2" charset="-122"/>
              </a:rPr>
              <a:t>它成为了犹太信念的中央文本</a:t>
            </a:r>
            <a:r>
              <a:rPr lang="zh-CN" altLang="en-US">
                <a:latin typeface="SimSun" pitchFamily="2" charset="-122"/>
              </a:rPr>
              <a:t>。</a:t>
            </a:r>
            <a:r>
              <a:rPr lang="zh-CN" altLang="en-US" b="0"/>
              <a:t> </a:t>
            </a:r>
            <a:endParaRPr lang="en-US" altLang="en-US" b="0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33400" y="990600"/>
            <a:ext cx="4343400" cy="50276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分 离</a:t>
            </a:r>
            <a:endParaRPr lang="en-US" altLang="ja-JP" sz="2800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b="0">
                <a:solidFill>
                  <a:schemeClr val="accent2"/>
                </a:solidFill>
                <a:ea typeface="华文细黑" charset="-122"/>
              </a:rPr>
              <a:t> 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137:1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们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曾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在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巴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比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伦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河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边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坐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追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想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锡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安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…..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r>
              <a:rPr lang="en-US" altLang="ja-JP" b="0">
                <a:solidFill>
                  <a:schemeClr val="accent2"/>
                </a:solidFill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 137:4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们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能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在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外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邦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唱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耶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呢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？</a:t>
            </a:r>
            <a:r>
              <a:rPr lang="en-US" altLang="ja-JP" b="0">
                <a:solidFill>
                  <a:schemeClr val="accent2"/>
                </a:solidFill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137:5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耶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路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撒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冷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阿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,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若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忘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记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你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,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情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愿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右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手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忘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记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巧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ja-JP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  <a:p>
            <a:pPr algn="ctr" eaLnBrk="1" hangingPunct="1"/>
            <a:endParaRPr lang="en-US" altLang="en-US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细黑" charset="-122"/>
            </a:endParaRP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137:6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若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不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记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念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你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若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不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看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耶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路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撒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冷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过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喜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乐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情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愿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头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贴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上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膛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ja-JP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…. 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38603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38604" name="Rectangle 16"/>
          <p:cNvSpPr>
            <a:spLocks noChangeArrowheads="1"/>
          </p:cNvSpPr>
          <p:nvPr/>
        </p:nvSpPr>
        <p:spPr bwMode="auto">
          <a:xfrm>
            <a:off x="50292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utoUpdateAnimBg="0"/>
      <p:bldP spid="26636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0643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流放期间</a:t>
            </a:r>
            <a:r>
              <a:rPr lang="ja-JP" altLang="en-US" i="1" u="sng"/>
              <a:t>的好处</a:t>
            </a:r>
            <a:endParaRPr lang="en-US" altLang="en-US" i="1" u="sng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457200" y="1295400"/>
            <a:ext cx="3200400" cy="38369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但</a:t>
            </a:r>
            <a:r>
              <a:rPr lang="en-US" altLang="ja-JP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以</a:t>
            </a:r>
            <a:r>
              <a:rPr lang="en-US" altLang="ja-JP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理</a:t>
            </a:r>
            <a:r>
              <a:rPr lang="en-US" altLang="ja-JP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书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 1:3-4</a:t>
            </a:r>
          </a:p>
          <a:p>
            <a:pPr algn="ctr" eaLnBrk="1" hangingPunct="1"/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吩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咐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太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监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长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亚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施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毗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拿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从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色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列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宗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室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贵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中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带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进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几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个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来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，就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是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年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少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没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有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疾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相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俊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美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通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达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样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学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问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知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识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聪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明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俱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备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足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能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侍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在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宫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要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教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他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们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迦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勒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底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文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字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言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语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343400" y="1600200"/>
            <a:ext cx="4267200" cy="2528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32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“</a:t>
            </a:r>
            <a:r>
              <a:rPr lang="zh-CN" altLang="en-US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这些囚犯加入了其他人民早先被奴役补充浩大的劳动力</a:t>
            </a:r>
            <a:r>
              <a:rPr lang="en-US" altLang="zh-CN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US" altLang="zh-CN" sz="3200" b="0"/>
              <a:t> </a:t>
            </a:r>
            <a:r>
              <a:rPr lang="zh-CN" altLang="en-US" sz="3200" b="0"/>
              <a:t>使用在是当前在帝国</a:t>
            </a:r>
            <a:r>
              <a:rPr lang="zh-CN" altLang="en-US" sz="3200" b="0">
                <a:solidFill>
                  <a:srgbClr val="FF0000"/>
                </a:solidFill>
              </a:rPr>
              <a:t>重建和扩展的硕大任务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r>
              <a:rPr lang="ja-JP" altLang="en-US" sz="32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”</a:t>
            </a:r>
            <a:endParaRPr lang="en-US" altLang="en-US" sz="3200" i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0651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40652" name="Rectangle 16"/>
          <p:cNvSpPr>
            <a:spLocks noChangeArrowheads="1"/>
          </p:cNvSpPr>
          <p:nvPr/>
        </p:nvSpPr>
        <p:spPr bwMode="auto">
          <a:xfrm>
            <a:off x="48768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utoUpdateAnimBg="0"/>
      <p:bldP spid="28684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895600" y="6248400"/>
            <a:ext cx="28194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2691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2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</a:t>
            </a: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期间</a:t>
            </a:r>
            <a:r>
              <a:rPr lang="zh-CN" altLang="en-US" i="1" u="sng"/>
              <a:t> </a:t>
            </a:r>
            <a:r>
              <a:rPr lang="ja-JP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的缺点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914400" y="1447800"/>
            <a:ext cx="716280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对总偶像崇拜和淫邪的暴露</a:t>
            </a:r>
            <a:endParaRPr lang="zh-CN" altLang="en-US" sz="32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对唯物主义的暴露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1524000" y="2971800"/>
            <a:ext cx="6248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Arial" pitchFamily="34" charset="0"/>
              </a:rPr>
              <a:t>…</a:t>
            </a:r>
            <a:r>
              <a:rPr lang="zh-CN" altLang="en-US" sz="2800">
                <a:solidFill>
                  <a:srgbClr val="FF0000"/>
                </a:solidFill>
              </a:rPr>
              <a:t>不是每个犹太人，当授予了，是回到耶路撒冷允许</a:t>
            </a:r>
            <a:r>
              <a:rPr lang="zh-CN" altLang="en-US" b="0"/>
              <a:t> </a:t>
            </a:r>
            <a:r>
              <a:rPr lang="en-US" altLang="ja-JP">
                <a:solidFill>
                  <a:srgbClr val="FF0000"/>
                </a:solidFill>
                <a:latin typeface="Arial" pitchFamily="34" charset="0"/>
              </a:rPr>
              <a:t>…</a:t>
            </a:r>
            <a:endParaRPr lang="en-US" altLang="en-US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33400" y="4495800"/>
            <a:ext cx="7620000" cy="14938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无论如何，它是离开巴比伦这个富裕的国家是危险的事务，他们委任自己</a:t>
            </a:r>
            <a:r>
              <a:rPr lang="en-US" altLang="ja-JP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</a:t>
            </a: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圣经作为历史</a:t>
            </a:r>
          </a:p>
        </p:txBody>
      </p:sp>
      <p:sp>
        <p:nvSpPr>
          <p:cNvPr id="242700" name="Rectangle 14"/>
          <p:cNvSpPr>
            <a:spLocks noChangeArrowheads="1"/>
          </p:cNvSpPr>
          <p:nvPr/>
        </p:nvSpPr>
        <p:spPr bwMode="auto">
          <a:xfrm>
            <a:off x="52578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utoUpdateAnimBg="0"/>
      <p:bldP spid="36876" grpId="0" autoUpdateAnimBg="0"/>
      <p:bldP spid="36877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4739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0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1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352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在流放期间的唯物主义</a:t>
            </a:r>
          </a:p>
        </p:txBody>
      </p:sp>
      <p:pic>
        <p:nvPicPr>
          <p:cNvPr id="30731" name="Picture 11" descr="gardens_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990600"/>
            <a:ext cx="6096000" cy="49704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62000" y="5181600"/>
            <a:ext cx="1752600" cy="1279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斜坡上的花园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4747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44748" name="Rectangle 16"/>
          <p:cNvSpPr>
            <a:spLocks noChangeArrowheads="1"/>
          </p:cNvSpPr>
          <p:nvPr/>
        </p:nvSpPr>
        <p:spPr bwMode="auto">
          <a:xfrm>
            <a:off x="48768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6787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8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4648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930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2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在流放期间的唯物主义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914400" y="5334000"/>
            <a:ext cx="2209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巴比</a:t>
            </a:r>
            <a:r>
              <a:rPr lang="ja-JP" altLang="en-US" sz="28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伦</a:t>
            </a:r>
            <a:r>
              <a:rPr lang="ja-JP" alt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城市</a:t>
            </a:r>
            <a:r>
              <a:rPr lang="en-US" altLang="ja-JP" b="0">
                <a:ea typeface="SimSun" pitchFamily="2" charset="-122"/>
              </a:rPr>
              <a:t> </a:t>
            </a:r>
            <a:endParaRPr lang="en-US" altLang="en-US" b="0">
              <a:ea typeface="SimSun" pitchFamily="2" charset="-122"/>
            </a:endParaRPr>
          </a:p>
        </p:txBody>
      </p:sp>
      <p:pic>
        <p:nvPicPr>
          <p:cNvPr id="32780" name="Picture 12" descr="BABYLONA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838200"/>
            <a:ext cx="5600700" cy="52101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6795" name="Text Box 13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46796" name="Rectangle 14"/>
          <p:cNvSpPr>
            <a:spLocks noChangeArrowheads="1"/>
          </p:cNvSpPr>
          <p:nvPr/>
        </p:nvSpPr>
        <p:spPr bwMode="auto">
          <a:xfrm>
            <a:off x="50292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715000" y="6248400"/>
            <a:ext cx="2514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8835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733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在</a:t>
            </a:r>
            <a:r>
              <a:rPr lang="zh-CN" altLang="en-US" sz="2800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流放以后</a:t>
            </a:r>
            <a:r>
              <a:rPr lang="en-US" altLang="zh-CN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zh-CN" altLang="en-US" sz="2800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总结</a:t>
            </a:r>
            <a:r>
              <a:rPr lang="en-US" altLang="zh-CN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48841" name="Text Box 11"/>
          <p:cNvSpPr txBox="1">
            <a:spLocks noChangeArrowheads="1"/>
          </p:cNvSpPr>
          <p:nvPr/>
        </p:nvSpPr>
        <p:spPr bwMode="auto">
          <a:xfrm>
            <a:off x="1066800" y="1676400"/>
            <a:ext cx="655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457200" y="1066800"/>
            <a:ext cx="8305800" cy="430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在公元前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458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年有更多犹太人在以 斯 拉 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以 斯 拉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7)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的领导下返回了耶路撒。然后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,12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年后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尼 希 米 返回重建耶路撒冷墙壁和治理 猶 大城。他在公元前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444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年到达了猶 大城。 尽管許多反对，尼 希 米在 </a:t>
            </a:r>
          </a:p>
          <a:p>
            <a:pPr algn="ctr"/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52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天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完成了这项表面上绝望的任务。</a:t>
            </a:r>
            <a:r>
              <a:rPr lang="zh-CN" altLang="en-US" b="0"/>
              <a:t>  </a:t>
            </a:r>
          </a:p>
          <a:p>
            <a:pPr algn="ctr"/>
            <a:endParaRPr lang="en-US" altLang="zh-CN" b="0"/>
          </a:p>
          <a:p>
            <a:pPr algn="ctr"/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然后被跟随的复兴。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以 斯 拉和尼 希 米将旧约的书封为中央圣人文本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。他们大声朗读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对人民并且和给它的解释。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57200" y="5029200"/>
            <a:ext cx="8305800" cy="15875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大约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年后，先知玛 拉 基谴责了人民为滑倒回到他们有罪的方式。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48844" name="Rectangle 14"/>
          <p:cNvSpPr>
            <a:spLocks noChangeArrowheads="1"/>
          </p:cNvSpPr>
          <p:nvPr/>
        </p:nvSpPr>
        <p:spPr bwMode="auto">
          <a:xfrm>
            <a:off x="53340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B5CCB21C-2FAC-174D-9345-7C2E9E262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843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09800" y="1447800"/>
            <a:ext cx="5994400" cy="4838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Babylonia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地理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Akkadian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语言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Babel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宗教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Years of Judah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Captivity -70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神慰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Lots of  Trade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经济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Only 73 years long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历史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612-539 BC)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Nebuchadnezzar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武力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600200" y="1447800"/>
            <a:ext cx="533400" cy="4838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057400" y="914400"/>
            <a:ext cx="3505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 REMEMBER (</a:t>
            </a:r>
            <a:r>
              <a:rPr lang="zh-CN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记住</a:t>
            </a:r>
            <a:r>
              <a:rPr lang="en-US" altLang="zh-CN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)</a:t>
            </a:r>
            <a:endParaRPr lang="en-US" altLang="en-US" u="sng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50884" name="Rectangle 6"/>
          <p:cNvSpPr>
            <a:spLocks noChangeArrowheads="1"/>
          </p:cNvSpPr>
          <p:nvPr/>
        </p:nvSpPr>
        <p:spPr bwMode="auto">
          <a:xfrm>
            <a:off x="7162800" y="24288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巴比伦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/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/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/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/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/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71338-AACF-CD36-7C81-95578504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>
            <a:extLst>
              <a:ext uri="{FF2B5EF4-FFF2-40B4-BE49-F238E27FC236}">
                <a16:creationId xmlns:a16="http://schemas.microsoft.com/office/drawing/2014/main" id="{143736E4-CD2D-7E1A-FDC6-D30A3B851F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1E075F2A-DFAF-1AC5-BE4A-ADFB4CEF85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>
            <a:extLst>
              <a:ext uri="{FF2B5EF4-FFF2-40B4-BE49-F238E27FC236}">
                <a16:creationId xmlns:a16="http://schemas.microsoft.com/office/drawing/2014/main" id="{A1549777-3919-84DC-B308-D0DEE41E8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99A39-01AB-C754-3241-ABE9C7EC4EC6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>
              <a:extLst>
                <a:ext uri="{FF2B5EF4-FFF2-40B4-BE49-F238E27FC236}">
                  <a16:creationId xmlns:a16="http://schemas.microsoft.com/office/drawing/2014/main" id="{B618C601-019B-845C-B0F4-B3B411E19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>
              <a:extLst>
                <a:ext uri="{FF2B5EF4-FFF2-40B4-BE49-F238E27FC236}">
                  <a16:creationId xmlns:a16="http://schemas.microsoft.com/office/drawing/2014/main" id="{2E629089-8F81-A7ED-7B0C-2B7A3CB84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>
              <a:extLst>
                <a:ext uri="{FF2B5EF4-FFF2-40B4-BE49-F238E27FC236}">
                  <a16:creationId xmlns:a16="http://schemas.microsoft.com/office/drawing/2014/main" id="{4F36AF04-A2F5-9967-8F42-35F3D9261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E3AE8A2F-D78F-71C9-0D2C-E88FE27BA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02E14DED-E83D-A2BB-3AFA-E25C51E78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9D359-6F33-7ED5-C5B7-28865273C358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>
              <a:extLst>
                <a:ext uri="{FF2B5EF4-FFF2-40B4-BE49-F238E27FC236}">
                  <a16:creationId xmlns:a16="http://schemas.microsoft.com/office/drawing/2014/main" id="{771AA2AF-8951-9968-5476-610BC0112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>
              <a:extLst>
                <a:ext uri="{FF2B5EF4-FFF2-40B4-BE49-F238E27FC236}">
                  <a16:creationId xmlns:a16="http://schemas.microsoft.com/office/drawing/2014/main" id="{535CDA1C-F014-33FD-0021-6D66D2956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15">
              <a:extLst>
                <a:ext uri="{FF2B5EF4-FFF2-40B4-BE49-F238E27FC236}">
                  <a16:creationId xmlns:a16="http://schemas.microsoft.com/office/drawing/2014/main" id="{2C568D96-9DA9-42E5-A975-6FC20C37C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20AC839C-9C59-63CD-4BF1-8F049DB02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C4FA2A94-FC10-CFA9-30D8-5292A90CE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737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0C33-7433-BC48-B8B3-D94867D2C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>
            <a:extLst>
              <a:ext uri="{FF2B5EF4-FFF2-40B4-BE49-F238E27FC236}">
                <a16:creationId xmlns:a16="http://schemas.microsoft.com/office/drawing/2014/main" id="{AD1E8B75-3796-F05A-50F1-5FF802236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87292F78-D1C2-86A1-849F-0B612BD1A6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>
            <a:extLst>
              <a:ext uri="{FF2B5EF4-FFF2-40B4-BE49-F238E27FC236}">
                <a16:creationId xmlns:a16="http://schemas.microsoft.com/office/drawing/2014/main" id="{0E6DACD4-2D0D-7655-570C-26D96A26D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A0300D-8F1D-4C86-CEF5-34276B96C45D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>
              <a:extLst>
                <a:ext uri="{FF2B5EF4-FFF2-40B4-BE49-F238E27FC236}">
                  <a16:creationId xmlns:a16="http://schemas.microsoft.com/office/drawing/2014/main" id="{6BFCE4F7-F812-71E6-995A-171F134B8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>
              <a:extLst>
                <a:ext uri="{FF2B5EF4-FFF2-40B4-BE49-F238E27FC236}">
                  <a16:creationId xmlns:a16="http://schemas.microsoft.com/office/drawing/2014/main" id="{2591EDEF-AEBD-3772-F9D3-34D35B23B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>
              <a:extLst>
                <a:ext uri="{FF2B5EF4-FFF2-40B4-BE49-F238E27FC236}">
                  <a16:creationId xmlns:a16="http://schemas.microsoft.com/office/drawing/2014/main" id="{6767CDC4-783C-DAE5-D966-E1A2F275B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436FCA7A-9C4F-6C44-043C-34A2653E5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03CC12C4-8822-845E-6F8C-F5B238330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9C010-B785-DAED-3CB1-E58B8B84D90B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>
              <a:extLst>
                <a:ext uri="{FF2B5EF4-FFF2-40B4-BE49-F238E27FC236}">
                  <a16:creationId xmlns:a16="http://schemas.microsoft.com/office/drawing/2014/main" id="{31CD8179-4403-5DA1-0ABE-CD0CC4E9A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>
              <a:extLst>
                <a:ext uri="{FF2B5EF4-FFF2-40B4-BE49-F238E27FC236}">
                  <a16:creationId xmlns:a16="http://schemas.microsoft.com/office/drawing/2014/main" id="{79CCBF99-5040-804E-AE03-06BBC38C0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15">
              <a:extLst>
                <a:ext uri="{FF2B5EF4-FFF2-40B4-BE49-F238E27FC236}">
                  <a16:creationId xmlns:a16="http://schemas.microsoft.com/office/drawing/2014/main" id="{05458C42-5771-BB03-00CA-BBC8E2149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8F5829C1-6A22-F31B-3333-BD30D0543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871FC565-930C-8A50-F021-67D5A9AD4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3BCA9F-AE0B-5D66-2CEE-BBDF38E4FC72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2597150"/>
            <a:ext cx="4876800" cy="4183063"/>
            <a:chOff x="2339752" y="2420888"/>
            <a:chExt cx="4876800" cy="4183063"/>
          </a:xfrm>
        </p:grpSpPr>
        <p:pic>
          <p:nvPicPr>
            <p:cNvPr id="344086" name="Picture 8" descr="bc6">
              <a:extLst>
                <a:ext uri="{FF2B5EF4-FFF2-40B4-BE49-F238E27FC236}">
                  <a16:creationId xmlns:a16="http://schemas.microsoft.com/office/drawing/2014/main" id="{239E01F3-B063-A3F0-2230-248CF0CA5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420888"/>
              <a:ext cx="4876800" cy="41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7" name="Rectangle 17">
              <a:extLst>
                <a:ext uri="{FF2B5EF4-FFF2-40B4-BE49-F238E27FC236}">
                  <a16:creationId xmlns:a16="http://schemas.microsoft.com/office/drawing/2014/main" id="{4A83615D-3065-47A6-E6ED-C5D93F94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292494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B16D1F33-E5F7-061A-8F7D-ACEAB4B9E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577" y="3068588"/>
              <a:ext cx="17462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那么，你怎么知道祂存在呢？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89" name="Oval 38">
              <a:extLst>
                <a:ext uri="{FF2B5EF4-FFF2-40B4-BE49-F238E27FC236}">
                  <a16:creationId xmlns:a16="http://schemas.microsoft.com/office/drawing/2014/main" id="{77B3DBBA-A3D6-4749-D8AF-DEBC235B6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072" y="3284984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51306AB3-850E-EF5C-DD5A-31F8684255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502" y="3573413"/>
              <a:ext cx="13684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我就知道。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0460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B131-A519-8F1B-CD9C-B44EC20F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>
            <a:extLst>
              <a:ext uri="{FF2B5EF4-FFF2-40B4-BE49-F238E27FC236}">
                <a16:creationId xmlns:a16="http://schemas.microsoft.com/office/drawing/2014/main" id="{70B9BE83-FD99-D751-86DF-DA625A95AA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E6858DBE-A997-6EF6-BC28-76323A9627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>
            <a:extLst>
              <a:ext uri="{FF2B5EF4-FFF2-40B4-BE49-F238E27FC236}">
                <a16:creationId xmlns:a16="http://schemas.microsoft.com/office/drawing/2014/main" id="{96A4A8FA-0CBB-9776-7F29-2D4CB80EF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730AC8-E9FE-0BE9-C330-FB6004B55CCB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>
              <a:extLst>
                <a:ext uri="{FF2B5EF4-FFF2-40B4-BE49-F238E27FC236}">
                  <a16:creationId xmlns:a16="http://schemas.microsoft.com/office/drawing/2014/main" id="{6E51F920-838A-3C3A-A835-670F60A60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>
              <a:extLst>
                <a:ext uri="{FF2B5EF4-FFF2-40B4-BE49-F238E27FC236}">
                  <a16:creationId xmlns:a16="http://schemas.microsoft.com/office/drawing/2014/main" id="{8763953A-2BAE-DC75-4A00-32A61D607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>
              <a:extLst>
                <a:ext uri="{FF2B5EF4-FFF2-40B4-BE49-F238E27FC236}">
                  <a16:creationId xmlns:a16="http://schemas.microsoft.com/office/drawing/2014/main" id="{3A8F8A16-B607-AA0C-DE05-9B60DB413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7150D9AB-6313-C21C-0112-2DB9EAD84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6A239A5D-624A-62E8-0148-0E89CA499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402A9-40AE-38B6-CADF-D1952D8E40E1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>
              <a:extLst>
                <a:ext uri="{FF2B5EF4-FFF2-40B4-BE49-F238E27FC236}">
                  <a16:creationId xmlns:a16="http://schemas.microsoft.com/office/drawing/2014/main" id="{F2F71EE2-7BFF-05AE-D673-B035EE545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>
              <a:extLst>
                <a:ext uri="{FF2B5EF4-FFF2-40B4-BE49-F238E27FC236}">
                  <a16:creationId xmlns:a16="http://schemas.microsoft.com/office/drawing/2014/main" id="{84FA8379-BD09-7A8D-D93D-1191D5260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15">
              <a:extLst>
                <a:ext uri="{FF2B5EF4-FFF2-40B4-BE49-F238E27FC236}">
                  <a16:creationId xmlns:a16="http://schemas.microsoft.com/office/drawing/2014/main" id="{16F6E772-9CE4-1ED8-0268-42590AE15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4FF56CC6-2A89-BC2D-3B22-D0B88A5E5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5D9C3110-E897-9EA8-BF8A-478B7837E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126C3B-E896-5BB2-1D81-0C2F7650AEA6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2597150"/>
            <a:ext cx="4876800" cy="4183063"/>
            <a:chOff x="2339752" y="2420888"/>
            <a:chExt cx="4876800" cy="4183063"/>
          </a:xfrm>
        </p:grpSpPr>
        <p:pic>
          <p:nvPicPr>
            <p:cNvPr id="344086" name="Picture 8" descr="bc6">
              <a:extLst>
                <a:ext uri="{FF2B5EF4-FFF2-40B4-BE49-F238E27FC236}">
                  <a16:creationId xmlns:a16="http://schemas.microsoft.com/office/drawing/2014/main" id="{7A77671D-6A93-0C04-535D-678D6ED5F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420888"/>
              <a:ext cx="4876800" cy="41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7" name="Rectangle 17">
              <a:extLst>
                <a:ext uri="{FF2B5EF4-FFF2-40B4-BE49-F238E27FC236}">
                  <a16:creationId xmlns:a16="http://schemas.microsoft.com/office/drawing/2014/main" id="{CE83AEE1-0D15-7C80-9602-F4369CEE5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292494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3375D361-31C5-7BAC-CF7A-46306B258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577" y="3068588"/>
              <a:ext cx="17462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那么，你怎么知道祂存在呢？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89" name="Oval 38">
              <a:extLst>
                <a:ext uri="{FF2B5EF4-FFF2-40B4-BE49-F238E27FC236}">
                  <a16:creationId xmlns:a16="http://schemas.microsoft.com/office/drawing/2014/main" id="{796829EF-6EB6-3AB5-235D-BAA8E09A8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072" y="3284984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08D4900D-76A7-4B16-039C-9CFEF0573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502" y="3573413"/>
              <a:ext cx="13684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我就知道。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54807E-2898-AF1B-8372-7E5464EE5F96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1449388"/>
            <a:ext cx="5005387" cy="4024312"/>
            <a:chOff x="6948264" y="1052736"/>
            <a:chExt cx="5005388" cy="4024313"/>
          </a:xfrm>
        </p:grpSpPr>
        <p:pic>
          <p:nvPicPr>
            <p:cNvPr id="344083" name="Picture 9" descr="bc7">
              <a:extLst>
                <a:ext uri="{FF2B5EF4-FFF2-40B4-BE49-F238E27FC236}">
                  <a16:creationId xmlns:a16="http://schemas.microsoft.com/office/drawing/2014/main" id="{7B329F7D-A486-5474-9210-A8B56114C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052736"/>
              <a:ext cx="5005388" cy="402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4" name="Rectangle 1">
              <a:extLst>
                <a:ext uri="{FF2B5EF4-FFF2-40B4-BE49-F238E27FC236}">
                  <a16:creationId xmlns:a16="http://schemas.microsoft.com/office/drawing/2014/main" id="{9109531F-C168-AC7D-F9C2-C354F0FE8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320" y="1412776"/>
              <a:ext cx="316835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E328FEFF-A72F-1DE5-AB21-0ED6833A4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4526" y="1413098"/>
              <a:ext cx="324008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。。。这是叫做“信心”。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6833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DB66F-F6AA-BA81-2D56-4FE8E6B1B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>
            <a:extLst>
              <a:ext uri="{FF2B5EF4-FFF2-40B4-BE49-F238E27FC236}">
                <a16:creationId xmlns:a16="http://schemas.microsoft.com/office/drawing/2014/main" id="{11C4E7FC-8D33-536F-2621-F9350414BD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C37953DE-A439-1A13-9E9F-430148A858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>
            <a:extLst>
              <a:ext uri="{FF2B5EF4-FFF2-40B4-BE49-F238E27FC236}">
                <a16:creationId xmlns:a16="http://schemas.microsoft.com/office/drawing/2014/main" id="{62CCD4BE-64ED-60AE-59E9-56E6E6E60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70CC9B-895E-13F5-848B-983991928FE5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>
              <a:extLst>
                <a:ext uri="{FF2B5EF4-FFF2-40B4-BE49-F238E27FC236}">
                  <a16:creationId xmlns:a16="http://schemas.microsoft.com/office/drawing/2014/main" id="{D491446D-58BF-64DD-4EA2-9083B3466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>
              <a:extLst>
                <a:ext uri="{FF2B5EF4-FFF2-40B4-BE49-F238E27FC236}">
                  <a16:creationId xmlns:a16="http://schemas.microsoft.com/office/drawing/2014/main" id="{06435293-E7D9-6620-66E3-E9E0CBA9A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>
              <a:extLst>
                <a:ext uri="{FF2B5EF4-FFF2-40B4-BE49-F238E27FC236}">
                  <a16:creationId xmlns:a16="http://schemas.microsoft.com/office/drawing/2014/main" id="{5804EFB5-DF6E-EE1C-88CF-007D6E45F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E8B7438D-481E-374F-732E-9C8E53461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FF27F15A-027E-9890-177A-B13280E5A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937D7-B527-3E73-B04C-56E11D1637C1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>
              <a:extLst>
                <a:ext uri="{FF2B5EF4-FFF2-40B4-BE49-F238E27FC236}">
                  <a16:creationId xmlns:a16="http://schemas.microsoft.com/office/drawing/2014/main" id="{5A95BE99-0E16-4D7A-0692-1A2715560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>
              <a:extLst>
                <a:ext uri="{FF2B5EF4-FFF2-40B4-BE49-F238E27FC236}">
                  <a16:creationId xmlns:a16="http://schemas.microsoft.com/office/drawing/2014/main" id="{32617211-CA1A-5005-2B13-6ADE7CAA5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15">
              <a:extLst>
                <a:ext uri="{FF2B5EF4-FFF2-40B4-BE49-F238E27FC236}">
                  <a16:creationId xmlns:a16="http://schemas.microsoft.com/office/drawing/2014/main" id="{D036E2ED-2615-D5FD-5D48-D9FE6CDA0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5F6E29CC-2153-9E7E-02FF-237614584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1B9B9ABB-38B7-7CA0-52F6-A72EE2372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B700DD-A9E1-6DBD-953E-41DB2D545E03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2597150"/>
            <a:ext cx="4876800" cy="4183063"/>
            <a:chOff x="2339752" y="2420888"/>
            <a:chExt cx="4876800" cy="4183063"/>
          </a:xfrm>
        </p:grpSpPr>
        <p:pic>
          <p:nvPicPr>
            <p:cNvPr id="344086" name="Picture 8" descr="bc6">
              <a:extLst>
                <a:ext uri="{FF2B5EF4-FFF2-40B4-BE49-F238E27FC236}">
                  <a16:creationId xmlns:a16="http://schemas.microsoft.com/office/drawing/2014/main" id="{79B042C4-9C9C-F13A-69D0-6FDF1479B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420888"/>
              <a:ext cx="4876800" cy="41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7" name="Rectangle 17">
              <a:extLst>
                <a:ext uri="{FF2B5EF4-FFF2-40B4-BE49-F238E27FC236}">
                  <a16:creationId xmlns:a16="http://schemas.microsoft.com/office/drawing/2014/main" id="{54985161-CF96-2B37-CECC-055AD69BD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292494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CD378F38-DFE7-E6FD-1920-C5DE5D5B6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577" y="3068588"/>
              <a:ext cx="17462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那么，你怎么知道祂存在呢？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89" name="Oval 38">
              <a:extLst>
                <a:ext uri="{FF2B5EF4-FFF2-40B4-BE49-F238E27FC236}">
                  <a16:creationId xmlns:a16="http://schemas.microsoft.com/office/drawing/2014/main" id="{14F4CD08-2AB1-0402-C3CC-76E4C4D64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072" y="3284984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658CC55A-0412-7E4B-CEC0-B343CC447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502" y="3573413"/>
              <a:ext cx="13684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我就知道。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80C219-7B3A-FF70-6CB4-AAAED0C81372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1449388"/>
            <a:ext cx="5005387" cy="4024312"/>
            <a:chOff x="6948264" y="1052736"/>
            <a:chExt cx="5005388" cy="4024313"/>
          </a:xfrm>
        </p:grpSpPr>
        <p:pic>
          <p:nvPicPr>
            <p:cNvPr id="344083" name="Picture 9" descr="bc7">
              <a:extLst>
                <a:ext uri="{FF2B5EF4-FFF2-40B4-BE49-F238E27FC236}">
                  <a16:creationId xmlns:a16="http://schemas.microsoft.com/office/drawing/2014/main" id="{1BF363DB-7490-DCF9-2E6E-FB7F7F5B8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052736"/>
              <a:ext cx="5005388" cy="402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4" name="Rectangle 1">
              <a:extLst>
                <a:ext uri="{FF2B5EF4-FFF2-40B4-BE49-F238E27FC236}">
                  <a16:creationId xmlns:a16="http://schemas.microsoft.com/office/drawing/2014/main" id="{96DEBC9F-54A3-7A97-2FD0-8AFBA0C29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320" y="1412776"/>
              <a:ext cx="316835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B5FB21B1-3A46-01C7-37F3-356867116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4526" y="1413098"/>
              <a:ext cx="324008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。。。这是叫做“信心”。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5096DA-BE0A-453E-ED4D-EACAE9FE5F84}"/>
              </a:ext>
            </a:extLst>
          </p:cNvPr>
          <p:cNvGrpSpPr>
            <a:grpSpLocks/>
          </p:cNvGrpSpPr>
          <p:nvPr/>
        </p:nvGrpSpPr>
        <p:grpSpPr bwMode="auto">
          <a:xfrm>
            <a:off x="2022475" y="1458913"/>
            <a:ext cx="5181600" cy="4795837"/>
            <a:chOff x="-5858432" y="2622452"/>
            <a:chExt cx="5181600" cy="4795838"/>
          </a:xfrm>
        </p:grpSpPr>
        <p:pic>
          <p:nvPicPr>
            <p:cNvPr id="344077" name="Picture 10" descr="bc8">
              <a:extLst>
                <a:ext uri="{FF2B5EF4-FFF2-40B4-BE49-F238E27FC236}">
                  <a16:creationId xmlns:a16="http://schemas.microsoft.com/office/drawing/2014/main" id="{EC40692A-7542-1466-7293-950DAE601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58432" y="2622452"/>
              <a:ext cx="5181600" cy="479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8" name="Rectangle 11">
              <a:extLst>
                <a:ext uri="{FF2B5EF4-FFF2-40B4-BE49-F238E27FC236}">
                  <a16:creationId xmlns:a16="http://schemas.microsoft.com/office/drawing/2014/main" id="{7CF3026B-90AF-6726-8139-0DD9B697F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786424" y="2671491"/>
              <a:ext cx="367240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79" name="Rectangle 33">
              <a:extLst>
                <a:ext uri="{FF2B5EF4-FFF2-40B4-BE49-F238E27FC236}">
                  <a16:creationId xmlns:a16="http://schemas.microsoft.com/office/drawing/2014/main" id="{D3C6B7F6-F6DF-004F-56C3-27D394CC6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66144" y="2743499"/>
              <a:ext cx="216024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80" name="Oval 6">
              <a:extLst>
                <a:ext uri="{FF2B5EF4-FFF2-40B4-BE49-F238E27FC236}">
                  <a16:creationId xmlns:a16="http://schemas.microsoft.com/office/drawing/2014/main" id="{11BD6EA4-3407-FD53-A5D1-25484D4F2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8032" y="3923011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58E649CE-6107-883E-D4B2-0E55D69A7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713969" y="2887564"/>
              <a:ext cx="48958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相信一个你看不见的神一定需要非常大的信心。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C3FB2F3C-2B77-76DB-47BD-12557B3C8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32569" y="4040089"/>
              <a:ext cx="1169987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那也不见得。 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0776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9689-B41B-166D-44AD-24F0C549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>
            <a:extLst>
              <a:ext uri="{FF2B5EF4-FFF2-40B4-BE49-F238E27FC236}">
                <a16:creationId xmlns:a16="http://schemas.microsoft.com/office/drawing/2014/main" id="{93A44CCB-B918-0773-9D8E-1176B10E3E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C61AED1E-B2C6-A11A-3453-F96012973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>
            <a:extLst>
              <a:ext uri="{FF2B5EF4-FFF2-40B4-BE49-F238E27FC236}">
                <a16:creationId xmlns:a16="http://schemas.microsoft.com/office/drawing/2014/main" id="{45BB5847-2F7D-9FDD-791B-5D1CFFC83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66E527-4CA2-3B39-44E1-878261F4C60C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>
              <a:extLst>
                <a:ext uri="{FF2B5EF4-FFF2-40B4-BE49-F238E27FC236}">
                  <a16:creationId xmlns:a16="http://schemas.microsoft.com/office/drawing/2014/main" id="{0DAED998-5D6D-C742-7C72-825BC31F0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>
              <a:extLst>
                <a:ext uri="{FF2B5EF4-FFF2-40B4-BE49-F238E27FC236}">
                  <a16:creationId xmlns:a16="http://schemas.microsoft.com/office/drawing/2014/main" id="{FC431D33-B7B5-E169-5CB6-420E0B2AD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>
              <a:extLst>
                <a:ext uri="{FF2B5EF4-FFF2-40B4-BE49-F238E27FC236}">
                  <a16:creationId xmlns:a16="http://schemas.microsoft.com/office/drawing/2014/main" id="{6A87214F-3435-47FC-7CC6-C24BA365C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0E0A08E6-77E2-4D97-AF4B-74D989D37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5FB0B200-3B8C-7016-F82B-EBEEABA7C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FD984D-B180-580A-0478-C14276612ACE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>
              <a:extLst>
                <a:ext uri="{FF2B5EF4-FFF2-40B4-BE49-F238E27FC236}">
                  <a16:creationId xmlns:a16="http://schemas.microsoft.com/office/drawing/2014/main" id="{0D3F5F05-5A7F-070D-B5D0-FDBA9ABA8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>
              <a:extLst>
                <a:ext uri="{FF2B5EF4-FFF2-40B4-BE49-F238E27FC236}">
                  <a16:creationId xmlns:a16="http://schemas.microsoft.com/office/drawing/2014/main" id="{F7DF4DAC-9A45-4F97-B41C-E8C671040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15">
              <a:extLst>
                <a:ext uri="{FF2B5EF4-FFF2-40B4-BE49-F238E27FC236}">
                  <a16:creationId xmlns:a16="http://schemas.microsoft.com/office/drawing/2014/main" id="{51D5A87D-553A-1A50-4936-8ABECF188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1FCAC272-AC6B-7C85-084F-C912394A5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C2EAEBBC-D007-C398-FEE4-D9AAB89DB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9304FB-EF6A-5945-FA46-F4C24CF8D3DA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2597150"/>
            <a:ext cx="4876800" cy="4183063"/>
            <a:chOff x="2339752" y="2420888"/>
            <a:chExt cx="4876800" cy="4183063"/>
          </a:xfrm>
        </p:grpSpPr>
        <p:pic>
          <p:nvPicPr>
            <p:cNvPr id="344086" name="Picture 8" descr="bc6">
              <a:extLst>
                <a:ext uri="{FF2B5EF4-FFF2-40B4-BE49-F238E27FC236}">
                  <a16:creationId xmlns:a16="http://schemas.microsoft.com/office/drawing/2014/main" id="{24926743-2B5B-E5EF-CE57-22B15ED10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420888"/>
              <a:ext cx="4876800" cy="41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7" name="Rectangle 17">
              <a:extLst>
                <a:ext uri="{FF2B5EF4-FFF2-40B4-BE49-F238E27FC236}">
                  <a16:creationId xmlns:a16="http://schemas.microsoft.com/office/drawing/2014/main" id="{F5C5FC22-E9F4-8DE8-36BD-A6BD25200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292494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A3779DF2-2BB5-07D9-0CCC-7A4D6DFAE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577" y="3068588"/>
              <a:ext cx="17462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那么，你怎么知道祂存在呢？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89" name="Oval 38">
              <a:extLst>
                <a:ext uri="{FF2B5EF4-FFF2-40B4-BE49-F238E27FC236}">
                  <a16:creationId xmlns:a16="http://schemas.microsoft.com/office/drawing/2014/main" id="{7611BCA9-3BCC-958A-598B-E45D9B863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072" y="3284984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3AD01721-AA9D-82BC-BAD8-09BA15067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502" y="3573413"/>
              <a:ext cx="13684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我就知道。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CD3ABD-8EF8-3315-FCB7-CF76CFBFFBAF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1449388"/>
            <a:ext cx="5005387" cy="4024312"/>
            <a:chOff x="6948264" y="1052736"/>
            <a:chExt cx="5005388" cy="4024313"/>
          </a:xfrm>
        </p:grpSpPr>
        <p:pic>
          <p:nvPicPr>
            <p:cNvPr id="344083" name="Picture 9" descr="bc7">
              <a:extLst>
                <a:ext uri="{FF2B5EF4-FFF2-40B4-BE49-F238E27FC236}">
                  <a16:creationId xmlns:a16="http://schemas.microsoft.com/office/drawing/2014/main" id="{4C401B9E-B3BF-CA38-EEC1-9C131B589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052736"/>
              <a:ext cx="5005388" cy="402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4" name="Rectangle 1">
              <a:extLst>
                <a:ext uri="{FF2B5EF4-FFF2-40B4-BE49-F238E27FC236}">
                  <a16:creationId xmlns:a16="http://schemas.microsoft.com/office/drawing/2014/main" id="{586FFBFB-AC71-8D08-1B32-356E3D719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320" y="1412776"/>
              <a:ext cx="316835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7904DE1D-D4E1-8162-509D-DEA3E9D2B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4526" y="1413098"/>
              <a:ext cx="324008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。。。这是叫做“信心”。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01BCEE-9DB7-024B-C1C3-AD3F9EA68DDC}"/>
              </a:ext>
            </a:extLst>
          </p:cNvPr>
          <p:cNvGrpSpPr>
            <a:grpSpLocks/>
          </p:cNvGrpSpPr>
          <p:nvPr/>
        </p:nvGrpSpPr>
        <p:grpSpPr bwMode="auto">
          <a:xfrm>
            <a:off x="2022475" y="1458913"/>
            <a:ext cx="5181600" cy="4795837"/>
            <a:chOff x="-5858432" y="2622452"/>
            <a:chExt cx="5181600" cy="4795838"/>
          </a:xfrm>
        </p:grpSpPr>
        <p:pic>
          <p:nvPicPr>
            <p:cNvPr id="344077" name="Picture 10" descr="bc8">
              <a:extLst>
                <a:ext uri="{FF2B5EF4-FFF2-40B4-BE49-F238E27FC236}">
                  <a16:creationId xmlns:a16="http://schemas.microsoft.com/office/drawing/2014/main" id="{BA696D2C-39AE-4118-2CBF-4459AA6FE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58432" y="2622452"/>
              <a:ext cx="5181600" cy="479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8" name="Rectangle 11">
              <a:extLst>
                <a:ext uri="{FF2B5EF4-FFF2-40B4-BE49-F238E27FC236}">
                  <a16:creationId xmlns:a16="http://schemas.microsoft.com/office/drawing/2014/main" id="{E927C1B1-AFE2-57ED-FE09-50699B7B1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786424" y="2671491"/>
              <a:ext cx="367240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79" name="Rectangle 33">
              <a:extLst>
                <a:ext uri="{FF2B5EF4-FFF2-40B4-BE49-F238E27FC236}">
                  <a16:creationId xmlns:a16="http://schemas.microsoft.com/office/drawing/2014/main" id="{D86AD256-0104-FF1F-2F4C-5B67E1405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66144" y="2743499"/>
              <a:ext cx="216024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80" name="Oval 6">
              <a:extLst>
                <a:ext uri="{FF2B5EF4-FFF2-40B4-BE49-F238E27FC236}">
                  <a16:creationId xmlns:a16="http://schemas.microsoft.com/office/drawing/2014/main" id="{BC989672-814D-CE4F-BCA7-B7E366ED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8032" y="3923011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63EF225A-6781-603E-C5E8-7D3E78A1B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713969" y="2887564"/>
              <a:ext cx="48958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相信一个你看不见的神一定需要非常大的信心。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9333E17D-DDFF-EC62-7444-9AB4EA226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32569" y="4040089"/>
              <a:ext cx="1169987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那也不见得。 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85D28A-BDEC-A7BC-923B-A161341FB9E0}"/>
              </a:ext>
            </a:extLst>
          </p:cNvPr>
          <p:cNvGrpSpPr>
            <a:grpSpLocks/>
          </p:cNvGrpSpPr>
          <p:nvPr/>
        </p:nvGrpSpPr>
        <p:grpSpPr bwMode="auto">
          <a:xfrm>
            <a:off x="768350" y="2490788"/>
            <a:ext cx="8229600" cy="3527425"/>
            <a:chOff x="3707904" y="6309320"/>
            <a:chExt cx="8229600" cy="3527425"/>
          </a:xfrm>
        </p:grpSpPr>
        <p:pic>
          <p:nvPicPr>
            <p:cNvPr id="344074" name="Picture 11" descr="bc9">
              <a:extLst>
                <a:ext uri="{FF2B5EF4-FFF2-40B4-BE49-F238E27FC236}">
                  <a16:creationId xmlns:a16="http://schemas.microsoft.com/office/drawing/2014/main" id="{F8063731-A5AA-854D-89AD-15FC82456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6309320"/>
              <a:ext cx="8229600" cy="352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5" name="Rectangle 10">
              <a:extLst>
                <a:ext uri="{FF2B5EF4-FFF2-40B4-BE49-F238E27FC236}">
                  <a16:creationId xmlns:a16="http://schemas.microsoft.com/office/drawing/2014/main" id="{6F262BE7-0156-7206-8AC7-3C88AE807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1592" y="6669360"/>
              <a:ext cx="367240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76" name="Rectangle 14">
              <a:extLst>
                <a:ext uri="{FF2B5EF4-FFF2-40B4-BE49-F238E27FC236}">
                  <a16:creationId xmlns:a16="http://schemas.microsoft.com/office/drawing/2014/main" id="{8F39697C-3AC0-A1D4-472A-4C160A6CC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072" y="6597352"/>
              <a:ext cx="4032448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u="sng">
                  <a:solidFill>
                    <a:schemeClr val="tx2"/>
                  </a:solidFill>
                </a:rPr>
                <a:t>那</a:t>
              </a:r>
              <a:r>
                <a:rPr lang="zh-CN" altLang="en-US" sz="2000">
                  <a:solidFill>
                    <a:schemeClr val="tx2"/>
                  </a:solidFill>
                </a:rPr>
                <a:t>，就需要极大的信心</a:t>
              </a:r>
              <a:endParaRPr lang="en-US" altLang="en-US" sz="20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9784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Idolatry Today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29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85800" y="990600"/>
            <a:ext cx="44196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 u="sng">
                <a:latin typeface="SimSun" pitchFamily="2" charset="-122"/>
              </a:rPr>
              <a:t>巴比伦</a:t>
            </a:r>
            <a:r>
              <a:rPr lang="en-US" altLang="zh-CN" sz="3200" u="sng">
                <a:solidFill>
                  <a:schemeClr val="accent2"/>
                </a:solidFill>
                <a:latin typeface="SimSun" pitchFamily="2" charset="-122"/>
              </a:rPr>
              <a:t>-</a:t>
            </a:r>
            <a:r>
              <a:rPr lang="zh-CN" altLang="en-US" sz="3200" u="sng">
                <a:latin typeface="SimSun" pitchFamily="2" charset="-122"/>
              </a:rPr>
              <a:t>唯物主义崇拜</a:t>
            </a:r>
            <a:endParaRPr lang="en-US" altLang="en-US" sz="3200" u="sng">
              <a:effectLst>
                <a:outerShdw blurRad="38100" dist="38100" dir="2700000" algn="tl">
                  <a:srgbClr val="C0C0C0"/>
                </a:outerShdw>
              </a:effectLst>
              <a:latin typeface="SimSun" pitchFamily="2" charset="-122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914400" y="1905000"/>
            <a:ext cx="3200400" cy="3195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信任在</a:t>
            </a:r>
            <a:r>
              <a:rPr lang="zh-CN" altLang="en-US"/>
              <a:t>在财富</a:t>
            </a:r>
            <a:r>
              <a:rPr lang="zh-CN" altLang="en-US" b="0"/>
              <a:t> 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荣耀在财富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自定 决心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自费只需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自豪感</a:t>
            </a:r>
            <a:r>
              <a:rPr lang="zh-CN" altLang="en-US" b="0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贪婪</a:t>
            </a: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者至上主义崇拜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486400" y="2286000"/>
            <a:ext cx="2590800" cy="21971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600" b="0">
                <a:effectLst>
                  <a:outerShdw blurRad="38100" dist="38100" dir="2700000" algn="tl">
                    <a:srgbClr val="C0C0C0"/>
                  </a:outerShdw>
                </a:effectLst>
              </a:rPr>
              <a:t>民主</a:t>
            </a:r>
            <a:r>
              <a:rPr lang="zh-CN" altLang="en-US" b="0"/>
              <a:t> </a:t>
            </a:r>
            <a:r>
              <a:rPr lang="en-US" altLang="ja-JP" sz="3200" b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zh-CN" altLang="en-US" sz="3200" b="0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endParaRPr lang="en-US" altLang="ja-JP" sz="3200" b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 sz="3600" b="0">
                <a:effectLst>
                  <a:outerShdw blurRad="38100" dist="38100" dir="2700000" algn="tl">
                    <a:srgbClr val="C0C0C0"/>
                  </a:outerShdw>
                </a:effectLst>
              </a:rPr>
              <a:t>资本主义</a:t>
            </a:r>
            <a:endParaRPr lang="en-US" altLang="en-US" sz="3600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4114800" y="2286000"/>
            <a:ext cx="1295400" cy="2362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>
            <a:noFill/>
          </a:ln>
          <a:effectLst>
            <a:prstShdw prst="shdw13" dist="53882" dir="13500000">
              <a:schemeClr val="bg2">
                <a:alpha val="74998"/>
              </a:schemeClr>
            </a:prst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53957" name="Text Box 8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144</a:t>
            </a:r>
          </a:p>
        </p:txBody>
      </p:sp>
      <p:sp>
        <p:nvSpPr>
          <p:cNvPr id="253958" name="Rectangle 9"/>
          <p:cNvSpPr>
            <a:spLocks noChangeArrowheads="1"/>
          </p:cNvSpPr>
          <p:nvPr/>
        </p:nvSpPr>
        <p:spPr bwMode="auto">
          <a:xfrm>
            <a:off x="6019800" y="4572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巴比伦以我们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utoUpdateAnimBg="0"/>
      <p:bldP spid="87045" grpId="0" autoUpdateAnimBg="0"/>
      <p:bldP spid="870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27261D69-BA8F-3840-AB46-2DCC1360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965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5" descr="rembra2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657600" cy="1524000"/>
          </a:xfrm>
        </p:spPr>
        <p:txBody>
          <a:bodyPr/>
          <a:lstStyle/>
          <a:p>
            <a:pPr eaLnBrk="1" hangingPunct="1"/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伯沙撒王 </a:t>
            </a:r>
            <a:b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</a:br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谦卑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6096000"/>
            <a:ext cx="2590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伦勃朗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WordArt 2"/>
          <p:cNvSpPr>
            <a:spLocks noChangeArrowheads="1" noChangeShapeType="1" noTextEdit="1"/>
          </p:cNvSpPr>
          <p:nvPr/>
        </p:nvSpPr>
        <p:spPr bwMode="auto">
          <a:xfrm>
            <a:off x="5724525" y="228600"/>
            <a:ext cx="25527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巴比伦战败</a:t>
            </a:r>
            <a:endParaRPr lang="en-GB" sz="3600" kern="10">
              <a:ln w="63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6096000" y="8382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b="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pic>
        <p:nvPicPr>
          <p:cNvPr id="258052" name="Picture 4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19813"/>
            <a:ext cx="7239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42672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95725"/>
            <a:ext cx="4191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5" name="Freeform 7"/>
          <p:cNvSpPr>
            <a:spLocks/>
          </p:cNvSpPr>
          <p:nvPr/>
        </p:nvSpPr>
        <p:spPr bwMode="auto">
          <a:xfrm>
            <a:off x="3355975" y="-212725"/>
            <a:ext cx="514350" cy="2498725"/>
          </a:xfrm>
          <a:custGeom>
            <a:avLst/>
            <a:gdLst>
              <a:gd name="T0" fmla="*/ 2147483647 w 324"/>
              <a:gd name="T1" fmla="*/ 2147483647 h 1574"/>
              <a:gd name="T2" fmla="*/ 2147483647 w 324"/>
              <a:gd name="T3" fmla="*/ 2147483647 h 1574"/>
              <a:gd name="T4" fmla="*/ 2147483647 w 324"/>
              <a:gd name="T5" fmla="*/ 2147483647 h 1574"/>
              <a:gd name="T6" fmla="*/ 2147483647 w 324"/>
              <a:gd name="T7" fmla="*/ 2147483647 h 1574"/>
              <a:gd name="T8" fmla="*/ 2147483647 w 324"/>
              <a:gd name="T9" fmla="*/ 2147483647 h 1574"/>
              <a:gd name="T10" fmla="*/ 2147483647 w 324"/>
              <a:gd name="T11" fmla="*/ 2147483647 h 1574"/>
              <a:gd name="T12" fmla="*/ 2147483647 w 324"/>
              <a:gd name="T13" fmla="*/ 2147483647 h 1574"/>
              <a:gd name="T14" fmla="*/ 2147483647 w 324"/>
              <a:gd name="T15" fmla="*/ 2147483647 h 1574"/>
              <a:gd name="T16" fmla="*/ 2147483647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574"/>
              <a:gd name="T29" fmla="*/ 324 w 324"/>
              <a:gd name="T30" fmla="*/ 1574 h 15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2" name="Freeform 8"/>
          <p:cNvSpPr>
            <a:spLocks/>
          </p:cNvSpPr>
          <p:nvPr/>
        </p:nvSpPr>
        <p:spPr bwMode="auto">
          <a:xfrm>
            <a:off x="228600" y="152400"/>
            <a:ext cx="3551238" cy="7162800"/>
          </a:xfrm>
          <a:custGeom>
            <a:avLst/>
            <a:gdLst>
              <a:gd name="T0" fmla="*/ 2147483647 w 2237"/>
              <a:gd name="T1" fmla="*/ 0 h 4512"/>
              <a:gd name="T2" fmla="*/ 2147483647 w 2237"/>
              <a:gd name="T3" fmla="*/ 2147483647 h 4512"/>
              <a:gd name="T4" fmla="*/ 2147483647 w 2237"/>
              <a:gd name="T5" fmla="*/ 2147483647 h 4512"/>
              <a:gd name="T6" fmla="*/ 2147483647 w 2237"/>
              <a:gd name="T7" fmla="*/ 2147483647 h 4512"/>
              <a:gd name="T8" fmla="*/ 2147483647 w 2237"/>
              <a:gd name="T9" fmla="*/ 2147483647 h 4512"/>
              <a:gd name="T10" fmla="*/ 2147483647 w 2237"/>
              <a:gd name="T11" fmla="*/ 2147483647 h 4512"/>
              <a:gd name="T12" fmla="*/ 2147483647 w 2237"/>
              <a:gd name="T13" fmla="*/ 2147483647 h 4512"/>
              <a:gd name="T14" fmla="*/ 2147483647 w 2237"/>
              <a:gd name="T15" fmla="*/ 2147483647 h 4512"/>
              <a:gd name="T16" fmla="*/ 2147483647 w 2237"/>
              <a:gd name="T17" fmla="*/ 2147483647 h 4512"/>
              <a:gd name="T18" fmla="*/ 2147483647 w 2237"/>
              <a:gd name="T19" fmla="*/ 2147483647 h 4512"/>
              <a:gd name="T20" fmla="*/ 2147483647 w 2237"/>
              <a:gd name="T21" fmla="*/ 2147483647 h 4512"/>
              <a:gd name="T22" fmla="*/ 2147483647 w 2237"/>
              <a:gd name="T23" fmla="*/ 2147483647 h 4512"/>
              <a:gd name="T24" fmla="*/ 2147483647 w 2237"/>
              <a:gd name="T25" fmla="*/ 2147483647 h 4512"/>
              <a:gd name="T26" fmla="*/ 2147483647 w 2237"/>
              <a:gd name="T27" fmla="*/ 2147483647 h 4512"/>
              <a:gd name="T28" fmla="*/ 2147483647 w 2237"/>
              <a:gd name="T29" fmla="*/ 2147483647 h 4512"/>
              <a:gd name="T30" fmla="*/ 2147483647 w 2237"/>
              <a:gd name="T31" fmla="*/ 2147483647 h 4512"/>
              <a:gd name="T32" fmla="*/ 2147483647 w 2237"/>
              <a:gd name="T33" fmla="*/ 2147483647 h 4512"/>
              <a:gd name="T34" fmla="*/ 2147483647 w 2237"/>
              <a:gd name="T35" fmla="*/ 2147483647 h 4512"/>
              <a:gd name="T36" fmla="*/ 2147483647 w 2237"/>
              <a:gd name="T37" fmla="*/ 2147483647 h 4512"/>
              <a:gd name="T38" fmla="*/ 2147483647 w 2237"/>
              <a:gd name="T39" fmla="*/ 2147483647 h 4512"/>
              <a:gd name="T40" fmla="*/ 2147483647 w 2237"/>
              <a:gd name="T41" fmla="*/ 2147483647 h 4512"/>
              <a:gd name="T42" fmla="*/ 0 w 2237"/>
              <a:gd name="T43" fmla="*/ 2147483647 h 4512"/>
              <a:gd name="T44" fmla="*/ 2147483647 w 2237"/>
              <a:gd name="T45" fmla="*/ 2147483647 h 4512"/>
              <a:gd name="T46" fmla="*/ 2147483647 w 2237"/>
              <a:gd name="T47" fmla="*/ 2147483647 h 4512"/>
              <a:gd name="T48" fmla="*/ 2147483647 w 2237"/>
              <a:gd name="T49" fmla="*/ 2147483647 h 4512"/>
              <a:gd name="T50" fmla="*/ 2147483647 w 2237"/>
              <a:gd name="T51" fmla="*/ 2147483647 h 4512"/>
              <a:gd name="T52" fmla="*/ 2147483647 w 2237"/>
              <a:gd name="T53" fmla="*/ 2147483647 h 4512"/>
              <a:gd name="T54" fmla="*/ 2147483647 w 2237"/>
              <a:gd name="T55" fmla="*/ 2147483647 h 4512"/>
              <a:gd name="T56" fmla="*/ 2147483647 w 2237"/>
              <a:gd name="T57" fmla="*/ 2147483647 h 4512"/>
              <a:gd name="T58" fmla="*/ 2147483647 w 2237"/>
              <a:gd name="T59" fmla="*/ 2147483647 h 4512"/>
              <a:gd name="T60" fmla="*/ 2147483647 w 2237"/>
              <a:gd name="T61" fmla="*/ 2147483647 h 4512"/>
              <a:gd name="T62" fmla="*/ 2147483647 w 2237"/>
              <a:gd name="T63" fmla="*/ 2147483647 h 4512"/>
              <a:gd name="T64" fmla="*/ 2147483647 w 2237"/>
              <a:gd name="T65" fmla="*/ 2147483647 h 4512"/>
              <a:gd name="T66" fmla="*/ 2147483647 w 2237"/>
              <a:gd name="T67" fmla="*/ 2147483647 h 45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7"/>
              <a:gd name="T103" fmla="*/ 0 h 4512"/>
              <a:gd name="T104" fmla="*/ 2237 w 2237"/>
              <a:gd name="T105" fmla="*/ 4512 h 451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7" h="4512">
                <a:moveTo>
                  <a:pt x="2237" y="0"/>
                </a:moveTo>
                <a:cubicBezTo>
                  <a:pt x="2153" y="108"/>
                  <a:pt x="2196" y="60"/>
                  <a:pt x="2112" y="144"/>
                </a:cubicBezTo>
                <a:cubicBezTo>
                  <a:pt x="2024" y="232"/>
                  <a:pt x="2148" y="81"/>
                  <a:pt x="2054" y="192"/>
                </a:cubicBezTo>
                <a:cubicBezTo>
                  <a:pt x="1994" y="263"/>
                  <a:pt x="2053" y="204"/>
                  <a:pt x="2006" y="249"/>
                </a:cubicBezTo>
                <a:cubicBezTo>
                  <a:pt x="2003" y="259"/>
                  <a:pt x="2002" y="269"/>
                  <a:pt x="1997" y="278"/>
                </a:cubicBezTo>
                <a:cubicBezTo>
                  <a:pt x="1986" y="298"/>
                  <a:pt x="1958" y="336"/>
                  <a:pt x="1958" y="336"/>
                </a:cubicBezTo>
                <a:cubicBezTo>
                  <a:pt x="1940" y="392"/>
                  <a:pt x="1907" y="438"/>
                  <a:pt x="1882" y="489"/>
                </a:cubicBezTo>
                <a:cubicBezTo>
                  <a:pt x="1877" y="498"/>
                  <a:pt x="1879" y="511"/>
                  <a:pt x="1872" y="518"/>
                </a:cubicBezTo>
                <a:cubicBezTo>
                  <a:pt x="1856" y="534"/>
                  <a:pt x="1832" y="541"/>
                  <a:pt x="1814" y="556"/>
                </a:cubicBezTo>
                <a:cubicBezTo>
                  <a:pt x="1728" y="626"/>
                  <a:pt x="1637" y="679"/>
                  <a:pt x="1526" y="700"/>
                </a:cubicBezTo>
                <a:cubicBezTo>
                  <a:pt x="1469" y="741"/>
                  <a:pt x="1532" y="702"/>
                  <a:pt x="1440" y="729"/>
                </a:cubicBezTo>
                <a:cubicBezTo>
                  <a:pt x="1358" y="753"/>
                  <a:pt x="1274" y="799"/>
                  <a:pt x="1190" y="816"/>
                </a:cubicBezTo>
                <a:cubicBezTo>
                  <a:pt x="1146" y="825"/>
                  <a:pt x="1101" y="829"/>
                  <a:pt x="1056" y="835"/>
                </a:cubicBezTo>
                <a:cubicBezTo>
                  <a:pt x="968" y="862"/>
                  <a:pt x="879" y="880"/>
                  <a:pt x="787" y="892"/>
                </a:cubicBezTo>
                <a:cubicBezTo>
                  <a:pt x="735" y="910"/>
                  <a:pt x="687" y="918"/>
                  <a:pt x="634" y="931"/>
                </a:cubicBezTo>
                <a:cubicBezTo>
                  <a:pt x="590" y="942"/>
                  <a:pt x="552" y="964"/>
                  <a:pt x="509" y="979"/>
                </a:cubicBezTo>
                <a:cubicBezTo>
                  <a:pt x="452" y="1045"/>
                  <a:pt x="405" y="1107"/>
                  <a:pt x="355" y="1180"/>
                </a:cubicBezTo>
                <a:cubicBezTo>
                  <a:pt x="332" y="1213"/>
                  <a:pt x="312" y="1252"/>
                  <a:pt x="278" y="1276"/>
                </a:cubicBezTo>
                <a:cubicBezTo>
                  <a:pt x="257" y="1291"/>
                  <a:pt x="233" y="1301"/>
                  <a:pt x="211" y="1315"/>
                </a:cubicBezTo>
                <a:cubicBezTo>
                  <a:pt x="189" y="1349"/>
                  <a:pt x="160" y="1361"/>
                  <a:pt x="134" y="1392"/>
                </a:cubicBezTo>
                <a:cubicBezTo>
                  <a:pt x="59" y="1482"/>
                  <a:pt x="165" y="1368"/>
                  <a:pt x="96" y="1440"/>
                </a:cubicBezTo>
                <a:cubicBezTo>
                  <a:pt x="16" y="1664"/>
                  <a:pt x="60" y="1912"/>
                  <a:pt x="0" y="2140"/>
                </a:cubicBezTo>
                <a:cubicBezTo>
                  <a:pt x="3" y="2556"/>
                  <a:pt x="4" y="2972"/>
                  <a:pt x="10" y="3388"/>
                </a:cubicBezTo>
                <a:cubicBezTo>
                  <a:pt x="13" y="3591"/>
                  <a:pt x="227" y="3640"/>
                  <a:pt x="346" y="3753"/>
                </a:cubicBezTo>
                <a:cubicBezTo>
                  <a:pt x="369" y="3828"/>
                  <a:pt x="336" y="3727"/>
                  <a:pt x="374" y="3820"/>
                </a:cubicBezTo>
                <a:cubicBezTo>
                  <a:pt x="402" y="3888"/>
                  <a:pt x="415" y="3941"/>
                  <a:pt x="490" y="3964"/>
                </a:cubicBezTo>
                <a:cubicBezTo>
                  <a:pt x="522" y="3998"/>
                  <a:pt x="561" y="4017"/>
                  <a:pt x="605" y="4032"/>
                </a:cubicBezTo>
                <a:cubicBezTo>
                  <a:pt x="680" y="4086"/>
                  <a:pt x="646" y="4072"/>
                  <a:pt x="701" y="4089"/>
                </a:cubicBezTo>
                <a:cubicBezTo>
                  <a:pt x="767" y="4132"/>
                  <a:pt x="863" y="4130"/>
                  <a:pt x="941" y="4137"/>
                </a:cubicBezTo>
                <a:cubicBezTo>
                  <a:pt x="1073" y="4172"/>
                  <a:pt x="1219" y="4133"/>
                  <a:pt x="1354" y="4118"/>
                </a:cubicBezTo>
                <a:cubicBezTo>
                  <a:pt x="1494" y="4123"/>
                  <a:pt x="1580" y="4116"/>
                  <a:pt x="1699" y="4147"/>
                </a:cubicBezTo>
                <a:cubicBezTo>
                  <a:pt x="1730" y="4168"/>
                  <a:pt x="1760" y="4174"/>
                  <a:pt x="1795" y="4185"/>
                </a:cubicBezTo>
                <a:cubicBezTo>
                  <a:pt x="1857" y="4227"/>
                  <a:pt x="1852" y="4232"/>
                  <a:pt x="1901" y="4281"/>
                </a:cubicBezTo>
                <a:cubicBezTo>
                  <a:pt x="1925" y="4358"/>
                  <a:pt x="1968" y="4428"/>
                  <a:pt x="1968" y="4512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3" name="Line 9"/>
          <p:cNvSpPr>
            <a:spLocks noChangeShapeType="1"/>
          </p:cNvSpPr>
          <p:nvPr/>
        </p:nvSpPr>
        <p:spPr bwMode="auto">
          <a:xfrm flipH="1">
            <a:off x="3657600" y="0"/>
            <a:ext cx="3048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-139700" y="838200"/>
            <a:ext cx="8077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SG" altLang="en-US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巴比伦战败</a:t>
            </a:r>
            <a:r>
              <a:rPr lang="en-US" altLang="ja-JP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(539 </a:t>
            </a:r>
            <a:r>
              <a:rPr lang="en-US" altLang="ja-JP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BC</a:t>
            </a:r>
            <a:r>
              <a:rPr lang="en-US" altLang="ja-JP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zh-SG" altLang="en-US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古列王进入水闸门</a:t>
            </a:r>
            <a:endParaRPr lang="en-US" altLang="en-US" sz="35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8059" name="Freeform 11"/>
          <p:cNvSpPr>
            <a:spLocks/>
          </p:cNvSpPr>
          <p:nvPr/>
        </p:nvSpPr>
        <p:spPr bwMode="auto">
          <a:xfrm rot="-687844">
            <a:off x="2743200" y="6172200"/>
            <a:ext cx="514350" cy="2498725"/>
          </a:xfrm>
          <a:custGeom>
            <a:avLst/>
            <a:gdLst>
              <a:gd name="T0" fmla="*/ 2147483647 w 324"/>
              <a:gd name="T1" fmla="*/ 2147483647 h 1574"/>
              <a:gd name="T2" fmla="*/ 2147483647 w 324"/>
              <a:gd name="T3" fmla="*/ 2147483647 h 1574"/>
              <a:gd name="T4" fmla="*/ 2147483647 w 324"/>
              <a:gd name="T5" fmla="*/ 2147483647 h 1574"/>
              <a:gd name="T6" fmla="*/ 2147483647 w 324"/>
              <a:gd name="T7" fmla="*/ 2147483647 h 1574"/>
              <a:gd name="T8" fmla="*/ 2147483647 w 324"/>
              <a:gd name="T9" fmla="*/ 2147483647 h 1574"/>
              <a:gd name="T10" fmla="*/ 2147483647 w 324"/>
              <a:gd name="T11" fmla="*/ 2147483647 h 1574"/>
              <a:gd name="T12" fmla="*/ 2147483647 w 324"/>
              <a:gd name="T13" fmla="*/ 2147483647 h 1574"/>
              <a:gd name="T14" fmla="*/ 2147483647 w 324"/>
              <a:gd name="T15" fmla="*/ 2147483647 h 1574"/>
              <a:gd name="T16" fmla="*/ 2147483647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574"/>
              <a:gd name="T29" fmla="*/ 324 w 324"/>
              <a:gd name="T30" fmla="*/ 1574 h 15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6" name="Text Box 12"/>
          <p:cNvSpPr txBox="1">
            <a:spLocks noChangeArrowheads="1"/>
          </p:cNvSpPr>
          <p:nvPr/>
        </p:nvSpPr>
        <p:spPr bwMode="auto">
          <a:xfrm>
            <a:off x="4716463" y="2573338"/>
            <a:ext cx="4679950" cy="1169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SG" alt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但以理 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5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(</a:t>
            </a:r>
            <a:r>
              <a:rPr lang="zh-SG" alt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伯沙撒王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 </a:t>
            </a:r>
            <a:r>
              <a:rPr lang="zh-CN" alt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盛筵）</a:t>
            </a:r>
            <a:endParaRPr lang="en-US" sz="2800" dirty="0">
              <a:solidFill>
                <a:srgbClr val="FFFFFF"/>
              </a:solidFill>
              <a:latin typeface="Arial"/>
              <a:ea typeface="MS PGothic" charset="0"/>
              <a:cs typeface="Arial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258062" name="Rectangle 1"/>
          <p:cNvSpPr>
            <a:spLocks noChangeArrowheads="1"/>
          </p:cNvSpPr>
          <p:nvPr/>
        </p:nvSpPr>
        <p:spPr bwMode="auto">
          <a:xfrm>
            <a:off x="1119188" y="2222500"/>
            <a:ext cx="2843212" cy="46196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>
                <a:solidFill>
                  <a:srgbClr val="000000"/>
                </a:solidFill>
              </a:rPr>
              <a:t>巴比伦城</a:t>
            </a:r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37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92" grpId="0" animBg="1"/>
      <p:bldP spid="374793" grpId="0" animBg="1"/>
      <p:bldP spid="374794" grpId="0" autoUpdateAnimBg="0"/>
      <p:bldP spid="374796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b="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260100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“[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古列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] 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的军队的一部份分置于河进入城市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还有另一支军队在后面待命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,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 指示他们进入城市在流的河床， 一旦水变得搁浅：他和那些较弱的军队效仿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Nitocris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挖河床：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他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把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伯拉大河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从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运河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变成水坑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就如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沼泽地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，河流沉到天然床变成浅滩，可以涉水而过。</a:t>
            </a:r>
            <a:endParaRPr lang="en-US" altLang="zh-CN" b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0">
                <a:solidFill>
                  <a:srgbClr val="FFFFFF"/>
                </a:solidFill>
                <a:latin typeface="Arial" pitchFamily="34" charset="0"/>
              </a:rPr>
              <a:t> 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其他的波斯人在巴比伦河边待命，踏入河里，因河流只达男子的大腿，因此可渡河进城。</a:t>
            </a:r>
            <a:endParaRPr lang="en-US" altLang="en-US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3237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>
              <a:defRPr/>
            </a:pPr>
            <a:r>
              <a:rPr lang="zh-SG" altLang="en-US" sz="36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巴比伦战败</a:t>
            </a:r>
            <a:r>
              <a:rPr lang="en-US" sz="36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260102" name="TextBox 5"/>
          <p:cNvSpPr txBox="1">
            <a:spLocks noChangeArrowheads="1"/>
          </p:cNvSpPr>
          <p:nvPr/>
        </p:nvSpPr>
        <p:spPr bwMode="auto">
          <a:xfrm>
            <a:off x="3190875" y="6381750"/>
            <a:ext cx="587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1">
                <a:solidFill>
                  <a:srgbClr val="FFFFFF"/>
                </a:solidFill>
                <a:latin typeface="Arial" pitchFamily="34" charset="0"/>
              </a:rPr>
              <a:t>The History of the Persian Wars </a:t>
            </a:r>
            <a:r>
              <a:rPr lang="en-US" altLang="en-US" sz="2000">
                <a:solidFill>
                  <a:srgbClr val="FFFFFF"/>
                </a:solidFill>
                <a:latin typeface="Arial" pitchFamily="34" charset="0"/>
              </a:rPr>
              <a:t>1.191 (430 BC)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b="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262148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“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如果巴比伦人知会古列的计划或者他们已经注意到危险，他们绝不会允许波斯人进入该城，而会完全摧毁他们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他们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会快速关闭所有跟河流有关的门，然后将河水筑成围墙，让敌人进入陷阱，无法逃亡。但是，波斯突如其来的攻打，占领了城市。由于地方广阔，中部地区的居民 （如在巴比伦居民申报</a:t>
            </a:r>
            <a:r>
              <a:rPr lang="en-US" altLang="zh-CN" b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 不知城市已被占领，如往常庆祝节日，继续跳舞和陶醉，直到发现城市已被占领，已太迟了。巴比伦就如此灭亡。</a:t>
            </a:r>
            <a:endParaRPr lang="en-US" altLang="ja-JP" b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endParaRPr lang="en-US" altLang="en-US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5285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>
              <a:defRPr/>
            </a:pPr>
            <a:r>
              <a:rPr lang="zh-SG" altLang="en-US" sz="32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</a:t>
            </a:r>
            <a:r>
              <a:rPr lang="zh-CN" altLang="en-US" sz="32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灭亡 </a:t>
            </a:r>
            <a:r>
              <a:rPr lang="en-US" sz="32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262150" name="TextBox 15"/>
          <p:cNvSpPr txBox="1">
            <a:spLocks noChangeArrowheads="1"/>
          </p:cNvSpPr>
          <p:nvPr/>
        </p:nvSpPr>
        <p:spPr bwMode="auto">
          <a:xfrm>
            <a:off x="5238750" y="6376988"/>
            <a:ext cx="3814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i="1">
                <a:solidFill>
                  <a:srgbClr val="FFFFFF"/>
                </a:solidFill>
                <a:latin typeface="Arial" pitchFamily="34" charset="0"/>
              </a:rPr>
              <a:t>波斯战争的历史</a:t>
            </a:r>
            <a:r>
              <a:rPr lang="en-US" altLang="ja-JP" sz="2000" i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sz="2000">
                <a:solidFill>
                  <a:srgbClr val="FFFFFF"/>
                </a:solidFill>
                <a:latin typeface="Arial" pitchFamily="34" charset="0"/>
              </a:rPr>
              <a:t>1.191 (430 BC)</a:t>
            </a:r>
            <a:endParaRPr lang="en-US" altLang="en-US" sz="20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419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rtl="1"/>
            <a:r>
              <a:rPr lang="zh-CN" altLang="en-US" sz="5400">
                <a:solidFill>
                  <a:schemeClr val="bg1"/>
                </a:solidFill>
                <a:latin typeface="SimSun" pitchFamily="2" charset="-122"/>
              </a:rPr>
              <a:t>伟大巴比伦</a:t>
            </a:r>
          </a:p>
          <a:p>
            <a:pPr algn="r" rtl="1"/>
            <a:r>
              <a:rPr lang="zh-CN" altLang="en-US" sz="5400">
                <a:solidFill>
                  <a:schemeClr val="bg1"/>
                </a:solidFill>
                <a:latin typeface="SimSun" pitchFamily="2" charset="-122"/>
              </a:rPr>
              <a:t> 最后的结节</a:t>
            </a:r>
            <a:endParaRPr lang="en-US" altLang="ja-JP" sz="5400">
              <a:solidFill>
                <a:schemeClr val="bg1"/>
              </a:solidFill>
              <a:latin typeface="SimSun" pitchFamily="2" charset="-122"/>
            </a:endParaRPr>
          </a:p>
          <a:p>
            <a:pPr algn="r" rtl="1"/>
            <a:r>
              <a:rPr lang="zh-CN" altLang="en-US" b="0">
                <a:solidFill>
                  <a:schemeClr val="bg1"/>
                </a:solidFill>
              </a:rPr>
              <a:t>获大书</a:t>
            </a:r>
            <a:r>
              <a:rPr lang="en-US" altLang="ja-JP" sz="4800" b="0">
                <a:solidFill>
                  <a:schemeClr val="bg1"/>
                </a:solidFill>
              </a:rPr>
              <a:t>17-18</a:t>
            </a:r>
            <a:endParaRPr lang="en-US" altLang="en-US" sz="4800" b="0">
              <a:solidFill>
                <a:schemeClr val="bg1"/>
              </a:solidFill>
            </a:endParaRPr>
          </a:p>
        </p:txBody>
      </p:sp>
      <p:pic>
        <p:nvPicPr>
          <p:cNvPr id="26419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7023">
            <a:off x="363538" y="333375"/>
            <a:ext cx="457041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153400" cy="11430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我们从巴比伦会可能学什么</a:t>
            </a:r>
            <a:r>
              <a:rPr lang="en-US" altLang="ja-JP"/>
              <a:t>?</a:t>
            </a:r>
            <a:endParaRPr lang="en-US" altLang="en-US"/>
          </a:p>
        </p:txBody>
      </p:sp>
      <p:sp>
        <p:nvSpPr>
          <p:cNvPr id="265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15340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神像是无用的</a:t>
            </a:r>
            <a:r>
              <a:rPr lang="zh-CN" altLang="en-US" b="1">
                <a:ea typeface="SimSun" pitchFamily="2" charset="-122"/>
              </a:rPr>
              <a:t>。</a:t>
            </a:r>
            <a:r>
              <a:rPr lang="zh-CN" altLang="en-US">
                <a:ea typeface="SimSun" pitchFamily="2" charset="-122"/>
              </a:rPr>
              <a:t> </a:t>
            </a:r>
            <a:endParaRPr lang="en-US" altLang="ja-JP" sz="2800" b="1"/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丰富和唯物主义不持续</a:t>
            </a:r>
            <a:r>
              <a:rPr lang="zh-CN" altLang="en-US" b="1">
                <a:ea typeface="SimSun" pitchFamily="2" charset="-122"/>
              </a:rPr>
              <a:t>。</a:t>
            </a:r>
            <a:r>
              <a:rPr lang="zh-CN" altLang="en-US">
                <a:ea typeface="SimSun" pitchFamily="2" charset="-122"/>
              </a:rPr>
              <a:t> </a:t>
            </a:r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latin typeface="SimSun" pitchFamily="2" charset="-122"/>
                <a:ea typeface="SimSun" pitchFamily="2" charset="-122"/>
              </a:rPr>
              <a:t>避免今天存在巴比伦的影响</a:t>
            </a:r>
            <a:r>
              <a:rPr lang="en-US" altLang="ja-JP" sz="2800" b="1">
                <a:latin typeface="SimSun" pitchFamily="2" charset="-122"/>
                <a:ea typeface="SimSun" pitchFamily="2" charset="-122"/>
              </a:rPr>
              <a:t>:</a:t>
            </a:r>
            <a:r>
              <a:rPr lang="zh-CN" altLang="en-US" sz="2800" b="1">
                <a:latin typeface="SimSun" pitchFamily="2" charset="-122"/>
                <a:ea typeface="SimSun" pitchFamily="2" charset="-122"/>
              </a:rPr>
              <a:t>宗教形式</a:t>
            </a:r>
            <a:r>
              <a:rPr lang="en-US" altLang="zh-CN" sz="2800" b="1">
                <a:latin typeface="SimSun" pitchFamily="2" charset="-122"/>
                <a:ea typeface="SimSun" pitchFamily="2" charset="-122"/>
              </a:rPr>
              <a:t>,</a:t>
            </a:r>
            <a:r>
              <a:rPr lang="zh-CN" altLang="en-US" sz="2800" b="1">
                <a:latin typeface="SimSun" pitchFamily="2" charset="-122"/>
                <a:ea typeface="SimSun" pitchFamily="2" charset="-122"/>
              </a:rPr>
              <a:t>主义、宽容传统等等</a:t>
            </a:r>
            <a:r>
              <a:rPr lang="zh-CN" altLang="en-US" b="1">
                <a:ea typeface="SimSun" pitchFamily="2" charset="-122"/>
              </a:rPr>
              <a:t>。</a:t>
            </a:r>
            <a:endParaRPr lang="en-US" altLang="ja-JP" sz="2800" b="1">
              <a:latin typeface="SimSun" pitchFamily="2" charset="-122"/>
              <a:ea typeface="SimSun" pitchFamily="2" charset="-122"/>
            </a:endParaRPr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避免未来的巴比伦。</a:t>
            </a:r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给人们机会出故障也许是最佳的方式看他们成功。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800" b="1"/>
          </a:p>
          <a:p>
            <a:pPr marL="990600" lvl="1" indent="-533400">
              <a:lnSpc>
                <a:spcPct val="80000"/>
              </a:lnSpc>
              <a:buFont typeface="Times" charset="0"/>
              <a:buAutoNum type="arabicPeriod"/>
            </a:pPr>
            <a:r>
              <a:rPr lang="zh-CN" altLang="en-US" sz="2400" b="1">
                <a:ea typeface="SimSun" pitchFamily="2" charset="-122"/>
              </a:rPr>
              <a:t>上帝的强迫</a:t>
            </a:r>
            <a:r>
              <a:rPr lang="en-US" altLang="zh-CN" sz="2400" b="1">
                <a:ea typeface="SimSun" pitchFamily="2" charset="-122"/>
              </a:rPr>
              <a:t>Judah</a:t>
            </a:r>
            <a:r>
              <a:rPr lang="zh-CN" altLang="en-US" sz="2400" b="1">
                <a:ea typeface="SimSun" pitchFamily="2" charset="-122"/>
              </a:rPr>
              <a:t>到最崇拜偶像的国家里治疗了人们自己的偶像崇拜。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/>
          </a:p>
          <a:p>
            <a:pPr marL="990600" lvl="1" indent="-533400">
              <a:lnSpc>
                <a:spcPct val="80000"/>
              </a:lnSpc>
              <a:buFont typeface="Times" charset="0"/>
              <a:buAutoNum type="arabicPeriod"/>
            </a:pPr>
            <a:r>
              <a:rPr lang="zh-CN" altLang="en-US" sz="2400" b="1">
                <a:ea typeface="SimSun" pitchFamily="2" charset="-122"/>
              </a:rPr>
              <a:t>是“在世界”而不是修士。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en-US" sz="2400"/>
          </a:p>
        </p:txBody>
      </p:sp>
      <p:sp>
        <p:nvSpPr>
          <p:cNvPr id="265219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144</a:t>
            </a:r>
          </a:p>
        </p:txBody>
      </p:sp>
      <p:sp>
        <p:nvSpPr>
          <p:cNvPr id="265220" name="Rectangle 6"/>
          <p:cNvSpPr>
            <a:spLocks noChangeArrowheads="1"/>
          </p:cNvSpPr>
          <p:nvPr/>
        </p:nvSpPr>
        <p:spPr bwMode="auto">
          <a:xfrm>
            <a:off x="5867400" y="350838"/>
            <a:ext cx="216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>
                <a:solidFill>
                  <a:schemeClr val="accent2"/>
                </a:solidFill>
              </a:rPr>
              <a:t>巴比</a:t>
            </a:r>
            <a:r>
              <a:rPr lang="zh-CN" altLang="en-US">
                <a:solidFill>
                  <a:schemeClr val="accent2"/>
                </a:solidFill>
              </a:rPr>
              <a:t>伦以我</a:t>
            </a:r>
            <a:r>
              <a:rPr lang="zh-CN" altLang="en-US" sz="2800">
                <a:solidFill>
                  <a:schemeClr val="accent2"/>
                </a:solidFill>
              </a:rPr>
              <a:t>们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3657600" y="2819400"/>
            <a:ext cx="5187950" cy="2832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Adapted from the Presentation by</a:t>
            </a:r>
          </a:p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Ong Sim Chuan</a:t>
            </a:r>
          </a:p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Rick Toh</a:t>
            </a:r>
          </a:p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Michael Yeong</a:t>
            </a:r>
          </a:p>
          <a:p>
            <a:pPr algn="ctr"/>
            <a:endParaRPr lang="en-US" altLang="en-US">
              <a:solidFill>
                <a:schemeClr val="bg1"/>
              </a:solidFill>
              <a:ea typeface="SimSun" pitchFamily="2" charset="-122"/>
            </a:endParaRPr>
          </a:p>
          <a:p>
            <a:pPr algn="ctr"/>
            <a:r>
              <a:rPr lang="en-US" altLang="en-US" sz="2000">
                <a:solidFill>
                  <a:schemeClr val="bg1"/>
                </a:solidFill>
                <a:ea typeface="SimSun" pitchFamily="2" charset="-122"/>
              </a:rPr>
              <a:t>29 September 2001</a:t>
            </a:r>
          </a:p>
          <a:p>
            <a:pPr algn="ctr"/>
            <a:endParaRPr lang="en-US" altLang="en-US" sz="2000">
              <a:solidFill>
                <a:schemeClr val="bg1"/>
              </a:solidFill>
              <a:ea typeface="SimSun" pitchFamily="2" charset="-122"/>
            </a:endParaRPr>
          </a:p>
          <a:p>
            <a:pPr algn="ctr"/>
            <a:r>
              <a:rPr lang="en-US" altLang="en-US" sz="2000">
                <a:solidFill>
                  <a:schemeClr val="bg1"/>
                </a:solidFill>
                <a:ea typeface="SimSun" pitchFamily="2" charset="-122"/>
              </a:rPr>
              <a:t>Translated by Melissa Woo (Oct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2" descr="Babylon Tit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524000" y="1524000"/>
            <a:ext cx="5562600" cy="42910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Come out of her, My people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And never go back again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For all her vulgar vanities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Have been heaped as high as heaven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nations drank her maddening wine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Now God remembered all her crimes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She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ll be paid back double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For all that she has done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pic>
        <p:nvPicPr>
          <p:cNvPr id="88072" name="BabylonS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8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88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72"/>
                  </p:tgtEl>
                </p:cond>
              </p:nextCondLst>
            </p:seq>
            <p:audio>
              <p:cMediaNode vol="90000" numSld="4">
                <p:cTn id="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7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2" descr="Babylon Tit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524000" y="1524000"/>
            <a:ext cx="5562600" cy="3195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fallen, fallen is the city of doom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queen of every dark desire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by famine, plague and fire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the City of Doom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"/>
      </a:majorFont>
      <a:minorFont>
        <a:latin typeface="Helvetic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Shimmer">
  <a:themeElements>
    <a:clrScheme name="1_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1_Shimmer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3622</TotalTime>
  <Words>4959</Words>
  <Application>Microsoft Macintosh PowerPoint</Application>
  <PresentationFormat>On-screen Show (4:3)</PresentationFormat>
  <Paragraphs>894</Paragraphs>
  <Slides>102</Slides>
  <Notes>74</Notes>
  <HiddenSlides>9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102</vt:i4>
      </vt:variant>
    </vt:vector>
  </HeadingPairs>
  <TitlesOfParts>
    <vt:vector size="137" baseType="lpstr">
      <vt:lpstr>MS PGothic</vt:lpstr>
      <vt:lpstr>MS PGothic</vt:lpstr>
      <vt:lpstr>Osaka</vt:lpstr>
      <vt:lpstr>SimSun</vt:lpstr>
      <vt:lpstr>华文细黑</vt:lpstr>
      <vt:lpstr>Times</vt:lpstr>
      <vt:lpstr>Times-Roman</vt:lpstr>
      <vt:lpstr>ヒラギノ角ゴ ProN W3</vt:lpstr>
      <vt:lpstr>Arial</vt:lpstr>
      <vt:lpstr>Arial Black</vt:lpstr>
      <vt:lpstr>Avenir Black</vt:lpstr>
      <vt:lpstr>Book Antiqua</vt:lpstr>
      <vt:lpstr>Comic Sans MS</vt:lpstr>
      <vt:lpstr>Garamond</vt:lpstr>
      <vt:lpstr>Geneva</vt:lpstr>
      <vt:lpstr>Helvetica</vt:lpstr>
      <vt:lpstr>Impact</vt:lpstr>
      <vt:lpstr>Kristen ITC</vt:lpstr>
      <vt:lpstr>Tahoma</vt:lpstr>
      <vt:lpstr>Times New Roman</vt:lpstr>
      <vt:lpstr>Wingdings</vt:lpstr>
      <vt:lpstr>Default Design</vt:lpstr>
      <vt:lpstr>1_Default Design</vt:lpstr>
      <vt:lpstr>3_Default Design</vt:lpstr>
      <vt:lpstr>6_Default Design</vt:lpstr>
      <vt:lpstr>2_Default Design</vt:lpstr>
      <vt:lpstr>4_Default Design</vt:lpstr>
      <vt:lpstr>5_Default Design</vt:lpstr>
      <vt:lpstr>2_Shimmer</vt:lpstr>
      <vt:lpstr>Radar</vt:lpstr>
      <vt:lpstr>3_Radar</vt:lpstr>
      <vt:lpstr>Bar Code</vt:lpstr>
      <vt:lpstr>21_Default Design</vt:lpstr>
      <vt:lpstr>1_Azure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创世记10:8-10; 11:9;  获大书17:1-6 它怎么开始? 什么激发这个起点? 它从其建立? 它结果表示的是什么?</vt:lpstr>
      <vt:lpstr>PowerPoint Presentation</vt:lpstr>
      <vt:lpstr>PowerPoint Presentation</vt:lpstr>
      <vt:lpstr>PowerPoint Presentation</vt:lpstr>
      <vt:lpstr>耶路撒冷城的沦陷</vt:lpstr>
      <vt:lpstr>约西亚的儿子和先知</vt:lpstr>
      <vt:lpstr>Two 70-Year Exiles</vt:lpstr>
      <vt:lpstr>1986年的巴比伦拼花</vt:lpstr>
      <vt:lpstr>家族的罪恶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天主教会重复巴比伦的误区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从埃及寺庙 的方尖碑重点 在 St. 彼得 广场 (The Egyptian Obelisk at St. Peter’s Square)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威胁</vt:lpstr>
      <vt:lpstr>PowerPoint Presentation</vt:lpstr>
      <vt:lpstr>PowerPoint Presentation</vt:lpstr>
      <vt:lpstr>巴比伦统治巴勒斯坦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自制神像是一文不值的</vt:lpstr>
      <vt:lpstr>自制神像是一文不值的</vt:lpstr>
      <vt:lpstr>自制神像是一文不值的</vt:lpstr>
      <vt:lpstr>自制神像是一文不值的</vt:lpstr>
      <vt:lpstr>自制神像是一文不值的</vt:lpstr>
      <vt:lpstr>自制神像是一文不值的</vt:lpstr>
      <vt:lpstr>Idolatry Today</vt:lpstr>
      <vt:lpstr>PowerPoint Presentation</vt:lpstr>
      <vt:lpstr>PowerPoint Presentation</vt:lpstr>
      <vt:lpstr>伯沙撒王  谦卑</vt:lpstr>
      <vt:lpstr>PowerPoint Presentation</vt:lpstr>
      <vt:lpstr>PowerPoint Presentation</vt:lpstr>
      <vt:lpstr>PowerPoint Presentation</vt:lpstr>
      <vt:lpstr>PowerPoint Presentation</vt:lpstr>
      <vt:lpstr>我们从巴比伦会可能学什么?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旧约全书背景链接地址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Michael Yeong</dc:creator>
  <cp:lastModifiedBy>Rick Griffith</cp:lastModifiedBy>
  <cp:revision>262</cp:revision>
  <cp:lastPrinted>2026-06-23T02:17:49Z</cp:lastPrinted>
  <dcterms:created xsi:type="dcterms:W3CDTF">2001-09-26T10:54:33Z</dcterms:created>
  <dcterms:modified xsi:type="dcterms:W3CDTF">2026-06-23T02:18:08Z</dcterms:modified>
</cp:coreProperties>
</file>